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97ED16-FBAB-4B64-8C1A-7AC07EEB79B3}">
  <a:tblStyle styleId="{9997ED16-FBAB-4B64-8C1A-7AC07EEB79B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fill>
          <a:solidFill>
            <a:schemeClr val="accent1"/>
          </a:solidFill>
        </a:fill>
      </a:tcStyle>
    </a:band1H>
    <a:band2H>
      <a:tcTxStyle/>
    </a:band2H>
    <a:band1V>
      <a:tcTxStyle/>
      <a:tcStyle>
        <a:fill>
          <a:solidFill>
            <a:schemeClr val="accent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Present the intro to Knowledge base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0" name="Google Shape;25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Tom Gilbert claimed that behaviorism has been unsuccessful in having a greater impact because it failed to address the issue of Values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2" name="Google Shape;27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are two dominant philosophies of education in the US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9" name="Google Shape;27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Clear distinction between the belief systems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6" name="Google Shape;28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constructivist appeal the research supports explicit model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5" name="Google Shape;29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Practices associated with constructivism do not hold up under scrutiny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2" name="Google Shape;30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Students‟ literacy are characterized by a balance of constructivist and direct instructional practices (Hall &amp; Harding, 2003)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Hall K, Harding A (2003) A systematic review of effective literacy teaching in the 4 to 14 age range of mainstream schooling. In: </a:t>
            </a:r>
            <a:r>
              <a:rPr b="0" i="1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Research Evidence in Education LibraryHallandHarding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8" name="Google Shape;30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constructivist descriptors are warm, inviting, appealing to many of our human values. Explicit descriptors come off sounding cold and mechanistic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Video Next  - Observe the video for your reaction. What do you observe, How do you feel about what you see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0e24952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0e2495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1" name="Google Shape;32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 see a well organized classroom with student engaged. I observe these practices in action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7" name="Google Shape;32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video was available in the New York Educator and these are the reactions from educators. We are not successfully framing our practices in a way that educators are embracing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have been losing the culture war. They predominate. One reason is we haven't thought it was relevant or important (science for science), oh I guess when I talk about relevant or important I am talking about culture values.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of the presentation on teachers and teaching skills. Teachers are the #1 factor in student achievement in schools. We have identified 4 critical skill area in our Explicit instruction model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7" name="Google Shape;33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National Science Foundation - 90 % of Americans think scientists are "helping to solve challenging problems"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26% of respondents said the sun revolves around the earth and only 48% percent knew that human beings developed from earlier species of animals.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5" name="Google Shape;34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#2 The American public is ill informed regarding science and are skeptical about what science is reporting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7" name="Google Shape;35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Steiner, 2004  - 16 mostly well-regarded colleges of education all emphasized constructivism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#3 Constructivism predominates Teacher preparation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6" name="Google Shape;36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average classroom teacher will make more than 800 - 1,500 educational decisions every school day. -  Kauchak &amp; Eggen (2005)  Danielson (1996) 3,000  professional judgment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Explicit is more challenging to implement, time, work, and money – long term rewards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Constructivist payoff is immediate, can’t be evaluated, easy to implement because you select what you want vs what works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#4 – The contingencies maintaining Constructivism are winning the short term vs long term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5" name="Google Shape;37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Take Away is Being right is not enough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Approximately 30 – highlight: active responding, instructional objectives, mastery learning, quantity of instruction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Ability to show empathy, warmth, encourage student learning, be adaptable to novel situations, exhibit cultural sensitivity and show respect for students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Despite deep knowledge base explicit practices are not being adopted or sustained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Business in 1980’s – Education – adopted the concept in the 1990’s.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organizational culture you witness 2 strands, functional that emphasizes Behavior, contingencies, and artifacts specific to a group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the other, that focuses on the unseen aspects such as beliefs and values. (Riley, 1983).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 single definition for organizational culture. The topic has been studied from a variety of perspectives ranging from disciplines such as anthropology and sociology, to the applied disciplines of organizational behavior, management science, and organizational communication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2" name="Google Shape;2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Skinner was quoted in 1971 upon the publishing of his work “Beyond Freedom and Dignity” , “if business would take seriously reinforcement theory within a year, they could become a model of human competence, productivity and happiness. Schools could easily solve most of their problems. Unfortunately, 40 years later we are still waiting for the revolution.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 rot="5400000">
            <a:off x="3086100" y="2171700"/>
            <a:ext cx="29718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 rot="5400000">
            <a:off x="4979987" y="3379788"/>
            <a:ext cx="50133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 rot="5400000">
            <a:off x="1017587" y="1512888"/>
            <a:ext cx="50133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 rot="5400000">
            <a:off x="2133600" y="533400"/>
            <a:ext cx="4876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 rot="5400000">
            <a:off x="4248150" y="2647950"/>
            <a:ext cx="6477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 rot="5400000">
            <a:off x="285750" y="781050"/>
            <a:ext cx="64770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8" name="Google Shape;168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3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5" name="Google Shape;175;p3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0" name="Google Shape;180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3716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482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-tAAqp0LSJs" TargetMode="External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381000" y="1295400"/>
            <a:ext cx="8763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457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Why Hasn’t Evidence-based Practice Had A Greater Impact On Education? </a:t>
            </a:r>
            <a:endParaRPr b="0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 b="0" i="0" sz="24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0"/>
            <a:ext cx="9142413" cy="120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/>
          <p:nvPr/>
        </p:nvSpPr>
        <p:spPr>
          <a:xfrm>
            <a:off x="1981200" y="4356100"/>
            <a:ext cx="5359400" cy="250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type="title"/>
          </p:nvPr>
        </p:nvSpPr>
        <p:spPr>
          <a:xfrm>
            <a:off x="9144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Performance Management and Organizational Behavior Management (OBM)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View of Culture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3" name="Google Shape;253;p46"/>
          <p:cNvGrpSpPr/>
          <p:nvPr/>
        </p:nvGrpSpPr>
        <p:grpSpPr>
          <a:xfrm>
            <a:off x="2096606" y="1821362"/>
            <a:ext cx="4950787" cy="4815475"/>
            <a:chOff x="1868006" y="-83638"/>
            <a:chExt cx="4950787" cy="4815475"/>
          </a:xfrm>
        </p:grpSpPr>
        <p:sp>
          <p:nvSpPr>
            <p:cNvPr id="254" name="Google Shape;254;p46"/>
            <p:cNvSpPr/>
            <p:nvPr/>
          </p:nvSpPr>
          <p:spPr>
            <a:xfrm>
              <a:off x="2593190" y="551446"/>
              <a:ext cx="3578824" cy="3578824"/>
            </a:xfrm>
            <a:prstGeom prst="blockArc">
              <a:avLst>
                <a:gd fmla="val 10800000" name="adj1"/>
                <a:gd fmla="val 16200000" name="adj2"/>
                <a:gd fmla="val 4635" name="adj3"/>
              </a:avLst>
            </a:prstGeom>
            <a:gradFill>
              <a:gsLst>
                <a:gs pos="0">
                  <a:srgbClr val="D3EEF1"/>
                </a:gs>
                <a:gs pos="100000">
                  <a:srgbClr val="DE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2593190" y="551446"/>
              <a:ext cx="3578824" cy="3578824"/>
            </a:xfrm>
            <a:prstGeom prst="blockArc">
              <a:avLst>
                <a:gd fmla="val 5400000" name="adj1"/>
                <a:gd fmla="val 10800000" name="adj2"/>
                <a:gd fmla="val 4635" name="adj3"/>
              </a:avLst>
            </a:prstGeom>
            <a:gradFill>
              <a:gsLst>
                <a:gs pos="0">
                  <a:srgbClr val="D3EEF1"/>
                </a:gs>
                <a:gs pos="100000">
                  <a:srgbClr val="DE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6"/>
            <p:cNvSpPr/>
            <p:nvPr/>
          </p:nvSpPr>
          <p:spPr>
            <a:xfrm>
              <a:off x="2593190" y="551446"/>
              <a:ext cx="3578824" cy="3578824"/>
            </a:xfrm>
            <a:prstGeom prst="blockArc">
              <a:avLst>
                <a:gd fmla="val 0" name="adj1"/>
                <a:gd fmla="val 5400000" name="adj2"/>
                <a:gd fmla="val 4635" name="adj3"/>
              </a:avLst>
            </a:prstGeom>
            <a:gradFill>
              <a:gsLst>
                <a:gs pos="0">
                  <a:srgbClr val="D3EEF1"/>
                </a:gs>
                <a:gs pos="100000">
                  <a:srgbClr val="DE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6"/>
            <p:cNvSpPr/>
            <p:nvPr/>
          </p:nvSpPr>
          <p:spPr>
            <a:xfrm>
              <a:off x="2593190" y="551446"/>
              <a:ext cx="3578824" cy="3578824"/>
            </a:xfrm>
            <a:prstGeom prst="blockArc">
              <a:avLst>
                <a:gd fmla="val 16200000" name="adj1"/>
                <a:gd fmla="val 0" name="adj2"/>
                <a:gd fmla="val 4635" name="adj3"/>
              </a:avLst>
            </a:prstGeom>
            <a:gradFill>
              <a:gsLst>
                <a:gs pos="0">
                  <a:srgbClr val="D3EEF1"/>
                </a:gs>
                <a:gs pos="100000">
                  <a:srgbClr val="DE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6"/>
            <p:cNvSpPr/>
            <p:nvPr/>
          </p:nvSpPr>
          <p:spPr>
            <a:xfrm>
              <a:off x="3559732" y="1517988"/>
              <a:ext cx="1645741" cy="1645741"/>
            </a:xfrm>
            <a:prstGeom prst="ellipse">
              <a:avLst/>
            </a:prstGeom>
            <a:gradFill>
              <a:gsLst>
                <a:gs pos="0">
                  <a:srgbClr val="B5E5E9"/>
                </a:gs>
                <a:gs pos="100000">
                  <a:srgbClr val="CA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6"/>
            <p:cNvSpPr txBox="1"/>
            <p:nvPr/>
          </p:nvSpPr>
          <p:spPr>
            <a:xfrm>
              <a:off x="3800745" y="1759001"/>
              <a:ext cx="1163715" cy="1163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6600"/>
                  </a:solidFill>
                  <a:latin typeface="Cabin"/>
                  <a:ea typeface="Cabin"/>
                  <a:cs typeface="Cabin"/>
                  <a:sym typeface="Cabin"/>
                </a:rPr>
                <a:t>Culture Change</a:t>
              </a:r>
              <a:endParaRPr b="1" sz="20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0" name="Google Shape;260;p46"/>
            <p:cNvSpPr/>
            <p:nvPr/>
          </p:nvSpPr>
          <p:spPr>
            <a:xfrm>
              <a:off x="3736003" y="-83638"/>
              <a:ext cx="1293198" cy="1353115"/>
            </a:xfrm>
            <a:prstGeom prst="ellipse">
              <a:avLst/>
            </a:prstGeom>
            <a:gradFill>
              <a:gsLst>
                <a:gs pos="0">
                  <a:srgbClr val="B5E5E9"/>
                </a:gs>
                <a:gs pos="100000">
                  <a:srgbClr val="CA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6"/>
            <p:cNvSpPr txBox="1"/>
            <p:nvPr/>
          </p:nvSpPr>
          <p:spPr>
            <a:xfrm>
              <a:off x="3925387" y="114521"/>
              <a:ext cx="914430" cy="956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Values</a:t>
              </a:r>
              <a:endParaRPr b="1" sz="1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2" name="Google Shape;262;p46"/>
            <p:cNvSpPr/>
            <p:nvPr/>
          </p:nvSpPr>
          <p:spPr>
            <a:xfrm>
              <a:off x="5442292" y="1650477"/>
              <a:ext cx="1376501" cy="1380763"/>
            </a:xfrm>
            <a:prstGeom prst="ellipse">
              <a:avLst/>
            </a:prstGeom>
            <a:gradFill>
              <a:gsLst>
                <a:gs pos="0">
                  <a:srgbClr val="B5E5E9"/>
                </a:gs>
                <a:gs pos="100000">
                  <a:srgbClr val="CA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6"/>
            <p:cNvSpPr txBox="1"/>
            <p:nvPr/>
          </p:nvSpPr>
          <p:spPr>
            <a:xfrm>
              <a:off x="5643876" y="1852685"/>
              <a:ext cx="973333" cy="97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Policies and  Goals</a:t>
              </a:r>
              <a:endParaRPr b="1" sz="1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4" name="Google Shape;264;p46"/>
            <p:cNvSpPr/>
            <p:nvPr/>
          </p:nvSpPr>
          <p:spPr>
            <a:xfrm>
              <a:off x="3696806" y="3445758"/>
              <a:ext cx="1371593" cy="1286079"/>
            </a:xfrm>
            <a:prstGeom prst="ellipse">
              <a:avLst/>
            </a:prstGeom>
            <a:gradFill>
              <a:gsLst>
                <a:gs pos="0">
                  <a:srgbClr val="B5E5E9"/>
                </a:gs>
                <a:gs pos="100000">
                  <a:srgbClr val="CA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6"/>
            <p:cNvSpPr txBox="1"/>
            <p:nvPr/>
          </p:nvSpPr>
          <p:spPr>
            <a:xfrm>
              <a:off x="3897671" y="3634100"/>
              <a:ext cx="969863" cy="909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Behavior</a:t>
              </a:r>
              <a:endParaRPr b="1" sz="16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6" name="Google Shape;266;p46"/>
            <p:cNvSpPr/>
            <p:nvPr/>
          </p:nvSpPr>
          <p:spPr>
            <a:xfrm>
              <a:off x="1868006" y="1574276"/>
              <a:ext cx="1533314" cy="1533164"/>
            </a:xfrm>
            <a:prstGeom prst="ellipse">
              <a:avLst/>
            </a:prstGeom>
            <a:gradFill>
              <a:gsLst>
                <a:gs pos="0">
                  <a:srgbClr val="B5E5E9"/>
                </a:gs>
                <a:gs pos="100000">
                  <a:srgbClr val="CAFFF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6"/>
            <p:cNvSpPr txBox="1"/>
            <p:nvPr/>
          </p:nvSpPr>
          <p:spPr>
            <a:xfrm>
              <a:off x="2092555" y="1798803"/>
              <a:ext cx="1084216" cy="1084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68" name="Google Shape;268;p46"/>
          <p:cNvSpPr txBox="1"/>
          <p:nvPr/>
        </p:nvSpPr>
        <p:spPr>
          <a:xfrm>
            <a:off x="0" y="6488668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Tom Gilbert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1447800" y="4038600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Contingencies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Is Having The Greatest Impact In The Classroom?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685800" y="1371600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Constructivists</a:t>
            </a:r>
            <a:endParaRPr/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Practitioners of explicit instruction</a:t>
            </a:r>
            <a:endParaRPr/>
          </a:p>
        </p:txBody>
      </p:sp>
      <p:sp>
        <p:nvSpPr>
          <p:cNvPr id="276" name="Google Shape;276;p4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>
            <p:ph type="title"/>
          </p:nvPr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Comparing The Two Dominant Approaches to Teaching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3" name="Google Shape;283;p48"/>
          <p:cNvGraphicFramePr/>
          <p:nvPr/>
        </p:nvGraphicFramePr>
        <p:xfrm>
          <a:off x="152400" y="1295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{9997ED16-FBAB-4B64-8C1A-7AC07EEB79B3}</a:tableStyleId>
              </a:tblPr>
              <a:tblGrid>
                <a:gridCol w="4381500"/>
                <a:gridCol w="43815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Explicit Instruction</a:t>
                      </a:r>
                      <a:endParaRPr/>
                    </a:p>
                  </a:txBody>
                  <a:tcPr marT="12700" marB="0" marR="12700" marL="12700">
                    <a:solidFill>
                      <a:srgbClr val="16DC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Constructivism</a:t>
                      </a:r>
                      <a:endParaRPr/>
                    </a:p>
                  </a:txBody>
                  <a:tcPr marT="12700" marB="0" marR="12700" marL="12700">
                    <a:solidFill>
                      <a:srgbClr val="16DCEF"/>
                    </a:solidFill>
                  </a:tcPr>
                </a:tc>
              </a:tr>
              <a:tr h="6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teacher and student share responsibility for learning</a:t>
                      </a:r>
                      <a:endParaRPr b="0" i="0"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student is self directed and responsible for their own learning </a:t>
                      </a:r>
                      <a:endParaRPr/>
                    </a:p>
                  </a:txBody>
                  <a:tcPr marT="12700" marB="0" marR="12700" marL="12700"/>
                </a:tc>
              </a:tr>
              <a:tr h="107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teach concepts, skills, and knowledge 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provide a context and process for students to discover concepts, master skills, and acquire knowledge on their own</a:t>
                      </a:r>
                      <a:endParaRPr/>
                    </a:p>
                  </a:txBody>
                  <a:tcPr marT="12700" marB="0" marR="12700" marL="12700"/>
                </a:tc>
              </a:tr>
              <a:tr h="6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provide  systematic instruction tied to standards and goals 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Students create knowledge of the world through personal experiences not tied to external standards and goals</a:t>
                      </a:r>
                      <a:endParaRPr/>
                    </a:p>
                  </a:txBody>
                  <a:tcPr marT="12700" marB="0" marR="12700" marL="12700"/>
                </a:tc>
              </a:tr>
              <a:tr h="55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Teachers master evidence-based teaching skills 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Teachers develop their own philosophy of education and personal style of teaching</a:t>
                      </a:r>
                      <a:endParaRPr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</a:tr>
              <a:tr h="836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Formative assessment is key to ensuring student progress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Assessment of student progress is subjective</a:t>
                      </a:r>
                      <a:endParaRPr b="0" i="0"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12700" marL="12700"/>
                </a:tc>
              </a:tr>
              <a:tr h="89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Higher order thinking is systematically taught and dependent on student mastery of foundation skills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Higher order thinking and foundation skills are learned as required to solve problems </a:t>
                      </a:r>
                      <a:endParaRPr/>
                    </a:p>
                  </a:txBody>
                  <a:tcPr marT="12700" marB="0" marR="12700" marL="12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685800" y="0"/>
            <a:ext cx="77724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the Impact of Education Philosophy on Teaching?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9"/>
          <p:cNvSpPr/>
          <p:nvPr/>
        </p:nvSpPr>
        <p:spPr>
          <a:xfrm>
            <a:off x="393700" y="6553200"/>
            <a:ext cx="1076325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3EB00"/>
                </a:solidFill>
                <a:latin typeface="Arial"/>
                <a:ea typeface="Arial"/>
                <a:cs typeface="Arial"/>
                <a:sym typeface="Arial"/>
              </a:rPr>
              <a:t>Hattie, 2009</a:t>
            </a:r>
            <a:endParaRPr/>
          </a:p>
        </p:txBody>
      </p:sp>
      <p:pic>
        <p:nvPicPr>
          <p:cNvPr id="290" name="Google Shape;2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1133475"/>
            <a:ext cx="8509000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/>
          <p:nvPr/>
        </p:nvSpPr>
        <p:spPr>
          <a:xfrm>
            <a:off x="15748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2" name="Google Shape;292;p49"/>
          <p:cNvSpPr/>
          <p:nvPr/>
        </p:nvSpPr>
        <p:spPr>
          <a:xfrm>
            <a:off x="58547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type="title"/>
          </p:nvPr>
        </p:nvSpPr>
        <p:spPr>
          <a:xfrm>
            <a:off x="254000" y="190500"/>
            <a:ext cx="87630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Less Effective 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Instructional Practices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0"/>
          <p:cNvSpPr/>
          <p:nvPr/>
        </p:nvSpPr>
        <p:spPr>
          <a:xfrm>
            <a:off x="215900" y="1384300"/>
            <a:ext cx="8701088" cy="50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9" name="Google Shape;299;p50"/>
          <p:cNvSpPr/>
          <p:nvPr/>
        </p:nvSpPr>
        <p:spPr>
          <a:xfrm>
            <a:off x="266700" y="6502400"/>
            <a:ext cx="23844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3EB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Hattie, 2009 ** Kavale, 1987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structivist Survey.tiff" id="305" name="Google Shape;30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647835" cy="582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>
            <p:ph type="title"/>
          </p:nvPr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 These Terms Describe?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2"/>
          <p:cNvSpPr txBox="1"/>
          <p:nvPr>
            <p:ph idx="1" type="body"/>
          </p:nvPr>
        </p:nvSpPr>
        <p:spPr>
          <a:xfrm>
            <a:off x="685800" y="9906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search for social justice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 centered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occurs through discovery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 students how to think, not what to think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 world learning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Intrinsic motivation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Helping students become caring, responsible problem solvers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Facilitating creativity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is democratic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2"/>
          <p:cNvSpPr txBox="1"/>
          <p:nvPr/>
        </p:nvSpPr>
        <p:spPr>
          <a:xfrm>
            <a:off x="685800" y="990600"/>
            <a:ext cx="7848600" cy="7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Systematic skills building</a:t>
            </a:r>
            <a:endParaRPr/>
          </a:p>
          <a:p>
            <a:pPr indent="482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Mastery learning</a:t>
            </a:r>
            <a:endParaRPr/>
          </a:p>
          <a:p>
            <a:pPr indent="482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Component Skills to Composite</a:t>
            </a:r>
            <a:endParaRPr/>
          </a:p>
          <a:p>
            <a:pPr indent="482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Behavioral cusp</a:t>
            </a:r>
            <a:endParaRPr/>
          </a:p>
          <a:p>
            <a:pPr indent="482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Formative assessment</a:t>
            </a:r>
            <a:endParaRPr/>
          </a:p>
          <a:p>
            <a:pPr indent="482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Contingent praise</a:t>
            </a:r>
            <a:endParaRPr/>
          </a:p>
          <a:p>
            <a:pPr indent="482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Evidence-based</a:t>
            </a:r>
            <a:endParaRPr/>
          </a:p>
          <a:p>
            <a:pPr indent="482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Blooms taxonomy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65087" lvl="0" marL="1127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65087" lvl="0" marL="1127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3" title="videoCALABA2014j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600" y="975400"/>
            <a:ext cx="6681925" cy="50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Was Your Reaction To The Video?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4"/>
          <p:cNvSpPr txBox="1"/>
          <p:nvPr>
            <p:ph idx="1" type="body"/>
          </p:nvPr>
        </p:nvSpPr>
        <p:spPr>
          <a:xfrm>
            <a:off x="685800" y="14478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High Rates of Responding (Active Responding)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Classroom Rules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Corrective Feedback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Differential Reinforcement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Structured Environment 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Quantity of Instruction</a:t>
            </a:r>
            <a:endParaRPr b="0" i="0" sz="3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>
            <p:ph type="title"/>
          </p:nvPr>
        </p:nvSpPr>
        <p:spPr>
          <a:xfrm>
            <a:off x="381000" y="1524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“The Culture Divide”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5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0" y="1600200"/>
            <a:ext cx="9144000" cy="37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33" name="Google Shape;333;p55"/>
          <p:cNvSpPr txBox="1"/>
          <p:nvPr/>
        </p:nvSpPr>
        <p:spPr>
          <a:xfrm>
            <a:off x="381000" y="381000"/>
            <a:ext cx="8610600" cy="7294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…Watch a group of children respond like trained seals to a teacher clapping. </a:t>
            </a:r>
            <a:r>
              <a:rPr lang="en-US" sz="20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I'm amazed that this is supposed to pass for higher-level thinking. To me, it looks like the creation of little, semi-robotic creatures who will happily fold t-shirts at Walmart for 8 bucks an hour. ….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…the real problem is that this exercise isn't "developmentally" appropriate for these kids -- </a:t>
            </a:r>
            <a:r>
              <a:rPr lang="en-US" sz="20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Having five year olds count to 15, with a clapping/snapping/goonily-smiling teacher, is neither rigorous nor effectively producing college-ready kindergartners.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They stopped the video before the kids get the food pellets!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think she moonlights at Seaworld....we must have missed the minnow treats.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should see when the teacher claps twice. All the kids roll over and fetch her the morning newspaper.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(NY Educator, 2013)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0" y="5943600"/>
            <a:ext cx="16764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Classroom Management 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8"/>
          <p:cNvSpPr/>
          <p:nvPr/>
        </p:nvSpPr>
        <p:spPr>
          <a:xfrm>
            <a:off x="82550" y="1471613"/>
            <a:ext cx="8547100" cy="54054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5" name="Google Shape;195;p38"/>
          <p:cNvSpPr/>
          <p:nvPr/>
        </p:nvSpPr>
        <p:spPr>
          <a:xfrm>
            <a:off x="1079500" y="2349500"/>
            <a:ext cx="13335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/>
          </a:p>
        </p:txBody>
      </p:sp>
      <p:sp>
        <p:nvSpPr>
          <p:cNvPr id="196" name="Google Shape;196;p38"/>
          <p:cNvSpPr/>
          <p:nvPr/>
        </p:nvSpPr>
        <p:spPr>
          <a:xfrm>
            <a:off x="4927600" y="3263900"/>
            <a:ext cx="32258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Management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type="title"/>
          </p:nvPr>
        </p:nvSpPr>
        <p:spPr>
          <a:xfrm>
            <a:off x="762000" y="5334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Do Americans Feel About Science?</a:t>
            </a:r>
            <a:b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752600"/>
            <a:ext cx="4165600" cy="46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6"/>
          <p:cNvSpPr txBox="1"/>
          <p:nvPr/>
        </p:nvSpPr>
        <p:spPr>
          <a:xfrm>
            <a:off x="457200" y="3429000"/>
            <a:ext cx="1295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#2</a:t>
            </a:r>
            <a:endParaRPr sz="5400">
              <a:solidFill>
                <a:srgbClr val="FF66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" y="1085850"/>
            <a:ext cx="820420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7"/>
          <p:cNvSpPr txBox="1"/>
          <p:nvPr/>
        </p:nvSpPr>
        <p:spPr>
          <a:xfrm>
            <a:off x="469900" y="5505450"/>
            <a:ext cx="2819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1" i="0" lang="en-US" sz="1100" u="none" cap="none" strike="noStrike">
                <a:latin typeface="Arial"/>
                <a:ea typeface="Arial"/>
                <a:cs typeface="Arial"/>
                <a:sym typeface="Arial"/>
              </a:rPr>
              <a:t>Huffington Post and YouGov, 2013</a:t>
            </a:r>
            <a:endParaRPr b="1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0" name="Google Shape;350;p57"/>
          <p:cNvSpPr txBox="1"/>
          <p:nvPr/>
        </p:nvSpPr>
        <p:spPr>
          <a:xfrm>
            <a:off x="609600" y="3810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000000"/>
                </a:solidFill>
              </a:rPr>
              <a:t>Trust science journalists</a:t>
            </a:r>
            <a:r>
              <a:rPr b="0" i="0" lang="en-US" sz="1600">
                <a:solidFill>
                  <a:srgbClr val="000000"/>
                </a:solidFill>
              </a:rPr>
              <a:t> </a:t>
            </a:r>
            <a:endParaRPr sz="1800"/>
          </a:p>
        </p:txBody>
      </p:sp>
      <p:sp>
        <p:nvSpPr>
          <p:cNvPr id="351" name="Google Shape;351;p57"/>
          <p:cNvSpPr txBox="1"/>
          <p:nvPr/>
        </p:nvSpPr>
        <p:spPr>
          <a:xfrm>
            <a:off x="609600" y="46482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none">
                <a:latin typeface="Arial"/>
                <a:ea typeface="Arial"/>
                <a:cs typeface="Arial"/>
                <a:sym typeface="Arial"/>
              </a:rPr>
              <a:t>Trust what scientists report</a:t>
            </a:r>
            <a:endParaRPr b="1" sz="1600" u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609600" y="2667000"/>
            <a:ext cx="2209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R</a:t>
            </a:r>
            <a:r>
              <a:rPr b="1" i="0" lang="en-US" sz="1600">
                <a:solidFill>
                  <a:srgbClr val="000000"/>
                </a:solidFill>
              </a:rPr>
              <a:t>esults influenced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000000"/>
                </a:solidFill>
              </a:rPr>
              <a:t>by politics </a:t>
            </a:r>
            <a:endParaRPr b="1" sz="1600"/>
          </a:p>
        </p:txBody>
      </p:sp>
      <p:sp>
        <p:nvSpPr>
          <p:cNvPr id="353" name="Google Shape;353;p57"/>
          <p:cNvSpPr txBox="1"/>
          <p:nvPr/>
        </p:nvSpPr>
        <p:spPr>
          <a:xfrm>
            <a:off x="1066800" y="2286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4" name="Google Shape;354;p57"/>
          <p:cNvSpPr txBox="1"/>
          <p:nvPr/>
        </p:nvSpPr>
        <p:spPr>
          <a:xfrm>
            <a:off x="609600" y="1828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Findings influenced by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companies funding</a:t>
            </a:r>
            <a:endParaRPr b="1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Impact of Teacher Preparation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5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28600" y="1600200"/>
            <a:ext cx="8686800" cy="47338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62" name="Google Shape;36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71600"/>
            <a:ext cx="8578669" cy="486494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8"/>
          <p:cNvSpPr txBox="1"/>
          <p:nvPr/>
        </p:nvSpPr>
        <p:spPr>
          <a:xfrm>
            <a:off x="7924800" y="304800"/>
            <a:ext cx="10668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 txBox="1"/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Educators Are Craftsman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havehorse.jpg" id="370" name="Google Shape;370;p59"/>
          <p:cNvSpPr/>
          <p:nvPr/>
        </p:nvSpPr>
        <p:spPr>
          <a:xfrm>
            <a:off x="990600" y="990600"/>
            <a:ext cx="7162800" cy="53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71" name="Google Shape;371;p59"/>
          <p:cNvSpPr/>
          <p:nvPr/>
        </p:nvSpPr>
        <p:spPr>
          <a:xfrm>
            <a:off x="533400" y="1295400"/>
            <a:ext cx="8128000" cy="48293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72" name="Google Shape;372;p59"/>
          <p:cNvSpPr txBox="1"/>
          <p:nvPr/>
        </p:nvSpPr>
        <p:spPr>
          <a:xfrm>
            <a:off x="7696200" y="228600"/>
            <a:ext cx="1143000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type="title"/>
          </p:nvPr>
        </p:nvSpPr>
        <p:spPr>
          <a:xfrm>
            <a:off x="304800" y="15240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Take Away Message?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0"/>
          <p:cNvSpPr txBox="1"/>
          <p:nvPr>
            <p:ph idx="1" type="body"/>
          </p:nvPr>
        </p:nvSpPr>
        <p:spPr>
          <a:xfrm>
            <a:off x="685800" y="914400"/>
            <a:ext cx="7772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have a robust knowledge-base of practices supported by science that work and those that do not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Despite knowing what works, most teachers embrace constructivism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foundation of explicit instruction, science, is misunderstood by the public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constructivists are doing a better job of framing the debate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a head to head match constructivism is winning the short term contingency vs the long term contingencies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Constructivist control of a majority of teacher preparation programs</a:t>
            </a:r>
            <a:endParaRPr/>
          </a:p>
          <a:p>
            <a:pPr indent="-2032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9" name="Google Shape;379;p6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 txBox="1"/>
          <p:nvPr>
            <p:ph type="title"/>
          </p:nvPr>
        </p:nvSpPr>
        <p:spPr>
          <a:xfrm>
            <a:off x="381000" y="0"/>
            <a:ext cx="8458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“The Sides”</a:t>
            </a:r>
            <a:endParaRPr b="0" i="0" sz="40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p61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1"/>
          <p:cNvSpPr txBox="1"/>
          <p:nvPr/>
        </p:nvSpPr>
        <p:spPr>
          <a:xfrm>
            <a:off x="152400" y="1524000"/>
            <a:ext cx="28194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Constructivist</a:t>
            </a:r>
            <a:endParaRPr sz="32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8" name="Google Shape;388;p61"/>
          <p:cNvSpPr txBox="1"/>
          <p:nvPr/>
        </p:nvSpPr>
        <p:spPr>
          <a:xfrm>
            <a:off x="5486400" y="1524000"/>
            <a:ext cx="3657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Explicit Instruction</a:t>
            </a:r>
            <a:endParaRPr sz="32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89" name="Google Shape;38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84722"/>
            <a:ext cx="8534400" cy="52732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1"/>
          <p:cNvSpPr txBox="1"/>
          <p:nvPr/>
        </p:nvSpPr>
        <p:spPr>
          <a:xfrm>
            <a:off x="990600" y="762000"/>
            <a:ext cx="7315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Can The Gap Be Bridged?</a:t>
            </a:r>
            <a:endParaRPr b="1" sz="40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7620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Instructional Delivery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ffective instructional strategies.tiff" id="202" name="Google Shape;20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41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type="title"/>
          </p:nvPr>
        </p:nvSpPr>
        <p:spPr>
          <a:xfrm>
            <a:off x="685800" y="0"/>
            <a:ext cx="7772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Formative Assessment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487363" y="952500"/>
            <a:ext cx="8161337" cy="554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9" name="Google Shape;209;p40"/>
          <p:cNvSpPr/>
          <p:nvPr/>
        </p:nvSpPr>
        <p:spPr>
          <a:xfrm>
            <a:off x="508000" y="6553200"/>
            <a:ext cx="1817688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3EB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Fuchs and Fuchs, 1986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>
            <p:ph type="title"/>
          </p:nvPr>
        </p:nvSpPr>
        <p:spPr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Soft Skills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Teacher – Student Relations 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>
            <a:off x="609600" y="1365250"/>
            <a:ext cx="7924800" cy="549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3962400" y="3411537"/>
            <a:ext cx="5181600" cy="34464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23" name="Google Shape;223;p42"/>
          <p:cNvSpPr txBox="1"/>
          <p:nvPr>
            <p:ph type="title"/>
          </p:nvPr>
        </p:nvSpPr>
        <p:spPr>
          <a:xfrm>
            <a:off x="5257800" y="685800"/>
            <a:ext cx="3886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NAEP Scores</a:t>
            </a:r>
            <a:endParaRPr b="1" i="0" sz="36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reading Naep.png" id="224" name="Google Shape;224;p42"/>
          <p:cNvSpPr/>
          <p:nvPr/>
        </p:nvSpPr>
        <p:spPr>
          <a:xfrm>
            <a:off x="0" y="152400"/>
            <a:ext cx="5126394" cy="326114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title"/>
          </p:nvPr>
        </p:nvSpPr>
        <p:spPr>
          <a:xfrm>
            <a:off x="685800" y="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Why Focus on Culture Change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304800" y="17526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Americans are ill informed and skeptical of science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win the hearts and minds of policy makers, educators, and the public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overcome advantages held by competing educational approaches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overcome the limitations of large social change delivered one individual at a time</a:t>
            </a:r>
            <a:endParaRPr/>
          </a:p>
          <a:p>
            <a:pPr indent="-330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4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/>
          <p:nvPr>
            <p:ph type="title"/>
          </p:nvPr>
        </p:nvSpPr>
        <p:spPr>
          <a:xfrm>
            <a:off x="7620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What is Culture?</a:t>
            </a:r>
            <a:endParaRPr b="1" i="0" sz="40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44"/>
          <p:cNvSpPr txBox="1"/>
          <p:nvPr>
            <p:ph idx="1" type="body"/>
          </p:nvPr>
        </p:nvSpPr>
        <p:spPr>
          <a:xfrm>
            <a:off x="3276600" y="2057400"/>
            <a:ext cx="5257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arts and other manifestations of human intellectual achievement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Font typeface="Verdana"/>
              <a:buNone/>
            </a:pPr>
            <a:r>
              <a:rPr b="0" i="0" lang="en-US" sz="32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Not For Our Purpose</a:t>
            </a:r>
            <a:endParaRPr b="0" i="0" sz="3200" u="none" cap="none" strike="noStrike">
              <a:solidFill>
                <a:srgbClr val="FF66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ona-lisa.jpg!Blog.jpg" id="238" name="Google Shape;23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905000"/>
            <a:ext cx="3027045" cy="458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type="title"/>
          </p:nvPr>
        </p:nvSpPr>
        <p:spPr>
          <a:xfrm>
            <a:off x="1588" y="219075"/>
            <a:ext cx="9142412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Behavioral View of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5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Screen shot 2011-02-08 at 9.02.09 AM.png" id="246" name="Google Shape;246;p45"/>
          <p:cNvSpPr/>
          <p:nvPr/>
        </p:nvSpPr>
        <p:spPr>
          <a:xfrm>
            <a:off x="255588" y="1443038"/>
            <a:ext cx="1487487" cy="20621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47" name="Google Shape;247;p45"/>
          <p:cNvSpPr txBox="1"/>
          <p:nvPr/>
        </p:nvSpPr>
        <p:spPr>
          <a:xfrm>
            <a:off x="2078038" y="1287463"/>
            <a:ext cx="7065962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“As a </a:t>
            </a:r>
            <a:r>
              <a:rPr lang="en-US" sz="2400" u="sng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set of contingencies of reinforcement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maintained by a group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group has…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a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continuing existence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beyond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	lives of members of the group,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a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changing pattern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 practices 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	added, discarded, or modified…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culture so defined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controls the behavior of the members of the group that practice it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.”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</a:t>
            </a: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B.F. Skinner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- Title Slide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- Title and Content">
  <a:themeElements>
    <a:clrScheme name="">
      <a:dk1>
        <a:srgbClr val="000000"/>
      </a:dk1>
      <a:lt1>
        <a:srgbClr val="0000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