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86" r:id="rId2"/>
    <p:sldId id="371" r:id="rId3"/>
    <p:sldId id="372" r:id="rId4"/>
    <p:sldId id="373" r:id="rId5"/>
    <p:sldId id="398" r:id="rId6"/>
    <p:sldId id="374" r:id="rId7"/>
    <p:sldId id="375" r:id="rId8"/>
    <p:sldId id="376" r:id="rId9"/>
    <p:sldId id="377" r:id="rId10"/>
    <p:sldId id="378" r:id="rId11"/>
    <p:sldId id="379" r:id="rId12"/>
    <p:sldId id="400" r:id="rId13"/>
    <p:sldId id="361" r:id="rId14"/>
    <p:sldId id="380" r:id="rId15"/>
    <p:sldId id="381" r:id="rId16"/>
    <p:sldId id="382" r:id="rId17"/>
    <p:sldId id="383" r:id="rId18"/>
    <p:sldId id="390" r:id="rId19"/>
    <p:sldId id="394" r:id="rId20"/>
    <p:sldId id="388" r:id="rId21"/>
    <p:sldId id="397" r:id="rId22"/>
    <p:sldId id="393" r:id="rId23"/>
    <p:sldId id="387" r:id="rId24"/>
    <p:sldId id="384" r:id="rId25"/>
    <p:sldId id="362" r:id="rId26"/>
    <p:sldId id="389" r:id="rId27"/>
    <p:sldId id="344" r:id="rId28"/>
    <p:sldId id="363" r:id="rId29"/>
    <p:sldId id="364" r:id="rId30"/>
    <p:sldId id="399" r:id="rId31"/>
    <p:sldId id="365" r:id="rId32"/>
    <p:sldId id="395" r:id="rId33"/>
    <p:sldId id="396" r:id="rId34"/>
    <p:sldId id="367" r:id="rId35"/>
    <p:sldId id="368" r:id="rId36"/>
    <p:sldId id="36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5B9BD5"/>
    <a:srgbClr val="FFFF00"/>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95" d="100"/>
          <a:sy n="95" d="100"/>
        </p:scale>
        <p:origin x="72"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E2597-AE98-4A33-8E79-24429181BA22}" type="datetimeFigureOut">
              <a:rPr lang="en-US" smtClean="0"/>
              <a:t>10/28/2020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563EB3-43AC-469C-9736-CFD769256D6F}" type="slidenum">
              <a:rPr lang="en-US" smtClean="0"/>
              <a:t>‹#›</a:t>
            </a:fld>
            <a:endParaRPr lang="en-US"/>
          </a:p>
        </p:txBody>
      </p:sp>
    </p:spTree>
    <p:extLst>
      <p:ext uri="{BB962C8B-B14F-4D97-AF65-F5344CB8AC3E}">
        <p14:creationId xmlns:p14="http://schemas.microsoft.com/office/powerpoint/2010/main" val="352674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DBB8-7283-4FE6-AEA4-CF4A132878DB}" type="slidenum">
              <a:rPr lang="en-US" smtClean="0"/>
              <a:t>18</a:t>
            </a:fld>
            <a:endParaRPr lang="en-US"/>
          </a:p>
        </p:txBody>
      </p:sp>
    </p:spTree>
    <p:extLst>
      <p:ext uri="{BB962C8B-B14F-4D97-AF65-F5344CB8AC3E}">
        <p14:creationId xmlns:p14="http://schemas.microsoft.com/office/powerpoint/2010/main" val="3965322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DBB8-7283-4FE6-AEA4-CF4A132878DB}" type="slidenum">
              <a:rPr lang="en-US" smtClean="0"/>
              <a:t>19</a:t>
            </a:fld>
            <a:endParaRPr lang="en-US"/>
          </a:p>
        </p:txBody>
      </p:sp>
    </p:spTree>
    <p:extLst>
      <p:ext uri="{BB962C8B-B14F-4D97-AF65-F5344CB8AC3E}">
        <p14:creationId xmlns:p14="http://schemas.microsoft.com/office/powerpoint/2010/main" val="197965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9D56A3-63A7-4086-8860-F2AC4F2C72A3}"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7DC42-6238-422A-900A-7B3E4D826B03}" type="slidenum">
              <a:rPr lang="en-US" smtClean="0"/>
              <a:t>‹#›</a:t>
            </a:fld>
            <a:endParaRPr lang="en-US"/>
          </a:p>
        </p:txBody>
      </p:sp>
    </p:spTree>
    <p:extLst>
      <p:ext uri="{BB962C8B-B14F-4D97-AF65-F5344CB8AC3E}">
        <p14:creationId xmlns:p14="http://schemas.microsoft.com/office/powerpoint/2010/main" val="2982336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9D56A3-63A7-4086-8860-F2AC4F2C72A3}"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7DC42-6238-422A-900A-7B3E4D826B03}" type="slidenum">
              <a:rPr lang="en-US" smtClean="0"/>
              <a:t>‹#›</a:t>
            </a:fld>
            <a:endParaRPr lang="en-US"/>
          </a:p>
        </p:txBody>
      </p:sp>
    </p:spTree>
    <p:extLst>
      <p:ext uri="{BB962C8B-B14F-4D97-AF65-F5344CB8AC3E}">
        <p14:creationId xmlns:p14="http://schemas.microsoft.com/office/powerpoint/2010/main" val="171002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9D56A3-63A7-4086-8860-F2AC4F2C72A3}"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7DC42-6238-422A-900A-7B3E4D826B03}" type="slidenum">
              <a:rPr lang="en-US" smtClean="0"/>
              <a:t>‹#›</a:t>
            </a:fld>
            <a:endParaRPr lang="en-US"/>
          </a:p>
        </p:txBody>
      </p:sp>
    </p:spTree>
    <p:extLst>
      <p:ext uri="{BB962C8B-B14F-4D97-AF65-F5344CB8AC3E}">
        <p14:creationId xmlns:p14="http://schemas.microsoft.com/office/powerpoint/2010/main" val="310374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9D56A3-63A7-4086-8860-F2AC4F2C72A3}"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7DC42-6238-422A-900A-7B3E4D826B03}" type="slidenum">
              <a:rPr lang="en-US" smtClean="0"/>
              <a:t>‹#›</a:t>
            </a:fld>
            <a:endParaRPr lang="en-US"/>
          </a:p>
        </p:txBody>
      </p:sp>
    </p:spTree>
    <p:extLst>
      <p:ext uri="{BB962C8B-B14F-4D97-AF65-F5344CB8AC3E}">
        <p14:creationId xmlns:p14="http://schemas.microsoft.com/office/powerpoint/2010/main" val="138015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9D56A3-63A7-4086-8860-F2AC4F2C72A3}"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7DC42-6238-422A-900A-7B3E4D826B03}" type="slidenum">
              <a:rPr lang="en-US" smtClean="0"/>
              <a:t>‹#›</a:t>
            </a:fld>
            <a:endParaRPr lang="en-US"/>
          </a:p>
        </p:txBody>
      </p:sp>
    </p:spTree>
    <p:extLst>
      <p:ext uri="{BB962C8B-B14F-4D97-AF65-F5344CB8AC3E}">
        <p14:creationId xmlns:p14="http://schemas.microsoft.com/office/powerpoint/2010/main" val="112468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9D56A3-63A7-4086-8860-F2AC4F2C72A3}"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7DC42-6238-422A-900A-7B3E4D826B03}" type="slidenum">
              <a:rPr lang="en-US" smtClean="0"/>
              <a:t>‹#›</a:t>
            </a:fld>
            <a:endParaRPr lang="en-US"/>
          </a:p>
        </p:txBody>
      </p:sp>
    </p:spTree>
    <p:extLst>
      <p:ext uri="{BB962C8B-B14F-4D97-AF65-F5344CB8AC3E}">
        <p14:creationId xmlns:p14="http://schemas.microsoft.com/office/powerpoint/2010/main" val="194845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9D56A3-63A7-4086-8860-F2AC4F2C72A3}" type="datetimeFigureOut">
              <a:rPr lang="en-US" smtClean="0"/>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97DC42-6238-422A-900A-7B3E4D826B03}" type="slidenum">
              <a:rPr lang="en-US" smtClean="0"/>
              <a:t>‹#›</a:t>
            </a:fld>
            <a:endParaRPr lang="en-US"/>
          </a:p>
        </p:txBody>
      </p:sp>
    </p:spTree>
    <p:extLst>
      <p:ext uri="{BB962C8B-B14F-4D97-AF65-F5344CB8AC3E}">
        <p14:creationId xmlns:p14="http://schemas.microsoft.com/office/powerpoint/2010/main" val="197851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9D56A3-63A7-4086-8860-F2AC4F2C72A3}" type="datetimeFigureOut">
              <a:rPr lang="en-US" smtClean="0"/>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97DC42-6238-422A-900A-7B3E4D826B03}" type="slidenum">
              <a:rPr lang="en-US" smtClean="0"/>
              <a:t>‹#›</a:t>
            </a:fld>
            <a:endParaRPr lang="en-US"/>
          </a:p>
        </p:txBody>
      </p:sp>
    </p:spTree>
    <p:extLst>
      <p:ext uri="{BB962C8B-B14F-4D97-AF65-F5344CB8AC3E}">
        <p14:creationId xmlns:p14="http://schemas.microsoft.com/office/powerpoint/2010/main" val="294896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D56A3-63A7-4086-8860-F2AC4F2C72A3}" type="datetimeFigureOut">
              <a:rPr lang="en-US" smtClean="0"/>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97DC42-6238-422A-900A-7B3E4D826B03}" type="slidenum">
              <a:rPr lang="en-US" smtClean="0"/>
              <a:t>‹#›</a:t>
            </a:fld>
            <a:endParaRPr lang="en-US"/>
          </a:p>
        </p:txBody>
      </p:sp>
    </p:spTree>
    <p:extLst>
      <p:ext uri="{BB962C8B-B14F-4D97-AF65-F5344CB8AC3E}">
        <p14:creationId xmlns:p14="http://schemas.microsoft.com/office/powerpoint/2010/main" val="298546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9D56A3-63A7-4086-8860-F2AC4F2C72A3}"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7DC42-6238-422A-900A-7B3E4D826B03}" type="slidenum">
              <a:rPr lang="en-US" smtClean="0"/>
              <a:t>‹#›</a:t>
            </a:fld>
            <a:endParaRPr lang="en-US"/>
          </a:p>
        </p:txBody>
      </p:sp>
    </p:spTree>
    <p:extLst>
      <p:ext uri="{BB962C8B-B14F-4D97-AF65-F5344CB8AC3E}">
        <p14:creationId xmlns:p14="http://schemas.microsoft.com/office/powerpoint/2010/main" val="418984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9D56A3-63A7-4086-8860-F2AC4F2C72A3}"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7DC42-6238-422A-900A-7B3E4D826B03}" type="slidenum">
              <a:rPr lang="en-US" smtClean="0"/>
              <a:t>‹#›</a:t>
            </a:fld>
            <a:endParaRPr lang="en-US"/>
          </a:p>
        </p:txBody>
      </p:sp>
    </p:spTree>
    <p:extLst>
      <p:ext uri="{BB962C8B-B14F-4D97-AF65-F5344CB8AC3E}">
        <p14:creationId xmlns:p14="http://schemas.microsoft.com/office/powerpoint/2010/main" val="364146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D56A3-63A7-4086-8860-F2AC4F2C72A3}" type="datetimeFigureOut">
              <a:rPr lang="en-US" smtClean="0"/>
              <a:t>10/28/2020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7DC42-6238-422A-900A-7B3E4D826B03}" type="slidenum">
              <a:rPr lang="en-US" smtClean="0"/>
              <a:t>‹#›</a:t>
            </a:fld>
            <a:endParaRPr lang="en-US"/>
          </a:p>
        </p:txBody>
      </p:sp>
    </p:spTree>
    <p:extLst>
      <p:ext uri="{BB962C8B-B14F-4D97-AF65-F5344CB8AC3E}">
        <p14:creationId xmlns:p14="http://schemas.microsoft.com/office/powerpoint/2010/main" val="2006018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0.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0.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3.png"/><Relationship Id="rId7" Type="http://schemas.openxmlformats.org/officeDocument/2006/relationships/image" Target="../media/image9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85.png"/><Relationship Id="rId4" Type="http://schemas.openxmlformats.org/officeDocument/2006/relationships/image" Target="../media/image84.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0.png"/><Relationship Id="rId5" Type="http://schemas.openxmlformats.org/officeDocument/2006/relationships/image" Target="../media/image130.png"/><Relationship Id="rId4" Type="http://schemas.openxmlformats.org/officeDocument/2006/relationships/image" Target="../media/image131.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800.png"/><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oilandwater.bee.cornell.edu/research/pfweb/educators/intro/videoclips.macropore.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g"/><Relationship Id="rId10" Type="http://schemas.openxmlformats.org/officeDocument/2006/relationships/image" Target="../media/image30.jpeg"/><Relationship Id="rId4" Type="http://schemas.openxmlformats.org/officeDocument/2006/relationships/image" Target="../media/image24.jpg"/><Relationship Id="rId9"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60.png"/><Relationship Id="rId2" Type="http://schemas.openxmlformats.org/officeDocument/2006/relationships/image" Target="../media/image750.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Stream flow generation</a:t>
            </a:r>
          </a:p>
        </p:txBody>
      </p:sp>
      <p:grpSp>
        <p:nvGrpSpPr>
          <p:cNvPr id="3" name="Group 2">
            <a:extLst>
              <a:ext uri="{FF2B5EF4-FFF2-40B4-BE49-F238E27FC236}">
                <a16:creationId xmlns:a16="http://schemas.microsoft.com/office/drawing/2014/main" id="{4FDF9693-771D-4DEF-AA79-596212EC32A3}"/>
              </a:ext>
            </a:extLst>
          </p:cNvPr>
          <p:cNvGrpSpPr/>
          <p:nvPr/>
        </p:nvGrpSpPr>
        <p:grpSpPr>
          <a:xfrm>
            <a:off x="539961" y="29029"/>
            <a:ext cx="4109668" cy="1031631"/>
            <a:chOff x="550984" y="-11723"/>
            <a:chExt cx="4109668" cy="1031631"/>
          </a:xfrm>
        </p:grpSpPr>
        <p:sp>
          <p:nvSpPr>
            <p:cNvPr id="4" name="Rectangle 3">
              <a:extLst>
                <a:ext uri="{FF2B5EF4-FFF2-40B4-BE49-F238E27FC236}">
                  <a16:creationId xmlns:a16="http://schemas.microsoft.com/office/drawing/2014/main" id="{3C80D6AD-130D-4E9B-8A3C-3DE77C9C0B7C}"/>
                </a:ext>
              </a:extLst>
            </p:cNvPr>
            <p:cNvSpPr/>
            <p:nvPr/>
          </p:nvSpPr>
          <p:spPr>
            <a:xfrm>
              <a:off x="1542313" y="-11723"/>
              <a:ext cx="3118339" cy="1031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NOTE: Slides for each module are numbered for easier cross-referencing with class notes</a:t>
              </a:r>
            </a:p>
          </p:txBody>
        </p:sp>
        <p:sp>
          <p:nvSpPr>
            <p:cNvPr id="5" name="Right Arrow 3">
              <a:extLst>
                <a:ext uri="{FF2B5EF4-FFF2-40B4-BE49-F238E27FC236}">
                  <a16:creationId xmlns:a16="http://schemas.microsoft.com/office/drawing/2014/main" id="{D7F2C3D1-43D9-4B44-8106-96536974308D}"/>
                </a:ext>
              </a:extLst>
            </p:cNvPr>
            <p:cNvSpPr/>
            <p:nvPr/>
          </p:nvSpPr>
          <p:spPr>
            <a:xfrm rot="10800000">
              <a:off x="550984" y="117231"/>
              <a:ext cx="1025875" cy="597877"/>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E0B7AF8E-A06E-4781-AF8D-78874E420E36}"/>
              </a:ext>
            </a:extLst>
          </p:cNvPr>
          <p:cNvSpPr/>
          <p:nvPr/>
        </p:nvSpPr>
        <p:spPr>
          <a:xfrm>
            <a:off x="4463144" y="4854192"/>
            <a:ext cx="3760700" cy="178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NOTE: My slides have TONS of animations and building graphics.  These do not translate well to D2L, so it is best to download the power point to work through the logic behind the animations</a:t>
            </a:r>
          </a:p>
        </p:txBody>
      </p:sp>
      <p:sp>
        <p:nvSpPr>
          <p:cNvPr id="7" name="TextBox 6">
            <a:extLst>
              <a:ext uri="{FF2B5EF4-FFF2-40B4-BE49-F238E27FC236}">
                <a16:creationId xmlns:a16="http://schemas.microsoft.com/office/drawing/2014/main" id="{D9AD3C04-DFF6-4C00-B09E-E7CCB2BF5024}"/>
              </a:ext>
            </a:extLst>
          </p:cNvPr>
          <p:cNvSpPr txBox="1"/>
          <p:nvPr/>
        </p:nvSpPr>
        <p:spPr>
          <a:xfrm>
            <a:off x="188431" y="244444"/>
            <a:ext cx="351530"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1</a:t>
            </a:fld>
            <a:endParaRPr lang="en-US" dirty="0"/>
          </a:p>
        </p:txBody>
      </p:sp>
    </p:spTree>
    <p:extLst>
      <p:ext uri="{BB962C8B-B14F-4D97-AF65-F5344CB8AC3E}">
        <p14:creationId xmlns:p14="http://schemas.microsoft.com/office/powerpoint/2010/main" val="4292041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889000"/>
            <a:ext cx="3381375" cy="2149475"/>
          </a:xfrm>
        </p:spPr>
        <p:txBody>
          <a:bodyPr>
            <a:normAutofit fontScale="90000"/>
          </a:bodyPr>
          <a:lstStyle/>
          <a:p>
            <a:r>
              <a:rPr lang="en-US" dirty="0"/>
              <a:t>Stream flow generation: Saturation excess</a:t>
            </a:r>
          </a:p>
        </p:txBody>
      </p:sp>
      <p:pic>
        <p:nvPicPr>
          <p:cNvPr id="20" name="Picture 19"/>
          <p:cNvPicPr>
            <a:picLocks noChangeAspect="1"/>
          </p:cNvPicPr>
          <p:nvPr/>
        </p:nvPicPr>
        <p:blipFill rotWithShape="1">
          <a:blip r:embed="rId2"/>
          <a:srcRect b="7368"/>
          <a:stretch/>
        </p:blipFill>
        <p:spPr>
          <a:xfrm>
            <a:off x="3730188" y="0"/>
            <a:ext cx="7919323" cy="2427507"/>
          </a:xfrm>
          <a:prstGeom prst="rect">
            <a:avLst/>
          </a:prstGeom>
        </p:spPr>
      </p:pic>
      <p:pic>
        <p:nvPicPr>
          <p:cNvPr id="3" name="Picture 2"/>
          <p:cNvPicPr>
            <a:picLocks noChangeAspect="1"/>
          </p:cNvPicPr>
          <p:nvPr/>
        </p:nvPicPr>
        <p:blipFill>
          <a:blip r:embed="rId3"/>
          <a:stretch>
            <a:fillRect/>
          </a:stretch>
        </p:blipFill>
        <p:spPr>
          <a:xfrm>
            <a:off x="3730188" y="2718991"/>
            <a:ext cx="8623737" cy="4037384"/>
          </a:xfrm>
          <a:prstGeom prst="rect">
            <a:avLst/>
          </a:prstGeom>
        </p:spPr>
      </p:pic>
      <p:sp>
        <p:nvSpPr>
          <p:cNvPr id="12" name="TextBox 11"/>
          <p:cNvSpPr txBox="1"/>
          <p:nvPr/>
        </p:nvSpPr>
        <p:spPr>
          <a:xfrm>
            <a:off x="6349578" y="5387078"/>
            <a:ext cx="1105624" cy="369332"/>
          </a:xfrm>
          <a:prstGeom prst="rect">
            <a:avLst/>
          </a:prstGeom>
          <a:noFill/>
        </p:spPr>
        <p:txBody>
          <a:bodyPr wrap="none" rtlCol="0">
            <a:spAutoFit/>
          </a:bodyPr>
          <a:lstStyle/>
          <a:p>
            <a:r>
              <a:rPr lang="en-US" dirty="0"/>
              <a:t>Old water</a:t>
            </a:r>
          </a:p>
        </p:txBody>
      </p:sp>
      <p:grpSp>
        <p:nvGrpSpPr>
          <p:cNvPr id="6" name="Group 5"/>
          <p:cNvGrpSpPr/>
          <p:nvPr/>
        </p:nvGrpSpPr>
        <p:grpSpPr>
          <a:xfrm>
            <a:off x="6744749" y="2955668"/>
            <a:ext cx="1214187" cy="760655"/>
            <a:chOff x="6744749" y="2955668"/>
            <a:chExt cx="1214187" cy="760655"/>
          </a:xfrm>
        </p:grpSpPr>
        <p:sp>
          <p:nvSpPr>
            <p:cNvPr id="13" name="TextBox 12"/>
            <p:cNvSpPr txBox="1"/>
            <p:nvPr/>
          </p:nvSpPr>
          <p:spPr>
            <a:xfrm>
              <a:off x="6751874" y="2955668"/>
              <a:ext cx="1207062" cy="369332"/>
            </a:xfrm>
            <a:prstGeom prst="rect">
              <a:avLst/>
            </a:prstGeom>
            <a:noFill/>
          </p:spPr>
          <p:txBody>
            <a:bodyPr wrap="none" rtlCol="0">
              <a:spAutoFit/>
            </a:bodyPr>
            <a:lstStyle/>
            <a:p>
              <a:r>
                <a:rPr lang="en-US" dirty="0"/>
                <a:t>New water</a:t>
              </a:r>
            </a:p>
          </p:txBody>
        </p:sp>
        <p:cxnSp>
          <p:nvCxnSpPr>
            <p:cNvPr id="5" name="Straight Arrow Connector 4"/>
            <p:cNvCxnSpPr/>
            <p:nvPr/>
          </p:nvCxnSpPr>
          <p:spPr>
            <a:xfrm flipH="1">
              <a:off x="6744749" y="3296873"/>
              <a:ext cx="268447" cy="419450"/>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pic>
        <p:nvPicPr>
          <p:cNvPr id="1026" name="Picture 2" descr="http://www2.bren.ucsb.edu/~deckerswater/DeckersWater_Group_Project/The_Team_files/Tom_Dunne_web_1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434" y="3140334"/>
            <a:ext cx="2291315" cy="3333992"/>
          </a:xfrm>
          <a:prstGeom prst="rect">
            <a:avLst/>
          </a:prstGeom>
          <a:noFill/>
          <a:extLst>
            <a:ext uri="{909E8E84-426E-40DD-AFC4-6F175D3DCCD1}">
              <a14:hiddenFill xmlns:a14="http://schemas.microsoft.com/office/drawing/2010/main">
                <a:solidFill>
                  <a:srgbClr val="FFFFFF"/>
                </a:solidFill>
              </a14:hiddenFill>
            </a:ext>
          </a:extLst>
        </p:spPr>
      </p:pic>
      <p:sp>
        <p:nvSpPr>
          <p:cNvPr id="14" name="Right Arrow 13"/>
          <p:cNvSpPr/>
          <p:nvPr/>
        </p:nvSpPr>
        <p:spPr>
          <a:xfrm rot="2558601">
            <a:off x="4435594" y="4360875"/>
            <a:ext cx="2249395" cy="645109"/>
          </a:xfrm>
          <a:prstGeom prst="rightArrow">
            <a:avLst/>
          </a:prstGeom>
          <a:solidFill>
            <a:srgbClr val="FFFF00"/>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905749" y="1038492"/>
            <a:ext cx="3990469" cy="1754326"/>
          </a:xfrm>
          <a:prstGeom prst="rect">
            <a:avLst/>
          </a:prstGeom>
          <a:solidFill>
            <a:schemeClr val="bg1"/>
          </a:solidFill>
          <a:ln>
            <a:solidFill>
              <a:srgbClr val="FF0000"/>
            </a:solidFill>
          </a:ln>
        </p:spPr>
        <p:txBody>
          <a:bodyPr wrap="square" lIns="182880" tIns="182880" rIns="182880" bIns="182880" rtlCol="0">
            <a:spAutoFit/>
          </a:bodyPr>
          <a:lstStyle/>
          <a:p>
            <a:pPr marL="285750" indent="-285750">
              <a:buFont typeface="Arial" panose="020B0604020202020204" pitchFamily="34" charset="0"/>
              <a:buChar char="•"/>
            </a:pPr>
            <a:r>
              <a:rPr lang="en-US" dirty="0"/>
              <a:t>Saturation excess overland flow </a:t>
            </a:r>
            <a:br>
              <a:rPr lang="en-US" dirty="0"/>
            </a:br>
            <a:r>
              <a:rPr lang="en-US" dirty="0"/>
              <a:t>= </a:t>
            </a:r>
            <a:r>
              <a:rPr lang="en-US" dirty="0" err="1"/>
              <a:t>Dunnian</a:t>
            </a:r>
            <a:r>
              <a:rPr lang="en-US" dirty="0"/>
              <a:t> overland flow</a:t>
            </a:r>
          </a:p>
          <a:p>
            <a:pPr marL="285750" indent="-285750">
              <a:buFont typeface="Arial" panose="020B0604020202020204" pitchFamily="34" charset="0"/>
              <a:buChar char="•"/>
            </a:pPr>
            <a:r>
              <a:rPr lang="en-US" dirty="0"/>
              <a:t>Led to the current foundational idea known as the Variable Source Area Concept</a:t>
            </a:r>
          </a:p>
        </p:txBody>
      </p:sp>
      <p:sp>
        <p:nvSpPr>
          <p:cNvPr id="18" name="Right Arrow 17"/>
          <p:cNvSpPr/>
          <p:nvPr/>
        </p:nvSpPr>
        <p:spPr>
          <a:xfrm rot="20436134">
            <a:off x="5501947" y="2033551"/>
            <a:ext cx="2609147" cy="645109"/>
          </a:xfrm>
          <a:prstGeom prst="rightArrow">
            <a:avLst/>
          </a:prstGeom>
          <a:solidFill>
            <a:srgbClr val="FFFF00"/>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Callout 15"/>
          <p:cNvSpPr/>
          <p:nvPr/>
        </p:nvSpPr>
        <p:spPr>
          <a:xfrm>
            <a:off x="2847975" y="1885948"/>
            <a:ext cx="3758136" cy="2686051"/>
          </a:xfrm>
          <a:prstGeom prst="cloudCallout">
            <a:avLst>
              <a:gd name="adj1" fmla="val -60627"/>
              <a:gd name="adj2" fmla="val 47931"/>
            </a:avLst>
          </a:prstGeom>
          <a:solidFill>
            <a:schemeClr val="bg1"/>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Saturated areas where groundwater meets the surface must be important to stream flow generation</a:t>
            </a:r>
          </a:p>
        </p:txBody>
      </p:sp>
      <p:sp>
        <p:nvSpPr>
          <p:cNvPr id="19" name="TextBox 18"/>
          <p:cNvSpPr txBox="1"/>
          <p:nvPr/>
        </p:nvSpPr>
        <p:spPr>
          <a:xfrm>
            <a:off x="589668" y="6128433"/>
            <a:ext cx="2477382" cy="646331"/>
          </a:xfrm>
          <a:prstGeom prst="rect">
            <a:avLst/>
          </a:prstGeom>
          <a:solidFill>
            <a:schemeClr val="bg1"/>
          </a:solidFill>
          <a:ln>
            <a:noFill/>
          </a:ln>
        </p:spPr>
        <p:txBody>
          <a:bodyPr wrap="square" lIns="182880" tIns="182880" rIns="182880" bIns="182880" rtlCol="0">
            <a:spAutoFit/>
          </a:bodyPr>
          <a:lstStyle/>
          <a:p>
            <a:pPr algn="ctr"/>
            <a:r>
              <a:rPr lang="en-US" dirty="0"/>
              <a:t>Thomas Dunne</a:t>
            </a:r>
          </a:p>
        </p:txBody>
      </p:sp>
      <p:sp>
        <p:nvSpPr>
          <p:cNvPr id="4" name="TextBox 3">
            <a:extLst>
              <a:ext uri="{FF2B5EF4-FFF2-40B4-BE49-F238E27FC236}">
                <a16:creationId xmlns:a16="http://schemas.microsoft.com/office/drawing/2014/main" id="{84FCF844-52D2-4041-92BE-796B56AA5C8C}"/>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10</a:t>
            </a:fld>
            <a:endParaRPr lang="en-US" dirty="0"/>
          </a:p>
        </p:txBody>
      </p:sp>
    </p:spTree>
    <p:extLst>
      <p:ext uri="{BB962C8B-B14F-4D97-AF65-F5344CB8AC3E}">
        <p14:creationId xmlns:p14="http://schemas.microsoft.com/office/powerpoint/2010/main" val="309374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fade">
                                      <p:cBhvr>
                                        <p:cTn id="21" dur="500"/>
                                        <p:tgtEl>
                                          <p:spTgt spid="1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xEl>
                                              <p:pRg st="1" end="1"/>
                                            </p:txEl>
                                          </p:spTgt>
                                        </p:tgtEl>
                                        <p:attrNameLst>
                                          <p:attrName>style.visibility</p:attrName>
                                        </p:attrNameLst>
                                      </p:cBhvr>
                                      <p:to>
                                        <p:strVal val="visible"/>
                                      </p:to>
                                    </p:set>
                                    <p:animEffect transition="in" filter="fade">
                                      <p:cBhvr>
                                        <p:cTn id="26"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1" name="Group 450"/>
          <p:cNvGrpSpPr/>
          <p:nvPr/>
        </p:nvGrpSpPr>
        <p:grpSpPr>
          <a:xfrm>
            <a:off x="7537933" y="2017235"/>
            <a:ext cx="3979571" cy="4341062"/>
            <a:chOff x="7537933" y="2017235"/>
            <a:chExt cx="3979571" cy="4341062"/>
          </a:xfrm>
        </p:grpSpPr>
        <p:grpSp>
          <p:nvGrpSpPr>
            <p:cNvPr id="255" name="Group 254"/>
            <p:cNvGrpSpPr/>
            <p:nvPr/>
          </p:nvGrpSpPr>
          <p:grpSpPr>
            <a:xfrm>
              <a:off x="7537933" y="2017235"/>
              <a:ext cx="3979571" cy="4341062"/>
              <a:chOff x="7537933" y="2017235"/>
              <a:chExt cx="3979571" cy="4341062"/>
            </a:xfrm>
          </p:grpSpPr>
          <p:sp>
            <p:nvSpPr>
              <p:cNvPr id="4" name="Freeform 3"/>
              <p:cNvSpPr/>
              <p:nvPr/>
            </p:nvSpPr>
            <p:spPr>
              <a:xfrm>
                <a:off x="7537933" y="2017235"/>
                <a:ext cx="3979571" cy="4341062"/>
              </a:xfrm>
              <a:custGeom>
                <a:avLst/>
                <a:gdLst>
                  <a:gd name="connsiteX0" fmla="*/ 1587017 w 3979571"/>
                  <a:gd name="connsiteY0" fmla="*/ 4478815 h 4492731"/>
                  <a:gd name="connsiteX1" fmla="*/ 1482242 w 3979571"/>
                  <a:gd name="connsiteY1" fmla="*/ 4202590 h 4492731"/>
                  <a:gd name="connsiteX2" fmla="*/ 901217 w 3979571"/>
                  <a:gd name="connsiteY2" fmla="*/ 3907315 h 4492731"/>
                  <a:gd name="connsiteX3" fmla="*/ 282092 w 3979571"/>
                  <a:gd name="connsiteY3" fmla="*/ 2850040 h 4492731"/>
                  <a:gd name="connsiteX4" fmla="*/ 34442 w 3979571"/>
                  <a:gd name="connsiteY4" fmla="*/ 1259365 h 4492731"/>
                  <a:gd name="connsiteX5" fmla="*/ 1005992 w 3979571"/>
                  <a:gd name="connsiteY5" fmla="*/ 135415 h 4492731"/>
                  <a:gd name="connsiteX6" fmla="*/ 2939567 w 3979571"/>
                  <a:gd name="connsiteY6" fmla="*/ 202090 h 4492731"/>
                  <a:gd name="connsiteX7" fmla="*/ 3977792 w 3979571"/>
                  <a:gd name="connsiteY7" fmla="*/ 1773715 h 4492731"/>
                  <a:gd name="connsiteX8" fmla="*/ 2710967 w 3979571"/>
                  <a:gd name="connsiteY8" fmla="*/ 3011965 h 4492731"/>
                  <a:gd name="connsiteX9" fmla="*/ 2072792 w 3979571"/>
                  <a:gd name="connsiteY9" fmla="*/ 3745390 h 4492731"/>
                  <a:gd name="connsiteX10" fmla="*/ 1587017 w 3979571"/>
                  <a:gd name="connsiteY10" fmla="*/ 4478815 h 4492731"/>
                  <a:gd name="connsiteX0" fmla="*/ 1720367 w 3979571"/>
                  <a:gd name="connsiteY0" fmla="*/ 4316890 h 4341062"/>
                  <a:gd name="connsiteX1" fmla="*/ 1482242 w 3979571"/>
                  <a:gd name="connsiteY1" fmla="*/ 4202590 h 4341062"/>
                  <a:gd name="connsiteX2" fmla="*/ 901217 w 3979571"/>
                  <a:gd name="connsiteY2" fmla="*/ 3907315 h 4341062"/>
                  <a:gd name="connsiteX3" fmla="*/ 282092 w 3979571"/>
                  <a:gd name="connsiteY3" fmla="*/ 2850040 h 4341062"/>
                  <a:gd name="connsiteX4" fmla="*/ 34442 w 3979571"/>
                  <a:gd name="connsiteY4" fmla="*/ 1259365 h 4341062"/>
                  <a:gd name="connsiteX5" fmla="*/ 1005992 w 3979571"/>
                  <a:gd name="connsiteY5" fmla="*/ 135415 h 4341062"/>
                  <a:gd name="connsiteX6" fmla="*/ 2939567 w 3979571"/>
                  <a:gd name="connsiteY6" fmla="*/ 202090 h 4341062"/>
                  <a:gd name="connsiteX7" fmla="*/ 3977792 w 3979571"/>
                  <a:gd name="connsiteY7" fmla="*/ 1773715 h 4341062"/>
                  <a:gd name="connsiteX8" fmla="*/ 2710967 w 3979571"/>
                  <a:gd name="connsiteY8" fmla="*/ 3011965 h 4341062"/>
                  <a:gd name="connsiteX9" fmla="*/ 2072792 w 3979571"/>
                  <a:gd name="connsiteY9" fmla="*/ 3745390 h 4341062"/>
                  <a:gd name="connsiteX10" fmla="*/ 1720367 w 3979571"/>
                  <a:gd name="connsiteY10" fmla="*/ 4316890 h 434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9571" h="4341062">
                    <a:moveTo>
                      <a:pt x="1720367" y="4316890"/>
                    </a:moveTo>
                    <a:cubicBezTo>
                      <a:pt x="1621942" y="4393090"/>
                      <a:pt x="1618767" y="4270852"/>
                      <a:pt x="1482242" y="4202590"/>
                    </a:cubicBezTo>
                    <a:cubicBezTo>
                      <a:pt x="1345717" y="4134328"/>
                      <a:pt x="1101242" y="4132740"/>
                      <a:pt x="901217" y="3907315"/>
                    </a:cubicBezTo>
                    <a:cubicBezTo>
                      <a:pt x="701192" y="3681890"/>
                      <a:pt x="426554" y="3291365"/>
                      <a:pt x="282092" y="2850040"/>
                    </a:cubicBezTo>
                    <a:cubicBezTo>
                      <a:pt x="137629" y="2408715"/>
                      <a:pt x="-86208" y="1711802"/>
                      <a:pt x="34442" y="1259365"/>
                    </a:cubicBezTo>
                    <a:cubicBezTo>
                      <a:pt x="155092" y="806927"/>
                      <a:pt x="521805" y="311627"/>
                      <a:pt x="1005992" y="135415"/>
                    </a:cubicBezTo>
                    <a:cubicBezTo>
                      <a:pt x="1490179" y="-40797"/>
                      <a:pt x="2444267" y="-70960"/>
                      <a:pt x="2939567" y="202090"/>
                    </a:cubicBezTo>
                    <a:cubicBezTo>
                      <a:pt x="3434867" y="475140"/>
                      <a:pt x="4015892" y="1305402"/>
                      <a:pt x="3977792" y="1773715"/>
                    </a:cubicBezTo>
                    <a:cubicBezTo>
                      <a:pt x="3939692" y="2242027"/>
                      <a:pt x="3028467" y="2683353"/>
                      <a:pt x="2710967" y="3011965"/>
                    </a:cubicBezTo>
                    <a:cubicBezTo>
                      <a:pt x="2393467" y="3340577"/>
                      <a:pt x="2237892" y="3527903"/>
                      <a:pt x="2072792" y="3745390"/>
                    </a:cubicBezTo>
                    <a:cubicBezTo>
                      <a:pt x="1907692" y="3962877"/>
                      <a:pt x="1818792" y="4240690"/>
                      <a:pt x="1720367" y="4316890"/>
                    </a:cubicBezTo>
                    <a:close/>
                  </a:path>
                </a:pathLst>
              </a:custGeom>
              <a:noFill/>
              <a:ln w="28575">
                <a:solidFill>
                  <a:srgbClr val="C0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9057427" y="2911887"/>
                <a:ext cx="703145" cy="3422238"/>
              </a:xfrm>
              <a:custGeom>
                <a:avLst/>
                <a:gdLst>
                  <a:gd name="connsiteX0" fmla="*/ 162773 w 703145"/>
                  <a:gd name="connsiteY0" fmla="*/ 3422238 h 3422238"/>
                  <a:gd name="connsiteX1" fmla="*/ 10373 w 703145"/>
                  <a:gd name="connsiteY1" fmla="*/ 2679288 h 3422238"/>
                  <a:gd name="connsiteX2" fmla="*/ 419948 w 703145"/>
                  <a:gd name="connsiteY2" fmla="*/ 1526763 h 3422238"/>
                  <a:gd name="connsiteX3" fmla="*/ 667598 w 703145"/>
                  <a:gd name="connsiteY3" fmla="*/ 240888 h 3422238"/>
                  <a:gd name="connsiteX4" fmla="*/ 696173 w 703145"/>
                  <a:gd name="connsiteY4" fmla="*/ 2763 h 3422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145" h="3422238">
                    <a:moveTo>
                      <a:pt x="162773" y="3422238"/>
                    </a:moveTo>
                    <a:cubicBezTo>
                      <a:pt x="65142" y="3208719"/>
                      <a:pt x="-32489" y="2995200"/>
                      <a:pt x="10373" y="2679288"/>
                    </a:cubicBezTo>
                    <a:cubicBezTo>
                      <a:pt x="53235" y="2363376"/>
                      <a:pt x="310411" y="1933163"/>
                      <a:pt x="419948" y="1526763"/>
                    </a:cubicBezTo>
                    <a:cubicBezTo>
                      <a:pt x="529485" y="1120363"/>
                      <a:pt x="621561" y="494888"/>
                      <a:pt x="667598" y="240888"/>
                    </a:cubicBezTo>
                    <a:cubicBezTo>
                      <a:pt x="713636" y="-13112"/>
                      <a:pt x="704904" y="-5175"/>
                      <a:pt x="696173" y="2763"/>
                    </a:cubicBezTo>
                  </a:path>
                </a:pathLst>
              </a:custGeom>
              <a:noFill/>
              <a:ln w="28575">
                <a:solidFill>
                  <a:srgbClr val="00B0F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8220075" y="3543300"/>
                <a:ext cx="1085850" cy="1323975"/>
              </a:xfrm>
              <a:custGeom>
                <a:avLst/>
                <a:gdLst>
                  <a:gd name="connsiteX0" fmla="*/ 1085850 w 1085850"/>
                  <a:gd name="connsiteY0" fmla="*/ 1323975 h 1323975"/>
                  <a:gd name="connsiteX1" fmla="*/ 923925 w 1085850"/>
                  <a:gd name="connsiteY1" fmla="*/ 990600 h 1323975"/>
                  <a:gd name="connsiteX2" fmla="*/ 257175 w 1085850"/>
                  <a:gd name="connsiteY2" fmla="*/ 619125 h 1323975"/>
                  <a:gd name="connsiteX3" fmla="*/ 0 w 1085850"/>
                  <a:gd name="connsiteY3" fmla="*/ 0 h 1323975"/>
                </a:gdLst>
                <a:ahLst/>
                <a:cxnLst>
                  <a:cxn ang="0">
                    <a:pos x="connsiteX0" y="connsiteY0"/>
                  </a:cxn>
                  <a:cxn ang="0">
                    <a:pos x="connsiteX1" y="connsiteY1"/>
                  </a:cxn>
                  <a:cxn ang="0">
                    <a:pos x="connsiteX2" y="connsiteY2"/>
                  </a:cxn>
                  <a:cxn ang="0">
                    <a:pos x="connsiteX3" y="connsiteY3"/>
                  </a:cxn>
                </a:cxnLst>
                <a:rect l="l" t="t" r="r" b="b"/>
                <a:pathLst>
                  <a:path w="1085850" h="1323975">
                    <a:moveTo>
                      <a:pt x="1085850" y="1323975"/>
                    </a:moveTo>
                    <a:cubicBezTo>
                      <a:pt x="1073943" y="1216025"/>
                      <a:pt x="1062037" y="1108075"/>
                      <a:pt x="923925" y="990600"/>
                    </a:cubicBezTo>
                    <a:cubicBezTo>
                      <a:pt x="785812" y="873125"/>
                      <a:pt x="411162" y="784225"/>
                      <a:pt x="257175" y="619125"/>
                    </a:cubicBezTo>
                    <a:cubicBezTo>
                      <a:pt x="103187" y="454025"/>
                      <a:pt x="51593" y="227012"/>
                      <a:pt x="0" y="0"/>
                    </a:cubicBezTo>
                  </a:path>
                </a:pathLst>
              </a:custGeom>
              <a:noFill/>
              <a:ln w="28575">
                <a:solidFill>
                  <a:srgbClr val="00B0F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449"/>
            <p:cNvGrpSpPr/>
            <p:nvPr/>
          </p:nvGrpSpPr>
          <p:grpSpPr>
            <a:xfrm>
              <a:off x="7603334" y="2025650"/>
              <a:ext cx="3833385" cy="4216400"/>
              <a:chOff x="7603334" y="2025650"/>
              <a:chExt cx="3833385" cy="4216400"/>
            </a:xfrm>
          </p:grpSpPr>
          <p:sp>
            <p:nvSpPr>
              <p:cNvPr id="251" name="Freeform 250"/>
              <p:cNvSpPr/>
              <p:nvPr/>
            </p:nvSpPr>
            <p:spPr>
              <a:xfrm>
                <a:off x="7723756" y="2145481"/>
                <a:ext cx="3712963" cy="3550469"/>
              </a:xfrm>
              <a:custGeom>
                <a:avLst/>
                <a:gdLst>
                  <a:gd name="connsiteX0" fmla="*/ 2150493 w 3773741"/>
                  <a:gd name="connsiteY0" fmla="*/ 3252019 h 3550469"/>
                  <a:gd name="connsiteX1" fmla="*/ 2347343 w 3773741"/>
                  <a:gd name="connsiteY1" fmla="*/ 2858319 h 3550469"/>
                  <a:gd name="connsiteX2" fmla="*/ 3134743 w 3773741"/>
                  <a:gd name="connsiteY2" fmla="*/ 2242369 h 3550469"/>
                  <a:gd name="connsiteX3" fmla="*/ 3731643 w 3773741"/>
                  <a:gd name="connsiteY3" fmla="*/ 1689919 h 3550469"/>
                  <a:gd name="connsiteX4" fmla="*/ 3668143 w 3773741"/>
                  <a:gd name="connsiteY4" fmla="*/ 1302569 h 3550469"/>
                  <a:gd name="connsiteX5" fmla="*/ 3217293 w 3773741"/>
                  <a:gd name="connsiteY5" fmla="*/ 864419 h 3550469"/>
                  <a:gd name="connsiteX6" fmla="*/ 2880743 w 3773741"/>
                  <a:gd name="connsiteY6" fmla="*/ 705669 h 3550469"/>
                  <a:gd name="connsiteX7" fmla="*/ 2614043 w 3773741"/>
                  <a:gd name="connsiteY7" fmla="*/ 267519 h 3550469"/>
                  <a:gd name="connsiteX8" fmla="*/ 2220343 w 3773741"/>
                  <a:gd name="connsiteY8" fmla="*/ 45269 h 3550469"/>
                  <a:gd name="connsiteX9" fmla="*/ 1744093 w 3773741"/>
                  <a:gd name="connsiteY9" fmla="*/ 38919 h 3550469"/>
                  <a:gd name="connsiteX10" fmla="*/ 1217043 w 3773741"/>
                  <a:gd name="connsiteY10" fmla="*/ 464369 h 3550469"/>
                  <a:gd name="connsiteX11" fmla="*/ 740793 w 3773741"/>
                  <a:gd name="connsiteY11" fmla="*/ 496119 h 3550469"/>
                  <a:gd name="connsiteX12" fmla="*/ 296293 w 3773741"/>
                  <a:gd name="connsiteY12" fmla="*/ 654869 h 3550469"/>
                  <a:gd name="connsiteX13" fmla="*/ 86743 w 3773741"/>
                  <a:gd name="connsiteY13" fmla="*/ 972369 h 3550469"/>
                  <a:gd name="connsiteX14" fmla="*/ 4193 w 3773741"/>
                  <a:gd name="connsiteY14" fmla="*/ 1454969 h 3550469"/>
                  <a:gd name="connsiteX15" fmla="*/ 23243 w 3773741"/>
                  <a:gd name="connsiteY15" fmla="*/ 1893119 h 3550469"/>
                  <a:gd name="connsiteX16" fmla="*/ 118493 w 3773741"/>
                  <a:gd name="connsiteY16" fmla="*/ 2267769 h 3550469"/>
                  <a:gd name="connsiteX17" fmla="*/ 347093 w 3773741"/>
                  <a:gd name="connsiteY17" fmla="*/ 2648769 h 3550469"/>
                  <a:gd name="connsiteX18" fmla="*/ 588393 w 3773741"/>
                  <a:gd name="connsiteY18" fmla="*/ 3042469 h 3550469"/>
                  <a:gd name="connsiteX19" fmla="*/ 550293 w 3773741"/>
                  <a:gd name="connsiteY19" fmla="*/ 3550469 h 3550469"/>
                  <a:gd name="connsiteX0" fmla="*/ 2150493 w 3733594"/>
                  <a:gd name="connsiteY0" fmla="*/ 3252019 h 3550469"/>
                  <a:gd name="connsiteX1" fmla="*/ 2347343 w 3733594"/>
                  <a:gd name="connsiteY1" fmla="*/ 2858319 h 3550469"/>
                  <a:gd name="connsiteX2" fmla="*/ 3134743 w 3733594"/>
                  <a:gd name="connsiteY2" fmla="*/ 2242369 h 3550469"/>
                  <a:gd name="connsiteX3" fmla="*/ 3674493 w 3733594"/>
                  <a:gd name="connsiteY3" fmla="*/ 1715319 h 3550469"/>
                  <a:gd name="connsiteX4" fmla="*/ 3668143 w 3733594"/>
                  <a:gd name="connsiteY4" fmla="*/ 1302569 h 3550469"/>
                  <a:gd name="connsiteX5" fmla="*/ 3217293 w 3733594"/>
                  <a:gd name="connsiteY5" fmla="*/ 864419 h 3550469"/>
                  <a:gd name="connsiteX6" fmla="*/ 2880743 w 3733594"/>
                  <a:gd name="connsiteY6" fmla="*/ 705669 h 3550469"/>
                  <a:gd name="connsiteX7" fmla="*/ 2614043 w 3733594"/>
                  <a:gd name="connsiteY7" fmla="*/ 267519 h 3550469"/>
                  <a:gd name="connsiteX8" fmla="*/ 2220343 w 3733594"/>
                  <a:gd name="connsiteY8" fmla="*/ 45269 h 3550469"/>
                  <a:gd name="connsiteX9" fmla="*/ 1744093 w 3733594"/>
                  <a:gd name="connsiteY9" fmla="*/ 38919 h 3550469"/>
                  <a:gd name="connsiteX10" fmla="*/ 1217043 w 3733594"/>
                  <a:gd name="connsiteY10" fmla="*/ 464369 h 3550469"/>
                  <a:gd name="connsiteX11" fmla="*/ 740793 w 3733594"/>
                  <a:gd name="connsiteY11" fmla="*/ 496119 h 3550469"/>
                  <a:gd name="connsiteX12" fmla="*/ 296293 w 3733594"/>
                  <a:gd name="connsiteY12" fmla="*/ 654869 h 3550469"/>
                  <a:gd name="connsiteX13" fmla="*/ 86743 w 3733594"/>
                  <a:gd name="connsiteY13" fmla="*/ 972369 h 3550469"/>
                  <a:gd name="connsiteX14" fmla="*/ 4193 w 3733594"/>
                  <a:gd name="connsiteY14" fmla="*/ 1454969 h 3550469"/>
                  <a:gd name="connsiteX15" fmla="*/ 23243 w 3733594"/>
                  <a:gd name="connsiteY15" fmla="*/ 1893119 h 3550469"/>
                  <a:gd name="connsiteX16" fmla="*/ 118493 w 3733594"/>
                  <a:gd name="connsiteY16" fmla="*/ 2267769 h 3550469"/>
                  <a:gd name="connsiteX17" fmla="*/ 347093 w 3733594"/>
                  <a:gd name="connsiteY17" fmla="*/ 2648769 h 3550469"/>
                  <a:gd name="connsiteX18" fmla="*/ 588393 w 3733594"/>
                  <a:gd name="connsiteY18" fmla="*/ 3042469 h 3550469"/>
                  <a:gd name="connsiteX19" fmla="*/ 550293 w 3733594"/>
                  <a:gd name="connsiteY19" fmla="*/ 3550469 h 3550469"/>
                  <a:gd name="connsiteX0" fmla="*/ 2150493 w 3712963"/>
                  <a:gd name="connsiteY0" fmla="*/ 3252019 h 3550469"/>
                  <a:gd name="connsiteX1" fmla="*/ 2347343 w 3712963"/>
                  <a:gd name="connsiteY1" fmla="*/ 2858319 h 3550469"/>
                  <a:gd name="connsiteX2" fmla="*/ 3134743 w 3712963"/>
                  <a:gd name="connsiteY2" fmla="*/ 2242369 h 3550469"/>
                  <a:gd name="connsiteX3" fmla="*/ 3636393 w 3712963"/>
                  <a:gd name="connsiteY3" fmla="*/ 1772469 h 3550469"/>
                  <a:gd name="connsiteX4" fmla="*/ 3668143 w 3712963"/>
                  <a:gd name="connsiteY4" fmla="*/ 1302569 h 3550469"/>
                  <a:gd name="connsiteX5" fmla="*/ 3217293 w 3712963"/>
                  <a:gd name="connsiteY5" fmla="*/ 864419 h 3550469"/>
                  <a:gd name="connsiteX6" fmla="*/ 2880743 w 3712963"/>
                  <a:gd name="connsiteY6" fmla="*/ 705669 h 3550469"/>
                  <a:gd name="connsiteX7" fmla="*/ 2614043 w 3712963"/>
                  <a:gd name="connsiteY7" fmla="*/ 267519 h 3550469"/>
                  <a:gd name="connsiteX8" fmla="*/ 2220343 w 3712963"/>
                  <a:gd name="connsiteY8" fmla="*/ 45269 h 3550469"/>
                  <a:gd name="connsiteX9" fmla="*/ 1744093 w 3712963"/>
                  <a:gd name="connsiteY9" fmla="*/ 38919 h 3550469"/>
                  <a:gd name="connsiteX10" fmla="*/ 1217043 w 3712963"/>
                  <a:gd name="connsiteY10" fmla="*/ 464369 h 3550469"/>
                  <a:gd name="connsiteX11" fmla="*/ 740793 w 3712963"/>
                  <a:gd name="connsiteY11" fmla="*/ 496119 h 3550469"/>
                  <a:gd name="connsiteX12" fmla="*/ 296293 w 3712963"/>
                  <a:gd name="connsiteY12" fmla="*/ 654869 h 3550469"/>
                  <a:gd name="connsiteX13" fmla="*/ 86743 w 3712963"/>
                  <a:gd name="connsiteY13" fmla="*/ 972369 h 3550469"/>
                  <a:gd name="connsiteX14" fmla="*/ 4193 w 3712963"/>
                  <a:gd name="connsiteY14" fmla="*/ 1454969 h 3550469"/>
                  <a:gd name="connsiteX15" fmla="*/ 23243 w 3712963"/>
                  <a:gd name="connsiteY15" fmla="*/ 1893119 h 3550469"/>
                  <a:gd name="connsiteX16" fmla="*/ 118493 w 3712963"/>
                  <a:gd name="connsiteY16" fmla="*/ 2267769 h 3550469"/>
                  <a:gd name="connsiteX17" fmla="*/ 347093 w 3712963"/>
                  <a:gd name="connsiteY17" fmla="*/ 2648769 h 3550469"/>
                  <a:gd name="connsiteX18" fmla="*/ 588393 w 3712963"/>
                  <a:gd name="connsiteY18" fmla="*/ 3042469 h 3550469"/>
                  <a:gd name="connsiteX19" fmla="*/ 550293 w 3712963"/>
                  <a:gd name="connsiteY19" fmla="*/ 3550469 h 355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12963" h="3550469">
                    <a:moveTo>
                      <a:pt x="2150493" y="3252019"/>
                    </a:moveTo>
                    <a:cubicBezTo>
                      <a:pt x="2166897" y="3139306"/>
                      <a:pt x="2183301" y="3026594"/>
                      <a:pt x="2347343" y="2858319"/>
                    </a:cubicBezTo>
                    <a:cubicBezTo>
                      <a:pt x="2511385" y="2690044"/>
                      <a:pt x="2919901" y="2423344"/>
                      <a:pt x="3134743" y="2242369"/>
                    </a:cubicBezTo>
                    <a:cubicBezTo>
                      <a:pt x="3349585" y="2061394"/>
                      <a:pt x="3547493" y="1929102"/>
                      <a:pt x="3636393" y="1772469"/>
                    </a:cubicBezTo>
                    <a:cubicBezTo>
                      <a:pt x="3725293" y="1615836"/>
                      <a:pt x="3737993" y="1453911"/>
                      <a:pt x="3668143" y="1302569"/>
                    </a:cubicBezTo>
                    <a:cubicBezTo>
                      <a:pt x="3598293" y="1151227"/>
                      <a:pt x="3348526" y="963902"/>
                      <a:pt x="3217293" y="864419"/>
                    </a:cubicBezTo>
                    <a:cubicBezTo>
                      <a:pt x="3086060" y="764936"/>
                      <a:pt x="2981285" y="805152"/>
                      <a:pt x="2880743" y="705669"/>
                    </a:cubicBezTo>
                    <a:cubicBezTo>
                      <a:pt x="2780201" y="606186"/>
                      <a:pt x="2724110" y="377586"/>
                      <a:pt x="2614043" y="267519"/>
                    </a:cubicBezTo>
                    <a:cubicBezTo>
                      <a:pt x="2503976" y="157452"/>
                      <a:pt x="2365334" y="83369"/>
                      <a:pt x="2220343" y="45269"/>
                    </a:cubicBezTo>
                    <a:cubicBezTo>
                      <a:pt x="2075352" y="7169"/>
                      <a:pt x="1911310" y="-30931"/>
                      <a:pt x="1744093" y="38919"/>
                    </a:cubicBezTo>
                    <a:cubicBezTo>
                      <a:pt x="1576876" y="108769"/>
                      <a:pt x="1384260" y="388169"/>
                      <a:pt x="1217043" y="464369"/>
                    </a:cubicBezTo>
                    <a:cubicBezTo>
                      <a:pt x="1049826" y="540569"/>
                      <a:pt x="894251" y="464369"/>
                      <a:pt x="740793" y="496119"/>
                    </a:cubicBezTo>
                    <a:cubicBezTo>
                      <a:pt x="587335" y="527869"/>
                      <a:pt x="405301" y="575494"/>
                      <a:pt x="296293" y="654869"/>
                    </a:cubicBezTo>
                    <a:cubicBezTo>
                      <a:pt x="187285" y="734244"/>
                      <a:pt x="135426" y="839019"/>
                      <a:pt x="86743" y="972369"/>
                    </a:cubicBezTo>
                    <a:cubicBezTo>
                      <a:pt x="38060" y="1105719"/>
                      <a:pt x="14776" y="1301511"/>
                      <a:pt x="4193" y="1454969"/>
                    </a:cubicBezTo>
                    <a:cubicBezTo>
                      <a:pt x="-6390" y="1608427"/>
                      <a:pt x="4193" y="1757652"/>
                      <a:pt x="23243" y="1893119"/>
                    </a:cubicBezTo>
                    <a:cubicBezTo>
                      <a:pt x="42293" y="2028586"/>
                      <a:pt x="64518" y="2141827"/>
                      <a:pt x="118493" y="2267769"/>
                    </a:cubicBezTo>
                    <a:cubicBezTo>
                      <a:pt x="172468" y="2393711"/>
                      <a:pt x="268776" y="2519652"/>
                      <a:pt x="347093" y="2648769"/>
                    </a:cubicBezTo>
                    <a:cubicBezTo>
                      <a:pt x="425410" y="2777886"/>
                      <a:pt x="554526" y="2892186"/>
                      <a:pt x="588393" y="3042469"/>
                    </a:cubicBezTo>
                    <a:cubicBezTo>
                      <a:pt x="622260" y="3192752"/>
                      <a:pt x="586276" y="3371610"/>
                      <a:pt x="550293" y="3550469"/>
                    </a:cubicBezTo>
                  </a:path>
                </a:pathLst>
              </a:custGeom>
              <a:noFill/>
              <a:ln w="28575">
                <a:solidFill>
                  <a:schemeClr val="bg1">
                    <a:lumMod val="8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7603334" y="2025650"/>
                <a:ext cx="2004216" cy="2139950"/>
              </a:xfrm>
              <a:custGeom>
                <a:avLst/>
                <a:gdLst>
                  <a:gd name="connsiteX0" fmla="*/ 16666 w 2004216"/>
                  <a:gd name="connsiteY0" fmla="*/ 2139950 h 2139950"/>
                  <a:gd name="connsiteX1" fmla="*/ 10316 w 2004216"/>
                  <a:gd name="connsiteY1" fmla="*/ 1631950 h 2139950"/>
                  <a:gd name="connsiteX2" fmla="*/ 137316 w 2004216"/>
                  <a:gd name="connsiteY2" fmla="*/ 971550 h 2139950"/>
                  <a:gd name="connsiteX3" fmla="*/ 454816 w 2004216"/>
                  <a:gd name="connsiteY3" fmla="*/ 584200 h 2139950"/>
                  <a:gd name="connsiteX4" fmla="*/ 1058066 w 2004216"/>
                  <a:gd name="connsiteY4" fmla="*/ 444500 h 2139950"/>
                  <a:gd name="connsiteX5" fmla="*/ 1553366 w 2004216"/>
                  <a:gd name="connsiteY5" fmla="*/ 222250 h 2139950"/>
                  <a:gd name="connsiteX6" fmla="*/ 1832766 w 2004216"/>
                  <a:gd name="connsiteY6" fmla="*/ 88900 h 2139950"/>
                  <a:gd name="connsiteX7" fmla="*/ 2004216 w 2004216"/>
                  <a:gd name="connsiteY7" fmla="*/ 0 h 213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4216" h="2139950">
                    <a:moveTo>
                      <a:pt x="16666" y="2139950"/>
                    </a:moveTo>
                    <a:cubicBezTo>
                      <a:pt x="3437" y="1983316"/>
                      <a:pt x="-9792" y="1826683"/>
                      <a:pt x="10316" y="1631950"/>
                    </a:cubicBezTo>
                    <a:cubicBezTo>
                      <a:pt x="30424" y="1437217"/>
                      <a:pt x="63233" y="1146175"/>
                      <a:pt x="137316" y="971550"/>
                    </a:cubicBezTo>
                    <a:cubicBezTo>
                      <a:pt x="211399" y="796925"/>
                      <a:pt x="301358" y="672042"/>
                      <a:pt x="454816" y="584200"/>
                    </a:cubicBezTo>
                    <a:cubicBezTo>
                      <a:pt x="608274" y="496358"/>
                      <a:pt x="874974" y="504825"/>
                      <a:pt x="1058066" y="444500"/>
                    </a:cubicBezTo>
                    <a:cubicBezTo>
                      <a:pt x="1241158" y="384175"/>
                      <a:pt x="1424249" y="281517"/>
                      <a:pt x="1553366" y="222250"/>
                    </a:cubicBezTo>
                    <a:cubicBezTo>
                      <a:pt x="1682483" y="162983"/>
                      <a:pt x="1757624" y="125942"/>
                      <a:pt x="1832766" y="88900"/>
                    </a:cubicBezTo>
                    <a:cubicBezTo>
                      <a:pt x="1907908" y="51858"/>
                      <a:pt x="1956062" y="25929"/>
                      <a:pt x="2004216" y="0"/>
                    </a:cubicBezTo>
                  </a:path>
                </a:pathLst>
              </a:custGeom>
              <a:noFill/>
              <a:ln w="28575">
                <a:solidFill>
                  <a:schemeClr val="bg1">
                    <a:lumMod val="8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7823401" y="2241386"/>
                <a:ext cx="3552465" cy="3791114"/>
              </a:xfrm>
              <a:custGeom>
                <a:avLst/>
                <a:gdLst>
                  <a:gd name="connsiteX0" fmla="*/ 1822249 w 3552465"/>
                  <a:gd name="connsiteY0" fmla="*/ 3404222 h 3785222"/>
                  <a:gd name="connsiteX1" fmla="*/ 1803199 w 3552465"/>
                  <a:gd name="connsiteY1" fmla="*/ 2953372 h 3785222"/>
                  <a:gd name="connsiteX2" fmla="*/ 2361999 w 3552465"/>
                  <a:gd name="connsiteY2" fmla="*/ 2369172 h 3785222"/>
                  <a:gd name="connsiteX3" fmla="*/ 2920799 w 3552465"/>
                  <a:gd name="connsiteY3" fmla="*/ 1981822 h 3785222"/>
                  <a:gd name="connsiteX4" fmla="*/ 3346249 w 3552465"/>
                  <a:gd name="connsiteY4" fmla="*/ 1753222 h 3785222"/>
                  <a:gd name="connsiteX5" fmla="*/ 3549449 w 3552465"/>
                  <a:gd name="connsiteY5" fmla="*/ 1416672 h 3785222"/>
                  <a:gd name="connsiteX6" fmla="*/ 3447849 w 3552465"/>
                  <a:gd name="connsiteY6" fmla="*/ 1137272 h 3785222"/>
                  <a:gd name="connsiteX7" fmla="*/ 3181149 w 3552465"/>
                  <a:gd name="connsiteY7" fmla="*/ 984872 h 3785222"/>
                  <a:gd name="connsiteX8" fmla="*/ 2628699 w 3552465"/>
                  <a:gd name="connsiteY8" fmla="*/ 1042022 h 3785222"/>
                  <a:gd name="connsiteX9" fmla="*/ 2463599 w 3552465"/>
                  <a:gd name="connsiteY9" fmla="*/ 915022 h 3785222"/>
                  <a:gd name="connsiteX10" fmla="*/ 2406449 w 3552465"/>
                  <a:gd name="connsiteY10" fmla="*/ 368922 h 3785222"/>
                  <a:gd name="connsiteX11" fmla="*/ 2215949 w 3552465"/>
                  <a:gd name="connsiteY11" fmla="*/ 178422 h 3785222"/>
                  <a:gd name="connsiteX12" fmla="*/ 1834949 w 3552465"/>
                  <a:gd name="connsiteY12" fmla="*/ 622 h 3785222"/>
                  <a:gd name="connsiteX13" fmla="*/ 1542849 w 3552465"/>
                  <a:gd name="connsiteY13" fmla="*/ 241922 h 3785222"/>
                  <a:gd name="connsiteX14" fmla="*/ 1409499 w 3552465"/>
                  <a:gd name="connsiteY14" fmla="*/ 730872 h 3785222"/>
                  <a:gd name="connsiteX15" fmla="*/ 1212649 w 3552465"/>
                  <a:gd name="connsiteY15" fmla="*/ 1080122 h 3785222"/>
                  <a:gd name="connsiteX16" fmla="*/ 837999 w 3552465"/>
                  <a:gd name="connsiteY16" fmla="*/ 889622 h 3785222"/>
                  <a:gd name="connsiteX17" fmla="*/ 431599 w 3552465"/>
                  <a:gd name="connsiteY17" fmla="*/ 699122 h 3785222"/>
                  <a:gd name="connsiteX18" fmla="*/ 120449 w 3552465"/>
                  <a:gd name="connsiteY18" fmla="*/ 800722 h 3785222"/>
                  <a:gd name="connsiteX19" fmla="*/ 12499 w 3552465"/>
                  <a:gd name="connsiteY19" fmla="*/ 1296022 h 3785222"/>
                  <a:gd name="connsiteX20" fmla="*/ 37899 w 3552465"/>
                  <a:gd name="connsiteY20" fmla="*/ 1867522 h 3785222"/>
                  <a:gd name="connsiteX21" fmla="*/ 329999 w 3552465"/>
                  <a:gd name="connsiteY21" fmla="*/ 2305672 h 3785222"/>
                  <a:gd name="connsiteX22" fmla="*/ 704649 w 3552465"/>
                  <a:gd name="connsiteY22" fmla="*/ 2616822 h 3785222"/>
                  <a:gd name="connsiteX23" fmla="*/ 799899 w 3552465"/>
                  <a:gd name="connsiteY23" fmla="*/ 3004172 h 3785222"/>
                  <a:gd name="connsiteX24" fmla="*/ 755449 w 3552465"/>
                  <a:gd name="connsiteY24" fmla="*/ 3785222 h 3785222"/>
                  <a:gd name="connsiteX0" fmla="*/ 1822249 w 3552465"/>
                  <a:gd name="connsiteY0" fmla="*/ 3410114 h 3791114"/>
                  <a:gd name="connsiteX1" fmla="*/ 1803199 w 3552465"/>
                  <a:gd name="connsiteY1" fmla="*/ 2959264 h 3791114"/>
                  <a:gd name="connsiteX2" fmla="*/ 2361999 w 3552465"/>
                  <a:gd name="connsiteY2" fmla="*/ 2375064 h 3791114"/>
                  <a:gd name="connsiteX3" fmla="*/ 2920799 w 3552465"/>
                  <a:gd name="connsiteY3" fmla="*/ 1987714 h 3791114"/>
                  <a:gd name="connsiteX4" fmla="*/ 3346249 w 3552465"/>
                  <a:gd name="connsiteY4" fmla="*/ 1759114 h 3791114"/>
                  <a:gd name="connsiteX5" fmla="*/ 3549449 w 3552465"/>
                  <a:gd name="connsiteY5" fmla="*/ 1422564 h 3791114"/>
                  <a:gd name="connsiteX6" fmla="*/ 3447849 w 3552465"/>
                  <a:gd name="connsiteY6" fmla="*/ 1143164 h 3791114"/>
                  <a:gd name="connsiteX7" fmla="*/ 3181149 w 3552465"/>
                  <a:gd name="connsiteY7" fmla="*/ 990764 h 3791114"/>
                  <a:gd name="connsiteX8" fmla="*/ 2628699 w 3552465"/>
                  <a:gd name="connsiteY8" fmla="*/ 1047914 h 3791114"/>
                  <a:gd name="connsiteX9" fmla="*/ 2463599 w 3552465"/>
                  <a:gd name="connsiteY9" fmla="*/ 920914 h 3791114"/>
                  <a:gd name="connsiteX10" fmla="*/ 2406449 w 3552465"/>
                  <a:gd name="connsiteY10" fmla="*/ 374814 h 3791114"/>
                  <a:gd name="connsiteX11" fmla="*/ 2292149 w 3552465"/>
                  <a:gd name="connsiteY11" fmla="*/ 95414 h 3791114"/>
                  <a:gd name="connsiteX12" fmla="*/ 1834949 w 3552465"/>
                  <a:gd name="connsiteY12" fmla="*/ 6514 h 3791114"/>
                  <a:gd name="connsiteX13" fmla="*/ 1542849 w 3552465"/>
                  <a:gd name="connsiteY13" fmla="*/ 247814 h 3791114"/>
                  <a:gd name="connsiteX14" fmla="*/ 1409499 w 3552465"/>
                  <a:gd name="connsiteY14" fmla="*/ 736764 h 3791114"/>
                  <a:gd name="connsiteX15" fmla="*/ 1212649 w 3552465"/>
                  <a:gd name="connsiteY15" fmla="*/ 1086014 h 3791114"/>
                  <a:gd name="connsiteX16" fmla="*/ 837999 w 3552465"/>
                  <a:gd name="connsiteY16" fmla="*/ 895514 h 3791114"/>
                  <a:gd name="connsiteX17" fmla="*/ 431599 w 3552465"/>
                  <a:gd name="connsiteY17" fmla="*/ 705014 h 3791114"/>
                  <a:gd name="connsiteX18" fmla="*/ 120449 w 3552465"/>
                  <a:gd name="connsiteY18" fmla="*/ 806614 h 3791114"/>
                  <a:gd name="connsiteX19" fmla="*/ 12499 w 3552465"/>
                  <a:gd name="connsiteY19" fmla="*/ 1301914 h 3791114"/>
                  <a:gd name="connsiteX20" fmla="*/ 37899 w 3552465"/>
                  <a:gd name="connsiteY20" fmla="*/ 1873414 h 3791114"/>
                  <a:gd name="connsiteX21" fmla="*/ 329999 w 3552465"/>
                  <a:gd name="connsiteY21" fmla="*/ 2311564 h 3791114"/>
                  <a:gd name="connsiteX22" fmla="*/ 704649 w 3552465"/>
                  <a:gd name="connsiteY22" fmla="*/ 2622714 h 3791114"/>
                  <a:gd name="connsiteX23" fmla="*/ 799899 w 3552465"/>
                  <a:gd name="connsiteY23" fmla="*/ 3010064 h 3791114"/>
                  <a:gd name="connsiteX24" fmla="*/ 755449 w 3552465"/>
                  <a:gd name="connsiteY24" fmla="*/ 3791114 h 37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52465" h="3791114">
                    <a:moveTo>
                      <a:pt x="1822249" y="3410114"/>
                    </a:moveTo>
                    <a:cubicBezTo>
                      <a:pt x="1767745" y="3270943"/>
                      <a:pt x="1713241" y="3131772"/>
                      <a:pt x="1803199" y="2959264"/>
                    </a:cubicBezTo>
                    <a:cubicBezTo>
                      <a:pt x="1893157" y="2786756"/>
                      <a:pt x="2175732" y="2536989"/>
                      <a:pt x="2361999" y="2375064"/>
                    </a:cubicBezTo>
                    <a:cubicBezTo>
                      <a:pt x="2548266" y="2213139"/>
                      <a:pt x="2756757" y="2090372"/>
                      <a:pt x="2920799" y="1987714"/>
                    </a:cubicBezTo>
                    <a:cubicBezTo>
                      <a:pt x="3084841" y="1885056"/>
                      <a:pt x="3241474" y="1853306"/>
                      <a:pt x="3346249" y="1759114"/>
                    </a:cubicBezTo>
                    <a:cubicBezTo>
                      <a:pt x="3451024" y="1664922"/>
                      <a:pt x="3532516" y="1525222"/>
                      <a:pt x="3549449" y="1422564"/>
                    </a:cubicBezTo>
                    <a:cubicBezTo>
                      <a:pt x="3566382" y="1319906"/>
                      <a:pt x="3509232" y="1215131"/>
                      <a:pt x="3447849" y="1143164"/>
                    </a:cubicBezTo>
                    <a:cubicBezTo>
                      <a:pt x="3386466" y="1071197"/>
                      <a:pt x="3317674" y="1006639"/>
                      <a:pt x="3181149" y="990764"/>
                    </a:cubicBezTo>
                    <a:cubicBezTo>
                      <a:pt x="3044624" y="974889"/>
                      <a:pt x="2748291" y="1059556"/>
                      <a:pt x="2628699" y="1047914"/>
                    </a:cubicBezTo>
                    <a:cubicBezTo>
                      <a:pt x="2509107" y="1036272"/>
                      <a:pt x="2500641" y="1033097"/>
                      <a:pt x="2463599" y="920914"/>
                    </a:cubicBezTo>
                    <a:cubicBezTo>
                      <a:pt x="2426557" y="808731"/>
                      <a:pt x="2435024" y="512397"/>
                      <a:pt x="2406449" y="374814"/>
                    </a:cubicBezTo>
                    <a:cubicBezTo>
                      <a:pt x="2377874" y="237231"/>
                      <a:pt x="2387399" y="156797"/>
                      <a:pt x="2292149" y="95414"/>
                    </a:cubicBezTo>
                    <a:cubicBezTo>
                      <a:pt x="2196899" y="34031"/>
                      <a:pt x="1959832" y="-18886"/>
                      <a:pt x="1834949" y="6514"/>
                    </a:cubicBezTo>
                    <a:cubicBezTo>
                      <a:pt x="1710066" y="31914"/>
                      <a:pt x="1613757" y="126106"/>
                      <a:pt x="1542849" y="247814"/>
                    </a:cubicBezTo>
                    <a:cubicBezTo>
                      <a:pt x="1471941" y="369522"/>
                      <a:pt x="1464532" y="597064"/>
                      <a:pt x="1409499" y="736764"/>
                    </a:cubicBezTo>
                    <a:cubicBezTo>
                      <a:pt x="1354466" y="876464"/>
                      <a:pt x="1307899" y="1059556"/>
                      <a:pt x="1212649" y="1086014"/>
                    </a:cubicBezTo>
                    <a:cubicBezTo>
                      <a:pt x="1117399" y="1112472"/>
                      <a:pt x="968174" y="959014"/>
                      <a:pt x="837999" y="895514"/>
                    </a:cubicBezTo>
                    <a:cubicBezTo>
                      <a:pt x="707824" y="832014"/>
                      <a:pt x="551191" y="719831"/>
                      <a:pt x="431599" y="705014"/>
                    </a:cubicBezTo>
                    <a:cubicBezTo>
                      <a:pt x="312007" y="690197"/>
                      <a:pt x="190299" y="707131"/>
                      <a:pt x="120449" y="806614"/>
                    </a:cubicBezTo>
                    <a:cubicBezTo>
                      <a:pt x="50599" y="906097"/>
                      <a:pt x="26257" y="1124114"/>
                      <a:pt x="12499" y="1301914"/>
                    </a:cubicBezTo>
                    <a:cubicBezTo>
                      <a:pt x="-1259" y="1479714"/>
                      <a:pt x="-15018" y="1705139"/>
                      <a:pt x="37899" y="1873414"/>
                    </a:cubicBezTo>
                    <a:cubicBezTo>
                      <a:pt x="90816" y="2041689"/>
                      <a:pt x="218874" y="2186681"/>
                      <a:pt x="329999" y="2311564"/>
                    </a:cubicBezTo>
                    <a:cubicBezTo>
                      <a:pt x="441124" y="2436447"/>
                      <a:pt x="626332" y="2506297"/>
                      <a:pt x="704649" y="2622714"/>
                    </a:cubicBezTo>
                    <a:cubicBezTo>
                      <a:pt x="782966" y="2739131"/>
                      <a:pt x="791432" y="2815331"/>
                      <a:pt x="799899" y="3010064"/>
                    </a:cubicBezTo>
                    <a:cubicBezTo>
                      <a:pt x="808366" y="3204797"/>
                      <a:pt x="781907" y="3497955"/>
                      <a:pt x="755449" y="3791114"/>
                    </a:cubicBezTo>
                  </a:path>
                </a:pathLst>
              </a:custGeom>
              <a:noFill/>
              <a:ln w="28575">
                <a:solidFill>
                  <a:schemeClr val="bg1">
                    <a:lumMod val="8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7900446" y="2333940"/>
                <a:ext cx="3370807" cy="3800159"/>
              </a:xfrm>
              <a:custGeom>
                <a:avLst/>
                <a:gdLst>
                  <a:gd name="connsiteX0" fmla="*/ 832561 w 3340815"/>
                  <a:gd name="connsiteY0" fmla="*/ 3601155 h 3601155"/>
                  <a:gd name="connsiteX1" fmla="*/ 857961 w 3340815"/>
                  <a:gd name="connsiteY1" fmla="*/ 3207455 h 3601155"/>
                  <a:gd name="connsiteX2" fmla="*/ 940511 w 3340815"/>
                  <a:gd name="connsiteY2" fmla="*/ 2693105 h 3601155"/>
                  <a:gd name="connsiteX3" fmla="*/ 940511 w 3340815"/>
                  <a:gd name="connsiteY3" fmla="*/ 2350205 h 3601155"/>
                  <a:gd name="connsiteX4" fmla="*/ 470611 w 3340815"/>
                  <a:gd name="connsiteY4" fmla="*/ 2064455 h 3601155"/>
                  <a:gd name="connsiteX5" fmla="*/ 26111 w 3340815"/>
                  <a:gd name="connsiteY5" fmla="*/ 1486605 h 3601155"/>
                  <a:gd name="connsiteX6" fmla="*/ 89611 w 3340815"/>
                  <a:gd name="connsiteY6" fmla="*/ 667455 h 3601155"/>
                  <a:gd name="connsiteX7" fmla="*/ 400761 w 3340815"/>
                  <a:gd name="connsiteY7" fmla="*/ 565855 h 3601155"/>
                  <a:gd name="connsiteX8" fmla="*/ 661111 w 3340815"/>
                  <a:gd name="connsiteY8" fmla="*/ 870655 h 3601155"/>
                  <a:gd name="connsiteX9" fmla="*/ 915111 w 3340815"/>
                  <a:gd name="connsiteY9" fmla="*/ 1270705 h 3601155"/>
                  <a:gd name="connsiteX10" fmla="*/ 1283411 w 3340815"/>
                  <a:gd name="connsiteY10" fmla="*/ 1156405 h 3601155"/>
                  <a:gd name="connsiteX11" fmla="*/ 1454861 w 3340815"/>
                  <a:gd name="connsiteY11" fmla="*/ 686505 h 3601155"/>
                  <a:gd name="connsiteX12" fmla="*/ 1581861 w 3340815"/>
                  <a:gd name="connsiteY12" fmla="*/ 267405 h 3601155"/>
                  <a:gd name="connsiteX13" fmla="*/ 1734261 w 3340815"/>
                  <a:gd name="connsiteY13" fmla="*/ 705 h 3601155"/>
                  <a:gd name="connsiteX14" fmla="*/ 2115261 w 3340815"/>
                  <a:gd name="connsiteY14" fmla="*/ 210255 h 3601155"/>
                  <a:gd name="connsiteX15" fmla="*/ 2115261 w 3340815"/>
                  <a:gd name="connsiteY15" fmla="*/ 788105 h 3601155"/>
                  <a:gd name="connsiteX16" fmla="*/ 2185111 w 3340815"/>
                  <a:gd name="connsiteY16" fmla="*/ 1035755 h 3601155"/>
                  <a:gd name="connsiteX17" fmla="*/ 2661361 w 3340815"/>
                  <a:gd name="connsiteY17" fmla="*/ 978605 h 3601155"/>
                  <a:gd name="connsiteX18" fmla="*/ 3067761 w 3340815"/>
                  <a:gd name="connsiteY18" fmla="*/ 807155 h 3601155"/>
                  <a:gd name="connsiteX19" fmla="*/ 3328111 w 3340815"/>
                  <a:gd name="connsiteY19" fmla="*/ 991305 h 3601155"/>
                  <a:gd name="connsiteX20" fmla="*/ 3245561 w 3340815"/>
                  <a:gd name="connsiteY20" fmla="*/ 1365955 h 3601155"/>
                  <a:gd name="connsiteX21" fmla="*/ 2775661 w 3340815"/>
                  <a:gd name="connsiteY21" fmla="*/ 1543755 h 3601155"/>
                  <a:gd name="connsiteX22" fmla="*/ 2159711 w 3340815"/>
                  <a:gd name="connsiteY22" fmla="*/ 1772355 h 3601155"/>
                  <a:gd name="connsiteX23" fmla="*/ 1886661 w 3340815"/>
                  <a:gd name="connsiteY23" fmla="*/ 2096205 h 3601155"/>
                  <a:gd name="connsiteX24" fmla="*/ 1505661 w 3340815"/>
                  <a:gd name="connsiteY24" fmla="*/ 2591505 h 3601155"/>
                  <a:gd name="connsiteX25" fmla="*/ 1499311 w 3340815"/>
                  <a:gd name="connsiteY25" fmla="*/ 3093155 h 3601155"/>
                  <a:gd name="connsiteX26" fmla="*/ 1505661 w 3340815"/>
                  <a:gd name="connsiteY26" fmla="*/ 3505905 h 3601155"/>
                  <a:gd name="connsiteX0" fmla="*/ 832561 w 3340815"/>
                  <a:gd name="connsiteY0" fmla="*/ 3606840 h 3606840"/>
                  <a:gd name="connsiteX1" fmla="*/ 857961 w 3340815"/>
                  <a:gd name="connsiteY1" fmla="*/ 3213140 h 3606840"/>
                  <a:gd name="connsiteX2" fmla="*/ 940511 w 3340815"/>
                  <a:gd name="connsiteY2" fmla="*/ 2698790 h 3606840"/>
                  <a:gd name="connsiteX3" fmla="*/ 940511 w 3340815"/>
                  <a:gd name="connsiteY3" fmla="*/ 2355890 h 3606840"/>
                  <a:gd name="connsiteX4" fmla="*/ 470611 w 3340815"/>
                  <a:gd name="connsiteY4" fmla="*/ 2070140 h 3606840"/>
                  <a:gd name="connsiteX5" fmla="*/ 26111 w 3340815"/>
                  <a:gd name="connsiteY5" fmla="*/ 1492290 h 3606840"/>
                  <a:gd name="connsiteX6" fmla="*/ 89611 w 3340815"/>
                  <a:gd name="connsiteY6" fmla="*/ 673140 h 3606840"/>
                  <a:gd name="connsiteX7" fmla="*/ 400761 w 3340815"/>
                  <a:gd name="connsiteY7" fmla="*/ 571540 h 3606840"/>
                  <a:gd name="connsiteX8" fmla="*/ 661111 w 3340815"/>
                  <a:gd name="connsiteY8" fmla="*/ 876340 h 3606840"/>
                  <a:gd name="connsiteX9" fmla="*/ 915111 w 3340815"/>
                  <a:gd name="connsiteY9" fmla="*/ 1276390 h 3606840"/>
                  <a:gd name="connsiteX10" fmla="*/ 1283411 w 3340815"/>
                  <a:gd name="connsiteY10" fmla="*/ 1162090 h 3606840"/>
                  <a:gd name="connsiteX11" fmla="*/ 1454861 w 3340815"/>
                  <a:gd name="connsiteY11" fmla="*/ 692190 h 3606840"/>
                  <a:gd name="connsiteX12" fmla="*/ 1524711 w 3340815"/>
                  <a:gd name="connsiteY12" fmla="*/ 114340 h 3606840"/>
                  <a:gd name="connsiteX13" fmla="*/ 1734261 w 3340815"/>
                  <a:gd name="connsiteY13" fmla="*/ 6390 h 3606840"/>
                  <a:gd name="connsiteX14" fmla="*/ 2115261 w 3340815"/>
                  <a:gd name="connsiteY14" fmla="*/ 215940 h 3606840"/>
                  <a:gd name="connsiteX15" fmla="*/ 2115261 w 3340815"/>
                  <a:gd name="connsiteY15" fmla="*/ 793790 h 3606840"/>
                  <a:gd name="connsiteX16" fmla="*/ 2185111 w 3340815"/>
                  <a:gd name="connsiteY16" fmla="*/ 1041440 h 3606840"/>
                  <a:gd name="connsiteX17" fmla="*/ 2661361 w 3340815"/>
                  <a:gd name="connsiteY17" fmla="*/ 984290 h 3606840"/>
                  <a:gd name="connsiteX18" fmla="*/ 3067761 w 3340815"/>
                  <a:gd name="connsiteY18" fmla="*/ 812840 h 3606840"/>
                  <a:gd name="connsiteX19" fmla="*/ 3328111 w 3340815"/>
                  <a:gd name="connsiteY19" fmla="*/ 996990 h 3606840"/>
                  <a:gd name="connsiteX20" fmla="*/ 3245561 w 3340815"/>
                  <a:gd name="connsiteY20" fmla="*/ 1371640 h 3606840"/>
                  <a:gd name="connsiteX21" fmla="*/ 2775661 w 3340815"/>
                  <a:gd name="connsiteY21" fmla="*/ 1549440 h 3606840"/>
                  <a:gd name="connsiteX22" fmla="*/ 2159711 w 3340815"/>
                  <a:gd name="connsiteY22" fmla="*/ 1778040 h 3606840"/>
                  <a:gd name="connsiteX23" fmla="*/ 1886661 w 3340815"/>
                  <a:gd name="connsiteY23" fmla="*/ 2101890 h 3606840"/>
                  <a:gd name="connsiteX24" fmla="*/ 1505661 w 3340815"/>
                  <a:gd name="connsiteY24" fmla="*/ 2597190 h 3606840"/>
                  <a:gd name="connsiteX25" fmla="*/ 1499311 w 3340815"/>
                  <a:gd name="connsiteY25" fmla="*/ 3098840 h 3606840"/>
                  <a:gd name="connsiteX26" fmla="*/ 1505661 w 3340815"/>
                  <a:gd name="connsiteY26" fmla="*/ 3511590 h 3606840"/>
                  <a:gd name="connsiteX0" fmla="*/ 832561 w 3340815"/>
                  <a:gd name="connsiteY0" fmla="*/ 3747968 h 3747968"/>
                  <a:gd name="connsiteX1" fmla="*/ 857961 w 3340815"/>
                  <a:gd name="connsiteY1" fmla="*/ 3354268 h 3747968"/>
                  <a:gd name="connsiteX2" fmla="*/ 940511 w 3340815"/>
                  <a:gd name="connsiteY2" fmla="*/ 2839918 h 3747968"/>
                  <a:gd name="connsiteX3" fmla="*/ 940511 w 3340815"/>
                  <a:gd name="connsiteY3" fmla="*/ 2497018 h 3747968"/>
                  <a:gd name="connsiteX4" fmla="*/ 470611 w 3340815"/>
                  <a:gd name="connsiteY4" fmla="*/ 2211268 h 3747968"/>
                  <a:gd name="connsiteX5" fmla="*/ 26111 w 3340815"/>
                  <a:gd name="connsiteY5" fmla="*/ 1633418 h 3747968"/>
                  <a:gd name="connsiteX6" fmla="*/ 89611 w 3340815"/>
                  <a:gd name="connsiteY6" fmla="*/ 814268 h 3747968"/>
                  <a:gd name="connsiteX7" fmla="*/ 400761 w 3340815"/>
                  <a:gd name="connsiteY7" fmla="*/ 712668 h 3747968"/>
                  <a:gd name="connsiteX8" fmla="*/ 661111 w 3340815"/>
                  <a:gd name="connsiteY8" fmla="*/ 1017468 h 3747968"/>
                  <a:gd name="connsiteX9" fmla="*/ 915111 w 3340815"/>
                  <a:gd name="connsiteY9" fmla="*/ 1417518 h 3747968"/>
                  <a:gd name="connsiteX10" fmla="*/ 1283411 w 3340815"/>
                  <a:gd name="connsiteY10" fmla="*/ 1303218 h 3747968"/>
                  <a:gd name="connsiteX11" fmla="*/ 1454861 w 3340815"/>
                  <a:gd name="connsiteY11" fmla="*/ 833318 h 3747968"/>
                  <a:gd name="connsiteX12" fmla="*/ 1524711 w 3340815"/>
                  <a:gd name="connsiteY12" fmla="*/ 255468 h 3747968"/>
                  <a:gd name="connsiteX13" fmla="*/ 1734261 w 3340815"/>
                  <a:gd name="connsiteY13" fmla="*/ 1468 h 3747968"/>
                  <a:gd name="connsiteX14" fmla="*/ 2115261 w 3340815"/>
                  <a:gd name="connsiteY14" fmla="*/ 357068 h 3747968"/>
                  <a:gd name="connsiteX15" fmla="*/ 2115261 w 3340815"/>
                  <a:gd name="connsiteY15" fmla="*/ 934918 h 3747968"/>
                  <a:gd name="connsiteX16" fmla="*/ 2185111 w 3340815"/>
                  <a:gd name="connsiteY16" fmla="*/ 1182568 h 3747968"/>
                  <a:gd name="connsiteX17" fmla="*/ 2661361 w 3340815"/>
                  <a:gd name="connsiteY17" fmla="*/ 1125418 h 3747968"/>
                  <a:gd name="connsiteX18" fmla="*/ 3067761 w 3340815"/>
                  <a:gd name="connsiteY18" fmla="*/ 953968 h 3747968"/>
                  <a:gd name="connsiteX19" fmla="*/ 3328111 w 3340815"/>
                  <a:gd name="connsiteY19" fmla="*/ 1138118 h 3747968"/>
                  <a:gd name="connsiteX20" fmla="*/ 3245561 w 3340815"/>
                  <a:gd name="connsiteY20" fmla="*/ 1512768 h 3747968"/>
                  <a:gd name="connsiteX21" fmla="*/ 2775661 w 3340815"/>
                  <a:gd name="connsiteY21" fmla="*/ 1690568 h 3747968"/>
                  <a:gd name="connsiteX22" fmla="*/ 2159711 w 3340815"/>
                  <a:gd name="connsiteY22" fmla="*/ 1919168 h 3747968"/>
                  <a:gd name="connsiteX23" fmla="*/ 1886661 w 3340815"/>
                  <a:gd name="connsiteY23" fmla="*/ 2243018 h 3747968"/>
                  <a:gd name="connsiteX24" fmla="*/ 1505661 w 3340815"/>
                  <a:gd name="connsiteY24" fmla="*/ 2738318 h 3747968"/>
                  <a:gd name="connsiteX25" fmla="*/ 1499311 w 3340815"/>
                  <a:gd name="connsiteY25" fmla="*/ 3239968 h 3747968"/>
                  <a:gd name="connsiteX26" fmla="*/ 1505661 w 3340815"/>
                  <a:gd name="connsiteY26" fmla="*/ 3652718 h 3747968"/>
                  <a:gd name="connsiteX0" fmla="*/ 832561 w 3340815"/>
                  <a:gd name="connsiteY0" fmla="*/ 3800159 h 3800159"/>
                  <a:gd name="connsiteX1" fmla="*/ 857961 w 3340815"/>
                  <a:gd name="connsiteY1" fmla="*/ 3406459 h 3800159"/>
                  <a:gd name="connsiteX2" fmla="*/ 940511 w 3340815"/>
                  <a:gd name="connsiteY2" fmla="*/ 2892109 h 3800159"/>
                  <a:gd name="connsiteX3" fmla="*/ 940511 w 3340815"/>
                  <a:gd name="connsiteY3" fmla="*/ 2549209 h 3800159"/>
                  <a:gd name="connsiteX4" fmla="*/ 470611 w 3340815"/>
                  <a:gd name="connsiteY4" fmla="*/ 2263459 h 3800159"/>
                  <a:gd name="connsiteX5" fmla="*/ 26111 w 3340815"/>
                  <a:gd name="connsiteY5" fmla="*/ 1685609 h 3800159"/>
                  <a:gd name="connsiteX6" fmla="*/ 89611 w 3340815"/>
                  <a:gd name="connsiteY6" fmla="*/ 866459 h 3800159"/>
                  <a:gd name="connsiteX7" fmla="*/ 400761 w 3340815"/>
                  <a:gd name="connsiteY7" fmla="*/ 764859 h 3800159"/>
                  <a:gd name="connsiteX8" fmla="*/ 661111 w 3340815"/>
                  <a:gd name="connsiteY8" fmla="*/ 1069659 h 3800159"/>
                  <a:gd name="connsiteX9" fmla="*/ 915111 w 3340815"/>
                  <a:gd name="connsiteY9" fmla="*/ 1469709 h 3800159"/>
                  <a:gd name="connsiteX10" fmla="*/ 1283411 w 3340815"/>
                  <a:gd name="connsiteY10" fmla="*/ 1355409 h 3800159"/>
                  <a:gd name="connsiteX11" fmla="*/ 1454861 w 3340815"/>
                  <a:gd name="connsiteY11" fmla="*/ 885509 h 3800159"/>
                  <a:gd name="connsiteX12" fmla="*/ 1524711 w 3340815"/>
                  <a:gd name="connsiteY12" fmla="*/ 307659 h 3800159"/>
                  <a:gd name="connsiteX13" fmla="*/ 1734261 w 3340815"/>
                  <a:gd name="connsiteY13" fmla="*/ 53659 h 3800159"/>
                  <a:gd name="connsiteX14" fmla="*/ 2172411 w 3340815"/>
                  <a:gd name="connsiteY14" fmla="*/ 91759 h 3800159"/>
                  <a:gd name="connsiteX15" fmla="*/ 2115261 w 3340815"/>
                  <a:gd name="connsiteY15" fmla="*/ 987109 h 3800159"/>
                  <a:gd name="connsiteX16" fmla="*/ 2185111 w 3340815"/>
                  <a:gd name="connsiteY16" fmla="*/ 1234759 h 3800159"/>
                  <a:gd name="connsiteX17" fmla="*/ 2661361 w 3340815"/>
                  <a:gd name="connsiteY17" fmla="*/ 1177609 h 3800159"/>
                  <a:gd name="connsiteX18" fmla="*/ 3067761 w 3340815"/>
                  <a:gd name="connsiteY18" fmla="*/ 1006159 h 3800159"/>
                  <a:gd name="connsiteX19" fmla="*/ 3328111 w 3340815"/>
                  <a:gd name="connsiteY19" fmla="*/ 1190309 h 3800159"/>
                  <a:gd name="connsiteX20" fmla="*/ 3245561 w 3340815"/>
                  <a:gd name="connsiteY20" fmla="*/ 1564959 h 3800159"/>
                  <a:gd name="connsiteX21" fmla="*/ 2775661 w 3340815"/>
                  <a:gd name="connsiteY21" fmla="*/ 1742759 h 3800159"/>
                  <a:gd name="connsiteX22" fmla="*/ 2159711 w 3340815"/>
                  <a:gd name="connsiteY22" fmla="*/ 1971359 h 3800159"/>
                  <a:gd name="connsiteX23" fmla="*/ 1886661 w 3340815"/>
                  <a:gd name="connsiteY23" fmla="*/ 2295209 h 3800159"/>
                  <a:gd name="connsiteX24" fmla="*/ 1505661 w 3340815"/>
                  <a:gd name="connsiteY24" fmla="*/ 2790509 h 3800159"/>
                  <a:gd name="connsiteX25" fmla="*/ 1499311 w 3340815"/>
                  <a:gd name="connsiteY25" fmla="*/ 3292159 h 3800159"/>
                  <a:gd name="connsiteX26" fmla="*/ 1505661 w 3340815"/>
                  <a:gd name="connsiteY26" fmla="*/ 3704909 h 3800159"/>
                  <a:gd name="connsiteX0" fmla="*/ 836346 w 3344600"/>
                  <a:gd name="connsiteY0" fmla="*/ 3800159 h 3800159"/>
                  <a:gd name="connsiteX1" fmla="*/ 861746 w 3344600"/>
                  <a:gd name="connsiteY1" fmla="*/ 3406459 h 3800159"/>
                  <a:gd name="connsiteX2" fmla="*/ 944296 w 3344600"/>
                  <a:gd name="connsiteY2" fmla="*/ 2892109 h 3800159"/>
                  <a:gd name="connsiteX3" fmla="*/ 944296 w 3344600"/>
                  <a:gd name="connsiteY3" fmla="*/ 2549209 h 3800159"/>
                  <a:gd name="connsiteX4" fmla="*/ 474396 w 3344600"/>
                  <a:gd name="connsiteY4" fmla="*/ 2263459 h 3800159"/>
                  <a:gd name="connsiteX5" fmla="*/ 29896 w 3344600"/>
                  <a:gd name="connsiteY5" fmla="*/ 1685609 h 3800159"/>
                  <a:gd name="connsiteX6" fmla="*/ 80696 w 3344600"/>
                  <a:gd name="connsiteY6" fmla="*/ 841059 h 3800159"/>
                  <a:gd name="connsiteX7" fmla="*/ 404546 w 3344600"/>
                  <a:gd name="connsiteY7" fmla="*/ 764859 h 3800159"/>
                  <a:gd name="connsiteX8" fmla="*/ 664896 w 3344600"/>
                  <a:gd name="connsiteY8" fmla="*/ 1069659 h 3800159"/>
                  <a:gd name="connsiteX9" fmla="*/ 918896 w 3344600"/>
                  <a:gd name="connsiteY9" fmla="*/ 1469709 h 3800159"/>
                  <a:gd name="connsiteX10" fmla="*/ 1287196 w 3344600"/>
                  <a:gd name="connsiteY10" fmla="*/ 1355409 h 3800159"/>
                  <a:gd name="connsiteX11" fmla="*/ 1458646 w 3344600"/>
                  <a:gd name="connsiteY11" fmla="*/ 885509 h 3800159"/>
                  <a:gd name="connsiteX12" fmla="*/ 1528496 w 3344600"/>
                  <a:gd name="connsiteY12" fmla="*/ 307659 h 3800159"/>
                  <a:gd name="connsiteX13" fmla="*/ 1738046 w 3344600"/>
                  <a:gd name="connsiteY13" fmla="*/ 53659 h 3800159"/>
                  <a:gd name="connsiteX14" fmla="*/ 2176196 w 3344600"/>
                  <a:gd name="connsiteY14" fmla="*/ 91759 h 3800159"/>
                  <a:gd name="connsiteX15" fmla="*/ 2119046 w 3344600"/>
                  <a:gd name="connsiteY15" fmla="*/ 987109 h 3800159"/>
                  <a:gd name="connsiteX16" fmla="*/ 2188896 w 3344600"/>
                  <a:gd name="connsiteY16" fmla="*/ 1234759 h 3800159"/>
                  <a:gd name="connsiteX17" fmla="*/ 2665146 w 3344600"/>
                  <a:gd name="connsiteY17" fmla="*/ 1177609 h 3800159"/>
                  <a:gd name="connsiteX18" fmla="*/ 3071546 w 3344600"/>
                  <a:gd name="connsiteY18" fmla="*/ 1006159 h 3800159"/>
                  <a:gd name="connsiteX19" fmla="*/ 3331896 w 3344600"/>
                  <a:gd name="connsiteY19" fmla="*/ 1190309 h 3800159"/>
                  <a:gd name="connsiteX20" fmla="*/ 3249346 w 3344600"/>
                  <a:gd name="connsiteY20" fmla="*/ 1564959 h 3800159"/>
                  <a:gd name="connsiteX21" fmla="*/ 2779446 w 3344600"/>
                  <a:gd name="connsiteY21" fmla="*/ 1742759 h 3800159"/>
                  <a:gd name="connsiteX22" fmla="*/ 2163496 w 3344600"/>
                  <a:gd name="connsiteY22" fmla="*/ 1971359 h 3800159"/>
                  <a:gd name="connsiteX23" fmla="*/ 1890446 w 3344600"/>
                  <a:gd name="connsiteY23" fmla="*/ 2295209 h 3800159"/>
                  <a:gd name="connsiteX24" fmla="*/ 1509446 w 3344600"/>
                  <a:gd name="connsiteY24" fmla="*/ 2790509 h 3800159"/>
                  <a:gd name="connsiteX25" fmla="*/ 1503096 w 3344600"/>
                  <a:gd name="connsiteY25" fmla="*/ 3292159 h 3800159"/>
                  <a:gd name="connsiteX26" fmla="*/ 1509446 w 3344600"/>
                  <a:gd name="connsiteY26" fmla="*/ 3704909 h 3800159"/>
                  <a:gd name="connsiteX0" fmla="*/ 862553 w 3370807"/>
                  <a:gd name="connsiteY0" fmla="*/ 3800159 h 3800159"/>
                  <a:gd name="connsiteX1" fmla="*/ 887953 w 3370807"/>
                  <a:gd name="connsiteY1" fmla="*/ 3406459 h 3800159"/>
                  <a:gd name="connsiteX2" fmla="*/ 970503 w 3370807"/>
                  <a:gd name="connsiteY2" fmla="*/ 2892109 h 3800159"/>
                  <a:gd name="connsiteX3" fmla="*/ 970503 w 3370807"/>
                  <a:gd name="connsiteY3" fmla="*/ 2549209 h 3800159"/>
                  <a:gd name="connsiteX4" fmla="*/ 500603 w 3370807"/>
                  <a:gd name="connsiteY4" fmla="*/ 2263459 h 3800159"/>
                  <a:gd name="connsiteX5" fmla="*/ 24353 w 3370807"/>
                  <a:gd name="connsiteY5" fmla="*/ 1596709 h 3800159"/>
                  <a:gd name="connsiteX6" fmla="*/ 106903 w 3370807"/>
                  <a:gd name="connsiteY6" fmla="*/ 841059 h 3800159"/>
                  <a:gd name="connsiteX7" fmla="*/ 430753 w 3370807"/>
                  <a:gd name="connsiteY7" fmla="*/ 764859 h 3800159"/>
                  <a:gd name="connsiteX8" fmla="*/ 691103 w 3370807"/>
                  <a:gd name="connsiteY8" fmla="*/ 1069659 h 3800159"/>
                  <a:gd name="connsiteX9" fmla="*/ 945103 w 3370807"/>
                  <a:gd name="connsiteY9" fmla="*/ 1469709 h 3800159"/>
                  <a:gd name="connsiteX10" fmla="*/ 1313403 w 3370807"/>
                  <a:gd name="connsiteY10" fmla="*/ 1355409 h 3800159"/>
                  <a:gd name="connsiteX11" fmla="*/ 1484853 w 3370807"/>
                  <a:gd name="connsiteY11" fmla="*/ 885509 h 3800159"/>
                  <a:gd name="connsiteX12" fmla="*/ 1554703 w 3370807"/>
                  <a:gd name="connsiteY12" fmla="*/ 307659 h 3800159"/>
                  <a:gd name="connsiteX13" fmla="*/ 1764253 w 3370807"/>
                  <a:gd name="connsiteY13" fmla="*/ 53659 h 3800159"/>
                  <a:gd name="connsiteX14" fmla="*/ 2202403 w 3370807"/>
                  <a:gd name="connsiteY14" fmla="*/ 91759 h 3800159"/>
                  <a:gd name="connsiteX15" fmla="*/ 2145253 w 3370807"/>
                  <a:gd name="connsiteY15" fmla="*/ 987109 h 3800159"/>
                  <a:gd name="connsiteX16" fmla="*/ 2215103 w 3370807"/>
                  <a:gd name="connsiteY16" fmla="*/ 1234759 h 3800159"/>
                  <a:gd name="connsiteX17" fmla="*/ 2691353 w 3370807"/>
                  <a:gd name="connsiteY17" fmla="*/ 1177609 h 3800159"/>
                  <a:gd name="connsiteX18" fmla="*/ 3097753 w 3370807"/>
                  <a:gd name="connsiteY18" fmla="*/ 1006159 h 3800159"/>
                  <a:gd name="connsiteX19" fmla="*/ 3358103 w 3370807"/>
                  <a:gd name="connsiteY19" fmla="*/ 1190309 h 3800159"/>
                  <a:gd name="connsiteX20" fmla="*/ 3275553 w 3370807"/>
                  <a:gd name="connsiteY20" fmla="*/ 1564959 h 3800159"/>
                  <a:gd name="connsiteX21" fmla="*/ 2805653 w 3370807"/>
                  <a:gd name="connsiteY21" fmla="*/ 1742759 h 3800159"/>
                  <a:gd name="connsiteX22" fmla="*/ 2189703 w 3370807"/>
                  <a:gd name="connsiteY22" fmla="*/ 1971359 h 3800159"/>
                  <a:gd name="connsiteX23" fmla="*/ 1916653 w 3370807"/>
                  <a:gd name="connsiteY23" fmla="*/ 2295209 h 3800159"/>
                  <a:gd name="connsiteX24" fmla="*/ 1535653 w 3370807"/>
                  <a:gd name="connsiteY24" fmla="*/ 2790509 h 3800159"/>
                  <a:gd name="connsiteX25" fmla="*/ 1529303 w 3370807"/>
                  <a:gd name="connsiteY25" fmla="*/ 3292159 h 3800159"/>
                  <a:gd name="connsiteX26" fmla="*/ 1535653 w 3370807"/>
                  <a:gd name="connsiteY26" fmla="*/ 3704909 h 380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70807" h="3800159">
                    <a:moveTo>
                      <a:pt x="862553" y="3800159"/>
                    </a:moveTo>
                    <a:cubicBezTo>
                      <a:pt x="866257" y="3678980"/>
                      <a:pt x="869961" y="3557801"/>
                      <a:pt x="887953" y="3406459"/>
                    </a:cubicBezTo>
                    <a:cubicBezTo>
                      <a:pt x="905945" y="3255117"/>
                      <a:pt x="956745" y="3034984"/>
                      <a:pt x="970503" y="2892109"/>
                    </a:cubicBezTo>
                    <a:cubicBezTo>
                      <a:pt x="984261" y="2749234"/>
                      <a:pt x="1048820" y="2653984"/>
                      <a:pt x="970503" y="2549209"/>
                    </a:cubicBezTo>
                    <a:cubicBezTo>
                      <a:pt x="892186" y="2444434"/>
                      <a:pt x="658294" y="2422209"/>
                      <a:pt x="500603" y="2263459"/>
                    </a:cubicBezTo>
                    <a:cubicBezTo>
                      <a:pt x="342912" y="2104709"/>
                      <a:pt x="89970" y="1833776"/>
                      <a:pt x="24353" y="1596709"/>
                    </a:cubicBezTo>
                    <a:cubicBezTo>
                      <a:pt x="-41264" y="1359642"/>
                      <a:pt x="39170" y="979701"/>
                      <a:pt x="106903" y="841059"/>
                    </a:cubicBezTo>
                    <a:cubicBezTo>
                      <a:pt x="174636" y="702417"/>
                      <a:pt x="333386" y="726759"/>
                      <a:pt x="430753" y="764859"/>
                    </a:cubicBezTo>
                    <a:cubicBezTo>
                      <a:pt x="528120" y="802959"/>
                      <a:pt x="605378" y="952184"/>
                      <a:pt x="691103" y="1069659"/>
                    </a:cubicBezTo>
                    <a:cubicBezTo>
                      <a:pt x="776828" y="1187134"/>
                      <a:pt x="841386" y="1422084"/>
                      <a:pt x="945103" y="1469709"/>
                    </a:cubicBezTo>
                    <a:cubicBezTo>
                      <a:pt x="1048820" y="1517334"/>
                      <a:pt x="1223445" y="1452776"/>
                      <a:pt x="1313403" y="1355409"/>
                    </a:cubicBezTo>
                    <a:cubicBezTo>
                      <a:pt x="1403361" y="1258042"/>
                      <a:pt x="1444636" y="1060134"/>
                      <a:pt x="1484853" y="885509"/>
                    </a:cubicBezTo>
                    <a:cubicBezTo>
                      <a:pt x="1525070" y="710884"/>
                      <a:pt x="1508136" y="446301"/>
                      <a:pt x="1554703" y="307659"/>
                    </a:cubicBezTo>
                    <a:cubicBezTo>
                      <a:pt x="1601270" y="169017"/>
                      <a:pt x="1656303" y="89642"/>
                      <a:pt x="1764253" y="53659"/>
                    </a:cubicBezTo>
                    <a:cubicBezTo>
                      <a:pt x="1872203" y="17676"/>
                      <a:pt x="2138903" y="-63816"/>
                      <a:pt x="2202403" y="91759"/>
                    </a:cubicBezTo>
                    <a:cubicBezTo>
                      <a:pt x="2265903" y="247334"/>
                      <a:pt x="2143136" y="796609"/>
                      <a:pt x="2145253" y="987109"/>
                    </a:cubicBezTo>
                    <a:cubicBezTo>
                      <a:pt x="2147370" y="1177609"/>
                      <a:pt x="2124086" y="1203009"/>
                      <a:pt x="2215103" y="1234759"/>
                    </a:cubicBezTo>
                    <a:cubicBezTo>
                      <a:pt x="2306120" y="1266509"/>
                      <a:pt x="2544245" y="1215709"/>
                      <a:pt x="2691353" y="1177609"/>
                    </a:cubicBezTo>
                    <a:cubicBezTo>
                      <a:pt x="2838461" y="1139509"/>
                      <a:pt x="2986628" y="1004042"/>
                      <a:pt x="3097753" y="1006159"/>
                    </a:cubicBezTo>
                    <a:cubicBezTo>
                      <a:pt x="3208878" y="1008276"/>
                      <a:pt x="3328470" y="1097176"/>
                      <a:pt x="3358103" y="1190309"/>
                    </a:cubicBezTo>
                    <a:cubicBezTo>
                      <a:pt x="3387736" y="1283442"/>
                      <a:pt x="3367628" y="1472884"/>
                      <a:pt x="3275553" y="1564959"/>
                    </a:cubicBezTo>
                    <a:cubicBezTo>
                      <a:pt x="3183478" y="1657034"/>
                      <a:pt x="2805653" y="1742759"/>
                      <a:pt x="2805653" y="1742759"/>
                    </a:cubicBezTo>
                    <a:cubicBezTo>
                      <a:pt x="2624678" y="1810492"/>
                      <a:pt x="2337870" y="1879284"/>
                      <a:pt x="2189703" y="1971359"/>
                    </a:cubicBezTo>
                    <a:cubicBezTo>
                      <a:pt x="2041536" y="2063434"/>
                      <a:pt x="2025661" y="2158684"/>
                      <a:pt x="1916653" y="2295209"/>
                    </a:cubicBezTo>
                    <a:cubicBezTo>
                      <a:pt x="1807645" y="2431734"/>
                      <a:pt x="1600211" y="2624351"/>
                      <a:pt x="1535653" y="2790509"/>
                    </a:cubicBezTo>
                    <a:cubicBezTo>
                      <a:pt x="1471095" y="2956667"/>
                      <a:pt x="1529303" y="3139759"/>
                      <a:pt x="1529303" y="3292159"/>
                    </a:cubicBezTo>
                    <a:cubicBezTo>
                      <a:pt x="1529303" y="3444559"/>
                      <a:pt x="1535653" y="3704909"/>
                      <a:pt x="1535653" y="3704909"/>
                    </a:cubicBezTo>
                  </a:path>
                </a:pathLst>
              </a:custGeom>
              <a:noFill/>
              <a:ln w="28575">
                <a:solidFill>
                  <a:schemeClr val="bg1">
                    <a:lumMod val="8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7982741" y="2525780"/>
                <a:ext cx="3196101" cy="3716270"/>
              </a:xfrm>
              <a:custGeom>
                <a:avLst/>
                <a:gdLst>
                  <a:gd name="connsiteX0" fmla="*/ 1297843 w 3142186"/>
                  <a:gd name="connsiteY0" fmla="*/ 3530644 h 3530644"/>
                  <a:gd name="connsiteX1" fmla="*/ 1177193 w 3142186"/>
                  <a:gd name="connsiteY1" fmla="*/ 3238544 h 3530644"/>
                  <a:gd name="connsiteX2" fmla="*/ 1158143 w 3142186"/>
                  <a:gd name="connsiteY2" fmla="*/ 2895644 h 3530644"/>
                  <a:gd name="connsiteX3" fmla="*/ 1285143 w 3142186"/>
                  <a:gd name="connsiteY3" fmla="*/ 2374944 h 3530644"/>
                  <a:gd name="connsiteX4" fmla="*/ 1501043 w 3142186"/>
                  <a:gd name="connsiteY4" fmla="*/ 1873294 h 3530644"/>
                  <a:gd name="connsiteX5" fmla="*/ 1602643 w 3142186"/>
                  <a:gd name="connsiteY5" fmla="*/ 1593894 h 3530644"/>
                  <a:gd name="connsiteX6" fmla="*/ 1983643 w 3142186"/>
                  <a:gd name="connsiteY6" fmla="*/ 1447844 h 3530644"/>
                  <a:gd name="connsiteX7" fmla="*/ 2504343 w 3142186"/>
                  <a:gd name="connsiteY7" fmla="*/ 1257344 h 3530644"/>
                  <a:gd name="connsiteX8" fmla="*/ 3056793 w 3142186"/>
                  <a:gd name="connsiteY8" fmla="*/ 1104944 h 3530644"/>
                  <a:gd name="connsiteX9" fmla="*/ 3132993 w 3142186"/>
                  <a:gd name="connsiteY9" fmla="*/ 889044 h 3530644"/>
                  <a:gd name="connsiteX10" fmla="*/ 2980593 w 3142186"/>
                  <a:gd name="connsiteY10" fmla="*/ 711244 h 3530644"/>
                  <a:gd name="connsiteX11" fmla="*/ 2669443 w 3142186"/>
                  <a:gd name="connsiteY11" fmla="*/ 850944 h 3530644"/>
                  <a:gd name="connsiteX12" fmla="*/ 2250343 w 3142186"/>
                  <a:gd name="connsiteY12" fmla="*/ 1016044 h 3530644"/>
                  <a:gd name="connsiteX13" fmla="*/ 1964593 w 3142186"/>
                  <a:gd name="connsiteY13" fmla="*/ 1143044 h 3530644"/>
                  <a:gd name="connsiteX14" fmla="*/ 1799493 w 3142186"/>
                  <a:gd name="connsiteY14" fmla="*/ 1130344 h 3530644"/>
                  <a:gd name="connsiteX15" fmla="*/ 1850293 w 3142186"/>
                  <a:gd name="connsiteY15" fmla="*/ 800144 h 3530644"/>
                  <a:gd name="connsiteX16" fmla="*/ 1875693 w 3142186"/>
                  <a:gd name="connsiteY16" fmla="*/ 482644 h 3530644"/>
                  <a:gd name="connsiteX17" fmla="*/ 1920143 w 3142186"/>
                  <a:gd name="connsiteY17" fmla="*/ 158794 h 3530644"/>
                  <a:gd name="connsiteX18" fmla="*/ 1710593 w 3142186"/>
                  <a:gd name="connsiteY18" fmla="*/ 44 h 3530644"/>
                  <a:gd name="connsiteX19" fmla="*/ 1564543 w 3142186"/>
                  <a:gd name="connsiteY19" fmla="*/ 146094 h 3530644"/>
                  <a:gd name="connsiteX20" fmla="*/ 1520093 w 3142186"/>
                  <a:gd name="connsiteY20" fmla="*/ 450894 h 3530644"/>
                  <a:gd name="connsiteX21" fmla="*/ 1456593 w 3142186"/>
                  <a:gd name="connsiteY21" fmla="*/ 825544 h 3530644"/>
                  <a:gd name="connsiteX22" fmla="*/ 1386743 w 3142186"/>
                  <a:gd name="connsiteY22" fmla="*/ 1270044 h 3530644"/>
                  <a:gd name="connsiteX23" fmla="*/ 1304193 w 3142186"/>
                  <a:gd name="connsiteY23" fmla="*/ 1498644 h 3530644"/>
                  <a:gd name="connsiteX24" fmla="*/ 1100993 w 3142186"/>
                  <a:gd name="connsiteY24" fmla="*/ 1600244 h 3530644"/>
                  <a:gd name="connsiteX25" fmla="*/ 840643 w 3142186"/>
                  <a:gd name="connsiteY25" fmla="*/ 1479594 h 3530644"/>
                  <a:gd name="connsiteX26" fmla="*/ 624743 w 3142186"/>
                  <a:gd name="connsiteY26" fmla="*/ 1238294 h 3530644"/>
                  <a:gd name="connsiteX27" fmla="*/ 415193 w 3142186"/>
                  <a:gd name="connsiteY27" fmla="*/ 1003344 h 3530644"/>
                  <a:gd name="connsiteX28" fmla="*/ 358043 w 3142186"/>
                  <a:gd name="connsiteY28" fmla="*/ 730294 h 3530644"/>
                  <a:gd name="connsiteX29" fmla="*/ 173893 w 3142186"/>
                  <a:gd name="connsiteY29" fmla="*/ 622344 h 3530644"/>
                  <a:gd name="connsiteX30" fmla="*/ 8793 w 3142186"/>
                  <a:gd name="connsiteY30" fmla="*/ 844594 h 3530644"/>
                  <a:gd name="connsiteX31" fmla="*/ 65943 w 3142186"/>
                  <a:gd name="connsiteY31" fmla="*/ 1187494 h 3530644"/>
                  <a:gd name="connsiteX32" fmla="*/ 427893 w 3142186"/>
                  <a:gd name="connsiteY32" fmla="*/ 1657394 h 3530644"/>
                  <a:gd name="connsiteX33" fmla="*/ 650143 w 3142186"/>
                  <a:gd name="connsiteY33" fmla="*/ 1860594 h 3530644"/>
                  <a:gd name="connsiteX34" fmla="*/ 961293 w 3142186"/>
                  <a:gd name="connsiteY34" fmla="*/ 1981244 h 3530644"/>
                  <a:gd name="connsiteX35" fmla="*/ 1031143 w 3142186"/>
                  <a:gd name="connsiteY35" fmla="*/ 2298744 h 3530644"/>
                  <a:gd name="connsiteX36" fmla="*/ 999393 w 3142186"/>
                  <a:gd name="connsiteY36" fmla="*/ 2635294 h 3530644"/>
                  <a:gd name="connsiteX37" fmla="*/ 923193 w 3142186"/>
                  <a:gd name="connsiteY37" fmla="*/ 3009944 h 3530644"/>
                  <a:gd name="connsiteX38" fmla="*/ 935893 w 3142186"/>
                  <a:gd name="connsiteY38" fmla="*/ 3289344 h 3530644"/>
                  <a:gd name="connsiteX39" fmla="*/ 935893 w 3142186"/>
                  <a:gd name="connsiteY39" fmla="*/ 3467144 h 3530644"/>
                  <a:gd name="connsiteX0" fmla="*/ 1331631 w 3175974"/>
                  <a:gd name="connsiteY0" fmla="*/ 3530644 h 3530644"/>
                  <a:gd name="connsiteX1" fmla="*/ 1210981 w 3175974"/>
                  <a:gd name="connsiteY1" fmla="*/ 3238544 h 3530644"/>
                  <a:gd name="connsiteX2" fmla="*/ 1191931 w 3175974"/>
                  <a:gd name="connsiteY2" fmla="*/ 2895644 h 3530644"/>
                  <a:gd name="connsiteX3" fmla="*/ 1318931 w 3175974"/>
                  <a:gd name="connsiteY3" fmla="*/ 2374944 h 3530644"/>
                  <a:gd name="connsiteX4" fmla="*/ 1534831 w 3175974"/>
                  <a:gd name="connsiteY4" fmla="*/ 1873294 h 3530644"/>
                  <a:gd name="connsiteX5" fmla="*/ 1636431 w 3175974"/>
                  <a:gd name="connsiteY5" fmla="*/ 1593894 h 3530644"/>
                  <a:gd name="connsiteX6" fmla="*/ 2017431 w 3175974"/>
                  <a:gd name="connsiteY6" fmla="*/ 1447844 h 3530644"/>
                  <a:gd name="connsiteX7" fmla="*/ 2538131 w 3175974"/>
                  <a:gd name="connsiteY7" fmla="*/ 1257344 h 3530644"/>
                  <a:gd name="connsiteX8" fmla="*/ 3090581 w 3175974"/>
                  <a:gd name="connsiteY8" fmla="*/ 1104944 h 3530644"/>
                  <a:gd name="connsiteX9" fmla="*/ 3166781 w 3175974"/>
                  <a:gd name="connsiteY9" fmla="*/ 889044 h 3530644"/>
                  <a:gd name="connsiteX10" fmla="*/ 3014381 w 3175974"/>
                  <a:gd name="connsiteY10" fmla="*/ 711244 h 3530644"/>
                  <a:gd name="connsiteX11" fmla="*/ 2703231 w 3175974"/>
                  <a:gd name="connsiteY11" fmla="*/ 850944 h 3530644"/>
                  <a:gd name="connsiteX12" fmla="*/ 2284131 w 3175974"/>
                  <a:gd name="connsiteY12" fmla="*/ 1016044 h 3530644"/>
                  <a:gd name="connsiteX13" fmla="*/ 1998381 w 3175974"/>
                  <a:gd name="connsiteY13" fmla="*/ 1143044 h 3530644"/>
                  <a:gd name="connsiteX14" fmla="*/ 1833281 w 3175974"/>
                  <a:gd name="connsiteY14" fmla="*/ 1130344 h 3530644"/>
                  <a:gd name="connsiteX15" fmla="*/ 1884081 w 3175974"/>
                  <a:gd name="connsiteY15" fmla="*/ 800144 h 3530644"/>
                  <a:gd name="connsiteX16" fmla="*/ 1909481 w 3175974"/>
                  <a:gd name="connsiteY16" fmla="*/ 482644 h 3530644"/>
                  <a:gd name="connsiteX17" fmla="*/ 1953931 w 3175974"/>
                  <a:gd name="connsiteY17" fmla="*/ 158794 h 3530644"/>
                  <a:gd name="connsiteX18" fmla="*/ 1744381 w 3175974"/>
                  <a:gd name="connsiteY18" fmla="*/ 44 h 3530644"/>
                  <a:gd name="connsiteX19" fmla="*/ 1598331 w 3175974"/>
                  <a:gd name="connsiteY19" fmla="*/ 146094 h 3530644"/>
                  <a:gd name="connsiteX20" fmla="*/ 1553881 w 3175974"/>
                  <a:gd name="connsiteY20" fmla="*/ 450894 h 3530644"/>
                  <a:gd name="connsiteX21" fmla="*/ 1490381 w 3175974"/>
                  <a:gd name="connsiteY21" fmla="*/ 825544 h 3530644"/>
                  <a:gd name="connsiteX22" fmla="*/ 1420531 w 3175974"/>
                  <a:gd name="connsiteY22" fmla="*/ 1270044 h 3530644"/>
                  <a:gd name="connsiteX23" fmla="*/ 1337981 w 3175974"/>
                  <a:gd name="connsiteY23" fmla="*/ 1498644 h 3530644"/>
                  <a:gd name="connsiteX24" fmla="*/ 1134781 w 3175974"/>
                  <a:gd name="connsiteY24" fmla="*/ 1600244 h 3530644"/>
                  <a:gd name="connsiteX25" fmla="*/ 874431 w 3175974"/>
                  <a:gd name="connsiteY25" fmla="*/ 1479594 h 3530644"/>
                  <a:gd name="connsiteX26" fmla="*/ 658531 w 3175974"/>
                  <a:gd name="connsiteY26" fmla="*/ 1238294 h 3530644"/>
                  <a:gd name="connsiteX27" fmla="*/ 448981 w 3175974"/>
                  <a:gd name="connsiteY27" fmla="*/ 1003344 h 3530644"/>
                  <a:gd name="connsiteX28" fmla="*/ 391831 w 3175974"/>
                  <a:gd name="connsiteY28" fmla="*/ 730294 h 3530644"/>
                  <a:gd name="connsiteX29" fmla="*/ 207681 w 3175974"/>
                  <a:gd name="connsiteY29" fmla="*/ 622344 h 3530644"/>
                  <a:gd name="connsiteX30" fmla="*/ 42581 w 3175974"/>
                  <a:gd name="connsiteY30" fmla="*/ 844594 h 3530644"/>
                  <a:gd name="connsiteX31" fmla="*/ 36231 w 3175974"/>
                  <a:gd name="connsiteY31" fmla="*/ 1174794 h 3530644"/>
                  <a:gd name="connsiteX32" fmla="*/ 461681 w 3175974"/>
                  <a:gd name="connsiteY32" fmla="*/ 1657394 h 3530644"/>
                  <a:gd name="connsiteX33" fmla="*/ 683931 w 3175974"/>
                  <a:gd name="connsiteY33" fmla="*/ 1860594 h 3530644"/>
                  <a:gd name="connsiteX34" fmla="*/ 995081 w 3175974"/>
                  <a:gd name="connsiteY34" fmla="*/ 1981244 h 3530644"/>
                  <a:gd name="connsiteX35" fmla="*/ 1064931 w 3175974"/>
                  <a:gd name="connsiteY35" fmla="*/ 2298744 h 3530644"/>
                  <a:gd name="connsiteX36" fmla="*/ 1033181 w 3175974"/>
                  <a:gd name="connsiteY36" fmla="*/ 2635294 h 3530644"/>
                  <a:gd name="connsiteX37" fmla="*/ 956981 w 3175974"/>
                  <a:gd name="connsiteY37" fmla="*/ 3009944 h 3530644"/>
                  <a:gd name="connsiteX38" fmla="*/ 969681 w 3175974"/>
                  <a:gd name="connsiteY38" fmla="*/ 3289344 h 3530644"/>
                  <a:gd name="connsiteX39" fmla="*/ 969681 w 3175974"/>
                  <a:gd name="connsiteY39" fmla="*/ 3467144 h 3530644"/>
                  <a:gd name="connsiteX0" fmla="*/ 1354828 w 3199171"/>
                  <a:gd name="connsiteY0" fmla="*/ 3530644 h 3530644"/>
                  <a:gd name="connsiteX1" fmla="*/ 1234178 w 3199171"/>
                  <a:gd name="connsiteY1" fmla="*/ 3238544 h 3530644"/>
                  <a:gd name="connsiteX2" fmla="*/ 1215128 w 3199171"/>
                  <a:gd name="connsiteY2" fmla="*/ 2895644 h 3530644"/>
                  <a:gd name="connsiteX3" fmla="*/ 1342128 w 3199171"/>
                  <a:gd name="connsiteY3" fmla="*/ 2374944 h 3530644"/>
                  <a:gd name="connsiteX4" fmla="*/ 1558028 w 3199171"/>
                  <a:gd name="connsiteY4" fmla="*/ 1873294 h 3530644"/>
                  <a:gd name="connsiteX5" fmla="*/ 1659628 w 3199171"/>
                  <a:gd name="connsiteY5" fmla="*/ 1593894 h 3530644"/>
                  <a:gd name="connsiteX6" fmla="*/ 2040628 w 3199171"/>
                  <a:gd name="connsiteY6" fmla="*/ 1447844 h 3530644"/>
                  <a:gd name="connsiteX7" fmla="*/ 2561328 w 3199171"/>
                  <a:gd name="connsiteY7" fmla="*/ 1257344 h 3530644"/>
                  <a:gd name="connsiteX8" fmla="*/ 3113778 w 3199171"/>
                  <a:gd name="connsiteY8" fmla="*/ 1104944 h 3530644"/>
                  <a:gd name="connsiteX9" fmla="*/ 3189978 w 3199171"/>
                  <a:gd name="connsiteY9" fmla="*/ 889044 h 3530644"/>
                  <a:gd name="connsiteX10" fmla="*/ 3037578 w 3199171"/>
                  <a:gd name="connsiteY10" fmla="*/ 711244 h 3530644"/>
                  <a:gd name="connsiteX11" fmla="*/ 2726428 w 3199171"/>
                  <a:gd name="connsiteY11" fmla="*/ 850944 h 3530644"/>
                  <a:gd name="connsiteX12" fmla="*/ 2307328 w 3199171"/>
                  <a:gd name="connsiteY12" fmla="*/ 1016044 h 3530644"/>
                  <a:gd name="connsiteX13" fmla="*/ 2021578 w 3199171"/>
                  <a:gd name="connsiteY13" fmla="*/ 1143044 h 3530644"/>
                  <a:gd name="connsiteX14" fmla="*/ 1856478 w 3199171"/>
                  <a:gd name="connsiteY14" fmla="*/ 1130344 h 3530644"/>
                  <a:gd name="connsiteX15" fmla="*/ 1907278 w 3199171"/>
                  <a:gd name="connsiteY15" fmla="*/ 800144 h 3530644"/>
                  <a:gd name="connsiteX16" fmla="*/ 1932678 w 3199171"/>
                  <a:gd name="connsiteY16" fmla="*/ 482644 h 3530644"/>
                  <a:gd name="connsiteX17" fmla="*/ 1977128 w 3199171"/>
                  <a:gd name="connsiteY17" fmla="*/ 158794 h 3530644"/>
                  <a:gd name="connsiteX18" fmla="*/ 1767578 w 3199171"/>
                  <a:gd name="connsiteY18" fmla="*/ 44 h 3530644"/>
                  <a:gd name="connsiteX19" fmla="*/ 1621528 w 3199171"/>
                  <a:gd name="connsiteY19" fmla="*/ 146094 h 3530644"/>
                  <a:gd name="connsiteX20" fmla="*/ 1577078 w 3199171"/>
                  <a:gd name="connsiteY20" fmla="*/ 450894 h 3530644"/>
                  <a:gd name="connsiteX21" fmla="*/ 1513578 w 3199171"/>
                  <a:gd name="connsiteY21" fmla="*/ 825544 h 3530644"/>
                  <a:gd name="connsiteX22" fmla="*/ 1443728 w 3199171"/>
                  <a:gd name="connsiteY22" fmla="*/ 1270044 h 3530644"/>
                  <a:gd name="connsiteX23" fmla="*/ 1361178 w 3199171"/>
                  <a:gd name="connsiteY23" fmla="*/ 1498644 h 3530644"/>
                  <a:gd name="connsiteX24" fmla="*/ 1157978 w 3199171"/>
                  <a:gd name="connsiteY24" fmla="*/ 1600244 h 3530644"/>
                  <a:gd name="connsiteX25" fmla="*/ 897628 w 3199171"/>
                  <a:gd name="connsiteY25" fmla="*/ 1479594 h 3530644"/>
                  <a:gd name="connsiteX26" fmla="*/ 681728 w 3199171"/>
                  <a:gd name="connsiteY26" fmla="*/ 1238294 h 3530644"/>
                  <a:gd name="connsiteX27" fmla="*/ 472178 w 3199171"/>
                  <a:gd name="connsiteY27" fmla="*/ 1003344 h 3530644"/>
                  <a:gd name="connsiteX28" fmla="*/ 415028 w 3199171"/>
                  <a:gd name="connsiteY28" fmla="*/ 730294 h 3530644"/>
                  <a:gd name="connsiteX29" fmla="*/ 230878 w 3199171"/>
                  <a:gd name="connsiteY29" fmla="*/ 622344 h 3530644"/>
                  <a:gd name="connsiteX30" fmla="*/ 21328 w 3199171"/>
                  <a:gd name="connsiteY30" fmla="*/ 755694 h 3530644"/>
                  <a:gd name="connsiteX31" fmla="*/ 59428 w 3199171"/>
                  <a:gd name="connsiteY31" fmla="*/ 1174794 h 3530644"/>
                  <a:gd name="connsiteX32" fmla="*/ 484878 w 3199171"/>
                  <a:gd name="connsiteY32" fmla="*/ 1657394 h 3530644"/>
                  <a:gd name="connsiteX33" fmla="*/ 707128 w 3199171"/>
                  <a:gd name="connsiteY33" fmla="*/ 1860594 h 3530644"/>
                  <a:gd name="connsiteX34" fmla="*/ 1018278 w 3199171"/>
                  <a:gd name="connsiteY34" fmla="*/ 1981244 h 3530644"/>
                  <a:gd name="connsiteX35" fmla="*/ 1088128 w 3199171"/>
                  <a:gd name="connsiteY35" fmla="*/ 2298744 h 3530644"/>
                  <a:gd name="connsiteX36" fmla="*/ 1056378 w 3199171"/>
                  <a:gd name="connsiteY36" fmla="*/ 2635294 h 3530644"/>
                  <a:gd name="connsiteX37" fmla="*/ 980178 w 3199171"/>
                  <a:gd name="connsiteY37" fmla="*/ 3009944 h 3530644"/>
                  <a:gd name="connsiteX38" fmla="*/ 992878 w 3199171"/>
                  <a:gd name="connsiteY38" fmla="*/ 3289344 h 3530644"/>
                  <a:gd name="connsiteX39" fmla="*/ 992878 w 3199171"/>
                  <a:gd name="connsiteY39" fmla="*/ 3467144 h 3530644"/>
                  <a:gd name="connsiteX0" fmla="*/ 1351758 w 3196101"/>
                  <a:gd name="connsiteY0" fmla="*/ 3530644 h 3530644"/>
                  <a:gd name="connsiteX1" fmla="*/ 1231108 w 3196101"/>
                  <a:gd name="connsiteY1" fmla="*/ 3238544 h 3530644"/>
                  <a:gd name="connsiteX2" fmla="*/ 1212058 w 3196101"/>
                  <a:gd name="connsiteY2" fmla="*/ 2895644 h 3530644"/>
                  <a:gd name="connsiteX3" fmla="*/ 1339058 w 3196101"/>
                  <a:gd name="connsiteY3" fmla="*/ 2374944 h 3530644"/>
                  <a:gd name="connsiteX4" fmla="*/ 1554958 w 3196101"/>
                  <a:gd name="connsiteY4" fmla="*/ 1873294 h 3530644"/>
                  <a:gd name="connsiteX5" fmla="*/ 1656558 w 3196101"/>
                  <a:gd name="connsiteY5" fmla="*/ 1593894 h 3530644"/>
                  <a:gd name="connsiteX6" fmla="*/ 2037558 w 3196101"/>
                  <a:gd name="connsiteY6" fmla="*/ 1447844 h 3530644"/>
                  <a:gd name="connsiteX7" fmla="*/ 2558258 w 3196101"/>
                  <a:gd name="connsiteY7" fmla="*/ 1257344 h 3530644"/>
                  <a:gd name="connsiteX8" fmla="*/ 3110708 w 3196101"/>
                  <a:gd name="connsiteY8" fmla="*/ 1104944 h 3530644"/>
                  <a:gd name="connsiteX9" fmla="*/ 3186908 w 3196101"/>
                  <a:gd name="connsiteY9" fmla="*/ 889044 h 3530644"/>
                  <a:gd name="connsiteX10" fmla="*/ 3034508 w 3196101"/>
                  <a:gd name="connsiteY10" fmla="*/ 711244 h 3530644"/>
                  <a:gd name="connsiteX11" fmla="*/ 2723358 w 3196101"/>
                  <a:gd name="connsiteY11" fmla="*/ 850944 h 3530644"/>
                  <a:gd name="connsiteX12" fmla="*/ 2304258 w 3196101"/>
                  <a:gd name="connsiteY12" fmla="*/ 1016044 h 3530644"/>
                  <a:gd name="connsiteX13" fmla="*/ 2018508 w 3196101"/>
                  <a:gd name="connsiteY13" fmla="*/ 1143044 h 3530644"/>
                  <a:gd name="connsiteX14" fmla="*/ 1853408 w 3196101"/>
                  <a:gd name="connsiteY14" fmla="*/ 1130344 h 3530644"/>
                  <a:gd name="connsiteX15" fmla="*/ 1904208 w 3196101"/>
                  <a:gd name="connsiteY15" fmla="*/ 800144 h 3530644"/>
                  <a:gd name="connsiteX16" fmla="*/ 1929608 w 3196101"/>
                  <a:gd name="connsiteY16" fmla="*/ 482644 h 3530644"/>
                  <a:gd name="connsiteX17" fmla="*/ 1974058 w 3196101"/>
                  <a:gd name="connsiteY17" fmla="*/ 158794 h 3530644"/>
                  <a:gd name="connsiteX18" fmla="*/ 1764508 w 3196101"/>
                  <a:gd name="connsiteY18" fmla="*/ 44 h 3530644"/>
                  <a:gd name="connsiteX19" fmla="*/ 1618458 w 3196101"/>
                  <a:gd name="connsiteY19" fmla="*/ 146094 h 3530644"/>
                  <a:gd name="connsiteX20" fmla="*/ 1574008 w 3196101"/>
                  <a:gd name="connsiteY20" fmla="*/ 450894 h 3530644"/>
                  <a:gd name="connsiteX21" fmla="*/ 1510508 w 3196101"/>
                  <a:gd name="connsiteY21" fmla="*/ 825544 h 3530644"/>
                  <a:gd name="connsiteX22" fmla="*/ 1440658 w 3196101"/>
                  <a:gd name="connsiteY22" fmla="*/ 1270044 h 3530644"/>
                  <a:gd name="connsiteX23" fmla="*/ 1358108 w 3196101"/>
                  <a:gd name="connsiteY23" fmla="*/ 1498644 h 3530644"/>
                  <a:gd name="connsiteX24" fmla="*/ 1154908 w 3196101"/>
                  <a:gd name="connsiteY24" fmla="*/ 1600244 h 3530644"/>
                  <a:gd name="connsiteX25" fmla="*/ 894558 w 3196101"/>
                  <a:gd name="connsiteY25" fmla="*/ 1479594 h 3530644"/>
                  <a:gd name="connsiteX26" fmla="*/ 678658 w 3196101"/>
                  <a:gd name="connsiteY26" fmla="*/ 1238294 h 3530644"/>
                  <a:gd name="connsiteX27" fmla="*/ 469108 w 3196101"/>
                  <a:gd name="connsiteY27" fmla="*/ 1003344 h 3530644"/>
                  <a:gd name="connsiteX28" fmla="*/ 411958 w 3196101"/>
                  <a:gd name="connsiteY28" fmla="*/ 730294 h 3530644"/>
                  <a:gd name="connsiteX29" fmla="*/ 183358 w 3196101"/>
                  <a:gd name="connsiteY29" fmla="*/ 463594 h 3530644"/>
                  <a:gd name="connsiteX30" fmla="*/ 18258 w 3196101"/>
                  <a:gd name="connsiteY30" fmla="*/ 755694 h 3530644"/>
                  <a:gd name="connsiteX31" fmla="*/ 56358 w 3196101"/>
                  <a:gd name="connsiteY31" fmla="*/ 1174794 h 3530644"/>
                  <a:gd name="connsiteX32" fmla="*/ 481808 w 3196101"/>
                  <a:gd name="connsiteY32" fmla="*/ 1657394 h 3530644"/>
                  <a:gd name="connsiteX33" fmla="*/ 704058 w 3196101"/>
                  <a:gd name="connsiteY33" fmla="*/ 1860594 h 3530644"/>
                  <a:gd name="connsiteX34" fmla="*/ 1015208 w 3196101"/>
                  <a:gd name="connsiteY34" fmla="*/ 1981244 h 3530644"/>
                  <a:gd name="connsiteX35" fmla="*/ 1085058 w 3196101"/>
                  <a:gd name="connsiteY35" fmla="*/ 2298744 h 3530644"/>
                  <a:gd name="connsiteX36" fmla="*/ 1053308 w 3196101"/>
                  <a:gd name="connsiteY36" fmla="*/ 2635294 h 3530644"/>
                  <a:gd name="connsiteX37" fmla="*/ 977108 w 3196101"/>
                  <a:gd name="connsiteY37" fmla="*/ 3009944 h 3530644"/>
                  <a:gd name="connsiteX38" fmla="*/ 989808 w 3196101"/>
                  <a:gd name="connsiteY38" fmla="*/ 3289344 h 3530644"/>
                  <a:gd name="connsiteX39" fmla="*/ 989808 w 3196101"/>
                  <a:gd name="connsiteY39" fmla="*/ 3467144 h 3530644"/>
                  <a:gd name="connsiteX0" fmla="*/ 1351758 w 3196101"/>
                  <a:gd name="connsiteY0" fmla="*/ 3530644 h 3530644"/>
                  <a:gd name="connsiteX1" fmla="*/ 1231108 w 3196101"/>
                  <a:gd name="connsiteY1" fmla="*/ 3238544 h 3530644"/>
                  <a:gd name="connsiteX2" fmla="*/ 1212058 w 3196101"/>
                  <a:gd name="connsiteY2" fmla="*/ 2895644 h 3530644"/>
                  <a:gd name="connsiteX3" fmla="*/ 1339058 w 3196101"/>
                  <a:gd name="connsiteY3" fmla="*/ 2374944 h 3530644"/>
                  <a:gd name="connsiteX4" fmla="*/ 1554958 w 3196101"/>
                  <a:gd name="connsiteY4" fmla="*/ 1873294 h 3530644"/>
                  <a:gd name="connsiteX5" fmla="*/ 1656558 w 3196101"/>
                  <a:gd name="connsiteY5" fmla="*/ 1593894 h 3530644"/>
                  <a:gd name="connsiteX6" fmla="*/ 2037558 w 3196101"/>
                  <a:gd name="connsiteY6" fmla="*/ 1447844 h 3530644"/>
                  <a:gd name="connsiteX7" fmla="*/ 2558258 w 3196101"/>
                  <a:gd name="connsiteY7" fmla="*/ 1257344 h 3530644"/>
                  <a:gd name="connsiteX8" fmla="*/ 3110708 w 3196101"/>
                  <a:gd name="connsiteY8" fmla="*/ 1104944 h 3530644"/>
                  <a:gd name="connsiteX9" fmla="*/ 3186908 w 3196101"/>
                  <a:gd name="connsiteY9" fmla="*/ 889044 h 3530644"/>
                  <a:gd name="connsiteX10" fmla="*/ 3034508 w 3196101"/>
                  <a:gd name="connsiteY10" fmla="*/ 711244 h 3530644"/>
                  <a:gd name="connsiteX11" fmla="*/ 2723358 w 3196101"/>
                  <a:gd name="connsiteY11" fmla="*/ 850944 h 3530644"/>
                  <a:gd name="connsiteX12" fmla="*/ 2304258 w 3196101"/>
                  <a:gd name="connsiteY12" fmla="*/ 1016044 h 3530644"/>
                  <a:gd name="connsiteX13" fmla="*/ 2018508 w 3196101"/>
                  <a:gd name="connsiteY13" fmla="*/ 1143044 h 3530644"/>
                  <a:gd name="connsiteX14" fmla="*/ 1853408 w 3196101"/>
                  <a:gd name="connsiteY14" fmla="*/ 1130344 h 3530644"/>
                  <a:gd name="connsiteX15" fmla="*/ 1904208 w 3196101"/>
                  <a:gd name="connsiteY15" fmla="*/ 800144 h 3530644"/>
                  <a:gd name="connsiteX16" fmla="*/ 1929608 w 3196101"/>
                  <a:gd name="connsiteY16" fmla="*/ 482644 h 3530644"/>
                  <a:gd name="connsiteX17" fmla="*/ 1974058 w 3196101"/>
                  <a:gd name="connsiteY17" fmla="*/ 158794 h 3530644"/>
                  <a:gd name="connsiteX18" fmla="*/ 1764508 w 3196101"/>
                  <a:gd name="connsiteY18" fmla="*/ 44 h 3530644"/>
                  <a:gd name="connsiteX19" fmla="*/ 1618458 w 3196101"/>
                  <a:gd name="connsiteY19" fmla="*/ 146094 h 3530644"/>
                  <a:gd name="connsiteX20" fmla="*/ 1574008 w 3196101"/>
                  <a:gd name="connsiteY20" fmla="*/ 450894 h 3530644"/>
                  <a:gd name="connsiteX21" fmla="*/ 1510508 w 3196101"/>
                  <a:gd name="connsiteY21" fmla="*/ 825544 h 3530644"/>
                  <a:gd name="connsiteX22" fmla="*/ 1440658 w 3196101"/>
                  <a:gd name="connsiteY22" fmla="*/ 1270044 h 3530644"/>
                  <a:gd name="connsiteX23" fmla="*/ 1358108 w 3196101"/>
                  <a:gd name="connsiteY23" fmla="*/ 1498644 h 3530644"/>
                  <a:gd name="connsiteX24" fmla="*/ 1154908 w 3196101"/>
                  <a:gd name="connsiteY24" fmla="*/ 1600244 h 3530644"/>
                  <a:gd name="connsiteX25" fmla="*/ 894558 w 3196101"/>
                  <a:gd name="connsiteY25" fmla="*/ 1479594 h 3530644"/>
                  <a:gd name="connsiteX26" fmla="*/ 678658 w 3196101"/>
                  <a:gd name="connsiteY26" fmla="*/ 1238294 h 3530644"/>
                  <a:gd name="connsiteX27" fmla="*/ 469108 w 3196101"/>
                  <a:gd name="connsiteY27" fmla="*/ 1003344 h 3530644"/>
                  <a:gd name="connsiteX28" fmla="*/ 418308 w 3196101"/>
                  <a:gd name="connsiteY28" fmla="*/ 603294 h 3530644"/>
                  <a:gd name="connsiteX29" fmla="*/ 183358 w 3196101"/>
                  <a:gd name="connsiteY29" fmla="*/ 463594 h 3530644"/>
                  <a:gd name="connsiteX30" fmla="*/ 18258 w 3196101"/>
                  <a:gd name="connsiteY30" fmla="*/ 755694 h 3530644"/>
                  <a:gd name="connsiteX31" fmla="*/ 56358 w 3196101"/>
                  <a:gd name="connsiteY31" fmla="*/ 1174794 h 3530644"/>
                  <a:gd name="connsiteX32" fmla="*/ 481808 w 3196101"/>
                  <a:gd name="connsiteY32" fmla="*/ 1657394 h 3530644"/>
                  <a:gd name="connsiteX33" fmla="*/ 704058 w 3196101"/>
                  <a:gd name="connsiteY33" fmla="*/ 1860594 h 3530644"/>
                  <a:gd name="connsiteX34" fmla="*/ 1015208 w 3196101"/>
                  <a:gd name="connsiteY34" fmla="*/ 1981244 h 3530644"/>
                  <a:gd name="connsiteX35" fmla="*/ 1085058 w 3196101"/>
                  <a:gd name="connsiteY35" fmla="*/ 2298744 h 3530644"/>
                  <a:gd name="connsiteX36" fmla="*/ 1053308 w 3196101"/>
                  <a:gd name="connsiteY36" fmla="*/ 2635294 h 3530644"/>
                  <a:gd name="connsiteX37" fmla="*/ 977108 w 3196101"/>
                  <a:gd name="connsiteY37" fmla="*/ 3009944 h 3530644"/>
                  <a:gd name="connsiteX38" fmla="*/ 989808 w 3196101"/>
                  <a:gd name="connsiteY38" fmla="*/ 3289344 h 3530644"/>
                  <a:gd name="connsiteX39" fmla="*/ 989808 w 3196101"/>
                  <a:gd name="connsiteY39" fmla="*/ 3467144 h 3530644"/>
                  <a:gd name="connsiteX0" fmla="*/ 1351758 w 3196101"/>
                  <a:gd name="connsiteY0" fmla="*/ 3530640 h 3530640"/>
                  <a:gd name="connsiteX1" fmla="*/ 1231108 w 3196101"/>
                  <a:gd name="connsiteY1" fmla="*/ 3238540 h 3530640"/>
                  <a:gd name="connsiteX2" fmla="*/ 1212058 w 3196101"/>
                  <a:gd name="connsiteY2" fmla="*/ 2895640 h 3530640"/>
                  <a:gd name="connsiteX3" fmla="*/ 1339058 w 3196101"/>
                  <a:gd name="connsiteY3" fmla="*/ 2374940 h 3530640"/>
                  <a:gd name="connsiteX4" fmla="*/ 1554958 w 3196101"/>
                  <a:gd name="connsiteY4" fmla="*/ 1873290 h 3530640"/>
                  <a:gd name="connsiteX5" fmla="*/ 1656558 w 3196101"/>
                  <a:gd name="connsiteY5" fmla="*/ 1593890 h 3530640"/>
                  <a:gd name="connsiteX6" fmla="*/ 2037558 w 3196101"/>
                  <a:gd name="connsiteY6" fmla="*/ 1447840 h 3530640"/>
                  <a:gd name="connsiteX7" fmla="*/ 2558258 w 3196101"/>
                  <a:gd name="connsiteY7" fmla="*/ 1257340 h 3530640"/>
                  <a:gd name="connsiteX8" fmla="*/ 3110708 w 3196101"/>
                  <a:gd name="connsiteY8" fmla="*/ 1104940 h 3530640"/>
                  <a:gd name="connsiteX9" fmla="*/ 3186908 w 3196101"/>
                  <a:gd name="connsiteY9" fmla="*/ 889040 h 3530640"/>
                  <a:gd name="connsiteX10" fmla="*/ 3034508 w 3196101"/>
                  <a:gd name="connsiteY10" fmla="*/ 711240 h 3530640"/>
                  <a:gd name="connsiteX11" fmla="*/ 2723358 w 3196101"/>
                  <a:gd name="connsiteY11" fmla="*/ 850940 h 3530640"/>
                  <a:gd name="connsiteX12" fmla="*/ 2304258 w 3196101"/>
                  <a:gd name="connsiteY12" fmla="*/ 1016040 h 3530640"/>
                  <a:gd name="connsiteX13" fmla="*/ 2018508 w 3196101"/>
                  <a:gd name="connsiteY13" fmla="*/ 1143040 h 3530640"/>
                  <a:gd name="connsiteX14" fmla="*/ 1853408 w 3196101"/>
                  <a:gd name="connsiteY14" fmla="*/ 1130340 h 3530640"/>
                  <a:gd name="connsiteX15" fmla="*/ 1904208 w 3196101"/>
                  <a:gd name="connsiteY15" fmla="*/ 800140 h 3530640"/>
                  <a:gd name="connsiteX16" fmla="*/ 1929608 w 3196101"/>
                  <a:gd name="connsiteY16" fmla="*/ 482640 h 3530640"/>
                  <a:gd name="connsiteX17" fmla="*/ 1974058 w 3196101"/>
                  <a:gd name="connsiteY17" fmla="*/ 158790 h 3530640"/>
                  <a:gd name="connsiteX18" fmla="*/ 1764508 w 3196101"/>
                  <a:gd name="connsiteY18" fmla="*/ 40 h 3530640"/>
                  <a:gd name="connsiteX19" fmla="*/ 1618458 w 3196101"/>
                  <a:gd name="connsiteY19" fmla="*/ 146090 h 3530640"/>
                  <a:gd name="connsiteX20" fmla="*/ 1535908 w 3196101"/>
                  <a:gd name="connsiteY20" fmla="*/ 387390 h 3530640"/>
                  <a:gd name="connsiteX21" fmla="*/ 1510508 w 3196101"/>
                  <a:gd name="connsiteY21" fmla="*/ 825540 h 3530640"/>
                  <a:gd name="connsiteX22" fmla="*/ 1440658 w 3196101"/>
                  <a:gd name="connsiteY22" fmla="*/ 1270040 h 3530640"/>
                  <a:gd name="connsiteX23" fmla="*/ 1358108 w 3196101"/>
                  <a:gd name="connsiteY23" fmla="*/ 1498640 h 3530640"/>
                  <a:gd name="connsiteX24" fmla="*/ 1154908 w 3196101"/>
                  <a:gd name="connsiteY24" fmla="*/ 1600240 h 3530640"/>
                  <a:gd name="connsiteX25" fmla="*/ 894558 w 3196101"/>
                  <a:gd name="connsiteY25" fmla="*/ 1479590 h 3530640"/>
                  <a:gd name="connsiteX26" fmla="*/ 678658 w 3196101"/>
                  <a:gd name="connsiteY26" fmla="*/ 1238290 h 3530640"/>
                  <a:gd name="connsiteX27" fmla="*/ 469108 w 3196101"/>
                  <a:gd name="connsiteY27" fmla="*/ 1003340 h 3530640"/>
                  <a:gd name="connsiteX28" fmla="*/ 418308 w 3196101"/>
                  <a:gd name="connsiteY28" fmla="*/ 603290 h 3530640"/>
                  <a:gd name="connsiteX29" fmla="*/ 183358 w 3196101"/>
                  <a:gd name="connsiteY29" fmla="*/ 463590 h 3530640"/>
                  <a:gd name="connsiteX30" fmla="*/ 18258 w 3196101"/>
                  <a:gd name="connsiteY30" fmla="*/ 755690 h 3530640"/>
                  <a:gd name="connsiteX31" fmla="*/ 56358 w 3196101"/>
                  <a:gd name="connsiteY31" fmla="*/ 1174790 h 3530640"/>
                  <a:gd name="connsiteX32" fmla="*/ 481808 w 3196101"/>
                  <a:gd name="connsiteY32" fmla="*/ 1657390 h 3530640"/>
                  <a:gd name="connsiteX33" fmla="*/ 704058 w 3196101"/>
                  <a:gd name="connsiteY33" fmla="*/ 1860590 h 3530640"/>
                  <a:gd name="connsiteX34" fmla="*/ 1015208 w 3196101"/>
                  <a:gd name="connsiteY34" fmla="*/ 1981240 h 3530640"/>
                  <a:gd name="connsiteX35" fmla="*/ 1085058 w 3196101"/>
                  <a:gd name="connsiteY35" fmla="*/ 2298740 h 3530640"/>
                  <a:gd name="connsiteX36" fmla="*/ 1053308 w 3196101"/>
                  <a:gd name="connsiteY36" fmla="*/ 2635290 h 3530640"/>
                  <a:gd name="connsiteX37" fmla="*/ 977108 w 3196101"/>
                  <a:gd name="connsiteY37" fmla="*/ 3009940 h 3530640"/>
                  <a:gd name="connsiteX38" fmla="*/ 989808 w 3196101"/>
                  <a:gd name="connsiteY38" fmla="*/ 3289340 h 3530640"/>
                  <a:gd name="connsiteX39" fmla="*/ 989808 w 3196101"/>
                  <a:gd name="connsiteY39" fmla="*/ 3467140 h 3530640"/>
                  <a:gd name="connsiteX0" fmla="*/ 1351758 w 3196101"/>
                  <a:gd name="connsiteY0" fmla="*/ 3600396 h 3600396"/>
                  <a:gd name="connsiteX1" fmla="*/ 1231108 w 3196101"/>
                  <a:gd name="connsiteY1" fmla="*/ 3308296 h 3600396"/>
                  <a:gd name="connsiteX2" fmla="*/ 1212058 w 3196101"/>
                  <a:gd name="connsiteY2" fmla="*/ 2965396 h 3600396"/>
                  <a:gd name="connsiteX3" fmla="*/ 1339058 w 3196101"/>
                  <a:gd name="connsiteY3" fmla="*/ 2444696 h 3600396"/>
                  <a:gd name="connsiteX4" fmla="*/ 1554958 w 3196101"/>
                  <a:gd name="connsiteY4" fmla="*/ 1943046 h 3600396"/>
                  <a:gd name="connsiteX5" fmla="*/ 1656558 w 3196101"/>
                  <a:gd name="connsiteY5" fmla="*/ 1663646 h 3600396"/>
                  <a:gd name="connsiteX6" fmla="*/ 2037558 w 3196101"/>
                  <a:gd name="connsiteY6" fmla="*/ 1517596 h 3600396"/>
                  <a:gd name="connsiteX7" fmla="*/ 2558258 w 3196101"/>
                  <a:gd name="connsiteY7" fmla="*/ 1327096 h 3600396"/>
                  <a:gd name="connsiteX8" fmla="*/ 3110708 w 3196101"/>
                  <a:gd name="connsiteY8" fmla="*/ 1174696 h 3600396"/>
                  <a:gd name="connsiteX9" fmla="*/ 3186908 w 3196101"/>
                  <a:gd name="connsiteY9" fmla="*/ 958796 h 3600396"/>
                  <a:gd name="connsiteX10" fmla="*/ 3034508 w 3196101"/>
                  <a:gd name="connsiteY10" fmla="*/ 780996 h 3600396"/>
                  <a:gd name="connsiteX11" fmla="*/ 2723358 w 3196101"/>
                  <a:gd name="connsiteY11" fmla="*/ 920696 h 3600396"/>
                  <a:gd name="connsiteX12" fmla="*/ 2304258 w 3196101"/>
                  <a:gd name="connsiteY12" fmla="*/ 1085796 h 3600396"/>
                  <a:gd name="connsiteX13" fmla="*/ 2018508 w 3196101"/>
                  <a:gd name="connsiteY13" fmla="*/ 1212796 h 3600396"/>
                  <a:gd name="connsiteX14" fmla="*/ 1853408 w 3196101"/>
                  <a:gd name="connsiteY14" fmla="*/ 1200096 h 3600396"/>
                  <a:gd name="connsiteX15" fmla="*/ 1904208 w 3196101"/>
                  <a:gd name="connsiteY15" fmla="*/ 869896 h 3600396"/>
                  <a:gd name="connsiteX16" fmla="*/ 1929608 w 3196101"/>
                  <a:gd name="connsiteY16" fmla="*/ 552396 h 3600396"/>
                  <a:gd name="connsiteX17" fmla="*/ 1974058 w 3196101"/>
                  <a:gd name="connsiteY17" fmla="*/ 228546 h 3600396"/>
                  <a:gd name="connsiteX18" fmla="*/ 1764508 w 3196101"/>
                  <a:gd name="connsiteY18" fmla="*/ 69796 h 3600396"/>
                  <a:gd name="connsiteX19" fmla="*/ 1599408 w 3196101"/>
                  <a:gd name="connsiteY19" fmla="*/ 25346 h 3600396"/>
                  <a:gd name="connsiteX20" fmla="*/ 1535908 w 3196101"/>
                  <a:gd name="connsiteY20" fmla="*/ 457146 h 3600396"/>
                  <a:gd name="connsiteX21" fmla="*/ 1510508 w 3196101"/>
                  <a:gd name="connsiteY21" fmla="*/ 895296 h 3600396"/>
                  <a:gd name="connsiteX22" fmla="*/ 1440658 w 3196101"/>
                  <a:gd name="connsiteY22" fmla="*/ 1339796 h 3600396"/>
                  <a:gd name="connsiteX23" fmla="*/ 1358108 w 3196101"/>
                  <a:gd name="connsiteY23" fmla="*/ 1568396 h 3600396"/>
                  <a:gd name="connsiteX24" fmla="*/ 1154908 w 3196101"/>
                  <a:gd name="connsiteY24" fmla="*/ 1669996 h 3600396"/>
                  <a:gd name="connsiteX25" fmla="*/ 894558 w 3196101"/>
                  <a:gd name="connsiteY25" fmla="*/ 1549346 h 3600396"/>
                  <a:gd name="connsiteX26" fmla="*/ 678658 w 3196101"/>
                  <a:gd name="connsiteY26" fmla="*/ 1308046 h 3600396"/>
                  <a:gd name="connsiteX27" fmla="*/ 469108 w 3196101"/>
                  <a:gd name="connsiteY27" fmla="*/ 1073096 h 3600396"/>
                  <a:gd name="connsiteX28" fmla="*/ 418308 w 3196101"/>
                  <a:gd name="connsiteY28" fmla="*/ 673046 h 3600396"/>
                  <a:gd name="connsiteX29" fmla="*/ 183358 w 3196101"/>
                  <a:gd name="connsiteY29" fmla="*/ 533346 h 3600396"/>
                  <a:gd name="connsiteX30" fmla="*/ 18258 w 3196101"/>
                  <a:gd name="connsiteY30" fmla="*/ 825446 h 3600396"/>
                  <a:gd name="connsiteX31" fmla="*/ 56358 w 3196101"/>
                  <a:gd name="connsiteY31" fmla="*/ 1244546 h 3600396"/>
                  <a:gd name="connsiteX32" fmla="*/ 481808 w 3196101"/>
                  <a:gd name="connsiteY32" fmla="*/ 1727146 h 3600396"/>
                  <a:gd name="connsiteX33" fmla="*/ 704058 w 3196101"/>
                  <a:gd name="connsiteY33" fmla="*/ 1930346 h 3600396"/>
                  <a:gd name="connsiteX34" fmla="*/ 1015208 w 3196101"/>
                  <a:gd name="connsiteY34" fmla="*/ 2050996 h 3600396"/>
                  <a:gd name="connsiteX35" fmla="*/ 1085058 w 3196101"/>
                  <a:gd name="connsiteY35" fmla="*/ 2368496 h 3600396"/>
                  <a:gd name="connsiteX36" fmla="*/ 1053308 w 3196101"/>
                  <a:gd name="connsiteY36" fmla="*/ 2705046 h 3600396"/>
                  <a:gd name="connsiteX37" fmla="*/ 977108 w 3196101"/>
                  <a:gd name="connsiteY37" fmla="*/ 3079696 h 3600396"/>
                  <a:gd name="connsiteX38" fmla="*/ 989808 w 3196101"/>
                  <a:gd name="connsiteY38" fmla="*/ 3359096 h 3600396"/>
                  <a:gd name="connsiteX39" fmla="*/ 989808 w 3196101"/>
                  <a:gd name="connsiteY39" fmla="*/ 3536896 h 3600396"/>
                  <a:gd name="connsiteX0" fmla="*/ 1351758 w 3196101"/>
                  <a:gd name="connsiteY0" fmla="*/ 3722781 h 3722781"/>
                  <a:gd name="connsiteX1" fmla="*/ 1231108 w 3196101"/>
                  <a:gd name="connsiteY1" fmla="*/ 3430681 h 3722781"/>
                  <a:gd name="connsiteX2" fmla="*/ 1212058 w 3196101"/>
                  <a:gd name="connsiteY2" fmla="*/ 3087781 h 3722781"/>
                  <a:gd name="connsiteX3" fmla="*/ 1339058 w 3196101"/>
                  <a:gd name="connsiteY3" fmla="*/ 2567081 h 3722781"/>
                  <a:gd name="connsiteX4" fmla="*/ 1554958 w 3196101"/>
                  <a:gd name="connsiteY4" fmla="*/ 2065431 h 3722781"/>
                  <a:gd name="connsiteX5" fmla="*/ 1656558 w 3196101"/>
                  <a:gd name="connsiteY5" fmla="*/ 1786031 h 3722781"/>
                  <a:gd name="connsiteX6" fmla="*/ 2037558 w 3196101"/>
                  <a:gd name="connsiteY6" fmla="*/ 1639981 h 3722781"/>
                  <a:gd name="connsiteX7" fmla="*/ 2558258 w 3196101"/>
                  <a:gd name="connsiteY7" fmla="*/ 1449481 h 3722781"/>
                  <a:gd name="connsiteX8" fmla="*/ 3110708 w 3196101"/>
                  <a:gd name="connsiteY8" fmla="*/ 1297081 h 3722781"/>
                  <a:gd name="connsiteX9" fmla="*/ 3186908 w 3196101"/>
                  <a:gd name="connsiteY9" fmla="*/ 1081181 h 3722781"/>
                  <a:gd name="connsiteX10" fmla="*/ 3034508 w 3196101"/>
                  <a:gd name="connsiteY10" fmla="*/ 903381 h 3722781"/>
                  <a:gd name="connsiteX11" fmla="*/ 2723358 w 3196101"/>
                  <a:gd name="connsiteY11" fmla="*/ 1043081 h 3722781"/>
                  <a:gd name="connsiteX12" fmla="*/ 2304258 w 3196101"/>
                  <a:gd name="connsiteY12" fmla="*/ 1208181 h 3722781"/>
                  <a:gd name="connsiteX13" fmla="*/ 2018508 w 3196101"/>
                  <a:gd name="connsiteY13" fmla="*/ 1335181 h 3722781"/>
                  <a:gd name="connsiteX14" fmla="*/ 1853408 w 3196101"/>
                  <a:gd name="connsiteY14" fmla="*/ 1322481 h 3722781"/>
                  <a:gd name="connsiteX15" fmla="*/ 1904208 w 3196101"/>
                  <a:gd name="connsiteY15" fmla="*/ 992281 h 3722781"/>
                  <a:gd name="connsiteX16" fmla="*/ 1929608 w 3196101"/>
                  <a:gd name="connsiteY16" fmla="*/ 674781 h 3722781"/>
                  <a:gd name="connsiteX17" fmla="*/ 1974058 w 3196101"/>
                  <a:gd name="connsiteY17" fmla="*/ 350931 h 3722781"/>
                  <a:gd name="connsiteX18" fmla="*/ 1834358 w 3196101"/>
                  <a:gd name="connsiteY18" fmla="*/ 8031 h 3722781"/>
                  <a:gd name="connsiteX19" fmla="*/ 1599408 w 3196101"/>
                  <a:gd name="connsiteY19" fmla="*/ 147731 h 3722781"/>
                  <a:gd name="connsiteX20" fmla="*/ 1535908 w 3196101"/>
                  <a:gd name="connsiteY20" fmla="*/ 579531 h 3722781"/>
                  <a:gd name="connsiteX21" fmla="*/ 1510508 w 3196101"/>
                  <a:gd name="connsiteY21" fmla="*/ 1017681 h 3722781"/>
                  <a:gd name="connsiteX22" fmla="*/ 1440658 w 3196101"/>
                  <a:gd name="connsiteY22" fmla="*/ 1462181 h 3722781"/>
                  <a:gd name="connsiteX23" fmla="*/ 1358108 w 3196101"/>
                  <a:gd name="connsiteY23" fmla="*/ 1690781 h 3722781"/>
                  <a:gd name="connsiteX24" fmla="*/ 1154908 w 3196101"/>
                  <a:gd name="connsiteY24" fmla="*/ 1792381 h 3722781"/>
                  <a:gd name="connsiteX25" fmla="*/ 894558 w 3196101"/>
                  <a:gd name="connsiteY25" fmla="*/ 1671731 h 3722781"/>
                  <a:gd name="connsiteX26" fmla="*/ 678658 w 3196101"/>
                  <a:gd name="connsiteY26" fmla="*/ 1430431 h 3722781"/>
                  <a:gd name="connsiteX27" fmla="*/ 469108 w 3196101"/>
                  <a:gd name="connsiteY27" fmla="*/ 1195481 h 3722781"/>
                  <a:gd name="connsiteX28" fmla="*/ 418308 w 3196101"/>
                  <a:gd name="connsiteY28" fmla="*/ 795431 h 3722781"/>
                  <a:gd name="connsiteX29" fmla="*/ 183358 w 3196101"/>
                  <a:gd name="connsiteY29" fmla="*/ 655731 h 3722781"/>
                  <a:gd name="connsiteX30" fmla="*/ 18258 w 3196101"/>
                  <a:gd name="connsiteY30" fmla="*/ 947831 h 3722781"/>
                  <a:gd name="connsiteX31" fmla="*/ 56358 w 3196101"/>
                  <a:gd name="connsiteY31" fmla="*/ 1366931 h 3722781"/>
                  <a:gd name="connsiteX32" fmla="*/ 481808 w 3196101"/>
                  <a:gd name="connsiteY32" fmla="*/ 1849531 h 3722781"/>
                  <a:gd name="connsiteX33" fmla="*/ 704058 w 3196101"/>
                  <a:gd name="connsiteY33" fmla="*/ 2052731 h 3722781"/>
                  <a:gd name="connsiteX34" fmla="*/ 1015208 w 3196101"/>
                  <a:gd name="connsiteY34" fmla="*/ 2173381 h 3722781"/>
                  <a:gd name="connsiteX35" fmla="*/ 1085058 w 3196101"/>
                  <a:gd name="connsiteY35" fmla="*/ 2490881 h 3722781"/>
                  <a:gd name="connsiteX36" fmla="*/ 1053308 w 3196101"/>
                  <a:gd name="connsiteY36" fmla="*/ 2827431 h 3722781"/>
                  <a:gd name="connsiteX37" fmla="*/ 977108 w 3196101"/>
                  <a:gd name="connsiteY37" fmla="*/ 3202081 h 3722781"/>
                  <a:gd name="connsiteX38" fmla="*/ 989808 w 3196101"/>
                  <a:gd name="connsiteY38" fmla="*/ 3481481 h 3722781"/>
                  <a:gd name="connsiteX39" fmla="*/ 989808 w 3196101"/>
                  <a:gd name="connsiteY39" fmla="*/ 3659281 h 3722781"/>
                  <a:gd name="connsiteX0" fmla="*/ 1351758 w 3196101"/>
                  <a:gd name="connsiteY0" fmla="*/ 3716270 h 3716270"/>
                  <a:gd name="connsiteX1" fmla="*/ 1231108 w 3196101"/>
                  <a:gd name="connsiteY1" fmla="*/ 3424170 h 3716270"/>
                  <a:gd name="connsiteX2" fmla="*/ 1212058 w 3196101"/>
                  <a:gd name="connsiteY2" fmla="*/ 3081270 h 3716270"/>
                  <a:gd name="connsiteX3" fmla="*/ 1339058 w 3196101"/>
                  <a:gd name="connsiteY3" fmla="*/ 2560570 h 3716270"/>
                  <a:gd name="connsiteX4" fmla="*/ 1554958 w 3196101"/>
                  <a:gd name="connsiteY4" fmla="*/ 2058920 h 3716270"/>
                  <a:gd name="connsiteX5" fmla="*/ 1656558 w 3196101"/>
                  <a:gd name="connsiteY5" fmla="*/ 1779520 h 3716270"/>
                  <a:gd name="connsiteX6" fmla="*/ 2037558 w 3196101"/>
                  <a:gd name="connsiteY6" fmla="*/ 1633470 h 3716270"/>
                  <a:gd name="connsiteX7" fmla="*/ 2558258 w 3196101"/>
                  <a:gd name="connsiteY7" fmla="*/ 1442970 h 3716270"/>
                  <a:gd name="connsiteX8" fmla="*/ 3110708 w 3196101"/>
                  <a:gd name="connsiteY8" fmla="*/ 1290570 h 3716270"/>
                  <a:gd name="connsiteX9" fmla="*/ 3186908 w 3196101"/>
                  <a:gd name="connsiteY9" fmla="*/ 1074670 h 3716270"/>
                  <a:gd name="connsiteX10" fmla="*/ 3034508 w 3196101"/>
                  <a:gd name="connsiteY10" fmla="*/ 896870 h 3716270"/>
                  <a:gd name="connsiteX11" fmla="*/ 2723358 w 3196101"/>
                  <a:gd name="connsiteY11" fmla="*/ 1036570 h 3716270"/>
                  <a:gd name="connsiteX12" fmla="*/ 2304258 w 3196101"/>
                  <a:gd name="connsiteY12" fmla="*/ 1201670 h 3716270"/>
                  <a:gd name="connsiteX13" fmla="*/ 2018508 w 3196101"/>
                  <a:gd name="connsiteY13" fmla="*/ 1328670 h 3716270"/>
                  <a:gd name="connsiteX14" fmla="*/ 1853408 w 3196101"/>
                  <a:gd name="connsiteY14" fmla="*/ 1315970 h 3716270"/>
                  <a:gd name="connsiteX15" fmla="*/ 1904208 w 3196101"/>
                  <a:gd name="connsiteY15" fmla="*/ 985770 h 3716270"/>
                  <a:gd name="connsiteX16" fmla="*/ 1929608 w 3196101"/>
                  <a:gd name="connsiteY16" fmla="*/ 668270 h 3716270"/>
                  <a:gd name="connsiteX17" fmla="*/ 2043908 w 3196101"/>
                  <a:gd name="connsiteY17" fmla="*/ 211070 h 3716270"/>
                  <a:gd name="connsiteX18" fmla="*/ 1834358 w 3196101"/>
                  <a:gd name="connsiteY18" fmla="*/ 1520 h 3716270"/>
                  <a:gd name="connsiteX19" fmla="*/ 1599408 w 3196101"/>
                  <a:gd name="connsiteY19" fmla="*/ 141220 h 3716270"/>
                  <a:gd name="connsiteX20" fmla="*/ 1535908 w 3196101"/>
                  <a:gd name="connsiteY20" fmla="*/ 573020 h 3716270"/>
                  <a:gd name="connsiteX21" fmla="*/ 1510508 w 3196101"/>
                  <a:gd name="connsiteY21" fmla="*/ 1011170 h 3716270"/>
                  <a:gd name="connsiteX22" fmla="*/ 1440658 w 3196101"/>
                  <a:gd name="connsiteY22" fmla="*/ 1455670 h 3716270"/>
                  <a:gd name="connsiteX23" fmla="*/ 1358108 w 3196101"/>
                  <a:gd name="connsiteY23" fmla="*/ 1684270 h 3716270"/>
                  <a:gd name="connsiteX24" fmla="*/ 1154908 w 3196101"/>
                  <a:gd name="connsiteY24" fmla="*/ 1785870 h 3716270"/>
                  <a:gd name="connsiteX25" fmla="*/ 894558 w 3196101"/>
                  <a:gd name="connsiteY25" fmla="*/ 1665220 h 3716270"/>
                  <a:gd name="connsiteX26" fmla="*/ 678658 w 3196101"/>
                  <a:gd name="connsiteY26" fmla="*/ 1423920 h 3716270"/>
                  <a:gd name="connsiteX27" fmla="*/ 469108 w 3196101"/>
                  <a:gd name="connsiteY27" fmla="*/ 1188970 h 3716270"/>
                  <a:gd name="connsiteX28" fmla="*/ 418308 w 3196101"/>
                  <a:gd name="connsiteY28" fmla="*/ 788920 h 3716270"/>
                  <a:gd name="connsiteX29" fmla="*/ 183358 w 3196101"/>
                  <a:gd name="connsiteY29" fmla="*/ 649220 h 3716270"/>
                  <a:gd name="connsiteX30" fmla="*/ 18258 w 3196101"/>
                  <a:gd name="connsiteY30" fmla="*/ 941320 h 3716270"/>
                  <a:gd name="connsiteX31" fmla="*/ 56358 w 3196101"/>
                  <a:gd name="connsiteY31" fmla="*/ 1360420 h 3716270"/>
                  <a:gd name="connsiteX32" fmla="*/ 481808 w 3196101"/>
                  <a:gd name="connsiteY32" fmla="*/ 1843020 h 3716270"/>
                  <a:gd name="connsiteX33" fmla="*/ 704058 w 3196101"/>
                  <a:gd name="connsiteY33" fmla="*/ 2046220 h 3716270"/>
                  <a:gd name="connsiteX34" fmla="*/ 1015208 w 3196101"/>
                  <a:gd name="connsiteY34" fmla="*/ 2166870 h 3716270"/>
                  <a:gd name="connsiteX35" fmla="*/ 1085058 w 3196101"/>
                  <a:gd name="connsiteY35" fmla="*/ 2484370 h 3716270"/>
                  <a:gd name="connsiteX36" fmla="*/ 1053308 w 3196101"/>
                  <a:gd name="connsiteY36" fmla="*/ 2820920 h 3716270"/>
                  <a:gd name="connsiteX37" fmla="*/ 977108 w 3196101"/>
                  <a:gd name="connsiteY37" fmla="*/ 3195570 h 3716270"/>
                  <a:gd name="connsiteX38" fmla="*/ 989808 w 3196101"/>
                  <a:gd name="connsiteY38" fmla="*/ 3474970 h 3716270"/>
                  <a:gd name="connsiteX39" fmla="*/ 989808 w 3196101"/>
                  <a:gd name="connsiteY39" fmla="*/ 3652770 h 371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6101" h="3716270">
                    <a:moveTo>
                      <a:pt x="1351758" y="3716270"/>
                    </a:moveTo>
                    <a:cubicBezTo>
                      <a:pt x="1303074" y="3623136"/>
                      <a:pt x="1254391" y="3530003"/>
                      <a:pt x="1231108" y="3424170"/>
                    </a:cubicBezTo>
                    <a:cubicBezTo>
                      <a:pt x="1207825" y="3318337"/>
                      <a:pt x="1194066" y="3225203"/>
                      <a:pt x="1212058" y="3081270"/>
                    </a:cubicBezTo>
                    <a:cubicBezTo>
                      <a:pt x="1230050" y="2937337"/>
                      <a:pt x="1281908" y="2730961"/>
                      <a:pt x="1339058" y="2560570"/>
                    </a:cubicBezTo>
                    <a:cubicBezTo>
                      <a:pt x="1396208" y="2390179"/>
                      <a:pt x="1502041" y="2189095"/>
                      <a:pt x="1554958" y="2058920"/>
                    </a:cubicBezTo>
                    <a:cubicBezTo>
                      <a:pt x="1607875" y="1928745"/>
                      <a:pt x="1576125" y="1850428"/>
                      <a:pt x="1656558" y="1779520"/>
                    </a:cubicBezTo>
                    <a:cubicBezTo>
                      <a:pt x="1736991" y="1708612"/>
                      <a:pt x="2037558" y="1633470"/>
                      <a:pt x="2037558" y="1633470"/>
                    </a:cubicBezTo>
                    <a:cubicBezTo>
                      <a:pt x="2187841" y="1577378"/>
                      <a:pt x="2379400" y="1500120"/>
                      <a:pt x="2558258" y="1442970"/>
                    </a:cubicBezTo>
                    <a:cubicBezTo>
                      <a:pt x="2737116" y="1385820"/>
                      <a:pt x="3005933" y="1351953"/>
                      <a:pt x="3110708" y="1290570"/>
                    </a:cubicBezTo>
                    <a:cubicBezTo>
                      <a:pt x="3215483" y="1229187"/>
                      <a:pt x="3199608" y="1140287"/>
                      <a:pt x="3186908" y="1074670"/>
                    </a:cubicBezTo>
                    <a:cubicBezTo>
                      <a:pt x="3174208" y="1009053"/>
                      <a:pt x="3111766" y="903220"/>
                      <a:pt x="3034508" y="896870"/>
                    </a:cubicBezTo>
                    <a:cubicBezTo>
                      <a:pt x="2957250" y="890520"/>
                      <a:pt x="2845066" y="985770"/>
                      <a:pt x="2723358" y="1036570"/>
                    </a:cubicBezTo>
                    <a:cubicBezTo>
                      <a:pt x="2601650" y="1087370"/>
                      <a:pt x="2421733" y="1152987"/>
                      <a:pt x="2304258" y="1201670"/>
                    </a:cubicBezTo>
                    <a:cubicBezTo>
                      <a:pt x="2186783" y="1250353"/>
                      <a:pt x="2093650" y="1309620"/>
                      <a:pt x="2018508" y="1328670"/>
                    </a:cubicBezTo>
                    <a:cubicBezTo>
                      <a:pt x="1943366" y="1347720"/>
                      <a:pt x="1872458" y="1373120"/>
                      <a:pt x="1853408" y="1315970"/>
                    </a:cubicBezTo>
                    <a:cubicBezTo>
                      <a:pt x="1834358" y="1258820"/>
                      <a:pt x="1891508" y="1093720"/>
                      <a:pt x="1904208" y="985770"/>
                    </a:cubicBezTo>
                    <a:cubicBezTo>
                      <a:pt x="1916908" y="877820"/>
                      <a:pt x="1906325" y="797387"/>
                      <a:pt x="1929608" y="668270"/>
                    </a:cubicBezTo>
                    <a:cubicBezTo>
                      <a:pt x="1952891" y="539153"/>
                      <a:pt x="2059783" y="322195"/>
                      <a:pt x="2043908" y="211070"/>
                    </a:cubicBezTo>
                    <a:cubicBezTo>
                      <a:pt x="2028033" y="99945"/>
                      <a:pt x="1908441" y="13162"/>
                      <a:pt x="1834358" y="1520"/>
                    </a:cubicBezTo>
                    <a:cubicBezTo>
                      <a:pt x="1760275" y="-10122"/>
                      <a:pt x="1649150" y="45970"/>
                      <a:pt x="1599408" y="141220"/>
                    </a:cubicBezTo>
                    <a:cubicBezTo>
                      <a:pt x="1549666" y="236470"/>
                      <a:pt x="1550725" y="428028"/>
                      <a:pt x="1535908" y="573020"/>
                    </a:cubicBezTo>
                    <a:cubicBezTo>
                      <a:pt x="1521091" y="718012"/>
                      <a:pt x="1526383" y="864062"/>
                      <a:pt x="1510508" y="1011170"/>
                    </a:cubicBezTo>
                    <a:cubicBezTo>
                      <a:pt x="1494633" y="1158278"/>
                      <a:pt x="1466058" y="1343487"/>
                      <a:pt x="1440658" y="1455670"/>
                    </a:cubicBezTo>
                    <a:cubicBezTo>
                      <a:pt x="1415258" y="1567853"/>
                      <a:pt x="1405733" y="1629237"/>
                      <a:pt x="1358108" y="1684270"/>
                    </a:cubicBezTo>
                    <a:cubicBezTo>
                      <a:pt x="1310483" y="1739303"/>
                      <a:pt x="1232166" y="1789045"/>
                      <a:pt x="1154908" y="1785870"/>
                    </a:cubicBezTo>
                    <a:cubicBezTo>
                      <a:pt x="1077650" y="1782695"/>
                      <a:pt x="973933" y="1725545"/>
                      <a:pt x="894558" y="1665220"/>
                    </a:cubicBezTo>
                    <a:cubicBezTo>
                      <a:pt x="815183" y="1604895"/>
                      <a:pt x="678658" y="1423920"/>
                      <a:pt x="678658" y="1423920"/>
                    </a:cubicBezTo>
                    <a:cubicBezTo>
                      <a:pt x="607750" y="1344545"/>
                      <a:pt x="512500" y="1294803"/>
                      <a:pt x="469108" y="1188970"/>
                    </a:cubicBezTo>
                    <a:cubicBezTo>
                      <a:pt x="425716" y="1083137"/>
                      <a:pt x="465933" y="878878"/>
                      <a:pt x="418308" y="788920"/>
                    </a:cubicBezTo>
                    <a:cubicBezTo>
                      <a:pt x="370683" y="698962"/>
                      <a:pt x="250033" y="623820"/>
                      <a:pt x="183358" y="649220"/>
                    </a:cubicBezTo>
                    <a:cubicBezTo>
                      <a:pt x="116683" y="674620"/>
                      <a:pt x="39425" y="822787"/>
                      <a:pt x="18258" y="941320"/>
                    </a:cubicBezTo>
                    <a:cubicBezTo>
                      <a:pt x="-2909" y="1059853"/>
                      <a:pt x="-20900" y="1210137"/>
                      <a:pt x="56358" y="1360420"/>
                    </a:cubicBezTo>
                    <a:cubicBezTo>
                      <a:pt x="133616" y="1510703"/>
                      <a:pt x="373858" y="1728720"/>
                      <a:pt x="481808" y="1843020"/>
                    </a:cubicBezTo>
                    <a:cubicBezTo>
                      <a:pt x="589758" y="1957320"/>
                      <a:pt x="615158" y="1992245"/>
                      <a:pt x="704058" y="2046220"/>
                    </a:cubicBezTo>
                    <a:cubicBezTo>
                      <a:pt x="792958" y="2100195"/>
                      <a:pt x="951708" y="2093845"/>
                      <a:pt x="1015208" y="2166870"/>
                    </a:cubicBezTo>
                    <a:cubicBezTo>
                      <a:pt x="1078708" y="2239895"/>
                      <a:pt x="1078708" y="2375362"/>
                      <a:pt x="1085058" y="2484370"/>
                    </a:cubicBezTo>
                    <a:cubicBezTo>
                      <a:pt x="1091408" y="2593378"/>
                      <a:pt x="1071300" y="2702387"/>
                      <a:pt x="1053308" y="2820920"/>
                    </a:cubicBezTo>
                    <a:cubicBezTo>
                      <a:pt x="1035316" y="2939453"/>
                      <a:pt x="987691" y="3086562"/>
                      <a:pt x="977108" y="3195570"/>
                    </a:cubicBezTo>
                    <a:cubicBezTo>
                      <a:pt x="966525" y="3304578"/>
                      <a:pt x="987691" y="3398770"/>
                      <a:pt x="989808" y="3474970"/>
                    </a:cubicBezTo>
                    <a:cubicBezTo>
                      <a:pt x="991925" y="3551170"/>
                      <a:pt x="990866" y="3601970"/>
                      <a:pt x="989808" y="3652770"/>
                    </a:cubicBezTo>
                  </a:path>
                </a:pathLst>
              </a:custGeom>
              <a:noFill/>
              <a:ln w="28575">
                <a:solidFill>
                  <a:schemeClr val="bg1">
                    <a:lumMod val="8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10534349" y="2273300"/>
                <a:ext cx="584501" cy="564430"/>
              </a:xfrm>
              <a:custGeom>
                <a:avLst/>
                <a:gdLst>
                  <a:gd name="connsiteX0" fmla="*/ 38401 w 584501"/>
                  <a:gd name="connsiteY0" fmla="*/ 0 h 564430"/>
                  <a:gd name="connsiteX1" fmla="*/ 6651 w 584501"/>
                  <a:gd name="connsiteY1" fmla="*/ 114300 h 564430"/>
                  <a:gd name="connsiteX2" fmla="*/ 152701 w 584501"/>
                  <a:gd name="connsiteY2" fmla="*/ 355600 h 564430"/>
                  <a:gd name="connsiteX3" fmla="*/ 432101 w 584501"/>
                  <a:gd name="connsiteY3" fmla="*/ 546100 h 564430"/>
                  <a:gd name="connsiteX4" fmla="*/ 584501 w 584501"/>
                  <a:gd name="connsiteY4" fmla="*/ 546100 h 56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501" h="564430">
                    <a:moveTo>
                      <a:pt x="38401" y="0"/>
                    </a:moveTo>
                    <a:cubicBezTo>
                      <a:pt x="13001" y="27516"/>
                      <a:pt x="-12399" y="55033"/>
                      <a:pt x="6651" y="114300"/>
                    </a:cubicBezTo>
                    <a:cubicBezTo>
                      <a:pt x="25701" y="173567"/>
                      <a:pt x="81793" y="283633"/>
                      <a:pt x="152701" y="355600"/>
                    </a:cubicBezTo>
                    <a:cubicBezTo>
                      <a:pt x="223609" y="427567"/>
                      <a:pt x="360134" y="514350"/>
                      <a:pt x="432101" y="546100"/>
                    </a:cubicBezTo>
                    <a:cubicBezTo>
                      <a:pt x="504068" y="577850"/>
                      <a:pt x="544284" y="561975"/>
                      <a:pt x="584501" y="546100"/>
                    </a:cubicBezTo>
                  </a:path>
                </a:pathLst>
              </a:custGeom>
              <a:noFill/>
              <a:ln w="28575">
                <a:solidFill>
                  <a:schemeClr val="bg1">
                    <a:lumMod val="8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lstStyle/>
          <a:p>
            <a:r>
              <a:rPr lang="en-US" dirty="0"/>
              <a:t>Stream flow generation: Variable source areas</a:t>
            </a:r>
          </a:p>
        </p:txBody>
      </p:sp>
      <p:cxnSp>
        <p:nvCxnSpPr>
          <p:cNvPr id="187" name="Straight Connector 186"/>
          <p:cNvCxnSpPr/>
          <p:nvPr/>
        </p:nvCxnSpPr>
        <p:spPr>
          <a:xfrm>
            <a:off x="2059062" y="4003981"/>
            <a:ext cx="5038174" cy="2224781"/>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1" name="Group 190"/>
          <p:cNvGrpSpPr/>
          <p:nvPr/>
        </p:nvGrpSpPr>
        <p:grpSpPr>
          <a:xfrm>
            <a:off x="2157004" y="2789345"/>
            <a:ext cx="5227552" cy="553596"/>
            <a:chOff x="1149299" y="1400725"/>
            <a:chExt cx="7385817" cy="633588"/>
          </a:xfrm>
        </p:grpSpPr>
        <p:cxnSp>
          <p:nvCxnSpPr>
            <p:cNvPr id="192" name="Straight Arrow Connector 191"/>
            <p:cNvCxnSpPr/>
            <p:nvPr/>
          </p:nvCxnSpPr>
          <p:spPr>
            <a:xfrm flipH="1">
              <a:off x="2667000" y="142545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H="1">
              <a:off x="2831999" y="143009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H="1">
              <a:off x="2999639" y="143277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a:off x="3164638" y="143742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H="1">
              <a:off x="3339898" y="143039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3504897" y="143503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H="1">
              <a:off x="3672537" y="143771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837536" y="144236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H="1">
              <a:off x="4012334" y="144552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a:off x="4177333" y="145017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flipH="1">
              <a:off x="4344973" y="14528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flipH="1">
              <a:off x="4509972" y="14575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flipH="1">
              <a:off x="4685232" y="145046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flipH="1">
              <a:off x="4850231" y="145511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H="1">
              <a:off x="5017871" y="145779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H="1">
              <a:off x="5182870" y="146244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flipH="1">
              <a:off x="5349241" y="14602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H="1">
              <a:off x="5514240" y="14649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flipH="1">
              <a:off x="5681880" y="146758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H="1">
              <a:off x="5846879" y="147223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flipH="1">
              <a:off x="6021677" y="147539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flipH="1">
              <a:off x="6186676" y="148004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flipH="1">
              <a:off x="6354316" y="148272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H="1">
              <a:off x="6519315" y="148736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H="1">
              <a:off x="6694575" y="148033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a:off x="6859574" y="148498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H="1">
              <a:off x="7027214" y="148766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a:off x="7192213" y="149230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H="1">
              <a:off x="1149299" y="140072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flipH="1">
              <a:off x="1314298" y="140537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H="1">
              <a:off x="1481938" y="140805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flipH="1">
              <a:off x="1646937" y="141270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flipH="1">
              <a:off x="1822197" y="140566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flipH="1">
              <a:off x="1987196" y="141031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flipH="1">
              <a:off x="2154836" y="141299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flipH="1">
              <a:off x="2319835" y="141764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H="1">
              <a:off x="2494633" y="142080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flipH="1">
              <a:off x="7354319" y="149677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H="1">
              <a:off x="7521959" y="14994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flipH="1">
              <a:off x="7686958" y="15041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flipH="1">
              <a:off x="7862218" y="149706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flipH="1">
              <a:off x="8027217" y="150171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flipH="1">
              <a:off x="8194857" y="150439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flipH="1">
              <a:off x="8359856" y="150904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3" name="Group 432"/>
          <p:cNvGrpSpPr/>
          <p:nvPr/>
        </p:nvGrpSpPr>
        <p:grpSpPr>
          <a:xfrm>
            <a:off x="3304236" y="3805434"/>
            <a:ext cx="1267388" cy="1284969"/>
            <a:chOff x="4384749" y="2763445"/>
            <a:chExt cx="1790646" cy="1470641"/>
          </a:xfrm>
        </p:grpSpPr>
        <p:grpSp>
          <p:nvGrpSpPr>
            <p:cNvPr id="289" name="Group 288"/>
            <p:cNvGrpSpPr/>
            <p:nvPr/>
          </p:nvGrpSpPr>
          <p:grpSpPr>
            <a:xfrm>
              <a:off x="4384749" y="2763445"/>
              <a:ext cx="201902" cy="886286"/>
              <a:chOff x="4384749" y="3819193"/>
              <a:chExt cx="109573" cy="280815"/>
            </a:xfrm>
          </p:grpSpPr>
          <p:sp>
            <p:nvSpPr>
              <p:cNvPr id="288" name="Rectangle 28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287" name="Isosceles Triangle 28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290" name="Group 289"/>
            <p:cNvGrpSpPr/>
            <p:nvPr/>
          </p:nvGrpSpPr>
          <p:grpSpPr>
            <a:xfrm>
              <a:off x="4597805" y="2829502"/>
              <a:ext cx="201902" cy="886286"/>
              <a:chOff x="4384749" y="3819193"/>
              <a:chExt cx="109573" cy="280815"/>
            </a:xfrm>
          </p:grpSpPr>
          <p:sp>
            <p:nvSpPr>
              <p:cNvPr id="291" name="Rectangle 29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292" name="Isosceles Triangle 29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293" name="Group 292"/>
            <p:cNvGrpSpPr/>
            <p:nvPr/>
          </p:nvGrpSpPr>
          <p:grpSpPr>
            <a:xfrm>
              <a:off x="4767421" y="2915103"/>
              <a:ext cx="201902" cy="886286"/>
              <a:chOff x="4384749" y="3819193"/>
              <a:chExt cx="109573" cy="280815"/>
            </a:xfrm>
          </p:grpSpPr>
          <p:sp>
            <p:nvSpPr>
              <p:cNvPr id="294" name="Rectangle 29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295" name="Isosceles Triangle 29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296" name="Group 295"/>
            <p:cNvGrpSpPr/>
            <p:nvPr/>
          </p:nvGrpSpPr>
          <p:grpSpPr>
            <a:xfrm>
              <a:off x="4980477" y="2981160"/>
              <a:ext cx="201902" cy="886286"/>
              <a:chOff x="4384749" y="3819193"/>
              <a:chExt cx="109573" cy="280815"/>
            </a:xfrm>
          </p:grpSpPr>
          <p:sp>
            <p:nvSpPr>
              <p:cNvPr id="297" name="Rectangle 29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298" name="Isosceles Triangle 29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299" name="Group 298"/>
            <p:cNvGrpSpPr/>
            <p:nvPr/>
          </p:nvGrpSpPr>
          <p:grpSpPr>
            <a:xfrm>
              <a:off x="5258616" y="3084388"/>
              <a:ext cx="201902" cy="886286"/>
              <a:chOff x="4384749" y="3819193"/>
              <a:chExt cx="109573" cy="280815"/>
            </a:xfrm>
          </p:grpSpPr>
          <p:sp>
            <p:nvSpPr>
              <p:cNvPr id="300" name="Rectangle 29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01" name="Isosceles Triangle 30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02" name="Group 301"/>
            <p:cNvGrpSpPr/>
            <p:nvPr/>
          </p:nvGrpSpPr>
          <p:grpSpPr>
            <a:xfrm>
              <a:off x="5471672" y="3150445"/>
              <a:ext cx="201902" cy="886286"/>
              <a:chOff x="4384749" y="3819193"/>
              <a:chExt cx="109573" cy="280815"/>
            </a:xfrm>
          </p:grpSpPr>
          <p:sp>
            <p:nvSpPr>
              <p:cNvPr id="303" name="Rectangle 30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04" name="Isosceles Triangle 30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05" name="Group 304"/>
            <p:cNvGrpSpPr/>
            <p:nvPr/>
          </p:nvGrpSpPr>
          <p:grpSpPr>
            <a:xfrm>
              <a:off x="5695354" y="3244572"/>
              <a:ext cx="201902" cy="886286"/>
              <a:chOff x="4384749" y="3819193"/>
              <a:chExt cx="109573" cy="280815"/>
            </a:xfrm>
          </p:grpSpPr>
          <p:sp>
            <p:nvSpPr>
              <p:cNvPr id="306" name="Rectangle 30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07" name="Isosceles Triangle 30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08" name="Group 307"/>
            <p:cNvGrpSpPr/>
            <p:nvPr/>
          </p:nvGrpSpPr>
          <p:grpSpPr>
            <a:xfrm>
              <a:off x="5973493" y="3347800"/>
              <a:ext cx="201902" cy="886286"/>
              <a:chOff x="4384749" y="3819193"/>
              <a:chExt cx="109573" cy="280815"/>
            </a:xfrm>
          </p:grpSpPr>
          <p:sp>
            <p:nvSpPr>
              <p:cNvPr id="309" name="Rectangle 30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10" name="Isosceles Triangle 30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grpSp>
        <p:nvGrpSpPr>
          <p:cNvPr id="311" name="Group 310"/>
          <p:cNvGrpSpPr/>
          <p:nvPr/>
        </p:nvGrpSpPr>
        <p:grpSpPr>
          <a:xfrm>
            <a:off x="4579518" y="4373730"/>
            <a:ext cx="142903" cy="774390"/>
            <a:chOff x="4384749" y="3819193"/>
            <a:chExt cx="109573" cy="280815"/>
          </a:xfrm>
        </p:grpSpPr>
        <p:sp>
          <p:nvSpPr>
            <p:cNvPr id="312" name="Rectangle 31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13" name="Isosceles Triangle 31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14" name="Group 313"/>
          <p:cNvGrpSpPr/>
          <p:nvPr/>
        </p:nvGrpSpPr>
        <p:grpSpPr>
          <a:xfrm>
            <a:off x="4689056" y="4416045"/>
            <a:ext cx="142903" cy="774390"/>
            <a:chOff x="4384749" y="3819193"/>
            <a:chExt cx="109573" cy="280815"/>
          </a:xfrm>
        </p:grpSpPr>
        <p:sp>
          <p:nvSpPr>
            <p:cNvPr id="315" name="Rectangle 31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16" name="Isosceles Triangle 31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17" name="Group 316"/>
          <p:cNvGrpSpPr/>
          <p:nvPr/>
        </p:nvGrpSpPr>
        <p:grpSpPr>
          <a:xfrm>
            <a:off x="4885918" y="4506240"/>
            <a:ext cx="142903" cy="774390"/>
            <a:chOff x="4384749" y="3819193"/>
            <a:chExt cx="109573" cy="280815"/>
          </a:xfrm>
        </p:grpSpPr>
        <p:sp>
          <p:nvSpPr>
            <p:cNvPr id="318" name="Rectangle 31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19" name="Isosceles Triangle 31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20" name="Group 319"/>
          <p:cNvGrpSpPr/>
          <p:nvPr/>
        </p:nvGrpSpPr>
        <p:grpSpPr>
          <a:xfrm>
            <a:off x="5036715" y="4563958"/>
            <a:ext cx="142903" cy="774390"/>
            <a:chOff x="4384749" y="3819193"/>
            <a:chExt cx="109573" cy="280815"/>
          </a:xfrm>
        </p:grpSpPr>
        <p:sp>
          <p:nvSpPr>
            <p:cNvPr id="321" name="Rectangle 32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22" name="Isosceles Triangle 32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23" name="Group 322"/>
          <p:cNvGrpSpPr/>
          <p:nvPr/>
        </p:nvGrpSpPr>
        <p:grpSpPr>
          <a:xfrm>
            <a:off x="5219206" y="4655328"/>
            <a:ext cx="142903" cy="774390"/>
            <a:chOff x="4384749" y="3819193"/>
            <a:chExt cx="109573" cy="280815"/>
          </a:xfrm>
        </p:grpSpPr>
        <p:sp>
          <p:nvSpPr>
            <p:cNvPr id="324" name="Rectangle 32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25" name="Isosceles Triangle 32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26" name="Group 325"/>
          <p:cNvGrpSpPr/>
          <p:nvPr/>
        </p:nvGrpSpPr>
        <p:grpSpPr>
          <a:xfrm>
            <a:off x="5416068" y="4745523"/>
            <a:ext cx="142903" cy="774390"/>
            <a:chOff x="4384749" y="3819193"/>
            <a:chExt cx="109573" cy="280815"/>
          </a:xfrm>
        </p:grpSpPr>
        <p:sp>
          <p:nvSpPr>
            <p:cNvPr id="327" name="Rectangle 32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28" name="Isosceles Triangle 32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29" name="Group 328"/>
          <p:cNvGrpSpPr/>
          <p:nvPr/>
        </p:nvGrpSpPr>
        <p:grpSpPr>
          <a:xfrm>
            <a:off x="5566865" y="4803240"/>
            <a:ext cx="142903" cy="774390"/>
            <a:chOff x="4384749" y="3819193"/>
            <a:chExt cx="109573" cy="280815"/>
          </a:xfrm>
        </p:grpSpPr>
        <p:sp>
          <p:nvSpPr>
            <p:cNvPr id="330" name="Rectangle 32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31" name="Isosceles Triangle 33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32" name="Group 331"/>
          <p:cNvGrpSpPr/>
          <p:nvPr/>
        </p:nvGrpSpPr>
        <p:grpSpPr>
          <a:xfrm>
            <a:off x="2486690" y="3436865"/>
            <a:ext cx="142903" cy="774390"/>
            <a:chOff x="4384749" y="3819193"/>
            <a:chExt cx="109573" cy="280815"/>
          </a:xfrm>
        </p:grpSpPr>
        <p:sp>
          <p:nvSpPr>
            <p:cNvPr id="333" name="Rectangle 33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34" name="Isosceles Triangle 33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35" name="Group 334"/>
          <p:cNvGrpSpPr/>
          <p:nvPr/>
        </p:nvGrpSpPr>
        <p:grpSpPr>
          <a:xfrm>
            <a:off x="2637488" y="3494582"/>
            <a:ext cx="142903" cy="774390"/>
            <a:chOff x="4384749" y="3819193"/>
            <a:chExt cx="109573" cy="280815"/>
          </a:xfrm>
        </p:grpSpPr>
        <p:sp>
          <p:nvSpPr>
            <p:cNvPr id="336" name="Rectangle 33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37" name="Isosceles Triangle 33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38" name="Group 337"/>
          <p:cNvGrpSpPr/>
          <p:nvPr/>
        </p:nvGrpSpPr>
        <p:grpSpPr>
          <a:xfrm>
            <a:off x="2819978" y="3585953"/>
            <a:ext cx="142903" cy="774390"/>
            <a:chOff x="4384749" y="3819193"/>
            <a:chExt cx="109573" cy="280815"/>
          </a:xfrm>
        </p:grpSpPr>
        <p:sp>
          <p:nvSpPr>
            <p:cNvPr id="339" name="Rectangle 33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40" name="Isosceles Triangle 33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41" name="Group 340"/>
          <p:cNvGrpSpPr/>
          <p:nvPr/>
        </p:nvGrpSpPr>
        <p:grpSpPr>
          <a:xfrm>
            <a:off x="3016840" y="3676148"/>
            <a:ext cx="142903" cy="774390"/>
            <a:chOff x="4384749" y="3819193"/>
            <a:chExt cx="109573" cy="280815"/>
          </a:xfrm>
        </p:grpSpPr>
        <p:sp>
          <p:nvSpPr>
            <p:cNvPr id="342" name="Rectangle 34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43" name="Isosceles Triangle 34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44" name="Group 343"/>
          <p:cNvGrpSpPr/>
          <p:nvPr/>
        </p:nvGrpSpPr>
        <p:grpSpPr>
          <a:xfrm>
            <a:off x="3167637" y="3733865"/>
            <a:ext cx="142903" cy="774390"/>
            <a:chOff x="4384749" y="3819193"/>
            <a:chExt cx="109573" cy="280815"/>
          </a:xfrm>
        </p:grpSpPr>
        <p:sp>
          <p:nvSpPr>
            <p:cNvPr id="345" name="Rectangle 34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46" name="Isosceles Triangle 34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47" name="Group 346"/>
          <p:cNvGrpSpPr/>
          <p:nvPr/>
        </p:nvGrpSpPr>
        <p:grpSpPr>
          <a:xfrm>
            <a:off x="2163651" y="3305016"/>
            <a:ext cx="142903" cy="774390"/>
            <a:chOff x="4384749" y="3819193"/>
            <a:chExt cx="109573" cy="280815"/>
          </a:xfrm>
        </p:grpSpPr>
        <p:sp>
          <p:nvSpPr>
            <p:cNvPr id="348" name="Rectangle 34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49" name="Isosceles Triangle 34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50" name="Group 349"/>
          <p:cNvGrpSpPr/>
          <p:nvPr/>
        </p:nvGrpSpPr>
        <p:grpSpPr>
          <a:xfrm>
            <a:off x="2314449" y="3362733"/>
            <a:ext cx="142903" cy="774390"/>
            <a:chOff x="4384749" y="3819193"/>
            <a:chExt cx="109573" cy="280815"/>
          </a:xfrm>
        </p:grpSpPr>
        <p:sp>
          <p:nvSpPr>
            <p:cNvPr id="351" name="Rectangle 35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52" name="Isosceles Triangle 35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459" name="Group 458"/>
          <p:cNvGrpSpPr/>
          <p:nvPr/>
        </p:nvGrpSpPr>
        <p:grpSpPr>
          <a:xfrm>
            <a:off x="5988197" y="4983172"/>
            <a:ext cx="1070526" cy="1194773"/>
            <a:chOff x="5988197" y="4983172"/>
            <a:chExt cx="1070526" cy="1194773"/>
          </a:xfrm>
        </p:grpSpPr>
        <p:grpSp>
          <p:nvGrpSpPr>
            <p:cNvPr id="353" name="Group 352"/>
            <p:cNvGrpSpPr/>
            <p:nvPr/>
          </p:nvGrpSpPr>
          <p:grpSpPr>
            <a:xfrm>
              <a:off x="5988197" y="4983172"/>
              <a:ext cx="142903" cy="774390"/>
              <a:chOff x="4384749" y="3819193"/>
              <a:chExt cx="109573" cy="280815"/>
            </a:xfrm>
          </p:grpSpPr>
          <p:sp>
            <p:nvSpPr>
              <p:cNvPr id="354" name="Rectangle 35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55" name="Isosceles Triangle 35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56" name="Group 355"/>
            <p:cNvGrpSpPr/>
            <p:nvPr/>
          </p:nvGrpSpPr>
          <p:grpSpPr>
            <a:xfrm>
              <a:off x="6138994" y="5040889"/>
              <a:ext cx="142903" cy="774390"/>
              <a:chOff x="4384749" y="3819193"/>
              <a:chExt cx="109573" cy="280815"/>
            </a:xfrm>
          </p:grpSpPr>
          <p:sp>
            <p:nvSpPr>
              <p:cNvPr id="357" name="Rectangle 35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58" name="Isosceles Triangle 35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59" name="Group 358"/>
            <p:cNvGrpSpPr/>
            <p:nvPr/>
          </p:nvGrpSpPr>
          <p:grpSpPr>
            <a:xfrm>
              <a:off x="6259045" y="5115683"/>
              <a:ext cx="142903" cy="774390"/>
              <a:chOff x="4384749" y="3819193"/>
              <a:chExt cx="109573" cy="280815"/>
            </a:xfrm>
          </p:grpSpPr>
          <p:sp>
            <p:nvSpPr>
              <p:cNvPr id="360" name="Rectangle 35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61" name="Isosceles Triangle 36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62" name="Group 361"/>
            <p:cNvGrpSpPr/>
            <p:nvPr/>
          </p:nvGrpSpPr>
          <p:grpSpPr>
            <a:xfrm>
              <a:off x="6409842" y="5173400"/>
              <a:ext cx="142903" cy="774390"/>
              <a:chOff x="4384749" y="3819193"/>
              <a:chExt cx="109573" cy="280815"/>
            </a:xfrm>
          </p:grpSpPr>
          <p:sp>
            <p:nvSpPr>
              <p:cNvPr id="363" name="Rectangle 36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64" name="Isosceles Triangle 36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65" name="Group 364"/>
            <p:cNvGrpSpPr/>
            <p:nvPr/>
          </p:nvGrpSpPr>
          <p:grpSpPr>
            <a:xfrm>
              <a:off x="6606704" y="5263595"/>
              <a:ext cx="142903" cy="774390"/>
              <a:chOff x="4384749" y="3819193"/>
              <a:chExt cx="109573" cy="280815"/>
            </a:xfrm>
          </p:grpSpPr>
          <p:sp>
            <p:nvSpPr>
              <p:cNvPr id="366" name="Rectangle 36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67" name="Isosceles Triangle 36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68" name="Group 367"/>
            <p:cNvGrpSpPr/>
            <p:nvPr/>
          </p:nvGrpSpPr>
          <p:grpSpPr>
            <a:xfrm>
              <a:off x="6757502" y="5321312"/>
              <a:ext cx="142903" cy="774390"/>
              <a:chOff x="4384749" y="3819193"/>
              <a:chExt cx="109573" cy="280815"/>
            </a:xfrm>
          </p:grpSpPr>
          <p:sp>
            <p:nvSpPr>
              <p:cNvPr id="369" name="Rectangle 36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70" name="Isosceles Triangle 36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71" name="Group 370"/>
            <p:cNvGrpSpPr/>
            <p:nvPr/>
          </p:nvGrpSpPr>
          <p:grpSpPr>
            <a:xfrm>
              <a:off x="6915820" y="5403555"/>
              <a:ext cx="142903" cy="774390"/>
              <a:chOff x="4384749" y="3819193"/>
              <a:chExt cx="109573" cy="280815"/>
            </a:xfrm>
          </p:grpSpPr>
          <p:sp>
            <p:nvSpPr>
              <p:cNvPr id="372" name="Rectangle 37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73" name="Isosceles Triangle 37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grpSp>
        <p:nvGrpSpPr>
          <p:cNvPr id="374" name="Group 373"/>
          <p:cNvGrpSpPr/>
          <p:nvPr/>
        </p:nvGrpSpPr>
        <p:grpSpPr>
          <a:xfrm>
            <a:off x="5700801" y="4853886"/>
            <a:ext cx="142903" cy="774390"/>
            <a:chOff x="4384749" y="3819193"/>
            <a:chExt cx="109573" cy="280815"/>
          </a:xfrm>
        </p:grpSpPr>
        <p:sp>
          <p:nvSpPr>
            <p:cNvPr id="375" name="Rectangle 37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76" name="Isosceles Triangle 37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77" name="Group 376"/>
          <p:cNvGrpSpPr/>
          <p:nvPr/>
        </p:nvGrpSpPr>
        <p:grpSpPr>
          <a:xfrm>
            <a:off x="5851598" y="4911603"/>
            <a:ext cx="142903" cy="774390"/>
            <a:chOff x="4384749" y="3819193"/>
            <a:chExt cx="109573" cy="280815"/>
          </a:xfrm>
        </p:grpSpPr>
        <p:sp>
          <p:nvSpPr>
            <p:cNvPr id="378" name="Rectangle 37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79" name="Isosceles Triangle 37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sp>
        <p:nvSpPr>
          <p:cNvPr id="382" name="Freeform 381"/>
          <p:cNvSpPr/>
          <p:nvPr/>
        </p:nvSpPr>
        <p:spPr>
          <a:xfrm>
            <a:off x="7099720" y="6217898"/>
            <a:ext cx="283148" cy="133159"/>
          </a:xfrm>
          <a:custGeom>
            <a:avLst/>
            <a:gdLst>
              <a:gd name="connsiteX0" fmla="*/ 0 w 393700"/>
              <a:gd name="connsiteY0" fmla="*/ 0 h 152400"/>
              <a:gd name="connsiteX1" fmla="*/ 0 w 393700"/>
              <a:gd name="connsiteY1" fmla="*/ 152400 h 152400"/>
              <a:gd name="connsiteX2" fmla="*/ 393700 w 393700"/>
              <a:gd name="connsiteY2" fmla="*/ 152400 h 152400"/>
              <a:gd name="connsiteX3" fmla="*/ 381000 w 393700"/>
              <a:gd name="connsiteY3" fmla="*/ 12700 h 152400"/>
              <a:gd name="connsiteX0" fmla="*/ 0 w 406400"/>
              <a:gd name="connsiteY0" fmla="*/ 25400 h 177800"/>
              <a:gd name="connsiteX1" fmla="*/ 0 w 406400"/>
              <a:gd name="connsiteY1" fmla="*/ 177800 h 177800"/>
              <a:gd name="connsiteX2" fmla="*/ 393700 w 406400"/>
              <a:gd name="connsiteY2" fmla="*/ 177800 h 177800"/>
              <a:gd name="connsiteX3" fmla="*/ 406400 w 406400"/>
              <a:gd name="connsiteY3" fmla="*/ 0 h 177800"/>
              <a:gd name="connsiteX0" fmla="*/ 0 w 393700"/>
              <a:gd name="connsiteY0" fmla="*/ 25400 h 177800"/>
              <a:gd name="connsiteX1" fmla="*/ 0 w 393700"/>
              <a:gd name="connsiteY1" fmla="*/ 177800 h 177800"/>
              <a:gd name="connsiteX2" fmla="*/ 393700 w 393700"/>
              <a:gd name="connsiteY2" fmla="*/ 177800 h 177800"/>
              <a:gd name="connsiteX3" fmla="*/ 381000 w 393700"/>
              <a:gd name="connsiteY3" fmla="*/ 0 h 177800"/>
              <a:gd name="connsiteX0" fmla="*/ 0 w 412750"/>
              <a:gd name="connsiteY0" fmla="*/ 31750 h 184150"/>
              <a:gd name="connsiteX1" fmla="*/ 0 w 412750"/>
              <a:gd name="connsiteY1" fmla="*/ 184150 h 184150"/>
              <a:gd name="connsiteX2" fmla="*/ 393700 w 412750"/>
              <a:gd name="connsiteY2" fmla="*/ 184150 h 184150"/>
              <a:gd name="connsiteX3" fmla="*/ 412750 w 412750"/>
              <a:gd name="connsiteY3" fmla="*/ 0 h 184150"/>
              <a:gd name="connsiteX0" fmla="*/ 0 w 393700"/>
              <a:gd name="connsiteY0" fmla="*/ 50800 h 203200"/>
              <a:gd name="connsiteX1" fmla="*/ 0 w 393700"/>
              <a:gd name="connsiteY1" fmla="*/ 203200 h 203200"/>
              <a:gd name="connsiteX2" fmla="*/ 393700 w 393700"/>
              <a:gd name="connsiteY2" fmla="*/ 203200 h 203200"/>
              <a:gd name="connsiteX3" fmla="*/ 387350 w 393700"/>
              <a:gd name="connsiteY3" fmla="*/ 0 h 203200"/>
              <a:gd name="connsiteX0" fmla="*/ 0 w 400050"/>
              <a:gd name="connsiteY0" fmla="*/ 0 h 152400"/>
              <a:gd name="connsiteX1" fmla="*/ 0 w 400050"/>
              <a:gd name="connsiteY1" fmla="*/ 152400 h 152400"/>
              <a:gd name="connsiteX2" fmla="*/ 393700 w 400050"/>
              <a:gd name="connsiteY2" fmla="*/ 152400 h 152400"/>
              <a:gd name="connsiteX3" fmla="*/ 400050 w 400050"/>
              <a:gd name="connsiteY3" fmla="*/ 0 h 152400"/>
            </a:gdLst>
            <a:ahLst/>
            <a:cxnLst>
              <a:cxn ang="0">
                <a:pos x="connsiteX0" y="connsiteY0"/>
              </a:cxn>
              <a:cxn ang="0">
                <a:pos x="connsiteX1" y="connsiteY1"/>
              </a:cxn>
              <a:cxn ang="0">
                <a:pos x="connsiteX2" y="connsiteY2"/>
              </a:cxn>
              <a:cxn ang="0">
                <a:pos x="connsiteX3" y="connsiteY3"/>
              </a:cxn>
            </a:cxnLst>
            <a:rect l="l" t="t" r="r" b="b"/>
            <a:pathLst>
              <a:path w="400050" h="152400">
                <a:moveTo>
                  <a:pt x="0" y="0"/>
                </a:moveTo>
                <a:lnTo>
                  <a:pt x="0" y="152400"/>
                </a:lnTo>
                <a:lnTo>
                  <a:pt x="393700" y="152400"/>
                </a:lnTo>
                <a:lnTo>
                  <a:pt x="400050" y="0"/>
                </a:lnTo>
              </a:path>
            </a:pathLst>
          </a:custGeom>
          <a:noFill/>
          <a:ln w="3810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p:cNvSpPr/>
          <p:nvPr/>
        </p:nvSpPr>
        <p:spPr>
          <a:xfrm>
            <a:off x="7106467" y="6273548"/>
            <a:ext cx="267816" cy="74278"/>
          </a:xfrm>
          <a:prstGeom prst="rect">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81" name="Straight Connector 280"/>
          <p:cNvCxnSpPr>
            <a:endCxn id="366" idx="2"/>
          </p:cNvCxnSpPr>
          <p:nvPr/>
        </p:nvCxnSpPr>
        <p:spPr>
          <a:xfrm>
            <a:off x="1957007" y="5041633"/>
            <a:ext cx="4621980" cy="971768"/>
          </a:xfrm>
          <a:prstGeom prst="line">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4" name="Isosceles Triangle 383"/>
          <p:cNvSpPr/>
          <p:nvPr/>
        </p:nvSpPr>
        <p:spPr>
          <a:xfrm rot="10800000">
            <a:off x="2019314" y="4927827"/>
            <a:ext cx="134833" cy="132511"/>
          </a:xfrm>
          <a:prstGeom prst="triangle">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473" name="Group 472"/>
          <p:cNvGrpSpPr/>
          <p:nvPr/>
        </p:nvGrpSpPr>
        <p:grpSpPr>
          <a:xfrm>
            <a:off x="6705540" y="5952046"/>
            <a:ext cx="528494" cy="276274"/>
            <a:chOff x="4477390" y="3532914"/>
            <a:chExt cx="836631" cy="354622"/>
          </a:xfrm>
        </p:grpSpPr>
        <p:cxnSp>
          <p:nvCxnSpPr>
            <p:cNvPr id="474" name="Straight Arrow Connector 473"/>
            <p:cNvCxnSpPr/>
            <p:nvPr/>
          </p:nvCxnSpPr>
          <p:spPr>
            <a:xfrm>
              <a:off x="4477390" y="3532914"/>
              <a:ext cx="836631" cy="354622"/>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a:off x="4485700" y="3540022"/>
              <a:ext cx="716612" cy="29882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Freeform 6"/>
          <p:cNvSpPr/>
          <p:nvPr/>
        </p:nvSpPr>
        <p:spPr>
          <a:xfrm>
            <a:off x="9534525" y="3695700"/>
            <a:ext cx="1333500" cy="523875"/>
          </a:xfrm>
          <a:custGeom>
            <a:avLst/>
            <a:gdLst>
              <a:gd name="connsiteX0" fmla="*/ 0 w 1333500"/>
              <a:gd name="connsiteY0" fmla="*/ 523875 h 523875"/>
              <a:gd name="connsiteX1" fmla="*/ 295275 w 1333500"/>
              <a:gd name="connsiteY1" fmla="*/ 323850 h 523875"/>
              <a:gd name="connsiteX2" fmla="*/ 619125 w 1333500"/>
              <a:gd name="connsiteY2" fmla="*/ 238125 h 523875"/>
              <a:gd name="connsiteX3" fmla="*/ 1333500 w 1333500"/>
              <a:gd name="connsiteY3" fmla="*/ 0 h 523875"/>
            </a:gdLst>
            <a:ahLst/>
            <a:cxnLst>
              <a:cxn ang="0">
                <a:pos x="connsiteX0" y="connsiteY0"/>
              </a:cxn>
              <a:cxn ang="0">
                <a:pos x="connsiteX1" y="connsiteY1"/>
              </a:cxn>
              <a:cxn ang="0">
                <a:pos x="connsiteX2" y="connsiteY2"/>
              </a:cxn>
              <a:cxn ang="0">
                <a:pos x="connsiteX3" y="connsiteY3"/>
              </a:cxn>
            </a:cxnLst>
            <a:rect l="l" t="t" r="r" b="b"/>
            <a:pathLst>
              <a:path w="1333500" h="523875">
                <a:moveTo>
                  <a:pt x="0" y="523875"/>
                </a:moveTo>
                <a:cubicBezTo>
                  <a:pt x="96044" y="447675"/>
                  <a:pt x="192088" y="371475"/>
                  <a:pt x="295275" y="323850"/>
                </a:cubicBezTo>
                <a:cubicBezTo>
                  <a:pt x="398462" y="276225"/>
                  <a:pt x="446088" y="292100"/>
                  <a:pt x="619125" y="238125"/>
                </a:cubicBezTo>
                <a:cubicBezTo>
                  <a:pt x="792162" y="184150"/>
                  <a:pt x="1062831" y="92075"/>
                  <a:pt x="1333500" y="0"/>
                </a:cubicBezTo>
              </a:path>
            </a:pathLst>
          </a:custGeom>
          <a:noFill/>
          <a:ln w="28575">
            <a:solidFill>
              <a:srgbClr val="00B0F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p:cNvCxnSpPr/>
          <p:nvPr/>
        </p:nvCxnSpPr>
        <p:spPr>
          <a:xfrm>
            <a:off x="1957007" y="5041807"/>
            <a:ext cx="4029683" cy="720356"/>
          </a:xfrm>
          <a:prstGeom prst="line">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38" name="Group 237"/>
          <p:cNvGrpSpPr/>
          <p:nvPr/>
        </p:nvGrpSpPr>
        <p:grpSpPr>
          <a:xfrm>
            <a:off x="6009726" y="5651916"/>
            <a:ext cx="1225948" cy="582735"/>
            <a:chOff x="4477390" y="3532914"/>
            <a:chExt cx="836631" cy="354622"/>
          </a:xfrm>
        </p:grpSpPr>
        <p:cxnSp>
          <p:nvCxnSpPr>
            <p:cNvPr id="239" name="Straight Arrow Connector 238"/>
            <p:cNvCxnSpPr/>
            <p:nvPr/>
          </p:nvCxnSpPr>
          <p:spPr>
            <a:xfrm>
              <a:off x="4477390" y="3532914"/>
              <a:ext cx="836631" cy="354622"/>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a:off x="4485700" y="3540022"/>
              <a:ext cx="769992" cy="32706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Left-Right Arrow 11"/>
          <p:cNvSpPr/>
          <p:nvPr/>
        </p:nvSpPr>
        <p:spPr>
          <a:xfrm rot="1611613">
            <a:off x="5659382" y="6029463"/>
            <a:ext cx="1439855" cy="393295"/>
          </a:xfrm>
          <a:prstGeom prst="leftRightArrow">
            <a:avLst/>
          </a:prstGeom>
          <a:solidFill>
            <a:srgbClr val="FFFF00"/>
          </a:solidFill>
          <a:ln w="28575">
            <a:solidFill>
              <a:srgbClr val="C0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1" name="Left-Right Arrow 240"/>
          <p:cNvSpPr/>
          <p:nvPr/>
        </p:nvSpPr>
        <p:spPr>
          <a:xfrm rot="1611613">
            <a:off x="6409677" y="6215777"/>
            <a:ext cx="639640" cy="393295"/>
          </a:xfrm>
          <a:prstGeom prst="leftRightArrow">
            <a:avLst/>
          </a:prstGeom>
          <a:solidFill>
            <a:srgbClr val="FFFF00"/>
          </a:solidFill>
          <a:ln w="28575">
            <a:solidFill>
              <a:srgbClr val="C0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p:cNvGrpSpPr/>
          <p:nvPr/>
        </p:nvGrpSpPr>
        <p:grpSpPr>
          <a:xfrm>
            <a:off x="8085374" y="2633867"/>
            <a:ext cx="3071086" cy="1930783"/>
            <a:chOff x="8085374" y="2633867"/>
            <a:chExt cx="3071086" cy="1930783"/>
          </a:xfrm>
        </p:grpSpPr>
        <p:sp>
          <p:nvSpPr>
            <p:cNvPr id="242" name="Left-Right Arrow 241"/>
            <p:cNvSpPr/>
            <p:nvPr/>
          </p:nvSpPr>
          <p:spPr>
            <a:xfrm rot="7716924">
              <a:off x="8542423" y="4041638"/>
              <a:ext cx="185926" cy="112902"/>
            </a:xfrm>
            <a:prstGeom prst="leftRightArrow">
              <a:avLst/>
            </a:prstGeom>
            <a:solidFill>
              <a:srgbClr val="FFFF00"/>
            </a:solidFill>
            <a:ln w="28575">
              <a:solidFill>
                <a:srgbClr val="C0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3" name="Left-Right Arrow 242"/>
            <p:cNvSpPr/>
            <p:nvPr/>
          </p:nvSpPr>
          <p:spPr>
            <a:xfrm rot="9381450">
              <a:off x="8085374" y="3898878"/>
              <a:ext cx="185926" cy="112902"/>
            </a:xfrm>
            <a:prstGeom prst="leftRightArrow">
              <a:avLst/>
            </a:prstGeom>
            <a:solidFill>
              <a:srgbClr val="FFFF00"/>
            </a:solidFill>
            <a:ln w="28575">
              <a:solidFill>
                <a:srgbClr val="C0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4" name="Left-Right Arrow 243"/>
            <p:cNvSpPr/>
            <p:nvPr/>
          </p:nvSpPr>
          <p:spPr>
            <a:xfrm rot="15401327">
              <a:off x="9212389" y="4392922"/>
              <a:ext cx="230554" cy="112902"/>
            </a:xfrm>
            <a:prstGeom prst="leftRightArrow">
              <a:avLst/>
            </a:prstGeom>
            <a:solidFill>
              <a:srgbClr val="FFFF00"/>
            </a:solidFill>
            <a:ln w="28575">
              <a:solidFill>
                <a:srgbClr val="C0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5" name="Left-Right Arrow 244"/>
            <p:cNvSpPr/>
            <p:nvPr/>
          </p:nvSpPr>
          <p:spPr>
            <a:xfrm rot="12993686">
              <a:off x="9579118" y="2633867"/>
              <a:ext cx="185926" cy="112902"/>
            </a:xfrm>
            <a:prstGeom prst="leftRightArrow">
              <a:avLst/>
            </a:prstGeom>
            <a:solidFill>
              <a:srgbClr val="FFFF00"/>
            </a:solidFill>
            <a:ln w="28575">
              <a:solidFill>
                <a:srgbClr val="C0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6" name="Left-Right Arrow 245"/>
            <p:cNvSpPr/>
            <p:nvPr/>
          </p:nvSpPr>
          <p:spPr>
            <a:xfrm rot="7716924">
              <a:off x="9654554" y="3844823"/>
              <a:ext cx="185926" cy="112902"/>
            </a:xfrm>
            <a:prstGeom prst="leftRightArrow">
              <a:avLst/>
            </a:prstGeom>
            <a:solidFill>
              <a:srgbClr val="FFFF00"/>
            </a:solidFill>
            <a:ln w="28575">
              <a:solidFill>
                <a:srgbClr val="C0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7" name="Left-Right Arrow 246"/>
            <p:cNvSpPr/>
            <p:nvPr/>
          </p:nvSpPr>
          <p:spPr>
            <a:xfrm rot="9504751">
              <a:off x="9755352" y="3787564"/>
              <a:ext cx="1401108" cy="112902"/>
            </a:xfrm>
            <a:prstGeom prst="leftRightArrow">
              <a:avLst/>
            </a:prstGeom>
            <a:solidFill>
              <a:srgbClr val="FFFF00"/>
            </a:solidFill>
            <a:ln w="28575">
              <a:solidFill>
                <a:srgbClr val="C0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4" name="TextBox 13"/>
          <p:cNvSpPr txBox="1"/>
          <p:nvPr/>
        </p:nvSpPr>
        <p:spPr>
          <a:xfrm>
            <a:off x="5372295" y="3892191"/>
            <a:ext cx="2355453" cy="646331"/>
          </a:xfrm>
          <a:prstGeom prst="rect">
            <a:avLst/>
          </a:prstGeom>
          <a:noFill/>
          <a:ln>
            <a:noFill/>
          </a:ln>
        </p:spPr>
        <p:txBody>
          <a:bodyPr wrap="none" lIns="182880" tIns="182880" rIns="182880" bIns="182880" rtlCol="0">
            <a:spAutoFit/>
          </a:bodyPr>
          <a:lstStyle/>
          <a:p>
            <a:r>
              <a:rPr lang="en-US" dirty="0"/>
              <a:t>Variable source area</a:t>
            </a:r>
          </a:p>
        </p:txBody>
      </p:sp>
      <p:cxnSp>
        <p:nvCxnSpPr>
          <p:cNvPr id="16" name="Straight Arrow Connector 15"/>
          <p:cNvCxnSpPr/>
          <p:nvPr/>
        </p:nvCxnSpPr>
        <p:spPr>
          <a:xfrm flipV="1">
            <a:off x="7522128" y="4115067"/>
            <a:ext cx="848198" cy="123566"/>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a:off x="6422101" y="4386408"/>
            <a:ext cx="360883" cy="156776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10190125" y="4883938"/>
            <a:ext cx="1764984" cy="1200329"/>
          </a:xfrm>
          <a:prstGeom prst="rect">
            <a:avLst/>
          </a:prstGeom>
          <a:noFill/>
          <a:ln>
            <a:noFill/>
          </a:ln>
        </p:spPr>
        <p:txBody>
          <a:bodyPr wrap="square" lIns="182880" tIns="182880" rIns="182880" bIns="182880" rtlCol="0">
            <a:spAutoFit/>
          </a:bodyPr>
          <a:lstStyle/>
          <a:p>
            <a:r>
              <a:rPr lang="en-US" dirty="0"/>
              <a:t>Ephemeral or intermittent stream</a:t>
            </a:r>
          </a:p>
        </p:txBody>
      </p:sp>
      <p:cxnSp>
        <p:nvCxnSpPr>
          <p:cNvPr id="250" name="Straight Arrow Connector 249"/>
          <p:cNvCxnSpPr/>
          <p:nvPr/>
        </p:nvCxnSpPr>
        <p:spPr>
          <a:xfrm flipH="1" flipV="1">
            <a:off x="10260200" y="3946339"/>
            <a:ext cx="564005" cy="1136902"/>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58" name="Group 457"/>
          <p:cNvGrpSpPr/>
          <p:nvPr/>
        </p:nvGrpSpPr>
        <p:grpSpPr>
          <a:xfrm>
            <a:off x="6697604" y="1367523"/>
            <a:ext cx="1664726" cy="911611"/>
            <a:chOff x="6697604" y="1367523"/>
            <a:chExt cx="1664726" cy="911611"/>
          </a:xfrm>
        </p:grpSpPr>
        <p:cxnSp>
          <p:nvCxnSpPr>
            <p:cNvPr id="453" name="Straight Connector 452"/>
            <p:cNvCxnSpPr/>
            <p:nvPr/>
          </p:nvCxnSpPr>
          <p:spPr>
            <a:xfrm>
              <a:off x="6697604" y="1690688"/>
              <a:ext cx="536430" cy="0"/>
            </a:xfrm>
            <a:prstGeom prst="line">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5" name="TextBox 454"/>
            <p:cNvSpPr txBox="1"/>
            <p:nvPr/>
          </p:nvSpPr>
          <p:spPr>
            <a:xfrm>
              <a:off x="7143727" y="1367523"/>
              <a:ext cx="1218603" cy="646331"/>
            </a:xfrm>
            <a:prstGeom prst="rect">
              <a:avLst/>
            </a:prstGeom>
            <a:noFill/>
            <a:ln>
              <a:noFill/>
            </a:ln>
          </p:spPr>
          <p:txBody>
            <a:bodyPr wrap="none" lIns="182880" tIns="182880" rIns="182880" bIns="182880" rtlCol="0">
              <a:spAutoFit/>
            </a:bodyPr>
            <a:lstStyle/>
            <a:p>
              <a:r>
                <a:rPr lang="en-US" dirty="0"/>
                <a:t>Contours</a:t>
              </a:r>
            </a:p>
          </p:txBody>
        </p:sp>
        <p:cxnSp>
          <p:nvCxnSpPr>
            <p:cNvPr id="259" name="Straight Connector 258"/>
            <p:cNvCxnSpPr/>
            <p:nvPr/>
          </p:nvCxnSpPr>
          <p:spPr>
            <a:xfrm>
              <a:off x="6697604" y="1938338"/>
              <a:ext cx="536430" cy="0"/>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2" name="TextBox 261"/>
            <p:cNvSpPr txBox="1"/>
            <p:nvPr/>
          </p:nvSpPr>
          <p:spPr>
            <a:xfrm>
              <a:off x="7134166" y="1632803"/>
              <a:ext cx="1129348" cy="646331"/>
            </a:xfrm>
            <a:prstGeom prst="rect">
              <a:avLst/>
            </a:prstGeom>
            <a:noFill/>
            <a:ln>
              <a:noFill/>
            </a:ln>
          </p:spPr>
          <p:txBody>
            <a:bodyPr wrap="none" lIns="182880" tIns="182880" rIns="182880" bIns="182880" rtlCol="0">
              <a:spAutoFit/>
            </a:bodyPr>
            <a:lstStyle/>
            <a:p>
              <a:r>
                <a:rPr lang="en-US" dirty="0"/>
                <a:t>Streams</a:t>
              </a:r>
            </a:p>
          </p:txBody>
        </p:sp>
      </p:grpSp>
      <p:sp>
        <p:nvSpPr>
          <p:cNvPr id="24" name="Freeform 23"/>
          <p:cNvSpPr/>
          <p:nvPr/>
        </p:nvSpPr>
        <p:spPr>
          <a:xfrm>
            <a:off x="8130536" y="2711416"/>
            <a:ext cx="1800864" cy="3644934"/>
          </a:xfrm>
          <a:custGeom>
            <a:avLst/>
            <a:gdLst>
              <a:gd name="connsiteX0" fmla="*/ 1146814 w 1800864"/>
              <a:gd name="connsiteY0" fmla="*/ 3581434 h 3644934"/>
              <a:gd name="connsiteX1" fmla="*/ 1019814 w 1800864"/>
              <a:gd name="connsiteY1" fmla="*/ 3162334 h 3644934"/>
              <a:gd name="connsiteX2" fmla="*/ 1083314 w 1800864"/>
              <a:gd name="connsiteY2" fmla="*/ 2705134 h 3644934"/>
              <a:gd name="connsiteX3" fmla="*/ 1280164 w 1800864"/>
              <a:gd name="connsiteY3" fmla="*/ 2190784 h 3644934"/>
              <a:gd name="connsiteX4" fmla="*/ 1413514 w 1800864"/>
              <a:gd name="connsiteY4" fmla="*/ 1854234 h 3644934"/>
              <a:gd name="connsiteX5" fmla="*/ 1623064 w 1800864"/>
              <a:gd name="connsiteY5" fmla="*/ 1479584 h 3644934"/>
              <a:gd name="connsiteX6" fmla="*/ 1591314 w 1800864"/>
              <a:gd name="connsiteY6" fmla="*/ 1270034 h 3644934"/>
              <a:gd name="connsiteX7" fmla="*/ 1534164 w 1800864"/>
              <a:gd name="connsiteY7" fmla="*/ 1143034 h 3644934"/>
              <a:gd name="connsiteX8" fmla="*/ 1616714 w 1800864"/>
              <a:gd name="connsiteY8" fmla="*/ 704884 h 3644934"/>
              <a:gd name="connsiteX9" fmla="*/ 1692914 w 1800864"/>
              <a:gd name="connsiteY9" fmla="*/ 330234 h 3644934"/>
              <a:gd name="connsiteX10" fmla="*/ 1800864 w 1800864"/>
              <a:gd name="connsiteY10" fmla="*/ 158784 h 3644934"/>
              <a:gd name="connsiteX11" fmla="*/ 1692914 w 1800864"/>
              <a:gd name="connsiteY11" fmla="*/ 34 h 3644934"/>
              <a:gd name="connsiteX12" fmla="*/ 1559564 w 1800864"/>
              <a:gd name="connsiteY12" fmla="*/ 146084 h 3644934"/>
              <a:gd name="connsiteX13" fmla="*/ 1540514 w 1800864"/>
              <a:gd name="connsiteY13" fmla="*/ 317534 h 3644934"/>
              <a:gd name="connsiteX14" fmla="*/ 1534164 w 1800864"/>
              <a:gd name="connsiteY14" fmla="*/ 393734 h 3644934"/>
              <a:gd name="connsiteX15" fmla="*/ 1457964 w 1800864"/>
              <a:gd name="connsiteY15" fmla="*/ 927134 h 3644934"/>
              <a:gd name="connsiteX16" fmla="*/ 1407164 w 1800864"/>
              <a:gd name="connsiteY16" fmla="*/ 1346234 h 3644934"/>
              <a:gd name="connsiteX17" fmla="*/ 1299214 w 1800864"/>
              <a:gd name="connsiteY17" fmla="*/ 1638334 h 3644934"/>
              <a:gd name="connsiteX18" fmla="*/ 1267464 w 1800864"/>
              <a:gd name="connsiteY18" fmla="*/ 1822484 h 3644934"/>
              <a:gd name="connsiteX19" fmla="*/ 1197614 w 1800864"/>
              <a:gd name="connsiteY19" fmla="*/ 1860584 h 3644934"/>
              <a:gd name="connsiteX20" fmla="*/ 994414 w 1800864"/>
              <a:gd name="connsiteY20" fmla="*/ 1720884 h 3644934"/>
              <a:gd name="connsiteX21" fmla="*/ 708664 w 1800864"/>
              <a:gd name="connsiteY21" fmla="*/ 1638334 h 3644934"/>
              <a:gd name="connsiteX22" fmla="*/ 524514 w 1800864"/>
              <a:gd name="connsiteY22" fmla="*/ 1524034 h 3644934"/>
              <a:gd name="connsiteX23" fmla="*/ 422914 w 1800864"/>
              <a:gd name="connsiteY23" fmla="*/ 1416084 h 3644934"/>
              <a:gd name="connsiteX24" fmla="*/ 308614 w 1800864"/>
              <a:gd name="connsiteY24" fmla="*/ 1181134 h 3644934"/>
              <a:gd name="connsiteX25" fmla="*/ 232414 w 1800864"/>
              <a:gd name="connsiteY25" fmla="*/ 895384 h 3644934"/>
              <a:gd name="connsiteX26" fmla="*/ 111764 w 1800864"/>
              <a:gd name="connsiteY26" fmla="*/ 698534 h 3644934"/>
              <a:gd name="connsiteX27" fmla="*/ 10164 w 1800864"/>
              <a:gd name="connsiteY27" fmla="*/ 812834 h 3644934"/>
              <a:gd name="connsiteX28" fmla="*/ 16514 w 1800864"/>
              <a:gd name="connsiteY28" fmla="*/ 1022384 h 3644934"/>
              <a:gd name="connsiteX29" fmla="*/ 124464 w 1800864"/>
              <a:gd name="connsiteY29" fmla="*/ 1174784 h 3644934"/>
              <a:gd name="connsiteX30" fmla="*/ 149864 w 1800864"/>
              <a:gd name="connsiteY30" fmla="*/ 1250984 h 3644934"/>
              <a:gd name="connsiteX31" fmla="*/ 232414 w 1800864"/>
              <a:gd name="connsiteY31" fmla="*/ 1416084 h 3644934"/>
              <a:gd name="connsiteX32" fmla="*/ 511814 w 1800864"/>
              <a:gd name="connsiteY32" fmla="*/ 1625634 h 3644934"/>
              <a:gd name="connsiteX33" fmla="*/ 746764 w 1800864"/>
              <a:gd name="connsiteY33" fmla="*/ 1771684 h 3644934"/>
              <a:gd name="connsiteX34" fmla="*/ 981714 w 1800864"/>
              <a:gd name="connsiteY34" fmla="*/ 1968534 h 3644934"/>
              <a:gd name="connsiteX35" fmla="*/ 1064264 w 1800864"/>
              <a:gd name="connsiteY35" fmla="*/ 2171734 h 3644934"/>
              <a:gd name="connsiteX36" fmla="*/ 1051564 w 1800864"/>
              <a:gd name="connsiteY36" fmla="*/ 2355884 h 3644934"/>
              <a:gd name="connsiteX37" fmla="*/ 962664 w 1800864"/>
              <a:gd name="connsiteY37" fmla="*/ 2603534 h 3644934"/>
              <a:gd name="connsiteX38" fmla="*/ 956314 w 1800864"/>
              <a:gd name="connsiteY38" fmla="*/ 2647984 h 3644934"/>
              <a:gd name="connsiteX39" fmla="*/ 867414 w 1800864"/>
              <a:gd name="connsiteY39" fmla="*/ 3035334 h 3644934"/>
              <a:gd name="connsiteX40" fmla="*/ 880114 w 1800864"/>
              <a:gd name="connsiteY40" fmla="*/ 3206784 h 3644934"/>
              <a:gd name="connsiteX41" fmla="*/ 956314 w 1800864"/>
              <a:gd name="connsiteY41" fmla="*/ 3498884 h 3644934"/>
              <a:gd name="connsiteX42" fmla="*/ 1013464 w 1800864"/>
              <a:gd name="connsiteY42" fmla="*/ 3644934 h 3644934"/>
              <a:gd name="connsiteX0" fmla="*/ 1146814 w 1800864"/>
              <a:gd name="connsiteY0" fmla="*/ 3581434 h 3644934"/>
              <a:gd name="connsiteX1" fmla="*/ 1019814 w 1800864"/>
              <a:gd name="connsiteY1" fmla="*/ 3162334 h 3644934"/>
              <a:gd name="connsiteX2" fmla="*/ 1083314 w 1800864"/>
              <a:gd name="connsiteY2" fmla="*/ 2705134 h 3644934"/>
              <a:gd name="connsiteX3" fmla="*/ 1280164 w 1800864"/>
              <a:gd name="connsiteY3" fmla="*/ 2190784 h 3644934"/>
              <a:gd name="connsiteX4" fmla="*/ 1413514 w 1800864"/>
              <a:gd name="connsiteY4" fmla="*/ 1854234 h 3644934"/>
              <a:gd name="connsiteX5" fmla="*/ 1623064 w 1800864"/>
              <a:gd name="connsiteY5" fmla="*/ 1479584 h 3644934"/>
              <a:gd name="connsiteX6" fmla="*/ 1591314 w 1800864"/>
              <a:gd name="connsiteY6" fmla="*/ 1270034 h 3644934"/>
              <a:gd name="connsiteX7" fmla="*/ 1534164 w 1800864"/>
              <a:gd name="connsiteY7" fmla="*/ 1143034 h 3644934"/>
              <a:gd name="connsiteX8" fmla="*/ 1616714 w 1800864"/>
              <a:gd name="connsiteY8" fmla="*/ 704884 h 3644934"/>
              <a:gd name="connsiteX9" fmla="*/ 1692914 w 1800864"/>
              <a:gd name="connsiteY9" fmla="*/ 330234 h 3644934"/>
              <a:gd name="connsiteX10" fmla="*/ 1800864 w 1800864"/>
              <a:gd name="connsiteY10" fmla="*/ 158784 h 3644934"/>
              <a:gd name="connsiteX11" fmla="*/ 1692914 w 1800864"/>
              <a:gd name="connsiteY11" fmla="*/ 34 h 3644934"/>
              <a:gd name="connsiteX12" fmla="*/ 1559564 w 1800864"/>
              <a:gd name="connsiteY12" fmla="*/ 146084 h 3644934"/>
              <a:gd name="connsiteX13" fmla="*/ 1540514 w 1800864"/>
              <a:gd name="connsiteY13" fmla="*/ 317534 h 3644934"/>
              <a:gd name="connsiteX14" fmla="*/ 1534164 w 1800864"/>
              <a:gd name="connsiteY14" fmla="*/ 393734 h 3644934"/>
              <a:gd name="connsiteX15" fmla="*/ 1457964 w 1800864"/>
              <a:gd name="connsiteY15" fmla="*/ 927134 h 3644934"/>
              <a:gd name="connsiteX16" fmla="*/ 1407164 w 1800864"/>
              <a:gd name="connsiteY16" fmla="*/ 1346234 h 3644934"/>
              <a:gd name="connsiteX17" fmla="*/ 1299214 w 1800864"/>
              <a:gd name="connsiteY17" fmla="*/ 1638334 h 3644934"/>
              <a:gd name="connsiteX18" fmla="*/ 1267464 w 1800864"/>
              <a:gd name="connsiteY18" fmla="*/ 1822484 h 3644934"/>
              <a:gd name="connsiteX19" fmla="*/ 1197614 w 1800864"/>
              <a:gd name="connsiteY19" fmla="*/ 1860584 h 3644934"/>
              <a:gd name="connsiteX20" fmla="*/ 994414 w 1800864"/>
              <a:gd name="connsiteY20" fmla="*/ 1720884 h 3644934"/>
              <a:gd name="connsiteX21" fmla="*/ 708664 w 1800864"/>
              <a:gd name="connsiteY21" fmla="*/ 1638334 h 3644934"/>
              <a:gd name="connsiteX22" fmla="*/ 524514 w 1800864"/>
              <a:gd name="connsiteY22" fmla="*/ 1524034 h 3644934"/>
              <a:gd name="connsiteX23" fmla="*/ 422914 w 1800864"/>
              <a:gd name="connsiteY23" fmla="*/ 1416084 h 3644934"/>
              <a:gd name="connsiteX24" fmla="*/ 308614 w 1800864"/>
              <a:gd name="connsiteY24" fmla="*/ 1181134 h 3644934"/>
              <a:gd name="connsiteX25" fmla="*/ 232414 w 1800864"/>
              <a:gd name="connsiteY25" fmla="*/ 895384 h 3644934"/>
              <a:gd name="connsiteX26" fmla="*/ 111764 w 1800864"/>
              <a:gd name="connsiteY26" fmla="*/ 698534 h 3644934"/>
              <a:gd name="connsiteX27" fmla="*/ 10164 w 1800864"/>
              <a:gd name="connsiteY27" fmla="*/ 812834 h 3644934"/>
              <a:gd name="connsiteX28" fmla="*/ 16514 w 1800864"/>
              <a:gd name="connsiteY28" fmla="*/ 1022384 h 3644934"/>
              <a:gd name="connsiteX29" fmla="*/ 124464 w 1800864"/>
              <a:gd name="connsiteY29" fmla="*/ 1174784 h 3644934"/>
              <a:gd name="connsiteX30" fmla="*/ 149864 w 1800864"/>
              <a:gd name="connsiteY30" fmla="*/ 1250984 h 3644934"/>
              <a:gd name="connsiteX31" fmla="*/ 232414 w 1800864"/>
              <a:gd name="connsiteY31" fmla="*/ 1416084 h 3644934"/>
              <a:gd name="connsiteX32" fmla="*/ 511814 w 1800864"/>
              <a:gd name="connsiteY32" fmla="*/ 1625634 h 3644934"/>
              <a:gd name="connsiteX33" fmla="*/ 746764 w 1800864"/>
              <a:gd name="connsiteY33" fmla="*/ 1771684 h 3644934"/>
              <a:gd name="connsiteX34" fmla="*/ 981714 w 1800864"/>
              <a:gd name="connsiteY34" fmla="*/ 1968534 h 3644934"/>
              <a:gd name="connsiteX35" fmla="*/ 1064264 w 1800864"/>
              <a:gd name="connsiteY35" fmla="*/ 2171734 h 3644934"/>
              <a:gd name="connsiteX36" fmla="*/ 1051564 w 1800864"/>
              <a:gd name="connsiteY36" fmla="*/ 2355884 h 3644934"/>
              <a:gd name="connsiteX37" fmla="*/ 962664 w 1800864"/>
              <a:gd name="connsiteY37" fmla="*/ 2603534 h 3644934"/>
              <a:gd name="connsiteX38" fmla="*/ 956314 w 1800864"/>
              <a:gd name="connsiteY38" fmla="*/ 2647984 h 3644934"/>
              <a:gd name="connsiteX39" fmla="*/ 867414 w 1800864"/>
              <a:gd name="connsiteY39" fmla="*/ 3035334 h 3644934"/>
              <a:gd name="connsiteX40" fmla="*/ 880114 w 1800864"/>
              <a:gd name="connsiteY40" fmla="*/ 3206784 h 3644934"/>
              <a:gd name="connsiteX41" fmla="*/ 956314 w 1800864"/>
              <a:gd name="connsiteY41" fmla="*/ 3498884 h 3644934"/>
              <a:gd name="connsiteX42" fmla="*/ 1013464 w 1800864"/>
              <a:gd name="connsiteY42" fmla="*/ 3644934 h 3644934"/>
              <a:gd name="connsiteX43" fmla="*/ 1146814 w 1800864"/>
              <a:gd name="connsiteY43" fmla="*/ 3581434 h 36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00864" h="3644934">
                <a:moveTo>
                  <a:pt x="1146814" y="3581434"/>
                </a:moveTo>
                <a:cubicBezTo>
                  <a:pt x="1088605" y="3444909"/>
                  <a:pt x="1030397" y="3308384"/>
                  <a:pt x="1019814" y="3162334"/>
                </a:cubicBezTo>
                <a:cubicBezTo>
                  <a:pt x="1009231" y="3016284"/>
                  <a:pt x="1039922" y="2867059"/>
                  <a:pt x="1083314" y="2705134"/>
                </a:cubicBezTo>
                <a:cubicBezTo>
                  <a:pt x="1126706" y="2543209"/>
                  <a:pt x="1225131" y="2332601"/>
                  <a:pt x="1280164" y="2190784"/>
                </a:cubicBezTo>
                <a:cubicBezTo>
                  <a:pt x="1335197" y="2048967"/>
                  <a:pt x="1356364" y="1972767"/>
                  <a:pt x="1413514" y="1854234"/>
                </a:cubicBezTo>
                <a:cubicBezTo>
                  <a:pt x="1470664" y="1735701"/>
                  <a:pt x="1593431" y="1576951"/>
                  <a:pt x="1623064" y="1479584"/>
                </a:cubicBezTo>
                <a:cubicBezTo>
                  <a:pt x="1652697" y="1382217"/>
                  <a:pt x="1606131" y="1326126"/>
                  <a:pt x="1591314" y="1270034"/>
                </a:cubicBezTo>
                <a:cubicBezTo>
                  <a:pt x="1576497" y="1213942"/>
                  <a:pt x="1529931" y="1237226"/>
                  <a:pt x="1534164" y="1143034"/>
                </a:cubicBezTo>
                <a:cubicBezTo>
                  <a:pt x="1538397" y="1048842"/>
                  <a:pt x="1590256" y="840351"/>
                  <a:pt x="1616714" y="704884"/>
                </a:cubicBezTo>
                <a:cubicBezTo>
                  <a:pt x="1643172" y="569417"/>
                  <a:pt x="1662222" y="421251"/>
                  <a:pt x="1692914" y="330234"/>
                </a:cubicBezTo>
                <a:cubicBezTo>
                  <a:pt x="1723606" y="239217"/>
                  <a:pt x="1800864" y="213817"/>
                  <a:pt x="1800864" y="158784"/>
                </a:cubicBezTo>
                <a:cubicBezTo>
                  <a:pt x="1800864" y="103751"/>
                  <a:pt x="1733131" y="2151"/>
                  <a:pt x="1692914" y="34"/>
                </a:cubicBezTo>
                <a:cubicBezTo>
                  <a:pt x="1652697" y="-2083"/>
                  <a:pt x="1584964" y="93167"/>
                  <a:pt x="1559564" y="146084"/>
                </a:cubicBezTo>
                <a:cubicBezTo>
                  <a:pt x="1534164" y="199001"/>
                  <a:pt x="1544747" y="276259"/>
                  <a:pt x="1540514" y="317534"/>
                </a:cubicBezTo>
                <a:cubicBezTo>
                  <a:pt x="1536281" y="358809"/>
                  <a:pt x="1547922" y="292134"/>
                  <a:pt x="1534164" y="393734"/>
                </a:cubicBezTo>
                <a:cubicBezTo>
                  <a:pt x="1520406" y="495334"/>
                  <a:pt x="1479131" y="768384"/>
                  <a:pt x="1457964" y="927134"/>
                </a:cubicBezTo>
                <a:cubicBezTo>
                  <a:pt x="1436797" y="1085884"/>
                  <a:pt x="1433622" y="1227701"/>
                  <a:pt x="1407164" y="1346234"/>
                </a:cubicBezTo>
                <a:cubicBezTo>
                  <a:pt x="1380706" y="1464767"/>
                  <a:pt x="1322497" y="1558959"/>
                  <a:pt x="1299214" y="1638334"/>
                </a:cubicBezTo>
                <a:cubicBezTo>
                  <a:pt x="1275931" y="1717709"/>
                  <a:pt x="1284397" y="1785442"/>
                  <a:pt x="1267464" y="1822484"/>
                </a:cubicBezTo>
                <a:cubicBezTo>
                  <a:pt x="1250531" y="1859526"/>
                  <a:pt x="1243122" y="1877517"/>
                  <a:pt x="1197614" y="1860584"/>
                </a:cubicBezTo>
                <a:cubicBezTo>
                  <a:pt x="1152106" y="1843651"/>
                  <a:pt x="1075906" y="1757926"/>
                  <a:pt x="994414" y="1720884"/>
                </a:cubicBezTo>
                <a:cubicBezTo>
                  <a:pt x="912922" y="1683842"/>
                  <a:pt x="786981" y="1671142"/>
                  <a:pt x="708664" y="1638334"/>
                </a:cubicBezTo>
                <a:cubicBezTo>
                  <a:pt x="630347" y="1605526"/>
                  <a:pt x="572139" y="1561076"/>
                  <a:pt x="524514" y="1524034"/>
                </a:cubicBezTo>
                <a:cubicBezTo>
                  <a:pt x="476889" y="1486992"/>
                  <a:pt x="458897" y="1473234"/>
                  <a:pt x="422914" y="1416084"/>
                </a:cubicBezTo>
                <a:cubicBezTo>
                  <a:pt x="386931" y="1358934"/>
                  <a:pt x="340364" y="1267917"/>
                  <a:pt x="308614" y="1181134"/>
                </a:cubicBezTo>
                <a:cubicBezTo>
                  <a:pt x="276864" y="1094351"/>
                  <a:pt x="265222" y="975817"/>
                  <a:pt x="232414" y="895384"/>
                </a:cubicBezTo>
                <a:cubicBezTo>
                  <a:pt x="199606" y="814951"/>
                  <a:pt x="148806" y="712292"/>
                  <a:pt x="111764" y="698534"/>
                </a:cubicBezTo>
                <a:cubicBezTo>
                  <a:pt x="74722" y="684776"/>
                  <a:pt x="26039" y="758859"/>
                  <a:pt x="10164" y="812834"/>
                </a:cubicBezTo>
                <a:cubicBezTo>
                  <a:pt x="-5711" y="866809"/>
                  <a:pt x="-2536" y="962059"/>
                  <a:pt x="16514" y="1022384"/>
                </a:cubicBezTo>
                <a:cubicBezTo>
                  <a:pt x="35564" y="1082709"/>
                  <a:pt x="102239" y="1136684"/>
                  <a:pt x="124464" y="1174784"/>
                </a:cubicBezTo>
                <a:cubicBezTo>
                  <a:pt x="146689" y="1212884"/>
                  <a:pt x="131872" y="1210767"/>
                  <a:pt x="149864" y="1250984"/>
                </a:cubicBezTo>
                <a:cubicBezTo>
                  <a:pt x="167856" y="1291201"/>
                  <a:pt x="172089" y="1353642"/>
                  <a:pt x="232414" y="1416084"/>
                </a:cubicBezTo>
                <a:cubicBezTo>
                  <a:pt x="292739" y="1478526"/>
                  <a:pt x="426089" y="1566367"/>
                  <a:pt x="511814" y="1625634"/>
                </a:cubicBezTo>
                <a:cubicBezTo>
                  <a:pt x="597539" y="1684901"/>
                  <a:pt x="668447" y="1714534"/>
                  <a:pt x="746764" y="1771684"/>
                </a:cubicBezTo>
                <a:cubicBezTo>
                  <a:pt x="825081" y="1828834"/>
                  <a:pt x="928797" y="1901859"/>
                  <a:pt x="981714" y="1968534"/>
                </a:cubicBezTo>
                <a:cubicBezTo>
                  <a:pt x="1034631" y="2035209"/>
                  <a:pt x="1052622" y="2107176"/>
                  <a:pt x="1064264" y="2171734"/>
                </a:cubicBezTo>
                <a:cubicBezTo>
                  <a:pt x="1075906" y="2236292"/>
                  <a:pt x="1068497" y="2283917"/>
                  <a:pt x="1051564" y="2355884"/>
                </a:cubicBezTo>
                <a:cubicBezTo>
                  <a:pt x="1034631" y="2427851"/>
                  <a:pt x="978539" y="2554851"/>
                  <a:pt x="962664" y="2603534"/>
                </a:cubicBezTo>
                <a:cubicBezTo>
                  <a:pt x="946789" y="2652217"/>
                  <a:pt x="972189" y="2576017"/>
                  <a:pt x="956314" y="2647984"/>
                </a:cubicBezTo>
                <a:cubicBezTo>
                  <a:pt x="940439" y="2719951"/>
                  <a:pt x="880114" y="2942201"/>
                  <a:pt x="867414" y="3035334"/>
                </a:cubicBezTo>
                <a:cubicBezTo>
                  <a:pt x="854714" y="3128467"/>
                  <a:pt x="865297" y="3129526"/>
                  <a:pt x="880114" y="3206784"/>
                </a:cubicBezTo>
                <a:cubicBezTo>
                  <a:pt x="894931" y="3284042"/>
                  <a:pt x="934089" y="3425859"/>
                  <a:pt x="956314" y="3498884"/>
                </a:cubicBezTo>
                <a:cubicBezTo>
                  <a:pt x="978539" y="3571909"/>
                  <a:pt x="996001" y="3608421"/>
                  <a:pt x="1013464" y="3644934"/>
                </a:cubicBezTo>
                <a:lnTo>
                  <a:pt x="1146814" y="3581434"/>
                </a:lnTo>
                <a:close/>
              </a:path>
            </a:pathLst>
          </a:custGeom>
          <a:solidFill>
            <a:srgbClr val="DEEBF7">
              <a:alpha val="40000"/>
            </a:srgbClr>
          </a:solidFill>
          <a:ln w="28575">
            <a:solidFill>
              <a:srgbClr val="00B0F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7973518" y="2493595"/>
            <a:ext cx="3158470" cy="3846246"/>
          </a:xfrm>
          <a:custGeom>
            <a:avLst/>
            <a:gdLst>
              <a:gd name="connsiteX0" fmla="*/ 1162862 w 3158470"/>
              <a:gd name="connsiteY0" fmla="*/ 3988071 h 3988071"/>
              <a:gd name="connsiteX1" fmla="*/ 1056182 w 3158470"/>
              <a:gd name="connsiteY1" fmla="*/ 3668031 h 3988071"/>
              <a:gd name="connsiteX2" fmla="*/ 995222 w 3158470"/>
              <a:gd name="connsiteY2" fmla="*/ 3309891 h 3988071"/>
              <a:gd name="connsiteX3" fmla="*/ 1040942 w 3158470"/>
              <a:gd name="connsiteY3" fmla="*/ 2936511 h 3988071"/>
              <a:gd name="connsiteX4" fmla="*/ 1178102 w 3158470"/>
              <a:gd name="connsiteY4" fmla="*/ 2692671 h 3988071"/>
              <a:gd name="connsiteX5" fmla="*/ 1117142 w 3158470"/>
              <a:gd name="connsiteY5" fmla="*/ 2319291 h 3988071"/>
              <a:gd name="connsiteX6" fmla="*/ 766622 w 3158470"/>
              <a:gd name="connsiteY6" fmla="*/ 2113551 h 3988071"/>
              <a:gd name="connsiteX7" fmla="*/ 301802 w 3158470"/>
              <a:gd name="connsiteY7" fmla="*/ 1869711 h 3988071"/>
              <a:gd name="connsiteX8" fmla="*/ 96062 w 3158470"/>
              <a:gd name="connsiteY8" fmla="*/ 1603011 h 3988071"/>
              <a:gd name="connsiteX9" fmla="*/ 4622 w 3158470"/>
              <a:gd name="connsiteY9" fmla="*/ 1244871 h 3988071"/>
              <a:gd name="connsiteX10" fmla="*/ 35102 w 3158470"/>
              <a:gd name="connsiteY10" fmla="*/ 947691 h 3988071"/>
              <a:gd name="connsiteX11" fmla="*/ 217982 w 3158470"/>
              <a:gd name="connsiteY11" fmla="*/ 780051 h 3988071"/>
              <a:gd name="connsiteX12" fmla="*/ 454202 w 3158470"/>
              <a:gd name="connsiteY12" fmla="*/ 1023891 h 3988071"/>
              <a:gd name="connsiteX13" fmla="*/ 469442 w 3158470"/>
              <a:gd name="connsiteY13" fmla="*/ 1435371 h 3988071"/>
              <a:gd name="connsiteX14" fmla="*/ 781862 w 3158470"/>
              <a:gd name="connsiteY14" fmla="*/ 1724931 h 3988071"/>
              <a:gd name="connsiteX15" fmla="*/ 972362 w 3158470"/>
              <a:gd name="connsiteY15" fmla="*/ 1923051 h 3988071"/>
              <a:gd name="connsiteX16" fmla="*/ 1444802 w 3158470"/>
              <a:gd name="connsiteY16" fmla="*/ 1907811 h 3988071"/>
              <a:gd name="connsiteX17" fmla="*/ 1536242 w 3158470"/>
              <a:gd name="connsiteY17" fmla="*/ 1397271 h 3988071"/>
              <a:gd name="connsiteX18" fmla="*/ 1604822 w 3158470"/>
              <a:gd name="connsiteY18" fmla="*/ 947691 h 3988071"/>
              <a:gd name="connsiteX19" fmla="*/ 1452422 w 3158470"/>
              <a:gd name="connsiteY19" fmla="*/ 528591 h 3988071"/>
              <a:gd name="connsiteX20" fmla="*/ 1642922 w 3158470"/>
              <a:gd name="connsiteY20" fmla="*/ 79011 h 3988071"/>
              <a:gd name="connsiteX21" fmla="*/ 2084882 w 3158470"/>
              <a:gd name="connsiteY21" fmla="*/ 48531 h 3988071"/>
              <a:gd name="connsiteX22" fmla="*/ 2069642 w 3158470"/>
              <a:gd name="connsiteY22" fmla="*/ 581931 h 3988071"/>
              <a:gd name="connsiteX23" fmla="*/ 1863902 w 3158470"/>
              <a:gd name="connsiteY23" fmla="*/ 856251 h 3988071"/>
              <a:gd name="connsiteX24" fmla="*/ 1825802 w 3158470"/>
              <a:gd name="connsiteY24" fmla="*/ 1084851 h 3988071"/>
              <a:gd name="connsiteX25" fmla="*/ 1871522 w 3158470"/>
              <a:gd name="connsiteY25" fmla="*/ 1496331 h 3988071"/>
              <a:gd name="connsiteX26" fmla="*/ 2054402 w 3158470"/>
              <a:gd name="connsiteY26" fmla="*/ 1465851 h 3988071"/>
              <a:gd name="connsiteX27" fmla="*/ 2519222 w 3158470"/>
              <a:gd name="connsiteY27" fmla="*/ 1214391 h 3988071"/>
              <a:gd name="connsiteX28" fmla="*/ 2900222 w 3158470"/>
              <a:gd name="connsiteY28" fmla="*/ 1054371 h 3988071"/>
              <a:gd name="connsiteX29" fmla="*/ 3136442 w 3158470"/>
              <a:gd name="connsiteY29" fmla="*/ 1138191 h 3988071"/>
              <a:gd name="connsiteX30" fmla="*/ 3105962 w 3158470"/>
              <a:gd name="connsiteY30" fmla="*/ 1496331 h 3988071"/>
              <a:gd name="connsiteX31" fmla="*/ 2763062 w 3158470"/>
              <a:gd name="connsiteY31" fmla="*/ 1564911 h 3988071"/>
              <a:gd name="connsiteX32" fmla="*/ 2321102 w 3158470"/>
              <a:gd name="connsiteY32" fmla="*/ 1724931 h 3988071"/>
              <a:gd name="connsiteX33" fmla="*/ 1902002 w 3158470"/>
              <a:gd name="connsiteY33" fmla="*/ 1892571 h 3988071"/>
              <a:gd name="connsiteX34" fmla="*/ 1597202 w 3158470"/>
              <a:gd name="connsiteY34" fmla="*/ 2151651 h 3988071"/>
              <a:gd name="connsiteX35" fmla="*/ 1475282 w 3158470"/>
              <a:gd name="connsiteY35" fmla="*/ 2494551 h 3988071"/>
              <a:gd name="connsiteX36" fmla="*/ 1269542 w 3158470"/>
              <a:gd name="connsiteY36" fmla="*/ 2959371 h 3988071"/>
              <a:gd name="connsiteX37" fmla="*/ 1231442 w 3158470"/>
              <a:gd name="connsiteY37" fmla="*/ 3447051 h 3988071"/>
              <a:gd name="connsiteX38" fmla="*/ 1315262 w 3158470"/>
              <a:gd name="connsiteY38" fmla="*/ 3858531 h 3988071"/>
              <a:gd name="connsiteX39" fmla="*/ 1330502 w 3158470"/>
              <a:gd name="connsiteY39" fmla="*/ 3911871 h 3988071"/>
              <a:gd name="connsiteX0" fmla="*/ 1162862 w 3158470"/>
              <a:gd name="connsiteY0" fmla="*/ 3962796 h 3962796"/>
              <a:gd name="connsiteX1" fmla="*/ 1056182 w 3158470"/>
              <a:gd name="connsiteY1" fmla="*/ 3642756 h 3962796"/>
              <a:gd name="connsiteX2" fmla="*/ 995222 w 3158470"/>
              <a:gd name="connsiteY2" fmla="*/ 3284616 h 3962796"/>
              <a:gd name="connsiteX3" fmla="*/ 1040942 w 3158470"/>
              <a:gd name="connsiteY3" fmla="*/ 2911236 h 3962796"/>
              <a:gd name="connsiteX4" fmla="*/ 1178102 w 3158470"/>
              <a:gd name="connsiteY4" fmla="*/ 2667396 h 3962796"/>
              <a:gd name="connsiteX5" fmla="*/ 1117142 w 3158470"/>
              <a:gd name="connsiteY5" fmla="*/ 2294016 h 3962796"/>
              <a:gd name="connsiteX6" fmla="*/ 766622 w 3158470"/>
              <a:gd name="connsiteY6" fmla="*/ 2088276 h 3962796"/>
              <a:gd name="connsiteX7" fmla="*/ 301802 w 3158470"/>
              <a:gd name="connsiteY7" fmla="*/ 1844436 h 3962796"/>
              <a:gd name="connsiteX8" fmla="*/ 96062 w 3158470"/>
              <a:gd name="connsiteY8" fmla="*/ 1577736 h 3962796"/>
              <a:gd name="connsiteX9" fmla="*/ 4622 w 3158470"/>
              <a:gd name="connsiteY9" fmla="*/ 1219596 h 3962796"/>
              <a:gd name="connsiteX10" fmla="*/ 35102 w 3158470"/>
              <a:gd name="connsiteY10" fmla="*/ 922416 h 3962796"/>
              <a:gd name="connsiteX11" fmla="*/ 217982 w 3158470"/>
              <a:gd name="connsiteY11" fmla="*/ 754776 h 3962796"/>
              <a:gd name="connsiteX12" fmla="*/ 454202 w 3158470"/>
              <a:gd name="connsiteY12" fmla="*/ 998616 h 3962796"/>
              <a:gd name="connsiteX13" fmla="*/ 469442 w 3158470"/>
              <a:gd name="connsiteY13" fmla="*/ 1410096 h 3962796"/>
              <a:gd name="connsiteX14" fmla="*/ 781862 w 3158470"/>
              <a:gd name="connsiteY14" fmla="*/ 1699656 h 3962796"/>
              <a:gd name="connsiteX15" fmla="*/ 972362 w 3158470"/>
              <a:gd name="connsiteY15" fmla="*/ 1897776 h 3962796"/>
              <a:gd name="connsiteX16" fmla="*/ 1444802 w 3158470"/>
              <a:gd name="connsiteY16" fmla="*/ 1882536 h 3962796"/>
              <a:gd name="connsiteX17" fmla="*/ 1536242 w 3158470"/>
              <a:gd name="connsiteY17" fmla="*/ 1371996 h 3962796"/>
              <a:gd name="connsiteX18" fmla="*/ 1604822 w 3158470"/>
              <a:gd name="connsiteY18" fmla="*/ 922416 h 3962796"/>
              <a:gd name="connsiteX19" fmla="*/ 1452422 w 3158470"/>
              <a:gd name="connsiteY19" fmla="*/ 503316 h 3962796"/>
              <a:gd name="connsiteX20" fmla="*/ 1719122 w 3158470"/>
              <a:gd name="connsiteY20" fmla="*/ 136286 h 3962796"/>
              <a:gd name="connsiteX21" fmla="*/ 2084882 w 3158470"/>
              <a:gd name="connsiteY21" fmla="*/ 23256 h 3962796"/>
              <a:gd name="connsiteX22" fmla="*/ 2069642 w 3158470"/>
              <a:gd name="connsiteY22" fmla="*/ 556656 h 3962796"/>
              <a:gd name="connsiteX23" fmla="*/ 1863902 w 3158470"/>
              <a:gd name="connsiteY23" fmla="*/ 830976 h 3962796"/>
              <a:gd name="connsiteX24" fmla="*/ 1825802 w 3158470"/>
              <a:gd name="connsiteY24" fmla="*/ 1059576 h 3962796"/>
              <a:gd name="connsiteX25" fmla="*/ 1871522 w 3158470"/>
              <a:gd name="connsiteY25" fmla="*/ 1471056 h 3962796"/>
              <a:gd name="connsiteX26" fmla="*/ 2054402 w 3158470"/>
              <a:gd name="connsiteY26" fmla="*/ 1440576 h 3962796"/>
              <a:gd name="connsiteX27" fmla="*/ 2519222 w 3158470"/>
              <a:gd name="connsiteY27" fmla="*/ 1189116 h 3962796"/>
              <a:gd name="connsiteX28" fmla="*/ 2900222 w 3158470"/>
              <a:gd name="connsiteY28" fmla="*/ 1029096 h 3962796"/>
              <a:gd name="connsiteX29" fmla="*/ 3136442 w 3158470"/>
              <a:gd name="connsiteY29" fmla="*/ 1112916 h 3962796"/>
              <a:gd name="connsiteX30" fmla="*/ 3105962 w 3158470"/>
              <a:gd name="connsiteY30" fmla="*/ 1471056 h 3962796"/>
              <a:gd name="connsiteX31" fmla="*/ 2763062 w 3158470"/>
              <a:gd name="connsiteY31" fmla="*/ 1539636 h 3962796"/>
              <a:gd name="connsiteX32" fmla="*/ 2321102 w 3158470"/>
              <a:gd name="connsiteY32" fmla="*/ 1699656 h 3962796"/>
              <a:gd name="connsiteX33" fmla="*/ 1902002 w 3158470"/>
              <a:gd name="connsiteY33" fmla="*/ 1867296 h 3962796"/>
              <a:gd name="connsiteX34" fmla="*/ 1597202 w 3158470"/>
              <a:gd name="connsiteY34" fmla="*/ 2126376 h 3962796"/>
              <a:gd name="connsiteX35" fmla="*/ 1475282 w 3158470"/>
              <a:gd name="connsiteY35" fmla="*/ 2469276 h 3962796"/>
              <a:gd name="connsiteX36" fmla="*/ 1269542 w 3158470"/>
              <a:gd name="connsiteY36" fmla="*/ 2934096 h 3962796"/>
              <a:gd name="connsiteX37" fmla="*/ 1231442 w 3158470"/>
              <a:gd name="connsiteY37" fmla="*/ 3421776 h 3962796"/>
              <a:gd name="connsiteX38" fmla="*/ 1315262 w 3158470"/>
              <a:gd name="connsiteY38" fmla="*/ 3833256 h 3962796"/>
              <a:gd name="connsiteX39" fmla="*/ 1330502 w 3158470"/>
              <a:gd name="connsiteY39" fmla="*/ 3886596 h 3962796"/>
              <a:gd name="connsiteX0" fmla="*/ 1162862 w 3158470"/>
              <a:gd name="connsiteY0" fmla="*/ 3962796 h 3962796"/>
              <a:gd name="connsiteX1" fmla="*/ 1056182 w 3158470"/>
              <a:gd name="connsiteY1" fmla="*/ 3642756 h 3962796"/>
              <a:gd name="connsiteX2" fmla="*/ 995222 w 3158470"/>
              <a:gd name="connsiteY2" fmla="*/ 3284616 h 3962796"/>
              <a:gd name="connsiteX3" fmla="*/ 1040942 w 3158470"/>
              <a:gd name="connsiteY3" fmla="*/ 2911236 h 3962796"/>
              <a:gd name="connsiteX4" fmla="*/ 1178102 w 3158470"/>
              <a:gd name="connsiteY4" fmla="*/ 2667396 h 3962796"/>
              <a:gd name="connsiteX5" fmla="*/ 1117142 w 3158470"/>
              <a:gd name="connsiteY5" fmla="*/ 2294016 h 3962796"/>
              <a:gd name="connsiteX6" fmla="*/ 766622 w 3158470"/>
              <a:gd name="connsiteY6" fmla="*/ 2088276 h 3962796"/>
              <a:gd name="connsiteX7" fmla="*/ 301802 w 3158470"/>
              <a:gd name="connsiteY7" fmla="*/ 1844436 h 3962796"/>
              <a:gd name="connsiteX8" fmla="*/ 96062 w 3158470"/>
              <a:gd name="connsiteY8" fmla="*/ 1577736 h 3962796"/>
              <a:gd name="connsiteX9" fmla="*/ 4622 w 3158470"/>
              <a:gd name="connsiteY9" fmla="*/ 1219596 h 3962796"/>
              <a:gd name="connsiteX10" fmla="*/ 35102 w 3158470"/>
              <a:gd name="connsiteY10" fmla="*/ 922416 h 3962796"/>
              <a:gd name="connsiteX11" fmla="*/ 217982 w 3158470"/>
              <a:gd name="connsiteY11" fmla="*/ 754776 h 3962796"/>
              <a:gd name="connsiteX12" fmla="*/ 454202 w 3158470"/>
              <a:gd name="connsiteY12" fmla="*/ 998616 h 3962796"/>
              <a:gd name="connsiteX13" fmla="*/ 469442 w 3158470"/>
              <a:gd name="connsiteY13" fmla="*/ 1410096 h 3962796"/>
              <a:gd name="connsiteX14" fmla="*/ 781862 w 3158470"/>
              <a:gd name="connsiteY14" fmla="*/ 1699656 h 3962796"/>
              <a:gd name="connsiteX15" fmla="*/ 972362 w 3158470"/>
              <a:gd name="connsiteY15" fmla="*/ 1897776 h 3962796"/>
              <a:gd name="connsiteX16" fmla="*/ 1444802 w 3158470"/>
              <a:gd name="connsiteY16" fmla="*/ 1882536 h 3962796"/>
              <a:gd name="connsiteX17" fmla="*/ 1536242 w 3158470"/>
              <a:gd name="connsiteY17" fmla="*/ 1371996 h 3962796"/>
              <a:gd name="connsiteX18" fmla="*/ 1604822 w 3158470"/>
              <a:gd name="connsiteY18" fmla="*/ 922416 h 3962796"/>
              <a:gd name="connsiteX19" fmla="*/ 1528622 w 3158470"/>
              <a:gd name="connsiteY19" fmla="*/ 503316 h 3962796"/>
              <a:gd name="connsiteX20" fmla="*/ 1719122 w 3158470"/>
              <a:gd name="connsiteY20" fmla="*/ 136286 h 3962796"/>
              <a:gd name="connsiteX21" fmla="*/ 2084882 w 3158470"/>
              <a:gd name="connsiteY21" fmla="*/ 23256 h 3962796"/>
              <a:gd name="connsiteX22" fmla="*/ 2069642 w 3158470"/>
              <a:gd name="connsiteY22" fmla="*/ 556656 h 3962796"/>
              <a:gd name="connsiteX23" fmla="*/ 1863902 w 3158470"/>
              <a:gd name="connsiteY23" fmla="*/ 830976 h 3962796"/>
              <a:gd name="connsiteX24" fmla="*/ 1825802 w 3158470"/>
              <a:gd name="connsiteY24" fmla="*/ 1059576 h 3962796"/>
              <a:gd name="connsiteX25" fmla="*/ 1871522 w 3158470"/>
              <a:gd name="connsiteY25" fmla="*/ 1471056 h 3962796"/>
              <a:gd name="connsiteX26" fmla="*/ 2054402 w 3158470"/>
              <a:gd name="connsiteY26" fmla="*/ 1440576 h 3962796"/>
              <a:gd name="connsiteX27" fmla="*/ 2519222 w 3158470"/>
              <a:gd name="connsiteY27" fmla="*/ 1189116 h 3962796"/>
              <a:gd name="connsiteX28" fmla="*/ 2900222 w 3158470"/>
              <a:gd name="connsiteY28" fmla="*/ 1029096 h 3962796"/>
              <a:gd name="connsiteX29" fmla="*/ 3136442 w 3158470"/>
              <a:gd name="connsiteY29" fmla="*/ 1112916 h 3962796"/>
              <a:gd name="connsiteX30" fmla="*/ 3105962 w 3158470"/>
              <a:gd name="connsiteY30" fmla="*/ 1471056 h 3962796"/>
              <a:gd name="connsiteX31" fmla="*/ 2763062 w 3158470"/>
              <a:gd name="connsiteY31" fmla="*/ 1539636 h 3962796"/>
              <a:gd name="connsiteX32" fmla="*/ 2321102 w 3158470"/>
              <a:gd name="connsiteY32" fmla="*/ 1699656 h 3962796"/>
              <a:gd name="connsiteX33" fmla="*/ 1902002 w 3158470"/>
              <a:gd name="connsiteY33" fmla="*/ 1867296 h 3962796"/>
              <a:gd name="connsiteX34" fmla="*/ 1597202 w 3158470"/>
              <a:gd name="connsiteY34" fmla="*/ 2126376 h 3962796"/>
              <a:gd name="connsiteX35" fmla="*/ 1475282 w 3158470"/>
              <a:gd name="connsiteY35" fmla="*/ 2469276 h 3962796"/>
              <a:gd name="connsiteX36" fmla="*/ 1269542 w 3158470"/>
              <a:gd name="connsiteY36" fmla="*/ 2934096 h 3962796"/>
              <a:gd name="connsiteX37" fmla="*/ 1231442 w 3158470"/>
              <a:gd name="connsiteY37" fmla="*/ 3421776 h 3962796"/>
              <a:gd name="connsiteX38" fmla="*/ 1315262 w 3158470"/>
              <a:gd name="connsiteY38" fmla="*/ 3833256 h 3962796"/>
              <a:gd name="connsiteX39" fmla="*/ 1330502 w 3158470"/>
              <a:gd name="connsiteY39" fmla="*/ 3886596 h 3962796"/>
              <a:gd name="connsiteX0" fmla="*/ 1162862 w 3158470"/>
              <a:gd name="connsiteY0" fmla="*/ 3846246 h 3846246"/>
              <a:gd name="connsiteX1" fmla="*/ 1056182 w 3158470"/>
              <a:gd name="connsiteY1" fmla="*/ 3526206 h 3846246"/>
              <a:gd name="connsiteX2" fmla="*/ 995222 w 3158470"/>
              <a:gd name="connsiteY2" fmla="*/ 3168066 h 3846246"/>
              <a:gd name="connsiteX3" fmla="*/ 1040942 w 3158470"/>
              <a:gd name="connsiteY3" fmla="*/ 2794686 h 3846246"/>
              <a:gd name="connsiteX4" fmla="*/ 1178102 w 3158470"/>
              <a:gd name="connsiteY4" fmla="*/ 2550846 h 3846246"/>
              <a:gd name="connsiteX5" fmla="*/ 1117142 w 3158470"/>
              <a:gd name="connsiteY5" fmla="*/ 2177466 h 3846246"/>
              <a:gd name="connsiteX6" fmla="*/ 766622 w 3158470"/>
              <a:gd name="connsiteY6" fmla="*/ 1971726 h 3846246"/>
              <a:gd name="connsiteX7" fmla="*/ 301802 w 3158470"/>
              <a:gd name="connsiteY7" fmla="*/ 1727886 h 3846246"/>
              <a:gd name="connsiteX8" fmla="*/ 96062 w 3158470"/>
              <a:gd name="connsiteY8" fmla="*/ 1461186 h 3846246"/>
              <a:gd name="connsiteX9" fmla="*/ 4622 w 3158470"/>
              <a:gd name="connsiteY9" fmla="*/ 1103046 h 3846246"/>
              <a:gd name="connsiteX10" fmla="*/ 35102 w 3158470"/>
              <a:gd name="connsiteY10" fmla="*/ 805866 h 3846246"/>
              <a:gd name="connsiteX11" fmla="*/ 217982 w 3158470"/>
              <a:gd name="connsiteY11" fmla="*/ 638226 h 3846246"/>
              <a:gd name="connsiteX12" fmla="*/ 454202 w 3158470"/>
              <a:gd name="connsiteY12" fmla="*/ 882066 h 3846246"/>
              <a:gd name="connsiteX13" fmla="*/ 469442 w 3158470"/>
              <a:gd name="connsiteY13" fmla="*/ 1293546 h 3846246"/>
              <a:gd name="connsiteX14" fmla="*/ 781862 w 3158470"/>
              <a:gd name="connsiteY14" fmla="*/ 1583106 h 3846246"/>
              <a:gd name="connsiteX15" fmla="*/ 972362 w 3158470"/>
              <a:gd name="connsiteY15" fmla="*/ 1781226 h 3846246"/>
              <a:gd name="connsiteX16" fmla="*/ 1444802 w 3158470"/>
              <a:gd name="connsiteY16" fmla="*/ 1765986 h 3846246"/>
              <a:gd name="connsiteX17" fmla="*/ 1536242 w 3158470"/>
              <a:gd name="connsiteY17" fmla="*/ 1255446 h 3846246"/>
              <a:gd name="connsiteX18" fmla="*/ 1604822 w 3158470"/>
              <a:gd name="connsiteY18" fmla="*/ 805866 h 3846246"/>
              <a:gd name="connsiteX19" fmla="*/ 1528622 w 3158470"/>
              <a:gd name="connsiteY19" fmla="*/ 386766 h 3846246"/>
              <a:gd name="connsiteX20" fmla="*/ 1719122 w 3158470"/>
              <a:gd name="connsiteY20" fmla="*/ 19736 h 3846246"/>
              <a:gd name="connsiteX21" fmla="*/ 2015032 w 3158470"/>
              <a:gd name="connsiteY21" fmla="*/ 90856 h 3846246"/>
              <a:gd name="connsiteX22" fmla="*/ 2069642 w 3158470"/>
              <a:gd name="connsiteY22" fmla="*/ 440106 h 3846246"/>
              <a:gd name="connsiteX23" fmla="*/ 1863902 w 3158470"/>
              <a:gd name="connsiteY23" fmla="*/ 714426 h 3846246"/>
              <a:gd name="connsiteX24" fmla="*/ 1825802 w 3158470"/>
              <a:gd name="connsiteY24" fmla="*/ 943026 h 3846246"/>
              <a:gd name="connsiteX25" fmla="*/ 1871522 w 3158470"/>
              <a:gd name="connsiteY25" fmla="*/ 1354506 h 3846246"/>
              <a:gd name="connsiteX26" fmla="*/ 2054402 w 3158470"/>
              <a:gd name="connsiteY26" fmla="*/ 1324026 h 3846246"/>
              <a:gd name="connsiteX27" fmla="*/ 2519222 w 3158470"/>
              <a:gd name="connsiteY27" fmla="*/ 1072566 h 3846246"/>
              <a:gd name="connsiteX28" fmla="*/ 2900222 w 3158470"/>
              <a:gd name="connsiteY28" fmla="*/ 912546 h 3846246"/>
              <a:gd name="connsiteX29" fmla="*/ 3136442 w 3158470"/>
              <a:gd name="connsiteY29" fmla="*/ 996366 h 3846246"/>
              <a:gd name="connsiteX30" fmla="*/ 3105962 w 3158470"/>
              <a:gd name="connsiteY30" fmla="*/ 1354506 h 3846246"/>
              <a:gd name="connsiteX31" fmla="*/ 2763062 w 3158470"/>
              <a:gd name="connsiteY31" fmla="*/ 1423086 h 3846246"/>
              <a:gd name="connsiteX32" fmla="*/ 2321102 w 3158470"/>
              <a:gd name="connsiteY32" fmla="*/ 1583106 h 3846246"/>
              <a:gd name="connsiteX33" fmla="*/ 1902002 w 3158470"/>
              <a:gd name="connsiteY33" fmla="*/ 1750746 h 3846246"/>
              <a:gd name="connsiteX34" fmla="*/ 1597202 w 3158470"/>
              <a:gd name="connsiteY34" fmla="*/ 2009826 h 3846246"/>
              <a:gd name="connsiteX35" fmla="*/ 1475282 w 3158470"/>
              <a:gd name="connsiteY35" fmla="*/ 2352726 h 3846246"/>
              <a:gd name="connsiteX36" fmla="*/ 1269542 w 3158470"/>
              <a:gd name="connsiteY36" fmla="*/ 2817546 h 3846246"/>
              <a:gd name="connsiteX37" fmla="*/ 1231442 w 3158470"/>
              <a:gd name="connsiteY37" fmla="*/ 3305226 h 3846246"/>
              <a:gd name="connsiteX38" fmla="*/ 1315262 w 3158470"/>
              <a:gd name="connsiteY38" fmla="*/ 3716706 h 3846246"/>
              <a:gd name="connsiteX39" fmla="*/ 1330502 w 3158470"/>
              <a:gd name="connsiteY39" fmla="*/ 3770046 h 3846246"/>
              <a:gd name="connsiteX0" fmla="*/ 1162862 w 3158470"/>
              <a:gd name="connsiteY0" fmla="*/ 3846246 h 3846246"/>
              <a:gd name="connsiteX1" fmla="*/ 1056182 w 3158470"/>
              <a:gd name="connsiteY1" fmla="*/ 3526206 h 3846246"/>
              <a:gd name="connsiteX2" fmla="*/ 995222 w 3158470"/>
              <a:gd name="connsiteY2" fmla="*/ 3168066 h 3846246"/>
              <a:gd name="connsiteX3" fmla="*/ 1040942 w 3158470"/>
              <a:gd name="connsiteY3" fmla="*/ 2794686 h 3846246"/>
              <a:gd name="connsiteX4" fmla="*/ 1178102 w 3158470"/>
              <a:gd name="connsiteY4" fmla="*/ 2550846 h 3846246"/>
              <a:gd name="connsiteX5" fmla="*/ 1117142 w 3158470"/>
              <a:gd name="connsiteY5" fmla="*/ 2177466 h 3846246"/>
              <a:gd name="connsiteX6" fmla="*/ 766622 w 3158470"/>
              <a:gd name="connsiteY6" fmla="*/ 1971726 h 3846246"/>
              <a:gd name="connsiteX7" fmla="*/ 301802 w 3158470"/>
              <a:gd name="connsiteY7" fmla="*/ 1727886 h 3846246"/>
              <a:gd name="connsiteX8" fmla="*/ 96062 w 3158470"/>
              <a:gd name="connsiteY8" fmla="*/ 1461186 h 3846246"/>
              <a:gd name="connsiteX9" fmla="*/ 4622 w 3158470"/>
              <a:gd name="connsiteY9" fmla="*/ 1103046 h 3846246"/>
              <a:gd name="connsiteX10" fmla="*/ 35102 w 3158470"/>
              <a:gd name="connsiteY10" fmla="*/ 805866 h 3846246"/>
              <a:gd name="connsiteX11" fmla="*/ 217982 w 3158470"/>
              <a:gd name="connsiteY11" fmla="*/ 638226 h 3846246"/>
              <a:gd name="connsiteX12" fmla="*/ 454202 w 3158470"/>
              <a:gd name="connsiteY12" fmla="*/ 882066 h 3846246"/>
              <a:gd name="connsiteX13" fmla="*/ 469442 w 3158470"/>
              <a:gd name="connsiteY13" fmla="*/ 1293546 h 3846246"/>
              <a:gd name="connsiteX14" fmla="*/ 781862 w 3158470"/>
              <a:gd name="connsiteY14" fmla="*/ 1583106 h 3846246"/>
              <a:gd name="connsiteX15" fmla="*/ 972362 w 3158470"/>
              <a:gd name="connsiteY15" fmla="*/ 1781226 h 3846246"/>
              <a:gd name="connsiteX16" fmla="*/ 1444802 w 3158470"/>
              <a:gd name="connsiteY16" fmla="*/ 1765986 h 3846246"/>
              <a:gd name="connsiteX17" fmla="*/ 1536242 w 3158470"/>
              <a:gd name="connsiteY17" fmla="*/ 1255446 h 3846246"/>
              <a:gd name="connsiteX18" fmla="*/ 1604822 w 3158470"/>
              <a:gd name="connsiteY18" fmla="*/ 805866 h 3846246"/>
              <a:gd name="connsiteX19" fmla="*/ 1528622 w 3158470"/>
              <a:gd name="connsiteY19" fmla="*/ 386766 h 3846246"/>
              <a:gd name="connsiteX20" fmla="*/ 1719122 w 3158470"/>
              <a:gd name="connsiteY20" fmla="*/ 19736 h 3846246"/>
              <a:gd name="connsiteX21" fmla="*/ 2015032 w 3158470"/>
              <a:gd name="connsiteY21" fmla="*/ 90856 h 3846246"/>
              <a:gd name="connsiteX22" fmla="*/ 2069642 w 3158470"/>
              <a:gd name="connsiteY22" fmla="*/ 440106 h 3846246"/>
              <a:gd name="connsiteX23" fmla="*/ 1908352 w 3158470"/>
              <a:gd name="connsiteY23" fmla="*/ 714426 h 3846246"/>
              <a:gd name="connsiteX24" fmla="*/ 1825802 w 3158470"/>
              <a:gd name="connsiteY24" fmla="*/ 943026 h 3846246"/>
              <a:gd name="connsiteX25" fmla="*/ 1871522 w 3158470"/>
              <a:gd name="connsiteY25" fmla="*/ 1354506 h 3846246"/>
              <a:gd name="connsiteX26" fmla="*/ 2054402 w 3158470"/>
              <a:gd name="connsiteY26" fmla="*/ 1324026 h 3846246"/>
              <a:gd name="connsiteX27" fmla="*/ 2519222 w 3158470"/>
              <a:gd name="connsiteY27" fmla="*/ 1072566 h 3846246"/>
              <a:gd name="connsiteX28" fmla="*/ 2900222 w 3158470"/>
              <a:gd name="connsiteY28" fmla="*/ 912546 h 3846246"/>
              <a:gd name="connsiteX29" fmla="*/ 3136442 w 3158470"/>
              <a:gd name="connsiteY29" fmla="*/ 996366 h 3846246"/>
              <a:gd name="connsiteX30" fmla="*/ 3105962 w 3158470"/>
              <a:gd name="connsiteY30" fmla="*/ 1354506 h 3846246"/>
              <a:gd name="connsiteX31" fmla="*/ 2763062 w 3158470"/>
              <a:gd name="connsiteY31" fmla="*/ 1423086 h 3846246"/>
              <a:gd name="connsiteX32" fmla="*/ 2321102 w 3158470"/>
              <a:gd name="connsiteY32" fmla="*/ 1583106 h 3846246"/>
              <a:gd name="connsiteX33" fmla="*/ 1902002 w 3158470"/>
              <a:gd name="connsiteY33" fmla="*/ 1750746 h 3846246"/>
              <a:gd name="connsiteX34" fmla="*/ 1597202 w 3158470"/>
              <a:gd name="connsiteY34" fmla="*/ 2009826 h 3846246"/>
              <a:gd name="connsiteX35" fmla="*/ 1475282 w 3158470"/>
              <a:gd name="connsiteY35" fmla="*/ 2352726 h 3846246"/>
              <a:gd name="connsiteX36" fmla="*/ 1269542 w 3158470"/>
              <a:gd name="connsiteY36" fmla="*/ 2817546 h 3846246"/>
              <a:gd name="connsiteX37" fmla="*/ 1231442 w 3158470"/>
              <a:gd name="connsiteY37" fmla="*/ 3305226 h 3846246"/>
              <a:gd name="connsiteX38" fmla="*/ 1315262 w 3158470"/>
              <a:gd name="connsiteY38" fmla="*/ 3716706 h 3846246"/>
              <a:gd name="connsiteX39" fmla="*/ 1330502 w 3158470"/>
              <a:gd name="connsiteY39" fmla="*/ 3770046 h 3846246"/>
              <a:gd name="connsiteX0" fmla="*/ 1162862 w 3158470"/>
              <a:gd name="connsiteY0" fmla="*/ 3846246 h 3846246"/>
              <a:gd name="connsiteX1" fmla="*/ 1056182 w 3158470"/>
              <a:gd name="connsiteY1" fmla="*/ 3526206 h 3846246"/>
              <a:gd name="connsiteX2" fmla="*/ 995222 w 3158470"/>
              <a:gd name="connsiteY2" fmla="*/ 3168066 h 3846246"/>
              <a:gd name="connsiteX3" fmla="*/ 1040942 w 3158470"/>
              <a:gd name="connsiteY3" fmla="*/ 2794686 h 3846246"/>
              <a:gd name="connsiteX4" fmla="*/ 1178102 w 3158470"/>
              <a:gd name="connsiteY4" fmla="*/ 2550846 h 3846246"/>
              <a:gd name="connsiteX5" fmla="*/ 1117142 w 3158470"/>
              <a:gd name="connsiteY5" fmla="*/ 2177466 h 3846246"/>
              <a:gd name="connsiteX6" fmla="*/ 766622 w 3158470"/>
              <a:gd name="connsiteY6" fmla="*/ 1971726 h 3846246"/>
              <a:gd name="connsiteX7" fmla="*/ 301802 w 3158470"/>
              <a:gd name="connsiteY7" fmla="*/ 1727886 h 3846246"/>
              <a:gd name="connsiteX8" fmla="*/ 96062 w 3158470"/>
              <a:gd name="connsiteY8" fmla="*/ 1461186 h 3846246"/>
              <a:gd name="connsiteX9" fmla="*/ 4622 w 3158470"/>
              <a:gd name="connsiteY9" fmla="*/ 1103046 h 3846246"/>
              <a:gd name="connsiteX10" fmla="*/ 35102 w 3158470"/>
              <a:gd name="connsiteY10" fmla="*/ 805866 h 3846246"/>
              <a:gd name="connsiteX11" fmla="*/ 217982 w 3158470"/>
              <a:gd name="connsiteY11" fmla="*/ 638226 h 3846246"/>
              <a:gd name="connsiteX12" fmla="*/ 454202 w 3158470"/>
              <a:gd name="connsiteY12" fmla="*/ 882066 h 3846246"/>
              <a:gd name="connsiteX13" fmla="*/ 469442 w 3158470"/>
              <a:gd name="connsiteY13" fmla="*/ 1293546 h 3846246"/>
              <a:gd name="connsiteX14" fmla="*/ 781862 w 3158470"/>
              <a:gd name="connsiteY14" fmla="*/ 1583106 h 3846246"/>
              <a:gd name="connsiteX15" fmla="*/ 972362 w 3158470"/>
              <a:gd name="connsiteY15" fmla="*/ 1781226 h 3846246"/>
              <a:gd name="connsiteX16" fmla="*/ 1444802 w 3158470"/>
              <a:gd name="connsiteY16" fmla="*/ 1765986 h 3846246"/>
              <a:gd name="connsiteX17" fmla="*/ 1536242 w 3158470"/>
              <a:gd name="connsiteY17" fmla="*/ 1255446 h 3846246"/>
              <a:gd name="connsiteX18" fmla="*/ 1604822 w 3158470"/>
              <a:gd name="connsiteY18" fmla="*/ 805866 h 3846246"/>
              <a:gd name="connsiteX19" fmla="*/ 1528622 w 3158470"/>
              <a:gd name="connsiteY19" fmla="*/ 386766 h 3846246"/>
              <a:gd name="connsiteX20" fmla="*/ 1719122 w 3158470"/>
              <a:gd name="connsiteY20" fmla="*/ 19736 h 3846246"/>
              <a:gd name="connsiteX21" fmla="*/ 2015032 w 3158470"/>
              <a:gd name="connsiteY21" fmla="*/ 90856 h 3846246"/>
              <a:gd name="connsiteX22" fmla="*/ 2069642 w 3158470"/>
              <a:gd name="connsiteY22" fmla="*/ 440106 h 3846246"/>
              <a:gd name="connsiteX23" fmla="*/ 1908352 w 3158470"/>
              <a:gd name="connsiteY23" fmla="*/ 714426 h 3846246"/>
              <a:gd name="connsiteX24" fmla="*/ 1876602 w 3158470"/>
              <a:gd name="connsiteY24" fmla="*/ 943026 h 3846246"/>
              <a:gd name="connsiteX25" fmla="*/ 1871522 w 3158470"/>
              <a:gd name="connsiteY25" fmla="*/ 1354506 h 3846246"/>
              <a:gd name="connsiteX26" fmla="*/ 2054402 w 3158470"/>
              <a:gd name="connsiteY26" fmla="*/ 1324026 h 3846246"/>
              <a:gd name="connsiteX27" fmla="*/ 2519222 w 3158470"/>
              <a:gd name="connsiteY27" fmla="*/ 1072566 h 3846246"/>
              <a:gd name="connsiteX28" fmla="*/ 2900222 w 3158470"/>
              <a:gd name="connsiteY28" fmla="*/ 912546 h 3846246"/>
              <a:gd name="connsiteX29" fmla="*/ 3136442 w 3158470"/>
              <a:gd name="connsiteY29" fmla="*/ 996366 h 3846246"/>
              <a:gd name="connsiteX30" fmla="*/ 3105962 w 3158470"/>
              <a:gd name="connsiteY30" fmla="*/ 1354506 h 3846246"/>
              <a:gd name="connsiteX31" fmla="*/ 2763062 w 3158470"/>
              <a:gd name="connsiteY31" fmla="*/ 1423086 h 3846246"/>
              <a:gd name="connsiteX32" fmla="*/ 2321102 w 3158470"/>
              <a:gd name="connsiteY32" fmla="*/ 1583106 h 3846246"/>
              <a:gd name="connsiteX33" fmla="*/ 1902002 w 3158470"/>
              <a:gd name="connsiteY33" fmla="*/ 1750746 h 3846246"/>
              <a:gd name="connsiteX34" fmla="*/ 1597202 w 3158470"/>
              <a:gd name="connsiteY34" fmla="*/ 2009826 h 3846246"/>
              <a:gd name="connsiteX35" fmla="*/ 1475282 w 3158470"/>
              <a:gd name="connsiteY35" fmla="*/ 2352726 h 3846246"/>
              <a:gd name="connsiteX36" fmla="*/ 1269542 w 3158470"/>
              <a:gd name="connsiteY36" fmla="*/ 2817546 h 3846246"/>
              <a:gd name="connsiteX37" fmla="*/ 1231442 w 3158470"/>
              <a:gd name="connsiteY37" fmla="*/ 3305226 h 3846246"/>
              <a:gd name="connsiteX38" fmla="*/ 1315262 w 3158470"/>
              <a:gd name="connsiteY38" fmla="*/ 3716706 h 3846246"/>
              <a:gd name="connsiteX39" fmla="*/ 1330502 w 3158470"/>
              <a:gd name="connsiteY39" fmla="*/ 3770046 h 3846246"/>
              <a:gd name="connsiteX0" fmla="*/ 1162862 w 3158470"/>
              <a:gd name="connsiteY0" fmla="*/ 3846246 h 3846246"/>
              <a:gd name="connsiteX1" fmla="*/ 1056182 w 3158470"/>
              <a:gd name="connsiteY1" fmla="*/ 3526206 h 3846246"/>
              <a:gd name="connsiteX2" fmla="*/ 995222 w 3158470"/>
              <a:gd name="connsiteY2" fmla="*/ 3168066 h 3846246"/>
              <a:gd name="connsiteX3" fmla="*/ 1040942 w 3158470"/>
              <a:gd name="connsiteY3" fmla="*/ 2794686 h 3846246"/>
              <a:gd name="connsiteX4" fmla="*/ 1178102 w 3158470"/>
              <a:gd name="connsiteY4" fmla="*/ 2550846 h 3846246"/>
              <a:gd name="connsiteX5" fmla="*/ 1117142 w 3158470"/>
              <a:gd name="connsiteY5" fmla="*/ 2177466 h 3846246"/>
              <a:gd name="connsiteX6" fmla="*/ 766622 w 3158470"/>
              <a:gd name="connsiteY6" fmla="*/ 1971726 h 3846246"/>
              <a:gd name="connsiteX7" fmla="*/ 301802 w 3158470"/>
              <a:gd name="connsiteY7" fmla="*/ 1727886 h 3846246"/>
              <a:gd name="connsiteX8" fmla="*/ 96062 w 3158470"/>
              <a:gd name="connsiteY8" fmla="*/ 1461186 h 3846246"/>
              <a:gd name="connsiteX9" fmla="*/ 4622 w 3158470"/>
              <a:gd name="connsiteY9" fmla="*/ 1103046 h 3846246"/>
              <a:gd name="connsiteX10" fmla="*/ 35102 w 3158470"/>
              <a:gd name="connsiteY10" fmla="*/ 805866 h 3846246"/>
              <a:gd name="connsiteX11" fmla="*/ 217982 w 3158470"/>
              <a:gd name="connsiteY11" fmla="*/ 638226 h 3846246"/>
              <a:gd name="connsiteX12" fmla="*/ 454202 w 3158470"/>
              <a:gd name="connsiteY12" fmla="*/ 882066 h 3846246"/>
              <a:gd name="connsiteX13" fmla="*/ 469442 w 3158470"/>
              <a:gd name="connsiteY13" fmla="*/ 1293546 h 3846246"/>
              <a:gd name="connsiteX14" fmla="*/ 781862 w 3158470"/>
              <a:gd name="connsiteY14" fmla="*/ 1583106 h 3846246"/>
              <a:gd name="connsiteX15" fmla="*/ 972362 w 3158470"/>
              <a:gd name="connsiteY15" fmla="*/ 1781226 h 3846246"/>
              <a:gd name="connsiteX16" fmla="*/ 1444802 w 3158470"/>
              <a:gd name="connsiteY16" fmla="*/ 1765986 h 3846246"/>
              <a:gd name="connsiteX17" fmla="*/ 1536242 w 3158470"/>
              <a:gd name="connsiteY17" fmla="*/ 1255446 h 3846246"/>
              <a:gd name="connsiteX18" fmla="*/ 1604822 w 3158470"/>
              <a:gd name="connsiteY18" fmla="*/ 805866 h 3846246"/>
              <a:gd name="connsiteX19" fmla="*/ 1528622 w 3158470"/>
              <a:gd name="connsiteY19" fmla="*/ 386766 h 3846246"/>
              <a:gd name="connsiteX20" fmla="*/ 1719122 w 3158470"/>
              <a:gd name="connsiteY20" fmla="*/ 19736 h 3846246"/>
              <a:gd name="connsiteX21" fmla="*/ 2015032 w 3158470"/>
              <a:gd name="connsiteY21" fmla="*/ 90856 h 3846246"/>
              <a:gd name="connsiteX22" fmla="*/ 2069642 w 3158470"/>
              <a:gd name="connsiteY22" fmla="*/ 440106 h 3846246"/>
              <a:gd name="connsiteX23" fmla="*/ 1908352 w 3158470"/>
              <a:gd name="connsiteY23" fmla="*/ 714426 h 3846246"/>
              <a:gd name="connsiteX24" fmla="*/ 1876602 w 3158470"/>
              <a:gd name="connsiteY24" fmla="*/ 943026 h 3846246"/>
              <a:gd name="connsiteX25" fmla="*/ 1871522 w 3158470"/>
              <a:gd name="connsiteY25" fmla="*/ 1354506 h 3846246"/>
              <a:gd name="connsiteX26" fmla="*/ 2054402 w 3158470"/>
              <a:gd name="connsiteY26" fmla="*/ 1324026 h 3846246"/>
              <a:gd name="connsiteX27" fmla="*/ 2519222 w 3158470"/>
              <a:gd name="connsiteY27" fmla="*/ 1072566 h 3846246"/>
              <a:gd name="connsiteX28" fmla="*/ 2900222 w 3158470"/>
              <a:gd name="connsiteY28" fmla="*/ 912546 h 3846246"/>
              <a:gd name="connsiteX29" fmla="*/ 3136442 w 3158470"/>
              <a:gd name="connsiteY29" fmla="*/ 996366 h 3846246"/>
              <a:gd name="connsiteX30" fmla="*/ 3105962 w 3158470"/>
              <a:gd name="connsiteY30" fmla="*/ 1354506 h 3846246"/>
              <a:gd name="connsiteX31" fmla="*/ 2763062 w 3158470"/>
              <a:gd name="connsiteY31" fmla="*/ 1423086 h 3846246"/>
              <a:gd name="connsiteX32" fmla="*/ 2321102 w 3158470"/>
              <a:gd name="connsiteY32" fmla="*/ 1583106 h 3846246"/>
              <a:gd name="connsiteX33" fmla="*/ 1902002 w 3158470"/>
              <a:gd name="connsiteY33" fmla="*/ 1750746 h 3846246"/>
              <a:gd name="connsiteX34" fmla="*/ 1597202 w 3158470"/>
              <a:gd name="connsiteY34" fmla="*/ 2009826 h 3846246"/>
              <a:gd name="connsiteX35" fmla="*/ 1475282 w 3158470"/>
              <a:gd name="connsiteY35" fmla="*/ 2352726 h 3846246"/>
              <a:gd name="connsiteX36" fmla="*/ 1269542 w 3158470"/>
              <a:gd name="connsiteY36" fmla="*/ 2817546 h 3846246"/>
              <a:gd name="connsiteX37" fmla="*/ 1231442 w 3158470"/>
              <a:gd name="connsiteY37" fmla="*/ 3305226 h 3846246"/>
              <a:gd name="connsiteX38" fmla="*/ 1315262 w 3158470"/>
              <a:gd name="connsiteY38" fmla="*/ 3716706 h 3846246"/>
              <a:gd name="connsiteX39" fmla="*/ 1330502 w 3158470"/>
              <a:gd name="connsiteY39" fmla="*/ 3770046 h 3846246"/>
              <a:gd name="connsiteX40" fmla="*/ 1162862 w 3158470"/>
              <a:gd name="connsiteY40" fmla="*/ 3846246 h 384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58470" h="3846246">
                <a:moveTo>
                  <a:pt x="1162862" y="3846246"/>
                </a:moveTo>
                <a:cubicBezTo>
                  <a:pt x="1123492" y="3742741"/>
                  <a:pt x="1084122" y="3639236"/>
                  <a:pt x="1056182" y="3526206"/>
                </a:cubicBezTo>
                <a:cubicBezTo>
                  <a:pt x="1028242" y="3413176"/>
                  <a:pt x="997762" y="3289986"/>
                  <a:pt x="995222" y="3168066"/>
                </a:cubicBezTo>
                <a:cubicBezTo>
                  <a:pt x="992682" y="3046146"/>
                  <a:pt x="1010462" y="2897556"/>
                  <a:pt x="1040942" y="2794686"/>
                </a:cubicBezTo>
                <a:cubicBezTo>
                  <a:pt x="1071422" y="2691816"/>
                  <a:pt x="1165402" y="2653716"/>
                  <a:pt x="1178102" y="2550846"/>
                </a:cubicBezTo>
                <a:cubicBezTo>
                  <a:pt x="1190802" y="2447976"/>
                  <a:pt x="1185722" y="2273986"/>
                  <a:pt x="1117142" y="2177466"/>
                </a:cubicBezTo>
                <a:cubicBezTo>
                  <a:pt x="1048562" y="2080946"/>
                  <a:pt x="902512" y="2046656"/>
                  <a:pt x="766622" y="1971726"/>
                </a:cubicBezTo>
                <a:cubicBezTo>
                  <a:pt x="630732" y="1896796"/>
                  <a:pt x="413562" y="1812976"/>
                  <a:pt x="301802" y="1727886"/>
                </a:cubicBezTo>
                <a:cubicBezTo>
                  <a:pt x="190042" y="1642796"/>
                  <a:pt x="145592" y="1565326"/>
                  <a:pt x="96062" y="1461186"/>
                </a:cubicBezTo>
                <a:cubicBezTo>
                  <a:pt x="46532" y="1357046"/>
                  <a:pt x="14782" y="1212266"/>
                  <a:pt x="4622" y="1103046"/>
                </a:cubicBezTo>
                <a:cubicBezTo>
                  <a:pt x="-5538" y="993826"/>
                  <a:pt x="-458" y="883336"/>
                  <a:pt x="35102" y="805866"/>
                </a:cubicBezTo>
                <a:cubicBezTo>
                  <a:pt x="70662" y="728396"/>
                  <a:pt x="148132" y="625526"/>
                  <a:pt x="217982" y="638226"/>
                </a:cubicBezTo>
                <a:cubicBezTo>
                  <a:pt x="287832" y="650926"/>
                  <a:pt x="412292" y="772846"/>
                  <a:pt x="454202" y="882066"/>
                </a:cubicBezTo>
                <a:cubicBezTo>
                  <a:pt x="496112" y="991286"/>
                  <a:pt x="414832" y="1176706"/>
                  <a:pt x="469442" y="1293546"/>
                </a:cubicBezTo>
                <a:cubicBezTo>
                  <a:pt x="524052" y="1410386"/>
                  <a:pt x="698042" y="1501826"/>
                  <a:pt x="781862" y="1583106"/>
                </a:cubicBezTo>
                <a:cubicBezTo>
                  <a:pt x="865682" y="1664386"/>
                  <a:pt x="861872" y="1750746"/>
                  <a:pt x="972362" y="1781226"/>
                </a:cubicBezTo>
                <a:cubicBezTo>
                  <a:pt x="1082852" y="1811706"/>
                  <a:pt x="1350822" y="1853616"/>
                  <a:pt x="1444802" y="1765986"/>
                </a:cubicBezTo>
                <a:cubicBezTo>
                  <a:pt x="1538782" y="1678356"/>
                  <a:pt x="1509572" y="1415466"/>
                  <a:pt x="1536242" y="1255446"/>
                </a:cubicBezTo>
                <a:cubicBezTo>
                  <a:pt x="1562912" y="1095426"/>
                  <a:pt x="1606092" y="950646"/>
                  <a:pt x="1604822" y="805866"/>
                </a:cubicBezTo>
                <a:cubicBezTo>
                  <a:pt x="1603552" y="661086"/>
                  <a:pt x="1509572" y="517788"/>
                  <a:pt x="1528622" y="386766"/>
                </a:cubicBezTo>
                <a:cubicBezTo>
                  <a:pt x="1547672" y="255744"/>
                  <a:pt x="1638054" y="69054"/>
                  <a:pt x="1719122" y="19736"/>
                </a:cubicBezTo>
                <a:cubicBezTo>
                  <a:pt x="1800190" y="-29582"/>
                  <a:pt x="1956612" y="20794"/>
                  <a:pt x="2015032" y="90856"/>
                </a:cubicBezTo>
                <a:cubicBezTo>
                  <a:pt x="2073452" y="160918"/>
                  <a:pt x="2087422" y="336178"/>
                  <a:pt x="2069642" y="440106"/>
                </a:cubicBezTo>
                <a:cubicBezTo>
                  <a:pt x="2051862" y="544034"/>
                  <a:pt x="1940525" y="630606"/>
                  <a:pt x="1908352" y="714426"/>
                </a:cubicBezTo>
                <a:cubicBezTo>
                  <a:pt x="1876179" y="798246"/>
                  <a:pt x="1882740" y="836346"/>
                  <a:pt x="1876602" y="943026"/>
                </a:cubicBezTo>
                <a:cubicBezTo>
                  <a:pt x="1870464" y="1049706"/>
                  <a:pt x="1841889" y="1291006"/>
                  <a:pt x="1871522" y="1354506"/>
                </a:cubicBezTo>
                <a:cubicBezTo>
                  <a:pt x="1901155" y="1418006"/>
                  <a:pt x="1946452" y="1371016"/>
                  <a:pt x="2054402" y="1324026"/>
                </a:cubicBezTo>
                <a:cubicBezTo>
                  <a:pt x="2162352" y="1277036"/>
                  <a:pt x="2378252" y="1141146"/>
                  <a:pt x="2519222" y="1072566"/>
                </a:cubicBezTo>
                <a:cubicBezTo>
                  <a:pt x="2660192" y="1003986"/>
                  <a:pt x="2797352" y="925246"/>
                  <a:pt x="2900222" y="912546"/>
                </a:cubicBezTo>
                <a:cubicBezTo>
                  <a:pt x="3003092" y="899846"/>
                  <a:pt x="3102152" y="922706"/>
                  <a:pt x="3136442" y="996366"/>
                </a:cubicBezTo>
                <a:cubicBezTo>
                  <a:pt x="3170732" y="1070026"/>
                  <a:pt x="3168192" y="1283386"/>
                  <a:pt x="3105962" y="1354506"/>
                </a:cubicBezTo>
                <a:cubicBezTo>
                  <a:pt x="3043732" y="1425626"/>
                  <a:pt x="2893872" y="1384986"/>
                  <a:pt x="2763062" y="1423086"/>
                </a:cubicBezTo>
                <a:cubicBezTo>
                  <a:pt x="2632252" y="1461186"/>
                  <a:pt x="2464612" y="1528496"/>
                  <a:pt x="2321102" y="1583106"/>
                </a:cubicBezTo>
                <a:cubicBezTo>
                  <a:pt x="2177592" y="1637716"/>
                  <a:pt x="2022652" y="1679626"/>
                  <a:pt x="1902002" y="1750746"/>
                </a:cubicBezTo>
                <a:cubicBezTo>
                  <a:pt x="1781352" y="1821866"/>
                  <a:pt x="1668322" y="1909496"/>
                  <a:pt x="1597202" y="2009826"/>
                </a:cubicBezTo>
                <a:cubicBezTo>
                  <a:pt x="1526082" y="2110156"/>
                  <a:pt x="1529892" y="2218106"/>
                  <a:pt x="1475282" y="2352726"/>
                </a:cubicBezTo>
                <a:cubicBezTo>
                  <a:pt x="1420672" y="2487346"/>
                  <a:pt x="1310182" y="2658796"/>
                  <a:pt x="1269542" y="2817546"/>
                </a:cubicBezTo>
                <a:cubicBezTo>
                  <a:pt x="1228902" y="2976296"/>
                  <a:pt x="1223822" y="3155366"/>
                  <a:pt x="1231442" y="3305226"/>
                </a:cubicBezTo>
                <a:cubicBezTo>
                  <a:pt x="1239062" y="3455086"/>
                  <a:pt x="1298752" y="3639236"/>
                  <a:pt x="1315262" y="3716706"/>
                </a:cubicBezTo>
                <a:cubicBezTo>
                  <a:pt x="1331772" y="3794176"/>
                  <a:pt x="1331137" y="3782111"/>
                  <a:pt x="1330502" y="3770046"/>
                </a:cubicBezTo>
                <a:lnTo>
                  <a:pt x="1162862" y="3846246"/>
                </a:lnTo>
                <a:close/>
              </a:path>
            </a:pathLst>
          </a:custGeom>
          <a:solidFill>
            <a:srgbClr val="DEEBF7">
              <a:alpha val="40000"/>
            </a:srgbClr>
          </a:solidFill>
          <a:ln w="28575">
            <a:solidFill>
              <a:srgbClr val="00B0F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50B9E06-2DDC-4611-AEF9-37A22DD97F0D}"/>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11</a:t>
            </a:fld>
            <a:endParaRPr lang="en-US" dirty="0"/>
          </a:p>
        </p:txBody>
      </p:sp>
    </p:spTree>
    <p:extLst>
      <p:ext uri="{BB962C8B-B14F-4D97-AF65-F5344CB8AC3E}">
        <p14:creationId xmlns:p14="http://schemas.microsoft.com/office/powerpoint/2010/main" val="184911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59"/>
                                        </p:tgtEl>
                                        <p:attrNameLst>
                                          <p:attrName>style.opacity</p:attrName>
                                        </p:attrNameLst>
                                      </p:cBhvr>
                                      <p:to>
                                        <p:strVal val="0.5"/>
                                      </p:to>
                                    </p:set>
                                    <p:animEffect filter="image" prLst="opacity: 0.5">
                                      <p:cBhvr rctx="IE">
                                        <p:cTn id="7" dur="indefinite"/>
                                        <p:tgtEl>
                                          <p:spTgt spid="4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1"/>
                                        </p:tgtEl>
                                        <p:attrNameLst>
                                          <p:attrName>style.visibility</p:attrName>
                                        </p:attrNameLst>
                                      </p:cBhvr>
                                      <p:to>
                                        <p:strVal val="visible"/>
                                      </p:to>
                                    </p:set>
                                    <p:animEffect transition="in" filter="fade">
                                      <p:cBhvr>
                                        <p:cTn id="12" dur="500"/>
                                        <p:tgtEl>
                                          <p:spTgt spid="451"/>
                                        </p:tgtEl>
                                      </p:cBhvr>
                                    </p:animEffect>
                                  </p:childTnLst>
                                </p:cTn>
                              </p:par>
                              <p:par>
                                <p:cTn id="13" presetID="10" presetClass="entr" presetSubtype="0" fill="hold" nodeType="withEffect">
                                  <p:stCondLst>
                                    <p:cond delay="0"/>
                                  </p:stCondLst>
                                  <p:childTnLst>
                                    <p:set>
                                      <p:cBhvr>
                                        <p:cTn id="14" dur="1" fill="hold">
                                          <p:stCondLst>
                                            <p:cond delay="0"/>
                                          </p:stCondLst>
                                        </p:cTn>
                                        <p:tgtEl>
                                          <p:spTgt spid="458"/>
                                        </p:tgtEl>
                                        <p:attrNameLst>
                                          <p:attrName>style.visibility</p:attrName>
                                        </p:attrNameLst>
                                      </p:cBhvr>
                                      <p:to>
                                        <p:strVal val="visible"/>
                                      </p:to>
                                    </p:set>
                                    <p:animEffect transition="in" filter="fade">
                                      <p:cBhvr>
                                        <p:cTn id="15" dur="500"/>
                                        <p:tgtEl>
                                          <p:spTgt spid="4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1"/>
                                        </p:tgtEl>
                                        <p:attrNameLst>
                                          <p:attrName>style.visibility</p:attrName>
                                        </p:attrNameLst>
                                      </p:cBhvr>
                                      <p:to>
                                        <p:strVal val="visible"/>
                                      </p:to>
                                    </p:set>
                                    <p:animEffect transition="in" filter="fade">
                                      <p:cBhvr>
                                        <p:cTn id="28" dur="500"/>
                                        <p:tgtEl>
                                          <p:spTgt spid="19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7"/>
                                        </p:tgtEl>
                                        <p:attrNameLst>
                                          <p:attrName>style.visibility</p:attrName>
                                        </p:attrNameLst>
                                      </p:cBhvr>
                                      <p:to>
                                        <p:strVal val="visible"/>
                                      </p:to>
                                    </p:set>
                                    <p:animEffect transition="in" filter="fade">
                                      <p:cBhvr>
                                        <p:cTn id="33" dur="1700"/>
                                        <p:tgtEl>
                                          <p:spTgt spid="237"/>
                                        </p:tgtEl>
                                      </p:cBhvr>
                                    </p:animEffect>
                                  </p:childTnLst>
                                </p:cTn>
                              </p:par>
                              <p:par>
                                <p:cTn id="34" presetID="10" presetClass="exit" presetSubtype="0" fill="hold" nodeType="withEffect">
                                  <p:stCondLst>
                                    <p:cond delay="0"/>
                                  </p:stCondLst>
                                  <p:childTnLst>
                                    <p:animEffect transition="out" filter="fade">
                                      <p:cBhvr>
                                        <p:cTn id="35" dur="1900"/>
                                        <p:tgtEl>
                                          <p:spTgt spid="281"/>
                                        </p:tgtEl>
                                      </p:cBhvr>
                                    </p:animEffect>
                                    <p:set>
                                      <p:cBhvr>
                                        <p:cTn id="36" dur="1" fill="hold">
                                          <p:stCondLst>
                                            <p:cond delay="1899"/>
                                          </p:stCondLst>
                                        </p:cTn>
                                        <p:tgtEl>
                                          <p:spTgt spid="281"/>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38"/>
                                        </p:tgtEl>
                                        <p:attrNameLst>
                                          <p:attrName>style.visibility</p:attrName>
                                        </p:attrNameLst>
                                      </p:cBhvr>
                                      <p:to>
                                        <p:strVal val="visible"/>
                                      </p:to>
                                    </p:set>
                                    <p:animEffect transition="in" filter="fade">
                                      <p:cBhvr>
                                        <p:cTn id="39" dur="2000"/>
                                        <p:tgtEl>
                                          <p:spTgt spid="238"/>
                                        </p:tgtEl>
                                      </p:cBhvr>
                                    </p:animEffect>
                                  </p:childTnLst>
                                </p:cTn>
                              </p:par>
                              <p:par>
                                <p:cTn id="40" presetID="10" presetClass="exit" presetSubtype="0" fill="hold" nodeType="withEffect">
                                  <p:stCondLst>
                                    <p:cond delay="0"/>
                                  </p:stCondLst>
                                  <p:childTnLst>
                                    <p:animEffect transition="out" filter="fade">
                                      <p:cBhvr>
                                        <p:cTn id="41" dur="2000"/>
                                        <p:tgtEl>
                                          <p:spTgt spid="473"/>
                                        </p:tgtEl>
                                      </p:cBhvr>
                                    </p:animEffect>
                                    <p:set>
                                      <p:cBhvr>
                                        <p:cTn id="42" dur="1" fill="hold">
                                          <p:stCondLst>
                                            <p:cond delay="1999"/>
                                          </p:stCondLst>
                                        </p:cTn>
                                        <p:tgtEl>
                                          <p:spTgt spid="473"/>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000"/>
                                        <p:tgtEl>
                                          <p:spTgt spid="12"/>
                                        </p:tgtEl>
                                      </p:cBhvr>
                                    </p:animEffect>
                                  </p:childTnLst>
                                </p:cTn>
                              </p:par>
                              <p:par>
                                <p:cTn id="46" presetID="10" presetClass="exit" presetSubtype="0" fill="hold" grpId="0" nodeType="withEffect">
                                  <p:stCondLst>
                                    <p:cond delay="0"/>
                                  </p:stCondLst>
                                  <p:childTnLst>
                                    <p:animEffect transition="out" filter="fade">
                                      <p:cBhvr>
                                        <p:cTn id="47" dur="2200"/>
                                        <p:tgtEl>
                                          <p:spTgt spid="241"/>
                                        </p:tgtEl>
                                      </p:cBhvr>
                                    </p:animEffect>
                                    <p:set>
                                      <p:cBhvr>
                                        <p:cTn id="48" dur="1" fill="hold">
                                          <p:stCondLst>
                                            <p:cond delay="2199"/>
                                          </p:stCondLst>
                                        </p:cTn>
                                        <p:tgtEl>
                                          <p:spTgt spid="24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100"/>
                                        <p:tgtEl>
                                          <p:spTgt spid="13"/>
                                        </p:tgtEl>
                                      </p:cBhvr>
                                    </p:animEffect>
                                  </p:childTnLst>
                                </p:cTn>
                              </p:par>
                            </p:childTnLst>
                          </p:cTn>
                        </p:par>
                        <p:par>
                          <p:cTn id="54" fill="hold">
                            <p:stCondLst>
                              <p:cond delay="1100"/>
                            </p:stCondLst>
                            <p:childTnLst>
                              <p:par>
                                <p:cTn id="55" presetID="10" presetClass="exit" presetSubtype="0" fill="hold" grpId="0" nodeType="afterEffect">
                                  <p:stCondLst>
                                    <p:cond delay="0"/>
                                  </p:stCondLst>
                                  <p:childTnLst>
                                    <p:animEffect transition="out" filter="fade">
                                      <p:cBhvr>
                                        <p:cTn id="56" dur="900"/>
                                        <p:tgtEl>
                                          <p:spTgt spid="24"/>
                                        </p:tgtEl>
                                      </p:cBhvr>
                                    </p:animEffect>
                                    <p:set>
                                      <p:cBhvr>
                                        <p:cTn id="57" dur="1" fill="hold">
                                          <p:stCondLst>
                                            <p:cond delay="899"/>
                                          </p:stCondLst>
                                        </p:cTn>
                                        <p:tgtEl>
                                          <p:spTgt spid="24"/>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100"/>
                                        <p:tgtEl>
                                          <p:spTgt spid="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childTnLst>
                                </p:cTn>
                              </p:par>
                              <p:par>
                                <p:cTn id="64" presetID="10" presetClass="entr" presetSubtype="0" fill="hold" nodeType="withEffect">
                                  <p:stCondLst>
                                    <p:cond delay="0"/>
                                  </p:stCondLst>
                                  <p:childTnLst>
                                    <p:set>
                                      <p:cBhvr>
                                        <p:cTn id="65" dur="1" fill="hold">
                                          <p:stCondLst>
                                            <p:cond delay="0"/>
                                          </p:stCondLst>
                                        </p:cTn>
                                        <p:tgtEl>
                                          <p:spTgt spid="250"/>
                                        </p:tgtEl>
                                        <p:attrNameLst>
                                          <p:attrName>style.visibility</p:attrName>
                                        </p:attrNameLst>
                                      </p:cBhvr>
                                      <p:to>
                                        <p:strVal val="visible"/>
                                      </p:to>
                                    </p:set>
                                    <p:animEffect transition="in" filter="fade">
                                      <p:cBhvr>
                                        <p:cTn id="66" dur="1000"/>
                                        <p:tgtEl>
                                          <p:spTgt spid="25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9"/>
                                        </p:tgtEl>
                                        <p:attrNameLst>
                                          <p:attrName>style.visibility</p:attrName>
                                        </p:attrNameLst>
                                      </p:cBhvr>
                                      <p:to>
                                        <p:strVal val="visible"/>
                                      </p:to>
                                    </p:set>
                                    <p:animEffect transition="in" filter="fade">
                                      <p:cBhvr>
                                        <p:cTn id="69" dur="1200"/>
                                        <p:tgtEl>
                                          <p:spTgt spid="249"/>
                                        </p:tgtEl>
                                      </p:cBhvr>
                                    </p:animEffect>
                                  </p:childTnLst>
                                </p:cTn>
                              </p:par>
                            </p:childTnLst>
                          </p:cTn>
                        </p:par>
                        <p:par>
                          <p:cTn id="70" fill="hold">
                            <p:stCondLst>
                              <p:cond delay="2300"/>
                            </p:stCondLst>
                            <p:childTnLst>
                              <p:par>
                                <p:cTn id="71" presetID="10" presetClass="exit" presetSubtype="0" fill="hold" nodeType="afterEffect">
                                  <p:stCondLst>
                                    <p:cond delay="0"/>
                                  </p:stCondLst>
                                  <p:childTnLst>
                                    <p:animEffect transition="out" filter="fade">
                                      <p:cBhvr>
                                        <p:cTn id="72" dur="1100"/>
                                        <p:tgtEl>
                                          <p:spTgt spid="13"/>
                                        </p:tgtEl>
                                      </p:cBhvr>
                                    </p:animEffect>
                                    <p:set>
                                      <p:cBhvr>
                                        <p:cTn id="73" dur="1" fill="hold">
                                          <p:stCondLst>
                                            <p:cond delay="10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241" grpId="0" animBg="1"/>
      <p:bldP spid="249" grpId="0"/>
      <p:bldP spid="24" grpId="0" animBg="1"/>
      <p:bldP spid="24" grpId="1"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flow generation: Variable source areas</a:t>
            </a:r>
          </a:p>
        </p:txBody>
      </p:sp>
      <p:cxnSp>
        <p:nvCxnSpPr>
          <p:cNvPr id="187" name="Straight Connector 186"/>
          <p:cNvCxnSpPr/>
          <p:nvPr/>
        </p:nvCxnSpPr>
        <p:spPr>
          <a:xfrm>
            <a:off x="1051753" y="2532006"/>
            <a:ext cx="10542551" cy="420893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33" name="Group 432"/>
          <p:cNvGrpSpPr/>
          <p:nvPr/>
        </p:nvGrpSpPr>
        <p:grpSpPr>
          <a:xfrm>
            <a:off x="3657323" y="2156387"/>
            <a:ext cx="2652052" cy="2430956"/>
            <a:chOff x="4384749" y="2763445"/>
            <a:chExt cx="1790646" cy="1470641"/>
          </a:xfrm>
        </p:grpSpPr>
        <p:grpSp>
          <p:nvGrpSpPr>
            <p:cNvPr id="289" name="Group 288"/>
            <p:cNvGrpSpPr/>
            <p:nvPr/>
          </p:nvGrpSpPr>
          <p:grpSpPr>
            <a:xfrm>
              <a:off x="4384749" y="2763445"/>
              <a:ext cx="201902" cy="886286"/>
              <a:chOff x="4384749" y="3819193"/>
              <a:chExt cx="109573" cy="280815"/>
            </a:xfrm>
          </p:grpSpPr>
          <p:sp>
            <p:nvSpPr>
              <p:cNvPr id="288" name="Rectangle 28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7" name="Isosceles Triangle 28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0" name="Group 289"/>
            <p:cNvGrpSpPr/>
            <p:nvPr/>
          </p:nvGrpSpPr>
          <p:grpSpPr>
            <a:xfrm>
              <a:off x="4597805" y="2829502"/>
              <a:ext cx="201902" cy="886286"/>
              <a:chOff x="4384749" y="3819193"/>
              <a:chExt cx="109573" cy="280815"/>
            </a:xfrm>
          </p:grpSpPr>
          <p:sp>
            <p:nvSpPr>
              <p:cNvPr id="291" name="Rectangle 29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2" name="Isosceles Triangle 29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3" name="Group 292"/>
            <p:cNvGrpSpPr/>
            <p:nvPr/>
          </p:nvGrpSpPr>
          <p:grpSpPr>
            <a:xfrm>
              <a:off x="4767421" y="2915103"/>
              <a:ext cx="201902" cy="886286"/>
              <a:chOff x="4384749" y="3819193"/>
              <a:chExt cx="109573" cy="280815"/>
            </a:xfrm>
          </p:grpSpPr>
          <p:sp>
            <p:nvSpPr>
              <p:cNvPr id="294" name="Rectangle 29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5" name="Isosceles Triangle 29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6" name="Group 295"/>
            <p:cNvGrpSpPr/>
            <p:nvPr/>
          </p:nvGrpSpPr>
          <p:grpSpPr>
            <a:xfrm>
              <a:off x="4980477" y="2981160"/>
              <a:ext cx="201902" cy="886286"/>
              <a:chOff x="4384749" y="3819193"/>
              <a:chExt cx="109573" cy="280815"/>
            </a:xfrm>
          </p:grpSpPr>
          <p:sp>
            <p:nvSpPr>
              <p:cNvPr id="297" name="Rectangle 29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8" name="Isosceles Triangle 29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9" name="Group 298"/>
            <p:cNvGrpSpPr/>
            <p:nvPr/>
          </p:nvGrpSpPr>
          <p:grpSpPr>
            <a:xfrm>
              <a:off x="5258616" y="3084388"/>
              <a:ext cx="201902" cy="886286"/>
              <a:chOff x="4384749" y="3819193"/>
              <a:chExt cx="109573" cy="280815"/>
            </a:xfrm>
          </p:grpSpPr>
          <p:sp>
            <p:nvSpPr>
              <p:cNvPr id="300" name="Rectangle 29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1" name="Isosceles Triangle 30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2" name="Group 301"/>
            <p:cNvGrpSpPr/>
            <p:nvPr/>
          </p:nvGrpSpPr>
          <p:grpSpPr>
            <a:xfrm>
              <a:off x="5471672" y="3150445"/>
              <a:ext cx="201902" cy="886286"/>
              <a:chOff x="4384749" y="3819193"/>
              <a:chExt cx="109573" cy="280815"/>
            </a:xfrm>
          </p:grpSpPr>
          <p:sp>
            <p:nvSpPr>
              <p:cNvPr id="303" name="Rectangle 30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4" name="Isosceles Triangle 30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5" name="Group 304"/>
            <p:cNvGrpSpPr/>
            <p:nvPr/>
          </p:nvGrpSpPr>
          <p:grpSpPr>
            <a:xfrm>
              <a:off x="5695354" y="3244572"/>
              <a:ext cx="201902" cy="886286"/>
              <a:chOff x="4384749" y="3819193"/>
              <a:chExt cx="109573" cy="280815"/>
            </a:xfrm>
          </p:grpSpPr>
          <p:sp>
            <p:nvSpPr>
              <p:cNvPr id="306" name="Rectangle 30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7" name="Isosceles Triangle 30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8" name="Group 307"/>
            <p:cNvGrpSpPr/>
            <p:nvPr/>
          </p:nvGrpSpPr>
          <p:grpSpPr>
            <a:xfrm>
              <a:off x="5973493" y="3347800"/>
              <a:ext cx="201902" cy="886286"/>
              <a:chOff x="4384749" y="3819193"/>
              <a:chExt cx="109573" cy="280815"/>
            </a:xfrm>
          </p:grpSpPr>
          <p:sp>
            <p:nvSpPr>
              <p:cNvPr id="309" name="Rectangle 30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0" name="Isosceles Triangle 30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311" name="Group 310"/>
          <p:cNvGrpSpPr/>
          <p:nvPr/>
        </p:nvGrpSpPr>
        <p:grpSpPr>
          <a:xfrm>
            <a:off x="6325895" y="3231511"/>
            <a:ext cx="299029" cy="1465022"/>
            <a:chOff x="4384749" y="3819193"/>
            <a:chExt cx="109573" cy="280815"/>
          </a:xfrm>
        </p:grpSpPr>
        <p:sp>
          <p:nvSpPr>
            <p:cNvPr id="312" name="Rectangle 31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3" name="Isosceles Triangle 31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4" name="Group 313"/>
          <p:cNvGrpSpPr/>
          <p:nvPr/>
        </p:nvGrpSpPr>
        <p:grpSpPr>
          <a:xfrm>
            <a:off x="6555107" y="3311566"/>
            <a:ext cx="299029" cy="1465022"/>
            <a:chOff x="4384749" y="3819193"/>
            <a:chExt cx="109573" cy="280815"/>
          </a:xfrm>
        </p:grpSpPr>
        <p:sp>
          <p:nvSpPr>
            <p:cNvPr id="315" name="Rectangle 31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6" name="Isosceles Triangle 31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7" name="Group 316"/>
          <p:cNvGrpSpPr/>
          <p:nvPr/>
        </p:nvGrpSpPr>
        <p:grpSpPr>
          <a:xfrm>
            <a:off x="6967047" y="3482201"/>
            <a:ext cx="299029" cy="1465022"/>
            <a:chOff x="4384749" y="3819193"/>
            <a:chExt cx="109573" cy="280815"/>
          </a:xfrm>
        </p:grpSpPr>
        <p:sp>
          <p:nvSpPr>
            <p:cNvPr id="318" name="Rectangle 31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9" name="Isosceles Triangle 31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0" name="Group 319"/>
          <p:cNvGrpSpPr/>
          <p:nvPr/>
        </p:nvGrpSpPr>
        <p:grpSpPr>
          <a:xfrm>
            <a:off x="7282595" y="3591392"/>
            <a:ext cx="299029" cy="1465022"/>
            <a:chOff x="4384749" y="3819193"/>
            <a:chExt cx="109573" cy="280815"/>
          </a:xfrm>
        </p:grpSpPr>
        <p:sp>
          <p:nvSpPr>
            <p:cNvPr id="321" name="Rectangle 32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2" name="Isosceles Triangle 32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3" name="Group 322"/>
          <p:cNvGrpSpPr/>
          <p:nvPr/>
        </p:nvGrpSpPr>
        <p:grpSpPr>
          <a:xfrm>
            <a:off x="7664463" y="3764250"/>
            <a:ext cx="299029" cy="1465022"/>
            <a:chOff x="4384749" y="3819193"/>
            <a:chExt cx="109573" cy="280815"/>
          </a:xfrm>
        </p:grpSpPr>
        <p:sp>
          <p:nvSpPr>
            <p:cNvPr id="324" name="Rectangle 32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5" name="Isosceles Triangle 32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6" name="Group 325"/>
          <p:cNvGrpSpPr/>
          <p:nvPr/>
        </p:nvGrpSpPr>
        <p:grpSpPr>
          <a:xfrm>
            <a:off x="8076403" y="3934885"/>
            <a:ext cx="299029" cy="1465022"/>
            <a:chOff x="4384749" y="3819193"/>
            <a:chExt cx="109573" cy="280815"/>
          </a:xfrm>
        </p:grpSpPr>
        <p:sp>
          <p:nvSpPr>
            <p:cNvPr id="327" name="Rectangle 32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8" name="Isosceles Triangle 32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9" name="Group 328"/>
          <p:cNvGrpSpPr/>
          <p:nvPr/>
        </p:nvGrpSpPr>
        <p:grpSpPr>
          <a:xfrm>
            <a:off x="8391952" y="4044077"/>
            <a:ext cx="299029" cy="1465022"/>
            <a:chOff x="4384749" y="3819193"/>
            <a:chExt cx="109573" cy="280815"/>
          </a:xfrm>
        </p:grpSpPr>
        <p:sp>
          <p:nvSpPr>
            <p:cNvPr id="330" name="Rectangle 32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1" name="Isosceles Triangle 33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8" name="Group 337"/>
          <p:cNvGrpSpPr/>
          <p:nvPr/>
        </p:nvGrpSpPr>
        <p:grpSpPr>
          <a:xfrm>
            <a:off x="2643997" y="1741164"/>
            <a:ext cx="299029" cy="1465022"/>
            <a:chOff x="4384749" y="3819193"/>
            <a:chExt cx="109573" cy="280815"/>
          </a:xfrm>
        </p:grpSpPr>
        <p:sp>
          <p:nvSpPr>
            <p:cNvPr id="339" name="Rectangle 33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0" name="Isosceles Triangle 33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1" name="Group 340"/>
          <p:cNvGrpSpPr/>
          <p:nvPr/>
        </p:nvGrpSpPr>
        <p:grpSpPr>
          <a:xfrm>
            <a:off x="3055937" y="1911799"/>
            <a:ext cx="299029" cy="1465022"/>
            <a:chOff x="4384749" y="3819193"/>
            <a:chExt cx="109573" cy="280815"/>
          </a:xfrm>
        </p:grpSpPr>
        <p:sp>
          <p:nvSpPr>
            <p:cNvPr id="342" name="Rectangle 34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3" name="Isosceles Triangle 34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4" name="Group 343"/>
          <p:cNvGrpSpPr/>
          <p:nvPr/>
        </p:nvGrpSpPr>
        <p:grpSpPr>
          <a:xfrm>
            <a:off x="3371486" y="2020990"/>
            <a:ext cx="299029" cy="1465022"/>
            <a:chOff x="4384749" y="3819193"/>
            <a:chExt cx="109573" cy="280815"/>
          </a:xfrm>
        </p:grpSpPr>
        <p:sp>
          <p:nvSpPr>
            <p:cNvPr id="345" name="Rectangle 34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6" name="Isosceles Triangle 34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3" name="Group 352"/>
          <p:cNvGrpSpPr/>
          <p:nvPr/>
        </p:nvGrpSpPr>
        <p:grpSpPr>
          <a:xfrm>
            <a:off x="9273602" y="4384479"/>
            <a:ext cx="299029" cy="1465022"/>
            <a:chOff x="4384749" y="3819193"/>
            <a:chExt cx="109573" cy="280815"/>
          </a:xfrm>
        </p:grpSpPr>
        <p:sp>
          <p:nvSpPr>
            <p:cNvPr id="354" name="Rectangle 35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5" name="Isosceles Triangle 35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6" name="Group 355"/>
          <p:cNvGrpSpPr/>
          <p:nvPr/>
        </p:nvGrpSpPr>
        <p:grpSpPr>
          <a:xfrm>
            <a:off x="9589151" y="4493671"/>
            <a:ext cx="299029" cy="1465022"/>
            <a:chOff x="4384749" y="3819193"/>
            <a:chExt cx="109573" cy="280815"/>
          </a:xfrm>
        </p:grpSpPr>
        <p:sp>
          <p:nvSpPr>
            <p:cNvPr id="357" name="Rectangle 35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8" name="Isosceles Triangle 35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9" name="Group 358"/>
          <p:cNvGrpSpPr/>
          <p:nvPr/>
        </p:nvGrpSpPr>
        <p:grpSpPr>
          <a:xfrm>
            <a:off x="9840362" y="4635168"/>
            <a:ext cx="299029" cy="1465022"/>
            <a:chOff x="4384749" y="3819193"/>
            <a:chExt cx="109573" cy="280815"/>
          </a:xfrm>
        </p:grpSpPr>
        <p:sp>
          <p:nvSpPr>
            <p:cNvPr id="360" name="Rectangle 35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1" name="Isosceles Triangle 36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2" name="Group 361"/>
          <p:cNvGrpSpPr/>
          <p:nvPr/>
        </p:nvGrpSpPr>
        <p:grpSpPr>
          <a:xfrm>
            <a:off x="10155911" y="4744360"/>
            <a:ext cx="299029" cy="1465022"/>
            <a:chOff x="4384749" y="3819193"/>
            <a:chExt cx="109573" cy="280815"/>
          </a:xfrm>
        </p:grpSpPr>
        <p:sp>
          <p:nvSpPr>
            <p:cNvPr id="363" name="Rectangle 36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4" name="Isosceles Triangle 36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5" name="Group 364"/>
          <p:cNvGrpSpPr/>
          <p:nvPr/>
        </p:nvGrpSpPr>
        <p:grpSpPr>
          <a:xfrm>
            <a:off x="10567851" y="4914995"/>
            <a:ext cx="299029" cy="1465022"/>
            <a:chOff x="4384749" y="3819193"/>
            <a:chExt cx="109573" cy="280815"/>
          </a:xfrm>
        </p:grpSpPr>
        <p:sp>
          <p:nvSpPr>
            <p:cNvPr id="366" name="Rectangle 36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7" name="Isosceles Triangle 36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8" name="Group 367"/>
          <p:cNvGrpSpPr/>
          <p:nvPr/>
        </p:nvGrpSpPr>
        <p:grpSpPr>
          <a:xfrm>
            <a:off x="10883399" y="5024186"/>
            <a:ext cx="299029" cy="1465022"/>
            <a:chOff x="4384749" y="3819193"/>
            <a:chExt cx="109573" cy="280815"/>
          </a:xfrm>
        </p:grpSpPr>
        <p:sp>
          <p:nvSpPr>
            <p:cNvPr id="369" name="Rectangle 36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0" name="Isosceles Triangle 36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1" name="Group 370"/>
          <p:cNvGrpSpPr/>
          <p:nvPr/>
        </p:nvGrpSpPr>
        <p:grpSpPr>
          <a:xfrm>
            <a:off x="11214686" y="5179777"/>
            <a:ext cx="299029" cy="1465022"/>
            <a:chOff x="4384749" y="3819193"/>
            <a:chExt cx="109573" cy="280815"/>
          </a:xfrm>
        </p:grpSpPr>
        <p:sp>
          <p:nvSpPr>
            <p:cNvPr id="372" name="Rectangle 37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3" name="Isosceles Triangle 37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4" name="Group 373"/>
          <p:cNvGrpSpPr/>
          <p:nvPr/>
        </p:nvGrpSpPr>
        <p:grpSpPr>
          <a:xfrm>
            <a:off x="8672217" y="4139891"/>
            <a:ext cx="299029" cy="1465022"/>
            <a:chOff x="4384749" y="3819193"/>
            <a:chExt cx="109573" cy="280815"/>
          </a:xfrm>
        </p:grpSpPr>
        <p:sp>
          <p:nvSpPr>
            <p:cNvPr id="375" name="Rectangle 37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6" name="Isosceles Triangle 37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7" name="Group 376"/>
          <p:cNvGrpSpPr/>
          <p:nvPr/>
        </p:nvGrpSpPr>
        <p:grpSpPr>
          <a:xfrm>
            <a:off x="8987765" y="4249082"/>
            <a:ext cx="299029" cy="1465022"/>
            <a:chOff x="4384749" y="3819193"/>
            <a:chExt cx="109573" cy="280815"/>
          </a:xfrm>
        </p:grpSpPr>
        <p:sp>
          <p:nvSpPr>
            <p:cNvPr id="378" name="Rectangle 37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9" name="Isosceles Triangle 37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82" name="Freeform 381"/>
          <p:cNvSpPr/>
          <p:nvPr/>
        </p:nvSpPr>
        <p:spPr>
          <a:xfrm>
            <a:off x="11599503" y="6720384"/>
            <a:ext cx="592498" cy="251916"/>
          </a:xfrm>
          <a:custGeom>
            <a:avLst/>
            <a:gdLst>
              <a:gd name="connsiteX0" fmla="*/ 0 w 393700"/>
              <a:gd name="connsiteY0" fmla="*/ 0 h 152400"/>
              <a:gd name="connsiteX1" fmla="*/ 0 w 393700"/>
              <a:gd name="connsiteY1" fmla="*/ 152400 h 152400"/>
              <a:gd name="connsiteX2" fmla="*/ 393700 w 393700"/>
              <a:gd name="connsiteY2" fmla="*/ 152400 h 152400"/>
              <a:gd name="connsiteX3" fmla="*/ 381000 w 393700"/>
              <a:gd name="connsiteY3" fmla="*/ 12700 h 152400"/>
              <a:gd name="connsiteX0" fmla="*/ 0 w 406400"/>
              <a:gd name="connsiteY0" fmla="*/ 25400 h 177800"/>
              <a:gd name="connsiteX1" fmla="*/ 0 w 406400"/>
              <a:gd name="connsiteY1" fmla="*/ 177800 h 177800"/>
              <a:gd name="connsiteX2" fmla="*/ 393700 w 406400"/>
              <a:gd name="connsiteY2" fmla="*/ 177800 h 177800"/>
              <a:gd name="connsiteX3" fmla="*/ 406400 w 406400"/>
              <a:gd name="connsiteY3" fmla="*/ 0 h 177800"/>
              <a:gd name="connsiteX0" fmla="*/ 0 w 393700"/>
              <a:gd name="connsiteY0" fmla="*/ 25400 h 177800"/>
              <a:gd name="connsiteX1" fmla="*/ 0 w 393700"/>
              <a:gd name="connsiteY1" fmla="*/ 177800 h 177800"/>
              <a:gd name="connsiteX2" fmla="*/ 393700 w 393700"/>
              <a:gd name="connsiteY2" fmla="*/ 177800 h 177800"/>
              <a:gd name="connsiteX3" fmla="*/ 381000 w 393700"/>
              <a:gd name="connsiteY3" fmla="*/ 0 h 177800"/>
              <a:gd name="connsiteX0" fmla="*/ 0 w 412750"/>
              <a:gd name="connsiteY0" fmla="*/ 31750 h 184150"/>
              <a:gd name="connsiteX1" fmla="*/ 0 w 412750"/>
              <a:gd name="connsiteY1" fmla="*/ 184150 h 184150"/>
              <a:gd name="connsiteX2" fmla="*/ 393700 w 412750"/>
              <a:gd name="connsiteY2" fmla="*/ 184150 h 184150"/>
              <a:gd name="connsiteX3" fmla="*/ 412750 w 412750"/>
              <a:gd name="connsiteY3" fmla="*/ 0 h 184150"/>
              <a:gd name="connsiteX0" fmla="*/ 0 w 393700"/>
              <a:gd name="connsiteY0" fmla="*/ 50800 h 203200"/>
              <a:gd name="connsiteX1" fmla="*/ 0 w 393700"/>
              <a:gd name="connsiteY1" fmla="*/ 203200 h 203200"/>
              <a:gd name="connsiteX2" fmla="*/ 393700 w 393700"/>
              <a:gd name="connsiteY2" fmla="*/ 203200 h 203200"/>
              <a:gd name="connsiteX3" fmla="*/ 387350 w 393700"/>
              <a:gd name="connsiteY3" fmla="*/ 0 h 203200"/>
              <a:gd name="connsiteX0" fmla="*/ 0 w 400050"/>
              <a:gd name="connsiteY0" fmla="*/ 0 h 152400"/>
              <a:gd name="connsiteX1" fmla="*/ 0 w 400050"/>
              <a:gd name="connsiteY1" fmla="*/ 152400 h 152400"/>
              <a:gd name="connsiteX2" fmla="*/ 393700 w 400050"/>
              <a:gd name="connsiteY2" fmla="*/ 152400 h 152400"/>
              <a:gd name="connsiteX3" fmla="*/ 400050 w 400050"/>
              <a:gd name="connsiteY3" fmla="*/ 0 h 152400"/>
            </a:gdLst>
            <a:ahLst/>
            <a:cxnLst>
              <a:cxn ang="0">
                <a:pos x="connsiteX0" y="connsiteY0"/>
              </a:cxn>
              <a:cxn ang="0">
                <a:pos x="connsiteX1" y="connsiteY1"/>
              </a:cxn>
              <a:cxn ang="0">
                <a:pos x="connsiteX2" y="connsiteY2"/>
              </a:cxn>
              <a:cxn ang="0">
                <a:pos x="connsiteX3" y="connsiteY3"/>
              </a:cxn>
            </a:cxnLst>
            <a:rect l="l" t="t" r="r" b="b"/>
            <a:pathLst>
              <a:path w="400050" h="152400">
                <a:moveTo>
                  <a:pt x="0" y="0"/>
                </a:moveTo>
                <a:lnTo>
                  <a:pt x="0" y="152400"/>
                </a:lnTo>
                <a:lnTo>
                  <a:pt x="393700" y="152400"/>
                </a:lnTo>
                <a:lnTo>
                  <a:pt x="400050" y="0"/>
                </a:lnTo>
              </a:path>
            </a:pathLst>
          </a:custGeom>
          <a:noFill/>
          <a:ln w="3810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p:cNvSpPr/>
          <p:nvPr/>
        </p:nvSpPr>
        <p:spPr>
          <a:xfrm>
            <a:off x="11613621" y="6825665"/>
            <a:ext cx="560415" cy="140522"/>
          </a:xfrm>
          <a:prstGeom prst="rect">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384"/>
          <p:cNvGrpSpPr/>
          <p:nvPr/>
        </p:nvGrpSpPr>
        <p:grpSpPr>
          <a:xfrm>
            <a:off x="838201" y="4279775"/>
            <a:ext cx="8435401" cy="1569726"/>
            <a:chOff x="3044010" y="4076155"/>
            <a:chExt cx="5695520" cy="949628"/>
          </a:xfrm>
        </p:grpSpPr>
        <p:cxnSp>
          <p:nvCxnSpPr>
            <p:cNvPr id="281" name="Straight Connector 280"/>
            <p:cNvCxnSpPr/>
            <p:nvPr/>
          </p:nvCxnSpPr>
          <p:spPr>
            <a:xfrm>
              <a:off x="3044010" y="4206406"/>
              <a:ext cx="5695520" cy="819377"/>
            </a:xfrm>
            <a:prstGeom prst="line">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4" name="Isosceles Triangle 383"/>
            <p:cNvSpPr/>
            <p:nvPr/>
          </p:nvSpPr>
          <p:spPr>
            <a:xfrm rot="10800000">
              <a:off x="3132041" y="4076155"/>
              <a:ext cx="190500" cy="151658"/>
            </a:xfrm>
            <a:prstGeom prst="triangle">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1946581" y="1459114"/>
            <a:ext cx="299029" cy="1465022"/>
            <a:chOff x="4384749" y="3819193"/>
            <a:chExt cx="109573" cy="280815"/>
          </a:xfrm>
        </p:grpSpPr>
        <p:sp>
          <p:nvSpPr>
            <p:cNvPr id="238" name="Rectangle 23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0" name="Isosceles Triangle 23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1" name="Group 240"/>
          <p:cNvGrpSpPr/>
          <p:nvPr/>
        </p:nvGrpSpPr>
        <p:grpSpPr>
          <a:xfrm>
            <a:off x="1270611" y="1209676"/>
            <a:ext cx="299029" cy="1465022"/>
            <a:chOff x="4384749" y="3819193"/>
            <a:chExt cx="109573" cy="280815"/>
          </a:xfrm>
        </p:grpSpPr>
        <p:sp>
          <p:nvSpPr>
            <p:cNvPr id="242" name="Rectangle 24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3" name="Isosceles Triangle 24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4" name="Group 243"/>
          <p:cNvGrpSpPr/>
          <p:nvPr/>
        </p:nvGrpSpPr>
        <p:grpSpPr>
          <a:xfrm>
            <a:off x="1586160" y="1318868"/>
            <a:ext cx="299029" cy="1465022"/>
            <a:chOff x="4384749" y="3819193"/>
            <a:chExt cx="109573" cy="280815"/>
          </a:xfrm>
        </p:grpSpPr>
        <p:sp>
          <p:nvSpPr>
            <p:cNvPr id="245" name="Rectangle 24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6" name="Isosceles Triangle 24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7" name="Group 246"/>
          <p:cNvGrpSpPr/>
          <p:nvPr/>
        </p:nvGrpSpPr>
        <p:grpSpPr>
          <a:xfrm>
            <a:off x="2262130" y="1568306"/>
            <a:ext cx="299029" cy="1465022"/>
            <a:chOff x="4384749" y="3819193"/>
            <a:chExt cx="109573" cy="280815"/>
          </a:xfrm>
        </p:grpSpPr>
        <p:sp>
          <p:nvSpPr>
            <p:cNvPr id="248" name="Rectangle 24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9" name="Isosceles Triangle 24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80" name="Group 279"/>
          <p:cNvGrpSpPr/>
          <p:nvPr/>
        </p:nvGrpSpPr>
        <p:grpSpPr>
          <a:xfrm>
            <a:off x="984313" y="3337229"/>
            <a:ext cx="6448638" cy="1719186"/>
            <a:chOff x="3044010" y="4076155"/>
            <a:chExt cx="4354072" cy="1040046"/>
          </a:xfrm>
        </p:grpSpPr>
        <p:cxnSp>
          <p:nvCxnSpPr>
            <p:cNvPr id="282" name="Straight Connector 281"/>
            <p:cNvCxnSpPr>
              <a:endCxn id="321" idx="2"/>
            </p:cNvCxnSpPr>
            <p:nvPr/>
          </p:nvCxnSpPr>
          <p:spPr>
            <a:xfrm>
              <a:off x="3044010" y="4206406"/>
              <a:ext cx="4354072" cy="909795"/>
            </a:xfrm>
            <a:prstGeom prst="line">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3" name="Isosceles Triangle 282"/>
            <p:cNvSpPr/>
            <p:nvPr/>
          </p:nvSpPr>
          <p:spPr>
            <a:xfrm rot="10800000">
              <a:off x="3132041" y="4076155"/>
              <a:ext cx="190500" cy="151658"/>
            </a:xfrm>
            <a:prstGeom prst="triangle">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36" name="Straight Arrow Connector 1035"/>
          <p:cNvCxnSpPr/>
          <p:nvPr/>
        </p:nvCxnSpPr>
        <p:spPr>
          <a:xfrm>
            <a:off x="3561698" y="4403958"/>
            <a:ext cx="1580085" cy="372630"/>
          </a:xfrm>
          <a:prstGeom prst="straightConnector1">
            <a:avLst/>
          </a:prstGeom>
          <a:ln w="38100">
            <a:solidFill>
              <a:schemeClr val="accent5">
                <a:lumMod val="7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a:off x="868111" y="4506539"/>
            <a:ext cx="8435401" cy="1354422"/>
          </a:xfrm>
          <a:prstGeom prst="line">
            <a:avLst/>
          </a:prstGeom>
          <a:ln w="38100">
            <a:solidFill>
              <a:schemeClr val="accent1">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4" name="Isosceles Triangle 393"/>
          <p:cNvSpPr/>
          <p:nvPr/>
        </p:nvSpPr>
        <p:spPr>
          <a:xfrm rot="10800000">
            <a:off x="968580" y="4279775"/>
            <a:ext cx="282142" cy="250689"/>
          </a:xfrm>
          <a:prstGeom prst="triangle">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0" name="Straight Arrow Connector 399"/>
          <p:cNvCxnSpPr/>
          <p:nvPr/>
        </p:nvCxnSpPr>
        <p:spPr>
          <a:xfrm flipH="1">
            <a:off x="2789329" y="3261523"/>
            <a:ext cx="10383" cy="1257785"/>
          </a:xfrm>
          <a:prstGeom prst="straightConnector1">
            <a:avLst/>
          </a:prstGeom>
          <a:ln w="38100">
            <a:solidFill>
              <a:schemeClr val="accent5">
                <a:lumMod val="7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08D71C4-1E66-4C97-967C-2A9A3103118D}"/>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12</a:t>
            </a:fld>
            <a:endParaRPr lang="en-US" dirty="0"/>
          </a:p>
        </p:txBody>
      </p:sp>
      <p:cxnSp>
        <p:nvCxnSpPr>
          <p:cNvPr id="125" name="Straight Connector 124">
            <a:extLst>
              <a:ext uri="{FF2B5EF4-FFF2-40B4-BE49-F238E27FC236}">
                <a16:creationId xmlns:a16="http://schemas.microsoft.com/office/drawing/2014/main" id="{A8049EBE-5215-4504-A154-9E6B53AC129C}"/>
              </a:ext>
            </a:extLst>
          </p:cNvPr>
          <p:cNvCxnSpPr/>
          <p:nvPr/>
        </p:nvCxnSpPr>
        <p:spPr>
          <a:xfrm>
            <a:off x="944457" y="3548067"/>
            <a:ext cx="6448638" cy="1503882"/>
          </a:xfrm>
          <a:prstGeom prst="line">
            <a:avLst/>
          </a:prstGeom>
          <a:ln w="38100">
            <a:solidFill>
              <a:schemeClr val="accent1">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2854E21-60B1-42F3-9164-B6BE85B52E8E}"/>
              </a:ext>
            </a:extLst>
          </p:cNvPr>
          <p:cNvSpPr txBox="1"/>
          <p:nvPr/>
        </p:nvSpPr>
        <p:spPr>
          <a:xfrm>
            <a:off x="-63051" y="2717186"/>
            <a:ext cx="1180003" cy="923330"/>
          </a:xfrm>
          <a:prstGeom prst="rect">
            <a:avLst/>
          </a:prstGeom>
          <a:noFill/>
          <a:ln>
            <a:noFill/>
          </a:ln>
        </p:spPr>
        <p:txBody>
          <a:bodyPr wrap="none" lIns="182880" tIns="182880" rIns="182880" bIns="182880" rtlCol="0">
            <a:spAutoFit/>
          </a:bodyPr>
          <a:lstStyle/>
          <a:p>
            <a:r>
              <a:rPr lang="en-US" dirty="0"/>
              <a:t>Capillary</a:t>
            </a:r>
          </a:p>
          <a:p>
            <a:r>
              <a:rPr lang="en-US" dirty="0"/>
              <a:t>fringe</a:t>
            </a:r>
          </a:p>
        </p:txBody>
      </p:sp>
      <p:sp>
        <p:nvSpPr>
          <p:cNvPr id="128" name="TextBox 127">
            <a:extLst>
              <a:ext uri="{FF2B5EF4-FFF2-40B4-BE49-F238E27FC236}">
                <a16:creationId xmlns:a16="http://schemas.microsoft.com/office/drawing/2014/main" id="{7FA7E426-EB89-4CC5-BC94-38CCDC199118}"/>
              </a:ext>
            </a:extLst>
          </p:cNvPr>
          <p:cNvSpPr txBox="1"/>
          <p:nvPr/>
        </p:nvSpPr>
        <p:spPr>
          <a:xfrm>
            <a:off x="-73571" y="3351845"/>
            <a:ext cx="945002" cy="923330"/>
          </a:xfrm>
          <a:prstGeom prst="rect">
            <a:avLst/>
          </a:prstGeom>
          <a:noFill/>
          <a:ln>
            <a:noFill/>
          </a:ln>
        </p:spPr>
        <p:txBody>
          <a:bodyPr wrap="none" lIns="182880" tIns="182880" rIns="182880" bIns="182880" rtlCol="0">
            <a:spAutoFit/>
          </a:bodyPr>
          <a:lstStyle/>
          <a:p>
            <a:r>
              <a:rPr lang="en-US" dirty="0"/>
              <a:t>Water</a:t>
            </a:r>
          </a:p>
          <a:p>
            <a:r>
              <a:rPr lang="en-US" dirty="0"/>
              <a:t>table</a:t>
            </a:r>
          </a:p>
        </p:txBody>
      </p:sp>
    </p:spTree>
    <p:extLst>
      <p:ext uri="{BB962C8B-B14F-4D97-AF65-F5344CB8AC3E}">
        <p14:creationId xmlns:p14="http://schemas.microsoft.com/office/powerpoint/2010/main" val="28086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p:cTn id="7" dur="500"/>
                                        <p:tgtEl>
                                          <p:spTgt spid="4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400"/>
                                        <p:tgtEl>
                                          <p:spTgt spid="385"/>
                                        </p:tgtEl>
                                      </p:cBhvr>
                                    </p:animEffect>
                                    <p:set>
                                      <p:cBhvr>
                                        <p:cTn id="12" dur="1" fill="hold">
                                          <p:stCondLst>
                                            <p:cond delay="1399"/>
                                          </p:stCondLst>
                                        </p:cTn>
                                        <p:tgtEl>
                                          <p:spTgt spid="385"/>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394"/>
                                        </p:tgtEl>
                                      </p:cBhvr>
                                    </p:animEffect>
                                    <p:set>
                                      <p:cBhvr>
                                        <p:cTn id="15" dur="1" fill="hold">
                                          <p:stCondLst>
                                            <p:cond delay="499"/>
                                          </p:stCondLst>
                                        </p:cTn>
                                        <p:tgtEl>
                                          <p:spTgt spid="39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28"/>
                                        </p:tgtEl>
                                        <p:attrNameLst>
                                          <p:attrName>style.visibility</p:attrName>
                                        </p:attrNameLst>
                                      </p:cBhvr>
                                      <p:to>
                                        <p:strVal val="visible"/>
                                      </p:to>
                                    </p:set>
                                    <p:animEffect transition="in" filter="fade">
                                      <p:cBhvr>
                                        <p:cTn id="21" dur="1600"/>
                                        <p:tgtEl>
                                          <p:spTgt spid="128"/>
                                        </p:tgtEl>
                                      </p:cBhvr>
                                    </p:animEffect>
                                  </p:childTnLst>
                                </p:cTn>
                              </p:par>
                              <p:par>
                                <p:cTn id="22" presetID="10" presetClass="entr" presetSubtype="0" fill="hold" nodeType="withEffect">
                                  <p:stCondLst>
                                    <p:cond delay="0"/>
                                  </p:stCondLst>
                                  <p:childTnLst>
                                    <p:set>
                                      <p:cBhvr>
                                        <p:cTn id="23" dur="1" fill="hold">
                                          <p:stCondLst>
                                            <p:cond delay="0"/>
                                          </p:stCondLst>
                                        </p:cTn>
                                        <p:tgtEl>
                                          <p:spTgt spid="280"/>
                                        </p:tgtEl>
                                        <p:attrNameLst>
                                          <p:attrName>style.visibility</p:attrName>
                                        </p:attrNameLst>
                                      </p:cBhvr>
                                      <p:to>
                                        <p:strVal val="visible"/>
                                      </p:to>
                                    </p:set>
                                    <p:animEffect transition="in" filter="fade">
                                      <p:cBhvr>
                                        <p:cTn id="24" dur="1600"/>
                                        <p:tgtEl>
                                          <p:spTgt spid="28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36"/>
                                        </p:tgtEl>
                                        <p:attrNameLst>
                                          <p:attrName>style.visibility</p:attrName>
                                        </p:attrNameLst>
                                      </p:cBhvr>
                                      <p:to>
                                        <p:strVal val="visible"/>
                                      </p:to>
                                    </p:set>
                                    <p:animEffect transition="in" filter="fade">
                                      <p:cBhvr>
                                        <p:cTn id="29"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 grpId="0" animBg="1"/>
      <p:bldP spid="4" grpId="0"/>
      <p:bldP spid="1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flow generation: Variable source areas</a:t>
            </a:r>
          </a:p>
        </p:txBody>
      </p:sp>
      <p:cxnSp>
        <p:nvCxnSpPr>
          <p:cNvPr id="187" name="Straight Connector 186"/>
          <p:cNvCxnSpPr/>
          <p:nvPr/>
        </p:nvCxnSpPr>
        <p:spPr>
          <a:xfrm>
            <a:off x="1051753" y="2532006"/>
            <a:ext cx="10542551" cy="420893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33" name="Group 432"/>
          <p:cNvGrpSpPr/>
          <p:nvPr/>
        </p:nvGrpSpPr>
        <p:grpSpPr>
          <a:xfrm>
            <a:off x="3657323" y="2156387"/>
            <a:ext cx="2652052" cy="2430956"/>
            <a:chOff x="4384749" y="2763445"/>
            <a:chExt cx="1790646" cy="1470641"/>
          </a:xfrm>
        </p:grpSpPr>
        <p:grpSp>
          <p:nvGrpSpPr>
            <p:cNvPr id="289" name="Group 288"/>
            <p:cNvGrpSpPr/>
            <p:nvPr/>
          </p:nvGrpSpPr>
          <p:grpSpPr>
            <a:xfrm>
              <a:off x="4384749" y="2763445"/>
              <a:ext cx="201902" cy="886286"/>
              <a:chOff x="4384749" y="3819193"/>
              <a:chExt cx="109573" cy="280815"/>
            </a:xfrm>
          </p:grpSpPr>
          <p:sp>
            <p:nvSpPr>
              <p:cNvPr id="288" name="Rectangle 28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7" name="Isosceles Triangle 28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0" name="Group 289"/>
            <p:cNvGrpSpPr/>
            <p:nvPr/>
          </p:nvGrpSpPr>
          <p:grpSpPr>
            <a:xfrm>
              <a:off x="4597805" y="2829502"/>
              <a:ext cx="201902" cy="886286"/>
              <a:chOff x="4384749" y="3819193"/>
              <a:chExt cx="109573" cy="280815"/>
            </a:xfrm>
          </p:grpSpPr>
          <p:sp>
            <p:nvSpPr>
              <p:cNvPr id="291" name="Rectangle 29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2" name="Isosceles Triangle 29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3" name="Group 292"/>
            <p:cNvGrpSpPr/>
            <p:nvPr/>
          </p:nvGrpSpPr>
          <p:grpSpPr>
            <a:xfrm>
              <a:off x="4767421" y="2915103"/>
              <a:ext cx="201902" cy="886286"/>
              <a:chOff x="4384749" y="3819193"/>
              <a:chExt cx="109573" cy="280815"/>
            </a:xfrm>
          </p:grpSpPr>
          <p:sp>
            <p:nvSpPr>
              <p:cNvPr id="294" name="Rectangle 29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5" name="Isosceles Triangle 29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6" name="Group 295"/>
            <p:cNvGrpSpPr/>
            <p:nvPr/>
          </p:nvGrpSpPr>
          <p:grpSpPr>
            <a:xfrm>
              <a:off x="4980477" y="2981160"/>
              <a:ext cx="201902" cy="886286"/>
              <a:chOff x="4384749" y="3819193"/>
              <a:chExt cx="109573" cy="280815"/>
            </a:xfrm>
          </p:grpSpPr>
          <p:sp>
            <p:nvSpPr>
              <p:cNvPr id="297" name="Rectangle 29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8" name="Isosceles Triangle 29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9" name="Group 298"/>
            <p:cNvGrpSpPr/>
            <p:nvPr/>
          </p:nvGrpSpPr>
          <p:grpSpPr>
            <a:xfrm>
              <a:off x="5258616" y="3084388"/>
              <a:ext cx="201902" cy="886286"/>
              <a:chOff x="4384749" y="3819193"/>
              <a:chExt cx="109573" cy="280815"/>
            </a:xfrm>
          </p:grpSpPr>
          <p:sp>
            <p:nvSpPr>
              <p:cNvPr id="300" name="Rectangle 29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1" name="Isosceles Triangle 30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2" name="Group 301"/>
            <p:cNvGrpSpPr/>
            <p:nvPr/>
          </p:nvGrpSpPr>
          <p:grpSpPr>
            <a:xfrm>
              <a:off x="5471672" y="3150445"/>
              <a:ext cx="201902" cy="886286"/>
              <a:chOff x="4384749" y="3819193"/>
              <a:chExt cx="109573" cy="280815"/>
            </a:xfrm>
          </p:grpSpPr>
          <p:sp>
            <p:nvSpPr>
              <p:cNvPr id="303" name="Rectangle 30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4" name="Isosceles Triangle 30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5" name="Group 304"/>
            <p:cNvGrpSpPr/>
            <p:nvPr/>
          </p:nvGrpSpPr>
          <p:grpSpPr>
            <a:xfrm>
              <a:off x="5695354" y="3244572"/>
              <a:ext cx="201902" cy="886286"/>
              <a:chOff x="4384749" y="3819193"/>
              <a:chExt cx="109573" cy="280815"/>
            </a:xfrm>
          </p:grpSpPr>
          <p:sp>
            <p:nvSpPr>
              <p:cNvPr id="306" name="Rectangle 30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7" name="Isosceles Triangle 30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8" name="Group 307"/>
            <p:cNvGrpSpPr/>
            <p:nvPr/>
          </p:nvGrpSpPr>
          <p:grpSpPr>
            <a:xfrm>
              <a:off x="5973493" y="3347800"/>
              <a:ext cx="201902" cy="886286"/>
              <a:chOff x="4384749" y="3819193"/>
              <a:chExt cx="109573" cy="280815"/>
            </a:xfrm>
          </p:grpSpPr>
          <p:sp>
            <p:nvSpPr>
              <p:cNvPr id="309" name="Rectangle 30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0" name="Isosceles Triangle 30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311" name="Group 310"/>
          <p:cNvGrpSpPr/>
          <p:nvPr/>
        </p:nvGrpSpPr>
        <p:grpSpPr>
          <a:xfrm>
            <a:off x="6325895" y="3231511"/>
            <a:ext cx="299029" cy="1465022"/>
            <a:chOff x="4384749" y="3819193"/>
            <a:chExt cx="109573" cy="280815"/>
          </a:xfrm>
        </p:grpSpPr>
        <p:sp>
          <p:nvSpPr>
            <p:cNvPr id="312" name="Rectangle 31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3" name="Isosceles Triangle 31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4" name="Group 313"/>
          <p:cNvGrpSpPr/>
          <p:nvPr/>
        </p:nvGrpSpPr>
        <p:grpSpPr>
          <a:xfrm>
            <a:off x="6555107" y="3311566"/>
            <a:ext cx="299029" cy="1465022"/>
            <a:chOff x="4384749" y="3819193"/>
            <a:chExt cx="109573" cy="280815"/>
          </a:xfrm>
        </p:grpSpPr>
        <p:sp>
          <p:nvSpPr>
            <p:cNvPr id="315" name="Rectangle 31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6" name="Isosceles Triangle 31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7" name="Group 316"/>
          <p:cNvGrpSpPr/>
          <p:nvPr/>
        </p:nvGrpSpPr>
        <p:grpSpPr>
          <a:xfrm>
            <a:off x="6967047" y="3482201"/>
            <a:ext cx="299029" cy="1465022"/>
            <a:chOff x="4384749" y="3819193"/>
            <a:chExt cx="109573" cy="280815"/>
          </a:xfrm>
        </p:grpSpPr>
        <p:sp>
          <p:nvSpPr>
            <p:cNvPr id="318" name="Rectangle 31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9" name="Isosceles Triangle 31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0" name="Group 319"/>
          <p:cNvGrpSpPr/>
          <p:nvPr/>
        </p:nvGrpSpPr>
        <p:grpSpPr>
          <a:xfrm>
            <a:off x="7282595" y="3591392"/>
            <a:ext cx="299029" cy="1465022"/>
            <a:chOff x="4384749" y="3819193"/>
            <a:chExt cx="109573" cy="280815"/>
          </a:xfrm>
        </p:grpSpPr>
        <p:sp>
          <p:nvSpPr>
            <p:cNvPr id="321" name="Rectangle 32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2" name="Isosceles Triangle 32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3" name="Group 322"/>
          <p:cNvGrpSpPr/>
          <p:nvPr/>
        </p:nvGrpSpPr>
        <p:grpSpPr>
          <a:xfrm>
            <a:off x="7664463" y="3764250"/>
            <a:ext cx="299029" cy="1465022"/>
            <a:chOff x="4384749" y="3819193"/>
            <a:chExt cx="109573" cy="280815"/>
          </a:xfrm>
        </p:grpSpPr>
        <p:sp>
          <p:nvSpPr>
            <p:cNvPr id="324" name="Rectangle 32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5" name="Isosceles Triangle 32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6" name="Group 325"/>
          <p:cNvGrpSpPr/>
          <p:nvPr/>
        </p:nvGrpSpPr>
        <p:grpSpPr>
          <a:xfrm>
            <a:off x="8076403" y="3934885"/>
            <a:ext cx="299029" cy="1465022"/>
            <a:chOff x="4384749" y="3819193"/>
            <a:chExt cx="109573" cy="280815"/>
          </a:xfrm>
        </p:grpSpPr>
        <p:sp>
          <p:nvSpPr>
            <p:cNvPr id="327" name="Rectangle 32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8" name="Isosceles Triangle 32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9" name="Group 328"/>
          <p:cNvGrpSpPr/>
          <p:nvPr/>
        </p:nvGrpSpPr>
        <p:grpSpPr>
          <a:xfrm>
            <a:off x="8391952" y="4044077"/>
            <a:ext cx="299029" cy="1465022"/>
            <a:chOff x="4384749" y="3819193"/>
            <a:chExt cx="109573" cy="280815"/>
          </a:xfrm>
        </p:grpSpPr>
        <p:sp>
          <p:nvSpPr>
            <p:cNvPr id="330" name="Rectangle 32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1" name="Isosceles Triangle 33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8" name="Group 337"/>
          <p:cNvGrpSpPr/>
          <p:nvPr/>
        </p:nvGrpSpPr>
        <p:grpSpPr>
          <a:xfrm>
            <a:off x="2643997" y="1741164"/>
            <a:ext cx="299029" cy="1465022"/>
            <a:chOff x="4384749" y="3819193"/>
            <a:chExt cx="109573" cy="280815"/>
          </a:xfrm>
        </p:grpSpPr>
        <p:sp>
          <p:nvSpPr>
            <p:cNvPr id="339" name="Rectangle 33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0" name="Isosceles Triangle 33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1" name="Group 340"/>
          <p:cNvGrpSpPr/>
          <p:nvPr/>
        </p:nvGrpSpPr>
        <p:grpSpPr>
          <a:xfrm>
            <a:off x="3055937" y="1911799"/>
            <a:ext cx="299029" cy="1465022"/>
            <a:chOff x="4384749" y="3819193"/>
            <a:chExt cx="109573" cy="280815"/>
          </a:xfrm>
        </p:grpSpPr>
        <p:sp>
          <p:nvSpPr>
            <p:cNvPr id="342" name="Rectangle 34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3" name="Isosceles Triangle 34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4" name="Group 343"/>
          <p:cNvGrpSpPr/>
          <p:nvPr/>
        </p:nvGrpSpPr>
        <p:grpSpPr>
          <a:xfrm>
            <a:off x="3371486" y="2020990"/>
            <a:ext cx="299029" cy="1465022"/>
            <a:chOff x="4384749" y="3819193"/>
            <a:chExt cx="109573" cy="280815"/>
          </a:xfrm>
        </p:grpSpPr>
        <p:sp>
          <p:nvSpPr>
            <p:cNvPr id="345" name="Rectangle 34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6" name="Isosceles Triangle 34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3" name="Group 352"/>
          <p:cNvGrpSpPr/>
          <p:nvPr/>
        </p:nvGrpSpPr>
        <p:grpSpPr>
          <a:xfrm>
            <a:off x="9273602" y="4384479"/>
            <a:ext cx="299029" cy="1465022"/>
            <a:chOff x="4384749" y="3819193"/>
            <a:chExt cx="109573" cy="280815"/>
          </a:xfrm>
        </p:grpSpPr>
        <p:sp>
          <p:nvSpPr>
            <p:cNvPr id="354" name="Rectangle 35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5" name="Isosceles Triangle 35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6" name="Group 355"/>
          <p:cNvGrpSpPr/>
          <p:nvPr/>
        </p:nvGrpSpPr>
        <p:grpSpPr>
          <a:xfrm>
            <a:off x="9589151" y="4493671"/>
            <a:ext cx="299029" cy="1465022"/>
            <a:chOff x="4384749" y="3819193"/>
            <a:chExt cx="109573" cy="280815"/>
          </a:xfrm>
        </p:grpSpPr>
        <p:sp>
          <p:nvSpPr>
            <p:cNvPr id="357" name="Rectangle 35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8" name="Isosceles Triangle 35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9" name="Group 358"/>
          <p:cNvGrpSpPr/>
          <p:nvPr/>
        </p:nvGrpSpPr>
        <p:grpSpPr>
          <a:xfrm>
            <a:off x="9840362" y="4635168"/>
            <a:ext cx="299029" cy="1465022"/>
            <a:chOff x="4384749" y="3819193"/>
            <a:chExt cx="109573" cy="280815"/>
          </a:xfrm>
        </p:grpSpPr>
        <p:sp>
          <p:nvSpPr>
            <p:cNvPr id="360" name="Rectangle 35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1" name="Isosceles Triangle 36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2" name="Group 361"/>
          <p:cNvGrpSpPr/>
          <p:nvPr/>
        </p:nvGrpSpPr>
        <p:grpSpPr>
          <a:xfrm>
            <a:off x="10155911" y="4744360"/>
            <a:ext cx="299029" cy="1465022"/>
            <a:chOff x="4384749" y="3819193"/>
            <a:chExt cx="109573" cy="280815"/>
          </a:xfrm>
        </p:grpSpPr>
        <p:sp>
          <p:nvSpPr>
            <p:cNvPr id="363" name="Rectangle 36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4" name="Isosceles Triangle 36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5" name="Group 364"/>
          <p:cNvGrpSpPr/>
          <p:nvPr/>
        </p:nvGrpSpPr>
        <p:grpSpPr>
          <a:xfrm>
            <a:off x="10567851" y="4914995"/>
            <a:ext cx="299029" cy="1465022"/>
            <a:chOff x="4384749" y="3819193"/>
            <a:chExt cx="109573" cy="280815"/>
          </a:xfrm>
        </p:grpSpPr>
        <p:sp>
          <p:nvSpPr>
            <p:cNvPr id="366" name="Rectangle 36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7" name="Isosceles Triangle 36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8" name="Group 367"/>
          <p:cNvGrpSpPr/>
          <p:nvPr/>
        </p:nvGrpSpPr>
        <p:grpSpPr>
          <a:xfrm>
            <a:off x="10883399" y="5024186"/>
            <a:ext cx="299029" cy="1465022"/>
            <a:chOff x="4384749" y="3819193"/>
            <a:chExt cx="109573" cy="280815"/>
          </a:xfrm>
        </p:grpSpPr>
        <p:sp>
          <p:nvSpPr>
            <p:cNvPr id="369" name="Rectangle 36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0" name="Isosceles Triangle 36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1" name="Group 370"/>
          <p:cNvGrpSpPr/>
          <p:nvPr/>
        </p:nvGrpSpPr>
        <p:grpSpPr>
          <a:xfrm>
            <a:off x="11214686" y="5179777"/>
            <a:ext cx="299029" cy="1465022"/>
            <a:chOff x="4384749" y="3819193"/>
            <a:chExt cx="109573" cy="280815"/>
          </a:xfrm>
        </p:grpSpPr>
        <p:sp>
          <p:nvSpPr>
            <p:cNvPr id="372" name="Rectangle 37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3" name="Isosceles Triangle 37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4" name="Group 373"/>
          <p:cNvGrpSpPr/>
          <p:nvPr/>
        </p:nvGrpSpPr>
        <p:grpSpPr>
          <a:xfrm>
            <a:off x="8672217" y="4139891"/>
            <a:ext cx="299029" cy="1465022"/>
            <a:chOff x="4384749" y="3819193"/>
            <a:chExt cx="109573" cy="280815"/>
          </a:xfrm>
        </p:grpSpPr>
        <p:sp>
          <p:nvSpPr>
            <p:cNvPr id="375" name="Rectangle 37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6" name="Isosceles Triangle 37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7" name="Group 376"/>
          <p:cNvGrpSpPr/>
          <p:nvPr/>
        </p:nvGrpSpPr>
        <p:grpSpPr>
          <a:xfrm>
            <a:off x="8987765" y="4249082"/>
            <a:ext cx="299029" cy="1465022"/>
            <a:chOff x="4384749" y="3819193"/>
            <a:chExt cx="109573" cy="280815"/>
          </a:xfrm>
        </p:grpSpPr>
        <p:sp>
          <p:nvSpPr>
            <p:cNvPr id="378" name="Rectangle 37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9" name="Isosceles Triangle 37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82" name="Freeform 381"/>
          <p:cNvSpPr/>
          <p:nvPr/>
        </p:nvSpPr>
        <p:spPr>
          <a:xfrm>
            <a:off x="11599503" y="6720384"/>
            <a:ext cx="592498" cy="251916"/>
          </a:xfrm>
          <a:custGeom>
            <a:avLst/>
            <a:gdLst>
              <a:gd name="connsiteX0" fmla="*/ 0 w 393700"/>
              <a:gd name="connsiteY0" fmla="*/ 0 h 152400"/>
              <a:gd name="connsiteX1" fmla="*/ 0 w 393700"/>
              <a:gd name="connsiteY1" fmla="*/ 152400 h 152400"/>
              <a:gd name="connsiteX2" fmla="*/ 393700 w 393700"/>
              <a:gd name="connsiteY2" fmla="*/ 152400 h 152400"/>
              <a:gd name="connsiteX3" fmla="*/ 381000 w 393700"/>
              <a:gd name="connsiteY3" fmla="*/ 12700 h 152400"/>
              <a:gd name="connsiteX0" fmla="*/ 0 w 406400"/>
              <a:gd name="connsiteY0" fmla="*/ 25400 h 177800"/>
              <a:gd name="connsiteX1" fmla="*/ 0 w 406400"/>
              <a:gd name="connsiteY1" fmla="*/ 177800 h 177800"/>
              <a:gd name="connsiteX2" fmla="*/ 393700 w 406400"/>
              <a:gd name="connsiteY2" fmla="*/ 177800 h 177800"/>
              <a:gd name="connsiteX3" fmla="*/ 406400 w 406400"/>
              <a:gd name="connsiteY3" fmla="*/ 0 h 177800"/>
              <a:gd name="connsiteX0" fmla="*/ 0 w 393700"/>
              <a:gd name="connsiteY0" fmla="*/ 25400 h 177800"/>
              <a:gd name="connsiteX1" fmla="*/ 0 w 393700"/>
              <a:gd name="connsiteY1" fmla="*/ 177800 h 177800"/>
              <a:gd name="connsiteX2" fmla="*/ 393700 w 393700"/>
              <a:gd name="connsiteY2" fmla="*/ 177800 h 177800"/>
              <a:gd name="connsiteX3" fmla="*/ 381000 w 393700"/>
              <a:gd name="connsiteY3" fmla="*/ 0 h 177800"/>
              <a:gd name="connsiteX0" fmla="*/ 0 w 412750"/>
              <a:gd name="connsiteY0" fmla="*/ 31750 h 184150"/>
              <a:gd name="connsiteX1" fmla="*/ 0 w 412750"/>
              <a:gd name="connsiteY1" fmla="*/ 184150 h 184150"/>
              <a:gd name="connsiteX2" fmla="*/ 393700 w 412750"/>
              <a:gd name="connsiteY2" fmla="*/ 184150 h 184150"/>
              <a:gd name="connsiteX3" fmla="*/ 412750 w 412750"/>
              <a:gd name="connsiteY3" fmla="*/ 0 h 184150"/>
              <a:gd name="connsiteX0" fmla="*/ 0 w 393700"/>
              <a:gd name="connsiteY0" fmla="*/ 50800 h 203200"/>
              <a:gd name="connsiteX1" fmla="*/ 0 w 393700"/>
              <a:gd name="connsiteY1" fmla="*/ 203200 h 203200"/>
              <a:gd name="connsiteX2" fmla="*/ 393700 w 393700"/>
              <a:gd name="connsiteY2" fmla="*/ 203200 h 203200"/>
              <a:gd name="connsiteX3" fmla="*/ 387350 w 393700"/>
              <a:gd name="connsiteY3" fmla="*/ 0 h 203200"/>
              <a:gd name="connsiteX0" fmla="*/ 0 w 400050"/>
              <a:gd name="connsiteY0" fmla="*/ 0 h 152400"/>
              <a:gd name="connsiteX1" fmla="*/ 0 w 400050"/>
              <a:gd name="connsiteY1" fmla="*/ 152400 h 152400"/>
              <a:gd name="connsiteX2" fmla="*/ 393700 w 400050"/>
              <a:gd name="connsiteY2" fmla="*/ 152400 h 152400"/>
              <a:gd name="connsiteX3" fmla="*/ 400050 w 400050"/>
              <a:gd name="connsiteY3" fmla="*/ 0 h 152400"/>
            </a:gdLst>
            <a:ahLst/>
            <a:cxnLst>
              <a:cxn ang="0">
                <a:pos x="connsiteX0" y="connsiteY0"/>
              </a:cxn>
              <a:cxn ang="0">
                <a:pos x="connsiteX1" y="connsiteY1"/>
              </a:cxn>
              <a:cxn ang="0">
                <a:pos x="connsiteX2" y="connsiteY2"/>
              </a:cxn>
              <a:cxn ang="0">
                <a:pos x="connsiteX3" y="connsiteY3"/>
              </a:cxn>
            </a:cxnLst>
            <a:rect l="l" t="t" r="r" b="b"/>
            <a:pathLst>
              <a:path w="400050" h="152400">
                <a:moveTo>
                  <a:pt x="0" y="0"/>
                </a:moveTo>
                <a:lnTo>
                  <a:pt x="0" y="152400"/>
                </a:lnTo>
                <a:lnTo>
                  <a:pt x="393700" y="152400"/>
                </a:lnTo>
                <a:lnTo>
                  <a:pt x="400050" y="0"/>
                </a:lnTo>
              </a:path>
            </a:pathLst>
          </a:custGeom>
          <a:noFill/>
          <a:ln w="3810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p:cNvSpPr/>
          <p:nvPr/>
        </p:nvSpPr>
        <p:spPr>
          <a:xfrm>
            <a:off x="11613621" y="6825665"/>
            <a:ext cx="560415" cy="140522"/>
          </a:xfrm>
          <a:prstGeom prst="rect">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384"/>
          <p:cNvGrpSpPr/>
          <p:nvPr/>
        </p:nvGrpSpPr>
        <p:grpSpPr>
          <a:xfrm>
            <a:off x="838201" y="4279775"/>
            <a:ext cx="8435401" cy="1569726"/>
            <a:chOff x="3044010" y="4076155"/>
            <a:chExt cx="5695520" cy="949628"/>
          </a:xfrm>
        </p:grpSpPr>
        <p:cxnSp>
          <p:nvCxnSpPr>
            <p:cNvPr id="281" name="Straight Connector 280"/>
            <p:cNvCxnSpPr/>
            <p:nvPr/>
          </p:nvCxnSpPr>
          <p:spPr>
            <a:xfrm>
              <a:off x="3044010" y="4206406"/>
              <a:ext cx="5695520" cy="819377"/>
            </a:xfrm>
            <a:prstGeom prst="line">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4" name="Isosceles Triangle 383"/>
            <p:cNvSpPr/>
            <p:nvPr/>
          </p:nvSpPr>
          <p:spPr>
            <a:xfrm rot="10800000">
              <a:off x="3132041" y="4076155"/>
              <a:ext cx="190500" cy="151658"/>
            </a:xfrm>
            <a:prstGeom prst="triangle">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1946581" y="1459114"/>
            <a:ext cx="299029" cy="1465022"/>
            <a:chOff x="4384749" y="3819193"/>
            <a:chExt cx="109573" cy="280815"/>
          </a:xfrm>
        </p:grpSpPr>
        <p:sp>
          <p:nvSpPr>
            <p:cNvPr id="238" name="Rectangle 23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0" name="Isosceles Triangle 23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1" name="Group 240"/>
          <p:cNvGrpSpPr/>
          <p:nvPr/>
        </p:nvGrpSpPr>
        <p:grpSpPr>
          <a:xfrm>
            <a:off x="1270611" y="1209676"/>
            <a:ext cx="299029" cy="1465022"/>
            <a:chOff x="4384749" y="3819193"/>
            <a:chExt cx="109573" cy="280815"/>
          </a:xfrm>
        </p:grpSpPr>
        <p:sp>
          <p:nvSpPr>
            <p:cNvPr id="242" name="Rectangle 24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3" name="Isosceles Triangle 24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4" name="Group 243"/>
          <p:cNvGrpSpPr/>
          <p:nvPr/>
        </p:nvGrpSpPr>
        <p:grpSpPr>
          <a:xfrm>
            <a:off x="1586160" y="1318868"/>
            <a:ext cx="299029" cy="1465022"/>
            <a:chOff x="4384749" y="3819193"/>
            <a:chExt cx="109573" cy="280815"/>
          </a:xfrm>
        </p:grpSpPr>
        <p:sp>
          <p:nvSpPr>
            <p:cNvPr id="245" name="Rectangle 24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6" name="Isosceles Triangle 24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7" name="Group 246"/>
          <p:cNvGrpSpPr/>
          <p:nvPr/>
        </p:nvGrpSpPr>
        <p:grpSpPr>
          <a:xfrm>
            <a:off x="2262130" y="1568306"/>
            <a:ext cx="299029" cy="1465022"/>
            <a:chOff x="4384749" y="3819193"/>
            <a:chExt cx="109573" cy="280815"/>
          </a:xfrm>
        </p:grpSpPr>
        <p:sp>
          <p:nvSpPr>
            <p:cNvPr id="248" name="Rectangle 24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9" name="Isosceles Triangle 24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3" name="Group 22"/>
          <p:cNvGrpSpPr/>
          <p:nvPr/>
        </p:nvGrpSpPr>
        <p:grpSpPr>
          <a:xfrm>
            <a:off x="3327574" y="3482201"/>
            <a:ext cx="1301755" cy="1690208"/>
            <a:chOff x="3327574" y="3482201"/>
            <a:chExt cx="1301755" cy="1690208"/>
          </a:xfrm>
        </p:grpSpPr>
        <p:cxnSp>
          <p:nvCxnSpPr>
            <p:cNvPr id="7" name="Straight Connector 6"/>
            <p:cNvCxnSpPr/>
            <p:nvPr/>
          </p:nvCxnSpPr>
          <p:spPr>
            <a:xfrm flipH="1">
              <a:off x="3343102" y="3482201"/>
              <a:ext cx="28384" cy="1690089"/>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69074" y="3719975"/>
              <a:ext cx="1260255" cy="524415"/>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a:off x="3359346" y="4109669"/>
              <a:ext cx="920863" cy="375272"/>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a:off x="3361548" y="4433383"/>
              <a:ext cx="584758" cy="241658"/>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a:off x="3360685" y="4758032"/>
              <a:ext cx="377525" cy="136582"/>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p:nvPr/>
          </p:nvCxnSpPr>
          <p:spPr>
            <a:xfrm>
              <a:off x="3327574" y="5041261"/>
              <a:ext cx="323376" cy="131148"/>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362547" y="5012405"/>
            <a:ext cx="2764475" cy="646331"/>
          </a:xfrm>
          <a:prstGeom prst="rect">
            <a:avLst/>
          </a:prstGeom>
          <a:noFill/>
          <a:ln>
            <a:noFill/>
          </a:ln>
        </p:spPr>
        <p:txBody>
          <a:bodyPr wrap="none" lIns="182880" tIns="182880" rIns="182880" bIns="182880" rtlCol="0">
            <a:spAutoFit/>
          </a:bodyPr>
          <a:lstStyle/>
          <a:p>
            <a:r>
              <a:rPr lang="en-US" dirty="0"/>
              <a:t>Hydraulic conductivity (K)</a:t>
            </a:r>
          </a:p>
        </p:txBody>
      </p:sp>
      <mc:AlternateContent xmlns:mc="http://schemas.openxmlformats.org/markup-compatibility/2006" xmlns:a14="http://schemas.microsoft.com/office/drawing/2010/main">
        <mc:Choice Requires="a14">
          <p:sp>
            <p:nvSpPr>
              <p:cNvPr id="266" name="TextBox 265"/>
              <p:cNvSpPr txBox="1"/>
              <p:nvPr/>
            </p:nvSpPr>
            <p:spPr>
              <a:xfrm>
                <a:off x="926431" y="5508536"/>
                <a:ext cx="1536383" cy="893450"/>
              </a:xfrm>
              <a:prstGeom prst="rect">
                <a:avLst/>
              </a:prstGeom>
              <a:noFill/>
              <a:ln>
                <a:noFill/>
              </a:ln>
            </p:spPr>
            <p:txBody>
              <a:bodyPr wrap="none" lIns="182880" tIns="182880" rIns="182880" bIns="182880" rtlCol="0">
                <a:spAutoFit/>
              </a:bodyPr>
              <a:lstStyle/>
              <a:p>
                <a:pPr/>
                <a14:m>
                  <m:oMathPara xmlns:m="http://schemas.openxmlformats.org/officeDocument/2006/math">
                    <m:oMathParaPr>
                      <m:jc m:val="centerGroup"/>
                    </m:oMathParaPr>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𝑄</m:t>
                          </m:r>
                        </m:num>
                        <m:den>
                          <m:r>
                            <a:rPr lang="en-US" b="0" i="1" dirty="0" smtClean="0">
                              <a:latin typeface="Cambria Math" panose="02040503050406030204" pitchFamily="18" charset="0"/>
                            </a:rPr>
                            <m:t>𝐴</m:t>
                          </m:r>
                        </m:den>
                      </m:f>
                      <m:r>
                        <a:rPr lang="en-US" b="0" i="1" dirty="0" smtClean="0">
                          <a:latin typeface="Cambria Math" panose="02040503050406030204" pitchFamily="18" charset="0"/>
                        </a:rPr>
                        <m:t>=−</m:t>
                      </m:r>
                      <m:r>
                        <a:rPr lang="en-US" i="1" dirty="0" smtClean="0">
                          <a:latin typeface="Cambria Math" panose="02040503050406030204" pitchFamily="18" charset="0"/>
                        </a:rPr>
                        <m:t>𝐾</m:t>
                      </m:r>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h</m:t>
                          </m:r>
                        </m:num>
                        <m:den>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𝑙</m:t>
                          </m:r>
                        </m:den>
                      </m:f>
                    </m:oMath>
                  </m:oMathPara>
                </a14:m>
                <a:endParaRPr lang="en-US" dirty="0"/>
              </a:p>
            </p:txBody>
          </p:sp>
        </mc:Choice>
        <mc:Fallback xmlns="">
          <p:sp>
            <p:nvSpPr>
              <p:cNvPr id="266" name="TextBox 265"/>
              <p:cNvSpPr txBox="1">
                <a:spLocks noRot="1" noChangeAspect="1" noMove="1" noResize="1" noEditPoints="1" noAdjustHandles="1" noChangeArrowheads="1" noChangeShapeType="1" noTextEdit="1"/>
              </p:cNvSpPr>
              <p:nvPr/>
            </p:nvSpPr>
            <p:spPr>
              <a:xfrm>
                <a:off x="926431" y="5508536"/>
                <a:ext cx="1536383" cy="893450"/>
              </a:xfrm>
              <a:prstGeom prst="rect">
                <a:avLst/>
              </a:prstGeom>
              <a:blipFill rotWithShape="0">
                <a:blip r:embed="rId2"/>
                <a:stretch>
                  <a:fillRect/>
                </a:stretch>
              </a:blipFill>
              <a:ln>
                <a:noFill/>
              </a:ln>
            </p:spPr>
            <p:txBody>
              <a:bodyPr/>
              <a:lstStyle/>
              <a:p>
                <a:r>
                  <a:rPr lang="en-US">
                    <a:noFill/>
                  </a:rPr>
                  <a:t> </a:t>
                </a:r>
              </a:p>
            </p:txBody>
          </p:sp>
        </mc:Fallback>
      </mc:AlternateContent>
      <p:pic>
        <p:nvPicPr>
          <p:cNvPr id="1026" name="Picture 2" descr="https://webb.uu.se/LR-EmployeeInformation-portlet/people/N10-1668/originalPortr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0910" y="1333680"/>
            <a:ext cx="2336425" cy="2920531"/>
          </a:xfrm>
          <a:prstGeom prst="rect">
            <a:avLst/>
          </a:prstGeom>
          <a:noFill/>
          <a:extLst>
            <a:ext uri="{909E8E84-426E-40DD-AFC4-6F175D3DCCD1}">
              <a14:hiddenFill xmlns:a14="http://schemas.microsoft.com/office/drawing/2010/main">
                <a:solidFill>
                  <a:srgbClr val="FFFFFF"/>
                </a:solidFill>
              </a14:hiddenFill>
            </a:ext>
          </a:extLst>
        </p:spPr>
      </p:pic>
      <p:sp>
        <p:nvSpPr>
          <p:cNvPr id="269" name="Cloud Callout 268"/>
          <p:cNvSpPr/>
          <p:nvPr/>
        </p:nvSpPr>
        <p:spPr>
          <a:xfrm>
            <a:off x="6943494" y="1954739"/>
            <a:ext cx="2404953" cy="1445198"/>
          </a:xfrm>
          <a:prstGeom prst="cloudCallout">
            <a:avLst>
              <a:gd name="adj1" fmla="val 85268"/>
              <a:gd name="adj2" fmla="val -10269"/>
            </a:avLst>
          </a:prstGeom>
          <a:solidFill>
            <a:schemeClr val="bg1"/>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Transmissivity</a:t>
            </a:r>
            <a:r>
              <a:rPr lang="en-US" dirty="0">
                <a:solidFill>
                  <a:schemeClr val="tx1"/>
                </a:solidFill>
              </a:rPr>
              <a:t> feedback</a:t>
            </a:r>
          </a:p>
        </p:txBody>
      </p:sp>
      <p:sp>
        <p:nvSpPr>
          <p:cNvPr id="30" name="TextBox 29"/>
          <p:cNvSpPr txBox="1"/>
          <p:nvPr/>
        </p:nvSpPr>
        <p:spPr>
          <a:xfrm>
            <a:off x="9837921" y="4102488"/>
            <a:ext cx="1564659" cy="646331"/>
          </a:xfrm>
          <a:prstGeom prst="rect">
            <a:avLst/>
          </a:prstGeom>
          <a:noFill/>
          <a:ln>
            <a:noFill/>
          </a:ln>
        </p:spPr>
        <p:txBody>
          <a:bodyPr wrap="none" lIns="182880" tIns="182880" rIns="182880" bIns="182880" rtlCol="0">
            <a:spAutoFit/>
          </a:bodyPr>
          <a:lstStyle/>
          <a:p>
            <a:r>
              <a:rPr lang="en-US" dirty="0"/>
              <a:t>Kevin Bishop</a:t>
            </a:r>
          </a:p>
        </p:txBody>
      </p:sp>
      <p:grpSp>
        <p:nvGrpSpPr>
          <p:cNvPr id="280" name="Group 279"/>
          <p:cNvGrpSpPr/>
          <p:nvPr/>
        </p:nvGrpSpPr>
        <p:grpSpPr>
          <a:xfrm>
            <a:off x="984313" y="3337229"/>
            <a:ext cx="6448638" cy="1719186"/>
            <a:chOff x="3044010" y="4076155"/>
            <a:chExt cx="4354072" cy="1040046"/>
          </a:xfrm>
        </p:grpSpPr>
        <p:cxnSp>
          <p:nvCxnSpPr>
            <p:cNvPr id="282" name="Straight Connector 281"/>
            <p:cNvCxnSpPr>
              <a:endCxn id="321" idx="2"/>
            </p:cNvCxnSpPr>
            <p:nvPr/>
          </p:nvCxnSpPr>
          <p:spPr>
            <a:xfrm>
              <a:off x="3044010" y="4206406"/>
              <a:ext cx="4354072" cy="909795"/>
            </a:xfrm>
            <a:prstGeom prst="line">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3" name="Isosceles Triangle 282"/>
            <p:cNvSpPr/>
            <p:nvPr/>
          </p:nvSpPr>
          <p:spPr>
            <a:xfrm rot="10800000">
              <a:off x="3132041" y="4076155"/>
              <a:ext cx="190500" cy="151658"/>
            </a:xfrm>
            <a:prstGeom prst="triangle">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36" name="Straight Arrow Connector 1035"/>
          <p:cNvCxnSpPr/>
          <p:nvPr/>
        </p:nvCxnSpPr>
        <p:spPr>
          <a:xfrm>
            <a:off x="3561698" y="4403958"/>
            <a:ext cx="1580085" cy="372630"/>
          </a:xfrm>
          <a:prstGeom prst="straightConnector1">
            <a:avLst/>
          </a:prstGeom>
          <a:ln w="38100">
            <a:solidFill>
              <a:schemeClr val="accent5">
                <a:lumMod val="7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380" name="Group 379"/>
          <p:cNvGrpSpPr/>
          <p:nvPr/>
        </p:nvGrpSpPr>
        <p:grpSpPr>
          <a:xfrm>
            <a:off x="838201" y="4279775"/>
            <a:ext cx="8435401" cy="1569726"/>
            <a:chOff x="3044010" y="4076155"/>
            <a:chExt cx="5695520" cy="949628"/>
          </a:xfrm>
        </p:grpSpPr>
        <p:cxnSp>
          <p:nvCxnSpPr>
            <p:cNvPr id="381" name="Straight Connector 380"/>
            <p:cNvCxnSpPr/>
            <p:nvPr/>
          </p:nvCxnSpPr>
          <p:spPr>
            <a:xfrm>
              <a:off x="3044010" y="4206406"/>
              <a:ext cx="5695520" cy="819377"/>
            </a:xfrm>
            <a:prstGeom prst="line">
              <a:avLst/>
            </a:prstGeom>
            <a:ln w="38100">
              <a:solidFill>
                <a:schemeClr val="accent1">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4" name="Isosceles Triangle 393"/>
            <p:cNvSpPr/>
            <p:nvPr/>
          </p:nvSpPr>
          <p:spPr>
            <a:xfrm rot="10800000">
              <a:off x="3132041" y="4076155"/>
              <a:ext cx="190500" cy="151658"/>
            </a:xfrm>
            <a:prstGeom prst="triangle">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0" name="Straight Arrow Connector 399"/>
          <p:cNvCxnSpPr/>
          <p:nvPr/>
        </p:nvCxnSpPr>
        <p:spPr>
          <a:xfrm flipH="1">
            <a:off x="2789329" y="3261523"/>
            <a:ext cx="10383" cy="1257785"/>
          </a:xfrm>
          <a:prstGeom prst="straightConnector1">
            <a:avLst/>
          </a:prstGeom>
          <a:ln w="38100">
            <a:solidFill>
              <a:schemeClr val="accent5">
                <a:lumMod val="7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3126699" y="5400241"/>
            <a:ext cx="3485316" cy="923330"/>
          </a:xfrm>
          <a:prstGeom prst="rect">
            <a:avLst/>
          </a:prstGeom>
          <a:noFill/>
          <a:ln>
            <a:noFill/>
          </a:ln>
        </p:spPr>
        <p:txBody>
          <a:bodyPr wrap="square" lIns="182880" tIns="182880" rIns="182880" bIns="182880" rtlCol="0">
            <a:spAutoFit/>
          </a:bodyPr>
          <a:lstStyle/>
          <a:p>
            <a:r>
              <a:rPr lang="en-US" dirty="0"/>
              <a:t>In many systems, conductivity tends to decrease with depth</a:t>
            </a:r>
          </a:p>
        </p:txBody>
      </p:sp>
      <p:sp>
        <p:nvSpPr>
          <p:cNvPr id="3" name="TextBox 2">
            <a:extLst>
              <a:ext uri="{FF2B5EF4-FFF2-40B4-BE49-F238E27FC236}">
                <a16:creationId xmlns:a16="http://schemas.microsoft.com/office/drawing/2014/main" id="{B08D71C4-1E66-4C97-967C-2A9A3103118D}"/>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13</a:t>
            </a:fld>
            <a:endParaRPr lang="en-US" dirty="0"/>
          </a:p>
        </p:txBody>
      </p:sp>
    </p:spTree>
    <p:extLst>
      <p:ext uri="{BB962C8B-B14F-4D97-AF65-F5344CB8AC3E}">
        <p14:creationId xmlns:p14="http://schemas.microsoft.com/office/powerpoint/2010/main" val="397689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p:cTn id="7" dur="500"/>
                                        <p:tgtEl>
                                          <p:spTgt spid="40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1400"/>
                                        <p:tgtEl>
                                          <p:spTgt spid="385"/>
                                        </p:tgtEl>
                                      </p:cBhvr>
                                    </p:animEffect>
                                    <p:set>
                                      <p:cBhvr>
                                        <p:cTn id="11" dur="1" fill="hold">
                                          <p:stCondLst>
                                            <p:cond delay="1399"/>
                                          </p:stCondLst>
                                        </p:cTn>
                                        <p:tgtEl>
                                          <p:spTgt spid="38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280"/>
                                        </p:tgtEl>
                                        <p:attrNameLst>
                                          <p:attrName>style.visibility</p:attrName>
                                        </p:attrNameLst>
                                      </p:cBhvr>
                                      <p:to>
                                        <p:strVal val="visible"/>
                                      </p:to>
                                    </p:set>
                                    <p:animEffect transition="in" filter="fade">
                                      <p:cBhvr>
                                        <p:cTn id="14" dur="1600"/>
                                        <p:tgtEl>
                                          <p:spTgt spid="28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500"/>
                                        <p:tgtEl>
                                          <p:spTgt spid="103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9"/>
                                        </p:tgtEl>
                                        <p:attrNameLst>
                                          <p:attrName>style.visibility</p:attrName>
                                        </p:attrNameLst>
                                      </p:cBhvr>
                                      <p:to>
                                        <p:strVal val="visible"/>
                                      </p:to>
                                    </p:set>
                                    <p:animEffect transition="in" filter="fade">
                                      <p:cBhvr>
                                        <p:cTn id="24" dur="500"/>
                                        <p:tgtEl>
                                          <p:spTgt spid="269"/>
                                        </p:tgtEl>
                                      </p:cBhvr>
                                    </p:animEffect>
                                  </p:childTnLst>
                                </p:cTn>
                              </p:par>
                              <p:par>
                                <p:cTn id="25" presetID="10"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1" name="Group 450"/>
          <p:cNvGrpSpPr/>
          <p:nvPr/>
        </p:nvGrpSpPr>
        <p:grpSpPr>
          <a:xfrm>
            <a:off x="7537933" y="2017235"/>
            <a:ext cx="3979571" cy="4341062"/>
            <a:chOff x="7537933" y="2017235"/>
            <a:chExt cx="3979571" cy="4341062"/>
          </a:xfrm>
        </p:grpSpPr>
        <p:grpSp>
          <p:nvGrpSpPr>
            <p:cNvPr id="255" name="Group 254"/>
            <p:cNvGrpSpPr/>
            <p:nvPr/>
          </p:nvGrpSpPr>
          <p:grpSpPr>
            <a:xfrm>
              <a:off x="7537933" y="2017235"/>
              <a:ext cx="3979571" cy="4341062"/>
              <a:chOff x="7537933" y="2017235"/>
              <a:chExt cx="3979571" cy="4341062"/>
            </a:xfrm>
          </p:grpSpPr>
          <p:sp>
            <p:nvSpPr>
              <p:cNvPr id="4" name="Freeform 3"/>
              <p:cNvSpPr/>
              <p:nvPr/>
            </p:nvSpPr>
            <p:spPr>
              <a:xfrm>
                <a:off x="7537933" y="2017235"/>
                <a:ext cx="3979571" cy="4341062"/>
              </a:xfrm>
              <a:custGeom>
                <a:avLst/>
                <a:gdLst>
                  <a:gd name="connsiteX0" fmla="*/ 1587017 w 3979571"/>
                  <a:gd name="connsiteY0" fmla="*/ 4478815 h 4492731"/>
                  <a:gd name="connsiteX1" fmla="*/ 1482242 w 3979571"/>
                  <a:gd name="connsiteY1" fmla="*/ 4202590 h 4492731"/>
                  <a:gd name="connsiteX2" fmla="*/ 901217 w 3979571"/>
                  <a:gd name="connsiteY2" fmla="*/ 3907315 h 4492731"/>
                  <a:gd name="connsiteX3" fmla="*/ 282092 w 3979571"/>
                  <a:gd name="connsiteY3" fmla="*/ 2850040 h 4492731"/>
                  <a:gd name="connsiteX4" fmla="*/ 34442 w 3979571"/>
                  <a:gd name="connsiteY4" fmla="*/ 1259365 h 4492731"/>
                  <a:gd name="connsiteX5" fmla="*/ 1005992 w 3979571"/>
                  <a:gd name="connsiteY5" fmla="*/ 135415 h 4492731"/>
                  <a:gd name="connsiteX6" fmla="*/ 2939567 w 3979571"/>
                  <a:gd name="connsiteY6" fmla="*/ 202090 h 4492731"/>
                  <a:gd name="connsiteX7" fmla="*/ 3977792 w 3979571"/>
                  <a:gd name="connsiteY7" fmla="*/ 1773715 h 4492731"/>
                  <a:gd name="connsiteX8" fmla="*/ 2710967 w 3979571"/>
                  <a:gd name="connsiteY8" fmla="*/ 3011965 h 4492731"/>
                  <a:gd name="connsiteX9" fmla="*/ 2072792 w 3979571"/>
                  <a:gd name="connsiteY9" fmla="*/ 3745390 h 4492731"/>
                  <a:gd name="connsiteX10" fmla="*/ 1587017 w 3979571"/>
                  <a:gd name="connsiteY10" fmla="*/ 4478815 h 4492731"/>
                  <a:gd name="connsiteX0" fmla="*/ 1720367 w 3979571"/>
                  <a:gd name="connsiteY0" fmla="*/ 4316890 h 4341062"/>
                  <a:gd name="connsiteX1" fmla="*/ 1482242 w 3979571"/>
                  <a:gd name="connsiteY1" fmla="*/ 4202590 h 4341062"/>
                  <a:gd name="connsiteX2" fmla="*/ 901217 w 3979571"/>
                  <a:gd name="connsiteY2" fmla="*/ 3907315 h 4341062"/>
                  <a:gd name="connsiteX3" fmla="*/ 282092 w 3979571"/>
                  <a:gd name="connsiteY3" fmla="*/ 2850040 h 4341062"/>
                  <a:gd name="connsiteX4" fmla="*/ 34442 w 3979571"/>
                  <a:gd name="connsiteY4" fmla="*/ 1259365 h 4341062"/>
                  <a:gd name="connsiteX5" fmla="*/ 1005992 w 3979571"/>
                  <a:gd name="connsiteY5" fmla="*/ 135415 h 4341062"/>
                  <a:gd name="connsiteX6" fmla="*/ 2939567 w 3979571"/>
                  <a:gd name="connsiteY6" fmla="*/ 202090 h 4341062"/>
                  <a:gd name="connsiteX7" fmla="*/ 3977792 w 3979571"/>
                  <a:gd name="connsiteY7" fmla="*/ 1773715 h 4341062"/>
                  <a:gd name="connsiteX8" fmla="*/ 2710967 w 3979571"/>
                  <a:gd name="connsiteY8" fmla="*/ 3011965 h 4341062"/>
                  <a:gd name="connsiteX9" fmla="*/ 2072792 w 3979571"/>
                  <a:gd name="connsiteY9" fmla="*/ 3745390 h 4341062"/>
                  <a:gd name="connsiteX10" fmla="*/ 1720367 w 3979571"/>
                  <a:gd name="connsiteY10" fmla="*/ 4316890 h 434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9571" h="4341062">
                    <a:moveTo>
                      <a:pt x="1720367" y="4316890"/>
                    </a:moveTo>
                    <a:cubicBezTo>
                      <a:pt x="1621942" y="4393090"/>
                      <a:pt x="1618767" y="4270852"/>
                      <a:pt x="1482242" y="4202590"/>
                    </a:cubicBezTo>
                    <a:cubicBezTo>
                      <a:pt x="1345717" y="4134328"/>
                      <a:pt x="1101242" y="4132740"/>
                      <a:pt x="901217" y="3907315"/>
                    </a:cubicBezTo>
                    <a:cubicBezTo>
                      <a:pt x="701192" y="3681890"/>
                      <a:pt x="426554" y="3291365"/>
                      <a:pt x="282092" y="2850040"/>
                    </a:cubicBezTo>
                    <a:cubicBezTo>
                      <a:pt x="137629" y="2408715"/>
                      <a:pt x="-86208" y="1711802"/>
                      <a:pt x="34442" y="1259365"/>
                    </a:cubicBezTo>
                    <a:cubicBezTo>
                      <a:pt x="155092" y="806927"/>
                      <a:pt x="521805" y="311627"/>
                      <a:pt x="1005992" y="135415"/>
                    </a:cubicBezTo>
                    <a:cubicBezTo>
                      <a:pt x="1490179" y="-40797"/>
                      <a:pt x="2444267" y="-70960"/>
                      <a:pt x="2939567" y="202090"/>
                    </a:cubicBezTo>
                    <a:cubicBezTo>
                      <a:pt x="3434867" y="475140"/>
                      <a:pt x="4015892" y="1305402"/>
                      <a:pt x="3977792" y="1773715"/>
                    </a:cubicBezTo>
                    <a:cubicBezTo>
                      <a:pt x="3939692" y="2242027"/>
                      <a:pt x="3028467" y="2683353"/>
                      <a:pt x="2710967" y="3011965"/>
                    </a:cubicBezTo>
                    <a:cubicBezTo>
                      <a:pt x="2393467" y="3340577"/>
                      <a:pt x="2237892" y="3527903"/>
                      <a:pt x="2072792" y="3745390"/>
                    </a:cubicBezTo>
                    <a:cubicBezTo>
                      <a:pt x="1907692" y="3962877"/>
                      <a:pt x="1818792" y="4240690"/>
                      <a:pt x="1720367" y="4316890"/>
                    </a:cubicBezTo>
                    <a:close/>
                  </a:path>
                </a:pathLst>
              </a:custGeom>
              <a:noFill/>
              <a:ln w="28575">
                <a:solidFill>
                  <a:srgbClr val="C0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9057427" y="2911887"/>
                <a:ext cx="703145" cy="3422238"/>
              </a:xfrm>
              <a:custGeom>
                <a:avLst/>
                <a:gdLst>
                  <a:gd name="connsiteX0" fmla="*/ 162773 w 703145"/>
                  <a:gd name="connsiteY0" fmla="*/ 3422238 h 3422238"/>
                  <a:gd name="connsiteX1" fmla="*/ 10373 w 703145"/>
                  <a:gd name="connsiteY1" fmla="*/ 2679288 h 3422238"/>
                  <a:gd name="connsiteX2" fmla="*/ 419948 w 703145"/>
                  <a:gd name="connsiteY2" fmla="*/ 1526763 h 3422238"/>
                  <a:gd name="connsiteX3" fmla="*/ 667598 w 703145"/>
                  <a:gd name="connsiteY3" fmla="*/ 240888 h 3422238"/>
                  <a:gd name="connsiteX4" fmla="*/ 696173 w 703145"/>
                  <a:gd name="connsiteY4" fmla="*/ 2763 h 3422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145" h="3422238">
                    <a:moveTo>
                      <a:pt x="162773" y="3422238"/>
                    </a:moveTo>
                    <a:cubicBezTo>
                      <a:pt x="65142" y="3208719"/>
                      <a:pt x="-32489" y="2995200"/>
                      <a:pt x="10373" y="2679288"/>
                    </a:cubicBezTo>
                    <a:cubicBezTo>
                      <a:pt x="53235" y="2363376"/>
                      <a:pt x="310411" y="1933163"/>
                      <a:pt x="419948" y="1526763"/>
                    </a:cubicBezTo>
                    <a:cubicBezTo>
                      <a:pt x="529485" y="1120363"/>
                      <a:pt x="621561" y="494888"/>
                      <a:pt x="667598" y="240888"/>
                    </a:cubicBezTo>
                    <a:cubicBezTo>
                      <a:pt x="713636" y="-13112"/>
                      <a:pt x="704904" y="-5175"/>
                      <a:pt x="696173" y="2763"/>
                    </a:cubicBezTo>
                  </a:path>
                </a:pathLst>
              </a:custGeom>
              <a:noFill/>
              <a:ln w="28575">
                <a:solidFill>
                  <a:srgbClr val="00B0F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8220075" y="3543300"/>
                <a:ext cx="1085850" cy="1323975"/>
              </a:xfrm>
              <a:custGeom>
                <a:avLst/>
                <a:gdLst>
                  <a:gd name="connsiteX0" fmla="*/ 1085850 w 1085850"/>
                  <a:gd name="connsiteY0" fmla="*/ 1323975 h 1323975"/>
                  <a:gd name="connsiteX1" fmla="*/ 923925 w 1085850"/>
                  <a:gd name="connsiteY1" fmla="*/ 990600 h 1323975"/>
                  <a:gd name="connsiteX2" fmla="*/ 257175 w 1085850"/>
                  <a:gd name="connsiteY2" fmla="*/ 619125 h 1323975"/>
                  <a:gd name="connsiteX3" fmla="*/ 0 w 1085850"/>
                  <a:gd name="connsiteY3" fmla="*/ 0 h 1323975"/>
                </a:gdLst>
                <a:ahLst/>
                <a:cxnLst>
                  <a:cxn ang="0">
                    <a:pos x="connsiteX0" y="connsiteY0"/>
                  </a:cxn>
                  <a:cxn ang="0">
                    <a:pos x="connsiteX1" y="connsiteY1"/>
                  </a:cxn>
                  <a:cxn ang="0">
                    <a:pos x="connsiteX2" y="connsiteY2"/>
                  </a:cxn>
                  <a:cxn ang="0">
                    <a:pos x="connsiteX3" y="connsiteY3"/>
                  </a:cxn>
                </a:cxnLst>
                <a:rect l="l" t="t" r="r" b="b"/>
                <a:pathLst>
                  <a:path w="1085850" h="1323975">
                    <a:moveTo>
                      <a:pt x="1085850" y="1323975"/>
                    </a:moveTo>
                    <a:cubicBezTo>
                      <a:pt x="1073943" y="1216025"/>
                      <a:pt x="1062037" y="1108075"/>
                      <a:pt x="923925" y="990600"/>
                    </a:cubicBezTo>
                    <a:cubicBezTo>
                      <a:pt x="785812" y="873125"/>
                      <a:pt x="411162" y="784225"/>
                      <a:pt x="257175" y="619125"/>
                    </a:cubicBezTo>
                    <a:cubicBezTo>
                      <a:pt x="103187" y="454025"/>
                      <a:pt x="51593" y="227012"/>
                      <a:pt x="0" y="0"/>
                    </a:cubicBezTo>
                  </a:path>
                </a:pathLst>
              </a:custGeom>
              <a:noFill/>
              <a:ln w="28575">
                <a:solidFill>
                  <a:srgbClr val="00B0F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449"/>
            <p:cNvGrpSpPr/>
            <p:nvPr/>
          </p:nvGrpSpPr>
          <p:grpSpPr>
            <a:xfrm>
              <a:off x="7603334" y="2025650"/>
              <a:ext cx="3833386" cy="4216400"/>
              <a:chOff x="7603334" y="2025650"/>
              <a:chExt cx="3833386" cy="4216400"/>
            </a:xfrm>
          </p:grpSpPr>
          <p:sp>
            <p:nvSpPr>
              <p:cNvPr id="251" name="Freeform 250"/>
              <p:cNvSpPr/>
              <p:nvPr/>
            </p:nvSpPr>
            <p:spPr>
              <a:xfrm>
                <a:off x="7723757" y="2145481"/>
                <a:ext cx="3712963" cy="3550469"/>
              </a:xfrm>
              <a:custGeom>
                <a:avLst/>
                <a:gdLst>
                  <a:gd name="connsiteX0" fmla="*/ 2150493 w 3773741"/>
                  <a:gd name="connsiteY0" fmla="*/ 3252019 h 3550469"/>
                  <a:gd name="connsiteX1" fmla="*/ 2347343 w 3773741"/>
                  <a:gd name="connsiteY1" fmla="*/ 2858319 h 3550469"/>
                  <a:gd name="connsiteX2" fmla="*/ 3134743 w 3773741"/>
                  <a:gd name="connsiteY2" fmla="*/ 2242369 h 3550469"/>
                  <a:gd name="connsiteX3" fmla="*/ 3731643 w 3773741"/>
                  <a:gd name="connsiteY3" fmla="*/ 1689919 h 3550469"/>
                  <a:gd name="connsiteX4" fmla="*/ 3668143 w 3773741"/>
                  <a:gd name="connsiteY4" fmla="*/ 1302569 h 3550469"/>
                  <a:gd name="connsiteX5" fmla="*/ 3217293 w 3773741"/>
                  <a:gd name="connsiteY5" fmla="*/ 864419 h 3550469"/>
                  <a:gd name="connsiteX6" fmla="*/ 2880743 w 3773741"/>
                  <a:gd name="connsiteY6" fmla="*/ 705669 h 3550469"/>
                  <a:gd name="connsiteX7" fmla="*/ 2614043 w 3773741"/>
                  <a:gd name="connsiteY7" fmla="*/ 267519 h 3550469"/>
                  <a:gd name="connsiteX8" fmla="*/ 2220343 w 3773741"/>
                  <a:gd name="connsiteY8" fmla="*/ 45269 h 3550469"/>
                  <a:gd name="connsiteX9" fmla="*/ 1744093 w 3773741"/>
                  <a:gd name="connsiteY9" fmla="*/ 38919 h 3550469"/>
                  <a:gd name="connsiteX10" fmla="*/ 1217043 w 3773741"/>
                  <a:gd name="connsiteY10" fmla="*/ 464369 h 3550469"/>
                  <a:gd name="connsiteX11" fmla="*/ 740793 w 3773741"/>
                  <a:gd name="connsiteY11" fmla="*/ 496119 h 3550469"/>
                  <a:gd name="connsiteX12" fmla="*/ 296293 w 3773741"/>
                  <a:gd name="connsiteY12" fmla="*/ 654869 h 3550469"/>
                  <a:gd name="connsiteX13" fmla="*/ 86743 w 3773741"/>
                  <a:gd name="connsiteY13" fmla="*/ 972369 h 3550469"/>
                  <a:gd name="connsiteX14" fmla="*/ 4193 w 3773741"/>
                  <a:gd name="connsiteY14" fmla="*/ 1454969 h 3550469"/>
                  <a:gd name="connsiteX15" fmla="*/ 23243 w 3773741"/>
                  <a:gd name="connsiteY15" fmla="*/ 1893119 h 3550469"/>
                  <a:gd name="connsiteX16" fmla="*/ 118493 w 3773741"/>
                  <a:gd name="connsiteY16" fmla="*/ 2267769 h 3550469"/>
                  <a:gd name="connsiteX17" fmla="*/ 347093 w 3773741"/>
                  <a:gd name="connsiteY17" fmla="*/ 2648769 h 3550469"/>
                  <a:gd name="connsiteX18" fmla="*/ 588393 w 3773741"/>
                  <a:gd name="connsiteY18" fmla="*/ 3042469 h 3550469"/>
                  <a:gd name="connsiteX19" fmla="*/ 550293 w 3773741"/>
                  <a:gd name="connsiteY19" fmla="*/ 3550469 h 3550469"/>
                  <a:gd name="connsiteX0" fmla="*/ 2150493 w 3712963"/>
                  <a:gd name="connsiteY0" fmla="*/ 3252019 h 3550469"/>
                  <a:gd name="connsiteX1" fmla="*/ 2347343 w 3712963"/>
                  <a:gd name="connsiteY1" fmla="*/ 2858319 h 3550469"/>
                  <a:gd name="connsiteX2" fmla="*/ 3134743 w 3712963"/>
                  <a:gd name="connsiteY2" fmla="*/ 2242369 h 3550469"/>
                  <a:gd name="connsiteX3" fmla="*/ 3636393 w 3712963"/>
                  <a:gd name="connsiteY3" fmla="*/ 1797869 h 3550469"/>
                  <a:gd name="connsiteX4" fmla="*/ 3668143 w 3712963"/>
                  <a:gd name="connsiteY4" fmla="*/ 1302569 h 3550469"/>
                  <a:gd name="connsiteX5" fmla="*/ 3217293 w 3712963"/>
                  <a:gd name="connsiteY5" fmla="*/ 864419 h 3550469"/>
                  <a:gd name="connsiteX6" fmla="*/ 2880743 w 3712963"/>
                  <a:gd name="connsiteY6" fmla="*/ 705669 h 3550469"/>
                  <a:gd name="connsiteX7" fmla="*/ 2614043 w 3712963"/>
                  <a:gd name="connsiteY7" fmla="*/ 267519 h 3550469"/>
                  <a:gd name="connsiteX8" fmla="*/ 2220343 w 3712963"/>
                  <a:gd name="connsiteY8" fmla="*/ 45269 h 3550469"/>
                  <a:gd name="connsiteX9" fmla="*/ 1744093 w 3712963"/>
                  <a:gd name="connsiteY9" fmla="*/ 38919 h 3550469"/>
                  <a:gd name="connsiteX10" fmla="*/ 1217043 w 3712963"/>
                  <a:gd name="connsiteY10" fmla="*/ 464369 h 3550469"/>
                  <a:gd name="connsiteX11" fmla="*/ 740793 w 3712963"/>
                  <a:gd name="connsiteY11" fmla="*/ 496119 h 3550469"/>
                  <a:gd name="connsiteX12" fmla="*/ 296293 w 3712963"/>
                  <a:gd name="connsiteY12" fmla="*/ 654869 h 3550469"/>
                  <a:gd name="connsiteX13" fmla="*/ 86743 w 3712963"/>
                  <a:gd name="connsiteY13" fmla="*/ 972369 h 3550469"/>
                  <a:gd name="connsiteX14" fmla="*/ 4193 w 3712963"/>
                  <a:gd name="connsiteY14" fmla="*/ 1454969 h 3550469"/>
                  <a:gd name="connsiteX15" fmla="*/ 23243 w 3712963"/>
                  <a:gd name="connsiteY15" fmla="*/ 1893119 h 3550469"/>
                  <a:gd name="connsiteX16" fmla="*/ 118493 w 3712963"/>
                  <a:gd name="connsiteY16" fmla="*/ 2267769 h 3550469"/>
                  <a:gd name="connsiteX17" fmla="*/ 347093 w 3712963"/>
                  <a:gd name="connsiteY17" fmla="*/ 2648769 h 3550469"/>
                  <a:gd name="connsiteX18" fmla="*/ 588393 w 3712963"/>
                  <a:gd name="connsiteY18" fmla="*/ 3042469 h 3550469"/>
                  <a:gd name="connsiteX19" fmla="*/ 550293 w 3712963"/>
                  <a:gd name="connsiteY19" fmla="*/ 3550469 h 355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12963" h="3550469">
                    <a:moveTo>
                      <a:pt x="2150493" y="3252019"/>
                    </a:moveTo>
                    <a:cubicBezTo>
                      <a:pt x="2166897" y="3139306"/>
                      <a:pt x="2183301" y="3026594"/>
                      <a:pt x="2347343" y="2858319"/>
                    </a:cubicBezTo>
                    <a:cubicBezTo>
                      <a:pt x="2511385" y="2690044"/>
                      <a:pt x="2919901" y="2419111"/>
                      <a:pt x="3134743" y="2242369"/>
                    </a:cubicBezTo>
                    <a:cubicBezTo>
                      <a:pt x="3349585" y="2065627"/>
                      <a:pt x="3547493" y="1954502"/>
                      <a:pt x="3636393" y="1797869"/>
                    </a:cubicBezTo>
                    <a:cubicBezTo>
                      <a:pt x="3725293" y="1641236"/>
                      <a:pt x="3737993" y="1458144"/>
                      <a:pt x="3668143" y="1302569"/>
                    </a:cubicBezTo>
                    <a:cubicBezTo>
                      <a:pt x="3598293" y="1146994"/>
                      <a:pt x="3348526" y="963902"/>
                      <a:pt x="3217293" y="864419"/>
                    </a:cubicBezTo>
                    <a:cubicBezTo>
                      <a:pt x="3086060" y="764936"/>
                      <a:pt x="2981285" y="805152"/>
                      <a:pt x="2880743" y="705669"/>
                    </a:cubicBezTo>
                    <a:cubicBezTo>
                      <a:pt x="2780201" y="606186"/>
                      <a:pt x="2724110" y="377586"/>
                      <a:pt x="2614043" y="267519"/>
                    </a:cubicBezTo>
                    <a:cubicBezTo>
                      <a:pt x="2503976" y="157452"/>
                      <a:pt x="2365334" y="83369"/>
                      <a:pt x="2220343" y="45269"/>
                    </a:cubicBezTo>
                    <a:cubicBezTo>
                      <a:pt x="2075352" y="7169"/>
                      <a:pt x="1911310" y="-30931"/>
                      <a:pt x="1744093" y="38919"/>
                    </a:cubicBezTo>
                    <a:cubicBezTo>
                      <a:pt x="1576876" y="108769"/>
                      <a:pt x="1384260" y="388169"/>
                      <a:pt x="1217043" y="464369"/>
                    </a:cubicBezTo>
                    <a:cubicBezTo>
                      <a:pt x="1049826" y="540569"/>
                      <a:pt x="894251" y="464369"/>
                      <a:pt x="740793" y="496119"/>
                    </a:cubicBezTo>
                    <a:cubicBezTo>
                      <a:pt x="587335" y="527869"/>
                      <a:pt x="405301" y="575494"/>
                      <a:pt x="296293" y="654869"/>
                    </a:cubicBezTo>
                    <a:cubicBezTo>
                      <a:pt x="187285" y="734244"/>
                      <a:pt x="135426" y="839019"/>
                      <a:pt x="86743" y="972369"/>
                    </a:cubicBezTo>
                    <a:cubicBezTo>
                      <a:pt x="38060" y="1105719"/>
                      <a:pt x="14776" y="1301511"/>
                      <a:pt x="4193" y="1454969"/>
                    </a:cubicBezTo>
                    <a:cubicBezTo>
                      <a:pt x="-6390" y="1608427"/>
                      <a:pt x="4193" y="1757652"/>
                      <a:pt x="23243" y="1893119"/>
                    </a:cubicBezTo>
                    <a:cubicBezTo>
                      <a:pt x="42293" y="2028586"/>
                      <a:pt x="64518" y="2141827"/>
                      <a:pt x="118493" y="2267769"/>
                    </a:cubicBezTo>
                    <a:cubicBezTo>
                      <a:pt x="172468" y="2393711"/>
                      <a:pt x="268776" y="2519652"/>
                      <a:pt x="347093" y="2648769"/>
                    </a:cubicBezTo>
                    <a:cubicBezTo>
                      <a:pt x="425410" y="2777886"/>
                      <a:pt x="554526" y="2892186"/>
                      <a:pt x="588393" y="3042469"/>
                    </a:cubicBezTo>
                    <a:cubicBezTo>
                      <a:pt x="622260" y="3192752"/>
                      <a:pt x="586276" y="3371610"/>
                      <a:pt x="550293" y="3550469"/>
                    </a:cubicBezTo>
                  </a:path>
                </a:pathLst>
              </a:custGeom>
              <a:noFill/>
              <a:ln w="28575">
                <a:solidFill>
                  <a:schemeClr val="bg1">
                    <a:lumMod val="8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7603334" y="2025650"/>
                <a:ext cx="2004216" cy="2139950"/>
              </a:xfrm>
              <a:custGeom>
                <a:avLst/>
                <a:gdLst>
                  <a:gd name="connsiteX0" fmla="*/ 16666 w 2004216"/>
                  <a:gd name="connsiteY0" fmla="*/ 2139950 h 2139950"/>
                  <a:gd name="connsiteX1" fmla="*/ 10316 w 2004216"/>
                  <a:gd name="connsiteY1" fmla="*/ 1631950 h 2139950"/>
                  <a:gd name="connsiteX2" fmla="*/ 137316 w 2004216"/>
                  <a:gd name="connsiteY2" fmla="*/ 971550 h 2139950"/>
                  <a:gd name="connsiteX3" fmla="*/ 454816 w 2004216"/>
                  <a:gd name="connsiteY3" fmla="*/ 584200 h 2139950"/>
                  <a:gd name="connsiteX4" fmla="*/ 1058066 w 2004216"/>
                  <a:gd name="connsiteY4" fmla="*/ 444500 h 2139950"/>
                  <a:gd name="connsiteX5" fmla="*/ 1553366 w 2004216"/>
                  <a:gd name="connsiteY5" fmla="*/ 222250 h 2139950"/>
                  <a:gd name="connsiteX6" fmla="*/ 1832766 w 2004216"/>
                  <a:gd name="connsiteY6" fmla="*/ 88900 h 2139950"/>
                  <a:gd name="connsiteX7" fmla="*/ 2004216 w 2004216"/>
                  <a:gd name="connsiteY7" fmla="*/ 0 h 213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4216" h="2139950">
                    <a:moveTo>
                      <a:pt x="16666" y="2139950"/>
                    </a:moveTo>
                    <a:cubicBezTo>
                      <a:pt x="3437" y="1983316"/>
                      <a:pt x="-9792" y="1826683"/>
                      <a:pt x="10316" y="1631950"/>
                    </a:cubicBezTo>
                    <a:cubicBezTo>
                      <a:pt x="30424" y="1437217"/>
                      <a:pt x="63233" y="1146175"/>
                      <a:pt x="137316" y="971550"/>
                    </a:cubicBezTo>
                    <a:cubicBezTo>
                      <a:pt x="211399" y="796925"/>
                      <a:pt x="301358" y="672042"/>
                      <a:pt x="454816" y="584200"/>
                    </a:cubicBezTo>
                    <a:cubicBezTo>
                      <a:pt x="608274" y="496358"/>
                      <a:pt x="874974" y="504825"/>
                      <a:pt x="1058066" y="444500"/>
                    </a:cubicBezTo>
                    <a:cubicBezTo>
                      <a:pt x="1241158" y="384175"/>
                      <a:pt x="1424249" y="281517"/>
                      <a:pt x="1553366" y="222250"/>
                    </a:cubicBezTo>
                    <a:cubicBezTo>
                      <a:pt x="1682483" y="162983"/>
                      <a:pt x="1757624" y="125942"/>
                      <a:pt x="1832766" y="88900"/>
                    </a:cubicBezTo>
                    <a:cubicBezTo>
                      <a:pt x="1907908" y="51858"/>
                      <a:pt x="1956062" y="25929"/>
                      <a:pt x="2004216" y="0"/>
                    </a:cubicBezTo>
                  </a:path>
                </a:pathLst>
              </a:custGeom>
              <a:noFill/>
              <a:ln w="28575">
                <a:solidFill>
                  <a:schemeClr val="bg1">
                    <a:lumMod val="8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7823401" y="2241386"/>
                <a:ext cx="3552465" cy="3791114"/>
              </a:xfrm>
              <a:custGeom>
                <a:avLst/>
                <a:gdLst>
                  <a:gd name="connsiteX0" fmla="*/ 1822249 w 3552465"/>
                  <a:gd name="connsiteY0" fmla="*/ 3404222 h 3785222"/>
                  <a:gd name="connsiteX1" fmla="*/ 1803199 w 3552465"/>
                  <a:gd name="connsiteY1" fmla="*/ 2953372 h 3785222"/>
                  <a:gd name="connsiteX2" fmla="*/ 2361999 w 3552465"/>
                  <a:gd name="connsiteY2" fmla="*/ 2369172 h 3785222"/>
                  <a:gd name="connsiteX3" fmla="*/ 2920799 w 3552465"/>
                  <a:gd name="connsiteY3" fmla="*/ 1981822 h 3785222"/>
                  <a:gd name="connsiteX4" fmla="*/ 3346249 w 3552465"/>
                  <a:gd name="connsiteY4" fmla="*/ 1753222 h 3785222"/>
                  <a:gd name="connsiteX5" fmla="*/ 3549449 w 3552465"/>
                  <a:gd name="connsiteY5" fmla="*/ 1416672 h 3785222"/>
                  <a:gd name="connsiteX6" fmla="*/ 3447849 w 3552465"/>
                  <a:gd name="connsiteY6" fmla="*/ 1137272 h 3785222"/>
                  <a:gd name="connsiteX7" fmla="*/ 3181149 w 3552465"/>
                  <a:gd name="connsiteY7" fmla="*/ 984872 h 3785222"/>
                  <a:gd name="connsiteX8" fmla="*/ 2628699 w 3552465"/>
                  <a:gd name="connsiteY8" fmla="*/ 1042022 h 3785222"/>
                  <a:gd name="connsiteX9" fmla="*/ 2463599 w 3552465"/>
                  <a:gd name="connsiteY9" fmla="*/ 915022 h 3785222"/>
                  <a:gd name="connsiteX10" fmla="*/ 2406449 w 3552465"/>
                  <a:gd name="connsiteY10" fmla="*/ 368922 h 3785222"/>
                  <a:gd name="connsiteX11" fmla="*/ 2215949 w 3552465"/>
                  <a:gd name="connsiteY11" fmla="*/ 178422 h 3785222"/>
                  <a:gd name="connsiteX12" fmla="*/ 1834949 w 3552465"/>
                  <a:gd name="connsiteY12" fmla="*/ 622 h 3785222"/>
                  <a:gd name="connsiteX13" fmla="*/ 1542849 w 3552465"/>
                  <a:gd name="connsiteY13" fmla="*/ 241922 h 3785222"/>
                  <a:gd name="connsiteX14" fmla="*/ 1409499 w 3552465"/>
                  <a:gd name="connsiteY14" fmla="*/ 730872 h 3785222"/>
                  <a:gd name="connsiteX15" fmla="*/ 1212649 w 3552465"/>
                  <a:gd name="connsiteY15" fmla="*/ 1080122 h 3785222"/>
                  <a:gd name="connsiteX16" fmla="*/ 837999 w 3552465"/>
                  <a:gd name="connsiteY16" fmla="*/ 889622 h 3785222"/>
                  <a:gd name="connsiteX17" fmla="*/ 431599 w 3552465"/>
                  <a:gd name="connsiteY17" fmla="*/ 699122 h 3785222"/>
                  <a:gd name="connsiteX18" fmla="*/ 120449 w 3552465"/>
                  <a:gd name="connsiteY18" fmla="*/ 800722 h 3785222"/>
                  <a:gd name="connsiteX19" fmla="*/ 12499 w 3552465"/>
                  <a:gd name="connsiteY19" fmla="*/ 1296022 h 3785222"/>
                  <a:gd name="connsiteX20" fmla="*/ 37899 w 3552465"/>
                  <a:gd name="connsiteY20" fmla="*/ 1867522 h 3785222"/>
                  <a:gd name="connsiteX21" fmla="*/ 329999 w 3552465"/>
                  <a:gd name="connsiteY21" fmla="*/ 2305672 h 3785222"/>
                  <a:gd name="connsiteX22" fmla="*/ 704649 w 3552465"/>
                  <a:gd name="connsiteY22" fmla="*/ 2616822 h 3785222"/>
                  <a:gd name="connsiteX23" fmla="*/ 799899 w 3552465"/>
                  <a:gd name="connsiteY23" fmla="*/ 3004172 h 3785222"/>
                  <a:gd name="connsiteX24" fmla="*/ 755449 w 3552465"/>
                  <a:gd name="connsiteY24" fmla="*/ 3785222 h 3785222"/>
                  <a:gd name="connsiteX0" fmla="*/ 1822249 w 3552465"/>
                  <a:gd name="connsiteY0" fmla="*/ 3410114 h 3791114"/>
                  <a:gd name="connsiteX1" fmla="*/ 1803199 w 3552465"/>
                  <a:gd name="connsiteY1" fmla="*/ 2959264 h 3791114"/>
                  <a:gd name="connsiteX2" fmla="*/ 2361999 w 3552465"/>
                  <a:gd name="connsiteY2" fmla="*/ 2375064 h 3791114"/>
                  <a:gd name="connsiteX3" fmla="*/ 2920799 w 3552465"/>
                  <a:gd name="connsiteY3" fmla="*/ 1987714 h 3791114"/>
                  <a:gd name="connsiteX4" fmla="*/ 3346249 w 3552465"/>
                  <a:gd name="connsiteY4" fmla="*/ 1759114 h 3791114"/>
                  <a:gd name="connsiteX5" fmla="*/ 3549449 w 3552465"/>
                  <a:gd name="connsiteY5" fmla="*/ 1422564 h 3791114"/>
                  <a:gd name="connsiteX6" fmla="*/ 3447849 w 3552465"/>
                  <a:gd name="connsiteY6" fmla="*/ 1143164 h 3791114"/>
                  <a:gd name="connsiteX7" fmla="*/ 3181149 w 3552465"/>
                  <a:gd name="connsiteY7" fmla="*/ 990764 h 3791114"/>
                  <a:gd name="connsiteX8" fmla="*/ 2628699 w 3552465"/>
                  <a:gd name="connsiteY8" fmla="*/ 1047914 h 3791114"/>
                  <a:gd name="connsiteX9" fmla="*/ 2463599 w 3552465"/>
                  <a:gd name="connsiteY9" fmla="*/ 920914 h 3791114"/>
                  <a:gd name="connsiteX10" fmla="*/ 2406449 w 3552465"/>
                  <a:gd name="connsiteY10" fmla="*/ 374814 h 3791114"/>
                  <a:gd name="connsiteX11" fmla="*/ 2292149 w 3552465"/>
                  <a:gd name="connsiteY11" fmla="*/ 95414 h 3791114"/>
                  <a:gd name="connsiteX12" fmla="*/ 1834949 w 3552465"/>
                  <a:gd name="connsiteY12" fmla="*/ 6514 h 3791114"/>
                  <a:gd name="connsiteX13" fmla="*/ 1542849 w 3552465"/>
                  <a:gd name="connsiteY13" fmla="*/ 247814 h 3791114"/>
                  <a:gd name="connsiteX14" fmla="*/ 1409499 w 3552465"/>
                  <a:gd name="connsiteY14" fmla="*/ 736764 h 3791114"/>
                  <a:gd name="connsiteX15" fmla="*/ 1212649 w 3552465"/>
                  <a:gd name="connsiteY15" fmla="*/ 1086014 h 3791114"/>
                  <a:gd name="connsiteX16" fmla="*/ 837999 w 3552465"/>
                  <a:gd name="connsiteY16" fmla="*/ 895514 h 3791114"/>
                  <a:gd name="connsiteX17" fmla="*/ 431599 w 3552465"/>
                  <a:gd name="connsiteY17" fmla="*/ 705014 h 3791114"/>
                  <a:gd name="connsiteX18" fmla="*/ 120449 w 3552465"/>
                  <a:gd name="connsiteY18" fmla="*/ 806614 h 3791114"/>
                  <a:gd name="connsiteX19" fmla="*/ 12499 w 3552465"/>
                  <a:gd name="connsiteY19" fmla="*/ 1301914 h 3791114"/>
                  <a:gd name="connsiteX20" fmla="*/ 37899 w 3552465"/>
                  <a:gd name="connsiteY20" fmla="*/ 1873414 h 3791114"/>
                  <a:gd name="connsiteX21" fmla="*/ 329999 w 3552465"/>
                  <a:gd name="connsiteY21" fmla="*/ 2311564 h 3791114"/>
                  <a:gd name="connsiteX22" fmla="*/ 704649 w 3552465"/>
                  <a:gd name="connsiteY22" fmla="*/ 2622714 h 3791114"/>
                  <a:gd name="connsiteX23" fmla="*/ 799899 w 3552465"/>
                  <a:gd name="connsiteY23" fmla="*/ 3010064 h 3791114"/>
                  <a:gd name="connsiteX24" fmla="*/ 755449 w 3552465"/>
                  <a:gd name="connsiteY24" fmla="*/ 3791114 h 37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52465" h="3791114">
                    <a:moveTo>
                      <a:pt x="1822249" y="3410114"/>
                    </a:moveTo>
                    <a:cubicBezTo>
                      <a:pt x="1767745" y="3270943"/>
                      <a:pt x="1713241" y="3131772"/>
                      <a:pt x="1803199" y="2959264"/>
                    </a:cubicBezTo>
                    <a:cubicBezTo>
                      <a:pt x="1893157" y="2786756"/>
                      <a:pt x="2175732" y="2536989"/>
                      <a:pt x="2361999" y="2375064"/>
                    </a:cubicBezTo>
                    <a:cubicBezTo>
                      <a:pt x="2548266" y="2213139"/>
                      <a:pt x="2756757" y="2090372"/>
                      <a:pt x="2920799" y="1987714"/>
                    </a:cubicBezTo>
                    <a:cubicBezTo>
                      <a:pt x="3084841" y="1885056"/>
                      <a:pt x="3241474" y="1853306"/>
                      <a:pt x="3346249" y="1759114"/>
                    </a:cubicBezTo>
                    <a:cubicBezTo>
                      <a:pt x="3451024" y="1664922"/>
                      <a:pt x="3532516" y="1525222"/>
                      <a:pt x="3549449" y="1422564"/>
                    </a:cubicBezTo>
                    <a:cubicBezTo>
                      <a:pt x="3566382" y="1319906"/>
                      <a:pt x="3509232" y="1215131"/>
                      <a:pt x="3447849" y="1143164"/>
                    </a:cubicBezTo>
                    <a:cubicBezTo>
                      <a:pt x="3386466" y="1071197"/>
                      <a:pt x="3317674" y="1006639"/>
                      <a:pt x="3181149" y="990764"/>
                    </a:cubicBezTo>
                    <a:cubicBezTo>
                      <a:pt x="3044624" y="974889"/>
                      <a:pt x="2748291" y="1059556"/>
                      <a:pt x="2628699" y="1047914"/>
                    </a:cubicBezTo>
                    <a:cubicBezTo>
                      <a:pt x="2509107" y="1036272"/>
                      <a:pt x="2500641" y="1033097"/>
                      <a:pt x="2463599" y="920914"/>
                    </a:cubicBezTo>
                    <a:cubicBezTo>
                      <a:pt x="2426557" y="808731"/>
                      <a:pt x="2435024" y="512397"/>
                      <a:pt x="2406449" y="374814"/>
                    </a:cubicBezTo>
                    <a:cubicBezTo>
                      <a:pt x="2377874" y="237231"/>
                      <a:pt x="2387399" y="156797"/>
                      <a:pt x="2292149" y="95414"/>
                    </a:cubicBezTo>
                    <a:cubicBezTo>
                      <a:pt x="2196899" y="34031"/>
                      <a:pt x="1959832" y="-18886"/>
                      <a:pt x="1834949" y="6514"/>
                    </a:cubicBezTo>
                    <a:cubicBezTo>
                      <a:pt x="1710066" y="31914"/>
                      <a:pt x="1613757" y="126106"/>
                      <a:pt x="1542849" y="247814"/>
                    </a:cubicBezTo>
                    <a:cubicBezTo>
                      <a:pt x="1471941" y="369522"/>
                      <a:pt x="1464532" y="597064"/>
                      <a:pt x="1409499" y="736764"/>
                    </a:cubicBezTo>
                    <a:cubicBezTo>
                      <a:pt x="1354466" y="876464"/>
                      <a:pt x="1307899" y="1059556"/>
                      <a:pt x="1212649" y="1086014"/>
                    </a:cubicBezTo>
                    <a:cubicBezTo>
                      <a:pt x="1117399" y="1112472"/>
                      <a:pt x="968174" y="959014"/>
                      <a:pt x="837999" y="895514"/>
                    </a:cubicBezTo>
                    <a:cubicBezTo>
                      <a:pt x="707824" y="832014"/>
                      <a:pt x="551191" y="719831"/>
                      <a:pt x="431599" y="705014"/>
                    </a:cubicBezTo>
                    <a:cubicBezTo>
                      <a:pt x="312007" y="690197"/>
                      <a:pt x="190299" y="707131"/>
                      <a:pt x="120449" y="806614"/>
                    </a:cubicBezTo>
                    <a:cubicBezTo>
                      <a:pt x="50599" y="906097"/>
                      <a:pt x="26257" y="1124114"/>
                      <a:pt x="12499" y="1301914"/>
                    </a:cubicBezTo>
                    <a:cubicBezTo>
                      <a:pt x="-1259" y="1479714"/>
                      <a:pt x="-15018" y="1705139"/>
                      <a:pt x="37899" y="1873414"/>
                    </a:cubicBezTo>
                    <a:cubicBezTo>
                      <a:pt x="90816" y="2041689"/>
                      <a:pt x="218874" y="2186681"/>
                      <a:pt x="329999" y="2311564"/>
                    </a:cubicBezTo>
                    <a:cubicBezTo>
                      <a:pt x="441124" y="2436447"/>
                      <a:pt x="626332" y="2506297"/>
                      <a:pt x="704649" y="2622714"/>
                    </a:cubicBezTo>
                    <a:cubicBezTo>
                      <a:pt x="782966" y="2739131"/>
                      <a:pt x="791432" y="2815331"/>
                      <a:pt x="799899" y="3010064"/>
                    </a:cubicBezTo>
                    <a:cubicBezTo>
                      <a:pt x="808366" y="3204797"/>
                      <a:pt x="781907" y="3497955"/>
                      <a:pt x="755449" y="3791114"/>
                    </a:cubicBezTo>
                  </a:path>
                </a:pathLst>
              </a:custGeom>
              <a:noFill/>
              <a:ln w="28575">
                <a:solidFill>
                  <a:schemeClr val="bg1">
                    <a:lumMod val="8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7900446" y="2333940"/>
                <a:ext cx="3370807" cy="3800159"/>
              </a:xfrm>
              <a:custGeom>
                <a:avLst/>
                <a:gdLst>
                  <a:gd name="connsiteX0" fmla="*/ 832561 w 3340815"/>
                  <a:gd name="connsiteY0" fmla="*/ 3601155 h 3601155"/>
                  <a:gd name="connsiteX1" fmla="*/ 857961 w 3340815"/>
                  <a:gd name="connsiteY1" fmla="*/ 3207455 h 3601155"/>
                  <a:gd name="connsiteX2" fmla="*/ 940511 w 3340815"/>
                  <a:gd name="connsiteY2" fmla="*/ 2693105 h 3601155"/>
                  <a:gd name="connsiteX3" fmla="*/ 940511 w 3340815"/>
                  <a:gd name="connsiteY3" fmla="*/ 2350205 h 3601155"/>
                  <a:gd name="connsiteX4" fmla="*/ 470611 w 3340815"/>
                  <a:gd name="connsiteY4" fmla="*/ 2064455 h 3601155"/>
                  <a:gd name="connsiteX5" fmla="*/ 26111 w 3340815"/>
                  <a:gd name="connsiteY5" fmla="*/ 1486605 h 3601155"/>
                  <a:gd name="connsiteX6" fmla="*/ 89611 w 3340815"/>
                  <a:gd name="connsiteY6" fmla="*/ 667455 h 3601155"/>
                  <a:gd name="connsiteX7" fmla="*/ 400761 w 3340815"/>
                  <a:gd name="connsiteY7" fmla="*/ 565855 h 3601155"/>
                  <a:gd name="connsiteX8" fmla="*/ 661111 w 3340815"/>
                  <a:gd name="connsiteY8" fmla="*/ 870655 h 3601155"/>
                  <a:gd name="connsiteX9" fmla="*/ 915111 w 3340815"/>
                  <a:gd name="connsiteY9" fmla="*/ 1270705 h 3601155"/>
                  <a:gd name="connsiteX10" fmla="*/ 1283411 w 3340815"/>
                  <a:gd name="connsiteY10" fmla="*/ 1156405 h 3601155"/>
                  <a:gd name="connsiteX11" fmla="*/ 1454861 w 3340815"/>
                  <a:gd name="connsiteY11" fmla="*/ 686505 h 3601155"/>
                  <a:gd name="connsiteX12" fmla="*/ 1581861 w 3340815"/>
                  <a:gd name="connsiteY12" fmla="*/ 267405 h 3601155"/>
                  <a:gd name="connsiteX13" fmla="*/ 1734261 w 3340815"/>
                  <a:gd name="connsiteY13" fmla="*/ 705 h 3601155"/>
                  <a:gd name="connsiteX14" fmla="*/ 2115261 w 3340815"/>
                  <a:gd name="connsiteY14" fmla="*/ 210255 h 3601155"/>
                  <a:gd name="connsiteX15" fmla="*/ 2115261 w 3340815"/>
                  <a:gd name="connsiteY15" fmla="*/ 788105 h 3601155"/>
                  <a:gd name="connsiteX16" fmla="*/ 2185111 w 3340815"/>
                  <a:gd name="connsiteY16" fmla="*/ 1035755 h 3601155"/>
                  <a:gd name="connsiteX17" fmla="*/ 2661361 w 3340815"/>
                  <a:gd name="connsiteY17" fmla="*/ 978605 h 3601155"/>
                  <a:gd name="connsiteX18" fmla="*/ 3067761 w 3340815"/>
                  <a:gd name="connsiteY18" fmla="*/ 807155 h 3601155"/>
                  <a:gd name="connsiteX19" fmla="*/ 3328111 w 3340815"/>
                  <a:gd name="connsiteY19" fmla="*/ 991305 h 3601155"/>
                  <a:gd name="connsiteX20" fmla="*/ 3245561 w 3340815"/>
                  <a:gd name="connsiteY20" fmla="*/ 1365955 h 3601155"/>
                  <a:gd name="connsiteX21" fmla="*/ 2775661 w 3340815"/>
                  <a:gd name="connsiteY21" fmla="*/ 1543755 h 3601155"/>
                  <a:gd name="connsiteX22" fmla="*/ 2159711 w 3340815"/>
                  <a:gd name="connsiteY22" fmla="*/ 1772355 h 3601155"/>
                  <a:gd name="connsiteX23" fmla="*/ 1886661 w 3340815"/>
                  <a:gd name="connsiteY23" fmla="*/ 2096205 h 3601155"/>
                  <a:gd name="connsiteX24" fmla="*/ 1505661 w 3340815"/>
                  <a:gd name="connsiteY24" fmla="*/ 2591505 h 3601155"/>
                  <a:gd name="connsiteX25" fmla="*/ 1499311 w 3340815"/>
                  <a:gd name="connsiteY25" fmla="*/ 3093155 h 3601155"/>
                  <a:gd name="connsiteX26" fmla="*/ 1505661 w 3340815"/>
                  <a:gd name="connsiteY26" fmla="*/ 3505905 h 3601155"/>
                  <a:gd name="connsiteX0" fmla="*/ 832561 w 3340815"/>
                  <a:gd name="connsiteY0" fmla="*/ 3606840 h 3606840"/>
                  <a:gd name="connsiteX1" fmla="*/ 857961 w 3340815"/>
                  <a:gd name="connsiteY1" fmla="*/ 3213140 h 3606840"/>
                  <a:gd name="connsiteX2" fmla="*/ 940511 w 3340815"/>
                  <a:gd name="connsiteY2" fmla="*/ 2698790 h 3606840"/>
                  <a:gd name="connsiteX3" fmla="*/ 940511 w 3340815"/>
                  <a:gd name="connsiteY3" fmla="*/ 2355890 h 3606840"/>
                  <a:gd name="connsiteX4" fmla="*/ 470611 w 3340815"/>
                  <a:gd name="connsiteY4" fmla="*/ 2070140 h 3606840"/>
                  <a:gd name="connsiteX5" fmla="*/ 26111 w 3340815"/>
                  <a:gd name="connsiteY5" fmla="*/ 1492290 h 3606840"/>
                  <a:gd name="connsiteX6" fmla="*/ 89611 w 3340815"/>
                  <a:gd name="connsiteY6" fmla="*/ 673140 h 3606840"/>
                  <a:gd name="connsiteX7" fmla="*/ 400761 w 3340815"/>
                  <a:gd name="connsiteY7" fmla="*/ 571540 h 3606840"/>
                  <a:gd name="connsiteX8" fmla="*/ 661111 w 3340815"/>
                  <a:gd name="connsiteY8" fmla="*/ 876340 h 3606840"/>
                  <a:gd name="connsiteX9" fmla="*/ 915111 w 3340815"/>
                  <a:gd name="connsiteY9" fmla="*/ 1276390 h 3606840"/>
                  <a:gd name="connsiteX10" fmla="*/ 1283411 w 3340815"/>
                  <a:gd name="connsiteY10" fmla="*/ 1162090 h 3606840"/>
                  <a:gd name="connsiteX11" fmla="*/ 1454861 w 3340815"/>
                  <a:gd name="connsiteY11" fmla="*/ 692190 h 3606840"/>
                  <a:gd name="connsiteX12" fmla="*/ 1524711 w 3340815"/>
                  <a:gd name="connsiteY12" fmla="*/ 114340 h 3606840"/>
                  <a:gd name="connsiteX13" fmla="*/ 1734261 w 3340815"/>
                  <a:gd name="connsiteY13" fmla="*/ 6390 h 3606840"/>
                  <a:gd name="connsiteX14" fmla="*/ 2115261 w 3340815"/>
                  <a:gd name="connsiteY14" fmla="*/ 215940 h 3606840"/>
                  <a:gd name="connsiteX15" fmla="*/ 2115261 w 3340815"/>
                  <a:gd name="connsiteY15" fmla="*/ 793790 h 3606840"/>
                  <a:gd name="connsiteX16" fmla="*/ 2185111 w 3340815"/>
                  <a:gd name="connsiteY16" fmla="*/ 1041440 h 3606840"/>
                  <a:gd name="connsiteX17" fmla="*/ 2661361 w 3340815"/>
                  <a:gd name="connsiteY17" fmla="*/ 984290 h 3606840"/>
                  <a:gd name="connsiteX18" fmla="*/ 3067761 w 3340815"/>
                  <a:gd name="connsiteY18" fmla="*/ 812840 h 3606840"/>
                  <a:gd name="connsiteX19" fmla="*/ 3328111 w 3340815"/>
                  <a:gd name="connsiteY19" fmla="*/ 996990 h 3606840"/>
                  <a:gd name="connsiteX20" fmla="*/ 3245561 w 3340815"/>
                  <a:gd name="connsiteY20" fmla="*/ 1371640 h 3606840"/>
                  <a:gd name="connsiteX21" fmla="*/ 2775661 w 3340815"/>
                  <a:gd name="connsiteY21" fmla="*/ 1549440 h 3606840"/>
                  <a:gd name="connsiteX22" fmla="*/ 2159711 w 3340815"/>
                  <a:gd name="connsiteY22" fmla="*/ 1778040 h 3606840"/>
                  <a:gd name="connsiteX23" fmla="*/ 1886661 w 3340815"/>
                  <a:gd name="connsiteY23" fmla="*/ 2101890 h 3606840"/>
                  <a:gd name="connsiteX24" fmla="*/ 1505661 w 3340815"/>
                  <a:gd name="connsiteY24" fmla="*/ 2597190 h 3606840"/>
                  <a:gd name="connsiteX25" fmla="*/ 1499311 w 3340815"/>
                  <a:gd name="connsiteY25" fmla="*/ 3098840 h 3606840"/>
                  <a:gd name="connsiteX26" fmla="*/ 1505661 w 3340815"/>
                  <a:gd name="connsiteY26" fmla="*/ 3511590 h 3606840"/>
                  <a:gd name="connsiteX0" fmla="*/ 832561 w 3340815"/>
                  <a:gd name="connsiteY0" fmla="*/ 3747968 h 3747968"/>
                  <a:gd name="connsiteX1" fmla="*/ 857961 w 3340815"/>
                  <a:gd name="connsiteY1" fmla="*/ 3354268 h 3747968"/>
                  <a:gd name="connsiteX2" fmla="*/ 940511 w 3340815"/>
                  <a:gd name="connsiteY2" fmla="*/ 2839918 h 3747968"/>
                  <a:gd name="connsiteX3" fmla="*/ 940511 w 3340815"/>
                  <a:gd name="connsiteY3" fmla="*/ 2497018 h 3747968"/>
                  <a:gd name="connsiteX4" fmla="*/ 470611 w 3340815"/>
                  <a:gd name="connsiteY4" fmla="*/ 2211268 h 3747968"/>
                  <a:gd name="connsiteX5" fmla="*/ 26111 w 3340815"/>
                  <a:gd name="connsiteY5" fmla="*/ 1633418 h 3747968"/>
                  <a:gd name="connsiteX6" fmla="*/ 89611 w 3340815"/>
                  <a:gd name="connsiteY6" fmla="*/ 814268 h 3747968"/>
                  <a:gd name="connsiteX7" fmla="*/ 400761 w 3340815"/>
                  <a:gd name="connsiteY7" fmla="*/ 712668 h 3747968"/>
                  <a:gd name="connsiteX8" fmla="*/ 661111 w 3340815"/>
                  <a:gd name="connsiteY8" fmla="*/ 1017468 h 3747968"/>
                  <a:gd name="connsiteX9" fmla="*/ 915111 w 3340815"/>
                  <a:gd name="connsiteY9" fmla="*/ 1417518 h 3747968"/>
                  <a:gd name="connsiteX10" fmla="*/ 1283411 w 3340815"/>
                  <a:gd name="connsiteY10" fmla="*/ 1303218 h 3747968"/>
                  <a:gd name="connsiteX11" fmla="*/ 1454861 w 3340815"/>
                  <a:gd name="connsiteY11" fmla="*/ 833318 h 3747968"/>
                  <a:gd name="connsiteX12" fmla="*/ 1524711 w 3340815"/>
                  <a:gd name="connsiteY12" fmla="*/ 255468 h 3747968"/>
                  <a:gd name="connsiteX13" fmla="*/ 1734261 w 3340815"/>
                  <a:gd name="connsiteY13" fmla="*/ 1468 h 3747968"/>
                  <a:gd name="connsiteX14" fmla="*/ 2115261 w 3340815"/>
                  <a:gd name="connsiteY14" fmla="*/ 357068 h 3747968"/>
                  <a:gd name="connsiteX15" fmla="*/ 2115261 w 3340815"/>
                  <a:gd name="connsiteY15" fmla="*/ 934918 h 3747968"/>
                  <a:gd name="connsiteX16" fmla="*/ 2185111 w 3340815"/>
                  <a:gd name="connsiteY16" fmla="*/ 1182568 h 3747968"/>
                  <a:gd name="connsiteX17" fmla="*/ 2661361 w 3340815"/>
                  <a:gd name="connsiteY17" fmla="*/ 1125418 h 3747968"/>
                  <a:gd name="connsiteX18" fmla="*/ 3067761 w 3340815"/>
                  <a:gd name="connsiteY18" fmla="*/ 953968 h 3747968"/>
                  <a:gd name="connsiteX19" fmla="*/ 3328111 w 3340815"/>
                  <a:gd name="connsiteY19" fmla="*/ 1138118 h 3747968"/>
                  <a:gd name="connsiteX20" fmla="*/ 3245561 w 3340815"/>
                  <a:gd name="connsiteY20" fmla="*/ 1512768 h 3747968"/>
                  <a:gd name="connsiteX21" fmla="*/ 2775661 w 3340815"/>
                  <a:gd name="connsiteY21" fmla="*/ 1690568 h 3747968"/>
                  <a:gd name="connsiteX22" fmla="*/ 2159711 w 3340815"/>
                  <a:gd name="connsiteY22" fmla="*/ 1919168 h 3747968"/>
                  <a:gd name="connsiteX23" fmla="*/ 1886661 w 3340815"/>
                  <a:gd name="connsiteY23" fmla="*/ 2243018 h 3747968"/>
                  <a:gd name="connsiteX24" fmla="*/ 1505661 w 3340815"/>
                  <a:gd name="connsiteY24" fmla="*/ 2738318 h 3747968"/>
                  <a:gd name="connsiteX25" fmla="*/ 1499311 w 3340815"/>
                  <a:gd name="connsiteY25" fmla="*/ 3239968 h 3747968"/>
                  <a:gd name="connsiteX26" fmla="*/ 1505661 w 3340815"/>
                  <a:gd name="connsiteY26" fmla="*/ 3652718 h 3747968"/>
                  <a:gd name="connsiteX0" fmla="*/ 832561 w 3340815"/>
                  <a:gd name="connsiteY0" fmla="*/ 3800159 h 3800159"/>
                  <a:gd name="connsiteX1" fmla="*/ 857961 w 3340815"/>
                  <a:gd name="connsiteY1" fmla="*/ 3406459 h 3800159"/>
                  <a:gd name="connsiteX2" fmla="*/ 940511 w 3340815"/>
                  <a:gd name="connsiteY2" fmla="*/ 2892109 h 3800159"/>
                  <a:gd name="connsiteX3" fmla="*/ 940511 w 3340815"/>
                  <a:gd name="connsiteY3" fmla="*/ 2549209 h 3800159"/>
                  <a:gd name="connsiteX4" fmla="*/ 470611 w 3340815"/>
                  <a:gd name="connsiteY4" fmla="*/ 2263459 h 3800159"/>
                  <a:gd name="connsiteX5" fmla="*/ 26111 w 3340815"/>
                  <a:gd name="connsiteY5" fmla="*/ 1685609 h 3800159"/>
                  <a:gd name="connsiteX6" fmla="*/ 89611 w 3340815"/>
                  <a:gd name="connsiteY6" fmla="*/ 866459 h 3800159"/>
                  <a:gd name="connsiteX7" fmla="*/ 400761 w 3340815"/>
                  <a:gd name="connsiteY7" fmla="*/ 764859 h 3800159"/>
                  <a:gd name="connsiteX8" fmla="*/ 661111 w 3340815"/>
                  <a:gd name="connsiteY8" fmla="*/ 1069659 h 3800159"/>
                  <a:gd name="connsiteX9" fmla="*/ 915111 w 3340815"/>
                  <a:gd name="connsiteY9" fmla="*/ 1469709 h 3800159"/>
                  <a:gd name="connsiteX10" fmla="*/ 1283411 w 3340815"/>
                  <a:gd name="connsiteY10" fmla="*/ 1355409 h 3800159"/>
                  <a:gd name="connsiteX11" fmla="*/ 1454861 w 3340815"/>
                  <a:gd name="connsiteY11" fmla="*/ 885509 h 3800159"/>
                  <a:gd name="connsiteX12" fmla="*/ 1524711 w 3340815"/>
                  <a:gd name="connsiteY12" fmla="*/ 307659 h 3800159"/>
                  <a:gd name="connsiteX13" fmla="*/ 1734261 w 3340815"/>
                  <a:gd name="connsiteY13" fmla="*/ 53659 h 3800159"/>
                  <a:gd name="connsiteX14" fmla="*/ 2172411 w 3340815"/>
                  <a:gd name="connsiteY14" fmla="*/ 91759 h 3800159"/>
                  <a:gd name="connsiteX15" fmla="*/ 2115261 w 3340815"/>
                  <a:gd name="connsiteY15" fmla="*/ 987109 h 3800159"/>
                  <a:gd name="connsiteX16" fmla="*/ 2185111 w 3340815"/>
                  <a:gd name="connsiteY16" fmla="*/ 1234759 h 3800159"/>
                  <a:gd name="connsiteX17" fmla="*/ 2661361 w 3340815"/>
                  <a:gd name="connsiteY17" fmla="*/ 1177609 h 3800159"/>
                  <a:gd name="connsiteX18" fmla="*/ 3067761 w 3340815"/>
                  <a:gd name="connsiteY18" fmla="*/ 1006159 h 3800159"/>
                  <a:gd name="connsiteX19" fmla="*/ 3328111 w 3340815"/>
                  <a:gd name="connsiteY19" fmla="*/ 1190309 h 3800159"/>
                  <a:gd name="connsiteX20" fmla="*/ 3245561 w 3340815"/>
                  <a:gd name="connsiteY20" fmla="*/ 1564959 h 3800159"/>
                  <a:gd name="connsiteX21" fmla="*/ 2775661 w 3340815"/>
                  <a:gd name="connsiteY21" fmla="*/ 1742759 h 3800159"/>
                  <a:gd name="connsiteX22" fmla="*/ 2159711 w 3340815"/>
                  <a:gd name="connsiteY22" fmla="*/ 1971359 h 3800159"/>
                  <a:gd name="connsiteX23" fmla="*/ 1886661 w 3340815"/>
                  <a:gd name="connsiteY23" fmla="*/ 2295209 h 3800159"/>
                  <a:gd name="connsiteX24" fmla="*/ 1505661 w 3340815"/>
                  <a:gd name="connsiteY24" fmla="*/ 2790509 h 3800159"/>
                  <a:gd name="connsiteX25" fmla="*/ 1499311 w 3340815"/>
                  <a:gd name="connsiteY25" fmla="*/ 3292159 h 3800159"/>
                  <a:gd name="connsiteX26" fmla="*/ 1505661 w 3340815"/>
                  <a:gd name="connsiteY26" fmla="*/ 3704909 h 3800159"/>
                  <a:gd name="connsiteX0" fmla="*/ 836346 w 3344600"/>
                  <a:gd name="connsiteY0" fmla="*/ 3800159 h 3800159"/>
                  <a:gd name="connsiteX1" fmla="*/ 861746 w 3344600"/>
                  <a:gd name="connsiteY1" fmla="*/ 3406459 h 3800159"/>
                  <a:gd name="connsiteX2" fmla="*/ 944296 w 3344600"/>
                  <a:gd name="connsiteY2" fmla="*/ 2892109 h 3800159"/>
                  <a:gd name="connsiteX3" fmla="*/ 944296 w 3344600"/>
                  <a:gd name="connsiteY3" fmla="*/ 2549209 h 3800159"/>
                  <a:gd name="connsiteX4" fmla="*/ 474396 w 3344600"/>
                  <a:gd name="connsiteY4" fmla="*/ 2263459 h 3800159"/>
                  <a:gd name="connsiteX5" fmla="*/ 29896 w 3344600"/>
                  <a:gd name="connsiteY5" fmla="*/ 1685609 h 3800159"/>
                  <a:gd name="connsiteX6" fmla="*/ 80696 w 3344600"/>
                  <a:gd name="connsiteY6" fmla="*/ 841059 h 3800159"/>
                  <a:gd name="connsiteX7" fmla="*/ 404546 w 3344600"/>
                  <a:gd name="connsiteY7" fmla="*/ 764859 h 3800159"/>
                  <a:gd name="connsiteX8" fmla="*/ 664896 w 3344600"/>
                  <a:gd name="connsiteY8" fmla="*/ 1069659 h 3800159"/>
                  <a:gd name="connsiteX9" fmla="*/ 918896 w 3344600"/>
                  <a:gd name="connsiteY9" fmla="*/ 1469709 h 3800159"/>
                  <a:gd name="connsiteX10" fmla="*/ 1287196 w 3344600"/>
                  <a:gd name="connsiteY10" fmla="*/ 1355409 h 3800159"/>
                  <a:gd name="connsiteX11" fmla="*/ 1458646 w 3344600"/>
                  <a:gd name="connsiteY11" fmla="*/ 885509 h 3800159"/>
                  <a:gd name="connsiteX12" fmla="*/ 1528496 w 3344600"/>
                  <a:gd name="connsiteY12" fmla="*/ 307659 h 3800159"/>
                  <a:gd name="connsiteX13" fmla="*/ 1738046 w 3344600"/>
                  <a:gd name="connsiteY13" fmla="*/ 53659 h 3800159"/>
                  <a:gd name="connsiteX14" fmla="*/ 2176196 w 3344600"/>
                  <a:gd name="connsiteY14" fmla="*/ 91759 h 3800159"/>
                  <a:gd name="connsiteX15" fmla="*/ 2119046 w 3344600"/>
                  <a:gd name="connsiteY15" fmla="*/ 987109 h 3800159"/>
                  <a:gd name="connsiteX16" fmla="*/ 2188896 w 3344600"/>
                  <a:gd name="connsiteY16" fmla="*/ 1234759 h 3800159"/>
                  <a:gd name="connsiteX17" fmla="*/ 2665146 w 3344600"/>
                  <a:gd name="connsiteY17" fmla="*/ 1177609 h 3800159"/>
                  <a:gd name="connsiteX18" fmla="*/ 3071546 w 3344600"/>
                  <a:gd name="connsiteY18" fmla="*/ 1006159 h 3800159"/>
                  <a:gd name="connsiteX19" fmla="*/ 3331896 w 3344600"/>
                  <a:gd name="connsiteY19" fmla="*/ 1190309 h 3800159"/>
                  <a:gd name="connsiteX20" fmla="*/ 3249346 w 3344600"/>
                  <a:gd name="connsiteY20" fmla="*/ 1564959 h 3800159"/>
                  <a:gd name="connsiteX21" fmla="*/ 2779446 w 3344600"/>
                  <a:gd name="connsiteY21" fmla="*/ 1742759 h 3800159"/>
                  <a:gd name="connsiteX22" fmla="*/ 2163496 w 3344600"/>
                  <a:gd name="connsiteY22" fmla="*/ 1971359 h 3800159"/>
                  <a:gd name="connsiteX23" fmla="*/ 1890446 w 3344600"/>
                  <a:gd name="connsiteY23" fmla="*/ 2295209 h 3800159"/>
                  <a:gd name="connsiteX24" fmla="*/ 1509446 w 3344600"/>
                  <a:gd name="connsiteY24" fmla="*/ 2790509 h 3800159"/>
                  <a:gd name="connsiteX25" fmla="*/ 1503096 w 3344600"/>
                  <a:gd name="connsiteY25" fmla="*/ 3292159 h 3800159"/>
                  <a:gd name="connsiteX26" fmla="*/ 1509446 w 3344600"/>
                  <a:gd name="connsiteY26" fmla="*/ 3704909 h 3800159"/>
                  <a:gd name="connsiteX0" fmla="*/ 862553 w 3370807"/>
                  <a:gd name="connsiteY0" fmla="*/ 3800159 h 3800159"/>
                  <a:gd name="connsiteX1" fmla="*/ 887953 w 3370807"/>
                  <a:gd name="connsiteY1" fmla="*/ 3406459 h 3800159"/>
                  <a:gd name="connsiteX2" fmla="*/ 970503 w 3370807"/>
                  <a:gd name="connsiteY2" fmla="*/ 2892109 h 3800159"/>
                  <a:gd name="connsiteX3" fmla="*/ 970503 w 3370807"/>
                  <a:gd name="connsiteY3" fmla="*/ 2549209 h 3800159"/>
                  <a:gd name="connsiteX4" fmla="*/ 500603 w 3370807"/>
                  <a:gd name="connsiteY4" fmla="*/ 2263459 h 3800159"/>
                  <a:gd name="connsiteX5" fmla="*/ 24353 w 3370807"/>
                  <a:gd name="connsiteY5" fmla="*/ 1596709 h 3800159"/>
                  <a:gd name="connsiteX6" fmla="*/ 106903 w 3370807"/>
                  <a:gd name="connsiteY6" fmla="*/ 841059 h 3800159"/>
                  <a:gd name="connsiteX7" fmla="*/ 430753 w 3370807"/>
                  <a:gd name="connsiteY7" fmla="*/ 764859 h 3800159"/>
                  <a:gd name="connsiteX8" fmla="*/ 691103 w 3370807"/>
                  <a:gd name="connsiteY8" fmla="*/ 1069659 h 3800159"/>
                  <a:gd name="connsiteX9" fmla="*/ 945103 w 3370807"/>
                  <a:gd name="connsiteY9" fmla="*/ 1469709 h 3800159"/>
                  <a:gd name="connsiteX10" fmla="*/ 1313403 w 3370807"/>
                  <a:gd name="connsiteY10" fmla="*/ 1355409 h 3800159"/>
                  <a:gd name="connsiteX11" fmla="*/ 1484853 w 3370807"/>
                  <a:gd name="connsiteY11" fmla="*/ 885509 h 3800159"/>
                  <a:gd name="connsiteX12" fmla="*/ 1554703 w 3370807"/>
                  <a:gd name="connsiteY12" fmla="*/ 307659 h 3800159"/>
                  <a:gd name="connsiteX13" fmla="*/ 1764253 w 3370807"/>
                  <a:gd name="connsiteY13" fmla="*/ 53659 h 3800159"/>
                  <a:gd name="connsiteX14" fmla="*/ 2202403 w 3370807"/>
                  <a:gd name="connsiteY14" fmla="*/ 91759 h 3800159"/>
                  <a:gd name="connsiteX15" fmla="*/ 2145253 w 3370807"/>
                  <a:gd name="connsiteY15" fmla="*/ 987109 h 3800159"/>
                  <a:gd name="connsiteX16" fmla="*/ 2215103 w 3370807"/>
                  <a:gd name="connsiteY16" fmla="*/ 1234759 h 3800159"/>
                  <a:gd name="connsiteX17" fmla="*/ 2691353 w 3370807"/>
                  <a:gd name="connsiteY17" fmla="*/ 1177609 h 3800159"/>
                  <a:gd name="connsiteX18" fmla="*/ 3097753 w 3370807"/>
                  <a:gd name="connsiteY18" fmla="*/ 1006159 h 3800159"/>
                  <a:gd name="connsiteX19" fmla="*/ 3358103 w 3370807"/>
                  <a:gd name="connsiteY19" fmla="*/ 1190309 h 3800159"/>
                  <a:gd name="connsiteX20" fmla="*/ 3275553 w 3370807"/>
                  <a:gd name="connsiteY20" fmla="*/ 1564959 h 3800159"/>
                  <a:gd name="connsiteX21" fmla="*/ 2805653 w 3370807"/>
                  <a:gd name="connsiteY21" fmla="*/ 1742759 h 3800159"/>
                  <a:gd name="connsiteX22" fmla="*/ 2189703 w 3370807"/>
                  <a:gd name="connsiteY22" fmla="*/ 1971359 h 3800159"/>
                  <a:gd name="connsiteX23" fmla="*/ 1916653 w 3370807"/>
                  <a:gd name="connsiteY23" fmla="*/ 2295209 h 3800159"/>
                  <a:gd name="connsiteX24" fmla="*/ 1535653 w 3370807"/>
                  <a:gd name="connsiteY24" fmla="*/ 2790509 h 3800159"/>
                  <a:gd name="connsiteX25" fmla="*/ 1529303 w 3370807"/>
                  <a:gd name="connsiteY25" fmla="*/ 3292159 h 3800159"/>
                  <a:gd name="connsiteX26" fmla="*/ 1535653 w 3370807"/>
                  <a:gd name="connsiteY26" fmla="*/ 3704909 h 380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70807" h="3800159">
                    <a:moveTo>
                      <a:pt x="862553" y="3800159"/>
                    </a:moveTo>
                    <a:cubicBezTo>
                      <a:pt x="866257" y="3678980"/>
                      <a:pt x="869961" y="3557801"/>
                      <a:pt x="887953" y="3406459"/>
                    </a:cubicBezTo>
                    <a:cubicBezTo>
                      <a:pt x="905945" y="3255117"/>
                      <a:pt x="956745" y="3034984"/>
                      <a:pt x="970503" y="2892109"/>
                    </a:cubicBezTo>
                    <a:cubicBezTo>
                      <a:pt x="984261" y="2749234"/>
                      <a:pt x="1048820" y="2653984"/>
                      <a:pt x="970503" y="2549209"/>
                    </a:cubicBezTo>
                    <a:cubicBezTo>
                      <a:pt x="892186" y="2444434"/>
                      <a:pt x="658294" y="2422209"/>
                      <a:pt x="500603" y="2263459"/>
                    </a:cubicBezTo>
                    <a:cubicBezTo>
                      <a:pt x="342912" y="2104709"/>
                      <a:pt x="89970" y="1833776"/>
                      <a:pt x="24353" y="1596709"/>
                    </a:cubicBezTo>
                    <a:cubicBezTo>
                      <a:pt x="-41264" y="1359642"/>
                      <a:pt x="39170" y="979701"/>
                      <a:pt x="106903" y="841059"/>
                    </a:cubicBezTo>
                    <a:cubicBezTo>
                      <a:pt x="174636" y="702417"/>
                      <a:pt x="333386" y="726759"/>
                      <a:pt x="430753" y="764859"/>
                    </a:cubicBezTo>
                    <a:cubicBezTo>
                      <a:pt x="528120" y="802959"/>
                      <a:pt x="605378" y="952184"/>
                      <a:pt x="691103" y="1069659"/>
                    </a:cubicBezTo>
                    <a:cubicBezTo>
                      <a:pt x="776828" y="1187134"/>
                      <a:pt x="841386" y="1422084"/>
                      <a:pt x="945103" y="1469709"/>
                    </a:cubicBezTo>
                    <a:cubicBezTo>
                      <a:pt x="1048820" y="1517334"/>
                      <a:pt x="1223445" y="1452776"/>
                      <a:pt x="1313403" y="1355409"/>
                    </a:cubicBezTo>
                    <a:cubicBezTo>
                      <a:pt x="1403361" y="1258042"/>
                      <a:pt x="1444636" y="1060134"/>
                      <a:pt x="1484853" y="885509"/>
                    </a:cubicBezTo>
                    <a:cubicBezTo>
                      <a:pt x="1525070" y="710884"/>
                      <a:pt x="1508136" y="446301"/>
                      <a:pt x="1554703" y="307659"/>
                    </a:cubicBezTo>
                    <a:cubicBezTo>
                      <a:pt x="1601270" y="169017"/>
                      <a:pt x="1656303" y="89642"/>
                      <a:pt x="1764253" y="53659"/>
                    </a:cubicBezTo>
                    <a:cubicBezTo>
                      <a:pt x="1872203" y="17676"/>
                      <a:pt x="2138903" y="-63816"/>
                      <a:pt x="2202403" y="91759"/>
                    </a:cubicBezTo>
                    <a:cubicBezTo>
                      <a:pt x="2265903" y="247334"/>
                      <a:pt x="2143136" y="796609"/>
                      <a:pt x="2145253" y="987109"/>
                    </a:cubicBezTo>
                    <a:cubicBezTo>
                      <a:pt x="2147370" y="1177609"/>
                      <a:pt x="2124086" y="1203009"/>
                      <a:pt x="2215103" y="1234759"/>
                    </a:cubicBezTo>
                    <a:cubicBezTo>
                      <a:pt x="2306120" y="1266509"/>
                      <a:pt x="2544245" y="1215709"/>
                      <a:pt x="2691353" y="1177609"/>
                    </a:cubicBezTo>
                    <a:cubicBezTo>
                      <a:pt x="2838461" y="1139509"/>
                      <a:pt x="2986628" y="1004042"/>
                      <a:pt x="3097753" y="1006159"/>
                    </a:cubicBezTo>
                    <a:cubicBezTo>
                      <a:pt x="3208878" y="1008276"/>
                      <a:pt x="3328470" y="1097176"/>
                      <a:pt x="3358103" y="1190309"/>
                    </a:cubicBezTo>
                    <a:cubicBezTo>
                      <a:pt x="3387736" y="1283442"/>
                      <a:pt x="3367628" y="1472884"/>
                      <a:pt x="3275553" y="1564959"/>
                    </a:cubicBezTo>
                    <a:cubicBezTo>
                      <a:pt x="3183478" y="1657034"/>
                      <a:pt x="2805653" y="1742759"/>
                      <a:pt x="2805653" y="1742759"/>
                    </a:cubicBezTo>
                    <a:cubicBezTo>
                      <a:pt x="2624678" y="1810492"/>
                      <a:pt x="2337870" y="1879284"/>
                      <a:pt x="2189703" y="1971359"/>
                    </a:cubicBezTo>
                    <a:cubicBezTo>
                      <a:pt x="2041536" y="2063434"/>
                      <a:pt x="2025661" y="2158684"/>
                      <a:pt x="1916653" y="2295209"/>
                    </a:cubicBezTo>
                    <a:cubicBezTo>
                      <a:pt x="1807645" y="2431734"/>
                      <a:pt x="1600211" y="2624351"/>
                      <a:pt x="1535653" y="2790509"/>
                    </a:cubicBezTo>
                    <a:cubicBezTo>
                      <a:pt x="1471095" y="2956667"/>
                      <a:pt x="1529303" y="3139759"/>
                      <a:pt x="1529303" y="3292159"/>
                    </a:cubicBezTo>
                    <a:cubicBezTo>
                      <a:pt x="1529303" y="3444559"/>
                      <a:pt x="1535653" y="3704909"/>
                      <a:pt x="1535653" y="3704909"/>
                    </a:cubicBezTo>
                  </a:path>
                </a:pathLst>
              </a:custGeom>
              <a:noFill/>
              <a:ln w="28575">
                <a:solidFill>
                  <a:schemeClr val="bg1">
                    <a:lumMod val="8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7982741" y="2525780"/>
                <a:ext cx="3196101" cy="3716270"/>
              </a:xfrm>
              <a:custGeom>
                <a:avLst/>
                <a:gdLst>
                  <a:gd name="connsiteX0" fmla="*/ 1297843 w 3142186"/>
                  <a:gd name="connsiteY0" fmla="*/ 3530644 h 3530644"/>
                  <a:gd name="connsiteX1" fmla="*/ 1177193 w 3142186"/>
                  <a:gd name="connsiteY1" fmla="*/ 3238544 h 3530644"/>
                  <a:gd name="connsiteX2" fmla="*/ 1158143 w 3142186"/>
                  <a:gd name="connsiteY2" fmla="*/ 2895644 h 3530644"/>
                  <a:gd name="connsiteX3" fmla="*/ 1285143 w 3142186"/>
                  <a:gd name="connsiteY3" fmla="*/ 2374944 h 3530644"/>
                  <a:gd name="connsiteX4" fmla="*/ 1501043 w 3142186"/>
                  <a:gd name="connsiteY4" fmla="*/ 1873294 h 3530644"/>
                  <a:gd name="connsiteX5" fmla="*/ 1602643 w 3142186"/>
                  <a:gd name="connsiteY5" fmla="*/ 1593894 h 3530644"/>
                  <a:gd name="connsiteX6" fmla="*/ 1983643 w 3142186"/>
                  <a:gd name="connsiteY6" fmla="*/ 1447844 h 3530644"/>
                  <a:gd name="connsiteX7" fmla="*/ 2504343 w 3142186"/>
                  <a:gd name="connsiteY7" fmla="*/ 1257344 h 3530644"/>
                  <a:gd name="connsiteX8" fmla="*/ 3056793 w 3142186"/>
                  <a:gd name="connsiteY8" fmla="*/ 1104944 h 3530644"/>
                  <a:gd name="connsiteX9" fmla="*/ 3132993 w 3142186"/>
                  <a:gd name="connsiteY9" fmla="*/ 889044 h 3530644"/>
                  <a:gd name="connsiteX10" fmla="*/ 2980593 w 3142186"/>
                  <a:gd name="connsiteY10" fmla="*/ 711244 h 3530644"/>
                  <a:gd name="connsiteX11" fmla="*/ 2669443 w 3142186"/>
                  <a:gd name="connsiteY11" fmla="*/ 850944 h 3530644"/>
                  <a:gd name="connsiteX12" fmla="*/ 2250343 w 3142186"/>
                  <a:gd name="connsiteY12" fmla="*/ 1016044 h 3530644"/>
                  <a:gd name="connsiteX13" fmla="*/ 1964593 w 3142186"/>
                  <a:gd name="connsiteY13" fmla="*/ 1143044 h 3530644"/>
                  <a:gd name="connsiteX14" fmla="*/ 1799493 w 3142186"/>
                  <a:gd name="connsiteY14" fmla="*/ 1130344 h 3530644"/>
                  <a:gd name="connsiteX15" fmla="*/ 1850293 w 3142186"/>
                  <a:gd name="connsiteY15" fmla="*/ 800144 h 3530644"/>
                  <a:gd name="connsiteX16" fmla="*/ 1875693 w 3142186"/>
                  <a:gd name="connsiteY16" fmla="*/ 482644 h 3530644"/>
                  <a:gd name="connsiteX17" fmla="*/ 1920143 w 3142186"/>
                  <a:gd name="connsiteY17" fmla="*/ 158794 h 3530644"/>
                  <a:gd name="connsiteX18" fmla="*/ 1710593 w 3142186"/>
                  <a:gd name="connsiteY18" fmla="*/ 44 h 3530644"/>
                  <a:gd name="connsiteX19" fmla="*/ 1564543 w 3142186"/>
                  <a:gd name="connsiteY19" fmla="*/ 146094 h 3530644"/>
                  <a:gd name="connsiteX20" fmla="*/ 1520093 w 3142186"/>
                  <a:gd name="connsiteY20" fmla="*/ 450894 h 3530644"/>
                  <a:gd name="connsiteX21" fmla="*/ 1456593 w 3142186"/>
                  <a:gd name="connsiteY21" fmla="*/ 825544 h 3530644"/>
                  <a:gd name="connsiteX22" fmla="*/ 1386743 w 3142186"/>
                  <a:gd name="connsiteY22" fmla="*/ 1270044 h 3530644"/>
                  <a:gd name="connsiteX23" fmla="*/ 1304193 w 3142186"/>
                  <a:gd name="connsiteY23" fmla="*/ 1498644 h 3530644"/>
                  <a:gd name="connsiteX24" fmla="*/ 1100993 w 3142186"/>
                  <a:gd name="connsiteY24" fmla="*/ 1600244 h 3530644"/>
                  <a:gd name="connsiteX25" fmla="*/ 840643 w 3142186"/>
                  <a:gd name="connsiteY25" fmla="*/ 1479594 h 3530644"/>
                  <a:gd name="connsiteX26" fmla="*/ 624743 w 3142186"/>
                  <a:gd name="connsiteY26" fmla="*/ 1238294 h 3530644"/>
                  <a:gd name="connsiteX27" fmla="*/ 415193 w 3142186"/>
                  <a:gd name="connsiteY27" fmla="*/ 1003344 h 3530644"/>
                  <a:gd name="connsiteX28" fmla="*/ 358043 w 3142186"/>
                  <a:gd name="connsiteY28" fmla="*/ 730294 h 3530644"/>
                  <a:gd name="connsiteX29" fmla="*/ 173893 w 3142186"/>
                  <a:gd name="connsiteY29" fmla="*/ 622344 h 3530644"/>
                  <a:gd name="connsiteX30" fmla="*/ 8793 w 3142186"/>
                  <a:gd name="connsiteY30" fmla="*/ 844594 h 3530644"/>
                  <a:gd name="connsiteX31" fmla="*/ 65943 w 3142186"/>
                  <a:gd name="connsiteY31" fmla="*/ 1187494 h 3530644"/>
                  <a:gd name="connsiteX32" fmla="*/ 427893 w 3142186"/>
                  <a:gd name="connsiteY32" fmla="*/ 1657394 h 3530644"/>
                  <a:gd name="connsiteX33" fmla="*/ 650143 w 3142186"/>
                  <a:gd name="connsiteY33" fmla="*/ 1860594 h 3530644"/>
                  <a:gd name="connsiteX34" fmla="*/ 961293 w 3142186"/>
                  <a:gd name="connsiteY34" fmla="*/ 1981244 h 3530644"/>
                  <a:gd name="connsiteX35" fmla="*/ 1031143 w 3142186"/>
                  <a:gd name="connsiteY35" fmla="*/ 2298744 h 3530644"/>
                  <a:gd name="connsiteX36" fmla="*/ 999393 w 3142186"/>
                  <a:gd name="connsiteY36" fmla="*/ 2635294 h 3530644"/>
                  <a:gd name="connsiteX37" fmla="*/ 923193 w 3142186"/>
                  <a:gd name="connsiteY37" fmla="*/ 3009944 h 3530644"/>
                  <a:gd name="connsiteX38" fmla="*/ 935893 w 3142186"/>
                  <a:gd name="connsiteY38" fmla="*/ 3289344 h 3530644"/>
                  <a:gd name="connsiteX39" fmla="*/ 935893 w 3142186"/>
                  <a:gd name="connsiteY39" fmla="*/ 3467144 h 3530644"/>
                  <a:gd name="connsiteX0" fmla="*/ 1331631 w 3175974"/>
                  <a:gd name="connsiteY0" fmla="*/ 3530644 h 3530644"/>
                  <a:gd name="connsiteX1" fmla="*/ 1210981 w 3175974"/>
                  <a:gd name="connsiteY1" fmla="*/ 3238544 h 3530644"/>
                  <a:gd name="connsiteX2" fmla="*/ 1191931 w 3175974"/>
                  <a:gd name="connsiteY2" fmla="*/ 2895644 h 3530644"/>
                  <a:gd name="connsiteX3" fmla="*/ 1318931 w 3175974"/>
                  <a:gd name="connsiteY3" fmla="*/ 2374944 h 3530644"/>
                  <a:gd name="connsiteX4" fmla="*/ 1534831 w 3175974"/>
                  <a:gd name="connsiteY4" fmla="*/ 1873294 h 3530644"/>
                  <a:gd name="connsiteX5" fmla="*/ 1636431 w 3175974"/>
                  <a:gd name="connsiteY5" fmla="*/ 1593894 h 3530644"/>
                  <a:gd name="connsiteX6" fmla="*/ 2017431 w 3175974"/>
                  <a:gd name="connsiteY6" fmla="*/ 1447844 h 3530644"/>
                  <a:gd name="connsiteX7" fmla="*/ 2538131 w 3175974"/>
                  <a:gd name="connsiteY7" fmla="*/ 1257344 h 3530644"/>
                  <a:gd name="connsiteX8" fmla="*/ 3090581 w 3175974"/>
                  <a:gd name="connsiteY8" fmla="*/ 1104944 h 3530644"/>
                  <a:gd name="connsiteX9" fmla="*/ 3166781 w 3175974"/>
                  <a:gd name="connsiteY9" fmla="*/ 889044 h 3530644"/>
                  <a:gd name="connsiteX10" fmla="*/ 3014381 w 3175974"/>
                  <a:gd name="connsiteY10" fmla="*/ 711244 h 3530644"/>
                  <a:gd name="connsiteX11" fmla="*/ 2703231 w 3175974"/>
                  <a:gd name="connsiteY11" fmla="*/ 850944 h 3530644"/>
                  <a:gd name="connsiteX12" fmla="*/ 2284131 w 3175974"/>
                  <a:gd name="connsiteY12" fmla="*/ 1016044 h 3530644"/>
                  <a:gd name="connsiteX13" fmla="*/ 1998381 w 3175974"/>
                  <a:gd name="connsiteY13" fmla="*/ 1143044 h 3530644"/>
                  <a:gd name="connsiteX14" fmla="*/ 1833281 w 3175974"/>
                  <a:gd name="connsiteY14" fmla="*/ 1130344 h 3530644"/>
                  <a:gd name="connsiteX15" fmla="*/ 1884081 w 3175974"/>
                  <a:gd name="connsiteY15" fmla="*/ 800144 h 3530644"/>
                  <a:gd name="connsiteX16" fmla="*/ 1909481 w 3175974"/>
                  <a:gd name="connsiteY16" fmla="*/ 482644 h 3530644"/>
                  <a:gd name="connsiteX17" fmla="*/ 1953931 w 3175974"/>
                  <a:gd name="connsiteY17" fmla="*/ 158794 h 3530644"/>
                  <a:gd name="connsiteX18" fmla="*/ 1744381 w 3175974"/>
                  <a:gd name="connsiteY18" fmla="*/ 44 h 3530644"/>
                  <a:gd name="connsiteX19" fmla="*/ 1598331 w 3175974"/>
                  <a:gd name="connsiteY19" fmla="*/ 146094 h 3530644"/>
                  <a:gd name="connsiteX20" fmla="*/ 1553881 w 3175974"/>
                  <a:gd name="connsiteY20" fmla="*/ 450894 h 3530644"/>
                  <a:gd name="connsiteX21" fmla="*/ 1490381 w 3175974"/>
                  <a:gd name="connsiteY21" fmla="*/ 825544 h 3530644"/>
                  <a:gd name="connsiteX22" fmla="*/ 1420531 w 3175974"/>
                  <a:gd name="connsiteY22" fmla="*/ 1270044 h 3530644"/>
                  <a:gd name="connsiteX23" fmla="*/ 1337981 w 3175974"/>
                  <a:gd name="connsiteY23" fmla="*/ 1498644 h 3530644"/>
                  <a:gd name="connsiteX24" fmla="*/ 1134781 w 3175974"/>
                  <a:gd name="connsiteY24" fmla="*/ 1600244 h 3530644"/>
                  <a:gd name="connsiteX25" fmla="*/ 874431 w 3175974"/>
                  <a:gd name="connsiteY25" fmla="*/ 1479594 h 3530644"/>
                  <a:gd name="connsiteX26" fmla="*/ 658531 w 3175974"/>
                  <a:gd name="connsiteY26" fmla="*/ 1238294 h 3530644"/>
                  <a:gd name="connsiteX27" fmla="*/ 448981 w 3175974"/>
                  <a:gd name="connsiteY27" fmla="*/ 1003344 h 3530644"/>
                  <a:gd name="connsiteX28" fmla="*/ 391831 w 3175974"/>
                  <a:gd name="connsiteY28" fmla="*/ 730294 h 3530644"/>
                  <a:gd name="connsiteX29" fmla="*/ 207681 w 3175974"/>
                  <a:gd name="connsiteY29" fmla="*/ 622344 h 3530644"/>
                  <a:gd name="connsiteX30" fmla="*/ 42581 w 3175974"/>
                  <a:gd name="connsiteY30" fmla="*/ 844594 h 3530644"/>
                  <a:gd name="connsiteX31" fmla="*/ 36231 w 3175974"/>
                  <a:gd name="connsiteY31" fmla="*/ 1174794 h 3530644"/>
                  <a:gd name="connsiteX32" fmla="*/ 461681 w 3175974"/>
                  <a:gd name="connsiteY32" fmla="*/ 1657394 h 3530644"/>
                  <a:gd name="connsiteX33" fmla="*/ 683931 w 3175974"/>
                  <a:gd name="connsiteY33" fmla="*/ 1860594 h 3530644"/>
                  <a:gd name="connsiteX34" fmla="*/ 995081 w 3175974"/>
                  <a:gd name="connsiteY34" fmla="*/ 1981244 h 3530644"/>
                  <a:gd name="connsiteX35" fmla="*/ 1064931 w 3175974"/>
                  <a:gd name="connsiteY35" fmla="*/ 2298744 h 3530644"/>
                  <a:gd name="connsiteX36" fmla="*/ 1033181 w 3175974"/>
                  <a:gd name="connsiteY36" fmla="*/ 2635294 h 3530644"/>
                  <a:gd name="connsiteX37" fmla="*/ 956981 w 3175974"/>
                  <a:gd name="connsiteY37" fmla="*/ 3009944 h 3530644"/>
                  <a:gd name="connsiteX38" fmla="*/ 969681 w 3175974"/>
                  <a:gd name="connsiteY38" fmla="*/ 3289344 h 3530644"/>
                  <a:gd name="connsiteX39" fmla="*/ 969681 w 3175974"/>
                  <a:gd name="connsiteY39" fmla="*/ 3467144 h 3530644"/>
                  <a:gd name="connsiteX0" fmla="*/ 1354828 w 3199171"/>
                  <a:gd name="connsiteY0" fmla="*/ 3530644 h 3530644"/>
                  <a:gd name="connsiteX1" fmla="*/ 1234178 w 3199171"/>
                  <a:gd name="connsiteY1" fmla="*/ 3238544 h 3530644"/>
                  <a:gd name="connsiteX2" fmla="*/ 1215128 w 3199171"/>
                  <a:gd name="connsiteY2" fmla="*/ 2895644 h 3530644"/>
                  <a:gd name="connsiteX3" fmla="*/ 1342128 w 3199171"/>
                  <a:gd name="connsiteY3" fmla="*/ 2374944 h 3530644"/>
                  <a:gd name="connsiteX4" fmla="*/ 1558028 w 3199171"/>
                  <a:gd name="connsiteY4" fmla="*/ 1873294 h 3530644"/>
                  <a:gd name="connsiteX5" fmla="*/ 1659628 w 3199171"/>
                  <a:gd name="connsiteY5" fmla="*/ 1593894 h 3530644"/>
                  <a:gd name="connsiteX6" fmla="*/ 2040628 w 3199171"/>
                  <a:gd name="connsiteY6" fmla="*/ 1447844 h 3530644"/>
                  <a:gd name="connsiteX7" fmla="*/ 2561328 w 3199171"/>
                  <a:gd name="connsiteY7" fmla="*/ 1257344 h 3530644"/>
                  <a:gd name="connsiteX8" fmla="*/ 3113778 w 3199171"/>
                  <a:gd name="connsiteY8" fmla="*/ 1104944 h 3530644"/>
                  <a:gd name="connsiteX9" fmla="*/ 3189978 w 3199171"/>
                  <a:gd name="connsiteY9" fmla="*/ 889044 h 3530644"/>
                  <a:gd name="connsiteX10" fmla="*/ 3037578 w 3199171"/>
                  <a:gd name="connsiteY10" fmla="*/ 711244 h 3530644"/>
                  <a:gd name="connsiteX11" fmla="*/ 2726428 w 3199171"/>
                  <a:gd name="connsiteY11" fmla="*/ 850944 h 3530644"/>
                  <a:gd name="connsiteX12" fmla="*/ 2307328 w 3199171"/>
                  <a:gd name="connsiteY12" fmla="*/ 1016044 h 3530644"/>
                  <a:gd name="connsiteX13" fmla="*/ 2021578 w 3199171"/>
                  <a:gd name="connsiteY13" fmla="*/ 1143044 h 3530644"/>
                  <a:gd name="connsiteX14" fmla="*/ 1856478 w 3199171"/>
                  <a:gd name="connsiteY14" fmla="*/ 1130344 h 3530644"/>
                  <a:gd name="connsiteX15" fmla="*/ 1907278 w 3199171"/>
                  <a:gd name="connsiteY15" fmla="*/ 800144 h 3530644"/>
                  <a:gd name="connsiteX16" fmla="*/ 1932678 w 3199171"/>
                  <a:gd name="connsiteY16" fmla="*/ 482644 h 3530644"/>
                  <a:gd name="connsiteX17" fmla="*/ 1977128 w 3199171"/>
                  <a:gd name="connsiteY17" fmla="*/ 158794 h 3530644"/>
                  <a:gd name="connsiteX18" fmla="*/ 1767578 w 3199171"/>
                  <a:gd name="connsiteY18" fmla="*/ 44 h 3530644"/>
                  <a:gd name="connsiteX19" fmla="*/ 1621528 w 3199171"/>
                  <a:gd name="connsiteY19" fmla="*/ 146094 h 3530644"/>
                  <a:gd name="connsiteX20" fmla="*/ 1577078 w 3199171"/>
                  <a:gd name="connsiteY20" fmla="*/ 450894 h 3530644"/>
                  <a:gd name="connsiteX21" fmla="*/ 1513578 w 3199171"/>
                  <a:gd name="connsiteY21" fmla="*/ 825544 h 3530644"/>
                  <a:gd name="connsiteX22" fmla="*/ 1443728 w 3199171"/>
                  <a:gd name="connsiteY22" fmla="*/ 1270044 h 3530644"/>
                  <a:gd name="connsiteX23" fmla="*/ 1361178 w 3199171"/>
                  <a:gd name="connsiteY23" fmla="*/ 1498644 h 3530644"/>
                  <a:gd name="connsiteX24" fmla="*/ 1157978 w 3199171"/>
                  <a:gd name="connsiteY24" fmla="*/ 1600244 h 3530644"/>
                  <a:gd name="connsiteX25" fmla="*/ 897628 w 3199171"/>
                  <a:gd name="connsiteY25" fmla="*/ 1479594 h 3530644"/>
                  <a:gd name="connsiteX26" fmla="*/ 681728 w 3199171"/>
                  <a:gd name="connsiteY26" fmla="*/ 1238294 h 3530644"/>
                  <a:gd name="connsiteX27" fmla="*/ 472178 w 3199171"/>
                  <a:gd name="connsiteY27" fmla="*/ 1003344 h 3530644"/>
                  <a:gd name="connsiteX28" fmla="*/ 415028 w 3199171"/>
                  <a:gd name="connsiteY28" fmla="*/ 730294 h 3530644"/>
                  <a:gd name="connsiteX29" fmla="*/ 230878 w 3199171"/>
                  <a:gd name="connsiteY29" fmla="*/ 622344 h 3530644"/>
                  <a:gd name="connsiteX30" fmla="*/ 21328 w 3199171"/>
                  <a:gd name="connsiteY30" fmla="*/ 755694 h 3530644"/>
                  <a:gd name="connsiteX31" fmla="*/ 59428 w 3199171"/>
                  <a:gd name="connsiteY31" fmla="*/ 1174794 h 3530644"/>
                  <a:gd name="connsiteX32" fmla="*/ 484878 w 3199171"/>
                  <a:gd name="connsiteY32" fmla="*/ 1657394 h 3530644"/>
                  <a:gd name="connsiteX33" fmla="*/ 707128 w 3199171"/>
                  <a:gd name="connsiteY33" fmla="*/ 1860594 h 3530644"/>
                  <a:gd name="connsiteX34" fmla="*/ 1018278 w 3199171"/>
                  <a:gd name="connsiteY34" fmla="*/ 1981244 h 3530644"/>
                  <a:gd name="connsiteX35" fmla="*/ 1088128 w 3199171"/>
                  <a:gd name="connsiteY35" fmla="*/ 2298744 h 3530644"/>
                  <a:gd name="connsiteX36" fmla="*/ 1056378 w 3199171"/>
                  <a:gd name="connsiteY36" fmla="*/ 2635294 h 3530644"/>
                  <a:gd name="connsiteX37" fmla="*/ 980178 w 3199171"/>
                  <a:gd name="connsiteY37" fmla="*/ 3009944 h 3530644"/>
                  <a:gd name="connsiteX38" fmla="*/ 992878 w 3199171"/>
                  <a:gd name="connsiteY38" fmla="*/ 3289344 h 3530644"/>
                  <a:gd name="connsiteX39" fmla="*/ 992878 w 3199171"/>
                  <a:gd name="connsiteY39" fmla="*/ 3467144 h 3530644"/>
                  <a:gd name="connsiteX0" fmla="*/ 1351758 w 3196101"/>
                  <a:gd name="connsiteY0" fmla="*/ 3530644 h 3530644"/>
                  <a:gd name="connsiteX1" fmla="*/ 1231108 w 3196101"/>
                  <a:gd name="connsiteY1" fmla="*/ 3238544 h 3530644"/>
                  <a:gd name="connsiteX2" fmla="*/ 1212058 w 3196101"/>
                  <a:gd name="connsiteY2" fmla="*/ 2895644 h 3530644"/>
                  <a:gd name="connsiteX3" fmla="*/ 1339058 w 3196101"/>
                  <a:gd name="connsiteY3" fmla="*/ 2374944 h 3530644"/>
                  <a:gd name="connsiteX4" fmla="*/ 1554958 w 3196101"/>
                  <a:gd name="connsiteY4" fmla="*/ 1873294 h 3530644"/>
                  <a:gd name="connsiteX5" fmla="*/ 1656558 w 3196101"/>
                  <a:gd name="connsiteY5" fmla="*/ 1593894 h 3530644"/>
                  <a:gd name="connsiteX6" fmla="*/ 2037558 w 3196101"/>
                  <a:gd name="connsiteY6" fmla="*/ 1447844 h 3530644"/>
                  <a:gd name="connsiteX7" fmla="*/ 2558258 w 3196101"/>
                  <a:gd name="connsiteY7" fmla="*/ 1257344 h 3530644"/>
                  <a:gd name="connsiteX8" fmla="*/ 3110708 w 3196101"/>
                  <a:gd name="connsiteY8" fmla="*/ 1104944 h 3530644"/>
                  <a:gd name="connsiteX9" fmla="*/ 3186908 w 3196101"/>
                  <a:gd name="connsiteY9" fmla="*/ 889044 h 3530644"/>
                  <a:gd name="connsiteX10" fmla="*/ 3034508 w 3196101"/>
                  <a:gd name="connsiteY10" fmla="*/ 711244 h 3530644"/>
                  <a:gd name="connsiteX11" fmla="*/ 2723358 w 3196101"/>
                  <a:gd name="connsiteY11" fmla="*/ 850944 h 3530644"/>
                  <a:gd name="connsiteX12" fmla="*/ 2304258 w 3196101"/>
                  <a:gd name="connsiteY12" fmla="*/ 1016044 h 3530644"/>
                  <a:gd name="connsiteX13" fmla="*/ 2018508 w 3196101"/>
                  <a:gd name="connsiteY13" fmla="*/ 1143044 h 3530644"/>
                  <a:gd name="connsiteX14" fmla="*/ 1853408 w 3196101"/>
                  <a:gd name="connsiteY14" fmla="*/ 1130344 h 3530644"/>
                  <a:gd name="connsiteX15" fmla="*/ 1904208 w 3196101"/>
                  <a:gd name="connsiteY15" fmla="*/ 800144 h 3530644"/>
                  <a:gd name="connsiteX16" fmla="*/ 1929608 w 3196101"/>
                  <a:gd name="connsiteY16" fmla="*/ 482644 h 3530644"/>
                  <a:gd name="connsiteX17" fmla="*/ 1974058 w 3196101"/>
                  <a:gd name="connsiteY17" fmla="*/ 158794 h 3530644"/>
                  <a:gd name="connsiteX18" fmla="*/ 1764508 w 3196101"/>
                  <a:gd name="connsiteY18" fmla="*/ 44 h 3530644"/>
                  <a:gd name="connsiteX19" fmla="*/ 1618458 w 3196101"/>
                  <a:gd name="connsiteY19" fmla="*/ 146094 h 3530644"/>
                  <a:gd name="connsiteX20" fmla="*/ 1574008 w 3196101"/>
                  <a:gd name="connsiteY20" fmla="*/ 450894 h 3530644"/>
                  <a:gd name="connsiteX21" fmla="*/ 1510508 w 3196101"/>
                  <a:gd name="connsiteY21" fmla="*/ 825544 h 3530644"/>
                  <a:gd name="connsiteX22" fmla="*/ 1440658 w 3196101"/>
                  <a:gd name="connsiteY22" fmla="*/ 1270044 h 3530644"/>
                  <a:gd name="connsiteX23" fmla="*/ 1358108 w 3196101"/>
                  <a:gd name="connsiteY23" fmla="*/ 1498644 h 3530644"/>
                  <a:gd name="connsiteX24" fmla="*/ 1154908 w 3196101"/>
                  <a:gd name="connsiteY24" fmla="*/ 1600244 h 3530644"/>
                  <a:gd name="connsiteX25" fmla="*/ 894558 w 3196101"/>
                  <a:gd name="connsiteY25" fmla="*/ 1479594 h 3530644"/>
                  <a:gd name="connsiteX26" fmla="*/ 678658 w 3196101"/>
                  <a:gd name="connsiteY26" fmla="*/ 1238294 h 3530644"/>
                  <a:gd name="connsiteX27" fmla="*/ 469108 w 3196101"/>
                  <a:gd name="connsiteY27" fmla="*/ 1003344 h 3530644"/>
                  <a:gd name="connsiteX28" fmla="*/ 411958 w 3196101"/>
                  <a:gd name="connsiteY28" fmla="*/ 730294 h 3530644"/>
                  <a:gd name="connsiteX29" fmla="*/ 183358 w 3196101"/>
                  <a:gd name="connsiteY29" fmla="*/ 463594 h 3530644"/>
                  <a:gd name="connsiteX30" fmla="*/ 18258 w 3196101"/>
                  <a:gd name="connsiteY30" fmla="*/ 755694 h 3530644"/>
                  <a:gd name="connsiteX31" fmla="*/ 56358 w 3196101"/>
                  <a:gd name="connsiteY31" fmla="*/ 1174794 h 3530644"/>
                  <a:gd name="connsiteX32" fmla="*/ 481808 w 3196101"/>
                  <a:gd name="connsiteY32" fmla="*/ 1657394 h 3530644"/>
                  <a:gd name="connsiteX33" fmla="*/ 704058 w 3196101"/>
                  <a:gd name="connsiteY33" fmla="*/ 1860594 h 3530644"/>
                  <a:gd name="connsiteX34" fmla="*/ 1015208 w 3196101"/>
                  <a:gd name="connsiteY34" fmla="*/ 1981244 h 3530644"/>
                  <a:gd name="connsiteX35" fmla="*/ 1085058 w 3196101"/>
                  <a:gd name="connsiteY35" fmla="*/ 2298744 h 3530644"/>
                  <a:gd name="connsiteX36" fmla="*/ 1053308 w 3196101"/>
                  <a:gd name="connsiteY36" fmla="*/ 2635294 h 3530644"/>
                  <a:gd name="connsiteX37" fmla="*/ 977108 w 3196101"/>
                  <a:gd name="connsiteY37" fmla="*/ 3009944 h 3530644"/>
                  <a:gd name="connsiteX38" fmla="*/ 989808 w 3196101"/>
                  <a:gd name="connsiteY38" fmla="*/ 3289344 h 3530644"/>
                  <a:gd name="connsiteX39" fmla="*/ 989808 w 3196101"/>
                  <a:gd name="connsiteY39" fmla="*/ 3467144 h 3530644"/>
                  <a:gd name="connsiteX0" fmla="*/ 1351758 w 3196101"/>
                  <a:gd name="connsiteY0" fmla="*/ 3530644 h 3530644"/>
                  <a:gd name="connsiteX1" fmla="*/ 1231108 w 3196101"/>
                  <a:gd name="connsiteY1" fmla="*/ 3238544 h 3530644"/>
                  <a:gd name="connsiteX2" fmla="*/ 1212058 w 3196101"/>
                  <a:gd name="connsiteY2" fmla="*/ 2895644 h 3530644"/>
                  <a:gd name="connsiteX3" fmla="*/ 1339058 w 3196101"/>
                  <a:gd name="connsiteY3" fmla="*/ 2374944 h 3530644"/>
                  <a:gd name="connsiteX4" fmla="*/ 1554958 w 3196101"/>
                  <a:gd name="connsiteY4" fmla="*/ 1873294 h 3530644"/>
                  <a:gd name="connsiteX5" fmla="*/ 1656558 w 3196101"/>
                  <a:gd name="connsiteY5" fmla="*/ 1593894 h 3530644"/>
                  <a:gd name="connsiteX6" fmla="*/ 2037558 w 3196101"/>
                  <a:gd name="connsiteY6" fmla="*/ 1447844 h 3530644"/>
                  <a:gd name="connsiteX7" fmla="*/ 2558258 w 3196101"/>
                  <a:gd name="connsiteY7" fmla="*/ 1257344 h 3530644"/>
                  <a:gd name="connsiteX8" fmla="*/ 3110708 w 3196101"/>
                  <a:gd name="connsiteY8" fmla="*/ 1104944 h 3530644"/>
                  <a:gd name="connsiteX9" fmla="*/ 3186908 w 3196101"/>
                  <a:gd name="connsiteY9" fmla="*/ 889044 h 3530644"/>
                  <a:gd name="connsiteX10" fmla="*/ 3034508 w 3196101"/>
                  <a:gd name="connsiteY10" fmla="*/ 711244 h 3530644"/>
                  <a:gd name="connsiteX11" fmla="*/ 2723358 w 3196101"/>
                  <a:gd name="connsiteY11" fmla="*/ 850944 h 3530644"/>
                  <a:gd name="connsiteX12" fmla="*/ 2304258 w 3196101"/>
                  <a:gd name="connsiteY12" fmla="*/ 1016044 h 3530644"/>
                  <a:gd name="connsiteX13" fmla="*/ 2018508 w 3196101"/>
                  <a:gd name="connsiteY13" fmla="*/ 1143044 h 3530644"/>
                  <a:gd name="connsiteX14" fmla="*/ 1853408 w 3196101"/>
                  <a:gd name="connsiteY14" fmla="*/ 1130344 h 3530644"/>
                  <a:gd name="connsiteX15" fmla="*/ 1904208 w 3196101"/>
                  <a:gd name="connsiteY15" fmla="*/ 800144 h 3530644"/>
                  <a:gd name="connsiteX16" fmla="*/ 1929608 w 3196101"/>
                  <a:gd name="connsiteY16" fmla="*/ 482644 h 3530644"/>
                  <a:gd name="connsiteX17" fmla="*/ 1974058 w 3196101"/>
                  <a:gd name="connsiteY17" fmla="*/ 158794 h 3530644"/>
                  <a:gd name="connsiteX18" fmla="*/ 1764508 w 3196101"/>
                  <a:gd name="connsiteY18" fmla="*/ 44 h 3530644"/>
                  <a:gd name="connsiteX19" fmla="*/ 1618458 w 3196101"/>
                  <a:gd name="connsiteY19" fmla="*/ 146094 h 3530644"/>
                  <a:gd name="connsiteX20" fmla="*/ 1574008 w 3196101"/>
                  <a:gd name="connsiteY20" fmla="*/ 450894 h 3530644"/>
                  <a:gd name="connsiteX21" fmla="*/ 1510508 w 3196101"/>
                  <a:gd name="connsiteY21" fmla="*/ 825544 h 3530644"/>
                  <a:gd name="connsiteX22" fmla="*/ 1440658 w 3196101"/>
                  <a:gd name="connsiteY22" fmla="*/ 1270044 h 3530644"/>
                  <a:gd name="connsiteX23" fmla="*/ 1358108 w 3196101"/>
                  <a:gd name="connsiteY23" fmla="*/ 1498644 h 3530644"/>
                  <a:gd name="connsiteX24" fmla="*/ 1154908 w 3196101"/>
                  <a:gd name="connsiteY24" fmla="*/ 1600244 h 3530644"/>
                  <a:gd name="connsiteX25" fmla="*/ 894558 w 3196101"/>
                  <a:gd name="connsiteY25" fmla="*/ 1479594 h 3530644"/>
                  <a:gd name="connsiteX26" fmla="*/ 678658 w 3196101"/>
                  <a:gd name="connsiteY26" fmla="*/ 1238294 h 3530644"/>
                  <a:gd name="connsiteX27" fmla="*/ 469108 w 3196101"/>
                  <a:gd name="connsiteY27" fmla="*/ 1003344 h 3530644"/>
                  <a:gd name="connsiteX28" fmla="*/ 418308 w 3196101"/>
                  <a:gd name="connsiteY28" fmla="*/ 603294 h 3530644"/>
                  <a:gd name="connsiteX29" fmla="*/ 183358 w 3196101"/>
                  <a:gd name="connsiteY29" fmla="*/ 463594 h 3530644"/>
                  <a:gd name="connsiteX30" fmla="*/ 18258 w 3196101"/>
                  <a:gd name="connsiteY30" fmla="*/ 755694 h 3530644"/>
                  <a:gd name="connsiteX31" fmla="*/ 56358 w 3196101"/>
                  <a:gd name="connsiteY31" fmla="*/ 1174794 h 3530644"/>
                  <a:gd name="connsiteX32" fmla="*/ 481808 w 3196101"/>
                  <a:gd name="connsiteY32" fmla="*/ 1657394 h 3530644"/>
                  <a:gd name="connsiteX33" fmla="*/ 704058 w 3196101"/>
                  <a:gd name="connsiteY33" fmla="*/ 1860594 h 3530644"/>
                  <a:gd name="connsiteX34" fmla="*/ 1015208 w 3196101"/>
                  <a:gd name="connsiteY34" fmla="*/ 1981244 h 3530644"/>
                  <a:gd name="connsiteX35" fmla="*/ 1085058 w 3196101"/>
                  <a:gd name="connsiteY35" fmla="*/ 2298744 h 3530644"/>
                  <a:gd name="connsiteX36" fmla="*/ 1053308 w 3196101"/>
                  <a:gd name="connsiteY36" fmla="*/ 2635294 h 3530644"/>
                  <a:gd name="connsiteX37" fmla="*/ 977108 w 3196101"/>
                  <a:gd name="connsiteY37" fmla="*/ 3009944 h 3530644"/>
                  <a:gd name="connsiteX38" fmla="*/ 989808 w 3196101"/>
                  <a:gd name="connsiteY38" fmla="*/ 3289344 h 3530644"/>
                  <a:gd name="connsiteX39" fmla="*/ 989808 w 3196101"/>
                  <a:gd name="connsiteY39" fmla="*/ 3467144 h 3530644"/>
                  <a:gd name="connsiteX0" fmla="*/ 1351758 w 3196101"/>
                  <a:gd name="connsiteY0" fmla="*/ 3530640 h 3530640"/>
                  <a:gd name="connsiteX1" fmla="*/ 1231108 w 3196101"/>
                  <a:gd name="connsiteY1" fmla="*/ 3238540 h 3530640"/>
                  <a:gd name="connsiteX2" fmla="*/ 1212058 w 3196101"/>
                  <a:gd name="connsiteY2" fmla="*/ 2895640 h 3530640"/>
                  <a:gd name="connsiteX3" fmla="*/ 1339058 w 3196101"/>
                  <a:gd name="connsiteY3" fmla="*/ 2374940 h 3530640"/>
                  <a:gd name="connsiteX4" fmla="*/ 1554958 w 3196101"/>
                  <a:gd name="connsiteY4" fmla="*/ 1873290 h 3530640"/>
                  <a:gd name="connsiteX5" fmla="*/ 1656558 w 3196101"/>
                  <a:gd name="connsiteY5" fmla="*/ 1593890 h 3530640"/>
                  <a:gd name="connsiteX6" fmla="*/ 2037558 w 3196101"/>
                  <a:gd name="connsiteY6" fmla="*/ 1447840 h 3530640"/>
                  <a:gd name="connsiteX7" fmla="*/ 2558258 w 3196101"/>
                  <a:gd name="connsiteY7" fmla="*/ 1257340 h 3530640"/>
                  <a:gd name="connsiteX8" fmla="*/ 3110708 w 3196101"/>
                  <a:gd name="connsiteY8" fmla="*/ 1104940 h 3530640"/>
                  <a:gd name="connsiteX9" fmla="*/ 3186908 w 3196101"/>
                  <a:gd name="connsiteY9" fmla="*/ 889040 h 3530640"/>
                  <a:gd name="connsiteX10" fmla="*/ 3034508 w 3196101"/>
                  <a:gd name="connsiteY10" fmla="*/ 711240 h 3530640"/>
                  <a:gd name="connsiteX11" fmla="*/ 2723358 w 3196101"/>
                  <a:gd name="connsiteY11" fmla="*/ 850940 h 3530640"/>
                  <a:gd name="connsiteX12" fmla="*/ 2304258 w 3196101"/>
                  <a:gd name="connsiteY12" fmla="*/ 1016040 h 3530640"/>
                  <a:gd name="connsiteX13" fmla="*/ 2018508 w 3196101"/>
                  <a:gd name="connsiteY13" fmla="*/ 1143040 h 3530640"/>
                  <a:gd name="connsiteX14" fmla="*/ 1853408 w 3196101"/>
                  <a:gd name="connsiteY14" fmla="*/ 1130340 h 3530640"/>
                  <a:gd name="connsiteX15" fmla="*/ 1904208 w 3196101"/>
                  <a:gd name="connsiteY15" fmla="*/ 800140 h 3530640"/>
                  <a:gd name="connsiteX16" fmla="*/ 1929608 w 3196101"/>
                  <a:gd name="connsiteY16" fmla="*/ 482640 h 3530640"/>
                  <a:gd name="connsiteX17" fmla="*/ 1974058 w 3196101"/>
                  <a:gd name="connsiteY17" fmla="*/ 158790 h 3530640"/>
                  <a:gd name="connsiteX18" fmla="*/ 1764508 w 3196101"/>
                  <a:gd name="connsiteY18" fmla="*/ 40 h 3530640"/>
                  <a:gd name="connsiteX19" fmla="*/ 1618458 w 3196101"/>
                  <a:gd name="connsiteY19" fmla="*/ 146090 h 3530640"/>
                  <a:gd name="connsiteX20" fmla="*/ 1535908 w 3196101"/>
                  <a:gd name="connsiteY20" fmla="*/ 387390 h 3530640"/>
                  <a:gd name="connsiteX21" fmla="*/ 1510508 w 3196101"/>
                  <a:gd name="connsiteY21" fmla="*/ 825540 h 3530640"/>
                  <a:gd name="connsiteX22" fmla="*/ 1440658 w 3196101"/>
                  <a:gd name="connsiteY22" fmla="*/ 1270040 h 3530640"/>
                  <a:gd name="connsiteX23" fmla="*/ 1358108 w 3196101"/>
                  <a:gd name="connsiteY23" fmla="*/ 1498640 h 3530640"/>
                  <a:gd name="connsiteX24" fmla="*/ 1154908 w 3196101"/>
                  <a:gd name="connsiteY24" fmla="*/ 1600240 h 3530640"/>
                  <a:gd name="connsiteX25" fmla="*/ 894558 w 3196101"/>
                  <a:gd name="connsiteY25" fmla="*/ 1479590 h 3530640"/>
                  <a:gd name="connsiteX26" fmla="*/ 678658 w 3196101"/>
                  <a:gd name="connsiteY26" fmla="*/ 1238290 h 3530640"/>
                  <a:gd name="connsiteX27" fmla="*/ 469108 w 3196101"/>
                  <a:gd name="connsiteY27" fmla="*/ 1003340 h 3530640"/>
                  <a:gd name="connsiteX28" fmla="*/ 418308 w 3196101"/>
                  <a:gd name="connsiteY28" fmla="*/ 603290 h 3530640"/>
                  <a:gd name="connsiteX29" fmla="*/ 183358 w 3196101"/>
                  <a:gd name="connsiteY29" fmla="*/ 463590 h 3530640"/>
                  <a:gd name="connsiteX30" fmla="*/ 18258 w 3196101"/>
                  <a:gd name="connsiteY30" fmla="*/ 755690 h 3530640"/>
                  <a:gd name="connsiteX31" fmla="*/ 56358 w 3196101"/>
                  <a:gd name="connsiteY31" fmla="*/ 1174790 h 3530640"/>
                  <a:gd name="connsiteX32" fmla="*/ 481808 w 3196101"/>
                  <a:gd name="connsiteY32" fmla="*/ 1657390 h 3530640"/>
                  <a:gd name="connsiteX33" fmla="*/ 704058 w 3196101"/>
                  <a:gd name="connsiteY33" fmla="*/ 1860590 h 3530640"/>
                  <a:gd name="connsiteX34" fmla="*/ 1015208 w 3196101"/>
                  <a:gd name="connsiteY34" fmla="*/ 1981240 h 3530640"/>
                  <a:gd name="connsiteX35" fmla="*/ 1085058 w 3196101"/>
                  <a:gd name="connsiteY35" fmla="*/ 2298740 h 3530640"/>
                  <a:gd name="connsiteX36" fmla="*/ 1053308 w 3196101"/>
                  <a:gd name="connsiteY36" fmla="*/ 2635290 h 3530640"/>
                  <a:gd name="connsiteX37" fmla="*/ 977108 w 3196101"/>
                  <a:gd name="connsiteY37" fmla="*/ 3009940 h 3530640"/>
                  <a:gd name="connsiteX38" fmla="*/ 989808 w 3196101"/>
                  <a:gd name="connsiteY38" fmla="*/ 3289340 h 3530640"/>
                  <a:gd name="connsiteX39" fmla="*/ 989808 w 3196101"/>
                  <a:gd name="connsiteY39" fmla="*/ 3467140 h 3530640"/>
                  <a:gd name="connsiteX0" fmla="*/ 1351758 w 3196101"/>
                  <a:gd name="connsiteY0" fmla="*/ 3600396 h 3600396"/>
                  <a:gd name="connsiteX1" fmla="*/ 1231108 w 3196101"/>
                  <a:gd name="connsiteY1" fmla="*/ 3308296 h 3600396"/>
                  <a:gd name="connsiteX2" fmla="*/ 1212058 w 3196101"/>
                  <a:gd name="connsiteY2" fmla="*/ 2965396 h 3600396"/>
                  <a:gd name="connsiteX3" fmla="*/ 1339058 w 3196101"/>
                  <a:gd name="connsiteY3" fmla="*/ 2444696 h 3600396"/>
                  <a:gd name="connsiteX4" fmla="*/ 1554958 w 3196101"/>
                  <a:gd name="connsiteY4" fmla="*/ 1943046 h 3600396"/>
                  <a:gd name="connsiteX5" fmla="*/ 1656558 w 3196101"/>
                  <a:gd name="connsiteY5" fmla="*/ 1663646 h 3600396"/>
                  <a:gd name="connsiteX6" fmla="*/ 2037558 w 3196101"/>
                  <a:gd name="connsiteY6" fmla="*/ 1517596 h 3600396"/>
                  <a:gd name="connsiteX7" fmla="*/ 2558258 w 3196101"/>
                  <a:gd name="connsiteY7" fmla="*/ 1327096 h 3600396"/>
                  <a:gd name="connsiteX8" fmla="*/ 3110708 w 3196101"/>
                  <a:gd name="connsiteY8" fmla="*/ 1174696 h 3600396"/>
                  <a:gd name="connsiteX9" fmla="*/ 3186908 w 3196101"/>
                  <a:gd name="connsiteY9" fmla="*/ 958796 h 3600396"/>
                  <a:gd name="connsiteX10" fmla="*/ 3034508 w 3196101"/>
                  <a:gd name="connsiteY10" fmla="*/ 780996 h 3600396"/>
                  <a:gd name="connsiteX11" fmla="*/ 2723358 w 3196101"/>
                  <a:gd name="connsiteY11" fmla="*/ 920696 h 3600396"/>
                  <a:gd name="connsiteX12" fmla="*/ 2304258 w 3196101"/>
                  <a:gd name="connsiteY12" fmla="*/ 1085796 h 3600396"/>
                  <a:gd name="connsiteX13" fmla="*/ 2018508 w 3196101"/>
                  <a:gd name="connsiteY13" fmla="*/ 1212796 h 3600396"/>
                  <a:gd name="connsiteX14" fmla="*/ 1853408 w 3196101"/>
                  <a:gd name="connsiteY14" fmla="*/ 1200096 h 3600396"/>
                  <a:gd name="connsiteX15" fmla="*/ 1904208 w 3196101"/>
                  <a:gd name="connsiteY15" fmla="*/ 869896 h 3600396"/>
                  <a:gd name="connsiteX16" fmla="*/ 1929608 w 3196101"/>
                  <a:gd name="connsiteY16" fmla="*/ 552396 h 3600396"/>
                  <a:gd name="connsiteX17" fmla="*/ 1974058 w 3196101"/>
                  <a:gd name="connsiteY17" fmla="*/ 228546 h 3600396"/>
                  <a:gd name="connsiteX18" fmla="*/ 1764508 w 3196101"/>
                  <a:gd name="connsiteY18" fmla="*/ 69796 h 3600396"/>
                  <a:gd name="connsiteX19" fmla="*/ 1599408 w 3196101"/>
                  <a:gd name="connsiteY19" fmla="*/ 25346 h 3600396"/>
                  <a:gd name="connsiteX20" fmla="*/ 1535908 w 3196101"/>
                  <a:gd name="connsiteY20" fmla="*/ 457146 h 3600396"/>
                  <a:gd name="connsiteX21" fmla="*/ 1510508 w 3196101"/>
                  <a:gd name="connsiteY21" fmla="*/ 895296 h 3600396"/>
                  <a:gd name="connsiteX22" fmla="*/ 1440658 w 3196101"/>
                  <a:gd name="connsiteY22" fmla="*/ 1339796 h 3600396"/>
                  <a:gd name="connsiteX23" fmla="*/ 1358108 w 3196101"/>
                  <a:gd name="connsiteY23" fmla="*/ 1568396 h 3600396"/>
                  <a:gd name="connsiteX24" fmla="*/ 1154908 w 3196101"/>
                  <a:gd name="connsiteY24" fmla="*/ 1669996 h 3600396"/>
                  <a:gd name="connsiteX25" fmla="*/ 894558 w 3196101"/>
                  <a:gd name="connsiteY25" fmla="*/ 1549346 h 3600396"/>
                  <a:gd name="connsiteX26" fmla="*/ 678658 w 3196101"/>
                  <a:gd name="connsiteY26" fmla="*/ 1308046 h 3600396"/>
                  <a:gd name="connsiteX27" fmla="*/ 469108 w 3196101"/>
                  <a:gd name="connsiteY27" fmla="*/ 1073096 h 3600396"/>
                  <a:gd name="connsiteX28" fmla="*/ 418308 w 3196101"/>
                  <a:gd name="connsiteY28" fmla="*/ 673046 h 3600396"/>
                  <a:gd name="connsiteX29" fmla="*/ 183358 w 3196101"/>
                  <a:gd name="connsiteY29" fmla="*/ 533346 h 3600396"/>
                  <a:gd name="connsiteX30" fmla="*/ 18258 w 3196101"/>
                  <a:gd name="connsiteY30" fmla="*/ 825446 h 3600396"/>
                  <a:gd name="connsiteX31" fmla="*/ 56358 w 3196101"/>
                  <a:gd name="connsiteY31" fmla="*/ 1244546 h 3600396"/>
                  <a:gd name="connsiteX32" fmla="*/ 481808 w 3196101"/>
                  <a:gd name="connsiteY32" fmla="*/ 1727146 h 3600396"/>
                  <a:gd name="connsiteX33" fmla="*/ 704058 w 3196101"/>
                  <a:gd name="connsiteY33" fmla="*/ 1930346 h 3600396"/>
                  <a:gd name="connsiteX34" fmla="*/ 1015208 w 3196101"/>
                  <a:gd name="connsiteY34" fmla="*/ 2050996 h 3600396"/>
                  <a:gd name="connsiteX35" fmla="*/ 1085058 w 3196101"/>
                  <a:gd name="connsiteY35" fmla="*/ 2368496 h 3600396"/>
                  <a:gd name="connsiteX36" fmla="*/ 1053308 w 3196101"/>
                  <a:gd name="connsiteY36" fmla="*/ 2705046 h 3600396"/>
                  <a:gd name="connsiteX37" fmla="*/ 977108 w 3196101"/>
                  <a:gd name="connsiteY37" fmla="*/ 3079696 h 3600396"/>
                  <a:gd name="connsiteX38" fmla="*/ 989808 w 3196101"/>
                  <a:gd name="connsiteY38" fmla="*/ 3359096 h 3600396"/>
                  <a:gd name="connsiteX39" fmla="*/ 989808 w 3196101"/>
                  <a:gd name="connsiteY39" fmla="*/ 3536896 h 3600396"/>
                  <a:gd name="connsiteX0" fmla="*/ 1351758 w 3196101"/>
                  <a:gd name="connsiteY0" fmla="*/ 3722781 h 3722781"/>
                  <a:gd name="connsiteX1" fmla="*/ 1231108 w 3196101"/>
                  <a:gd name="connsiteY1" fmla="*/ 3430681 h 3722781"/>
                  <a:gd name="connsiteX2" fmla="*/ 1212058 w 3196101"/>
                  <a:gd name="connsiteY2" fmla="*/ 3087781 h 3722781"/>
                  <a:gd name="connsiteX3" fmla="*/ 1339058 w 3196101"/>
                  <a:gd name="connsiteY3" fmla="*/ 2567081 h 3722781"/>
                  <a:gd name="connsiteX4" fmla="*/ 1554958 w 3196101"/>
                  <a:gd name="connsiteY4" fmla="*/ 2065431 h 3722781"/>
                  <a:gd name="connsiteX5" fmla="*/ 1656558 w 3196101"/>
                  <a:gd name="connsiteY5" fmla="*/ 1786031 h 3722781"/>
                  <a:gd name="connsiteX6" fmla="*/ 2037558 w 3196101"/>
                  <a:gd name="connsiteY6" fmla="*/ 1639981 h 3722781"/>
                  <a:gd name="connsiteX7" fmla="*/ 2558258 w 3196101"/>
                  <a:gd name="connsiteY7" fmla="*/ 1449481 h 3722781"/>
                  <a:gd name="connsiteX8" fmla="*/ 3110708 w 3196101"/>
                  <a:gd name="connsiteY8" fmla="*/ 1297081 h 3722781"/>
                  <a:gd name="connsiteX9" fmla="*/ 3186908 w 3196101"/>
                  <a:gd name="connsiteY9" fmla="*/ 1081181 h 3722781"/>
                  <a:gd name="connsiteX10" fmla="*/ 3034508 w 3196101"/>
                  <a:gd name="connsiteY10" fmla="*/ 903381 h 3722781"/>
                  <a:gd name="connsiteX11" fmla="*/ 2723358 w 3196101"/>
                  <a:gd name="connsiteY11" fmla="*/ 1043081 h 3722781"/>
                  <a:gd name="connsiteX12" fmla="*/ 2304258 w 3196101"/>
                  <a:gd name="connsiteY12" fmla="*/ 1208181 h 3722781"/>
                  <a:gd name="connsiteX13" fmla="*/ 2018508 w 3196101"/>
                  <a:gd name="connsiteY13" fmla="*/ 1335181 h 3722781"/>
                  <a:gd name="connsiteX14" fmla="*/ 1853408 w 3196101"/>
                  <a:gd name="connsiteY14" fmla="*/ 1322481 h 3722781"/>
                  <a:gd name="connsiteX15" fmla="*/ 1904208 w 3196101"/>
                  <a:gd name="connsiteY15" fmla="*/ 992281 h 3722781"/>
                  <a:gd name="connsiteX16" fmla="*/ 1929608 w 3196101"/>
                  <a:gd name="connsiteY16" fmla="*/ 674781 h 3722781"/>
                  <a:gd name="connsiteX17" fmla="*/ 1974058 w 3196101"/>
                  <a:gd name="connsiteY17" fmla="*/ 350931 h 3722781"/>
                  <a:gd name="connsiteX18" fmla="*/ 1834358 w 3196101"/>
                  <a:gd name="connsiteY18" fmla="*/ 8031 h 3722781"/>
                  <a:gd name="connsiteX19" fmla="*/ 1599408 w 3196101"/>
                  <a:gd name="connsiteY19" fmla="*/ 147731 h 3722781"/>
                  <a:gd name="connsiteX20" fmla="*/ 1535908 w 3196101"/>
                  <a:gd name="connsiteY20" fmla="*/ 579531 h 3722781"/>
                  <a:gd name="connsiteX21" fmla="*/ 1510508 w 3196101"/>
                  <a:gd name="connsiteY21" fmla="*/ 1017681 h 3722781"/>
                  <a:gd name="connsiteX22" fmla="*/ 1440658 w 3196101"/>
                  <a:gd name="connsiteY22" fmla="*/ 1462181 h 3722781"/>
                  <a:gd name="connsiteX23" fmla="*/ 1358108 w 3196101"/>
                  <a:gd name="connsiteY23" fmla="*/ 1690781 h 3722781"/>
                  <a:gd name="connsiteX24" fmla="*/ 1154908 w 3196101"/>
                  <a:gd name="connsiteY24" fmla="*/ 1792381 h 3722781"/>
                  <a:gd name="connsiteX25" fmla="*/ 894558 w 3196101"/>
                  <a:gd name="connsiteY25" fmla="*/ 1671731 h 3722781"/>
                  <a:gd name="connsiteX26" fmla="*/ 678658 w 3196101"/>
                  <a:gd name="connsiteY26" fmla="*/ 1430431 h 3722781"/>
                  <a:gd name="connsiteX27" fmla="*/ 469108 w 3196101"/>
                  <a:gd name="connsiteY27" fmla="*/ 1195481 h 3722781"/>
                  <a:gd name="connsiteX28" fmla="*/ 418308 w 3196101"/>
                  <a:gd name="connsiteY28" fmla="*/ 795431 h 3722781"/>
                  <a:gd name="connsiteX29" fmla="*/ 183358 w 3196101"/>
                  <a:gd name="connsiteY29" fmla="*/ 655731 h 3722781"/>
                  <a:gd name="connsiteX30" fmla="*/ 18258 w 3196101"/>
                  <a:gd name="connsiteY30" fmla="*/ 947831 h 3722781"/>
                  <a:gd name="connsiteX31" fmla="*/ 56358 w 3196101"/>
                  <a:gd name="connsiteY31" fmla="*/ 1366931 h 3722781"/>
                  <a:gd name="connsiteX32" fmla="*/ 481808 w 3196101"/>
                  <a:gd name="connsiteY32" fmla="*/ 1849531 h 3722781"/>
                  <a:gd name="connsiteX33" fmla="*/ 704058 w 3196101"/>
                  <a:gd name="connsiteY33" fmla="*/ 2052731 h 3722781"/>
                  <a:gd name="connsiteX34" fmla="*/ 1015208 w 3196101"/>
                  <a:gd name="connsiteY34" fmla="*/ 2173381 h 3722781"/>
                  <a:gd name="connsiteX35" fmla="*/ 1085058 w 3196101"/>
                  <a:gd name="connsiteY35" fmla="*/ 2490881 h 3722781"/>
                  <a:gd name="connsiteX36" fmla="*/ 1053308 w 3196101"/>
                  <a:gd name="connsiteY36" fmla="*/ 2827431 h 3722781"/>
                  <a:gd name="connsiteX37" fmla="*/ 977108 w 3196101"/>
                  <a:gd name="connsiteY37" fmla="*/ 3202081 h 3722781"/>
                  <a:gd name="connsiteX38" fmla="*/ 989808 w 3196101"/>
                  <a:gd name="connsiteY38" fmla="*/ 3481481 h 3722781"/>
                  <a:gd name="connsiteX39" fmla="*/ 989808 w 3196101"/>
                  <a:gd name="connsiteY39" fmla="*/ 3659281 h 3722781"/>
                  <a:gd name="connsiteX0" fmla="*/ 1351758 w 3196101"/>
                  <a:gd name="connsiteY0" fmla="*/ 3716270 h 3716270"/>
                  <a:gd name="connsiteX1" fmla="*/ 1231108 w 3196101"/>
                  <a:gd name="connsiteY1" fmla="*/ 3424170 h 3716270"/>
                  <a:gd name="connsiteX2" fmla="*/ 1212058 w 3196101"/>
                  <a:gd name="connsiteY2" fmla="*/ 3081270 h 3716270"/>
                  <a:gd name="connsiteX3" fmla="*/ 1339058 w 3196101"/>
                  <a:gd name="connsiteY3" fmla="*/ 2560570 h 3716270"/>
                  <a:gd name="connsiteX4" fmla="*/ 1554958 w 3196101"/>
                  <a:gd name="connsiteY4" fmla="*/ 2058920 h 3716270"/>
                  <a:gd name="connsiteX5" fmla="*/ 1656558 w 3196101"/>
                  <a:gd name="connsiteY5" fmla="*/ 1779520 h 3716270"/>
                  <a:gd name="connsiteX6" fmla="*/ 2037558 w 3196101"/>
                  <a:gd name="connsiteY6" fmla="*/ 1633470 h 3716270"/>
                  <a:gd name="connsiteX7" fmla="*/ 2558258 w 3196101"/>
                  <a:gd name="connsiteY7" fmla="*/ 1442970 h 3716270"/>
                  <a:gd name="connsiteX8" fmla="*/ 3110708 w 3196101"/>
                  <a:gd name="connsiteY8" fmla="*/ 1290570 h 3716270"/>
                  <a:gd name="connsiteX9" fmla="*/ 3186908 w 3196101"/>
                  <a:gd name="connsiteY9" fmla="*/ 1074670 h 3716270"/>
                  <a:gd name="connsiteX10" fmla="*/ 3034508 w 3196101"/>
                  <a:gd name="connsiteY10" fmla="*/ 896870 h 3716270"/>
                  <a:gd name="connsiteX11" fmla="*/ 2723358 w 3196101"/>
                  <a:gd name="connsiteY11" fmla="*/ 1036570 h 3716270"/>
                  <a:gd name="connsiteX12" fmla="*/ 2304258 w 3196101"/>
                  <a:gd name="connsiteY12" fmla="*/ 1201670 h 3716270"/>
                  <a:gd name="connsiteX13" fmla="*/ 2018508 w 3196101"/>
                  <a:gd name="connsiteY13" fmla="*/ 1328670 h 3716270"/>
                  <a:gd name="connsiteX14" fmla="*/ 1853408 w 3196101"/>
                  <a:gd name="connsiteY14" fmla="*/ 1315970 h 3716270"/>
                  <a:gd name="connsiteX15" fmla="*/ 1904208 w 3196101"/>
                  <a:gd name="connsiteY15" fmla="*/ 985770 h 3716270"/>
                  <a:gd name="connsiteX16" fmla="*/ 1929608 w 3196101"/>
                  <a:gd name="connsiteY16" fmla="*/ 668270 h 3716270"/>
                  <a:gd name="connsiteX17" fmla="*/ 2043908 w 3196101"/>
                  <a:gd name="connsiteY17" fmla="*/ 211070 h 3716270"/>
                  <a:gd name="connsiteX18" fmla="*/ 1834358 w 3196101"/>
                  <a:gd name="connsiteY18" fmla="*/ 1520 h 3716270"/>
                  <a:gd name="connsiteX19" fmla="*/ 1599408 w 3196101"/>
                  <a:gd name="connsiteY19" fmla="*/ 141220 h 3716270"/>
                  <a:gd name="connsiteX20" fmla="*/ 1535908 w 3196101"/>
                  <a:gd name="connsiteY20" fmla="*/ 573020 h 3716270"/>
                  <a:gd name="connsiteX21" fmla="*/ 1510508 w 3196101"/>
                  <a:gd name="connsiteY21" fmla="*/ 1011170 h 3716270"/>
                  <a:gd name="connsiteX22" fmla="*/ 1440658 w 3196101"/>
                  <a:gd name="connsiteY22" fmla="*/ 1455670 h 3716270"/>
                  <a:gd name="connsiteX23" fmla="*/ 1358108 w 3196101"/>
                  <a:gd name="connsiteY23" fmla="*/ 1684270 h 3716270"/>
                  <a:gd name="connsiteX24" fmla="*/ 1154908 w 3196101"/>
                  <a:gd name="connsiteY24" fmla="*/ 1785870 h 3716270"/>
                  <a:gd name="connsiteX25" fmla="*/ 894558 w 3196101"/>
                  <a:gd name="connsiteY25" fmla="*/ 1665220 h 3716270"/>
                  <a:gd name="connsiteX26" fmla="*/ 678658 w 3196101"/>
                  <a:gd name="connsiteY26" fmla="*/ 1423920 h 3716270"/>
                  <a:gd name="connsiteX27" fmla="*/ 469108 w 3196101"/>
                  <a:gd name="connsiteY27" fmla="*/ 1188970 h 3716270"/>
                  <a:gd name="connsiteX28" fmla="*/ 418308 w 3196101"/>
                  <a:gd name="connsiteY28" fmla="*/ 788920 h 3716270"/>
                  <a:gd name="connsiteX29" fmla="*/ 183358 w 3196101"/>
                  <a:gd name="connsiteY29" fmla="*/ 649220 h 3716270"/>
                  <a:gd name="connsiteX30" fmla="*/ 18258 w 3196101"/>
                  <a:gd name="connsiteY30" fmla="*/ 941320 h 3716270"/>
                  <a:gd name="connsiteX31" fmla="*/ 56358 w 3196101"/>
                  <a:gd name="connsiteY31" fmla="*/ 1360420 h 3716270"/>
                  <a:gd name="connsiteX32" fmla="*/ 481808 w 3196101"/>
                  <a:gd name="connsiteY32" fmla="*/ 1843020 h 3716270"/>
                  <a:gd name="connsiteX33" fmla="*/ 704058 w 3196101"/>
                  <a:gd name="connsiteY33" fmla="*/ 2046220 h 3716270"/>
                  <a:gd name="connsiteX34" fmla="*/ 1015208 w 3196101"/>
                  <a:gd name="connsiteY34" fmla="*/ 2166870 h 3716270"/>
                  <a:gd name="connsiteX35" fmla="*/ 1085058 w 3196101"/>
                  <a:gd name="connsiteY35" fmla="*/ 2484370 h 3716270"/>
                  <a:gd name="connsiteX36" fmla="*/ 1053308 w 3196101"/>
                  <a:gd name="connsiteY36" fmla="*/ 2820920 h 3716270"/>
                  <a:gd name="connsiteX37" fmla="*/ 977108 w 3196101"/>
                  <a:gd name="connsiteY37" fmla="*/ 3195570 h 3716270"/>
                  <a:gd name="connsiteX38" fmla="*/ 989808 w 3196101"/>
                  <a:gd name="connsiteY38" fmla="*/ 3474970 h 3716270"/>
                  <a:gd name="connsiteX39" fmla="*/ 989808 w 3196101"/>
                  <a:gd name="connsiteY39" fmla="*/ 3652770 h 371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6101" h="3716270">
                    <a:moveTo>
                      <a:pt x="1351758" y="3716270"/>
                    </a:moveTo>
                    <a:cubicBezTo>
                      <a:pt x="1303074" y="3623136"/>
                      <a:pt x="1254391" y="3530003"/>
                      <a:pt x="1231108" y="3424170"/>
                    </a:cubicBezTo>
                    <a:cubicBezTo>
                      <a:pt x="1207825" y="3318337"/>
                      <a:pt x="1194066" y="3225203"/>
                      <a:pt x="1212058" y="3081270"/>
                    </a:cubicBezTo>
                    <a:cubicBezTo>
                      <a:pt x="1230050" y="2937337"/>
                      <a:pt x="1281908" y="2730961"/>
                      <a:pt x="1339058" y="2560570"/>
                    </a:cubicBezTo>
                    <a:cubicBezTo>
                      <a:pt x="1396208" y="2390179"/>
                      <a:pt x="1502041" y="2189095"/>
                      <a:pt x="1554958" y="2058920"/>
                    </a:cubicBezTo>
                    <a:cubicBezTo>
                      <a:pt x="1607875" y="1928745"/>
                      <a:pt x="1576125" y="1850428"/>
                      <a:pt x="1656558" y="1779520"/>
                    </a:cubicBezTo>
                    <a:cubicBezTo>
                      <a:pt x="1736991" y="1708612"/>
                      <a:pt x="2037558" y="1633470"/>
                      <a:pt x="2037558" y="1633470"/>
                    </a:cubicBezTo>
                    <a:cubicBezTo>
                      <a:pt x="2187841" y="1577378"/>
                      <a:pt x="2379400" y="1500120"/>
                      <a:pt x="2558258" y="1442970"/>
                    </a:cubicBezTo>
                    <a:cubicBezTo>
                      <a:pt x="2737116" y="1385820"/>
                      <a:pt x="3005933" y="1351953"/>
                      <a:pt x="3110708" y="1290570"/>
                    </a:cubicBezTo>
                    <a:cubicBezTo>
                      <a:pt x="3215483" y="1229187"/>
                      <a:pt x="3199608" y="1140287"/>
                      <a:pt x="3186908" y="1074670"/>
                    </a:cubicBezTo>
                    <a:cubicBezTo>
                      <a:pt x="3174208" y="1009053"/>
                      <a:pt x="3111766" y="903220"/>
                      <a:pt x="3034508" y="896870"/>
                    </a:cubicBezTo>
                    <a:cubicBezTo>
                      <a:pt x="2957250" y="890520"/>
                      <a:pt x="2845066" y="985770"/>
                      <a:pt x="2723358" y="1036570"/>
                    </a:cubicBezTo>
                    <a:cubicBezTo>
                      <a:pt x="2601650" y="1087370"/>
                      <a:pt x="2421733" y="1152987"/>
                      <a:pt x="2304258" y="1201670"/>
                    </a:cubicBezTo>
                    <a:cubicBezTo>
                      <a:pt x="2186783" y="1250353"/>
                      <a:pt x="2093650" y="1309620"/>
                      <a:pt x="2018508" y="1328670"/>
                    </a:cubicBezTo>
                    <a:cubicBezTo>
                      <a:pt x="1943366" y="1347720"/>
                      <a:pt x="1872458" y="1373120"/>
                      <a:pt x="1853408" y="1315970"/>
                    </a:cubicBezTo>
                    <a:cubicBezTo>
                      <a:pt x="1834358" y="1258820"/>
                      <a:pt x="1891508" y="1093720"/>
                      <a:pt x="1904208" y="985770"/>
                    </a:cubicBezTo>
                    <a:cubicBezTo>
                      <a:pt x="1916908" y="877820"/>
                      <a:pt x="1906325" y="797387"/>
                      <a:pt x="1929608" y="668270"/>
                    </a:cubicBezTo>
                    <a:cubicBezTo>
                      <a:pt x="1952891" y="539153"/>
                      <a:pt x="2059783" y="322195"/>
                      <a:pt x="2043908" y="211070"/>
                    </a:cubicBezTo>
                    <a:cubicBezTo>
                      <a:pt x="2028033" y="99945"/>
                      <a:pt x="1908441" y="13162"/>
                      <a:pt x="1834358" y="1520"/>
                    </a:cubicBezTo>
                    <a:cubicBezTo>
                      <a:pt x="1760275" y="-10122"/>
                      <a:pt x="1649150" y="45970"/>
                      <a:pt x="1599408" y="141220"/>
                    </a:cubicBezTo>
                    <a:cubicBezTo>
                      <a:pt x="1549666" y="236470"/>
                      <a:pt x="1550725" y="428028"/>
                      <a:pt x="1535908" y="573020"/>
                    </a:cubicBezTo>
                    <a:cubicBezTo>
                      <a:pt x="1521091" y="718012"/>
                      <a:pt x="1526383" y="864062"/>
                      <a:pt x="1510508" y="1011170"/>
                    </a:cubicBezTo>
                    <a:cubicBezTo>
                      <a:pt x="1494633" y="1158278"/>
                      <a:pt x="1466058" y="1343487"/>
                      <a:pt x="1440658" y="1455670"/>
                    </a:cubicBezTo>
                    <a:cubicBezTo>
                      <a:pt x="1415258" y="1567853"/>
                      <a:pt x="1405733" y="1629237"/>
                      <a:pt x="1358108" y="1684270"/>
                    </a:cubicBezTo>
                    <a:cubicBezTo>
                      <a:pt x="1310483" y="1739303"/>
                      <a:pt x="1232166" y="1789045"/>
                      <a:pt x="1154908" y="1785870"/>
                    </a:cubicBezTo>
                    <a:cubicBezTo>
                      <a:pt x="1077650" y="1782695"/>
                      <a:pt x="973933" y="1725545"/>
                      <a:pt x="894558" y="1665220"/>
                    </a:cubicBezTo>
                    <a:cubicBezTo>
                      <a:pt x="815183" y="1604895"/>
                      <a:pt x="678658" y="1423920"/>
                      <a:pt x="678658" y="1423920"/>
                    </a:cubicBezTo>
                    <a:cubicBezTo>
                      <a:pt x="607750" y="1344545"/>
                      <a:pt x="512500" y="1294803"/>
                      <a:pt x="469108" y="1188970"/>
                    </a:cubicBezTo>
                    <a:cubicBezTo>
                      <a:pt x="425716" y="1083137"/>
                      <a:pt x="465933" y="878878"/>
                      <a:pt x="418308" y="788920"/>
                    </a:cubicBezTo>
                    <a:cubicBezTo>
                      <a:pt x="370683" y="698962"/>
                      <a:pt x="250033" y="623820"/>
                      <a:pt x="183358" y="649220"/>
                    </a:cubicBezTo>
                    <a:cubicBezTo>
                      <a:pt x="116683" y="674620"/>
                      <a:pt x="39425" y="822787"/>
                      <a:pt x="18258" y="941320"/>
                    </a:cubicBezTo>
                    <a:cubicBezTo>
                      <a:pt x="-2909" y="1059853"/>
                      <a:pt x="-20900" y="1210137"/>
                      <a:pt x="56358" y="1360420"/>
                    </a:cubicBezTo>
                    <a:cubicBezTo>
                      <a:pt x="133616" y="1510703"/>
                      <a:pt x="373858" y="1728720"/>
                      <a:pt x="481808" y="1843020"/>
                    </a:cubicBezTo>
                    <a:cubicBezTo>
                      <a:pt x="589758" y="1957320"/>
                      <a:pt x="615158" y="1992245"/>
                      <a:pt x="704058" y="2046220"/>
                    </a:cubicBezTo>
                    <a:cubicBezTo>
                      <a:pt x="792958" y="2100195"/>
                      <a:pt x="951708" y="2093845"/>
                      <a:pt x="1015208" y="2166870"/>
                    </a:cubicBezTo>
                    <a:cubicBezTo>
                      <a:pt x="1078708" y="2239895"/>
                      <a:pt x="1078708" y="2375362"/>
                      <a:pt x="1085058" y="2484370"/>
                    </a:cubicBezTo>
                    <a:cubicBezTo>
                      <a:pt x="1091408" y="2593378"/>
                      <a:pt x="1071300" y="2702387"/>
                      <a:pt x="1053308" y="2820920"/>
                    </a:cubicBezTo>
                    <a:cubicBezTo>
                      <a:pt x="1035316" y="2939453"/>
                      <a:pt x="987691" y="3086562"/>
                      <a:pt x="977108" y="3195570"/>
                    </a:cubicBezTo>
                    <a:cubicBezTo>
                      <a:pt x="966525" y="3304578"/>
                      <a:pt x="987691" y="3398770"/>
                      <a:pt x="989808" y="3474970"/>
                    </a:cubicBezTo>
                    <a:cubicBezTo>
                      <a:pt x="991925" y="3551170"/>
                      <a:pt x="990866" y="3601970"/>
                      <a:pt x="989808" y="3652770"/>
                    </a:cubicBezTo>
                  </a:path>
                </a:pathLst>
              </a:custGeom>
              <a:noFill/>
              <a:ln w="28575">
                <a:solidFill>
                  <a:schemeClr val="bg1">
                    <a:lumMod val="8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10534349" y="2273300"/>
                <a:ext cx="584501" cy="564430"/>
              </a:xfrm>
              <a:custGeom>
                <a:avLst/>
                <a:gdLst>
                  <a:gd name="connsiteX0" fmla="*/ 38401 w 584501"/>
                  <a:gd name="connsiteY0" fmla="*/ 0 h 564430"/>
                  <a:gd name="connsiteX1" fmla="*/ 6651 w 584501"/>
                  <a:gd name="connsiteY1" fmla="*/ 114300 h 564430"/>
                  <a:gd name="connsiteX2" fmla="*/ 152701 w 584501"/>
                  <a:gd name="connsiteY2" fmla="*/ 355600 h 564430"/>
                  <a:gd name="connsiteX3" fmla="*/ 432101 w 584501"/>
                  <a:gd name="connsiteY3" fmla="*/ 546100 h 564430"/>
                  <a:gd name="connsiteX4" fmla="*/ 584501 w 584501"/>
                  <a:gd name="connsiteY4" fmla="*/ 546100 h 56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501" h="564430">
                    <a:moveTo>
                      <a:pt x="38401" y="0"/>
                    </a:moveTo>
                    <a:cubicBezTo>
                      <a:pt x="13001" y="27516"/>
                      <a:pt x="-12399" y="55033"/>
                      <a:pt x="6651" y="114300"/>
                    </a:cubicBezTo>
                    <a:cubicBezTo>
                      <a:pt x="25701" y="173567"/>
                      <a:pt x="81793" y="283633"/>
                      <a:pt x="152701" y="355600"/>
                    </a:cubicBezTo>
                    <a:cubicBezTo>
                      <a:pt x="223609" y="427567"/>
                      <a:pt x="360134" y="514350"/>
                      <a:pt x="432101" y="546100"/>
                    </a:cubicBezTo>
                    <a:cubicBezTo>
                      <a:pt x="504068" y="577850"/>
                      <a:pt x="544284" y="561975"/>
                      <a:pt x="584501" y="546100"/>
                    </a:cubicBezTo>
                  </a:path>
                </a:pathLst>
              </a:custGeom>
              <a:noFill/>
              <a:ln w="28575">
                <a:solidFill>
                  <a:schemeClr val="bg1">
                    <a:lumMod val="8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lstStyle/>
          <a:p>
            <a:r>
              <a:rPr lang="en-US" dirty="0"/>
              <a:t>Stream flow generation: topographic controls</a:t>
            </a:r>
          </a:p>
        </p:txBody>
      </p:sp>
      <p:sp>
        <p:nvSpPr>
          <p:cNvPr id="7" name="Freeform 6"/>
          <p:cNvSpPr/>
          <p:nvPr/>
        </p:nvSpPr>
        <p:spPr>
          <a:xfrm>
            <a:off x="9534525" y="3695700"/>
            <a:ext cx="1333500" cy="523875"/>
          </a:xfrm>
          <a:custGeom>
            <a:avLst/>
            <a:gdLst>
              <a:gd name="connsiteX0" fmla="*/ 0 w 1333500"/>
              <a:gd name="connsiteY0" fmla="*/ 523875 h 523875"/>
              <a:gd name="connsiteX1" fmla="*/ 295275 w 1333500"/>
              <a:gd name="connsiteY1" fmla="*/ 323850 h 523875"/>
              <a:gd name="connsiteX2" fmla="*/ 619125 w 1333500"/>
              <a:gd name="connsiteY2" fmla="*/ 238125 h 523875"/>
              <a:gd name="connsiteX3" fmla="*/ 1333500 w 1333500"/>
              <a:gd name="connsiteY3" fmla="*/ 0 h 523875"/>
            </a:gdLst>
            <a:ahLst/>
            <a:cxnLst>
              <a:cxn ang="0">
                <a:pos x="connsiteX0" y="connsiteY0"/>
              </a:cxn>
              <a:cxn ang="0">
                <a:pos x="connsiteX1" y="connsiteY1"/>
              </a:cxn>
              <a:cxn ang="0">
                <a:pos x="connsiteX2" y="connsiteY2"/>
              </a:cxn>
              <a:cxn ang="0">
                <a:pos x="connsiteX3" y="connsiteY3"/>
              </a:cxn>
            </a:cxnLst>
            <a:rect l="l" t="t" r="r" b="b"/>
            <a:pathLst>
              <a:path w="1333500" h="523875">
                <a:moveTo>
                  <a:pt x="0" y="523875"/>
                </a:moveTo>
                <a:cubicBezTo>
                  <a:pt x="96044" y="447675"/>
                  <a:pt x="192088" y="371475"/>
                  <a:pt x="295275" y="323850"/>
                </a:cubicBezTo>
                <a:cubicBezTo>
                  <a:pt x="398462" y="276225"/>
                  <a:pt x="446088" y="292100"/>
                  <a:pt x="619125" y="238125"/>
                </a:cubicBezTo>
                <a:cubicBezTo>
                  <a:pt x="792162" y="184150"/>
                  <a:pt x="1062831" y="92075"/>
                  <a:pt x="1333500" y="0"/>
                </a:cubicBezTo>
              </a:path>
            </a:pathLst>
          </a:custGeom>
          <a:noFill/>
          <a:ln w="28575">
            <a:solidFill>
              <a:srgbClr val="00B0F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372295" y="3892191"/>
            <a:ext cx="2355453" cy="646331"/>
          </a:xfrm>
          <a:prstGeom prst="rect">
            <a:avLst/>
          </a:prstGeom>
          <a:noFill/>
          <a:ln>
            <a:noFill/>
          </a:ln>
        </p:spPr>
        <p:txBody>
          <a:bodyPr wrap="none" lIns="182880" tIns="182880" rIns="182880" bIns="182880" rtlCol="0">
            <a:spAutoFit/>
          </a:bodyPr>
          <a:lstStyle/>
          <a:p>
            <a:r>
              <a:rPr lang="en-US" dirty="0"/>
              <a:t>Variable source area</a:t>
            </a:r>
          </a:p>
        </p:txBody>
      </p:sp>
      <p:cxnSp>
        <p:nvCxnSpPr>
          <p:cNvPr id="16" name="Straight Arrow Connector 15"/>
          <p:cNvCxnSpPr/>
          <p:nvPr/>
        </p:nvCxnSpPr>
        <p:spPr>
          <a:xfrm flipV="1">
            <a:off x="7522128" y="4115067"/>
            <a:ext cx="848198" cy="123566"/>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10190125" y="4883938"/>
            <a:ext cx="1764984" cy="1200329"/>
          </a:xfrm>
          <a:prstGeom prst="rect">
            <a:avLst/>
          </a:prstGeom>
          <a:noFill/>
          <a:ln>
            <a:noFill/>
          </a:ln>
        </p:spPr>
        <p:txBody>
          <a:bodyPr wrap="square" lIns="182880" tIns="182880" rIns="182880" bIns="182880" rtlCol="0">
            <a:spAutoFit/>
          </a:bodyPr>
          <a:lstStyle/>
          <a:p>
            <a:r>
              <a:rPr lang="en-US" dirty="0"/>
              <a:t>Ephemeral or intermittent stream</a:t>
            </a:r>
          </a:p>
        </p:txBody>
      </p:sp>
      <p:cxnSp>
        <p:nvCxnSpPr>
          <p:cNvPr id="250" name="Straight Arrow Connector 249"/>
          <p:cNvCxnSpPr/>
          <p:nvPr/>
        </p:nvCxnSpPr>
        <p:spPr>
          <a:xfrm flipH="1" flipV="1">
            <a:off x="10260200" y="3946339"/>
            <a:ext cx="564005" cy="1136902"/>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58" name="Group 457"/>
          <p:cNvGrpSpPr/>
          <p:nvPr/>
        </p:nvGrpSpPr>
        <p:grpSpPr>
          <a:xfrm>
            <a:off x="6697604" y="1367523"/>
            <a:ext cx="1664726" cy="911611"/>
            <a:chOff x="6697604" y="1367523"/>
            <a:chExt cx="1664726" cy="911611"/>
          </a:xfrm>
        </p:grpSpPr>
        <p:cxnSp>
          <p:nvCxnSpPr>
            <p:cNvPr id="453" name="Straight Connector 452"/>
            <p:cNvCxnSpPr/>
            <p:nvPr/>
          </p:nvCxnSpPr>
          <p:spPr>
            <a:xfrm>
              <a:off x="6697604" y="1690688"/>
              <a:ext cx="536430" cy="0"/>
            </a:xfrm>
            <a:prstGeom prst="line">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5" name="TextBox 454"/>
            <p:cNvSpPr txBox="1"/>
            <p:nvPr/>
          </p:nvSpPr>
          <p:spPr>
            <a:xfrm>
              <a:off x="7143727" y="1367523"/>
              <a:ext cx="1218603" cy="646331"/>
            </a:xfrm>
            <a:prstGeom prst="rect">
              <a:avLst/>
            </a:prstGeom>
            <a:noFill/>
            <a:ln>
              <a:noFill/>
            </a:ln>
          </p:spPr>
          <p:txBody>
            <a:bodyPr wrap="none" lIns="182880" tIns="182880" rIns="182880" bIns="182880" rtlCol="0">
              <a:spAutoFit/>
            </a:bodyPr>
            <a:lstStyle/>
            <a:p>
              <a:r>
                <a:rPr lang="en-US" dirty="0"/>
                <a:t>Contours</a:t>
              </a:r>
            </a:p>
          </p:txBody>
        </p:sp>
        <p:cxnSp>
          <p:nvCxnSpPr>
            <p:cNvPr id="259" name="Straight Connector 258"/>
            <p:cNvCxnSpPr/>
            <p:nvPr/>
          </p:nvCxnSpPr>
          <p:spPr>
            <a:xfrm>
              <a:off x="6697604" y="1938338"/>
              <a:ext cx="536430" cy="0"/>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2" name="TextBox 261"/>
            <p:cNvSpPr txBox="1"/>
            <p:nvPr/>
          </p:nvSpPr>
          <p:spPr>
            <a:xfrm>
              <a:off x="7134166" y="1632803"/>
              <a:ext cx="1129348" cy="646331"/>
            </a:xfrm>
            <a:prstGeom prst="rect">
              <a:avLst/>
            </a:prstGeom>
            <a:noFill/>
            <a:ln>
              <a:noFill/>
            </a:ln>
          </p:spPr>
          <p:txBody>
            <a:bodyPr wrap="none" lIns="182880" tIns="182880" rIns="182880" bIns="182880" rtlCol="0">
              <a:spAutoFit/>
            </a:bodyPr>
            <a:lstStyle/>
            <a:p>
              <a:r>
                <a:rPr lang="en-US" dirty="0"/>
                <a:t>Streams</a:t>
              </a:r>
            </a:p>
          </p:txBody>
        </p:sp>
      </p:grpSp>
      <p:pic>
        <p:nvPicPr>
          <p:cNvPr id="2050" name="Picture 2" descr="http://www.research.lancs.ac.uk/portal/files/3868031/KJ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3015022"/>
            <a:ext cx="2752725" cy="3343275"/>
          </a:xfrm>
          <a:prstGeom prst="rect">
            <a:avLst/>
          </a:prstGeom>
          <a:noFill/>
          <a:extLst>
            <a:ext uri="{909E8E84-426E-40DD-AFC4-6F175D3DCCD1}">
              <a14:hiddenFill xmlns:a14="http://schemas.microsoft.com/office/drawing/2010/main">
                <a:solidFill>
                  <a:srgbClr val="FFFFFF"/>
                </a:solidFill>
              </a14:hiddenFill>
            </a:ext>
          </a:extLst>
        </p:spPr>
      </p:pic>
      <p:sp>
        <p:nvSpPr>
          <p:cNvPr id="256" name="TextBox 255"/>
          <p:cNvSpPr txBox="1"/>
          <p:nvPr/>
        </p:nvSpPr>
        <p:spPr>
          <a:xfrm>
            <a:off x="403225" y="6128433"/>
            <a:ext cx="2761947" cy="646331"/>
          </a:xfrm>
          <a:prstGeom prst="rect">
            <a:avLst/>
          </a:prstGeom>
          <a:solidFill>
            <a:schemeClr val="bg1"/>
          </a:solidFill>
          <a:ln>
            <a:noFill/>
          </a:ln>
        </p:spPr>
        <p:txBody>
          <a:bodyPr wrap="square" lIns="182880" tIns="182880" rIns="182880" bIns="182880" rtlCol="0">
            <a:spAutoFit/>
          </a:bodyPr>
          <a:lstStyle/>
          <a:p>
            <a:pPr algn="ctr"/>
            <a:r>
              <a:rPr lang="en-US" dirty="0"/>
              <a:t>Keith </a:t>
            </a:r>
            <a:r>
              <a:rPr lang="en-US" dirty="0" err="1"/>
              <a:t>Beven</a:t>
            </a:r>
            <a:endParaRPr lang="en-US" dirty="0"/>
          </a:p>
        </p:txBody>
      </p:sp>
      <p:sp>
        <p:nvSpPr>
          <p:cNvPr id="11" name="Freeform 10"/>
          <p:cNvSpPr/>
          <p:nvPr/>
        </p:nvSpPr>
        <p:spPr>
          <a:xfrm>
            <a:off x="7973518" y="2493595"/>
            <a:ext cx="3158470" cy="3846246"/>
          </a:xfrm>
          <a:custGeom>
            <a:avLst/>
            <a:gdLst>
              <a:gd name="connsiteX0" fmla="*/ 1162862 w 3158470"/>
              <a:gd name="connsiteY0" fmla="*/ 3988071 h 3988071"/>
              <a:gd name="connsiteX1" fmla="*/ 1056182 w 3158470"/>
              <a:gd name="connsiteY1" fmla="*/ 3668031 h 3988071"/>
              <a:gd name="connsiteX2" fmla="*/ 995222 w 3158470"/>
              <a:gd name="connsiteY2" fmla="*/ 3309891 h 3988071"/>
              <a:gd name="connsiteX3" fmla="*/ 1040942 w 3158470"/>
              <a:gd name="connsiteY3" fmla="*/ 2936511 h 3988071"/>
              <a:gd name="connsiteX4" fmla="*/ 1178102 w 3158470"/>
              <a:gd name="connsiteY4" fmla="*/ 2692671 h 3988071"/>
              <a:gd name="connsiteX5" fmla="*/ 1117142 w 3158470"/>
              <a:gd name="connsiteY5" fmla="*/ 2319291 h 3988071"/>
              <a:gd name="connsiteX6" fmla="*/ 766622 w 3158470"/>
              <a:gd name="connsiteY6" fmla="*/ 2113551 h 3988071"/>
              <a:gd name="connsiteX7" fmla="*/ 301802 w 3158470"/>
              <a:gd name="connsiteY7" fmla="*/ 1869711 h 3988071"/>
              <a:gd name="connsiteX8" fmla="*/ 96062 w 3158470"/>
              <a:gd name="connsiteY8" fmla="*/ 1603011 h 3988071"/>
              <a:gd name="connsiteX9" fmla="*/ 4622 w 3158470"/>
              <a:gd name="connsiteY9" fmla="*/ 1244871 h 3988071"/>
              <a:gd name="connsiteX10" fmla="*/ 35102 w 3158470"/>
              <a:gd name="connsiteY10" fmla="*/ 947691 h 3988071"/>
              <a:gd name="connsiteX11" fmla="*/ 217982 w 3158470"/>
              <a:gd name="connsiteY11" fmla="*/ 780051 h 3988071"/>
              <a:gd name="connsiteX12" fmla="*/ 454202 w 3158470"/>
              <a:gd name="connsiteY12" fmla="*/ 1023891 h 3988071"/>
              <a:gd name="connsiteX13" fmla="*/ 469442 w 3158470"/>
              <a:gd name="connsiteY13" fmla="*/ 1435371 h 3988071"/>
              <a:gd name="connsiteX14" fmla="*/ 781862 w 3158470"/>
              <a:gd name="connsiteY14" fmla="*/ 1724931 h 3988071"/>
              <a:gd name="connsiteX15" fmla="*/ 972362 w 3158470"/>
              <a:gd name="connsiteY15" fmla="*/ 1923051 h 3988071"/>
              <a:gd name="connsiteX16" fmla="*/ 1444802 w 3158470"/>
              <a:gd name="connsiteY16" fmla="*/ 1907811 h 3988071"/>
              <a:gd name="connsiteX17" fmla="*/ 1536242 w 3158470"/>
              <a:gd name="connsiteY17" fmla="*/ 1397271 h 3988071"/>
              <a:gd name="connsiteX18" fmla="*/ 1604822 w 3158470"/>
              <a:gd name="connsiteY18" fmla="*/ 947691 h 3988071"/>
              <a:gd name="connsiteX19" fmla="*/ 1452422 w 3158470"/>
              <a:gd name="connsiteY19" fmla="*/ 528591 h 3988071"/>
              <a:gd name="connsiteX20" fmla="*/ 1642922 w 3158470"/>
              <a:gd name="connsiteY20" fmla="*/ 79011 h 3988071"/>
              <a:gd name="connsiteX21" fmla="*/ 2084882 w 3158470"/>
              <a:gd name="connsiteY21" fmla="*/ 48531 h 3988071"/>
              <a:gd name="connsiteX22" fmla="*/ 2069642 w 3158470"/>
              <a:gd name="connsiteY22" fmla="*/ 581931 h 3988071"/>
              <a:gd name="connsiteX23" fmla="*/ 1863902 w 3158470"/>
              <a:gd name="connsiteY23" fmla="*/ 856251 h 3988071"/>
              <a:gd name="connsiteX24" fmla="*/ 1825802 w 3158470"/>
              <a:gd name="connsiteY24" fmla="*/ 1084851 h 3988071"/>
              <a:gd name="connsiteX25" fmla="*/ 1871522 w 3158470"/>
              <a:gd name="connsiteY25" fmla="*/ 1496331 h 3988071"/>
              <a:gd name="connsiteX26" fmla="*/ 2054402 w 3158470"/>
              <a:gd name="connsiteY26" fmla="*/ 1465851 h 3988071"/>
              <a:gd name="connsiteX27" fmla="*/ 2519222 w 3158470"/>
              <a:gd name="connsiteY27" fmla="*/ 1214391 h 3988071"/>
              <a:gd name="connsiteX28" fmla="*/ 2900222 w 3158470"/>
              <a:gd name="connsiteY28" fmla="*/ 1054371 h 3988071"/>
              <a:gd name="connsiteX29" fmla="*/ 3136442 w 3158470"/>
              <a:gd name="connsiteY29" fmla="*/ 1138191 h 3988071"/>
              <a:gd name="connsiteX30" fmla="*/ 3105962 w 3158470"/>
              <a:gd name="connsiteY30" fmla="*/ 1496331 h 3988071"/>
              <a:gd name="connsiteX31" fmla="*/ 2763062 w 3158470"/>
              <a:gd name="connsiteY31" fmla="*/ 1564911 h 3988071"/>
              <a:gd name="connsiteX32" fmla="*/ 2321102 w 3158470"/>
              <a:gd name="connsiteY32" fmla="*/ 1724931 h 3988071"/>
              <a:gd name="connsiteX33" fmla="*/ 1902002 w 3158470"/>
              <a:gd name="connsiteY33" fmla="*/ 1892571 h 3988071"/>
              <a:gd name="connsiteX34" fmla="*/ 1597202 w 3158470"/>
              <a:gd name="connsiteY34" fmla="*/ 2151651 h 3988071"/>
              <a:gd name="connsiteX35" fmla="*/ 1475282 w 3158470"/>
              <a:gd name="connsiteY35" fmla="*/ 2494551 h 3988071"/>
              <a:gd name="connsiteX36" fmla="*/ 1269542 w 3158470"/>
              <a:gd name="connsiteY36" fmla="*/ 2959371 h 3988071"/>
              <a:gd name="connsiteX37" fmla="*/ 1231442 w 3158470"/>
              <a:gd name="connsiteY37" fmla="*/ 3447051 h 3988071"/>
              <a:gd name="connsiteX38" fmla="*/ 1315262 w 3158470"/>
              <a:gd name="connsiteY38" fmla="*/ 3858531 h 3988071"/>
              <a:gd name="connsiteX39" fmla="*/ 1330502 w 3158470"/>
              <a:gd name="connsiteY39" fmla="*/ 3911871 h 3988071"/>
              <a:gd name="connsiteX0" fmla="*/ 1162862 w 3158470"/>
              <a:gd name="connsiteY0" fmla="*/ 3962796 h 3962796"/>
              <a:gd name="connsiteX1" fmla="*/ 1056182 w 3158470"/>
              <a:gd name="connsiteY1" fmla="*/ 3642756 h 3962796"/>
              <a:gd name="connsiteX2" fmla="*/ 995222 w 3158470"/>
              <a:gd name="connsiteY2" fmla="*/ 3284616 h 3962796"/>
              <a:gd name="connsiteX3" fmla="*/ 1040942 w 3158470"/>
              <a:gd name="connsiteY3" fmla="*/ 2911236 h 3962796"/>
              <a:gd name="connsiteX4" fmla="*/ 1178102 w 3158470"/>
              <a:gd name="connsiteY4" fmla="*/ 2667396 h 3962796"/>
              <a:gd name="connsiteX5" fmla="*/ 1117142 w 3158470"/>
              <a:gd name="connsiteY5" fmla="*/ 2294016 h 3962796"/>
              <a:gd name="connsiteX6" fmla="*/ 766622 w 3158470"/>
              <a:gd name="connsiteY6" fmla="*/ 2088276 h 3962796"/>
              <a:gd name="connsiteX7" fmla="*/ 301802 w 3158470"/>
              <a:gd name="connsiteY7" fmla="*/ 1844436 h 3962796"/>
              <a:gd name="connsiteX8" fmla="*/ 96062 w 3158470"/>
              <a:gd name="connsiteY8" fmla="*/ 1577736 h 3962796"/>
              <a:gd name="connsiteX9" fmla="*/ 4622 w 3158470"/>
              <a:gd name="connsiteY9" fmla="*/ 1219596 h 3962796"/>
              <a:gd name="connsiteX10" fmla="*/ 35102 w 3158470"/>
              <a:gd name="connsiteY10" fmla="*/ 922416 h 3962796"/>
              <a:gd name="connsiteX11" fmla="*/ 217982 w 3158470"/>
              <a:gd name="connsiteY11" fmla="*/ 754776 h 3962796"/>
              <a:gd name="connsiteX12" fmla="*/ 454202 w 3158470"/>
              <a:gd name="connsiteY12" fmla="*/ 998616 h 3962796"/>
              <a:gd name="connsiteX13" fmla="*/ 469442 w 3158470"/>
              <a:gd name="connsiteY13" fmla="*/ 1410096 h 3962796"/>
              <a:gd name="connsiteX14" fmla="*/ 781862 w 3158470"/>
              <a:gd name="connsiteY14" fmla="*/ 1699656 h 3962796"/>
              <a:gd name="connsiteX15" fmla="*/ 972362 w 3158470"/>
              <a:gd name="connsiteY15" fmla="*/ 1897776 h 3962796"/>
              <a:gd name="connsiteX16" fmla="*/ 1444802 w 3158470"/>
              <a:gd name="connsiteY16" fmla="*/ 1882536 h 3962796"/>
              <a:gd name="connsiteX17" fmla="*/ 1536242 w 3158470"/>
              <a:gd name="connsiteY17" fmla="*/ 1371996 h 3962796"/>
              <a:gd name="connsiteX18" fmla="*/ 1604822 w 3158470"/>
              <a:gd name="connsiteY18" fmla="*/ 922416 h 3962796"/>
              <a:gd name="connsiteX19" fmla="*/ 1452422 w 3158470"/>
              <a:gd name="connsiteY19" fmla="*/ 503316 h 3962796"/>
              <a:gd name="connsiteX20" fmla="*/ 1719122 w 3158470"/>
              <a:gd name="connsiteY20" fmla="*/ 136286 h 3962796"/>
              <a:gd name="connsiteX21" fmla="*/ 2084882 w 3158470"/>
              <a:gd name="connsiteY21" fmla="*/ 23256 h 3962796"/>
              <a:gd name="connsiteX22" fmla="*/ 2069642 w 3158470"/>
              <a:gd name="connsiteY22" fmla="*/ 556656 h 3962796"/>
              <a:gd name="connsiteX23" fmla="*/ 1863902 w 3158470"/>
              <a:gd name="connsiteY23" fmla="*/ 830976 h 3962796"/>
              <a:gd name="connsiteX24" fmla="*/ 1825802 w 3158470"/>
              <a:gd name="connsiteY24" fmla="*/ 1059576 h 3962796"/>
              <a:gd name="connsiteX25" fmla="*/ 1871522 w 3158470"/>
              <a:gd name="connsiteY25" fmla="*/ 1471056 h 3962796"/>
              <a:gd name="connsiteX26" fmla="*/ 2054402 w 3158470"/>
              <a:gd name="connsiteY26" fmla="*/ 1440576 h 3962796"/>
              <a:gd name="connsiteX27" fmla="*/ 2519222 w 3158470"/>
              <a:gd name="connsiteY27" fmla="*/ 1189116 h 3962796"/>
              <a:gd name="connsiteX28" fmla="*/ 2900222 w 3158470"/>
              <a:gd name="connsiteY28" fmla="*/ 1029096 h 3962796"/>
              <a:gd name="connsiteX29" fmla="*/ 3136442 w 3158470"/>
              <a:gd name="connsiteY29" fmla="*/ 1112916 h 3962796"/>
              <a:gd name="connsiteX30" fmla="*/ 3105962 w 3158470"/>
              <a:gd name="connsiteY30" fmla="*/ 1471056 h 3962796"/>
              <a:gd name="connsiteX31" fmla="*/ 2763062 w 3158470"/>
              <a:gd name="connsiteY31" fmla="*/ 1539636 h 3962796"/>
              <a:gd name="connsiteX32" fmla="*/ 2321102 w 3158470"/>
              <a:gd name="connsiteY32" fmla="*/ 1699656 h 3962796"/>
              <a:gd name="connsiteX33" fmla="*/ 1902002 w 3158470"/>
              <a:gd name="connsiteY33" fmla="*/ 1867296 h 3962796"/>
              <a:gd name="connsiteX34" fmla="*/ 1597202 w 3158470"/>
              <a:gd name="connsiteY34" fmla="*/ 2126376 h 3962796"/>
              <a:gd name="connsiteX35" fmla="*/ 1475282 w 3158470"/>
              <a:gd name="connsiteY35" fmla="*/ 2469276 h 3962796"/>
              <a:gd name="connsiteX36" fmla="*/ 1269542 w 3158470"/>
              <a:gd name="connsiteY36" fmla="*/ 2934096 h 3962796"/>
              <a:gd name="connsiteX37" fmla="*/ 1231442 w 3158470"/>
              <a:gd name="connsiteY37" fmla="*/ 3421776 h 3962796"/>
              <a:gd name="connsiteX38" fmla="*/ 1315262 w 3158470"/>
              <a:gd name="connsiteY38" fmla="*/ 3833256 h 3962796"/>
              <a:gd name="connsiteX39" fmla="*/ 1330502 w 3158470"/>
              <a:gd name="connsiteY39" fmla="*/ 3886596 h 3962796"/>
              <a:gd name="connsiteX0" fmla="*/ 1162862 w 3158470"/>
              <a:gd name="connsiteY0" fmla="*/ 3962796 h 3962796"/>
              <a:gd name="connsiteX1" fmla="*/ 1056182 w 3158470"/>
              <a:gd name="connsiteY1" fmla="*/ 3642756 h 3962796"/>
              <a:gd name="connsiteX2" fmla="*/ 995222 w 3158470"/>
              <a:gd name="connsiteY2" fmla="*/ 3284616 h 3962796"/>
              <a:gd name="connsiteX3" fmla="*/ 1040942 w 3158470"/>
              <a:gd name="connsiteY3" fmla="*/ 2911236 h 3962796"/>
              <a:gd name="connsiteX4" fmla="*/ 1178102 w 3158470"/>
              <a:gd name="connsiteY4" fmla="*/ 2667396 h 3962796"/>
              <a:gd name="connsiteX5" fmla="*/ 1117142 w 3158470"/>
              <a:gd name="connsiteY5" fmla="*/ 2294016 h 3962796"/>
              <a:gd name="connsiteX6" fmla="*/ 766622 w 3158470"/>
              <a:gd name="connsiteY6" fmla="*/ 2088276 h 3962796"/>
              <a:gd name="connsiteX7" fmla="*/ 301802 w 3158470"/>
              <a:gd name="connsiteY7" fmla="*/ 1844436 h 3962796"/>
              <a:gd name="connsiteX8" fmla="*/ 96062 w 3158470"/>
              <a:gd name="connsiteY8" fmla="*/ 1577736 h 3962796"/>
              <a:gd name="connsiteX9" fmla="*/ 4622 w 3158470"/>
              <a:gd name="connsiteY9" fmla="*/ 1219596 h 3962796"/>
              <a:gd name="connsiteX10" fmla="*/ 35102 w 3158470"/>
              <a:gd name="connsiteY10" fmla="*/ 922416 h 3962796"/>
              <a:gd name="connsiteX11" fmla="*/ 217982 w 3158470"/>
              <a:gd name="connsiteY11" fmla="*/ 754776 h 3962796"/>
              <a:gd name="connsiteX12" fmla="*/ 454202 w 3158470"/>
              <a:gd name="connsiteY12" fmla="*/ 998616 h 3962796"/>
              <a:gd name="connsiteX13" fmla="*/ 469442 w 3158470"/>
              <a:gd name="connsiteY13" fmla="*/ 1410096 h 3962796"/>
              <a:gd name="connsiteX14" fmla="*/ 781862 w 3158470"/>
              <a:gd name="connsiteY14" fmla="*/ 1699656 h 3962796"/>
              <a:gd name="connsiteX15" fmla="*/ 972362 w 3158470"/>
              <a:gd name="connsiteY15" fmla="*/ 1897776 h 3962796"/>
              <a:gd name="connsiteX16" fmla="*/ 1444802 w 3158470"/>
              <a:gd name="connsiteY16" fmla="*/ 1882536 h 3962796"/>
              <a:gd name="connsiteX17" fmla="*/ 1536242 w 3158470"/>
              <a:gd name="connsiteY17" fmla="*/ 1371996 h 3962796"/>
              <a:gd name="connsiteX18" fmla="*/ 1604822 w 3158470"/>
              <a:gd name="connsiteY18" fmla="*/ 922416 h 3962796"/>
              <a:gd name="connsiteX19" fmla="*/ 1528622 w 3158470"/>
              <a:gd name="connsiteY19" fmla="*/ 503316 h 3962796"/>
              <a:gd name="connsiteX20" fmla="*/ 1719122 w 3158470"/>
              <a:gd name="connsiteY20" fmla="*/ 136286 h 3962796"/>
              <a:gd name="connsiteX21" fmla="*/ 2084882 w 3158470"/>
              <a:gd name="connsiteY21" fmla="*/ 23256 h 3962796"/>
              <a:gd name="connsiteX22" fmla="*/ 2069642 w 3158470"/>
              <a:gd name="connsiteY22" fmla="*/ 556656 h 3962796"/>
              <a:gd name="connsiteX23" fmla="*/ 1863902 w 3158470"/>
              <a:gd name="connsiteY23" fmla="*/ 830976 h 3962796"/>
              <a:gd name="connsiteX24" fmla="*/ 1825802 w 3158470"/>
              <a:gd name="connsiteY24" fmla="*/ 1059576 h 3962796"/>
              <a:gd name="connsiteX25" fmla="*/ 1871522 w 3158470"/>
              <a:gd name="connsiteY25" fmla="*/ 1471056 h 3962796"/>
              <a:gd name="connsiteX26" fmla="*/ 2054402 w 3158470"/>
              <a:gd name="connsiteY26" fmla="*/ 1440576 h 3962796"/>
              <a:gd name="connsiteX27" fmla="*/ 2519222 w 3158470"/>
              <a:gd name="connsiteY27" fmla="*/ 1189116 h 3962796"/>
              <a:gd name="connsiteX28" fmla="*/ 2900222 w 3158470"/>
              <a:gd name="connsiteY28" fmla="*/ 1029096 h 3962796"/>
              <a:gd name="connsiteX29" fmla="*/ 3136442 w 3158470"/>
              <a:gd name="connsiteY29" fmla="*/ 1112916 h 3962796"/>
              <a:gd name="connsiteX30" fmla="*/ 3105962 w 3158470"/>
              <a:gd name="connsiteY30" fmla="*/ 1471056 h 3962796"/>
              <a:gd name="connsiteX31" fmla="*/ 2763062 w 3158470"/>
              <a:gd name="connsiteY31" fmla="*/ 1539636 h 3962796"/>
              <a:gd name="connsiteX32" fmla="*/ 2321102 w 3158470"/>
              <a:gd name="connsiteY32" fmla="*/ 1699656 h 3962796"/>
              <a:gd name="connsiteX33" fmla="*/ 1902002 w 3158470"/>
              <a:gd name="connsiteY33" fmla="*/ 1867296 h 3962796"/>
              <a:gd name="connsiteX34" fmla="*/ 1597202 w 3158470"/>
              <a:gd name="connsiteY34" fmla="*/ 2126376 h 3962796"/>
              <a:gd name="connsiteX35" fmla="*/ 1475282 w 3158470"/>
              <a:gd name="connsiteY35" fmla="*/ 2469276 h 3962796"/>
              <a:gd name="connsiteX36" fmla="*/ 1269542 w 3158470"/>
              <a:gd name="connsiteY36" fmla="*/ 2934096 h 3962796"/>
              <a:gd name="connsiteX37" fmla="*/ 1231442 w 3158470"/>
              <a:gd name="connsiteY37" fmla="*/ 3421776 h 3962796"/>
              <a:gd name="connsiteX38" fmla="*/ 1315262 w 3158470"/>
              <a:gd name="connsiteY38" fmla="*/ 3833256 h 3962796"/>
              <a:gd name="connsiteX39" fmla="*/ 1330502 w 3158470"/>
              <a:gd name="connsiteY39" fmla="*/ 3886596 h 3962796"/>
              <a:gd name="connsiteX0" fmla="*/ 1162862 w 3158470"/>
              <a:gd name="connsiteY0" fmla="*/ 3846246 h 3846246"/>
              <a:gd name="connsiteX1" fmla="*/ 1056182 w 3158470"/>
              <a:gd name="connsiteY1" fmla="*/ 3526206 h 3846246"/>
              <a:gd name="connsiteX2" fmla="*/ 995222 w 3158470"/>
              <a:gd name="connsiteY2" fmla="*/ 3168066 h 3846246"/>
              <a:gd name="connsiteX3" fmla="*/ 1040942 w 3158470"/>
              <a:gd name="connsiteY3" fmla="*/ 2794686 h 3846246"/>
              <a:gd name="connsiteX4" fmla="*/ 1178102 w 3158470"/>
              <a:gd name="connsiteY4" fmla="*/ 2550846 h 3846246"/>
              <a:gd name="connsiteX5" fmla="*/ 1117142 w 3158470"/>
              <a:gd name="connsiteY5" fmla="*/ 2177466 h 3846246"/>
              <a:gd name="connsiteX6" fmla="*/ 766622 w 3158470"/>
              <a:gd name="connsiteY6" fmla="*/ 1971726 h 3846246"/>
              <a:gd name="connsiteX7" fmla="*/ 301802 w 3158470"/>
              <a:gd name="connsiteY7" fmla="*/ 1727886 h 3846246"/>
              <a:gd name="connsiteX8" fmla="*/ 96062 w 3158470"/>
              <a:gd name="connsiteY8" fmla="*/ 1461186 h 3846246"/>
              <a:gd name="connsiteX9" fmla="*/ 4622 w 3158470"/>
              <a:gd name="connsiteY9" fmla="*/ 1103046 h 3846246"/>
              <a:gd name="connsiteX10" fmla="*/ 35102 w 3158470"/>
              <a:gd name="connsiteY10" fmla="*/ 805866 h 3846246"/>
              <a:gd name="connsiteX11" fmla="*/ 217982 w 3158470"/>
              <a:gd name="connsiteY11" fmla="*/ 638226 h 3846246"/>
              <a:gd name="connsiteX12" fmla="*/ 454202 w 3158470"/>
              <a:gd name="connsiteY12" fmla="*/ 882066 h 3846246"/>
              <a:gd name="connsiteX13" fmla="*/ 469442 w 3158470"/>
              <a:gd name="connsiteY13" fmla="*/ 1293546 h 3846246"/>
              <a:gd name="connsiteX14" fmla="*/ 781862 w 3158470"/>
              <a:gd name="connsiteY14" fmla="*/ 1583106 h 3846246"/>
              <a:gd name="connsiteX15" fmla="*/ 972362 w 3158470"/>
              <a:gd name="connsiteY15" fmla="*/ 1781226 h 3846246"/>
              <a:gd name="connsiteX16" fmla="*/ 1444802 w 3158470"/>
              <a:gd name="connsiteY16" fmla="*/ 1765986 h 3846246"/>
              <a:gd name="connsiteX17" fmla="*/ 1536242 w 3158470"/>
              <a:gd name="connsiteY17" fmla="*/ 1255446 h 3846246"/>
              <a:gd name="connsiteX18" fmla="*/ 1604822 w 3158470"/>
              <a:gd name="connsiteY18" fmla="*/ 805866 h 3846246"/>
              <a:gd name="connsiteX19" fmla="*/ 1528622 w 3158470"/>
              <a:gd name="connsiteY19" fmla="*/ 386766 h 3846246"/>
              <a:gd name="connsiteX20" fmla="*/ 1719122 w 3158470"/>
              <a:gd name="connsiteY20" fmla="*/ 19736 h 3846246"/>
              <a:gd name="connsiteX21" fmla="*/ 2015032 w 3158470"/>
              <a:gd name="connsiteY21" fmla="*/ 90856 h 3846246"/>
              <a:gd name="connsiteX22" fmla="*/ 2069642 w 3158470"/>
              <a:gd name="connsiteY22" fmla="*/ 440106 h 3846246"/>
              <a:gd name="connsiteX23" fmla="*/ 1863902 w 3158470"/>
              <a:gd name="connsiteY23" fmla="*/ 714426 h 3846246"/>
              <a:gd name="connsiteX24" fmla="*/ 1825802 w 3158470"/>
              <a:gd name="connsiteY24" fmla="*/ 943026 h 3846246"/>
              <a:gd name="connsiteX25" fmla="*/ 1871522 w 3158470"/>
              <a:gd name="connsiteY25" fmla="*/ 1354506 h 3846246"/>
              <a:gd name="connsiteX26" fmla="*/ 2054402 w 3158470"/>
              <a:gd name="connsiteY26" fmla="*/ 1324026 h 3846246"/>
              <a:gd name="connsiteX27" fmla="*/ 2519222 w 3158470"/>
              <a:gd name="connsiteY27" fmla="*/ 1072566 h 3846246"/>
              <a:gd name="connsiteX28" fmla="*/ 2900222 w 3158470"/>
              <a:gd name="connsiteY28" fmla="*/ 912546 h 3846246"/>
              <a:gd name="connsiteX29" fmla="*/ 3136442 w 3158470"/>
              <a:gd name="connsiteY29" fmla="*/ 996366 h 3846246"/>
              <a:gd name="connsiteX30" fmla="*/ 3105962 w 3158470"/>
              <a:gd name="connsiteY30" fmla="*/ 1354506 h 3846246"/>
              <a:gd name="connsiteX31" fmla="*/ 2763062 w 3158470"/>
              <a:gd name="connsiteY31" fmla="*/ 1423086 h 3846246"/>
              <a:gd name="connsiteX32" fmla="*/ 2321102 w 3158470"/>
              <a:gd name="connsiteY32" fmla="*/ 1583106 h 3846246"/>
              <a:gd name="connsiteX33" fmla="*/ 1902002 w 3158470"/>
              <a:gd name="connsiteY33" fmla="*/ 1750746 h 3846246"/>
              <a:gd name="connsiteX34" fmla="*/ 1597202 w 3158470"/>
              <a:gd name="connsiteY34" fmla="*/ 2009826 h 3846246"/>
              <a:gd name="connsiteX35" fmla="*/ 1475282 w 3158470"/>
              <a:gd name="connsiteY35" fmla="*/ 2352726 h 3846246"/>
              <a:gd name="connsiteX36" fmla="*/ 1269542 w 3158470"/>
              <a:gd name="connsiteY36" fmla="*/ 2817546 h 3846246"/>
              <a:gd name="connsiteX37" fmla="*/ 1231442 w 3158470"/>
              <a:gd name="connsiteY37" fmla="*/ 3305226 h 3846246"/>
              <a:gd name="connsiteX38" fmla="*/ 1315262 w 3158470"/>
              <a:gd name="connsiteY38" fmla="*/ 3716706 h 3846246"/>
              <a:gd name="connsiteX39" fmla="*/ 1330502 w 3158470"/>
              <a:gd name="connsiteY39" fmla="*/ 3770046 h 3846246"/>
              <a:gd name="connsiteX0" fmla="*/ 1162862 w 3158470"/>
              <a:gd name="connsiteY0" fmla="*/ 3846246 h 3846246"/>
              <a:gd name="connsiteX1" fmla="*/ 1056182 w 3158470"/>
              <a:gd name="connsiteY1" fmla="*/ 3526206 h 3846246"/>
              <a:gd name="connsiteX2" fmla="*/ 995222 w 3158470"/>
              <a:gd name="connsiteY2" fmla="*/ 3168066 h 3846246"/>
              <a:gd name="connsiteX3" fmla="*/ 1040942 w 3158470"/>
              <a:gd name="connsiteY3" fmla="*/ 2794686 h 3846246"/>
              <a:gd name="connsiteX4" fmla="*/ 1178102 w 3158470"/>
              <a:gd name="connsiteY4" fmla="*/ 2550846 h 3846246"/>
              <a:gd name="connsiteX5" fmla="*/ 1117142 w 3158470"/>
              <a:gd name="connsiteY5" fmla="*/ 2177466 h 3846246"/>
              <a:gd name="connsiteX6" fmla="*/ 766622 w 3158470"/>
              <a:gd name="connsiteY6" fmla="*/ 1971726 h 3846246"/>
              <a:gd name="connsiteX7" fmla="*/ 301802 w 3158470"/>
              <a:gd name="connsiteY7" fmla="*/ 1727886 h 3846246"/>
              <a:gd name="connsiteX8" fmla="*/ 96062 w 3158470"/>
              <a:gd name="connsiteY8" fmla="*/ 1461186 h 3846246"/>
              <a:gd name="connsiteX9" fmla="*/ 4622 w 3158470"/>
              <a:gd name="connsiteY9" fmla="*/ 1103046 h 3846246"/>
              <a:gd name="connsiteX10" fmla="*/ 35102 w 3158470"/>
              <a:gd name="connsiteY10" fmla="*/ 805866 h 3846246"/>
              <a:gd name="connsiteX11" fmla="*/ 217982 w 3158470"/>
              <a:gd name="connsiteY11" fmla="*/ 638226 h 3846246"/>
              <a:gd name="connsiteX12" fmla="*/ 454202 w 3158470"/>
              <a:gd name="connsiteY12" fmla="*/ 882066 h 3846246"/>
              <a:gd name="connsiteX13" fmla="*/ 469442 w 3158470"/>
              <a:gd name="connsiteY13" fmla="*/ 1293546 h 3846246"/>
              <a:gd name="connsiteX14" fmla="*/ 781862 w 3158470"/>
              <a:gd name="connsiteY14" fmla="*/ 1583106 h 3846246"/>
              <a:gd name="connsiteX15" fmla="*/ 972362 w 3158470"/>
              <a:gd name="connsiteY15" fmla="*/ 1781226 h 3846246"/>
              <a:gd name="connsiteX16" fmla="*/ 1444802 w 3158470"/>
              <a:gd name="connsiteY16" fmla="*/ 1765986 h 3846246"/>
              <a:gd name="connsiteX17" fmla="*/ 1536242 w 3158470"/>
              <a:gd name="connsiteY17" fmla="*/ 1255446 h 3846246"/>
              <a:gd name="connsiteX18" fmla="*/ 1604822 w 3158470"/>
              <a:gd name="connsiteY18" fmla="*/ 805866 h 3846246"/>
              <a:gd name="connsiteX19" fmla="*/ 1528622 w 3158470"/>
              <a:gd name="connsiteY19" fmla="*/ 386766 h 3846246"/>
              <a:gd name="connsiteX20" fmla="*/ 1719122 w 3158470"/>
              <a:gd name="connsiteY20" fmla="*/ 19736 h 3846246"/>
              <a:gd name="connsiteX21" fmla="*/ 2015032 w 3158470"/>
              <a:gd name="connsiteY21" fmla="*/ 90856 h 3846246"/>
              <a:gd name="connsiteX22" fmla="*/ 2069642 w 3158470"/>
              <a:gd name="connsiteY22" fmla="*/ 440106 h 3846246"/>
              <a:gd name="connsiteX23" fmla="*/ 1908352 w 3158470"/>
              <a:gd name="connsiteY23" fmla="*/ 714426 h 3846246"/>
              <a:gd name="connsiteX24" fmla="*/ 1825802 w 3158470"/>
              <a:gd name="connsiteY24" fmla="*/ 943026 h 3846246"/>
              <a:gd name="connsiteX25" fmla="*/ 1871522 w 3158470"/>
              <a:gd name="connsiteY25" fmla="*/ 1354506 h 3846246"/>
              <a:gd name="connsiteX26" fmla="*/ 2054402 w 3158470"/>
              <a:gd name="connsiteY26" fmla="*/ 1324026 h 3846246"/>
              <a:gd name="connsiteX27" fmla="*/ 2519222 w 3158470"/>
              <a:gd name="connsiteY27" fmla="*/ 1072566 h 3846246"/>
              <a:gd name="connsiteX28" fmla="*/ 2900222 w 3158470"/>
              <a:gd name="connsiteY28" fmla="*/ 912546 h 3846246"/>
              <a:gd name="connsiteX29" fmla="*/ 3136442 w 3158470"/>
              <a:gd name="connsiteY29" fmla="*/ 996366 h 3846246"/>
              <a:gd name="connsiteX30" fmla="*/ 3105962 w 3158470"/>
              <a:gd name="connsiteY30" fmla="*/ 1354506 h 3846246"/>
              <a:gd name="connsiteX31" fmla="*/ 2763062 w 3158470"/>
              <a:gd name="connsiteY31" fmla="*/ 1423086 h 3846246"/>
              <a:gd name="connsiteX32" fmla="*/ 2321102 w 3158470"/>
              <a:gd name="connsiteY32" fmla="*/ 1583106 h 3846246"/>
              <a:gd name="connsiteX33" fmla="*/ 1902002 w 3158470"/>
              <a:gd name="connsiteY33" fmla="*/ 1750746 h 3846246"/>
              <a:gd name="connsiteX34" fmla="*/ 1597202 w 3158470"/>
              <a:gd name="connsiteY34" fmla="*/ 2009826 h 3846246"/>
              <a:gd name="connsiteX35" fmla="*/ 1475282 w 3158470"/>
              <a:gd name="connsiteY35" fmla="*/ 2352726 h 3846246"/>
              <a:gd name="connsiteX36" fmla="*/ 1269542 w 3158470"/>
              <a:gd name="connsiteY36" fmla="*/ 2817546 h 3846246"/>
              <a:gd name="connsiteX37" fmla="*/ 1231442 w 3158470"/>
              <a:gd name="connsiteY37" fmla="*/ 3305226 h 3846246"/>
              <a:gd name="connsiteX38" fmla="*/ 1315262 w 3158470"/>
              <a:gd name="connsiteY38" fmla="*/ 3716706 h 3846246"/>
              <a:gd name="connsiteX39" fmla="*/ 1330502 w 3158470"/>
              <a:gd name="connsiteY39" fmla="*/ 3770046 h 3846246"/>
              <a:gd name="connsiteX0" fmla="*/ 1162862 w 3158470"/>
              <a:gd name="connsiteY0" fmla="*/ 3846246 h 3846246"/>
              <a:gd name="connsiteX1" fmla="*/ 1056182 w 3158470"/>
              <a:gd name="connsiteY1" fmla="*/ 3526206 h 3846246"/>
              <a:gd name="connsiteX2" fmla="*/ 995222 w 3158470"/>
              <a:gd name="connsiteY2" fmla="*/ 3168066 h 3846246"/>
              <a:gd name="connsiteX3" fmla="*/ 1040942 w 3158470"/>
              <a:gd name="connsiteY3" fmla="*/ 2794686 h 3846246"/>
              <a:gd name="connsiteX4" fmla="*/ 1178102 w 3158470"/>
              <a:gd name="connsiteY4" fmla="*/ 2550846 h 3846246"/>
              <a:gd name="connsiteX5" fmla="*/ 1117142 w 3158470"/>
              <a:gd name="connsiteY5" fmla="*/ 2177466 h 3846246"/>
              <a:gd name="connsiteX6" fmla="*/ 766622 w 3158470"/>
              <a:gd name="connsiteY6" fmla="*/ 1971726 h 3846246"/>
              <a:gd name="connsiteX7" fmla="*/ 301802 w 3158470"/>
              <a:gd name="connsiteY7" fmla="*/ 1727886 h 3846246"/>
              <a:gd name="connsiteX8" fmla="*/ 96062 w 3158470"/>
              <a:gd name="connsiteY8" fmla="*/ 1461186 h 3846246"/>
              <a:gd name="connsiteX9" fmla="*/ 4622 w 3158470"/>
              <a:gd name="connsiteY9" fmla="*/ 1103046 h 3846246"/>
              <a:gd name="connsiteX10" fmla="*/ 35102 w 3158470"/>
              <a:gd name="connsiteY10" fmla="*/ 805866 h 3846246"/>
              <a:gd name="connsiteX11" fmla="*/ 217982 w 3158470"/>
              <a:gd name="connsiteY11" fmla="*/ 638226 h 3846246"/>
              <a:gd name="connsiteX12" fmla="*/ 454202 w 3158470"/>
              <a:gd name="connsiteY12" fmla="*/ 882066 h 3846246"/>
              <a:gd name="connsiteX13" fmla="*/ 469442 w 3158470"/>
              <a:gd name="connsiteY13" fmla="*/ 1293546 h 3846246"/>
              <a:gd name="connsiteX14" fmla="*/ 781862 w 3158470"/>
              <a:gd name="connsiteY14" fmla="*/ 1583106 h 3846246"/>
              <a:gd name="connsiteX15" fmla="*/ 972362 w 3158470"/>
              <a:gd name="connsiteY15" fmla="*/ 1781226 h 3846246"/>
              <a:gd name="connsiteX16" fmla="*/ 1444802 w 3158470"/>
              <a:gd name="connsiteY16" fmla="*/ 1765986 h 3846246"/>
              <a:gd name="connsiteX17" fmla="*/ 1536242 w 3158470"/>
              <a:gd name="connsiteY17" fmla="*/ 1255446 h 3846246"/>
              <a:gd name="connsiteX18" fmla="*/ 1604822 w 3158470"/>
              <a:gd name="connsiteY18" fmla="*/ 805866 h 3846246"/>
              <a:gd name="connsiteX19" fmla="*/ 1528622 w 3158470"/>
              <a:gd name="connsiteY19" fmla="*/ 386766 h 3846246"/>
              <a:gd name="connsiteX20" fmla="*/ 1719122 w 3158470"/>
              <a:gd name="connsiteY20" fmla="*/ 19736 h 3846246"/>
              <a:gd name="connsiteX21" fmla="*/ 2015032 w 3158470"/>
              <a:gd name="connsiteY21" fmla="*/ 90856 h 3846246"/>
              <a:gd name="connsiteX22" fmla="*/ 2069642 w 3158470"/>
              <a:gd name="connsiteY22" fmla="*/ 440106 h 3846246"/>
              <a:gd name="connsiteX23" fmla="*/ 1908352 w 3158470"/>
              <a:gd name="connsiteY23" fmla="*/ 714426 h 3846246"/>
              <a:gd name="connsiteX24" fmla="*/ 1876602 w 3158470"/>
              <a:gd name="connsiteY24" fmla="*/ 943026 h 3846246"/>
              <a:gd name="connsiteX25" fmla="*/ 1871522 w 3158470"/>
              <a:gd name="connsiteY25" fmla="*/ 1354506 h 3846246"/>
              <a:gd name="connsiteX26" fmla="*/ 2054402 w 3158470"/>
              <a:gd name="connsiteY26" fmla="*/ 1324026 h 3846246"/>
              <a:gd name="connsiteX27" fmla="*/ 2519222 w 3158470"/>
              <a:gd name="connsiteY27" fmla="*/ 1072566 h 3846246"/>
              <a:gd name="connsiteX28" fmla="*/ 2900222 w 3158470"/>
              <a:gd name="connsiteY28" fmla="*/ 912546 h 3846246"/>
              <a:gd name="connsiteX29" fmla="*/ 3136442 w 3158470"/>
              <a:gd name="connsiteY29" fmla="*/ 996366 h 3846246"/>
              <a:gd name="connsiteX30" fmla="*/ 3105962 w 3158470"/>
              <a:gd name="connsiteY30" fmla="*/ 1354506 h 3846246"/>
              <a:gd name="connsiteX31" fmla="*/ 2763062 w 3158470"/>
              <a:gd name="connsiteY31" fmla="*/ 1423086 h 3846246"/>
              <a:gd name="connsiteX32" fmla="*/ 2321102 w 3158470"/>
              <a:gd name="connsiteY32" fmla="*/ 1583106 h 3846246"/>
              <a:gd name="connsiteX33" fmla="*/ 1902002 w 3158470"/>
              <a:gd name="connsiteY33" fmla="*/ 1750746 h 3846246"/>
              <a:gd name="connsiteX34" fmla="*/ 1597202 w 3158470"/>
              <a:gd name="connsiteY34" fmla="*/ 2009826 h 3846246"/>
              <a:gd name="connsiteX35" fmla="*/ 1475282 w 3158470"/>
              <a:gd name="connsiteY35" fmla="*/ 2352726 h 3846246"/>
              <a:gd name="connsiteX36" fmla="*/ 1269542 w 3158470"/>
              <a:gd name="connsiteY36" fmla="*/ 2817546 h 3846246"/>
              <a:gd name="connsiteX37" fmla="*/ 1231442 w 3158470"/>
              <a:gd name="connsiteY37" fmla="*/ 3305226 h 3846246"/>
              <a:gd name="connsiteX38" fmla="*/ 1315262 w 3158470"/>
              <a:gd name="connsiteY38" fmla="*/ 3716706 h 3846246"/>
              <a:gd name="connsiteX39" fmla="*/ 1330502 w 3158470"/>
              <a:gd name="connsiteY39" fmla="*/ 3770046 h 3846246"/>
              <a:gd name="connsiteX0" fmla="*/ 1162862 w 3158470"/>
              <a:gd name="connsiteY0" fmla="*/ 3846246 h 3846246"/>
              <a:gd name="connsiteX1" fmla="*/ 1056182 w 3158470"/>
              <a:gd name="connsiteY1" fmla="*/ 3526206 h 3846246"/>
              <a:gd name="connsiteX2" fmla="*/ 995222 w 3158470"/>
              <a:gd name="connsiteY2" fmla="*/ 3168066 h 3846246"/>
              <a:gd name="connsiteX3" fmla="*/ 1040942 w 3158470"/>
              <a:gd name="connsiteY3" fmla="*/ 2794686 h 3846246"/>
              <a:gd name="connsiteX4" fmla="*/ 1178102 w 3158470"/>
              <a:gd name="connsiteY4" fmla="*/ 2550846 h 3846246"/>
              <a:gd name="connsiteX5" fmla="*/ 1117142 w 3158470"/>
              <a:gd name="connsiteY5" fmla="*/ 2177466 h 3846246"/>
              <a:gd name="connsiteX6" fmla="*/ 766622 w 3158470"/>
              <a:gd name="connsiteY6" fmla="*/ 1971726 h 3846246"/>
              <a:gd name="connsiteX7" fmla="*/ 301802 w 3158470"/>
              <a:gd name="connsiteY7" fmla="*/ 1727886 h 3846246"/>
              <a:gd name="connsiteX8" fmla="*/ 96062 w 3158470"/>
              <a:gd name="connsiteY8" fmla="*/ 1461186 h 3846246"/>
              <a:gd name="connsiteX9" fmla="*/ 4622 w 3158470"/>
              <a:gd name="connsiteY9" fmla="*/ 1103046 h 3846246"/>
              <a:gd name="connsiteX10" fmla="*/ 35102 w 3158470"/>
              <a:gd name="connsiteY10" fmla="*/ 805866 h 3846246"/>
              <a:gd name="connsiteX11" fmla="*/ 217982 w 3158470"/>
              <a:gd name="connsiteY11" fmla="*/ 638226 h 3846246"/>
              <a:gd name="connsiteX12" fmla="*/ 454202 w 3158470"/>
              <a:gd name="connsiteY12" fmla="*/ 882066 h 3846246"/>
              <a:gd name="connsiteX13" fmla="*/ 469442 w 3158470"/>
              <a:gd name="connsiteY13" fmla="*/ 1293546 h 3846246"/>
              <a:gd name="connsiteX14" fmla="*/ 781862 w 3158470"/>
              <a:gd name="connsiteY14" fmla="*/ 1583106 h 3846246"/>
              <a:gd name="connsiteX15" fmla="*/ 972362 w 3158470"/>
              <a:gd name="connsiteY15" fmla="*/ 1781226 h 3846246"/>
              <a:gd name="connsiteX16" fmla="*/ 1444802 w 3158470"/>
              <a:gd name="connsiteY16" fmla="*/ 1765986 h 3846246"/>
              <a:gd name="connsiteX17" fmla="*/ 1536242 w 3158470"/>
              <a:gd name="connsiteY17" fmla="*/ 1255446 h 3846246"/>
              <a:gd name="connsiteX18" fmla="*/ 1604822 w 3158470"/>
              <a:gd name="connsiteY18" fmla="*/ 805866 h 3846246"/>
              <a:gd name="connsiteX19" fmla="*/ 1528622 w 3158470"/>
              <a:gd name="connsiteY19" fmla="*/ 386766 h 3846246"/>
              <a:gd name="connsiteX20" fmla="*/ 1719122 w 3158470"/>
              <a:gd name="connsiteY20" fmla="*/ 19736 h 3846246"/>
              <a:gd name="connsiteX21" fmla="*/ 2015032 w 3158470"/>
              <a:gd name="connsiteY21" fmla="*/ 90856 h 3846246"/>
              <a:gd name="connsiteX22" fmla="*/ 2069642 w 3158470"/>
              <a:gd name="connsiteY22" fmla="*/ 440106 h 3846246"/>
              <a:gd name="connsiteX23" fmla="*/ 1908352 w 3158470"/>
              <a:gd name="connsiteY23" fmla="*/ 714426 h 3846246"/>
              <a:gd name="connsiteX24" fmla="*/ 1876602 w 3158470"/>
              <a:gd name="connsiteY24" fmla="*/ 943026 h 3846246"/>
              <a:gd name="connsiteX25" fmla="*/ 1871522 w 3158470"/>
              <a:gd name="connsiteY25" fmla="*/ 1354506 h 3846246"/>
              <a:gd name="connsiteX26" fmla="*/ 2054402 w 3158470"/>
              <a:gd name="connsiteY26" fmla="*/ 1324026 h 3846246"/>
              <a:gd name="connsiteX27" fmla="*/ 2519222 w 3158470"/>
              <a:gd name="connsiteY27" fmla="*/ 1072566 h 3846246"/>
              <a:gd name="connsiteX28" fmla="*/ 2900222 w 3158470"/>
              <a:gd name="connsiteY28" fmla="*/ 912546 h 3846246"/>
              <a:gd name="connsiteX29" fmla="*/ 3136442 w 3158470"/>
              <a:gd name="connsiteY29" fmla="*/ 996366 h 3846246"/>
              <a:gd name="connsiteX30" fmla="*/ 3105962 w 3158470"/>
              <a:gd name="connsiteY30" fmla="*/ 1354506 h 3846246"/>
              <a:gd name="connsiteX31" fmla="*/ 2763062 w 3158470"/>
              <a:gd name="connsiteY31" fmla="*/ 1423086 h 3846246"/>
              <a:gd name="connsiteX32" fmla="*/ 2321102 w 3158470"/>
              <a:gd name="connsiteY32" fmla="*/ 1583106 h 3846246"/>
              <a:gd name="connsiteX33" fmla="*/ 1902002 w 3158470"/>
              <a:gd name="connsiteY33" fmla="*/ 1750746 h 3846246"/>
              <a:gd name="connsiteX34" fmla="*/ 1597202 w 3158470"/>
              <a:gd name="connsiteY34" fmla="*/ 2009826 h 3846246"/>
              <a:gd name="connsiteX35" fmla="*/ 1475282 w 3158470"/>
              <a:gd name="connsiteY35" fmla="*/ 2352726 h 3846246"/>
              <a:gd name="connsiteX36" fmla="*/ 1269542 w 3158470"/>
              <a:gd name="connsiteY36" fmla="*/ 2817546 h 3846246"/>
              <a:gd name="connsiteX37" fmla="*/ 1231442 w 3158470"/>
              <a:gd name="connsiteY37" fmla="*/ 3305226 h 3846246"/>
              <a:gd name="connsiteX38" fmla="*/ 1315262 w 3158470"/>
              <a:gd name="connsiteY38" fmla="*/ 3716706 h 3846246"/>
              <a:gd name="connsiteX39" fmla="*/ 1330502 w 3158470"/>
              <a:gd name="connsiteY39" fmla="*/ 3770046 h 3846246"/>
              <a:gd name="connsiteX40" fmla="*/ 1162862 w 3158470"/>
              <a:gd name="connsiteY40" fmla="*/ 3846246 h 384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58470" h="3846246">
                <a:moveTo>
                  <a:pt x="1162862" y="3846246"/>
                </a:moveTo>
                <a:cubicBezTo>
                  <a:pt x="1123492" y="3742741"/>
                  <a:pt x="1084122" y="3639236"/>
                  <a:pt x="1056182" y="3526206"/>
                </a:cubicBezTo>
                <a:cubicBezTo>
                  <a:pt x="1028242" y="3413176"/>
                  <a:pt x="997762" y="3289986"/>
                  <a:pt x="995222" y="3168066"/>
                </a:cubicBezTo>
                <a:cubicBezTo>
                  <a:pt x="992682" y="3046146"/>
                  <a:pt x="1010462" y="2897556"/>
                  <a:pt x="1040942" y="2794686"/>
                </a:cubicBezTo>
                <a:cubicBezTo>
                  <a:pt x="1071422" y="2691816"/>
                  <a:pt x="1165402" y="2653716"/>
                  <a:pt x="1178102" y="2550846"/>
                </a:cubicBezTo>
                <a:cubicBezTo>
                  <a:pt x="1190802" y="2447976"/>
                  <a:pt x="1185722" y="2273986"/>
                  <a:pt x="1117142" y="2177466"/>
                </a:cubicBezTo>
                <a:cubicBezTo>
                  <a:pt x="1048562" y="2080946"/>
                  <a:pt x="902512" y="2046656"/>
                  <a:pt x="766622" y="1971726"/>
                </a:cubicBezTo>
                <a:cubicBezTo>
                  <a:pt x="630732" y="1896796"/>
                  <a:pt x="413562" y="1812976"/>
                  <a:pt x="301802" y="1727886"/>
                </a:cubicBezTo>
                <a:cubicBezTo>
                  <a:pt x="190042" y="1642796"/>
                  <a:pt x="145592" y="1565326"/>
                  <a:pt x="96062" y="1461186"/>
                </a:cubicBezTo>
                <a:cubicBezTo>
                  <a:pt x="46532" y="1357046"/>
                  <a:pt x="14782" y="1212266"/>
                  <a:pt x="4622" y="1103046"/>
                </a:cubicBezTo>
                <a:cubicBezTo>
                  <a:pt x="-5538" y="993826"/>
                  <a:pt x="-458" y="883336"/>
                  <a:pt x="35102" y="805866"/>
                </a:cubicBezTo>
                <a:cubicBezTo>
                  <a:pt x="70662" y="728396"/>
                  <a:pt x="148132" y="625526"/>
                  <a:pt x="217982" y="638226"/>
                </a:cubicBezTo>
                <a:cubicBezTo>
                  <a:pt x="287832" y="650926"/>
                  <a:pt x="412292" y="772846"/>
                  <a:pt x="454202" y="882066"/>
                </a:cubicBezTo>
                <a:cubicBezTo>
                  <a:pt x="496112" y="991286"/>
                  <a:pt x="414832" y="1176706"/>
                  <a:pt x="469442" y="1293546"/>
                </a:cubicBezTo>
                <a:cubicBezTo>
                  <a:pt x="524052" y="1410386"/>
                  <a:pt x="698042" y="1501826"/>
                  <a:pt x="781862" y="1583106"/>
                </a:cubicBezTo>
                <a:cubicBezTo>
                  <a:pt x="865682" y="1664386"/>
                  <a:pt x="861872" y="1750746"/>
                  <a:pt x="972362" y="1781226"/>
                </a:cubicBezTo>
                <a:cubicBezTo>
                  <a:pt x="1082852" y="1811706"/>
                  <a:pt x="1350822" y="1853616"/>
                  <a:pt x="1444802" y="1765986"/>
                </a:cubicBezTo>
                <a:cubicBezTo>
                  <a:pt x="1538782" y="1678356"/>
                  <a:pt x="1509572" y="1415466"/>
                  <a:pt x="1536242" y="1255446"/>
                </a:cubicBezTo>
                <a:cubicBezTo>
                  <a:pt x="1562912" y="1095426"/>
                  <a:pt x="1606092" y="950646"/>
                  <a:pt x="1604822" y="805866"/>
                </a:cubicBezTo>
                <a:cubicBezTo>
                  <a:pt x="1603552" y="661086"/>
                  <a:pt x="1509572" y="517788"/>
                  <a:pt x="1528622" y="386766"/>
                </a:cubicBezTo>
                <a:cubicBezTo>
                  <a:pt x="1547672" y="255744"/>
                  <a:pt x="1638054" y="69054"/>
                  <a:pt x="1719122" y="19736"/>
                </a:cubicBezTo>
                <a:cubicBezTo>
                  <a:pt x="1800190" y="-29582"/>
                  <a:pt x="1956612" y="20794"/>
                  <a:pt x="2015032" y="90856"/>
                </a:cubicBezTo>
                <a:cubicBezTo>
                  <a:pt x="2073452" y="160918"/>
                  <a:pt x="2087422" y="336178"/>
                  <a:pt x="2069642" y="440106"/>
                </a:cubicBezTo>
                <a:cubicBezTo>
                  <a:pt x="2051862" y="544034"/>
                  <a:pt x="1940525" y="630606"/>
                  <a:pt x="1908352" y="714426"/>
                </a:cubicBezTo>
                <a:cubicBezTo>
                  <a:pt x="1876179" y="798246"/>
                  <a:pt x="1882740" y="836346"/>
                  <a:pt x="1876602" y="943026"/>
                </a:cubicBezTo>
                <a:cubicBezTo>
                  <a:pt x="1870464" y="1049706"/>
                  <a:pt x="1841889" y="1291006"/>
                  <a:pt x="1871522" y="1354506"/>
                </a:cubicBezTo>
                <a:cubicBezTo>
                  <a:pt x="1901155" y="1418006"/>
                  <a:pt x="1946452" y="1371016"/>
                  <a:pt x="2054402" y="1324026"/>
                </a:cubicBezTo>
                <a:cubicBezTo>
                  <a:pt x="2162352" y="1277036"/>
                  <a:pt x="2378252" y="1141146"/>
                  <a:pt x="2519222" y="1072566"/>
                </a:cubicBezTo>
                <a:cubicBezTo>
                  <a:pt x="2660192" y="1003986"/>
                  <a:pt x="2797352" y="925246"/>
                  <a:pt x="2900222" y="912546"/>
                </a:cubicBezTo>
                <a:cubicBezTo>
                  <a:pt x="3003092" y="899846"/>
                  <a:pt x="3102152" y="922706"/>
                  <a:pt x="3136442" y="996366"/>
                </a:cubicBezTo>
                <a:cubicBezTo>
                  <a:pt x="3170732" y="1070026"/>
                  <a:pt x="3168192" y="1283386"/>
                  <a:pt x="3105962" y="1354506"/>
                </a:cubicBezTo>
                <a:cubicBezTo>
                  <a:pt x="3043732" y="1425626"/>
                  <a:pt x="2893872" y="1384986"/>
                  <a:pt x="2763062" y="1423086"/>
                </a:cubicBezTo>
                <a:cubicBezTo>
                  <a:pt x="2632252" y="1461186"/>
                  <a:pt x="2464612" y="1528496"/>
                  <a:pt x="2321102" y="1583106"/>
                </a:cubicBezTo>
                <a:cubicBezTo>
                  <a:pt x="2177592" y="1637716"/>
                  <a:pt x="2022652" y="1679626"/>
                  <a:pt x="1902002" y="1750746"/>
                </a:cubicBezTo>
                <a:cubicBezTo>
                  <a:pt x="1781352" y="1821866"/>
                  <a:pt x="1668322" y="1909496"/>
                  <a:pt x="1597202" y="2009826"/>
                </a:cubicBezTo>
                <a:cubicBezTo>
                  <a:pt x="1526082" y="2110156"/>
                  <a:pt x="1529892" y="2218106"/>
                  <a:pt x="1475282" y="2352726"/>
                </a:cubicBezTo>
                <a:cubicBezTo>
                  <a:pt x="1420672" y="2487346"/>
                  <a:pt x="1310182" y="2658796"/>
                  <a:pt x="1269542" y="2817546"/>
                </a:cubicBezTo>
                <a:cubicBezTo>
                  <a:pt x="1228902" y="2976296"/>
                  <a:pt x="1223822" y="3155366"/>
                  <a:pt x="1231442" y="3305226"/>
                </a:cubicBezTo>
                <a:cubicBezTo>
                  <a:pt x="1239062" y="3455086"/>
                  <a:pt x="1298752" y="3639236"/>
                  <a:pt x="1315262" y="3716706"/>
                </a:cubicBezTo>
                <a:cubicBezTo>
                  <a:pt x="1331772" y="3794176"/>
                  <a:pt x="1331137" y="3782111"/>
                  <a:pt x="1330502" y="3770046"/>
                </a:cubicBezTo>
                <a:lnTo>
                  <a:pt x="1162862" y="3846246"/>
                </a:lnTo>
                <a:close/>
              </a:path>
            </a:pathLst>
          </a:custGeom>
          <a:solidFill>
            <a:srgbClr val="DEEBF7">
              <a:alpha val="40000"/>
            </a:srgbClr>
          </a:solidFill>
          <a:ln w="28575">
            <a:solidFill>
              <a:srgbClr val="00B0F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ight Arrow 219"/>
          <p:cNvSpPr/>
          <p:nvPr/>
        </p:nvSpPr>
        <p:spPr>
          <a:xfrm rot="795103">
            <a:off x="5409589" y="2838581"/>
            <a:ext cx="2752481" cy="645109"/>
          </a:xfrm>
          <a:prstGeom prst="rightArrow">
            <a:avLst/>
          </a:prstGeom>
          <a:solidFill>
            <a:srgbClr val="FFFF00"/>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Cloud Callout 252"/>
          <p:cNvSpPr/>
          <p:nvPr/>
        </p:nvSpPr>
        <p:spPr>
          <a:xfrm>
            <a:off x="2952750" y="1690688"/>
            <a:ext cx="3152775" cy="2528887"/>
          </a:xfrm>
          <a:prstGeom prst="cloudCallout">
            <a:avLst>
              <a:gd name="adj1" fmla="val -77411"/>
              <a:gd name="adj2" fmla="val 30004"/>
            </a:avLst>
          </a:prstGeom>
          <a:solidFill>
            <a:schemeClr val="bg1"/>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Topography must be important in controlling the extent of variable source areas</a:t>
            </a:r>
          </a:p>
        </p:txBody>
      </p:sp>
      <p:sp>
        <p:nvSpPr>
          <p:cNvPr id="257" name="Cloud Callout 256"/>
          <p:cNvSpPr/>
          <p:nvPr/>
        </p:nvSpPr>
        <p:spPr>
          <a:xfrm>
            <a:off x="3315263" y="4010556"/>
            <a:ext cx="3152775" cy="2528887"/>
          </a:xfrm>
          <a:prstGeom prst="cloudCallout">
            <a:avLst>
              <a:gd name="adj1" fmla="val -88891"/>
              <a:gd name="adj2" fmla="val -61521"/>
            </a:avLst>
          </a:prstGeom>
          <a:solidFill>
            <a:schemeClr val="bg1"/>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“Wetness” is directly related to contributing area and inversely related to the slope</a:t>
            </a:r>
          </a:p>
        </p:txBody>
      </p:sp>
      <p:sp>
        <p:nvSpPr>
          <p:cNvPr id="3" name="TextBox 2">
            <a:extLst>
              <a:ext uri="{FF2B5EF4-FFF2-40B4-BE49-F238E27FC236}">
                <a16:creationId xmlns:a16="http://schemas.microsoft.com/office/drawing/2014/main" id="{4340AD7B-AC44-4432-8E90-D6CF113CD123}"/>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14</a:t>
            </a:fld>
            <a:endParaRPr lang="en-US" dirty="0"/>
          </a:p>
        </p:txBody>
      </p:sp>
    </p:spTree>
    <p:extLst>
      <p:ext uri="{BB962C8B-B14F-4D97-AF65-F5344CB8AC3E}">
        <p14:creationId xmlns:p14="http://schemas.microsoft.com/office/powerpoint/2010/main" val="346946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0506768" y="5953240"/>
            <a:ext cx="326765" cy="288087"/>
          </a:xfrm>
          <a:prstGeom prst="rect">
            <a:avLst/>
          </a:prstGeom>
          <a:noFill/>
          <a:ln w="3810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596238" y="5924550"/>
            <a:ext cx="326765" cy="288087"/>
          </a:xfrm>
          <a:prstGeom prst="rect">
            <a:avLst/>
          </a:prstGeom>
          <a:noFill/>
          <a:ln w="3810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Stream flow generation: topographic controls</a:t>
            </a:r>
          </a:p>
        </p:txBody>
      </p:sp>
      <p:pic>
        <p:nvPicPr>
          <p:cNvPr id="2050" name="Picture 2" descr="http://www.research.lancs.ac.uk/portal/files/3868031/KJ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3015022"/>
            <a:ext cx="2752725" cy="3343275"/>
          </a:xfrm>
          <a:prstGeom prst="rect">
            <a:avLst/>
          </a:prstGeom>
          <a:noFill/>
          <a:extLst>
            <a:ext uri="{909E8E84-426E-40DD-AFC4-6F175D3DCCD1}">
              <a14:hiddenFill xmlns:a14="http://schemas.microsoft.com/office/drawing/2010/main">
                <a:solidFill>
                  <a:srgbClr val="FFFFFF"/>
                </a:solidFill>
              </a14:hiddenFill>
            </a:ext>
          </a:extLst>
        </p:spPr>
      </p:pic>
      <p:sp>
        <p:nvSpPr>
          <p:cNvPr id="256" name="TextBox 255"/>
          <p:cNvSpPr txBox="1"/>
          <p:nvPr/>
        </p:nvSpPr>
        <p:spPr>
          <a:xfrm>
            <a:off x="403225" y="6128433"/>
            <a:ext cx="2761947" cy="646331"/>
          </a:xfrm>
          <a:prstGeom prst="rect">
            <a:avLst/>
          </a:prstGeom>
          <a:solidFill>
            <a:schemeClr val="bg1"/>
          </a:solidFill>
          <a:ln>
            <a:noFill/>
          </a:ln>
        </p:spPr>
        <p:txBody>
          <a:bodyPr wrap="square" lIns="182880" tIns="182880" rIns="182880" bIns="182880" rtlCol="0">
            <a:spAutoFit/>
          </a:bodyPr>
          <a:lstStyle/>
          <a:p>
            <a:pPr algn="ctr"/>
            <a:r>
              <a:rPr lang="en-US" dirty="0"/>
              <a:t>Keith </a:t>
            </a:r>
            <a:r>
              <a:rPr lang="en-US" dirty="0" err="1"/>
              <a:t>Beven</a:t>
            </a:r>
            <a:endParaRPr lang="en-US" dirty="0"/>
          </a:p>
        </p:txBody>
      </p:sp>
      <p:sp>
        <p:nvSpPr>
          <p:cNvPr id="257" name="Cloud Callout 256"/>
          <p:cNvSpPr/>
          <p:nvPr/>
        </p:nvSpPr>
        <p:spPr>
          <a:xfrm>
            <a:off x="3315263" y="4010556"/>
            <a:ext cx="3152775" cy="2528887"/>
          </a:xfrm>
          <a:prstGeom prst="cloudCallout">
            <a:avLst>
              <a:gd name="adj1" fmla="val -88891"/>
              <a:gd name="adj2" fmla="val -61521"/>
            </a:avLst>
          </a:prstGeom>
          <a:solidFill>
            <a:schemeClr val="bg1"/>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“Wetness” is directly related to contributing area and inversely related to the slope</a:t>
            </a:r>
          </a:p>
        </p:txBody>
      </p:sp>
      <mc:AlternateContent xmlns:mc="http://schemas.openxmlformats.org/markup-compatibility/2006" xmlns:a14="http://schemas.microsoft.com/office/drawing/2010/main">
        <mc:Choice Requires="a14">
          <p:sp>
            <p:nvSpPr>
              <p:cNvPr id="3" name="TextBox 2"/>
              <p:cNvSpPr txBox="1"/>
              <p:nvPr/>
            </p:nvSpPr>
            <p:spPr>
              <a:xfrm>
                <a:off x="3991788" y="2240262"/>
                <a:ext cx="2274533" cy="1199174"/>
              </a:xfrm>
              <a:prstGeom prst="rect">
                <a:avLst/>
              </a:prstGeom>
              <a:solidFill>
                <a:schemeClr val="bg1"/>
              </a:solidFill>
              <a:ln>
                <a:noFill/>
              </a:ln>
            </p:spPr>
            <p:txBody>
              <a:bodyPr wrap="none" lIns="182880" tIns="182880" rIns="182880" bIns="18288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𝑇𝑊</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𝑎</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𝐿</m:t>
                                      </m:r>
                                    </m:sub>
                                  </m:sSub>
                                </m:den>
                              </m:f>
                            </m:e>
                          </m:d>
                        </m:e>
                      </m:func>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3991788" y="2240262"/>
                <a:ext cx="2274533" cy="1199174"/>
              </a:xfrm>
              <a:prstGeom prst="rect">
                <a:avLst/>
              </a:prstGeom>
              <a:blipFill rotWithShape="0">
                <a:blip r:embed="rId3"/>
                <a:stretch>
                  <a:fillRect/>
                </a:stretch>
              </a:blipFill>
              <a:ln>
                <a:noFill/>
              </a:ln>
            </p:spPr>
            <p:txBody>
              <a:bodyPr/>
              <a:lstStyle/>
              <a:p>
                <a:r>
                  <a:rPr lang="en-US">
                    <a:noFill/>
                  </a:rPr>
                  <a:t> </a:t>
                </a:r>
              </a:p>
            </p:txBody>
          </p:sp>
        </mc:Fallback>
      </mc:AlternateContent>
      <p:sp>
        <p:nvSpPr>
          <p:cNvPr id="18" name="TextBox 17"/>
          <p:cNvSpPr txBox="1"/>
          <p:nvPr/>
        </p:nvSpPr>
        <p:spPr>
          <a:xfrm>
            <a:off x="3233984" y="1653120"/>
            <a:ext cx="3790140" cy="738664"/>
          </a:xfrm>
          <a:prstGeom prst="rect">
            <a:avLst/>
          </a:prstGeom>
          <a:solidFill>
            <a:schemeClr val="bg1"/>
          </a:solidFill>
          <a:ln>
            <a:noFill/>
          </a:ln>
        </p:spPr>
        <p:txBody>
          <a:bodyPr wrap="none" lIns="182880" tIns="182880" rIns="182880" bIns="182880" rtlCol="0">
            <a:spAutoFit/>
          </a:bodyPr>
          <a:lstStyle/>
          <a:p>
            <a:r>
              <a:rPr lang="en-US" sz="2400" dirty="0"/>
              <a:t>Topographic Wetness Index</a:t>
            </a:r>
          </a:p>
        </p:txBody>
      </p:sp>
      <p:grpSp>
        <p:nvGrpSpPr>
          <p:cNvPr id="4" name="Group 3"/>
          <p:cNvGrpSpPr/>
          <p:nvPr/>
        </p:nvGrpSpPr>
        <p:grpSpPr>
          <a:xfrm>
            <a:off x="7050274" y="1590544"/>
            <a:ext cx="4960626" cy="5308639"/>
            <a:chOff x="7050274" y="1590544"/>
            <a:chExt cx="4960626" cy="5308639"/>
          </a:xfrm>
        </p:grpSpPr>
        <mc:AlternateContent xmlns:mc="http://schemas.openxmlformats.org/markup-compatibility/2006" xmlns:a14="http://schemas.microsoft.com/office/drawing/2010/main">
          <mc:Choice Requires="a14">
            <p:sp>
              <p:nvSpPr>
                <p:cNvPr id="8" name="TextBox 7"/>
                <p:cNvSpPr txBox="1"/>
                <p:nvPr/>
              </p:nvSpPr>
              <p:spPr>
                <a:xfrm>
                  <a:off x="7841810" y="1590544"/>
                  <a:ext cx="3242679" cy="2215991"/>
                </a:xfrm>
                <a:prstGeom prst="rect">
                  <a:avLst/>
                </a:prstGeom>
                <a:solidFill>
                  <a:schemeClr val="bg1"/>
                </a:solidFill>
                <a:ln>
                  <a:noFill/>
                </a:ln>
              </p:spPr>
              <p:txBody>
                <a:bodyPr wrap="square" lIns="182880" tIns="182880" rIns="182880" bIns="182880" rtlCol="0">
                  <a:spAutoFit/>
                </a:bodyPr>
                <a:lstStyle/>
                <a:p>
                  <a14:m>
                    <m:oMath xmlns:m="http://schemas.openxmlformats.org/officeDocument/2006/math">
                      <m:r>
                        <a:rPr lang="en-US" sz="2000" i="1" smtClean="0">
                          <a:latin typeface="Cambria Math" panose="02040503050406030204" pitchFamily="18" charset="0"/>
                        </a:rPr>
                        <m:t>𝑎</m:t>
                      </m:r>
                    </m:oMath>
                  </a14:m>
                  <a:r>
                    <a:rPr lang="en-US" sz="2000" dirty="0"/>
                    <a:t> is the contributing area (</a:t>
                  </a:r>
                  <a14:m>
                    <m:oMath xmlns:m="http://schemas.openxmlformats.org/officeDocument/2006/math">
                      <m:r>
                        <a:rPr lang="en-US" sz="2000" b="0" i="1" smtClean="0">
                          <a:latin typeface="Cambria Math" panose="02040503050406030204" pitchFamily="18" charset="0"/>
                        </a:rPr>
                        <m:t>𝐴</m:t>
                      </m:r>
                    </m:oMath>
                  </a14:m>
                  <a:r>
                    <a:rPr lang="en-US" sz="2000" dirty="0"/>
                    <a:t>) divided by the contour length (</a:t>
                  </a:r>
                  <a14:m>
                    <m:oMath xmlns:m="http://schemas.openxmlformats.org/officeDocument/2006/math">
                      <m:r>
                        <a:rPr lang="en-US" sz="2000" b="0" i="1" smtClean="0">
                          <a:latin typeface="Cambria Math" panose="02040503050406030204" pitchFamily="18" charset="0"/>
                        </a:rPr>
                        <m:t>𝐿</m:t>
                      </m:r>
                    </m:oMath>
                  </a14:m>
                  <a:r>
                    <a:rPr lang="en-US" sz="2000" dirty="0"/>
                    <a:t>).  It is a metric of convergence, or how much water is “funneled” to the location. </a:t>
                  </a:r>
                </a:p>
              </p:txBody>
            </p:sp>
          </mc:Choice>
          <mc:Fallback xmlns="">
            <p:sp>
              <p:nvSpPr>
                <p:cNvPr id="8" name="TextBox 7"/>
                <p:cNvSpPr txBox="1">
                  <a:spLocks noRot="1" noChangeAspect="1" noMove="1" noResize="1" noEditPoints="1" noAdjustHandles="1" noChangeArrowheads="1" noChangeShapeType="1" noTextEdit="1"/>
                </p:cNvSpPr>
                <p:nvPr/>
              </p:nvSpPr>
              <p:spPr>
                <a:xfrm>
                  <a:off x="7841810" y="1590544"/>
                  <a:ext cx="3242679" cy="2215991"/>
                </a:xfrm>
                <a:prstGeom prst="rect">
                  <a:avLst/>
                </a:prstGeom>
                <a:blipFill>
                  <a:blip r:embed="rId4"/>
                  <a:stretch>
                    <a:fillRect/>
                  </a:stretch>
                </a:blipFill>
                <a:ln>
                  <a:noFill/>
                </a:ln>
              </p:spPr>
              <p:txBody>
                <a:bodyPr/>
                <a:lstStyle/>
                <a:p>
                  <a:r>
                    <a:rPr lang="en-US">
                      <a:noFill/>
                    </a:rPr>
                    <a:t> </a:t>
                  </a:r>
                </a:p>
              </p:txBody>
            </p:sp>
          </mc:Fallback>
        </mc:AlternateContent>
        <p:sp>
          <p:nvSpPr>
            <p:cNvPr id="9" name="Freeform 8"/>
            <p:cNvSpPr/>
            <p:nvPr/>
          </p:nvSpPr>
          <p:spPr>
            <a:xfrm>
              <a:off x="7050274" y="4176057"/>
              <a:ext cx="1658375" cy="1906607"/>
            </a:xfrm>
            <a:custGeom>
              <a:avLst/>
              <a:gdLst>
                <a:gd name="connsiteX0" fmla="*/ 584240 w 1658375"/>
                <a:gd name="connsiteY0" fmla="*/ 1905428 h 2106030"/>
                <a:gd name="connsiteX1" fmla="*/ 3669 w 1658375"/>
                <a:gd name="connsiteY1" fmla="*/ 381428 h 2106030"/>
                <a:gd name="connsiteX2" fmla="*/ 889040 w 1658375"/>
                <a:gd name="connsiteY2" fmla="*/ 47599 h 2106030"/>
                <a:gd name="connsiteX3" fmla="*/ 1658297 w 1658375"/>
                <a:gd name="connsiteY3" fmla="*/ 207256 h 2106030"/>
                <a:gd name="connsiteX4" fmla="*/ 845497 w 1658375"/>
                <a:gd name="connsiteY4" fmla="*/ 1905428 h 2106030"/>
                <a:gd name="connsiteX5" fmla="*/ 584240 w 1658375"/>
                <a:gd name="connsiteY5" fmla="*/ 1905428 h 2106030"/>
                <a:gd name="connsiteX0" fmla="*/ 584240 w 1658375"/>
                <a:gd name="connsiteY0" fmla="*/ 1905428 h 2106030"/>
                <a:gd name="connsiteX1" fmla="*/ 3669 w 1658375"/>
                <a:gd name="connsiteY1" fmla="*/ 381428 h 2106030"/>
                <a:gd name="connsiteX2" fmla="*/ 889040 w 1658375"/>
                <a:gd name="connsiteY2" fmla="*/ 47599 h 2106030"/>
                <a:gd name="connsiteX3" fmla="*/ 1658297 w 1658375"/>
                <a:gd name="connsiteY3" fmla="*/ 207256 h 2106030"/>
                <a:gd name="connsiteX4" fmla="*/ 845497 w 1658375"/>
                <a:gd name="connsiteY4" fmla="*/ 1905428 h 2106030"/>
                <a:gd name="connsiteX5" fmla="*/ 584240 w 1658375"/>
                <a:gd name="connsiteY5" fmla="*/ 1905428 h 2106030"/>
                <a:gd name="connsiteX0" fmla="*/ 584240 w 1658375"/>
                <a:gd name="connsiteY0" fmla="*/ 1905428 h 2028546"/>
                <a:gd name="connsiteX1" fmla="*/ 3669 w 1658375"/>
                <a:gd name="connsiteY1" fmla="*/ 381428 h 2028546"/>
                <a:gd name="connsiteX2" fmla="*/ 889040 w 1658375"/>
                <a:gd name="connsiteY2" fmla="*/ 47599 h 2028546"/>
                <a:gd name="connsiteX3" fmla="*/ 1658297 w 1658375"/>
                <a:gd name="connsiteY3" fmla="*/ 207256 h 2028546"/>
                <a:gd name="connsiteX4" fmla="*/ 845497 w 1658375"/>
                <a:gd name="connsiteY4" fmla="*/ 1905428 h 2028546"/>
                <a:gd name="connsiteX5" fmla="*/ 584240 w 1658375"/>
                <a:gd name="connsiteY5" fmla="*/ 1905428 h 2028546"/>
                <a:gd name="connsiteX0" fmla="*/ 584240 w 1658375"/>
                <a:gd name="connsiteY0" fmla="*/ 1905428 h 2028546"/>
                <a:gd name="connsiteX1" fmla="*/ 3669 w 1658375"/>
                <a:gd name="connsiteY1" fmla="*/ 381428 h 2028546"/>
                <a:gd name="connsiteX2" fmla="*/ 889040 w 1658375"/>
                <a:gd name="connsiteY2" fmla="*/ 47599 h 2028546"/>
                <a:gd name="connsiteX3" fmla="*/ 1658297 w 1658375"/>
                <a:gd name="connsiteY3" fmla="*/ 207256 h 2028546"/>
                <a:gd name="connsiteX4" fmla="*/ 845497 w 1658375"/>
                <a:gd name="connsiteY4" fmla="*/ 1905428 h 2028546"/>
                <a:gd name="connsiteX5" fmla="*/ 584240 w 1658375"/>
                <a:gd name="connsiteY5" fmla="*/ 1905428 h 2028546"/>
                <a:gd name="connsiteX0" fmla="*/ 584240 w 1658375"/>
                <a:gd name="connsiteY0" fmla="*/ 1905428 h 1906607"/>
                <a:gd name="connsiteX1" fmla="*/ 3669 w 1658375"/>
                <a:gd name="connsiteY1" fmla="*/ 381428 h 1906607"/>
                <a:gd name="connsiteX2" fmla="*/ 889040 w 1658375"/>
                <a:gd name="connsiteY2" fmla="*/ 47599 h 1906607"/>
                <a:gd name="connsiteX3" fmla="*/ 1658297 w 1658375"/>
                <a:gd name="connsiteY3" fmla="*/ 207256 h 1906607"/>
                <a:gd name="connsiteX4" fmla="*/ 845497 w 1658375"/>
                <a:gd name="connsiteY4" fmla="*/ 1905428 h 1906607"/>
                <a:gd name="connsiteX5" fmla="*/ 584240 w 1658375"/>
                <a:gd name="connsiteY5" fmla="*/ 1905428 h 190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375" h="1906607">
                  <a:moveTo>
                    <a:pt x="584240" y="1905428"/>
                  </a:moveTo>
                  <a:cubicBezTo>
                    <a:pt x="443935" y="1651428"/>
                    <a:pt x="-47131" y="691066"/>
                    <a:pt x="3669" y="381428"/>
                  </a:cubicBezTo>
                  <a:cubicBezTo>
                    <a:pt x="54469" y="71790"/>
                    <a:pt x="613269" y="76628"/>
                    <a:pt x="889040" y="47599"/>
                  </a:cubicBezTo>
                  <a:cubicBezTo>
                    <a:pt x="1164811" y="18570"/>
                    <a:pt x="1665554" y="-102382"/>
                    <a:pt x="1658297" y="207256"/>
                  </a:cubicBezTo>
                  <a:cubicBezTo>
                    <a:pt x="1651040" y="516894"/>
                    <a:pt x="1026926" y="1624818"/>
                    <a:pt x="845497" y="1905428"/>
                  </a:cubicBezTo>
                  <a:cubicBezTo>
                    <a:pt x="722127" y="1910267"/>
                    <a:pt x="768087" y="1898170"/>
                    <a:pt x="584240" y="1905428"/>
                  </a:cubicBezTo>
                  <a:close/>
                </a:path>
              </a:pathLst>
            </a:custGeom>
            <a:noFill/>
            <a:ln w="28575">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552950" y="4589106"/>
              <a:ext cx="577722" cy="800219"/>
            </a:xfrm>
            <a:prstGeom prst="rect">
              <a:avLst/>
            </a:prstGeom>
            <a:solidFill>
              <a:schemeClr val="bg1"/>
            </a:solidFill>
            <a:ln>
              <a:noFill/>
            </a:ln>
          </p:spPr>
          <p:txBody>
            <a:bodyPr wrap="none" lIns="182880" tIns="182880" rIns="182880" bIns="182880" rtlCol="0">
              <a:spAutoFit/>
            </a:bodyPr>
            <a:lstStyle/>
            <a:p>
              <a:r>
                <a:rPr lang="en-US" sz="2800" dirty="0"/>
                <a:t>A</a:t>
              </a:r>
            </a:p>
          </p:txBody>
        </p:sp>
        <p:cxnSp>
          <p:nvCxnSpPr>
            <p:cNvPr id="14" name="Straight Arrow Connector 13"/>
            <p:cNvCxnSpPr/>
            <p:nvPr/>
          </p:nvCxnSpPr>
          <p:spPr>
            <a:xfrm>
              <a:off x="7596238" y="6212637"/>
              <a:ext cx="32676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470759" y="6095603"/>
              <a:ext cx="520014" cy="800219"/>
            </a:xfrm>
            <a:prstGeom prst="rect">
              <a:avLst/>
            </a:prstGeom>
            <a:noFill/>
            <a:ln>
              <a:noFill/>
            </a:ln>
          </p:spPr>
          <p:txBody>
            <a:bodyPr wrap="none" lIns="182880" tIns="182880" rIns="182880" bIns="182880" rtlCol="0">
              <a:spAutoFit/>
            </a:bodyPr>
            <a:lstStyle/>
            <a:p>
              <a:r>
                <a:rPr lang="en-US" sz="2800" dirty="0"/>
                <a:t>L</a:t>
              </a:r>
            </a:p>
          </p:txBody>
        </p:sp>
        <p:sp>
          <p:nvSpPr>
            <p:cNvPr id="19" name="Freeform 18"/>
            <p:cNvSpPr/>
            <p:nvPr/>
          </p:nvSpPr>
          <p:spPr>
            <a:xfrm>
              <a:off x="9559310" y="3482184"/>
              <a:ext cx="2451590" cy="2613419"/>
            </a:xfrm>
            <a:custGeom>
              <a:avLst/>
              <a:gdLst>
                <a:gd name="connsiteX0" fmla="*/ 584240 w 1658375"/>
                <a:gd name="connsiteY0" fmla="*/ 1905428 h 2106030"/>
                <a:gd name="connsiteX1" fmla="*/ 3669 w 1658375"/>
                <a:gd name="connsiteY1" fmla="*/ 381428 h 2106030"/>
                <a:gd name="connsiteX2" fmla="*/ 889040 w 1658375"/>
                <a:gd name="connsiteY2" fmla="*/ 47599 h 2106030"/>
                <a:gd name="connsiteX3" fmla="*/ 1658297 w 1658375"/>
                <a:gd name="connsiteY3" fmla="*/ 207256 h 2106030"/>
                <a:gd name="connsiteX4" fmla="*/ 845497 w 1658375"/>
                <a:gd name="connsiteY4" fmla="*/ 1905428 h 2106030"/>
                <a:gd name="connsiteX5" fmla="*/ 584240 w 1658375"/>
                <a:gd name="connsiteY5" fmla="*/ 1905428 h 2106030"/>
                <a:gd name="connsiteX0" fmla="*/ 584240 w 1658375"/>
                <a:gd name="connsiteY0" fmla="*/ 1905428 h 2106030"/>
                <a:gd name="connsiteX1" fmla="*/ 3669 w 1658375"/>
                <a:gd name="connsiteY1" fmla="*/ 381428 h 2106030"/>
                <a:gd name="connsiteX2" fmla="*/ 889040 w 1658375"/>
                <a:gd name="connsiteY2" fmla="*/ 47599 h 2106030"/>
                <a:gd name="connsiteX3" fmla="*/ 1658297 w 1658375"/>
                <a:gd name="connsiteY3" fmla="*/ 207256 h 2106030"/>
                <a:gd name="connsiteX4" fmla="*/ 845497 w 1658375"/>
                <a:gd name="connsiteY4" fmla="*/ 1905428 h 2106030"/>
                <a:gd name="connsiteX5" fmla="*/ 584240 w 1658375"/>
                <a:gd name="connsiteY5" fmla="*/ 1905428 h 2106030"/>
                <a:gd name="connsiteX0" fmla="*/ 584240 w 1658375"/>
                <a:gd name="connsiteY0" fmla="*/ 1905428 h 2028546"/>
                <a:gd name="connsiteX1" fmla="*/ 3669 w 1658375"/>
                <a:gd name="connsiteY1" fmla="*/ 381428 h 2028546"/>
                <a:gd name="connsiteX2" fmla="*/ 889040 w 1658375"/>
                <a:gd name="connsiteY2" fmla="*/ 47599 h 2028546"/>
                <a:gd name="connsiteX3" fmla="*/ 1658297 w 1658375"/>
                <a:gd name="connsiteY3" fmla="*/ 207256 h 2028546"/>
                <a:gd name="connsiteX4" fmla="*/ 845497 w 1658375"/>
                <a:gd name="connsiteY4" fmla="*/ 1905428 h 2028546"/>
                <a:gd name="connsiteX5" fmla="*/ 584240 w 1658375"/>
                <a:gd name="connsiteY5" fmla="*/ 1905428 h 2028546"/>
                <a:gd name="connsiteX0" fmla="*/ 584240 w 1658375"/>
                <a:gd name="connsiteY0" fmla="*/ 1905428 h 2028546"/>
                <a:gd name="connsiteX1" fmla="*/ 3669 w 1658375"/>
                <a:gd name="connsiteY1" fmla="*/ 381428 h 2028546"/>
                <a:gd name="connsiteX2" fmla="*/ 889040 w 1658375"/>
                <a:gd name="connsiteY2" fmla="*/ 47599 h 2028546"/>
                <a:gd name="connsiteX3" fmla="*/ 1658297 w 1658375"/>
                <a:gd name="connsiteY3" fmla="*/ 207256 h 2028546"/>
                <a:gd name="connsiteX4" fmla="*/ 845497 w 1658375"/>
                <a:gd name="connsiteY4" fmla="*/ 1905428 h 2028546"/>
                <a:gd name="connsiteX5" fmla="*/ 584240 w 1658375"/>
                <a:gd name="connsiteY5" fmla="*/ 1905428 h 2028546"/>
                <a:gd name="connsiteX0" fmla="*/ 584240 w 1658375"/>
                <a:gd name="connsiteY0" fmla="*/ 1905428 h 1906607"/>
                <a:gd name="connsiteX1" fmla="*/ 3669 w 1658375"/>
                <a:gd name="connsiteY1" fmla="*/ 381428 h 1906607"/>
                <a:gd name="connsiteX2" fmla="*/ 889040 w 1658375"/>
                <a:gd name="connsiteY2" fmla="*/ 47599 h 1906607"/>
                <a:gd name="connsiteX3" fmla="*/ 1658297 w 1658375"/>
                <a:gd name="connsiteY3" fmla="*/ 207256 h 1906607"/>
                <a:gd name="connsiteX4" fmla="*/ 845497 w 1658375"/>
                <a:gd name="connsiteY4" fmla="*/ 1905428 h 1906607"/>
                <a:gd name="connsiteX5" fmla="*/ 584240 w 1658375"/>
                <a:gd name="connsiteY5" fmla="*/ 1905428 h 1906607"/>
                <a:gd name="connsiteX0" fmla="*/ 653230 w 1656683"/>
                <a:gd name="connsiteY0" fmla="*/ 1905428 h 1906607"/>
                <a:gd name="connsiteX1" fmla="*/ 1977 w 1656683"/>
                <a:gd name="connsiteY1" fmla="*/ 381428 h 1906607"/>
                <a:gd name="connsiteX2" fmla="*/ 887348 w 1656683"/>
                <a:gd name="connsiteY2" fmla="*/ 47599 h 1906607"/>
                <a:gd name="connsiteX3" fmla="*/ 1656605 w 1656683"/>
                <a:gd name="connsiteY3" fmla="*/ 207256 h 1906607"/>
                <a:gd name="connsiteX4" fmla="*/ 843805 w 1656683"/>
                <a:gd name="connsiteY4" fmla="*/ 1905428 h 1906607"/>
                <a:gd name="connsiteX5" fmla="*/ 653230 w 1656683"/>
                <a:gd name="connsiteY5" fmla="*/ 1905428 h 190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6683" h="1906607">
                  <a:moveTo>
                    <a:pt x="653230" y="1905428"/>
                  </a:moveTo>
                  <a:cubicBezTo>
                    <a:pt x="512925" y="1651428"/>
                    <a:pt x="-37043" y="691066"/>
                    <a:pt x="1977" y="381428"/>
                  </a:cubicBezTo>
                  <a:cubicBezTo>
                    <a:pt x="40997" y="71790"/>
                    <a:pt x="611577" y="76628"/>
                    <a:pt x="887348" y="47599"/>
                  </a:cubicBezTo>
                  <a:cubicBezTo>
                    <a:pt x="1163119" y="18570"/>
                    <a:pt x="1663862" y="-102382"/>
                    <a:pt x="1656605" y="207256"/>
                  </a:cubicBezTo>
                  <a:cubicBezTo>
                    <a:pt x="1649348" y="516894"/>
                    <a:pt x="1025234" y="1624818"/>
                    <a:pt x="843805" y="1905428"/>
                  </a:cubicBezTo>
                  <a:cubicBezTo>
                    <a:pt x="720435" y="1910267"/>
                    <a:pt x="837077" y="1898170"/>
                    <a:pt x="653230" y="1905428"/>
                  </a:cubicBezTo>
                  <a:close/>
                </a:path>
              </a:pathLst>
            </a:custGeom>
            <a:noFill/>
            <a:ln w="28575">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506768" y="4434694"/>
              <a:ext cx="577722" cy="800219"/>
            </a:xfrm>
            <a:prstGeom prst="rect">
              <a:avLst/>
            </a:prstGeom>
            <a:solidFill>
              <a:schemeClr val="bg1"/>
            </a:solidFill>
            <a:ln>
              <a:noFill/>
            </a:ln>
          </p:spPr>
          <p:txBody>
            <a:bodyPr wrap="none" lIns="182880" tIns="182880" rIns="182880" bIns="182880" rtlCol="0">
              <a:spAutoFit/>
            </a:bodyPr>
            <a:lstStyle/>
            <a:p>
              <a:r>
                <a:rPr lang="en-US" sz="2800" dirty="0"/>
                <a:t>A</a:t>
              </a:r>
            </a:p>
          </p:txBody>
        </p:sp>
        <p:cxnSp>
          <p:nvCxnSpPr>
            <p:cNvPr id="21" name="Straight Arrow Connector 20"/>
            <p:cNvCxnSpPr/>
            <p:nvPr/>
          </p:nvCxnSpPr>
          <p:spPr>
            <a:xfrm>
              <a:off x="10512809" y="6215998"/>
              <a:ext cx="32676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387330" y="6098964"/>
              <a:ext cx="520014" cy="800219"/>
            </a:xfrm>
            <a:prstGeom prst="rect">
              <a:avLst/>
            </a:prstGeom>
            <a:noFill/>
            <a:ln>
              <a:noFill/>
            </a:ln>
          </p:spPr>
          <p:txBody>
            <a:bodyPr wrap="none" lIns="182880" tIns="182880" rIns="182880" bIns="182880" rtlCol="0">
              <a:spAutoFit/>
            </a:bodyPr>
            <a:lstStyle/>
            <a:p>
              <a:r>
                <a:rPr lang="en-US" sz="2800" dirty="0"/>
                <a:t>L</a:t>
              </a:r>
            </a:p>
          </p:txBody>
        </p:sp>
      </p:grpSp>
      <mc:AlternateContent xmlns:mc="http://schemas.openxmlformats.org/markup-compatibility/2006" xmlns:a14="http://schemas.microsoft.com/office/drawing/2010/main">
        <mc:Choice Requires="a14">
          <p:sp>
            <p:nvSpPr>
              <p:cNvPr id="5" name="TextBox 4"/>
              <p:cNvSpPr txBox="1"/>
              <p:nvPr/>
            </p:nvSpPr>
            <p:spPr>
              <a:xfrm>
                <a:off x="4164270" y="3015022"/>
                <a:ext cx="1075231" cy="945515"/>
              </a:xfrm>
              <a:prstGeom prst="rect">
                <a:avLst/>
              </a:prstGeom>
              <a:solidFill>
                <a:schemeClr val="bg1"/>
              </a:solidFill>
              <a:ln>
                <a:noFill/>
              </a:ln>
            </p:spPr>
            <p:txBody>
              <a:bodyPr wrap="none" lIns="182880" tIns="182880" rIns="182880" bIns="18288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𝐴</m:t>
                          </m:r>
                        </m:num>
                        <m:den>
                          <m:r>
                            <a:rPr lang="en-US" sz="2000" b="0" i="1" smtClean="0">
                              <a:latin typeface="Cambria Math" panose="02040503050406030204" pitchFamily="18" charset="0"/>
                            </a:rPr>
                            <m:t>𝐿</m:t>
                          </m:r>
                        </m:den>
                      </m:f>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4164270" y="3015022"/>
                <a:ext cx="1075231" cy="945515"/>
              </a:xfrm>
              <a:prstGeom prst="rect">
                <a:avLst/>
              </a:prstGeom>
              <a:blipFill rotWithShape="0">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670030F-1037-4F9F-BE3E-373359622DCC}"/>
                  </a:ext>
                </a:extLst>
              </p:cNvPr>
              <p:cNvSpPr txBox="1"/>
              <p:nvPr/>
            </p:nvSpPr>
            <p:spPr>
              <a:xfrm>
                <a:off x="8248081" y="5222498"/>
                <a:ext cx="1926488" cy="702052"/>
              </a:xfrm>
              <a:prstGeom prst="rect">
                <a:avLst/>
              </a:prstGeom>
              <a:noFill/>
              <a:ln>
                <a:noFill/>
              </a:ln>
            </p:spPr>
            <p:txBody>
              <a:bodyPr wrap="none" lIns="182880" tIns="182880" rIns="182880" bIns="18288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𝑙𝑒𝑓𝑡</m:t>
                          </m:r>
                        </m:sub>
                      </m:sSub>
                      <m:r>
                        <a:rPr lang="en-US" sz="2000" b="0" i="1" smtClean="0">
                          <a:latin typeface="Cambria Math" panose="02040503050406030204" pitchFamily="18" charset="0"/>
                        </a:rPr>
                        <m:t>&lt;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𝑟𝑖𝑔h𝑡</m:t>
                          </m:r>
                        </m:sub>
                      </m:sSub>
                    </m:oMath>
                  </m:oMathPara>
                </a14:m>
                <a:endParaRPr lang="en-US" sz="2000" dirty="0"/>
              </a:p>
            </p:txBody>
          </p:sp>
        </mc:Choice>
        <mc:Fallback xmlns="">
          <p:sp>
            <p:nvSpPr>
              <p:cNvPr id="25" name="TextBox 24">
                <a:extLst>
                  <a:ext uri="{FF2B5EF4-FFF2-40B4-BE49-F238E27FC236}">
                    <a16:creationId xmlns:a16="http://schemas.microsoft.com/office/drawing/2014/main" id="{A670030F-1037-4F9F-BE3E-373359622DCC}"/>
                  </a:ext>
                </a:extLst>
              </p:cNvPr>
              <p:cNvSpPr txBox="1">
                <a:spLocks noRot="1" noChangeAspect="1" noMove="1" noResize="1" noEditPoints="1" noAdjustHandles="1" noChangeArrowheads="1" noChangeShapeType="1" noTextEdit="1"/>
              </p:cNvSpPr>
              <p:nvPr/>
            </p:nvSpPr>
            <p:spPr>
              <a:xfrm>
                <a:off x="8248081" y="5222498"/>
                <a:ext cx="1926488" cy="702052"/>
              </a:xfrm>
              <a:prstGeom prst="rect">
                <a:avLst/>
              </a:prstGeom>
              <a:blipFill>
                <a:blip r:embed="rId6"/>
                <a:stretch>
                  <a:fillRect/>
                </a:stretch>
              </a:blipFill>
              <a:ln>
                <a:no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B55BCD4A-1F1A-470A-B271-6BFE8FE6D577}"/>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15</a:t>
            </a:fld>
            <a:endParaRPr lang="en-US" dirty="0"/>
          </a:p>
        </p:txBody>
      </p:sp>
    </p:spTree>
    <p:extLst>
      <p:ext uri="{BB962C8B-B14F-4D97-AF65-F5344CB8AC3E}">
        <p14:creationId xmlns:p14="http://schemas.microsoft.com/office/powerpoint/2010/main" val="106368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882188" y="5840346"/>
            <a:ext cx="724129" cy="288087"/>
          </a:xfrm>
          <a:prstGeom prst="rect">
            <a:avLst/>
          </a:prstGeom>
          <a:noFill/>
          <a:ln w="3810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596238" y="5924550"/>
            <a:ext cx="326765" cy="288087"/>
          </a:xfrm>
          <a:prstGeom prst="rect">
            <a:avLst/>
          </a:prstGeom>
          <a:noFill/>
          <a:ln w="3810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Stream flow generation: topographic controls</a:t>
            </a:r>
          </a:p>
        </p:txBody>
      </p:sp>
      <p:pic>
        <p:nvPicPr>
          <p:cNvPr id="2050" name="Picture 2" descr="http://www.research.lancs.ac.uk/portal/files/3868031/KJ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3015022"/>
            <a:ext cx="2752725" cy="3343275"/>
          </a:xfrm>
          <a:prstGeom prst="rect">
            <a:avLst/>
          </a:prstGeom>
          <a:noFill/>
          <a:extLst>
            <a:ext uri="{909E8E84-426E-40DD-AFC4-6F175D3DCCD1}">
              <a14:hiddenFill xmlns:a14="http://schemas.microsoft.com/office/drawing/2010/main">
                <a:solidFill>
                  <a:srgbClr val="FFFFFF"/>
                </a:solidFill>
              </a14:hiddenFill>
            </a:ext>
          </a:extLst>
        </p:spPr>
      </p:pic>
      <p:sp>
        <p:nvSpPr>
          <p:cNvPr id="256" name="TextBox 255"/>
          <p:cNvSpPr txBox="1"/>
          <p:nvPr/>
        </p:nvSpPr>
        <p:spPr>
          <a:xfrm>
            <a:off x="403225" y="6128433"/>
            <a:ext cx="2761947" cy="646331"/>
          </a:xfrm>
          <a:prstGeom prst="rect">
            <a:avLst/>
          </a:prstGeom>
          <a:solidFill>
            <a:schemeClr val="bg1"/>
          </a:solidFill>
          <a:ln>
            <a:noFill/>
          </a:ln>
        </p:spPr>
        <p:txBody>
          <a:bodyPr wrap="square" lIns="182880" tIns="182880" rIns="182880" bIns="182880" rtlCol="0">
            <a:spAutoFit/>
          </a:bodyPr>
          <a:lstStyle/>
          <a:p>
            <a:pPr algn="ctr"/>
            <a:r>
              <a:rPr lang="en-US" dirty="0"/>
              <a:t>Keith </a:t>
            </a:r>
            <a:r>
              <a:rPr lang="en-US" dirty="0" err="1"/>
              <a:t>Beven</a:t>
            </a:r>
            <a:endParaRPr lang="en-US" dirty="0"/>
          </a:p>
        </p:txBody>
      </p:sp>
      <p:sp>
        <p:nvSpPr>
          <p:cNvPr id="257" name="Cloud Callout 256"/>
          <p:cNvSpPr/>
          <p:nvPr/>
        </p:nvSpPr>
        <p:spPr>
          <a:xfrm>
            <a:off x="3315263" y="4010556"/>
            <a:ext cx="3152775" cy="2528887"/>
          </a:xfrm>
          <a:prstGeom prst="cloudCallout">
            <a:avLst>
              <a:gd name="adj1" fmla="val -88891"/>
              <a:gd name="adj2" fmla="val -61521"/>
            </a:avLst>
          </a:prstGeom>
          <a:solidFill>
            <a:schemeClr val="bg1"/>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“Wetness” is directly related to contributing area and inversely related to the slope</a:t>
            </a:r>
          </a:p>
        </p:txBody>
      </p:sp>
      <p:sp>
        <p:nvSpPr>
          <p:cNvPr id="9" name="Freeform 8"/>
          <p:cNvSpPr/>
          <p:nvPr/>
        </p:nvSpPr>
        <p:spPr>
          <a:xfrm>
            <a:off x="7050274" y="4176057"/>
            <a:ext cx="1658375" cy="1906607"/>
          </a:xfrm>
          <a:custGeom>
            <a:avLst/>
            <a:gdLst>
              <a:gd name="connsiteX0" fmla="*/ 584240 w 1658375"/>
              <a:gd name="connsiteY0" fmla="*/ 1905428 h 2106030"/>
              <a:gd name="connsiteX1" fmla="*/ 3669 w 1658375"/>
              <a:gd name="connsiteY1" fmla="*/ 381428 h 2106030"/>
              <a:gd name="connsiteX2" fmla="*/ 889040 w 1658375"/>
              <a:gd name="connsiteY2" fmla="*/ 47599 h 2106030"/>
              <a:gd name="connsiteX3" fmla="*/ 1658297 w 1658375"/>
              <a:gd name="connsiteY3" fmla="*/ 207256 h 2106030"/>
              <a:gd name="connsiteX4" fmla="*/ 845497 w 1658375"/>
              <a:gd name="connsiteY4" fmla="*/ 1905428 h 2106030"/>
              <a:gd name="connsiteX5" fmla="*/ 584240 w 1658375"/>
              <a:gd name="connsiteY5" fmla="*/ 1905428 h 2106030"/>
              <a:gd name="connsiteX0" fmla="*/ 584240 w 1658375"/>
              <a:gd name="connsiteY0" fmla="*/ 1905428 h 2106030"/>
              <a:gd name="connsiteX1" fmla="*/ 3669 w 1658375"/>
              <a:gd name="connsiteY1" fmla="*/ 381428 h 2106030"/>
              <a:gd name="connsiteX2" fmla="*/ 889040 w 1658375"/>
              <a:gd name="connsiteY2" fmla="*/ 47599 h 2106030"/>
              <a:gd name="connsiteX3" fmla="*/ 1658297 w 1658375"/>
              <a:gd name="connsiteY3" fmla="*/ 207256 h 2106030"/>
              <a:gd name="connsiteX4" fmla="*/ 845497 w 1658375"/>
              <a:gd name="connsiteY4" fmla="*/ 1905428 h 2106030"/>
              <a:gd name="connsiteX5" fmla="*/ 584240 w 1658375"/>
              <a:gd name="connsiteY5" fmla="*/ 1905428 h 2106030"/>
              <a:gd name="connsiteX0" fmla="*/ 584240 w 1658375"/>
              <a:gd name="connsiteY0" fmla="*/ 1905428 h 2028546"/>
              <a:gd name="connsiteX1" fmla="*/ 3669 w 1658375"/>
              <a:gd name="connsiteY1" fmla="*/ 381428 h 2028546"/>
              <a:gd name="connsiteX2" fmla="*/ 889040 w 1658375"/>
              <a:gd name="connsiteY2" fmla="*/ 47599 h 2028546"/>
              <a:gd name="connsiteX3" fmla="*/ 1658297 w 1658375"/>
              <a:gd name="connsiteY3" fmla="*/ 207256 h 2028546"/>
              <a:gd name="connsiteX4" fmla="*/ 845497 w 1658375"/>
              <a:gd name="connsiteY4" fmla="*/ 1905428 h 2028546"/>
              <a:gd name="connsiteX5" fmla="*/ 584240 w 1658375"/>
              <a:gd name="connsiteY5" fmla="*/ 1905428 h 2028546"/>
              <a:gd name="connsiteX0" fmla="*/ 584240 w 1658375"/>
              <a:gd name="connsiteY0" fmla="*/ 1905428 h 2028546"/>
              <a:gd name="connsiteX1" fmla="*/ 3669 w 1658375"/>
              <a:gd name="connsiteY1" fmla="*/ 381428 h 2028546"/>
              <a:gd name="connsiteX2" fmla="*/ 889040 w 1658375"/>
              <a:gd name="connsiteY2" fmla="*/ 47599 h 2028546"/>
              <a:gd name="connsiteX3" fmla="*/ 1658297 w 1658375"/>
              <a:gd name="connsiteY3" fmla="*/ 207256 h 2028546"/>
              <a:gd name="connsiteX4" fmla="*/ 845497 w 1658375"/>
              <a:gd name="connsiteY4" fmla="*/ 1905428 h 2028546"/>
              <a:gd name="connsiteX5" fmla="*/ 584240 w 1658375"/>
              <a:gd name="connsiteY5" fmla="*/ 1905428 h 2028546"/>
              <a:gd name="connsiteX0" fmla="*/ 584240 w 1658375"/>
              <a:gd name="connsiteY0" fmla="*/ 1905428 h 1906607"/>
              <a:gd name="connsiteX1" fmla="*/ 3669 w 1658375"/>
              <a:gd name="connsiteY1" fmla="*/ 381428 h 1906607"/>
              <a:gd name="connsiteX2" fmla="*/ 889040 w 1658375"/>
              <a:gd name="connsiteY2" fmla="*/ 47599 h 1906607"/>
              <a:gd name="connsiteX3" fmla="*/ 1658297 w 1658375"/>
              <a:gd name="connsiteY3" fmla="*/ 207256 h 1906607"/>
              <a:gd name="connsiteX4" fmla="*/ 845497 w 1658375"/>
              <a:gd name="connsiteY4" fmla="*/ 1905428 h 1906607"/>
              <a:gd name="connsiteX5" fmla="*/ 584240 w 1658375"/>
              <a:gd name="connsiteY5" fmla="*/ 1905428 h 190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375" h="1906607">
                <a:moveTo>
                  <a:pt x="584240" y="1905428"/>
                </a:moveTo>
                <a:cubicBezTo>
                  <a:pt x="443935" y="1651428"/>
                  <a:pt x="-47131" y="691066"/>
                  <a:pt x="3669" y="381428"/>
                </a:cubicBezTo>
                <a:cubicBezTo>
                  <a:pt x="54469" y="71790"/>
                  <a:pt x="613269" y="76628"/>
                  <a:pt x="889040" y="47599"/>
                </a:cubicBezTo>
                <a:cubicBezTo>
                  <a:pt x="1164811" y="18570"/>
                  <a:pt x="1665554" y="-102382"/>
                  <a:pt x="1658297" y="207256"/>
                </a:cubicBezTo>
                <a:cubicBezTo>
                  <a:pt x="1651040" y="516894"/>
                  <a:pt x="1026926" y="1624818"/>
                  <a:pt x="845497" y="1905428"/>
                </a:cubicBezTo>
                <a:cubicBezTo>
                  <a:pt x="722127" y="1910267"/>
                  <a:pt x="768087" y="1898170"/>
                  <a:pt x="584240" y="1905428"/>
                </a:cubicBezTo>
                <a:close/>
              </a:path>
            </a:pathLst>
          </a:custGeom>
          <a:noFill/>
          <a:ln w="28575">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9793307" y="4013060"/>
            <a:ext cx="1048298" cy="1952312"/>
          </a:xfrm>
          <a:custGeom>
            <a:avLst/>
            <a:gdLst>
              <a:gd name="connsiteX0" fmla="*/ 0 w 1053770"/>
              <a:gd name="connsiteY0" fmla="*/ 1947538 h 1994005"/>
              <a:gd name="connsiteX1" fmla="*/ 203200 w 1053770"/>
              <a:gd name="connsiteY1" fmla="*/ 1933024 h 1994005"/>
              <a:gd name="connsiteX2" fmla="*/ 812800 w 1053770"/>
              <a:gd name="connsiteY2" fmla="*/ 1845938 h 1994005"/>
              <a:gd name="connsiteX3" fmla="*/ 1016000 w 1053770"/>
              <a:gd name="connsiteY3" fmla="*/ 234853 h 1994005"/>
              <a:gd name="connsiteX4" fmla="*/ 101600 w 1053770"/>
              <a:gd name="connsiteY4" fmla="*/ 133253 h 1994005"/>
              <a:gd name="connsiteX5" fmla="*/ 43542 w 1053770"/>
              <a:gd name="connsiteY5" fmla="*/ 1425024 h 1994005"/>
              <a:gd name="connsiteX6" fmla="*/ 72571 w 1053770"/>
              <a:gd name="connsiteY6" fmla="*/ 1933024 h 1994005"/>
              <a:gd name="connsiteX0" fmla="*/ 0 w 1053770"/>
              <a:gd name="connsiteY0" fmla="*/ 1947538 h 1994005"/>
              <a:gd name="connsiteX1" fmla="*/ 203200 w 1053770"/>
              <a:gd name="connsiteY1" fmla="*/ 1933024 h 1994005"/>
              <a:gd name="connsiteX2" fmla="*/ 812800 w 1053770"/>
              <a:gd name="connsiteY2" fmla="*/ 1845938 h 1994005"/>
              <a:gd name="connsiteX3" fmla="*/ 1016000 w 1053770"/>
              <a:gd name="connsiteY3" fmla="*/ 234853 h 1994005"/>
              <a:gd name="connsiteX4" fmla="*/ 101600 w 1053770"/>
              <a:gd name="connsiteY4" fmla="*/ 133253 h 1994005"/>
              <a:gd name="connsiteX5" fmla="*/ 43542 w 1053770"/>
              <a:gd name="connsiteY5" fmla="*/ 1425024 h 1994005"/>
              <a:gd name="connsiteX0" fmla="*/ 0 w 1053770"/>
              <a:gd name="connsiteY0" fmla="*/ 1947538 h 1994005"/>
              <a:gd name="connsiteX1" fmla="*/ 203200 w 1053770"/>
              <a:gd name="connsiteY1" fmla="*/ 1933024 h 1994005"/>
              <a:gd name="connsiteX2" fmla="*/ 812800 w 1053770"/>
              <a:gd name="connsiteY2" fmla="*/ 1845938 h 1994005"/>
              <a:gd name="connsiteX3" fmla="*/ 1016000 w 1053770"/>
              <a:gd name="connsiteY3" fmla="*/ 234853 h 1994005"/>
              <a:gd name="connsiteX4" fmla="*/ 101600 w 1053770"/>
              <a:gd name="connsiteY4" fmla="*/ 133253 h 1994005"/>
              <a:gd name="connsiteX5" fmla="*/ 43542 w 1053770"/>
              <a:gd name="connsiteY5" fmla="*/ 1425024 h 1994005"/>
              <a:gd name="connsiteX6" fmla="*/ 0 w 1053770"/>
              <a:gd name="connsiteY6" fmla="*/ 1947538 h 1994005"/>
              <a:gd name="connsiteX0" fmla="*/ 0 w 1058072"/>
              <a:gd name="connsiteY0" fmla="*/ 1947538 h 2030125"/>
              <a:gd name="connsiteX1" fmla="*/ 812800 w 1058072"/>
              <a:gd name="connsiteY1" fmla="*/ 1845938 h 2030125"/>
              <a:gd name="connsiteX2" fmla="*/ 1016000 w 1058072"/>
              <a:gd name="connsiteY2" fmla="*/ 234853 h 2030125"/>
              <a:gd name="connsiteX3" fmla="*/ 101600 w 1058072"/>
              <a:gd name="connsiteY3" fmla="*/ 133253 h 2030125"/>
              <a:gd name="connsiteX4" fmla="*/ 43542 w 1058072"/>
              <a:gd name="connsiteY4" fmla="*/ 1425024 h 2030125"/>
              <a:gd name="connsiteX5" fmla="*/ 0 w 1058072"/>
              <a:gd name="connsiteY5" fmla="*/ 1947538 h 2030125"/>
              <a:gd name="connsiteX0" fmla="*/ 90922 w 1045151"/>
              <a:gd name="connsiteY0" fmla="*/ 1947538 h 2030126"/>
              <a:gd name="connsiteX1" fmla="*/ 802122 w 1045151"/>
              <a:gd name="connsiteY1" fmla="*/ 1845938 h 2030126"/>
              <a:gd name="connsiteX2" fmla="*/ 1005322 w 1045151"/>
              <a:gd name="connsiteY2" fmla="*/ 234853 h 2030126"/>
              <a:gd name="connsiteX3" fmla="*/ 90922 w 1045151"/>
              <a:gd name="connsiteY3" fmla="*/ 133253 h 2030126"/>
              <a:gd name="connsiteX4" fmla="*/ 32864 w 1045151"/>
              <a:gd name="connsiteY4" fmla="*/ 1425024 h 2030126"/>
              <a:gd name="connsiteX5" fmla="*/ 90922 w 1045151"/>
              <a:gd name="connsiteY5" fmla="*/ 1947538 h 2030126"/>
              <a:gd name="connsiteX0" fmla="*/ 90922 w 1045151"/>
              <a:gd name="connsiteY0" fmla="*/ 1947538 h 2005026"/>
              <a:gd name="connsiteX1" fmla="*/ 802122 w 1045151"/>
              <a:gd name="connsiteY1" fmla="*/ 1845938 h 2005026"/>
              <a:gd name="connsiteX2" fmla="*/ 1005322 w 1045151"/>
              <a:gd name="connsiteY2" fmla="*/ 234853 h 2005026"/>
              <a:gd name="connsiteX3" fmla="*/ 90922 w 1045151"/>
              <a:gd name="connsiteY3" fmla="*/ 133253 h 2005026"/>
              <a:gd name="connsiteX4" fmla="*/ 32864 w 1045151"/>
              <a:gd name="connsiteY4" fmla="*/ 1425024 h 2005026"/>
              <a:gd name="connsiteX5" fmla="*/ 90922 w 1045151"/>
              <a:gd name="connsiteY5" fmla="*/ 1947538 h 2005026"/>
              <a:gd name="connsiteX0" fmla="*/ 90922 w 1045151"/>
              <a:gd name="connsiteY0" fmla="*/ 1947538 h 1947538"/>
              <a:gd name="connsiteX1" fmla="*/ 802122 w 1045151"/>
              <a:gd name="connsiteY1" fmla="*/ 1845938 h 1947538"/>
              <a:gd name="connsiteX2" fmla="*/ 1005322 w 1045151"/>
              <a:gd name="connsiteY2" fmla="*/ 234853 h 1947538"/>
              <a:gd name="connsiteX3" fmla="*/ 90922 w 1045151"/>
              <a:gd name="connsiteY3" fmla="*/ 133253 h 1947538"/>
              <a:gd name="connsiteX4" fmla="*/ 32864 w 1045151"/>
              <a:gd name="connsiteY4" fmla="*/ 1425024 h 1947538"/>
              <a:gd name="connsiteX5" fmla="*/ 90922 w 1045151"/>
              <a:gd name="connsiteY5" fmla="*/ 1947538 h 1947538"/>
              <a:gd name="connsiteX0" fmla="*/ 90922 w 1048298"/>
              <a:gd name="connsiteY0" fmla="*/ 1952312 h 1964155"/>
              <a:gd name="connsiteX1" fmla="*/ 816637 w 1048298"/>
              <a:gd name="connsiteY1" fmla="*/ 1937798 h 1964155"/>
              <a:gd name="connsiteX2" fmla="*/ 1005322 w 1048298"/>
              <a:gd name="connsiteY2" fmla="*/ 239627 h 1964155"/>
              <a:gd name="connsiteX3" fmla="*/ 90922 w 1048298"/>
              <a:gd name="connsiteY3" fmla="*/ 138027 h 1964155"/>
              <a:gd name="connsiteX4" fmla="*/ 32864 w 1048298"/>
              <a:gd name="connsiteY4" fmla="*/ 1429798 h 1964155"/>
              <a:gd name="connsiteX5" fmla="*/ 90922 w 1048298"/>
              <a:gd name="connsiteY5" fmla="*/ 1952312 h 1964155"/>
              <a:gd name="connsiteX0" fmla="*/ 90922 w 1048298"/>
              <a:gd name="connsiteY0" fmla="*/ 1952312 h 1952312"/>
              <a:gd name="connsiteX1" fmla="*/ 816637 w 1048298"/>
              <a:gd name="connsiteY1" fmla="*/ 1937798 h 1952312"/>
              <a:gd name="connsiteX2" fmla="*/ 1005322 w 1048298"/>
              <a:gd name="connsiteY2" fmla="*/ 239627 h 1952312"/>
              <a:gd name="connsiteX3" fmla="*/ 90922 w 1048298"/>
              <a:gd name="connsiteY3" fmla="*/ 138027 h 1952312"/>
              <a:gd name="connsiteX4" fmla="*/ 32864 w 1048298"/>
              <a:gd name="connsiteY4" fmla="*/ 1429798 h 1952312"/>
              <a:gd name="connsiteX5" fmla="*/ 90922 w 1048298"/>
              <a:gd name="connsiteY5" fmla="*/ 1952312 h 195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8298" h="1952312">
                <a:moveTo>
                  <a:pt x="90922" y="1952312"/>
                </a:moveTo>
                <a:cubicBezTo>
                  <a:pt x="393304" y="1949892"/>
                  <a:pt x="461037" y="1945055"/>
                  <a:pt x="816637" y="1937798"/>
                </a:cubicBezTo>
                <a:cubicBezTo>
                  <a:pt x="969037" y="1652351"/>
                  <a:pt x="1126274" y="539589"/>
                  <a:pt x="1005322" y="239627"/>
                </a:cubicBezTo>
                <a:cubicBezTo>
                  <a:pt x="884370" y="-60335"/>
                  <a:pt x="252998" y="-60335"/>
                  <a:pt x="90922" y="138027"/>
                </a:cubicBezTo>
                <a:cubicBezTo>
                  <a:pt x="-71154" y="336389"/>
                  <a:pt x="32864" y="1127417"/>
                  <a:pt x="32864" y="1429798"/>
                </a:cubicBezTo>
                <a:cubicBezTo>
                  <a:pt x="32864" y="1732179"/>
                  <a:pt x="71569" y="1778141"/>
                  <a:pt x="90922" y="1952312"/>
                </a:cubicBezTo>
                <a:close/>
              </a:path>
            </a:pathLst>
          </a:custGeom>
          <a:noFill/>
          <a:ln w="28575">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552950" y="4589106"/>
            <a:ext cx="577722" cy="800219"/>
          </a:xfrm>
          <a:prstGeom prst="rect">
            <a:avLst/>
          </a:prstGeom>
          <a:solidFill>
            <a:schemeClr val="bg1"/>
          </a:solidFill>
          <a:ln>
            <a:noFill/>
          </a:ln>
        </p:spPr>
        <p:txBody>
          <a:bodyPr wrap="none" lIns="182880" tIns="182880" rIns="182880" bIns="182880" rtlCol="0">
            <a:spAutoFit/>
          </a:bodyPr>
          <a:lstStyle/>
          <a:p>
            <a:r>
              <a:rPr lang="en-US" sz="2800" dirty="0"/>
              <a:t>A</a:t>
            </a:r>
          </a:p>
        </p:txBody>
      </p:sp>
      <p:sp>
        <p:nvSpPr>
          <p:cNvPr id="32" name="TextBox 31"/>
          <p:cNvSpPr txBox="1"/>
          <p:nvPr/>
        </p:nvSpPr>
        <p:spPr>
          <a:xfrm>
            <a:off x="10028595" y="4589105"/>
            <a:ext cx="577722" cy="800219"/>
          </a:xfrm>
          <a:prstGeom prst="rect">
            <a:avLst/>
          </a:prstGeom>
          <a:solidFill>
            <a:schemeClr val="bg1"/>
          </a:solidFill>
          <a:ln>
            <a:noFill/>
          </a:ln>
        </p:spPr>
        <p:txBody>
          <a:bodyPr wrap="none" lIns="182880" tIns="182880" rIns="182880" bIns="182880" rtlCol="0">
            <a:spAutoFit/>
          </a:bodyPr>
          <a:lstStyle/>
          <a:p>
            <a:r>
              <a:rPr lang="en-US" sz="2800" dirty="0"/>
              <a:t>A</a:t>
            </a:r>
          </a:p>
        </p:txBody>
      </p:sp>
      <p:cxnSp>
        <p:nvCxnSpPr>
          <p:cNvPr id="14" name="Straight Arrow Connector 13"/>
          <p:cNvCxnSpPr/>
          <p:nvPr/>
        </p:nvCxnSpPr>
        <p:spPr>
          <a:xfrm>
            <a:off x="7596238" y="6212637"/>
            <a:ext cx="32676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470759" y="6095603"/>
            <a:ext cx="520014" cy="800219"/>
          </a:xfrm>
          <a:prstGeom prst="rect">
            <a:avLst/>
          </a:prstGeom>
          <a:noFill/>
          <a:ln>
            <a:noFill/>
          </a:ln>
        </p:spPr>
        <p:txBody>
          <a:bodyPr wrap="none" lIns="182880" tIns="182880" rIns="182880" bIns="182880" rtlCol="0">
            <a:spAutoFit/>
          </a:bodyPr>
          <a:lstStyle/>
          <a:p>
            <a:r>
              <a:rPr lang="en-US" sz="2800" dirty="0"/>
              <a:t>L</a:t>
            </a:r>
          </a:p>
        </p:txBody>
      </p:sp>
      <p:sp>
        <p:nvSpPr>
          <p:cNvPr id="35" name="TextBox 34"/>
          <p:cNvSpPr txBox="1"/>
          <p:nvPr/>
        </p:nvSpPr>
        <p:spPr>
          <a:xfrm>
            <a:off x="10028595" y="6082664"/>
            <a:ext cx="520014" cy="800219"/>
          </a:xfrm>
          <a:prstGeom prst="rect">
            <a:avLst/>
          </a:prstGeom>
          <a:noFill/>
          <a:ln>
            <a:noFill/>
          </a:ln>
        </p:spPr>
        <p:txBody>
          <a:bodyPr wrap="none" lIns="182880" tIns="182880" rIns="182880" bIns="182880" rtlCol="0">
            <a:spAutoFit/>
          </a:bodyPr>
          <a:lstStyle/>
          <a:p>
            <a:r>
              <a:rPr lang="en-US" sz="2800" dirty="0"/>
              <a:t>L</a:t>
            </a:r>
          </a:p>
        </p:txBody>
      </p:sp>
      <p:cxnSp>
        <p:nvCxnSpPr>
          <p:cNvPr id="36" name="Straight Arrow Connector 35"/>
          <p:cNvCxnSpPr/>
          <p:nvPr/>
        </p:nvCxnSpPr>
        <p:spPr>
          <a:xfrm flipV="1">
            <a:off x="9882188" y="6082664"/>
            <a:ext cx="724129" cy="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233984" y="1653120"/>
            <a:ext cx="3790140" cy="738664"/>
          </a:xfrm>
          <a:prstGeom prst="rect">
            <a:avLst/>
          </a:prstGeom>
          <a:solidFill>
            <a:schemeClr val="bg1"/>
          </a:solidFill>
          <a:ln>
            <a:noFill/>
          </a:ln>
        </p:spPr>
        <p:txBody>
          <a:bodyPr wrap="none" lIns="182880" tIns="182880" rIns="182880" bIns="182880" rtlCol="0">
            <a:spAutoFit/>
          </a:bodyPr>
          <a:lstStyle/>
          <a:p>
            <a:r>
              <a:rPr lang="en-US" sz="2400" dirty="0"/>
              <a:t>Topographic Wetness Index</a:t>
            </a:r>
          </a:p>
        </p:txBody>
      </p:sp>
      <mc:AlternateContent xmlns:mc="http://schemas.openxmlformats.org/markup-compatibility/2006" xmlns:a14="http://schemas.microsoft.com/office/drawing/2010/main">
        <mc:Choice Requires="a14">
          <p:sp>
            <p:nvSpPr>
              <p:cNvPr id="42" name="TextBox 41"/>
              <p:cNvSpPr txBox="1"/>
              <p:nvPr/>
            </p:nvSpPr>
            <p:spPr>
              <a:xfrm>
                <a:off x="3991788" y="2240262"/>
                <a:ext cx="2274533" cy="1199174"/>
              </a:xfrm>
              <a:prstGeom prst="rect">
                <a:avLst/>
              </a:prstGeom>
              <a:solidFill>
                <a:schemeClr val="bg1"/>
              </a:solidFill>
              <a:ln>
                <a:noFill/>
              </a:ln>
            </p:spPr>
            <p:txBody>
              <a:bodyPr wrap="none" lIns="182880" tIns="182880" rIns="182880" bIns="18288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𝑇𝑊</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𝑎</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𝐿</m:t>
                                      </m:r>
                                    </m:sub>
                                  </m:sSub>
                                </m:den>
                              </m:f>
                            </m:e>
                          </m:d>
                        </m:e>
                      </m:func>
                    </m:oMath>
                  </m:oMathPara>
                </a14:m>
                <a:endParaRPr lang="en-US" sz="2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3991788" y="2240262"/>
                <a:ext cx="2274533" cy="1199174"/>
              </a:xfrm>
              <a:prstGeom prst="rect">
                <a:avLst/>
              </a:prstGeom>
              <a:blipFill rotWithShape="0">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164270" y="3015022"/>
                <a:ext cx="1075231" cy="945515"/>
              </a:xfrm>
              <a:prstGeom prst="rect">
                <a:avLst/>
              </a:prstGeom>
              <a:solidFill>
                <a:schemeClr val="bg1"/>
              </a:solidFill>
              <a:ln>
                <a:noFill/>
              </a:ln>
            </p:spPr>
            <p:txBody>
              <a:bodyPr wrap="none" lIns="182880" tIns="182880" rIns="182880" bIns="18288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𝐴</m:t>
                          </m:r>
                        </m:num>
                        <m:den>
                          <m:r>
                            <a:rPr lang="en-US" sz="2000" b="0" i="1" smtClean="0">
                              <a:latin typeface="Cambria Math" panose="02040503050406030204" pitchFamily="18" charset="0"/>
                            </a:rPr>
                            <m:t>𝐿</m:t>
                          </m:r>
                        </m:den>
                      </m:f>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164270" y="3015022"/>
                <a:ext cx="1075231" cy="945515"/>
              </a:xfrm>
              <a:prstGeom prst="rect">
                <a:avLst/>
              </a:prstGeom>
              <a:blipFill rotWithShape="0">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00DA027-1D38-4668-85D7-3812F55054DA}"/>
                  </a:ext>
                </a:extLst>
              </p:cNvPr>
              <p:cNvSpPr txBox="1"/>
              <p:nvPr/>
            </p:nvSpPr>
            <p:spPr>
              <a:xfrm>
                <a:off x="7841810" y="1590544"/>
                <a:ext cx="3242679" cy="2215991"/>
              </a:xfrm>
              <a:prstGeom prst="rect">
                <a:avLst/>
              </a:prstGeom>
              <a:solidFill>
                <a:schemeClr val="bg1"/>
              </a:solidFill>
              <a:ln>
                <a:noFill/>
              </a:ln>
            </p:spPr>
            <p:txBody>
              <a:bodyPr wrap="square" lIns="182880" tIns="182880" rIns="182880" bIns="182880" rtlCol="0">
                <a:spAutoFit/>
              </a:bodyPr>
              <a:lstStyle/>
              <a:p>
                <a14:m>
                  <m:oMath xmlns:m="http://schemas.openxmlformats.org/officeDocument/2006/math">
                    <m:r>
                      <a:rPr lang="en-US" sz="2000" i="1" smtClean="0">
                        <a:latin typeface="Cambria Math" panose="02040503050406030204" pitchFamily="18" charset="0"/>
                      </a:rPr>
                      <m:t>𝑎</m:t>
                    </m:r>
                  </m:oMath>
                </a14:m>
                <a:r>
                  <a:rPr lang="en-US" sz="2000" dirty="0"/>
                  <a:t> is the contributing area (</a:t>
                </a:r>
                <a14:m>
                  <m:oMath xmlns:m="http://schemas.openxmlformats.org/officeDocument/2006/math">
                    <m:r>
                      <a:rPr lang="en-US" sz="2000" b="0" i="1" smtClean="0">
                        <a:latin typeface="Cambria Math" panose="02040503050406030204" pitchFamily="18" charset="0"/>
                      </a:rPr>
                      <m:t>𝐴</m:t>
                    </m:r>
                  </m:oMath>
                </a14:m>
                <a:r>
                  <a:rPr lang="en-US" sz="2000" dirty="0"/>
                  <a:t>) divided by the contour length (</a:t>
                </a:r>
                <a14:m>
                  <m:oMath xmlns:m="http://schemas.openxmlformats.org/officeDocument/2006/math">
                    <m:r>
                      <a:rPr lang="en-US" sz="2000" b="0" i="1" smtClean="0">
                        <a:latin typeface="Cambria Math" panose="02040503050406030204" pitchFamily="18" charset="0"/>
                      </a:rPr>
                      <m:t>𝐿</m:t>
                    </m:r>
                  </m:oMath>
                </a14:m>
                <a:r>
                  <a:rPr lang="en-US" sz="2000" dirty="0"/>
                  <a:t>).  It is a metric of convergence, or how much water is “funneled” to the location. </a:t>
                </a:r>
              </a:p>
            </p:txBody>
          </p:sp>
        </mc:Choice>
        <mc:Fallback xmlns="">
          <p:sp>
            <p:nvSpPr>
              <p:cNvPr id="23" name="TextBox 22">
                <a:extLst>
                  <a:ext uri="{FF2B5EF4-FFF2-40B4-BE49-F238E27FC236}">
                    <a16:creationId xmlns:a16="http://schemas.microsoft.com/office/drawing/2014/main" id="{F00DA027-1D38-4668-85D7-3812F55054DA}"/>
                  </a:ext>
                </a:extLst>
              </p:cNvPr>
              <p:cNvSpPr txBox="1">
                <a:spLocks noRot="1" noChangeAspect="1" noMove="1" noResize="1" noEditPoints="1" noAdjustHandles="1" noChangeArrowheads="1" noChangeShapeType="1" noTextEdit="1"/>
              </p:cNvSpPr>
              <p:nvPr/>
            </p:nvSpPr>
            <p:spPr>
              <a:xfrm>
                <a:off x="7841810" y="1590544"/>
                <a:ext cx="3242679" cy="2215991"/>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D330F01-7A22-4519-AC5C-6163056276A0}"/>
                  </a:ext>
                </a:extLst>
              </p:cNvPr>
              <p:cNvSpPr txBox="1"/>
              <p:nvPr/>
            </p:nvSpPr>
            <p:spPr>
              <a:xfrm>
                <a:off x="8048482" y="5321966"/>
                <a:ext cx="1926488" cy="702052"/>
              </a:xfrm>
              <a:prstGeom prst="rect">
                <a:avLst/>
              </a:prstGeom>
              <a:noFill/>
              <a:ln>
                <a:noFill/>
              </a:ln>
            </p:spPr>
            <p:txBody>
              <a:bodyPr wrap="none" lIns="182880" tIns="182880" rIns="182880" bIns="18288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𝑙𝑒𝑓𝑡</m:t>
                          </m:r>
                        </m:sub>
                      </m:sSub>
                      <m:r>
                        <a:rPr lang="en-US" sz="2000" b="0" i="1" smtClean="0">
                          <a:latin typeface="Cambria Math" panose="02040503050406030204" pitchFamily="18" charset="0"/>
                        </a:rPr>
                        <m:t>&gt;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𝑟𝑖𝑔h𝑡</m:t>
                          </m:r>
                        </m:sub>
                      </m:sSub>
                    </m:oMath>
                  </m:oMathPara>
                </a14:m>
                <a:endParaRPr lang="en-US" sz="2000" dirty="0"/>
              </a:p>
            </p:txBody>
          </p:sp>
        </mc:Choice>
        <mc:Fallback xmlns="">
          <p:sp>
            <p:nvSpPr>
              <p:cNvPr id="24" name="TextBox 23">
                <a:extLst>
                  <a:ext uri="{FF2B5EF4-FFF2-40B4-BE49-F238E27FC236}">
                    <a16:creationId xmlns:a16="http://schemas.microsoft.com/office/drawing/2014/main" id="{7D330F01-7A22-4519-AC5C-6163056276A0}"/>
                  </a:ext>
                </a:extLst>
              </p:cNvPr>
              <p:cNvSpPr txBox="1">
                <a:spLocks noRot="1" noChangeAspect="1" noMove="1" noResize="1" noEditPoints="1" noAdjustHandles="1" noChangeArrowheads="1" noChangeShapeType="1" noTextEdit="1"/>
              </p:cNvSpPr>
              <p:nvPr/>
            </p:nvSpPr>
            <p:spPr>
              <a:xfrm>
                <a:off x="8048482" y="5321966"/>
                <a:ext cx="1926488" cy="702052"/>
              </a:xfrm>
              <a:prstGeom prst="rect">
                <a:avLst/>
              </a:prstGeom>
              <a:blipFill>
                <a:blip r:embed="rId8"/>
                <a:stretch>
                  <a:fillRect/>
                </a:stretch>
              </a:blipFill>
              <a:ln>
                <a:no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DE6F6F2A-073D-4B73-8B50-6FC443903D84}"/>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16</a:t>
            </a:fld>
            <a:endParaRPr lang="en-US" dirty="0"/>
          </a:p>
        </p:txBody>
      </p:sp>
    </p:spTree>
    <p:extLst>
      <p:ext uri="{BB962C8B-B14F-4D97-AF65-F5344CB8AC3E}">
        <p14:creationId xmlns:p14="http://schemas.microsoft.com/office/powerpoint/2010/main" val="76840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697202" y="3660407"/>
            <a:ext cx="326765" cy="288087"/>
          </a:xfrm>
          <a:prstGeom prst="rect">
            <a:avLst/>
          </a:prstGeom>
          <a:noFill/>
          <a:ln w="3810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0244364" y="3631454"/>
            <a:ext cx="326765" cy="288087"/>
          </a:xfrm>
          <a:prstGeom prst="rect">
            <a:avLst/>
          </a:prstGeom>
          <a:noFill/>
          <a:ln w="3810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Stream flow generation: topographic controls</a:t>
            </a:r>
          </a:p>
        </p:txBody>
      </p:sp>
      <p:pic>
        <p:nvPicPr>
          <p:cNvPr id="2050" name="Picture 2" descr="http://www.research.lancs.ac.uk/portal/files/3868031/KJ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3015022"/>
            <a:ext cx="2752725" cy="3343275"/>
          </a:xfrm>
          <a:prstGeom prst="rect">
            <a:avLst/>
          </a:prstGeom>
          <a:noFill/>
          <a:extLst>
            <a:ext uri="{909E8E84-426E-40DD-AFC4-6F175D3DCCD1}">
              <a14:hiddenFill xmlns:a14="http://schemas.microsoft.com/office/drawing/2010/main">
                <a:solidFill>
                  <a:srgbClr val="FFFFFF"/>
                </a:solidFill>
              </a14:hiddenFill>
            </a:ext>
          </a:extLst>
        </p:spPr>
      </p:pic>
      <p:sp>
        <p:nvSpPr>
          <p:cNvPr id="256" name="TextBox 255"/>
          <p:cNvSpPr txBox="1"/>
          <p:nvPr/>
        </p:nvSpPr>
        <p:spPr>
          <a:xfrm>
            <a:off x="403225" y="6128433"/>
            <a:ext cx="2761947" cy="646331"/>
          </a:xfrm>
          <a:prstGeom prst="rect">
            <a:avLst/>
          </a:prstGeom>
          <a:solidFill>
            <a:schemeClr val="bg1"/>
          </a:solidFill>
          <a:ln>
            <a:noFill/>
          </a:ln>
        </p:spPr>
        <p:txBody>
          <a:bodyPr wrap="square" lIns="182880" tIns="182880" rIns="182880" bIns="182880" rtlCol="0">
            <a:spAutoFit/>
          </a:bodyPr>
          <a:lstStyle/>
          <a:p>
            <a:pPr algn="ctr"/>
            <a:r>
              <a:rPr lang="en-US" dirty="0"/>
              <a:t>Keith </a:t>
            </a:r>
            <a:r>
              <a:rPr lang="en-US" dirty="0" err="1"/>
              <a:t>Beven</a:t>
            </a:r>
            <a:endParaRPr lang="en-US" dirty="0"/>
          </a:p>
        </p:txBody>
      </p:sp>
      <p:sp>
        <p:nvSpPr>
          <p:cNvPr id="257" name="Cloud Callout 256"/>
          <p:cNvSpPr/>
          <p:nvPr/>
        </p:nvSpPr>
        <p:spPr>
          <a:xfrm>
            <a:off x="3315263" y="4010556"/>
            <a:ext cx="3152775" cy="2528887"/>
          </a:xfrm>
          <a:prstGeom prst="cloudCallout">
            <a:avLst>
              <a:gd name="adj1" fmla="val -88891"/>
              <a:gd name="adj2" fmla="val -61521"/>
            </a:avLst>
          </a:prstGeom>
          <a:solidFill>
            <a:schemeClr val="bg1"/>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“Wetness” is directly related to contributing area and inversely related to the slope</a:t>
            </a:r>
          </a:p>
        </p:txBody>
      </p:sp>
      <mc:AlternateContent xmlns:mc="http://schemas.openxmlformats.org/markup-compatibility/2006" xmlns:a14="http://schemas.microsoft.com/office/drawing/2010/main">
        <mc:Choice Requires="a14">
          <p:sp>
            <p:nvSpPr>
              <p:cNvPr id="27" name="TextBox 26"/>
              <p:cNvSpPr txBox="1"/>
              <p:nvPr/>
            </p:nvSpPr>
            <p:spPr>
              <a:xfrm>
                <a:off x="7580886" y="4631228"/>
                <a:ext cx="3291643" cy="1908215"/>
              </a:xfrm>
              <a:prstGeom prst="rect">
                <a:avLst/>
              </a:prstGeom>
              <a:solidFill>
                <a:schemeClr val="bg1"/>
              </a:solidFill>
              <a:ln>
                <a:noFill/>
              </a:ln>
            </p:spPr>
            <p:txBody>
              <a:bodyPr wrap="square" lIns="182880" tIns="182880" rIns="182880" bIns="18288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𝐿</m:t>
                        </m:r>
                      </m:sub>
                    </m:sSub>
                  </m:oMath>
                </a14:m>
                <a:r>
                  <a:rPr lang="en-US" sz="2000" dirty="0"/>
                  <a:t> is the local slope (in the steepest direction) of the location.  It is a metric of how easy it is for water to leave the location. </a:t>
                </a:r>
              </a:p>
            </p:txBody>
          </p:sp>
        </mc:Choice>
        <mc:Fallback xmlns="">
          <p:sp>
            <p:nvSpPr>
              <p:cNvPr id="27" name="TextBox 26"/>
              <p:cNvSpPr txBox="1">
                <a:spLocks noRot="1" noChangeAspect="1" noMove="1" noResize="1" noEditPoints="1" noAdjustHandles="1" noChangeArrowheads="1" noChangeShapeType="1" noTextEdit="1"/>
              </p:cNvSpPr>
              <p:nvPr/>
            </p:nvSpPr>
            <p:spPr>
              <a:xfrm>
                <a:off x="7580886" y="4631228"/>
                <a:ext cx="3291643" cy="1908215"/>
              </a:xfrm>
              <a:prstGeom prst="rect">
                <a:avLst/>
              </a:prstGeom>
              <a:blipFill rotWithShape="0">
                <a:blip r:embed="rId3"/>
                <a:stretch>
                  <a:fillRect/>
                </a:stretch>
              </a:blipFill>
              <a:ln>
                <a:noFill/>
              </a:ln>
            </p:spPr>
            <p:txBody>
              <a:bodyPr/>
              <a:lstStyle/>
              <a:p>
                <a:r>
                  <a:rPr lang="en-US">
                    <a:noFill/>
                  </a:rPr>
                  <a:t> </a:t>
                </a:r>
              </a:p>
            </p:txBody>
          </p:sp>
        </mc:Fallback>
      </mc:AlternateContent>
      <p:sp>
        <p:nvSpPr>
          <p:cNvPr id="10" name="Freeform 9"/>
          <p:cNvSpPr/>
          <p:nvPr/>
        </p:nvSpPr>
        <p:spPr>
          <a:xfrm>
            <a:off x="7156876" y="1888591"/>
            <a:ext cx="1658375" cy="1906607"/>
          </a:xfrm>
          <a:custGeom>
            <a:avLst/>
            <a:gdLst>
              <a:gd name="connsiteX0" fmla="*/ 584240 w 1658375"/>
              <a:gd name="connsiteY0" fmla="*/ 1905428 h 2106030"/>
              <a:gd name="connsiteX1" fmla="*/ 3669 w 1658375"/>
              <a:gd name="connsiteY1" fmla="*/ 381428 h 2106030"/>
              <a:gd name="connsiteX2" fmla="*/ 889040 w 1658375"/>
              <a:gd name="connsiteY2" fmla="*/ 47599 h 2106030"/>
              <a:gd name="connsiteX3" fmla="*/ 1658297 w 1658375"/>
              <a:gd name="connsiteY3" fmla="*/ 207256 h 2106030"/>
              <a:gd name="connsiteX4" fmla="*/ 845497 w 1658375"/>
              <a:gd name="connsiteY4" fmla="*/ 1905428 h 2106030"/>
              <a:gd name="connsiteX5" fmla="*/ 584240 w 1658375"/>
              <a:gd name="connsiteY5" fmla="*/ 1905428 h 2106030"/>
              <a:gd name="connsiteX0" fmla="*/ 584240 w 1658375"/>
              <a:gd name="connsiteY0" fmla="*/ 1905428 h 2106030"/>
              <a:gd name="connsiteX1" fmla="*/ 3669 w 1658375"/>
              <a:gd name="connsiteY1" fmla="*/ 381428 h 2106030"/>
              <a:gd name="connsiteX2" fmla="*/ 889040 w 1658375"/>
              <a:gd name="connsiteY2" fmla="*/ 47599 h 2106030"/>
              <a:gd name="connsiteX3" fmla="*/ 1658297 w 1658375"/>
              <a:gd name="connsiteY3" fmla="*/ 207256 h 2106030"/>
              <a:gd name="connsiteX4" fmla="*/ 845497 w 1658375"/>
              <a:gd name="connsiteY4" fmla="*/ 1905428 h 2106030"/>
              <a:gd name="connsiteX5" fmla="*/ 584240 w 1658375"/>
              <a:gd name="connsiteY5" fmla="*/ 1905428 h 2106030"/>
              <a:gd name="connsiteX0" fmla="*/ 584240 w 1658375"/>
              <a:gd name="connsiteY0" fmla="*/ 1905428 h 2028546"/>
              <a:gd name="connsiteX1" fmla="*/ 3669 w 1658375"/>
              <a:gd name="connsiteY1" fmla="*/ 381428 h 2028546"/>
              <a:gd name="connsiteX2" fmla="*/ 889040 w 1658375"/>
              <a:gd name="connsiteY2" fmla="*/ 47599 h 2028546"/>
              <a:gd name="connsiteX3" fmla="*/ 1658297 w 1658375"/>
              <a:gd name="connsiteY3" fmla="*/ 207256 h 2028546"/>
              <a:gd name="connsiteX4" fmla="*/ 845497 w 1658375"/>
              <a:gd name="connsiteY4" fmla="*/ 1905428 h 2028546"/>
              <a:gd name="connsiteX5" fmla="*/ 584240 w 1658375"/>
              <a:gd name="connsiteY5" fmla="*/ 1905428 h 2028546"/>
              <a:gd name="connsiteX0" fmla="*/ 584240 w 1658375"/>
              <a:gd name="connsiteY0" fmla="*/ 1905428 h 2028546"/>
              <a:gd name="connsiteX1" fmla="*/ 3669 w 1658375"/>
              <a:gd name="connsiteY1" fmla="*/ 381428 h 2028546"/>
              <a:gd name="connsiteX2" fmla="*/ 889040 w 1658375"/>
              <a:gd name="connsiteY2" fmla="*/ 47599 h 2028546"/>
              <a:gd name="connsiteX3" fmla="*/ 1658297 w 1658375"/>
              <a:gd name="connsiteY3" fmla="*/ 207256 h 2028546"/>
              <a:gd name="connsiteX4" fmla="*/ 845497 w 1658375"/>
              <a:gd name="connsiteY4" fmla="*/ 1905428 h 2028546"/>
              <a:gd name="connsiteX5" fmla="*/ 584240 w 1658375"/>
              <a:gd name="connsiteY5" fmla="*/ 1905428 h 2028546"/>
              <a:gd name="connsiteX0" fmla="*/ 584240 w 1658375"/>
              <a:gd name="connsiteY0" fmla="*/ 1905428 h 1906607"/>
              <a:gd name="connsiteX1" fmla="*/ 3669 w 1658375"/>
              <a:gd name="connsiteY1" fmla="*/ 381428 h 1906607"/>
              <a:gd name="connsiteX2" fmla="*/ 889040 w 1658375"/>
              <a:gd name="connsiteY2" fmla="*/ 47599 h 1906607"/>
              <a:gd name="connsiteX3" fmla="*/ 1658297 w 1658375"/>
              <a:gd name="connsiteY3" fmla="*/ 207256 h 1906607"/>
              <a:gd name="connsiteX4" fmla="*/ 845497 w 1658375"/>
              <a:gd name="connsiteY4" fmla="*/ 1905428 h 1906607"/>
              <a:gd name="connsiteX5" fmla="*/ 584240 w 1658375"/>
              <a:gd name="connsiteY5" fmla="*/ 1905428 h 190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375" h="1906607">
                <a:moveTo>
                  <a:pt x="584240" y="1905428"/>
                </a:moveTo>
                <a:cubicBezTo>
                  <a:pt x="443935" y="1651428"/>
                  <a:pt x="-47131" y="691066"/>
                  <a:pt x="3669" y="381428"/>
                </a:cubicBezTo>
                <a:cubicBezTo>
                  <a:pt x="54469" y="71790"/>
                  <a:pt x="613269" y="76628"/>
                  <a:pt x="889040" y="47599"/>
                </a:cubicBezTo>
                <a:cubicBezTo>
                  <a:pt x="1164811" y="18570"/>
                  <a:pt x="1665554" y="-102382"/>
                  <a:pt x="1658297" y="207256"/>
                </a:cubicBezTo>
                <a:cubicBezTo>
                  <a:pt x="1651040" y="516894"/>
                  <a:pt x="1026926" y="1624818"/>
                  <a:pt x="845497" y="1905428"/>
                </a:cubicBezTo>
                <a:cubicBezTo>
                  <a:pt x="722127" y="1910267"/>
                  <a:pt x="768087" y="1898170"/>
                  <a:pt x="584240" y="1905428"/>
                </a:cubicBezTo>
                <a:close/>
              </a:path>
            </a:pathLst>
          </a:custGeom>
          <a:noFill/>
          <a:ln w="28575">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9695425" y="1888590"/>
            <a:ext cx="1658375" cy="1906607"/>
          </a:xfrm>
          <a:custGeom>
            <a:avLst/>
            <a:gdLst>
              <a:gd name="connsiteX0" fmla="*/ 584240 w 1658375"/>
              <a:gd name="connsiteY0" fmla="*/ 1905428 h 2106030"/>
              <a:gd name="connsiteX1" fmla="*/ 3669 w 1658375"/>
              <a:gd name="connsiteY1" fmla="*/ 381428 h 2106030"/>
              <a:gd name="connsiteX2" fmla="*/ 889040 w 1658375"/>
              <a:gd name="connsiteY2" fmla="*/ 47599 h 2106030"/>
              <a:gd name="connsiteX3" fmla="*/ 1658297 w 1658375"/>
              <a:gd name="connsiteY3" fmla="*/ 207256 h 2106030"/>
              <a:gd name="connsiteX4" fmla="*/ 845497 w 1658375"/>
              <a:gd name="connsiteY4" fmla="*/ 1905428 h 2106030"/>
              <a:gd name="connsiteX5" fmla="*/ 584240 w 1658375"/>
              <a:gd name="connsiteY5" fmla="*/ 1905428 h 2106030"/>
              <a:gd name="connsiteX0" fmla="*/ 584240 w 1658375"/>
              <a:gd name="connsiteY0" fmla="*/ 1905428 h 2106030"/>
              <a:gd name="connsiteX1" fmla="*/ 3669 w 1658375"/>
              <a:gd name="connsiteY1" fmla="*/ 381428 h 2106030"/>
              <a:gd name="connsiteX2" fmla="*/ 889040 w 1658375"/>
              <a:gd name="connsiteY2" fmla="*/ 47599 h 2106030"/>
              <a:gd name="connsiteX3" fmla="*/ 1658297 w 1658375"/>
              <a:gd name="connsiteY3" fmla="*/ 207256 h 2106030"/>
              <a:gd name="connsiteX4" fmla="*/ 845497 w 1658375"/>
              <a:gd name="connsiteY4" fmla="*/ 1905428 h 2106030"/>
              <a:gd name="connsiteX5" fmla="*/ 584240 w 1658375"/>
              <a:gd name="connsiteY5" fmla="*/ 1905428 h 2106030"/>
              <a:gd name="connsiteX0" fmla="*/ 584240 w 1658375"/>
              <a:gd name="connsiteY0" fmla="*/ 1905428 h 2028546"/>
              <a:gd name="connsiteX1" fmla="*/ 3669 w 1658375"/>
              <a:gd name="connsiteY1" fmla="*/ 381428 h 2028546"/>
              <a:gd name="connsiteX2" fmla="*/ 889040 w 1658375"/>
              <a:gd name="connsiteY2" fmla="*/ 47599 h 2028546"/>
              <a:gd name="connsiteX3" fmla="*/ 1658297 w 1658375"/>
              <a:gd name="connsiteY3" fmla="*/ 207256 h 2028546"/>
              <a:gd name="connsiteX4" fmla="*/ 845497 w 1658375"/>
              <a:gd name="connsiteY4" fmla="*/ 1905428 h 2028546"/>
              <a:gd name="connsiteX5" fmla="*/ 584240 w 1658375"/>
              <a:gd name="connsiteY5" fmla="*/ 1905428 h 2028546"/>
              <a:gd name="connsiteX0" fmla="*/ 584240 w 1658375"/>
              <a:gd name="connsiteY0" fmla="*/ 1905428 h 2028546"/>
              <a:gd name="connsiteX1" fmla="*/ 3669 w 1658375"/>
              <a:gd name="connsiteY1" fmla="*/ 381428 h 2028546"/>
              <a:gd name="connsiteX2" fmla="*/ 889040 w 1658375"/>
              <a:gd name="connsiteY2" fmla="*/ 47599 h 2028546"/>
              <a:gd name="connsiteX3" fmla="*/ 1658297 w 1658375"/>
              <a:gd name="connsiteY3" fmla="*/ 207256 h 2028546"/>
              <a:gd name="connsiteX4" fmla="*/ 845497 w 1658375"/>
              <a:gd name="connsiteY4" fmla="*/ 1905428 h 2028546"/>
              <a:gd name="connsiteX5" fmla="*/ 584240 w 1658375"/>
              <a:gd name="connsiteY5" fmla="*/ 1905428 h 2028546"/>
              <a:gd name="connsiteX0" fmla="*/ 584240 w 1658375"/>
              <a:gd name="connsiteY0" fmla="*/ 1905428 h 1906607"/>
              <a:gd name="connsiteX1" fmla="*/ 3669 w 1658375"/>
              <a:gd name="connsiteY1" fmla="*/ 381428 h 1906607"/>
              <a:gd name="connsiteX2" fmla="*/ 889040 w 1658375"/>
              <a:gd name="connsiteY2" fmla="*/ 47599 h 1906607"/>
              <a:gd name="connsiteX3" fmla="*/ 1658297 w 1658375"/>
              <a:gd name="connsiteY3" fmla="*/ 207256 h 1906607"/>
              <a:gd name="connsiteX4" fmla="*/ 845497 w 1658375"/>
              <a:gd name="connsiteY4" fmla="*/ 1905428 h 1906607"/>
              <a:gd name="connsiteX5" fmla="*/ 584240 w 1658375"/>
              <a:gd name="connsiteY5" fmla="*/ 1905428 h 190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375" h="1906607">
                <a:moveTo>
                  <a:pt x="584240" y="1905428"/>
                </a:moveTo>
                <a:cubicBezTo>
                  <a:pt x="443935" y="1651428"/>
                  <a:pt x="-47131" y="691066"/>
                  <a:pt x="3669" y="381428"/>
                </a:cubicBezTo>
                <a:cubicBezTo>
                  <a:pt x="54469" y="71790"/>
                  <a:pt x="613269" y="76628"/>
                  <a:pt x="889040" y="47599"/>
                </a:cubicBezTo>
                <a:cubicBezTo>
                  <a:pt x="1164811" y="18570"/>
                  <a:pt x="1665554" y="-102382"/>
                  <a:pt x="1658297" y="207256"/>
                </a:cubicBezTo>
                <a:cubicBezTo>
                  <a:pt x="1651040" y="516894"/>
                  <a:pt x="1026926" y="1624818"/>
                  <a:pt x="845497" y="1905428"/>
                </a:cubicBezTo>
                <a:cubicBezTo>
                  <a:pt x="722127" y="1910267"/>
                  <a:pt x="768087" y="1898170"/>
                  <a:pt x="584240" y="1905428"/>
                </a:cubicBezTo>
                <a:close/>
              </a:path>
            </a:pathLst>
          </a:custGeom>
          <a:noFill/>
          <a:ln w="28575">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97202" y="2272106"/>
            <a:ext cx="540854" cy="800219"/>
          </a:xfrm>
          <a:prstGeom prst="rect">
            <a:avLst/>
          </a:prstGeom>
          <a:solidFill>
            <a:schemeClr val="bg1"/>
          </a:solidFill>
          <a:ln>
            <a:noFill/>
          </a:ln>
        </p:spPr>
        <p:txBody>
          <a:bodyPr wrap="none" lIns="182880" tIns="182880" rIns="182880" bIns="182880" rtlCol="0">
            <a:spAutoFit/>
          </a:bodyPr>
          <a:lstStyle/>
          <a:p>
            <a:r>
              <a:rPr lang="en-US" sz="2800" dirty="0"/>
              <a:t>a</a:t>
            </a:r>
          </a:p>
        </p:txBody>
      </p:sp>
      <p:sp>
        <p:nvSpPr>
          <p:cNvPr id="13" name="TextBox 12"/>
          <p:cNvSpPr txBox="1"/>
          <p:nvPr/>
        </p:nvSpPr>
        <p:spPr>
          <a:xfrm>
            <a:off x="10235751" y="2282278"/>
            <a:ext cx="540854" cy="800219"/>
          </a:xfrm>
          <a:prstGeom prst="rect">
            <a:avLst/>
          </a:prstGeom>
          <a:solidFill>
            <a:schemeClr val="bg1"/>
          </a:solidFill>
          <a:ln>
            <a:noFill/>
          </a:ln>
        </p:spPr>
        <p:txBody>
          <a:bodyPr wrap="none" lIns="182880" tIns="182880" rIns="182880" bIns="182880" rtlCol="0">
            <a:spAutoFit/>
          </a:bodyPr>
          <a:lstStyle/>
          <a:p>
            <a:r>
              <a:rPr lang="en-US" sz="2800" dirty="0"/>
              <a:t>a</a:t>
            </a:r>
          </a:p>
        </p:txBody>
      </p:sp>
      <p:cxnSp>
        <p:nvCxnSpPr>
          <p:cNvPr id="14" name="Straight Arrow Connector 13"/>
          <p:cNvCxnSpPr/>
          <p:nvPr/>
        </p:nvCxnSpPr>
        <p:spPr>
          <a:xfrm>
            <a:off x="7891975" y="3587262"/>
            <a:ext cx="0" cy="42329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0407747" y="3583550"/>
            <a:ext cx="0" cy="42329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7134612" y="3804452"/>
                <a:ext cx="1702902" cy="738664"/>
              </a:xfrm>
              <a:prstGeom prst="rect">
                <a:avLst/>
              </a:prstGeom>
              <a:noFill/>
              <a:ln>
                <a:noFill/>
              </a:ln>
            </p:spPr>
            <p:txBody>
              <a:bodyPr wrap="none" lIns="182880" tIns="182880" rIns="182880" bIns="18288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=0.01</m:t>
                      </m:r>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7134612" y="3804452"/>
                <a:ext cx="1702902" cy="738664"/>
              </a:xfrm>
              <a:prstGeom prst="rect">
                <a:avLst/>
              </a:prstGeom>
              <a:blipFill rotWithShape="0">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9464633" y="3819553"/>
                <a:ext cx="1872820" cy="738664"/>
              </a:xfrm>
              <a:prstGeom prst="rect">
                <a:avLst/>
              </a:prstGeom>
              <a:noFill/>
              <a:ln>
                <a:noFill/>
              </a:ln>
            </p:spPr>
            <p:txBody>
              <a:bodyPr wrap="none" lIns="182880" tIns="182880" rIns="182880" bIns="18288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=0.001</m:t>
                      </m:r>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9464633" y="3819553"/>
                <a:ext cx="1872820" cy="738664"/>
              </a:xfrm>
              <a:prstGeom prst="rect">
                <a:avLst/>
              </a:prstGeom>
              <a:blipFill rotWithShape="0">
                <a:blip r:embed="rId5"/>
                <a:stretch>
                  <a:fillRect/>
                </a:stretch>
              </a:blipFill>
              <a:ln>
                <a:noFill/>
              </a:ln>
            </p:spPr>
            <p:txBody>
              <a:bodyPr/>
              <a:lstStyle/>
              <a:p>
                <a:r>
                  <a:rPr lang="en-US">
                    <a:noFill/>
                  </a:rPr>
                  <a:t> </a:t>
                </a:r>
              </a:p>
            </p:txBody>
          </p:sp>
        </mc:Fallback>
      </mc:AlternateContent>
      <p:sp>
        <p:nvSpPr>
          <p:cNvPr id="21" name="TextBox 20"/>
          <p:cNvSpPr txBox="1"/>
          <p:nvPr/>
        </p:nvSpPr>
        <p:spPr>
          <a:xfrm>
            <a:off x="3233984" y="1653120"/>
            <a:ext cx="3790140" cy="738664"/>
          </a:xfrm>
          <a:prstGeom prst="rect">
            <a:avLst/>
          </a:prstGeom>
          <a:solidFill>
            <a:schemeClr val="bg1"/>
          </a:solidFill>
          <a:ln>
            <a:noFill/>
          </a:ln>
        </p:spPr>
        <p:txBody>
          <a:bodyPr wrap="none" lIns="182880" tIns="182880" rIns="182880" bIns="182880" rtlCol="0">
            <a:spAutoFit/>
          </a:bodyPr>
          <a:lstStyle/>
          <a:p>
            <a:r>
              <a:rPr lang="en-US" sz="2400" dirty="0"/>
              <a:t>Topographic Wetness Index</a:t>
            </a:r>
          </a:p>
        </p:txBody>
      </p:sp>
      <mc:AlternateContent xmlns:mc="http://schemas.openxmlformats.org/markup-compatibility/2006" xmlns:a14="http://schemas.microsoft.com/office/drawing/2010/main">
        <mc:Choice Requires="a14">
          <p:sp>
            <p:nvSpPr>
              <p:cNvPr id="22" name="TextBox 21"/>
              <p:cNvSpPr txBox="1"/>
              <p:nvPr/>
            </p:nvSpPr>
            <p:spPr>
              <a:xfrm>
                <a:off x="3991788" y="2240262"/>
                <a:ext cx="2274533" cy="1199174"/>
              </a:xfrm>
              <a:prstGeom prst="rect">
                <a:avLst/>
              </a:prstGeom>
              <a:solidFill>
                <a:schemeClr val="bg1"/>
              </a:solidFill>
              <a:ln>
                <a:noFill/>
              </a:ln>
            </p:spPr>
            <p:txBody>
              <a:bodyPr wrap="none" lIns="182880" tIns="182880" rIns="182880" bIns="18288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𝑇𝑊</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𝑎</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𝐿</m:t>
                                      </m:r>
                                    </m:sub>
                                  </m:sSub>
                                </m:den>
                              </m:f>
                            </m:e>
                          </m:d>
                        </m:e>
                      </m:func>
                    </m:oMath>
                  </m:oMathPara>
                </a14:m>
                <a:endParaRPr lang="en-US"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991788" y="2240262"/>
                <a:ext cx="2274533" cy="1199174"/>
              </a:xfrm>
              <a:prstGeom prst="rect">
                <a:avLst/>
              </a:prstGeom>
              <a:blipFill rotWithShape="0">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164270" y="3015022"/>
                <a:ext cx="1075231" cy="945515"/>
              </a:xfrm>
              <a:prstGeom prst="rect">
                <a:avLst/>
              </a:prstGeom>
              <a:solidFill>
                <a:schemeClr val="bg1"/>
              </a:solidFill>
              <a:ln>
                <a:noFill/>
              </a:ln>
            </p:spPr>
            <p:txBody>
              <a:bodyPr wrap="none" lIns="182880" tIns="182880" rIns="182880" bIns="18288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𝐴</m:t>
                          </m:r>
                        </m:num>
                        <m:den>
                          <m:r>
                            <a:rPr lang="en-US" sz="2000" b="0" i="1" smtClean="0">
                              <a:latin typeface="Cambria Math" panose="02040503050406030204" pitchFamily="18" charset="0"/>
                            </a:rPr>
                            <m:t>𝐿</m:t>
                          </m:r>
                        </m:den>
                      </m:f>
                    </m:oMath>
                  </m:oMathPara>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164270" y="3015022"/>
                <a:ext cx="1075231" cy="945515"/>
              </a:xfrm>
              <a:prstGeom prst="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3CC53DE-017A-44AA-AB42-223FB67A0BC8}"/>
                  </a:ext>
                </a:extLst>
              </p:cNvPr>
              <p:cNvSpPr txBox="1"/>
              <p:nvPr/>
            </p:nvSpPr>
            <p:spPr>
              <a:xfrm>
                <a:off x="8368633" y="2959999"/>
                <a:ext cx="1499193" cy="1034450"/>
              </a:xfrm>
              <a:prstGeom prst="rect">
                <a:avLst/>
              </a:prstGeom>
              <a:noFill/>
              <a:ln>
                <a:noFill/>
              </a:ln>
            </p:spPr>
            <p:txBody>
              <a:bodyPr wrap="none" lIns="182880" tIns="182880" rIns="182880" bIns="18288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𝑇𝑊</m:t>
                          </m:r>
                          <m:r>
                            <a:rPr lang="en-US" sz="2000" b="0" i="1" smtClean="0">
                              <a:latin typeface="Cambria Math" panose="02040503050406030204" pitchFamily="18" charset="0"/>
                            </a:rPr>
                            <m:t>,</m:t>
                          </m:r>
                          <m:r>
                            <a:rPr lang="en-US" sz="2000" b="0" i="1" smtClean="0">
                              <a:latin typeface="Cambria Math" panose="02040503050406030204" pitchFamily="18" charset="0"/>
                            </a:rPr>
                            <m:t>𝑙𝑒𝑓𝑡</m:t>
                          </m:r>
                        </m:sub>
                      </m:sSub>
                      <m:r>
                        <a:rPr lang="en-US" sz="2000" b="0" i="1" smtClean="0">
                          <a:latin typeface="Cambria Math" panose="02040503050406030204" pitchFamily="18" charset="0"/>
                        </a:rPr>
                        <m:t>&lt;</m:t>
                      </m:r>
                    </m:oMath>
                  </m:oMathPara>
                </a14:m>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𝑇𝑊</m:t>
                          </m:r>
                          <m:r>
                            <a:rPr lang="en-US" sz="2000" b="0" i="1" smtClean="0">
                              <a:latin typeface="Cambria Math" panose="02040503050406030204" pitchFamily="18" charset="0"/>
                            </a:rPr>
                            <m:t>,</m:t>
                          </m:r>
                          <m:r>
                            <a:rPr lang="en-US" sz="2000" b="0" i="1" smtClean="0">
                              <a:latin typeface="Cambria Math" panose="02040503050406030204" pitchFamily="18" charset="0"/>
                            </a:rPr>
                            <m:t>𝑟𝑖𝑔h𝑡</m:t>
                          </m:r>
                        </m:sub>
                      </m:sSub>
                    </m:oMath>
                  </m:oMathPara>
                </a14:m>
                <a:endParaRPr lang="en-US" sz="2000" dirty="0"/>
              </a:p>
            </p:txBody>
          </p:sp>
        </mc:Choice>
        <mc:Fallback xmlns="">
          <p:sp>
            <p:nvSpPr>
              <p:cNvPr id="26" name="TextBox 25">
                <a:extLst>
                  <a:ext uri="{FF2B5EF4-FFF2-40B4-BE49-F238E27FC236}">
                    <a16:creationId xmlns:a16="http://schemas.microsoft.com/office/drawing/2014/main" id="{43CC53DE-017A-44AA-AB42-223FB67A0BC8}"/>
                  </a:ext>
                </a:extLst>
              </p:cNvPr>
              <p:cNvSpPr txBox="1">
                <a:spLocks noRot="1" noChangeAspect="1" noMove="1" noResize="1" noEditPoints="1" noAdjustHandles="1" noChangeArrowheads="1" noChangeShapeType="1" noTextEdit="1"/>
              </p:cNvSpPr>
              <p:nvPr/>
            </p:nvSpPr>
            <p:spPr>
              <a:xfrm>
                <a:off x="8368633" y="2959999"/>
                <a:ext cx="1499193" cy="1034450"/>
              </a:xfrm>
              <a:prstGeom prst="rect">
                <a:avLst/>
              </a:prstGeom>
              <a:blipFill>
                <a:blip r:embed="rId8"/>
                <a:stretch>
                  <a:fillRect/>
                </a:stretch>
              </a:blipFill>
              <a:ln>
                <a:no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9ED61721-F809-4795-B3AF-AC41A76905F5}"/>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17</a:t>
            </a:fld>
            <a:endParaRPr lang="en-US" dirty="0"/>
          </a:p>
        </p:txBody>
      </p:sp>
    </p:spTree>
    <p:extLst>
      <p:ext uri="{BB962C8B-B14F-4D97-AF65-F5344CB8AC3E}">
        <p14:creationId xmlns:p14="http://schemas.microsoft.com/office/powerpoint/2010/main" val="80570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838200" y="386915"/>
            <a:ext cx="10515600" cy="699306"/>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Stream flow generation: topographic wetness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3326" y="1086221"/>
            <a:ext cx="10865347" cy="5590350"/>
          </a:xfrm>
          <a:prstGeom prst="rect">
            <a:avLst/>
          </a:prstGeom>
        </p:spPr>
      </p:pic>
      <p:grpSp>
        <p:nvGrpSpPr>
          <p:cNvPr id="13" name="Group 12"/>
          <p:cNvGrpSpPr/>
          <p:nvPr/>
        </p:nvGrpSpPr>
        <p:grpSpPr>
          <a:xfrm>
            <a:off x="1386840" y="1188720"/>
            <a:ext cx="8610600" cy="4526280"/>
            <a:chOff x="1386840" y="1188720"/>
            <a:chExt cx="8610600" cy="4526280"/>
          </a:xfrm>
        </p:grpSpPr>
        <p:sp>
          <p:nvSpPr>
            <p:cNvPr id="5" name="Freeform 4"/>
            <p:cNvSpPr/>
            <p:nvPr/>
          </p:nvSpPr>
          <p:spPr>
            <a:xfrm>
              <a:off x="1386840" y="1188720"/>
              <a:ext cx="8610600" cy="2705100"/>
            </a:xfrm>
            <a:custGeom>
              <a:avLst/>
              <a:gdLst>
                <a:gd name="connsiteX0" fmla="*/ 0 w 8610600"/>
                <a:gd name="connsiteY0" fmla="*/ 0 h 2705100"/>
                <a:gd name="connsiteX1" fmla="*/ 228600 w 8610600"/>
                <a:gd name="connsiteY1" fmla="*/ 266700 h 2705100"/>
                <a:gd name="connsiteX2" fmla="*/ 266700 w 8610600"/>
                <a:gd name="connsiteY2" fmla="*/ 312420 h 2705100"/>
                <a:gd name="connsiteX3" fmla="*/ 289560 w 8610600"/>
                <a:gd name="connsiteY3" fmla="*/ 335280 h 2705100"/>
                <a:gd name="connsiteX4" fmla="*/ 304800 w 8610600"/>
                <a:gd name="connsiteY4" fmla="*/ 381000 h 2705100"/>
                <a:gd name="connsiteX5" fmla="*/ 304800 w 8610600"/>
                <a:gd name="connsiteY5" fmla="*/ 441960 h 2705100"/>
                <a:gd name="connsiteX6" fmla="*/ 335280 w 8610600"/>
                <a:gd name="connsiteY6" fmla="*/ 594360 h 2705100"/>
                <a:gd name="connsiteX7" fmla="*/ 480060 w 8610600"/>
                <a:gd name="connsiteY7" fmla="*/ 822960 h 2705100"/>
                <a:gd name="connsiteX8" fmla="*/ 685800 w 8610600"/>
                <a:gd name="connsiteY8" fmla="*/ 1013460 h 2705100"/>
                <a:gd name="connsiteX9" fmla="*/ 861060 w 8610600"/>
                <a:gd name="connsiteY9" fmla="*/ 1112520 h 2705100"/>
                <a:gd name="connsiteX10" fmla="*/ 1066800 w 8610600"/>
                <a:gd name="connsiteY10" fmla="*/ 1257300 h 2705100"/>
                <a:gd name="connsiteX11" fmla="*/ 1310640 w 8610600"/>
                <a:gd name="connsiteY11" fmla="*/ 1417320 h 2705100"/>
                <a:gd name="connsiteX12" fmla="*/ 1402080 w 8610600"/>
                <a:gd name="connsiteY12" fmla="*/ 1493520 h 2705100"/>
                <a:gd name="connsiteX13" fmla="*/ 1447800 w 8610600"/>
                <a:gd name="connsiteY13" fmla="*/ 1554480 h 2705100"/>
                <a:gd name="connsiteX14" fmla="*/ 1493520 w 8610600"/>
                <a:gd name="connsiteY14" fmla="*/ 1630680 h 2705100"/>
                <a:gd name="connsiteX15" fmla="*/ 1554480 w 8610600"/>
                <a:gd name="connsiteY15" fmla="*/ 1767840 h 2705100"/>
                <a:gd name="connsiteX16" fmla="*/ 1653540 w 8610600"/>
                <a:gd name="connsiteY16" fmla="*/ 1813560 h 2705100"/>
                <a:gd name="connsiteX17" fmla="*/ 1775460 w 8610600"/>
                <a:gd name="connsiteY17" fmla="*/ 1851660 h 2705100"/>
                <a:gd name="connsiteX18" fmla="*/ 2080260 w 8610600"/>
                <a:gd name="connsiteY18" fmla="*/ 1897380 h 2705100"/>
                <a:gd name="connsiteX19" fmla="*/ 2141220 w 8610600"/>
                <a:gd name="connsiteY19" fmla="*/ 1927860 h 2705100"/>
                <a:gd name="connsiteX20" fmla="*/ 2308860 w 8610600"/>
                <a:gd name="connsiteY20" fmla="*/ 1981200 h 2705100"/>
                <a:gd name="connsiteX21" fmla="*/ 2567940 w 8610600"/>
                <a:gd name="connsiteY21" fmla="*/ 2095500 h 2705100"/>
                <a:gd name="connsiteX22" fmla="*/ 2773680 w 8610600"/>
                <a:gd name="connsiteY22" fmla="*/ 2156460 h 2705100"/>
                <a:gd name="connsiteX23" fmla="*/ 2926080 w 8610600"/>
                <a:gd name="connsiteY23" fmla="*/ 2164080 h 2705100"/>
                <a:gd name="connsiteX24" fmla="*/ 3070860 w 8610600"/>
                <a:gd name="connsiteY24" fmla="*/ 2247900 h 2705100"/>
                <a:gd name="connsiteX25" fmla="*/ 3314700 w 8610600"/>
                <a:gd name="connsiteY25" fmla="*/ 2308860 h 2705100"/>
                <a:gd name="connsiteX26" fmla="*/ 3528060 w 8610600"/>
                <a:gd name="connsiteY26" fmla="*/ 2377440 h 2705100"/>
                <a:gd name="connsiteX27" fmla="*/ 3832860 w 8610600"/>
                <a:gd name="connsiteY27" fmla="*/ 2446020 h 2705100"/>
                <a:gd name="connsiteX28" fmla="*/ 4130040 w 8610600"/>
                <a:gd name="connsiteY28" fmla="*/ 2476500 h 2705100"/>
                <a:gd name="connsiteX29" fmla="*/ 4549140 w 8610600"/>
                <a:gd name="connsiteY29" fmla="*/ 2453640 h 2705100"/>
                <a:gd name="connsiteX30" fmla="*/ 4777740 w 8610600"/>
                <a:gd name="connsiteY30" fmla="*/ 2468880 h 2705100"/>
                <a:gd name="connsiteX31" fmla="*/ 4892040 w 8610600"/>
                <a:gd name="connsiteY31" fmla="*/ 2491740 h 2705100"/>
                <a:gd name="connsiteX32" fmla="*/ 4945380 w 8610600"/>
                <a:gd name="connsiteY32" fmla="*/ 2476500 h 2705100"/>
                <a:gd name="connsiteX33" fmla="*/ 4975860 w 8610600"/>
                <a:gd name="connsiteY33" fmla="*/ 2468880 h 2705100"/>
                <a:gd name="connsiteX34" fmla="*/ 5105400 w 8610600"/>
                <a:gd name="connsiteY34" fmla="*/ 2506980 h 2705100"/>
                <a:gd name="connsiteX35" fmla="*/ 5189220 w 8610600"/>
                <a:gd name="connsiteY35" fmla="*/ 2484120 h 2705100"/>
                <a:gd name="connsiteX36" fmla="*/ 5242560 w 8610600"/>
                <a:gd name="connsiteY36" fmla="*/ 2499360 h 2705100"/>
                <a:gd name="connsiteX37" fmla="*/ 5303520 w 8610600"/>
                <a:gd name="connsiteY37" fmla="*/ 2499360 h 2705100"/>
                <a:gd name="connsiteX38" fmla="*/ 5394960 w 8610600"/>
                <a:gd name="connsiteY38" fmla="*/ 2468880 h 2705100"/>
                <a:gd name="connsiteX39" fmla="*/ 5593080 w 8610600"/>
                <a:gd name="connsiteY39" fmla="*/ 2430780 h 2705100"/>
                <a:gd name="connsiteX40" fmla="*/ 5821680 w 8610600"/>
                <a:gd name="connsiteY40" fmla="*/ 2385060 h 2705100"/>
                <a:gd name="connsiteX41" fmla="*/ 5935980 w 8610600"/>
                <a:gd name="connsiteY41" fmla="*/ 2362200 h 2705100"/>
                <a:gd name="connsiteX42" fmla="*/ 6027420 w 8610600"/>
                <a:gd name="connsiteY42" fmla="*/ 2400300 h 2705100"/>
                <a:gd name="connsiteX43" fmla="*/ 6240780 w 8610600"/>
                <a:gd name="connsiteY43" fmla="*/ 2499360 h 2705100"/>
                <a:gd name="connsiteX44" fmla="*/ 6301740 w 8610600"/>
                <a:gd name="connsiteY44" fmla="*/ 2545080 h 2705100"/>
                <a:gd name="connsiteX45" fmla="*/ 6438900 w 8610600"/>
                <a:gd name="connsiteY45" fmla="*/ 2537460 h 2705100"/>
                <a:gd name="connsiteX46" fmla="*/ 6560820 w 8610600"/>
                <a:gd name="connsiteY46" fmla="*/ 2491740 h 2705100"/>
                <a:gd name="connsiteX47" fmla="*/ 6736080 w 8610600"/>
                <a:gd name="connsiteY47" fmla="*/ 2339340 h 2705100"/>
                <a:gd name="connsiteX48" fmla="*/ 6758940 w 8610600"/>
                <a:gd name="connsiteY48" fmla="*/ 2286000 h 2705100"/>
                <a:gd name="connsiteX49" fmla="*/ 6880860 w 8610600"/>
                <a:gd name="connsiteY49" fmla="*/ 2209800 h 2705100"/>
                <a:gd name="connsiteX50" fmla="*/ 6949440 w 8610600"/>
                <a:gd name="connsiteY50" fmla="*/ 2186940 h 2705100"/>
                <a:gd name="connsiteX51" fmla="*/ 7063740 w 8610600"/>
                <a:gd name="connsiteY51" fmla="*/ 2179320 h 2705100"/>
                <a:gd name="connsiteX52" fmla="*/ 7178040 w 8610600"/>
                <a:gd name="connsiteY52" fmla="*/ 2225040 h 2705100"/>
                <a:gd name="connsiteX53" fmla="*/ 7315200 w 8610600"/>
                <a:gd name="connsiteY53" fmla="*/ 2217420 h 2705100"/>
                <a:gd name="connsiteX54" fmla="*/ 7536180 w 8610600"/>
                <a:gd name="connsiteY54" fmla="*/ 2194560 h 2705100"/>
                <a:gd name="connsiteX55" fmla="*/ 7581900 w 8610600"/>
                <a:gd name="connsiteY55" fmla="*/ 2186940 h 2705100"/>
                <a:gd name="connsiteX56" fmla="*/ 7772400 w 8610600"/>
                <a:gd name="connsiteY56" fmla="*/ 2247900 h 2705100"/>
                <a:gd name="connsiteX57" fmla="*/ 7871460 w 8610600"/>
                <a:gd name="connsiteY57" fmla="*/ 2286000 h 2705100"/>
                <a:gd name="connsiteX58" fmla="*/ 7978140 w 8610600"/>
                <a:gd name="connsiteY58" fmla="*/ 2316480 h 2705100"/>
                <a:gd name="connsiteX59" fmla="*/ 8229600 w 8610600"/>
                <a:gd name="connsiteY59" fmla="*/ 2407920 h 2705100"/>
                <a:gd name="connsiteX60" fmla="*/ 8359140 w 8610600"/>
                <a:gd name="connsiteY60" fmla="*/ 2552700 h 2705100"/>
                <a:gd name="connsiteX61" fmla="*/ 8503920 w 8610600"/>
                <a:gd name="connsiteY61" fmla="*/ 2621280 h 2705100"/>
                <a:gd name="connsiteX62" fmla="*/ 8549640 w 8610600"/>
                <a:gd name="connsiteY62" fmla="*/ 2674620 h 2705100"/>
                <a:gd name="connsiteX63" fmla="*/ 8610600 w 8610600"/>
                <a:gd name="connsiteY63" fmla="*/ 270510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610600" h="2705100">
                  <a:moveTo>
                    <a:pt x="0" y="0"/>
                  </a:moveTo>
                  <a:lnTo>
                    <a:pt x="228600" y="266700"/>
                  </a:lnTo>
                  <a:cubicBezTo>
                    <a:pt x="273050" y="318770"/>
                    <a:pt x="256540" y="300990"/>
                    <a:pt x="266700" y="312420"/>
                  </a:cubicBezTo>
                  <a:cubicBezTo>
                    <a:pt x="276860" y="323850"/>
                    <a:pt x="283210" y="323850"/>
                    <a:pt x="289560" y="335280"/>
                  </a:cubicBezTo>
                  <a:cubicBezTo>
                    <a:pt x="295910" y="346710"/>
                    <a:pt x="302260" y="363220"/>
                    <a:pt x="304800" y="381000"/>
                  </a:cubicBezTo>
                  <a:cubicBezTo>
                    <a:pt x="307340" y="398780"/>
                    <a:pt x="299720" y="406400"/>
                    <a:pt x="304800" y="441960"/>
                  </a:cubicBezTo>
                  <a:cubicBezTo>
                    <a:pt x="309880" y="477520"/>
                    <a:pt x="306070" y="530860"/>
                    <a:pt x="335280" y="594360"/>
                  </a:cubicBezTo>
                  <a:cubicBezTo>
                    <a:pt x="364490" y="657860"/>
                    <a:pt x="421640" y="753110"/>
                    <a:pt x="480060" y="822960"/>
                  </a:cubicBezTo>
                  <a:cubicBezTo>
                    <a:pt x="538480" y="892810"/>
                    <a:pt x="622300" y="965200"/>
                    <a:pt x="685800" y="1013460"/>
                  </a:cubicBezTo>
                  <a:cubicBezTo>
                    <a:pt x="749300" y="1061720"/>
                    <a:pt x="797560" y="1071880"/>
                    <a:pt x="861060" y="1112520"/>
                  </a:cubicBezTo>
                  <a:cubicBezTo>
                    <a:pt x="924560" y="1153160"/>
                    <a:pt x="991870" y="1206500"/>
                    <a:pt x="1066800" y="1257300"/>
                  </a:cubicBezTo>
                  <a:cubicBezTo>
                    <a:pt x="1141730" y="1308100"/>
                    <a:pt x="1254760" y="1377950"/>
                    <a:pt x="1310640" y="1417320"/>
                  </a:cubicBezTo>
                  <a:cubicBezTo>
                    <a:pt x="1366520" y="1456690"/>
                    <a:pt x="1379220" y="1470660"/>
                    <a:pt x="1402080" y="1493520"/>
                  </a:cubicBezTo>
                  <a:cubicBezTo>
                    <a:pt x="1424940" y="1516380"/>
                    <a:pt x="1432560" y="1531620"/>
                    <a:pt x="1447800" y="1554480"/>
                  </a:cubicBezTo>
                  <a:cubicBezTo>
                    <a:pt x="1463040" y="1577340"/>
                    <a:pt x="1475740" y="1595120"/>
                    <a:pt x="1493520" y="1630680"/>
                  </a:cubicBezTo>
                  <a:cubicBezTo>
                    <a:pt x="1511300" y="1666240"/>
                    <a:pt x="1527810" y="1737360"/>
                    <a:pt x="1554480" y="1767840"/>
                  </a:cubicBezTo>
                  <a:cubicBezTo>
                    <a:pt x="1581150" y="1798320"/>
                    <a:pt x="1616710" y="1799590"/>
                    <a:pt x="1653540" y="1813560"/>
                  </a:cubicBezTo>
                  <a:cubicBezTo>
                    <a:pt x="1690370" y="1827530"/>
                    <a:pt x="1704340" y="1837690"/>
                    <a:pt x="1775460" y="1851660"/>
                  </a:cubicBezTo>
                  <a:cubicBezTo>
                    <a:pt x="1846580" y="1865630"/>
                    <a:pt x="2019300" y="1884680"/>
                    <a:pt x="2080260" y="1897380"/>
                  </a:cubicBezTo>
                  <a:cubicBezTo>
                    <a:pt x="2141220" y="1910080"/>
                    <a:pt x="2103120" y="1913890"/>
                    <a:pt x="2141220" y="1927860"/>
                  </a:cubicBezTo>
                  <a:cubicBezTo>
                    <a:pt x="2179320" y="1941830"/>
                    <a:pt x="2237740" y="1953260"/>
                    <a:pt x="2308860" y="1981200"/>
                  </a:cubicBezTo>
                  <a:cubicBezTo>
                    <a:pt x="2379980" y="2009140"/>
                    <a:pt x="2490470" y="2066290"/>
                    <a:pt x="2567940" y="2095500"/>
                  </a:cubicBezTo>
                  <a:cubicBezTo>
                    <a:pt x="2645410" y="2124710"/>
                    <a:pt x="2713990" y="2145030"/>
                    <a:pt x="2773680" y="2156460"/>
                  </a:cubicBezTo>
                  <a:cubicBezTo>
                    <a:pt x="2833370" y="2167890"/>
                    <a:pt x="2876550" y="2148840"/>
                    <a:pt x="2926080" y="2164080"/>
                  </a:cubicBezTo>
                  <a:cubicBezTo>
                    <a:pt x="2975610" y="2179320"/>
                    <a:pt x="3006090" y="2223770"/>
                    <a:pt x="3070860" y="2247900"/>
                  </a:cubicBezTo>
                  <a:cubicBezTo>
                    <a:pt x="3135630" y="2272030"/>
                    <a:pt x="3238500" y="2287270"/>
                    <a:pt x="3314700" y="2308860"/>
                  </a:cubicBezTo>
                  <a:cubicBezTo>
                    <a:pt x="3390900" y="2330450"/>
                    <a:pt x="3441700" y="2354580"/>
                    <a:pt x="3528060" y="2377440"/>
                  </a:cubicBezTo>
                  <a:cubicBezTo>
                    <a:pt x="3614420" y="2400300"/>
                    <a:pt x="3732530" y="2429510"/>
                    <a:pt x="3832860" y="2446020"/>
                  </a:cubicBezTo>
                  <a:cubicBezTo>
                    <a:pt x="3933190" y="2462530"/>
                    <a:pt x="4010660" y="2475230"/>
                    <a:pt x="4130040" y="2476500"/>
                  </a:cubicBezTo>
                  <a:cubicBezTo>
                    <a:pt x="4249420" y="2477770"/>
                    <a:pt x="4441190" y="2454910"/>
                    <a:pt x="4549140" y="2453640"/>
                  </a:cubicBezTo>
                  <a:cubicBezTo>
                    <a:pt x="4657090" y="2452370"/>
                    <a:pt x="4720590" y="2462530"/>
                    <a:pt x="4777740" y="2468880"/>
                  </a:cubicBezTo>
                  <a:cubicBezTo>
                    <a:pt x="4834890" y="2475230"/>
                    <a:pt x="4864100" y="2490470"/>
                    <a:pt x="4892040" y="2491740"/>
                  </a:cubicBezTo>
                  <a:cubicBezTo>
                    <a:pt x="4919980" y="2493010"/>
                    <a:pt x="4931410" y="2480310"/>
                    <a:pt x="4945380" y="2476500"/>
                  </a:cubicBezTo>
                  <a:cubicBezTo>
                    <a:pt x="4959350" y="2472690"/>
                    <a:pt x="4949190" y="2463800"/>
                    <a:pt x="4975860" y="2468880"/>
                  </a:cubicBezTo>
                  <a:cubicBezTo>
                    <a:pt x="5002530" y="2473960"/>
                    <a:pt x="5069840" y="2504440"/>
                    <a:pt x="5105400" y="2506980"/>
                  </a:cubicBezTo>
                  <a:cubicBezTo>
                    <a:pt x="5140960" y="2509520"/>
                    <a:pt x="5166360" y="2485390"/>
                    <a:pt x="5189220" y="2484120"/>
                  </a:cubicBezTo>
                  <a:cubicBezTo>
                    <a:pt x="5212080" y="2482850"/>
                    <a:pt x="5223510" y="2496820"/>
                    <a:pt x="5242560" y="2499360"/>
                  </a:cubicBezTo>
                  <a:cubicBezTo>
                    <a:pt x="5261610" y="2501900"/>
                    <a:pt x="5278120" y="2504440"/>
                    <a:pt x="5303520" y="2499360"/>
                  </a:cubicBezTo>
                  <a:cubicBezTo>
                    <a:pt x="5328920" y="2494280"/>
                    <a:pt x="5346700" y="2480310"/>
                    <a:pt x="5394960" y="2468880"/>
                  </a:cubicBezTo>
                  <a:cubicBezTo>
                    <a:pt x="5443220" y="2457450"/>
                    <a:pt x="5593080" y="2430780"/>
                    <a:pt x="5593080" y="2430780"/>
                  </a:cubicBezTo>
                  <a:lnTo>
                    <a:pt x="5821680" y="2385060"/>
                  </a:lnTo>
                  <a:cubicBezTo>
                    <a:pt x="5878830" y="2373630"/>
                    <a:pt x="5901690" y="2359660"/>
                    <a:pt x="5935980" y="2362200"/>
                  </a:cubicBezTo>
                  <a:cubicBezTo>
                    <a:pt x="5970270" y="2364740"/>
                    <a:pt x="5976620" y="2377440"/>
                    <a:pt x="6027420" y="2400300"/>
                  </a:cubicBezTo>
                  <a:cubicBezTo>
                    <a:pt x="6078220" y="2423160"/>
                    <a:pt x="6195060" y="2475230"/>
                    <a:pt x="6240780" y="2499360"/>
                  </a:cubicBezTo>
                  <a:cubicBezTo>
                    <a:pt x="6286500" y="2523490"/>
                    <a:pt x="6268720" y="2538730"/>
                    <a:pt x="6301740" y="2545080"/>
                  </a:cubicBezTo>
                  <a:cubicBezTo>
                    <a:pt x="6334760" y="2551430"/>
                    <a:pt x="6395720" y="2546350"/>
                    <a:pt x="6438900" y="2537460"/>
                  </a:cubicBezTo>
                  <a:cubicBezTo>
                    <a:pt x="6482080" y="2528570"/>
                    <a:pt x="6511290" y="2524760"/>
                    <a:pt x="6560820" y="2491740"/>
                  </a:cubicBezTo>
                  <a:cubicBezTo>
                    <a:pt x="6610350" y="2458720"/>
                    <a:pt x="6703060" y="2373630"/>
                    <a:pt x="6736080" y="2339340"/>
                  </a:cubicBezTo>
                  <a:cubicBezTo>
                    <a:pt x="6769100" y="2305050"/>
                    <a:pt x="6734810" y="2307590"/>
                    <a:pt x="6758940" y="2286000"/>
                  </a:cubicBezTo>
                  <a:cubicBezTo>
                    <a:pt x="6783070" y="2264410"/>
                    <a:pt x="6849110" y="2226310"/>
                    <a:pt x="6880860" y="2209800"/>
                  </a:cubicBezTo>
                  <a:cubicBezTo>
                    <a:pt x="6912610" y="2193290"/>
                    <a:pt x="6918960" y="2192020"/>
                    <a:pt x="6949440" y="2186940"/>
                  </a:cubicBezTo>
                  <a:cubicBezTo>
                    <a:pt x="6979920" y="2181860"/>
                    <a:pt x="7025640" y="2172970"/>
                    <a:pt x="7063740" y="2179320"/>
                  </a:cubicBezTo>
                  <a:cubicBezTo>
                    <a:pt x="7101840" y="2185670"/>
                    <a:pt x="7136130" y="2218690"/>
                    <a:pt x="7178040" y="2225040"/>
                  </a:cubicBezTo>
                  <a:cubicBezTo>
                    <a:pt x="7219950" y="2231390"/>
                    <a:pt x="7255510" y="2222500"/>
                    <a:pt x="7315200" y="2217420"/>
                  </a:cubicBezTo>
                  <a:cubicBezTo>
                    <a:pt x="7374890" y="2212340"/>
                    <a:pt x="7491730" y="2199640"/>
                    <a:pt x="7536180" y="2194560"/>
                  </a:cubicBezTo>
                  <a:cubicBezTo>
                    <a:pt x="7580630" y="2189480"/>
                    <a:pt x="7542530" y="2178050"/>
                    <a:pt x="7581900" y="2186940"/>
                  </a:cubicBezTo>
                  <a:cubicBezTo>
                    <a:pt x="7621270" y="2195830"/>
                    <a:pt x="7724140" y="2231390"/>
                    <a:pt x="7772400" y="2247900"/>
                  </a:cubicBezTo>
                  <a:cubicBezTo>
                    <a:pt x="7820660" y="2264410"/>
                    <a:pt x="7837170" y="2274570"/>
                    <a:pt x="7871460" y="2286000"/>
                  </a:cubicBezTo>
                  <a:cubicBezTo>
                    <a:pt x="7905750" y="2297430"/>
                    <a:pt x="7918450" y="2296160"/>
                    <a:pt x="7978140" y="2316480"/>
                  </a:cubicBezTo>
                  <a:cubicBezTo>
                    <a:pt x="8037830" y="2336800"/>
                    <a:pt x="8166100" y="2368550"/>
                    <a:pt x="8229600" y="2407920"/>
                  </a:cubicBezTo>
                  <a:cubicBezTo>
                    <a:pt x="8293100" y="2447290"/>
                    <a:pt x="8313420" y="2517140"/>
                    <a:pt x="8359140" y="2552700"/>
                  </a:cubicBezTo>
                  <a:cubicBezTo>
                    <a:pt x="8404860" y="2588260"/>
                    <a:pt x="8472170" y="2600960"/>
                    <a:pt x="8503920" y="2621280"/>
                  </a:cubicBezTo>
                  <a:cubicBezTo>
                    <a:pt x="8535670" y="2641600"/>
                    <a:pt x="8531860" y="2660650"/>
                    <a:pt x="8549640" y="2674620"/>
                  </a:cubicBezTo>
                  <a:cubicBezTo>
                    <a:pt x="8567420" y="2688590"/>
                    <a:pt x="8589010" y="2696845"/>
                    <a:pt x="8610600" y="270510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726648" y="2834640"/>
              <a:ext cx="1144312" cy="2087880"/>
            </a:xfrm>
            <a:custGeom>
              <a:avLst/>
              <a:gdLst>
                <a:gd name="connsiteX0" fmla="*/ 153712 w 1144312"/>
                <a:gd name="connsiteY0" fmla="*/ 0 h 2087880"/>
                <a:gd name="connsiteX1" fmla="*/ 31792 w 1144312"/>
                <a:gd name="connsiteY1" fmla="*/ 114300 h 2087880"/>
                <a:gd name="connsiteX2" fmla="*/ 1312 w 1144312"/>
                <a:gd name="connsiteY2" fmla="*/ 335280 h 2087880"/>
                <a:gd name="connsiteX3" fmla="*/ 8932 w 1144312"/>
                <a:gd name="connsiteY3" fmla="*/ 579120 h 2087880"/>
                <a:gd name="connsiteX4" fmla="*/ 39412 w 1144312"/>
                <a:gd name="connsiteY4" fmla="*/ 807720 h 2087880"/>
                <a:gd name="connsiteX5" fmla="*/ 123232 w 1144312"/>
                <a:gd name="connsiteY5" fmla="*/ 899160 h 2087880"/>
                <a:gd name="connsiteX6" fmla="*/ 252772 w 1144312"/>
                <a:gd name="connsiteY6" fmla="*/ 952500 h 2087880"/>
                <a:gd name="connsiteX7" fmla="*/ 397552 w 1144312"/>
                <a:gd name="connsiteY7" fmla="*/ 1021080 h 2087880"/>
                <a:gd name="connsiteX8" fmla="*/ 511852 w 1144312"/>
                <a:gd name="connsiteY8" fmla="*/ 1059180 h 2087880"/>
                <a:gd name="connsiteX9" fmla="*/ 610912 w 1144312"/>
                <a:gd name="connsiteY9" fmla="*/ 1226820 h 2087880"/>
                <a:gd name="connsiteX10" fmla="*/ 717592 w 1144312"/>
                <a:gd name="connsiteY10" fmla="*/ 1432560 h 2087880"/>
                <a:gd name="connsiteX11" fmla="*/ 770932 w 1144312"/>
                <a:gd name="connsiteY11" fmla="*/ 1645920 h 2087880"/>
                <a:gd name="connsiteX12" fmla="*/ 862372 w 1144312"/>
                <a:gd name="connsiteY12" fmla="*/ 1729740 h 2087880"/>
                <a:gd name="connsiteX13" fmla="*/ 946192 w 1144312"/>
                <a:gd name="connsiteY13" fmla="*/ 1836420 h 2087880"/>
                <a:gd name="connsiteX14" fmla="*/ 1045252 w 1144312"/>
                <a:gd name="connsiteY14" fmla="*/ 1943100 h 2087880"/>
                <a:gd name="connsiteX15" fmla="*/ 1144312 w 1144312"/>
                <a:gd name="connsiteY15" fmla="*/ 2087880 h 208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4312" h="2087880">
                  <a:moveTo>
                    <a:pt x="153712" y="0"/>
                  </a:moveTo>
                  <a:cubicBezTo>
                    <a:pt x="105452" y="29210"/>
                    <a:pt x="57192" y="58420"/>
                    <a:pt x="31792" y="114300"/>
                  </a:cubicBezTo>
                  <a:cubicBezTo>
                    <a:pt x="6392" y="170180"/>
                    <a:pt x="5122" y="257810"/>
                    <a:pt x="1312" y="335280"/>
                  </a:cubicBezTo>
                  <a:cubicBezTo>
                    <a:pt x="-2498" y="412750"/>
                    <a:pt x="2582" y="500380"/>
                    <a:pt x="8932" y="579120"/>
                  </a:cubicBezTo>
                  <a:cubicBezTo>
                    <a:pt x="15282" y="657860"/>
                    <a:pt x="20362" y="754380"/>
                    <a:pt x="39412" y="807720"/>
                  </a:cubicBezTo>
                  <a:cubicBezTo>
                    <a:pt x="58462" y="861060"/>
                    <a:pt x="87672" y="875030"/>
                    <a:pt x="123232" y="899160"/>
                  </a:cubicBezTo>
                  <a:cubicBezTo>
                    <a:pt x="158792" y="923290"/>
                    <a:pt x="207052" y="932180"/>
                    <a:pt x="252772" y="952500"/>
                  </a:cubicBezTo>
                  <a:cubicBezTo>
                    <a:pt x="298492" y="972820"/>
                    <a:pt x="354372" y="1003300"/>
                    <a:pt x="397552" y="1021080"/>
                  </a:cubicBezTo>
                  <a:cubicBezTo>
                    <a:pt x="440732" y="1038860"/>
                    <a:pt x="476292" y="1024890"/>
                    <a:pt x="511852" y="1059180"/>
                  </a:cubicBezTo>
                  <a:cubicBezTo>
                    <a:pt x="547412" y="1093470"/>
                    <a:pt x="576622" y="1164590"/>
                    <a:pt x="610912" y="1226820"/>
                  </a:cubicBezTo>
                  <a:cubicBezTo>
                    <a:pt x="645202" y="1289050"/>
                    <a:pt x="690922" y="1362710"/>
                    <a:pt x="717592" y="1432560"/>
                  </a:cubicBezTo>
                  <a:cubicBezTo>
                    <a:pt x="744262" y="1502410"/>
                    <a:pt x="746802" y="1596390"/>
                    <a:pt x="770932" y="1645920"/>
                  </a:cubicBezTo>
                  <a:cubicBezTo>
                    <a:pt x="795062" y="1695450"/>
                    <a:pt x="833162" y="1697990"/>
                    <a:pt x="862372" y="1729740"/>
                  </a:cubicBezTo>
                  <a:cubicBezTo>
                    <a:pt x="891582" y="1761490"/>
                    <a:pt x="915712" y="1800860"/>
                    <a:pt x="946192" y="1836420"/>
                  </a:cubicBezTo>
                  <a:cubicBezTo>
                    <a:pt x="976672" y="1871980"/>
                    <a:pt x="1012232" y="1901190"/>
                    <a:pt x="1045252" y="1943100"/>
                  </a:cubicBezTo>
                  <a:cubicBezTo>
                    <a:pt x="1078272" y="1985010"/>
                    <a:pt x="1111292" y="2036445"/>
                    <a:pt x="1144312" y="208788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259580" y="3360420"/>
              <a:ext cx="239145" cy="1440180"/>
            </a:xfrm>
            <a:custGeom>
              <a:avLst/>
              <a:gdLst>
                <a:gd name="connsiteX0" fmla="*/ 0 w 239145"/>
                <a:gd name="connsiteY0" fmla="*/ 0 h 1440180"/>
                <a:gd name="connsiteX1" fmla="*/ 30480 w 239145"/>
                <a:gd name="connsiteY1" fmla="*/ 289560 h 1440180"/>
                <a:gd name="connsiteX2" fmla="*/ 83820 w 239145"/>
                <a:gd name="connsiteY2" fmla="*/ 510540 h 1440180"/>
                <a:gd name="connsiteX3" fmla="*/ 137160 w 239145"/>
                <a:gd name="connsiteY3" fmla="*/ 754380 h 1440180"/>
                <a:gd name="connsiteX4" fmla="*/ 137160 w 239145"/>
                <a:gd name="connsiteY4" fmla="*/ 876300 h 1440180"/>
                <a:gd name="connsiteX5" fmla="*/ 175260 w 239145"/>
                <a:gd name="connsiteY5" fmla="*/ 1005840 h 1440180"/>
                <a:gd name="connsiteX6" fmla="*/ 236220 w 239145"/>
                <a:gd name="connsiteY6" fmla="*/ 1150620 h 1440180"/>
                <a:gd name="connsiteX7" fmla="*/ 228600 w 239145"/>
                <a:gd name="connsiteY7" fmla="*/ 1333500 h 1440180"/>
                <a:gd name="connsiteX8" fmla="*/ 220980 w 239145"/>
                <a:gd name="connsiteY8" fmla="*/ 1440180 h 144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45" h="1440180">
                  <a:moveTo>
                    <a:pt x="0" y="0"/>
                  </a:moveTo>
                  <a:cubicBezTo>
                    <a:pt x="8255" y="102235"/>
                    <a:pt x="16510" y="204470"/>
                    <a:pt x="30480" y="289560"/>
                  </a:cubicBezTo>
                  <a:cubicBezTo>
                    <a:pt x="44450" y="374650"/>
                    <a:pt x="66040" y="433070"/>
                    <a:pt x="83820" y="510540"/>
                  </a:cubicBezTo>
                  <a:cubicBezTo>
                    <a:pt x="101600" y="588010"/>
                    <a:pt x="128270" y="693420"/>
                    <a:pt x="137160" y="754380"/>
                  </a:cubicBezTo>
                  <a:cubicBezTo>
                    <a:pt x="146050" y="815340"/>
                    <a:pt x="130810" y="834390"/>
                    <a:pt x="137160" y="876300"/>
                  </a:cubicBezTo>
                  <a:cubicBezTo>
                    <a:pt x="143510" y="918210"/>
                    <a:pt x="158750" y="960120"/>
                    <a:pt x="175260" y="1005840"/>
                  </a:cubicBezTo>
                  <a:cubicBezTo>
                    <a:pt x="191770" y="1051560"/>
                    <a:pt x="227330" y="1096010"/>
                    <a:pt x="236220" y="1150620"/>
                  </a:cubicBezTo>
                  <a:cubicBezTo>
                    <a:pt x="245110" y="1205230"/>
                    <a:pt x="231140" y="1285240"/>
                    <a:pt x="228600" y="1333500"/>
                  </a:cubicBezTo>
                  <a:cubicBezTo>
                    <a:pt x="226060" y="1381760"/>
                    <a:pt x="223520" y="1410970"/>
                    <a:pt x="220980" y="144018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188583" y="3642360"/>
              <a:ext cx="511275" cy="1562100"/>
            </a:xfrm>
            <a:custGeom>
              <a:avLst/>
              <a:gdLst>
                <a:gd name="connsiteX0" fmla="*/ 84457 w 511275"/>
                <a:gd name="connsiteY0" fmla="*/ 0 h 1562100"/>
                <a:gd name="connsiteX1" fmla="*/ 53977 w 511275"/>
                <a:gd name="connsiteY1" fmla="*/ 220980 h 1562100"/>
                <a:gd name="connsiteX2" fmla="*/ 31117 w 511275"/>
                <a:gd name="connsiteY2" fmla="*/ 388620 h 1562100"/>
                <a:gd name="connsiteX3" fmla="*/ 637 w 511275"/>
                <a:gd name="connsiteY3" fmla="*/ 495300 h 1562100"/>
                <a:gd name="connsiteX4" fmla="*/ 61597 w 511275"/>
                <a:gd name="connsiteY4" fmla="*/ 647700 h 1562100"/>
                <a:gd name="connsiteX5" fmla="*/ 191137 w 511275"/>
                <a:gd name="connsiteY5" fmla="*/ 792480 h 1562100"/>
                <a:gd name="connsiteX6" fmla="*/ 366397 w 511275"/>
                <a:gd name="connsiteY6" fmla="*/ 952500 h 1562100"/>
                <a:gd name="connsiteX7" fmla="*/ 442597 w 511275"/>
                <a:gd name="connsiteY7" fmla="*/ 1150620 h 1562100"/>
                <a:gd name="connsiteX8" fmla="*/ 511177 w 511275"/>
                <a:gd name="connsiteY8" fmla="*/ 1303020 h 1562100"/>
                <a:gd name="connsiteX9" fmla="*/ 427357 w 511275"/>
                <a:gd name="connsiteY9" fmla="*/ 15621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275" h="1562100">
                  <a:moveTo>
                    <a:pt x="84457" y="0"/>
                  </a:moveTo>
                  <a:cubicBezTo>
                    <a:pt x="73662" y="78105"/>
                    <a:pt x="62867" y="156210"/>
                    <a:pt x="53977" y="220980"/>
                  </a:cubicBezTo>
                  <a:cubicBezTo>
                    <a:pt x="45087" y="285750"/>
                    <a:pt x="40007" y="342900"/>
                    <a:pt x="31117" y="388620"/>
                  </a:cubicBezTo>
                  <a:cubicBezTo>
                    <a:pt x="22227" y="434340"/>
                    <a:pt x="-4443" y="452120"/>
                    <a:pt x="637" y="495300"/>
                  </a:cubicBezTo>
                  <a:cubicBezTo>
                    <a:pt x="5717" y="538480"/>
                    <a:pt x="29847" y="598170"/>
                    <a:pt x="61597" y="647700"/>
                  </a:cubicBezTo>
                  <a:cubicBezTo>
                    <a:pt x="93347" y="697230"/>
                    <a:pt x="140337" y="741680"/>
                    <a:pt x="191137" y="792480"/>
                  </a:cubicBezTo>
                  <a:cubicBezTo>
                    <a:pt x="241937" y="843280"/>
                    <a:pt x="324487" y="892810"/>
                    <a:pt x="366397" y="952500"/>
                  </a:cubicBezTo>
                  <a:cubicBezTo>
                    <a:pt x="408307" y="1012190"/>
                    <a:pt x="418467" y="1092200"/>
                    <a:pt x="442597" y="1150620"/>
                  </a:cubicBezTo>
                  <a:cubicBezTo>
                    <a:pt x="466727" y="1209040"/>
                    <a:pt x="513717" y="1234440"/>
                    <a:pt x="511177" y="1303020"/>
                  </a:cubicBezTo>
                  <a:cubicBezTo>
                    <a:pt x="508637" y="1371600"/>
                    <a:pt x="467997" y="1466850"/>
                    <a:pt x="427357" y="156210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684434" y="3695700"/>
              <a:ext cx="620052" cy="1371600"/>
            </a:xfrm>
            <a:custGeom>
              <a:avLst/>
              <a:gdLst>
                <a:gd name="connsiteX0" fmla="*/ 13546 w 620052"/>
                <a:gd name="connsiteY0" fmla="*/ 0 h 1371600"/>
                <a:gd name="connsiteX1" fmla="*/ 5926 w 620052"/>
                <a:gd name="connsiteY1" fmla="*/ 175260 h 1371600"/>
                <a:gd name="connsiteX2" fmla="*/ 89746 w 620052"/>
                <a:gd name="connsiteY2" fmla="*/ 281940 h 1371600"/>
                <a:gd name="connsiteX3" fmla="*/ 150706 w 620052"/>
                <a:gd name="connsiteY3" fmla="*/ 365760 h 1371600"/>
                <a:gd name="connsiteX4" fmla="*/ 249766 w 620052"/>
                <a:gd name="connsiteY4" fmla="*/ 487680 h 1371600"/>
                <a:gd name="connsiteX5" fmla="*/ 249766 w 620052"/>
                <a:gd name="connsiteY5" fmla="*/ 579120 h 1371600"/>
                <a:gd name="connsiteX6" fmla="*/ 310726 w 620052"/>
                <a:gd name="connsiteY6" fmla="*/ 731520 h 1371600"/>
                <a:gd name="connsiteX7" fmla="*/ 394546 w 620052"/>
                <a:gd name="connsiteY7" fmla="*/ 929640 h 1371600"/>
                <a:gd name="connsiteX8" fmla="*/ 478366 w 620052"/>
                <a:gd name="connsiteY8" fmla="*/ 1021080 h 1371600"/>
                <a:gd name="connsiteX9" fmla="*/ 546946 w 620052"/>
                <a:gd name="connsiteY9" fmla="*/ 1143000 h 1371600"/>
                <a:gd name="connsiteX10" fmla="*/ 615526 w 620052"/>
                <a:gd name="connsiteY10" fmla="*/ 1264920 h 1371600"/>
                <a:gd name="connsiteX11" fmla="*/ 607906 w 620052"/>
                <a:gd name="connsiteY11"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52" h="1371600">
                  <a:moveTo>
                    <a:pt x="13546" y="0"/>
                  </a:moveTo>
                  <a:cubicBezTo>
                    <a:pt x="3386" y="64135"/>
                    <a:pt x="-6774" y="128270"/>
                    <a:pt x="5926" y="175260"/>
                  </a:cubicBezTo>
                  <a:cubicBezTo>
                    <a:pt x="18626" y="222250"/>
                    <a:pt x="65616" y="250190"/>
                    <a:pt x="89746" y="281940"/>
                  </a:cubicBezTo>
                  <a:cubicBezTo>
                    <a:pt x="113876" y="313690"/>
                    <a:pt x="124036" y="331470"/>
                    <a:pt x="150706" y="365760"/>
                  </a:cubicBezTo>
                  <a:cubicBezTo>
                    <a:pt x="177376" y="400050"/>
                    <a:pt x="233256" y="452120"/>
                    <a:pt x="249766" y="487680"/>
                  </a:cubicBezTo>
                  <a:cubicBezTo>
                    <a:pt x="266276" y="523240"/>
                    <a:pt x="239606" y="538480"/>
                    <a:pt x="249766" y="579120"/>
                  </a:cubicBezTo>
                  <a:cubicBezTo>
                    <a:pt x="259926" y="619760"/>
                    <a:pt x="286596" y="673100"/>
                    <a:pt x="310726" y="731520"/>
                  </a:cubicBezTo>
                  <a:cubicBezTo>
                    <a:pt x="334856" y="789940"/>
                    <a:pt x="366606" y="881380"/>
                    <a:pt x="394546" y="929640"/>
                  </a:cubicBezTo>
                  <a:cubicBezTo>
                    <a:pt x="422486" y="977900"/>
                    <a:pt x="452966" y="985520"/>
                    <a:pt x="478366" y="1021080"/>
                  </a:cubicBezTo>
                  <a:cubicBezTo>
                    <a:pt x="503766" y="1056640"/>
                    <a:pt x="546946" y="1143000"/>
                    <a:pt x="546946" y="1143000"/>
                  </a:cubicBezTo>
                  <a:cubicBezTo>
                    <a:pt x="569806" y="1183640"/>
                    <a:pt x="605366" y="1226820"/>
                    <a:pt x="615526" y="1264920"/>
                  </a:cubicBezTo>
                  <a:cubicBezTo>
                    <a:pt x="625686" y="1303020"/>
                    <a:pt x="616796" y="1337310"/>
                    <a:pt x="607906" y="137160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459980" y="3634740"/>
              <a:ext cx="2537460" cy="941224"/>
            </a:xfrm>
            <a:custGeom>
              <a:avLst/>
              <a:gdLst>
                <a:gd name="connsiteX0" fmla="*/ 0 w 2537460"/>
                <a:gd name="connsiteY0" fmla="*/ 0 h 941224"/>
                <a:gd name="connsiteX1" fmla="*/ 91440 w 2537460"/>
                <a:gd name="connsiteY1" fmla="*/ 144780 h 941224"/>
                <a:gd name="connsiteX2" fmla="*/ 160020 w 2537460"/>
                <a:gd name="connsiteY2" fmla="*/ 243840 h 941224"/>
                <a:gd name="connsiteX3" fmla="*/ 152400 w 2537460"/>
                <a:gd name="connsiteY3" fmla="*/ 358140 h 941224"/>
                <a:gd name="connsiteX4" fmla="*/ 281940 w 2537460"/>
                <a:gd name="connsiteY4" fmla="*/ 510540 h 941224"/>
                <a:gd name="connsiteX5" fmla="*/ 358140 w 2537460"/>
                <a:gd name="connsiteY5" fmla="*/ 632460 h 941224"/>
                <a:gd name="connsiteX6" fmla="*/ 457200 w 2537460"/>
                <a:gd name="connsiteY6" fmla="*/ 739140 h 941224"/>
                <a:gd name="connsiteX7" fmla="*/ 571500 w 2537460"/>
                <a:gd name="connsiteY7" fmla="*/ 769620 h 941224"/>
                <a:gd name="connsiteX8" fmla="*/ 739140 w 2537460"/>
                <a:gd name="connsiteY8" fmla="*/ 883920 h 941224"/>
                <a:gd name="connsiteX9" fmla="*/ 998220 w 2537460"/>
                <a:gd name="connsiteY9" fmla="*/ 937260 h 941224"/>
                <a:gd name="connsiteX10" fmla="*/ 1249680 w 2537460"/>
                <a:gd name="connsiteY10" fmla="*/ 929640 h 941224"/>
                <a:gd name="connsiteX11" fmla="*/ 1341120 w 2537460"/>
                <a:gd name="connsiteY11" fmla="*/ 868680 h 941224"/>
                <a:gd name="connsiteX12" fmla="*/ 1432560 w 2537460"/>
                <a:gd name="connsiteY12" fmla="*/ 868680 h 941224"/>
                <a:gd name="connsiteX13" fmla="*/ 1539240 w 2537460"/>
                <a:gd name="connsiteY13" fmla="*/ 914400 h 941224"/>
                <a:gd name="connsiteX14" fmla="*/ 1691640 w 2537460"/>
                <a:gd name="connsiteY14" fmla="*/ 929640 h 941224"/>
                <a:gd name="connsiteX15" fmla="*/ 1950720 w 2537460"/>
                <a:gd name="connsiteY15" fmla="*/ 891540 h 941224"/>
                <a:gd name="connsiteX16" fmla="*/ 2133600 w 2537460"/>
                <a:gd name="connsiteY16" fmla="*/ 800100 h 941224"/>
                <a:gd name="connsiteX17" fmla="*/ 2354580 w 2537460"/>
                <a:gd name="connsiteY17" fmla="*/ 792480 h 941224"/>
                <a:gd name="connsiteX18" fmla="*/ 2537460 w 2537460"/>
                <a:gd name="connsiteY18" fmla="*/ 815340 h 94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7460" h="941224">
                  <a:moveTo>
                    <a:pt x="0" y="0"/>
                  </a:moveTo>
                  <a:cubicBezTo>
                    <a:pt x="32385" y="52070"/>
                    <a:pt x="64770" y="104140"/>
                    <a:pt x="91440" y="144780"/>
                  </a:cubicBezTo>
                  <a:cubicBezTo>
                    <a:pt x="118110" y="185420"/>
                    <a:pt x="149860" y="208280"/>
                    <a:pt x="160020" y="243840"/>
                  </a:cubicBezTo>
                  <a:cubicBezTo>
                    <a:pt x="170180" y="279400"/>
                    <a:pt x="132080" y="313690"/>
                    <a:pt x="152400" y="358140"/>
                  </a:cubicBezTo>
                  <a:cubicBezTo>
                    <a:pt x="172720" y="402590"/>
                    <a:pt x="247650" y="464820"/>
                    <a:pt x="281940" y="510540"/>
                  </a:cubicBezTo>
                  <a:cubicBezTo>
                    <a:pt x="316230" y="556260"/>
                    <a:pt x="328930" y="594360"/>
                    <a:pt x="358140" y="632460"/>
                  </a:cubicBezTo>
                  <a:cubicBezTo>
                    <a:pt x="387350" y="670560"/>
                    <a:pt x="421640" y="716280"/>
                    <a:pt x="457200" y="739140"/>
                  </a:cubicBezTo>
                  <a:cubicBezTo>
                    <a:pt x="492760" y="762000"/>
                    <a:pt x="524510" y="745490"/>
                    <a:pt x="571500" y="769620"/>
                  </a:cubicBezTo>
                  <a:cubicBezTo>
                    <a:pt x="618490" y="793750"/>
                    <a:pt x="668020" y="855980"/>
                    <a:pt x="739140" y="883920"/>
                  </a:cubicBezTo>
                  <a:cubicBezTo>
                    <a:pt x="810260" y="911860"/>
                    <a:pt x="913130" y="929640"/>
                    <a:pt x="998220" y="937260"/>
                  </a:cubicBezTo>
                  <a:cubicBezTo>
                    <a:pt x="1083310" y="944880"/>
                    <a:pt x="1192530" y="941070"/>
                    <a:pt x="1249680" y="929640"/>
                  </a:cubicBezTo>
                  <a:cubicBezTo>
                    <a:pt x="1306830" y="918210"/>
                    <a:pt x="1310640" y="878840"/>
                    <a:pt x="1341120" y="868680"/>
                  </a:cubicBezTo>
                  <a:cubicBezTo>
                    <a:pt x="1371600" y="858520"/>
                    <a:pt x="1399540" y="861060"/>
                    <a:pt x="1432560" y="868680"/>
                  </a:cubicBezTo>
                  <a:cubicBezTo>
                    <a:pt x="1465580" y="876300"/>
                    <a:pt x="1496060" y="904240"/>
                    <a:pt x="1539240" y="914400"/>
                  </a:cubicBezTo>
                  <a:cubicBezTo>
                    <a:pt x="1582420" y="924560"/>
                    <a:pt x="1623060" y="933450"/>
                    <a:pt x="1691640" y="929640"/>
                  </a:cubicBezTo>
                  <a:cubicBezTo>
                    <a:pt x="1760220" y="925830"/>
                    <a:pt x="1877060" y="913130"/>
                    <a:pt x="1950720" y="891540"/>
                  </a:cubicBezTo>
                  <a:cubicBezTo>
                    <a:pt x="2024380" y="869950"/>
                    <a:pt x="2066290" y="816610"/>
                    <a:pt x="2133600" y="800100"/>
                  </a:cubicBezTo>
                  <a:cubicBezTo>
                    <a:pt x="2200910" y="783590"/>
                    <a:pt x="2287270" y="789940"/>
                    <a:pt x="2354580" y="792480"/>
                  </a:cubicBezTo>
                  <a:cubicBezTo>
                    <a:pt x="2421890" y="795020"/>
                    <a:pt x="2479675" y="805180"/>
                    <a:pt x="2537460" y="81534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8564880" y="4602480"/>
              <a:ext cx="1379220" cy="717720"/>
            </a:xfrm>
            <a:custGeom>
              <a:avLst/>
              <a:gdLst>
                <a:gd name="connsiteX0" fmla="*/ 0 w 1379220"/>
                <a:gd name="connsiteY0" fmla="*/ 0 h 717720"/>
                <a:gd name="connsiteX1" fmla="*/ 68580 w 1379220"/>
                <a:gd name="connsiteY1" fmla="*/ 83820 h 717720"/>
                <a:gd name="connsiteX2" fmla="*/ 152400 w 1379220"/>
                <a:gd name="connsiteY2" fmla="*/ 205740 h 717720"/>
                <a:gd name="connsiteX3" fmla="*/ 228600 w 1379220"/>
                <a:gd name="connsiteY3" fmla="*/ 304800 h 717720"/>
                <a:gd name="connsiteX4" fmla="*/ 335280 w 1379220"/>
                <a:gd name="connsiteY4" fmla="*/ 419100 h 717720"/>
                <a:gd name="connsiteX5" fmla="*/ 502920 w 1379220"/>
                <a:gd name="connsiteY5" fmla="*/ 548640 h 717720"/>
                <a:gd name="connsiteX6" fmla="*/ 586740 w 1379220"/>
                <a:gd name="connsiteY6" fmla="*/ 548640 h 717720"/>
                <a:gd name="connsiteX7" fmla="*/ 723900 w 1379220"/>
                <a:gd name="connsiteY7" fmla="*/ 533400 h 717720"/>
                <a:gd name="connsiteX8" fmla="*/ 876300 w 1379220"/>
                <a:gd name="connsiteY8" fmla="*/ 601980 h 717720"/>
                <a:gd name="connsiteX9" fmla="*/ 982980 w 1379220"/>
                <a:gd name="connsiteY9" fmla="*/ 647700 h 717720"/>
                <a:gd name="connsiteX10" fmla="*/ 1143000 w 1379220"/>
                <a:gd name="connsiteY10" fmla="*/ 647700 h 717720"/>
                <a:gd name="connsiteX11" fmla="*/ 1287780 w 1379220"/>
                <a:gd name="connsiteY11" fmla="*/ 708660 h 717720"/>
                <a:gd name="connsiteX12" fmla="*/ 1379220 w 1379220"/>
                <a:gd name="connsiteY12" fmla="*/ 716280 h 71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9220" h="717720">
                  <a:moveTo>
                    <a:pt x="0" y="0"/>
                  </a:moveTo>
                  <a:cubicBezTo>
                    <a:pt x="21590" y="24765"/>
                    <a:pt x="43180" y="49530"/>
                    <a:pt x="68580" y="83820"/>
                  </a:cubicBezTo>
                  <a:cubicBezTo>
                    <a:pt x="93980" y="118110"/>
                    <a:pt x="125730" y="168910"/>
                    <a:pt x="152400" y="205740"/>
                  </a:cubicBezTo>
                  <a:cubicBezTo>
                    <a:pt x="179070" y="242570"/>
                    <a:pt x="198120" y="269240"/>
                    <a:pt x="228600" y="304800"/>
                  </a:cubicBezTo>
                  <a:cubicBezTo>
                    <a:pt x="259080" y="340360"/>
                    <a:pt x="289560" y="378460"/>
                    <a:pt x="335280" y="419100"/>
                  </a:cubicBezTo>
                  <a:cubicBezTo>
                    <a:pt x="381000" y="459740"/>
                    <a:pt x="461010" y="527050"/>
                    <a:pt x="502920" y="548640"/>
                  </a:cubicBezTo>
                  <a:cubicBezTo>
                    <a:pt x="544830" y="570230"/>
                    <a:pt x="549910" y="551180"/>
                    <a:pt x="586740" y="548640"/>
                  </a:cubicBezTo>
                  <a:cubicBezTo>
                    <a:pt x="623570" y="546100"/>
                    <a:pt x="675640" y="524510"/>
                    <a:pt x="723900" y="533400"/>
                  </a:cubicBezTo>
                  <a:cubicBezTo>
                    <a:pt x="772160" y="542290"/>
                    <a:pt x="833120" y="582930"/>
                    <a:pt x="876300" y="601980"/>
                  </a:cubicBezTo>
                  <a:cubicBezTo>
                    <a:pt x="919480" y="621030"/>
                    <a:pt x="938530" y="640080"/>
                    <a:pt x="982980" y="647700"/>
                  </a:cubicBezTo>
                  <a:cubicBezTo>
                    <a:pt x="1027430" y="655320"/>
                    <a:pt x="1092200" y="637540"/>
                    <a:pt x="1143000" y="647700"/>
                  </a:cubicBezTo>
                  <a:cubicBezTo>
                    <a:pt x="1193800" y="657860"/>
                    <a:pt x="1248410" y="697230"/>
                    <a:pt x="1287780" y="708660"/>
                  </a:cubicBezTo>
                  <a:cubicBezTo>
                    <a:pt x="1327150" y="720090"/>
                    <a:pt x="1353185" y="718185"/>
                    <a:pt x="1379220" y="71628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8519160" y="4587240"/>
              <a:ext cx="1043940" cy="1127760"/>
            </a:xfrm>
            <a:custGeom>
              <a:avLst/>
              <a:gdLst>
                <a:gd name="connsiteX0" fmla="*/ 0 w 1043940"/>
                <a:gd name="connsiteY0" fmla="*/ 0 h 1127760"/>
                <a:gd name="connsiteX1" fmla="*/ 30480 w 1043940"/>
                <a:gd name="connsiteY1" fmla="*/ 137160 h 1127760"/>
                <a:gd name="connsiteX2" fmla="*/ 76200 w 1043940"/>
                <a:gd name="connsiteY2" fmla="*/ 198120 h 1127760"/>
                <a:gd name="connsiteX3" fmla="*/ 99060 w 1043940"/>
                <a:gd name="connsiteY3" fmla="*/ 289560 h 1127760"/>
                <a:gd name="connsiteX4" fmla="*/ 121920 w 1043940"/>
                <a:gd name="connsiteY4" fmla="*/ 365760 h 1127760"/>
                <a:gd name="connsiteX5" fmla="*/ 182880 w 1043940"/>
                <a:gd name="connsiteY5" fmla="*/ 457200 h 1127760"/>
                <a:gd name="connsiteX6" fmla="*/ 251460 w 1043940"/>
                <a:gd name="connsiteY6" fmla="*/ 594360 h 1127760"/>
                <a:gd name="connsiteX7" fmla="*/ 373380 w 1043940"/>
                <a:gd name="connsiteY7" fmla="*/ 701040 h 1127760"/>
                <a:gd name="connsiteX8" fmla="*/ 548640 w 1043940"/>
                <a:gd name="connsiteY8" fmla="*/ 784860 h 1127760"/>
                <a:gd name="connsiteX9" fmla="*/ 701040 w 1043940"/>
                <a:gd name="connsiteY9" fmla="*/ 914400 h 1127760"/>
                <a:gd name="connsiteX10" fmla="*/ 815340 w 1043940"/>
                <a:gd name="connsiteY10" fmla="*/ 998220 h 1127760"/>
                <a:gd name="connsiteX11" fmla="*/ 868680 w 1043940"/>
                <a:gd name="connsiteY11" fmla="*/ 1036320 h 1127760"/>
                <a:gd name="connsiteX12" fmla="*/ 1043940 w 1043940"/>
                <a:gd name="connsiteY12" fmla="*/ 112776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3940" h="1127760">
                  <a:moveTo>
                    <a:pt x="0" y="0"/>
                  </a:moveTo>
                  <a:cubicBezTo>
                    <a:pt x="8890" y="52070"/>
                    <a:pt x="17780" y="104140"/>
                    <a:pt x="30480" y="137160"/>
                  </a:cubicBezTo>
                  <a:cubicBezTo>
                    <a:pt x="43180" y="170180"/>
                    <a:pt x="64770" y="172720"/>
                    <a:pt x="76200" y="198120"/>
                  </a:cubicBezTo>
                  <a:cubicBezTo>
                    <a:pt x="87630" y="223520"/>
                    <a:pt x="91440" y="261620"/>
                    <a:pt x="99060" y="289560"/>
                  </a:cubicBezTo>
                  <a:cubicBezTo>
                    <a:pt x="106680" y="317500"/>
                    <a:pt x="107950" y="337820"/>
                    <a:pt x="121920" y="365760"/>
                  </a:cubicBezTo>
                  <a:cubicBezTo>
                    <a:pt x="135890" y="393700"/>
                    <a:pt x="161290" y="419100"/>
                    <a:pt x="182880" y="457200"/>
                  </a:cubicBezTo>
                  <a:cubicBezTo>
                    <a:pt x="204470" y="495300"/>
                    <a:pt x="219710" y="553720"/>
                    <a:pt x="251460" y="594360"/>
                  </a:cubicBezTo>
                  <a:cubicBezTo>
                    <a:pt x="283210" y="635000"/>
                    <a:pt x="323850" y="669290"/>
                    <a:pt x="373380" y="701040"/>
                  </a:cubicBezTo>
                  <a:cubicBezTo>
                    <a:pt x="422910" y="732790"/>
                    <a:pt x="494030" y="749300"/>
                    <a:pt x="548640" y="784860"/>
                  </a:cubicBezTo>
                  <a:cubicBezTo>
                    <a:pt x="603250" y="820420"/>
                    <a:pt x="656590" y="878840"/>
                    <a:pt x="701040" y="914400"/>
                  </a:cubicBezTo>
                  <a:cubicBezTo>
                    <a:pt x="745490" y="949960"/>
                    <a:pt x="787400" y="977900"/>
                    <a:pt x="815340" y="998220"/>
                  </a:cubicBezTo>
                  <a:cubicBezTo>
                    <a:pt x="843280" y="1018540"/>
                    <a:pt x="830580" y="1014730"/>
                    <a:pt x="868680" y="1036320"/>
                  </a:cubicBezTo>
                  <a:cubicBezTo>
                    <a:pt x="906780" y="1057910"/>
                    <a:pt x="975360" y="1092835"/>
                    <a:pt x="1043940" y="112776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3619500" y="1778000"/>
            <a:ext cx="2819400" cy="2115820"/>
          </a:xfrm>
          <a:prstGeom prst="rect">
            <a:avLst/>
          </a:prstGeom>
          <a:noFill/>
          <a:ln w="38100">
            <a:solidFill>
              <a:srgbClr val="FF000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B8EA704-DD3A-487F-BD35-F836DE39DC8D}"/>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18</a:t>
            </a:fld>
            <a:endParaRPr lang="en-US" dirty="0"/>
          </a:p>
        </p:txBody>
      </p:sp>
    </p:spTree>
    <p:extLst>
      <p:ext uri="{BB962C8B-B14F-4D97-AF65-F5344CB8AC3E}">
        <p14:creationId xmlns:p14="http://schemas.microsoft.com/office/powerpoint/2010/main" val="204919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838200" y="386915"/>
            <a:ext cx="10515600" cy="699306"/>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Stream flow generation: topographic wetness</a:t>
            </a:r>
          </a:p>
        </p:txBody>
      </p:sp>
      <p:pic>
        <p:nvPicPr>
          <p:cNvPr id="4" name="Picture 3"/>
          <p:cNvPicPr>
            <a:picLocks noChangeAspect="1"/>
          </p:cNvPicPr>
          <p:nvPr/>
        </p:nvPicPr>
        <p:blipFill rotWithShape="1">
          <a:blip r:embed="rId3"/>
          <a:srcRect l="26895" t="17090" r="42809" b="49318"/>
          <a:stretch/>
        </p:blipFill>
        <p:spPr>
          <a:xfrm>
            <a:off x="1803400" y="1473200"/>
            <a:ext cx="7741198" cy="4826000"/>
          </a:xfrm>
          <a:prstGeom prst="rect">
            <a:avLst/>
          </a:prstGeom>
        </p:spPr>
      </p:pic>
      <p:sp>
        <p:nvSpPr>
          <p:cNvPr id="14" name="Rectangle 13"/>
          <p:cNvSpPr/>
          <p:nvPr/>
        </p:nvSpPr>
        <p:spPr>
          <a:xfrm>
            <a:off x="4581525" y="4076700"/>
            <a:ext cx="371475" cy="381000"/>
          </a:xfrm>
          <a:prstGeom prst="rect">
            <a:avLst/>
          </a:prstGeom>
          <a:noFill/>
          <a:ln w="3810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210050" y="4076700"/>
            <a:ext cx="371475" cy="381000"/>
          </a:xfrm>
          <a:prstGeom prst="rect">
            <a:avLst/>
          </a:prstGeom>
          <a:noFill/>
          <a:ln w="3810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943474" y="2195444"/>
            <a:ext cx="1519236" cy="2257494"/>
          </a:xfrm>
          <a:custGeom>
            <a:avLst/>
            <a:gdLst>
              <a:gd name="connsiteX0" fmla="*/ 0 w 1540470"/>
              <a:gd name="connsiteY0" fmla="*/ 2115023 h 2115023"/>
              <a:gd name="connsiteX1" fmla="*/ 457200 w 1540470"/>
              <a:gd name="connsiteY1" fmla="*/ 1905473 h 2115023"/>
              <a:gd name="connsiteX2" fmla="*/ 781050 w 1540470"/>
              <a:gd name="connsiteY2" fmla="*/ 1591148 h 2115023"/>
              <a:gd name="connsiteX3" fmla="*/ 1228725 w 1540470"/>
              <a:gd name="connsiteY3" fmla="*/ 914873 h 2115023"/>
              <a:gd name="connsiteX4" fmla="*/ 1524000 w 1540470"/>
              <a:gd name="connsiteY4" fmla="*/ 438623 h 2115023"/>
              <a:gd name="connsiteX5" fmla="*/ 1504950 w 1540470"/>
              <a:gd name="connsiteY5" fmla="*/ 419573 h 2115023"/>
              <a:gd name="connsiteX6" fmla="*/ 1066800 w 1540470"/>
              <a:gd name="connsiteY6" fmla="*/ 67148 h 2115023"/>
              <a:gd name="connsiteX7" fmla="*/ 438150 w 1540470"/>
              <a:gd name="connsiteY7" fmla="*/ 473 h 2115023"/>
              <a:gd name="connsiteX0" fmla="*/ 0 w 1526213"/>
              <a:gd name="connsiteY0" fmla="*/ 2114635 h 2114635"/>
              <a:gd name="connsiteX1" fmla="*/ 457200 w 1526213"/>
              <a:gd name="connsiteY1" fmla="*/ 1905085 h 2114635"/>
              <a:gd name="connsiteX2" fmla="*/ 781050 w 1526213"/>
              <a:gd name="connsiteY2" fmla="*/ 1590760 h 2114635"/>
              <a:gd name="connsiteX3" fmla="*/ 1228725 w 1526213"/>
              <a:gd name="connsiteY3" fmla="*/ 914485 h 2114635"/>
              <a:gd name="connsiteX4" fmla="*/ 1524000 w 1526213"/>
              <a:gd name="connsiteY4" fmla="*/ 438235 h 2114635"/>
              <a:gd name="connsiteX5" fmla="*/ 1371600 w 1526213"/>
              <a:gd name="connsiteY5" fmla="*/ 285835 h 2114635"/>
              <a:gd name="connsiteX6" fmla="*/ 1066800 w 1526213"/>
              <a:gd name="connsiteY6" fmla="*/ 66760 h 2114635"/>
              <a:gd name="connsiteX7" fmla="*/ 438150 w 1526213"/>
              <a:gd name="connsiteY7" fmla="*/ 85 h 2114635"/>
              <a:gd name="connsiteX0" fmla="*/ 0 w 1526213"/>
              <a:gd name="connsiteY0" fmla="*/ 2114635 h 2114635"/>
              <a:gd name="connsiteX1" fmla="*/ 457200 w 1526213"/>
              <a:gd name="connsiteY1" fmla="*/ 1905085 h 2114635"/>
              <a:gd name="connsiteX2" fmla="*/ 781050 w 1526213"/>
              <a:gd name="connsiteY2" fmla="*/ 1590760 h 2114635"/>
              <a:gd name="connsiteX3" fmla="*/ 1228725 w 1526213"/>
              <a:gd name="connsiteY3" fmla="*/ 914485 h 2114635"/>
              <a:gd name="connsiteX4" fmla="*/ 1524000 w 1526213"/>
              <a:gd name="connsiteY4" fmla="*/ 438235 h 2114635"/>
              <a:gd name="connsiteX5" fmla="*/ 1371600 w 1526213"/>
              <a:gd name="connsiteY5" fmla="*/ 285835 h 2114635"/>
              <a:gd name="connsiteX6" fmla="*/ 1066800 w 1526213"/>
              <a:gd name="connsiteY6" fmla="*/ 66760 h 2114635"/>
              <a:gd name="connsiteX7" fmla="*/ 438150 w 1526213"/>
              <a:gd name="connsiteY7" fmla="*/ 85 h 2114635"/>
              <a:gd name="connsiteX0" fmla="*/ 0 w 1524000"/>
              <a:gd name="connsiteY0" fmla="*/ 2114635 h 2114635"/>
              <a:gd name="connsiteX1" fmla="*/ 457200 w 1524000"/>
              <a:gd name="connsiteY1" fmla="*/ 1905085 h 2114635"/>
              <a:gd name="connsiteX2" fmla="*/ 781050 w 1524000"/>
              <a:gd name="connsiteY2" fmla="*/ 1590760 h 2114635"/>
              <a:gd name="connsiteX3" fmla="*/ 1228725 w 1524000"/>
              <a:gd name="connsiteY3" fmla="*/ 914485 h 2114635"/>
              <a:gd name="connsiteX4" fmla="*/ 1524000 w 1524000"/>
              <a:gd name="connsiteY4" fmla="*/ 438235 h 2114635"/>
              <a:gd name="connsiteX5" fmla="*/ 1371600 w 1524000"/>
              <a:gd name="connsiteY5" fmla="*/ 285835 h 2114635"/>
              <a:gd name="connsiteX6" fmla="*/ 1066800 w 1524000"/>
              <a:gd name="connsiteY6" fmla="*/ 66760 h 2114635"/>
              <a:gd name="connsiteX7" fmla="*/ 438150 w 1524000"/>
              <a:gd name="connsiteY7" fmla="*/ 85 h 2114635"/>
              <a:gd name="connsiteX0" fmla="*/ 0 w 1524000"/>
              <a:gd name="connsiteY0" fmla="*/ 2114635 h 2114635"/>
              <a:gd name="connsiteX1" fmla="*/ 457200 w 1524000"/>
              <a:gd name="connsiteY1" fmla="*/ 1905085 h 2114635"/>
              <a:gd name="connsiteX2" fmla="*/ 781050 w 1524000"/>
              <a:gd name="connsiteY2" fmla="*/ 1590760 h 2114635"/>
              <a:gd name="connsiteX3" fmla="*/ 1228725 w 1524000"/>
              <a:gd name="connsiteY3" fmla="*/ 914485 h 2114635"/>
              <a:gd name="connsiteX4" fmla="*/ 1524000 w 1524000"/>
              <a:gd name="connsiteY4" fmla="*/ 438235 h 2114635"/>
              <a:gd name="connsiteX5" fmla="*/ 1371600 w 1524000"/>
              <a:gd name="connsiteY5" fmla="*/ 285835 h 2114635"/>
              <a:gd name="connsiteX6" fmla="*/ 1066800 w 1524000"/>
              <a:gd name="connsiteY6" fmla="*/ 66760 h 2114635"/>
              <a:gd name="connsiteX7" fmla="*/ 438150 w 1524000"/>
              <a:gd name="connsiteY7" fmla="*/ 85 h 2114635"/>
              <a:gd name="connsiteX0" fmla="*/ 0 w 1524000"/>
              <a:gd name="connsiteY0" fmla="*/ 2114615 h 2114615"/>
              <a:gd name="connsiteX1" fmla="*/ 457200 w 1524000"/>
              <a:gd name="connsiteY1" fmla="*/ 1905065 h 2114615"/>
              <a:gd name="connsiteX2" fmla="*/ 781050 w 1524000"/>
              <a:gd name="connsiteY2" fmla="*/ 1590740 h 2114615"/>
              <a:gd name="connsiteX3" fmla="*/ 1228725 w 1524000"/>
              <a:gd name="connsiteY3" fmla="*/ 914465 h 2114615"/>
              <a:gd name="connsiteX4" fmla="*/ 1524000 w 1524000"/>
              <a:gd name="connsiteY4" fmla="*/ 438215 h 2114615"/>
              <a:gd name="connsiteX5" fmla="*/ 1352550 w 1524000"/>
              <a:gd name="connsiteY5" fmla="*/ 242952 h 2114615"/>
              <a:gd name="connsiteX6" fmla="*/ 1066800 w 1524000"/>
              <a:gd name="connsiteY6" fmla="*/ 66740 h 2114615"/>
              <a:gd name="connsiteX7" fmla="*/ 438150 w 1524000"/>
              <a:gd name="connsiteY7" fmla="*/ 65 h 2114615"/>
              <a:gd name="connsiteX0" fmla="*/ 0 w 1533466"/>
              <a:gd name="connsiteY0" fmla="*/ 2301048 h 2301048"/>
              <a:gd name="connsiteX1" fmla="*/ 466666 w 1533466"/>
              <a:gd name="connsiteY1" fmla="*/ 1905065 h 2301048"/>
              <a:gd name="connsiteX2" fmla="*/ 790516 w 1533466"/>
              <a:gd name="connsiteY2" fmla="*/ 1590740 h 2301048"/>
              <a:gd name="connsiteX3" fmla="*/ 1238191 w 1533466"/>
              <a:gd name="connsiteY3" fmla="*/ 914465 h 2301048"/>
              <a:gd name="connsiteX4" fmla="*/ 1533466 w 1533466"/>
              <a:gd name="connsiteY4" fmla="*/ 438215 h 2301048"/>
              <a:gd name="connsiteX5" fmla="*/ 1362016 w 1533466"/>
              <a:gd name="connsiteY5" fmla="*/ 242952 h 2301048"/>
              <a:gd name="connsiteX6" fmla="*/ 1076266 w 1533466"/>
              <a:gd name="connsiteY6" fmla="*/ 66740 h 2301048"/>
              <a:gd name="connsiteX7" fmla="*/ 447616 w 1533466"/>
              <a:gd name="connsiteY7" fmla="*/ 65 h 2301048"/>
              <a:gd name="connsiteX0" fmla="*/ 0 w 1533466"/>
              <a:gd name="connsiteY0" fmla="*/ 2301048 h 2301048"/>
              <a:gd name="connsiteX1" fmla="*/ 466666 w 1533466"/>
              <a:gd name="connsiteY1" fmla="*/ 1959032 h 2301048"/>
              <a:gd name="connsiteX2" fmla="*/ 790516 w 1533466"/>
              <a:gd name="connsiteY2" fmla="*/ 1590740 h 2301048"/>
              <a:gd name="connsiteX3" fmla="*/ 1238191 w 1533466"/>
              <a:gd name="connsiteY3" fmla="*/ 914465 h 2301048"/>
              <a:gd name="connsiteX4" fmla="*/ 1533466 w 1533466"/>
              <a:gd name="connsiteY4" fmla="*/ 438215 h 2301048"/>
              <a:gd name="connsiteX5" fmla="*/ 1362016 w 1533466"/>
              <a:gd name="connsiteY5" fmla="*/ 242952 h 2301048"/>
              <a:gd name="connsiteX6" fmla="*/ 1076266 w 1533466"/>
              <a:gd name="connsiteY6" fmla="*/ 66740 h 2301048"/>
              <a:gd name="connsiteX7" fmla="*/ 447616 w 1533466"/>
              <a:gd name="connsiteY7" fmla="*/ 65 h 2301048"/>
              <a:gd name="connsiteX0" fmla="*/ 0 w 1533466"/>
              <a:gd name="connsiteY0" fmla="*/ 2301048 h 2301048"/>
              <a:gd name="connsiteX1" fmla="*/ 518727 w 1533466"/>
              <a:gd name="connsiteY1" fmla="*/ 1954126 h 2301048"/>
              <a:gd name="connsiteX2" fmla="*/ 790516 w 1533466"/>
              <a:gd name="connsiteY2" fmla="*/ 1590740 h 2301048"/>
              <a:gd name="connsiteX3" fmla="*/ 1238191 w 1533466"/>
              <a:gd name="connsiteY3" fmla="*/ 914465 h 2301048"/>
              <a:gd name="connsiteX4" fmla="*/ 1533466 w 1533466"/>
              <a:gd name="connsiteY4" fmla="*/ 438215 h 2301048"/>
              <a:gd name="connsiteX5" fmla="*/ 1362016 w 1533466"/>
              <a:gd name="connsiteY5" fmla="*/ 242952 h 2301048"/>
              <a:gd name="connsiteX6" fmla="*/ 1076266 w 1533466"/>
              <a:gd name="connsiteY6" fmla="*/ 66740 h 2301048"/>
              <a:gd name="connsiteX7" fmla="*/ 447616 w 1533466"/>
              <a:gd name="connsiteY7" fmla="*/ 65 h 2301048"/>
              <a:gd name="connsiteX0" fmla="*/ 0 w 1533466"/>
              <a:gd name="connsiteY0" fmla="*/ 2301048 h 2301048"/>
              <a:gd name="connsiteX1" fmla="*/ 518727 w 1533466"/>
              <a:gd name="connsiteY1" fmla="*/ 1954126 h 2301048"/>
              <a:gd name="connsiteX2" fmla="*/ 823646 w 1533466"/>
              <a:gd name="connsiteY2" fmla="*/ 1610364 h 2301048"/>
              <a:gd name="connsiteX3" fmla="*/ 1238191 w 1533466"/>
              <a:gd name="connsiteY3" fmla="*/ 914465 h 2301048"/>
              <a:gd name="connsiteX4" fmla="*/ 1533466 w 1533466"/>
              <a:gd name="connsiteY4" fmla="*/ 438215 h 2301048"/>
              <a:gd name="connsiteX5" fmla="*/ 1362016 w 1533466"/>
              <a:gd name="connsiteY5" fmla="*/ 242952 h 2301048"/>
              <a:gd name="connsiteX6" fmla="*/ 1076266 w 1533466"/>
              <a:gd name="connsiteY6" fmla="*/ 66740 h 2301048"/>
              <a:gd name="connsiteX7" fmla="*/ 447616 w 1533466"/>
              <a:gd name="connsiteY7" fmla="*/ 65 h 2301048"/>
              <a:gd name="connsiteX0" fmla="*/ 0 w 1533466"/>
              <a:gd name="connsiteY0" fmla="*/ 2301048 h 2301048"/>
              <a:gd name="connsiteX1" fmla="*/ 513994 w 1533466"/>
              <a:gd name="connsiteY1" fmla="*/ 2013000 h 2301048"/>
              <a:gd name="connsiteX2" fmla="*/ 823646 w 1533466"/>
              <a:gd name="connsiteY2" fmla="*/ 1610364 h 2301048"/>
              <a:gd name="connsiteX3" fmla="*/ 1238191 w 1533466"/>
              <a:gd name="connsiteY3" fmla="*/ 914465 h 2301048"/>
              <a:gd name="connsiteX4" fmla="*/ 1533466 w 1533466"/>
              <a:gd name="connsiteY4" fmla="*/ 438215 h 2301048"/>
              <a:gd name="connsiteX5" fmla="*/ 1362016 w 1533466"/>
              <a:gd name="connsiteY5" fmla="*/ 242952 h 2301048"/>
              <a:gd name="connsiteX6" fmla="*/ 1076266 w 1533466"/>
              <a:gd name="connsiteY6" fmla="*/ 66740 h 2301048"/>
              <a:gd name="connsiteX7" fmla="*/ 447616 w 1533466"/>
              <a:gd name="connsiteY7" fmla="*/ 65 h 2301048"/>
              <a:gd name="connsiteX0" fmla="*/ 0 w 1509801"/>
              <a:gd name="connsiteY0" fmla="*/ 2301048 h 2301048"/>
              <a:gd name="connsiteX1" fmla="*/ 513994 w 1509801"/>
              <a:gd name="connsiteY1" fmla="*/ 2013000 h 2301048"/>
              <a:gd name="connsiteX2" fmla="*/ 823646 w 1509801"/>
              <a:gd name="connsiteY2" fmla="*/ 1610364 h 2301048"/>
              <a:gd name="connsiteX3" fmla="*/ 1238191 w 1509801"/>
              <a:gd name="connsiteY3" fmla="*/ 914465 h 2301048"/>
              <a:gd name="connsiteX4" fmla="*/ 1509801 w 1509801"/>
              <a:gd name="connsiteY4" fmla="*/ 462746 h 2301048"/>
              <a:gd name="connsiteX5" fmla="*/ 1362016 w 1509801"/>
              <a:gd name="connsiteY5" fmla="*/ 242952 h 2301048"/>
              <a:gd name="connsiteX6" fmla="*/ 1076266 w 1509801"/>
              <a:gd name="connsiteY6" fmla="*/ 66740 h 2301048"/>
              <a:gd name="connsiteX7" fmla="*/ 447616 w 1509801"/>
              <a:gd name="connsiteY7" fmla="*/ 65 h 2301048"/>
              <a:gd name="connsiteX0" fmla="*/ 0 w 1509801"/>
              <a:gd name="connsiteY0" fmla="*/ 2301053 h 2301053"/>
              <a:gd name="connsiteX1" fmla="*/ 513994 w 1509801"/>
              <a:gd name="connsiteY1" fmla="*/ 2013005 h 2301053"/>
              <a:gd name="connsiteX2" fmla="*/ 823646 w 1509801"/>
              <a:gd name="connsiteY2" fmla="*/ 1610369 h 2301053"/>
              <a:gd name="connsiteX3" fmla="*/ 1238191 w 1509801"/>
              <a:gd name="connsiteY3" fmla="*/ 914470 h 2301053"/>
              <a:gd name="connsiteX4" fmla="*/ 1509801 w 1509801"/>
              <a:gd name="connsiteY4" fmla="*/ 462751 h 2301053"/>
              <a:gd name="connsiteX5" fmla="*/ 1338352 w 1509801"/>
              <a:gd name="connsiteY5" fmla="*/ 257675 h 2301053"/>
              <a:gd name="connsiteX6" fmla="*/ 1076266 w 1509801"/>
              <a:gd name="connsiteY6" fmla="*/ 66745 h 2301053"/>
              <a:gd name="connsiteX7" fmla="*/ 447616 w 1509801"/>
              <a:gd name="connsiteY7" fmla="*/ 70 h 2301053"/>
              <a:gd name="connsiteX0" fmla="*/ 0 w 1509801"/>
              <a:gd name="connsiteY0" fmla="*/ 2301212 h 2301212"/>
              <a:gd name="connsiteX1" fmla="*/ 513994 w 1509801"/>
              <a:gd name="connsiteY1" fmla="*/ 2013164 h 2301212"/>
              <a:gd name="connsiteX2" fmla="*/ 823646 w 1509801"/>
              <a:gd name="connsiteY2" fmla="*/ 1610528 h 2301212"/>
              <a:gd name="connsiteX3" fmla="*/ 1238191 w 1509801"/>
              <a:gd name="connsiteY3" fmla="*/ 914629 h 2301212"/>
              <a:gd name="connsiteX4" fmla="*/ 1509801 w 1509801"/>
              <a:gd name="connsiteY4" fmla="*/ 462910 h 2301212"/>
              <a:gd name="connsiteX5" fmla="*/ 1338352 w 1509801"/>
              <a:gd name="connsiteY5" fmla="*/ 257834 h 2301212"/>
              <a:gd name="connsiteX6" fmla="*/ 1062068 w 1509801"/>
              <a:gd name="connsiteY6" fmla="*/ 47280 h 2301212"/>
              <a:gd name="connsiteX7" fmla="*/ 447616 w 1509801"/>
              <a:gd name="connsiteY7" fmla="*/ 229 h 2301212"/>
              <a:gd name="connsiteX0" fmla="*/ 0 w 1509801"/>
              <a:gd name="connsiteY0" fmla="*/ 2325583 h 2325583"/>
              <a:gd name="connsiteX1" fmla="*/ 513994 w 1509801"/>
              <a:gd name="connsiteY1" fmla="*/ 2037535 h 2325583"/>
              <a:gd name="connsiteX2" fmla="*/ 823646 w 1509801"/>
              <a:gd name="connsiteY2" fmla="*/ 1634899 h 2325583"/>
              <a:gd name="connsiteX3" fmla="*/ 1238191 w 1509801"/>
              <a:gd name="connsiteY3" fmla="*/ 939000 h 2325583"/>
              <a:gd name="connsiteX4" fmla="*/ 1509801 w 1509801"/>
              <a:gd name="connsiteY4" fmla="*/ 487281 h 2325583"/>
              <a:gd name="connsiteX5" fmla="*/ 1338352 w 1509801"/>
              <a:gd name="connsiteY5" fmla="*/ 282205 h 2325583"/>
              <a:gd name="connsiteX6" fmla="*/ 1062068 w 1509801"/>
              <a:gd name="connsiteY6" fmla="*/ 71651 h 2325583"/>
              <a:gd name="connsiteX7" fmla="*/ 447616 w 1509801"/>
              <a:gd name="connsiteY7" fmla="*/ 68 h 232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9801" h="2325583">
                <a:moveTo>
                  <a:pt x="0" y="2325583"/>
                </a:moveTo>
                <a:cubicBezTo>
                  <a:pt x="163512" y="2264464"/>
                  <a:pt x="376720" y="2152649"/>
                  <a:pt x="513994" y="2037535"/>
                </a:cubicBezTo>
                <a:cubicBezTo>
                  <a:pt x="651268" y="1922421"/>
                  <a:pt x="702947" y="1817988"/>
                  <a:pt x="823646" y="1634899"/>
                </a:cubicBezTo>
                <a:cubicBezTo>
                  <a:pt x="944346" y="1451810"/>
                  <a:pt x="1123832" y="1130270"/>
                  <a:pt x="1238191" y="939000"/>
                </a:cubicBezTo>
                <a:cubicBezTo>
                  <a:pt x="1352550" y="747730"/>
                  <a:pt x="1428839" y="630156"/>
                  <a:pt x="1509801" y="487281"/>
                </a:cubicBezTo>
                <a:cubicBezTo>
                  <a:pt x="1447889" y="382506"/>
                  <a:pt x="1412974" y="351477"/>
                  <a:pt x="1338352" y="282205"/>
                </a:cubicBezTo>
                <a:cubicBezTo>
                  <a:pt x="1263730" y="212933"/>
                  <a:pt x="1210524" y="118674"/>
                  <a:pt x="1062068" y="71651"/>
                </a:cubicBezTo>
                <a:cubicBezTo>
                  <a:pt x="913612" y="24628"/>
                  <a:pt x="673041" y="-1520"/>
                  <a:pt x="447616" y="68"/>
                </a:cubicBezTo>
              </a:path>
            </a:pathLst>
          </a:custGeom>
          <a:noFill/>
          <a:ln w="3810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419085" y="2195511"/>
            <a:ext cx="1010165" cy="2043113"/>
          </a:xfrm>
          <a:custGeom>
            <a:avLst/>
            <a:gdLst>
              <a:gd name="connsiteX0" fmla="*/ 118662 w 966387"/>
              <a:gd name="connsiteY0" fmla="*/ 2047875 h 2047875"/>
              <a:gd name="connsiteX1" fmla="*/ 32937 w 966387"/>
              <a:gd name="connsiteY1" fmla="*/ 1590675 h 2047875"/>
              <a:gd name="connsiteX2" fmla="*/ 13887 w 966387"/>
              <a:gd name="connsiteY2" fmla="*/ 1266825 h 2047875"/>
              <a:gd name="connsiteX3" fmla="*/ 232962 w 966387"/>
              <a:gd name="connsiteY3" fmla="*/ 333375 h 2047875"/>
              <a:gd name="connsiteX4" fmla="*/ 309162 w 966387"/>
              <a:gd name="connsiteY4" fmla="*/ 76200 h 2047875"/>
              <a:gd name="connsiteX5" fmla="*/ 375837 w 966387"/>
              <a:gd name="connsiteY5" fmla="*/ 57150 h 2047875"/>
              <a:gd name="connsiteX6" fmla="*/ 966387 w 966387"/>
              <a:gd name="connsiteY6" fmla="*/ 0 h 2047875"/>
              <a:gd name="connsiteX0" fmla="*/ 118662 w 966387"/>
              <a:gd name="connsiteY0" fmla="*/ 2047875 h 2047875"/>
              <a:gd name="connsiteX1" fmla="*/ 32937 w 966387"/>
              <a:gd name="connsiteY1" fmla="*/ 1590675 h 2047875"/>
              <a:gd name="connsiteX2" fmla="*/ 13887 w 966387"/>
              <a:gd name="connsiteY2" fmla="*/ 1266825 h 2047875"/>
              <a:gd name="connsiteX3" fmla="*/ 232962 w 966387"/>
              <a:gd name="connsiteY3" fmla="*/ 333375 h 2047875"/>
              <a:gd name="connsiteX4" fmla="*/ 309162 w 966387"/>
              <a:gd name="connsiteY4" fmla="*/ 76200 h 2047875"/>
              <a:gd name="connsiteX5" fmla="*/ 347262 w 966387"/>
              <a:gd name="connsiteY5" fmla="*/ 152400 h 2047875"/>
              <a:gd name="connsiteX6" fmla="*/ 966387 w 966387"/>
              <a:gd name="connsiteY6" fmla="*/ 0 h 2047875"/>
              <a:gd name="connsiteX0" fmla="*/ 118662 w 966387"/>
              <a:gd name="connsiteY0" fmla="*/ 2047875 h 2047875"/>
              <a:gd name="connsiteX1" fmla="*/ 32937 w 966387"/>
              <a:gd name="connsiteY1" fmla="*/ 1590675 h 2047875"/>
              <a:gd name="connsiteX2" fmla="*/ 13887 w 966387"/>
              <a:gd name="connsiteY2" fmla="*/ 1266825 h 2047875"/>
              <a:gd name="connsiteX3" fmla="*/ 232962 w 966387"/>
              <a:gd name="connsiteY3" fmla="*/ 333375 h 2047875"/>
              <a:gd name="connsiteX4" fmla="*/ 309162 w 966387"/>
              <a:gd name="connsiteY4" fmla="*/ 76200 h 2047875"/>
              <a:gd name="connsiteX5" fmla="*/ 509187 w 966387"/>
              <a:gd name="connsiteY5" fmla="*/ 28575 h 2047875"/>
              <a:gd name="connsiteX6" fmla="*/ 966387 w 966387"/>
              <a:gd name="connsiteY6" fmla="*/ 0 h 2047875"/>
              <a:gd name="connsiteX0" fmla="*/ 118662 w 966387"/>
              <a:gd name="connsiteY0" fmla="*/ 2047875 h 2047875"/>
              <a:gd name="connsiteX1" fmla="*/ 32937 w 966387"/>
              <a:gd name="connsiteY1" fmla="*/ 1590675 h 2047875"/>
              <a:gd name="connsiteX2" fmla="*/ 13887 w 966387"/>
              <a:gd name="connsiteY2" fmla="*/ 1266825 h 2047875"/>
              <a:gd name="connsiteX3" fmla="*/ 232962 w 966387"/>
              <a:gd name="connsiteY3" fmla="*/ 333375 h 2047875"/>
              <a:gd name="connsiteX4" fmla="*/ 309162 w 966387"/>
              <a:gd name="connsiteY4" fmla="*/ 76200 h 2047875"/>
              <a:gd name="connsiteX5" fmla="*/ 509187 w 966387"/>
              <a:gd name="connsiteY5" fmla="*/ 28575 h 2047875"/>
              <a:gd name="connsiteX6" fmla="*/ 966387 w 966387"/>
              <a:gd name="connsiteY6" fmla="*/ 0 h 2047875"/>
              <a:gd name="connsiteX0" fmla="*/ 118662 w 966387"/>
              <a:gd name="connsiteY0" fmla="*/ 2047875 h 2047875"/>
              <a:gd name="connsiteX1" fmla="*/ 32937 w 966387"/>
              <a:gd name="connsiteY1" fmla="*/ 1590675 h 2047875"/>
              <a:gd name="connsiteX2" fmla="*/ 13887 w 966387"/>
              <a:gd name="connsiteY2" fmla="*/ 1266825 h 2047875"/>
              <a:gd name="connsiteX3" fmla="*/ 232962 w 966387"/>
              <a:gd name="connsiteY3" fmla="*/ 333375 h 2047875"/>
              <a:gd name="connsiteX4" fmla="*/ 309162 w 966387"/>
              <a:gd name="connsiteY4" fmla="*/ 76200 h 2047875"/>
              <a:gd name="connsiteX5" fmla="*/ 509187 w 966387"/>
              <a:gd name="connsiteY5" fmla="*/ 28575 h 2047875"/>
              <a:gd name="connsiteX6" fmla="*/ 966387 w 966387"/>
              <a:gd name="connsiteY6" fmla="*/ 0 h 2047875"/>
              <a:gd name="connsiteX0" fmla="*/ 143259 w 967172"/>
              <a:gd name="connsiteY0" fmla="*/ 2019300 h 2019300"/>
              <a:gd name="connsiteX1" fmla="*/ 33722 w 967172"/>
              <a:gd name="connsiteY1" fmla="*/ 1590675 h 2019300"/>
              <a:gd name="connsiteX2" fmla="*/ 14672 w 967172"/>
              <a:gd name="connsiteY2" fmla="*/ 1266825 h 2019300"/>
              <a:gd name="connsiteX3" fmla="*/ 233747 w 967172"/>
              <a:gd name="connsiteY3" fmla="*/ 333375 h 2019300"/>
              <a:gd name="connsiteX4" fmla="*/ 309947 w 967172"/>
              <a:gd name="connsiteY4" fmla="*/ 76200 h 2019300"/>
              <a:gd name="connsiteX5" fmla="*/ 509972 w 967172"/>
              <a:gd name="connsiteY5" fmla="*/ 28575 h 2019300"/>
              <a:gd name="connsiteX6" fmla="*/ 967172 w 967172"/>
              <a:gd name="connsiteY6" fmla="*/ 0 h 2019300"/>
              <a:gd name="connsiteX0" fmla="*/ 143259 w 976517"/>
              <a:gd name="connsiteY0" fmla="*/ 2043113 h 2043113"/>
              <a:gd name="connsiteX1" fmla="*/ 33722 w 976517"/>
              <a:gd name="connsiteY1" fmla="*/ 1614488 h 2043113"/>
              <a:gd name="connsiteX2" fmla="*/ 14672 w 976517"/>
              <a:gd name="connsiteY2" fmla="*/ 1290638 h 2043113"/>
              <a:gd name="connsiteX3" fmla="*/ 233747 w 976517"/>
              <a:gd name="connsiteY3" fmla="*/ 357188 h 2043113"/>
              <a:gd name="connsiteX4" fmla="*/ 309947 w 976517"/>
              <a:gd name="connsiteY4" fmla="*/ 100013 h 2043113"/>
              <a:gd name="connsiteX5" fmla="*/ 509972 w 976517"/>
              <a:gd name="connsiteY5" fmla="*/ 52388 h 2043113"/>
              <a:gd name="connsiteX6" fmla="*/ 976517 w 976517"/>
              <a:gd name="connsiteY6" fmla="*/ 0 h 2043113"/>
              <a:gd name="connsiteX0" fmla="*/ 143259 w 976517"/>
              <a:gd name="connsiteY0" fmla="*/ 2043113 h 2043113"/>
              <a:gd name="connsiteX1" fmla="*/ 33722 w 976517"/>
              <a:gd name="connsiteY1" fmla="*/ 1614488 h 2043113"/>
              <a:gd name="connsiteX2" fmla="*/ 14672 w 976517"/>
              <a:gd name="connsiteY2" fmla="*/ 1290638 h 2043113"/>
              <a:gd name="connsiteX3" fmla="*/ 233747 w 976517"/>
              <a:gd name="connsiteY3" fmla="*/ 357188 h 2043113"/>
              <a:gd name="connsiteX4" fmla="*/ 309947 w 976517"/>
              <a:gd name="connsiteY4" fmla="*/ 100013 h 2043113"/>
              <a:gd name="connsiteX5" fmla="*/ 505300 w 976517"/>
              <a:gd name="connsiteY5" fmla="*/ 114300 h 2043113"/>
              <a:gd name="connsiteX6" fmla="*/ 976517 w 976517"/>
              <a:gd name="connsiteY6" fmla="*/ 0 h 2043113"/>
              <a:gd name="connsiteX0" fmla="*/ 143259 w 976517"/>
              <a:gd name="connsiteY0" fmla="*/ 2043113 h 2043113"/>
              <a:gd name="connsiteX1" fmla="*/ 33722 w 976517"/>
              <a:gd name="connsiteY1" fmla="*/ 1614488 h 2043113"/>
              <a:gd name="connsiteX2" fmla="*/ 14672 w 976517"/>
              <a:gd name="connsiteY2" fmla="*/ 1290638 h 2043113"/>
              <a:gd name="connsiteX3" fmla="*/ 233747 w 976517"/>
              <a:gd name="connsiteY3" fmla="*/ 357188 h 2043113"/>
              <a:gd name="connsiteX4" fmla="*/ 305275 w 976517"/>
              <a:gd name="connsiteY4" fmla="*/ 171451 h 2043113"/>
              <a:gd name="connsiteX5" fmla="*/ 505300 w 976517"/>
              <a:gd name="connsiteY5" fmla="*/ 114300 h 2043113"/>
              <a:gd name="connsiteX6" fmla="*/ 976517 w 976517"/>
              <a:gd name="connsiteY6" fmla="*/ 0 h 2043113"/>
              <a:gd name="connsiteX0" fmla="*/ 147426 w 980684"/>
              <a:gd name="connsiteY0" fmla="*/ 2043113 h 2043113"/>
              <a:gd name="connsiteX1" fmla="*/ 26208 w 980684"/>
              <a:gd name="connsiteY1" fmla="*/ 1616869 h 2043113"/>
              <a:gd name="connsiteX2" fmla="*/ 18839 w 980684"/>
              <a:gd name="connsiteY2" fmla="*/ 1290638 h 2043113"/>
              <a:gd name="connsiteX3" fmla="*/ 237914 w 980684"/>
              <a:gd name="connsiteY3" fmla="*/ 357188 h 2043113"/>
              <a:gd name="connsiteX4" fmla="*/ 309442 w 980684"/>
              <a:gd name="connsiteY4" fmla="*/ 171451 h 2043113"/>
              <a:gd name="connsiteX5" fmla="*/ 509467 w 980684"/>
              <a:gd name="connsiteY5" fmla="*/ 114300 h 2043113"/>
              <a:gd name="connsiteX6" fmla="*/ 980684 w 980684"/>
              <a:gd name="connsiteY6" fmla="*/ 0 h 2043113"/>
              <a:gd name="connsiteX0" fmla="*/ 152596 w 985854"/>
              <a:gd name="connsiteY0" fmla="*/ 2043113 h 2043113"/>
              <a:gd name="connsiteX1" fmla="*/ 31378 w 985854"/>
              <a:gd name="connsiteY1" fmla="*/ 1616869 h 2043113"/>
              <a:gd name="connsiteX2" fmla="*/ 17001 w 985854"/>
              <a:gd name="connsiteY2" fmla="*/ 1285876 h 2043113"/>
              <a:gd name="connsiteX3" fmla="*/ 243084 w 985854"/>
              <a:gd name="connsiteY3" fmla="*/ 357188 h 2043113"/>
              <a:gd name="connsiteX4" fmla="*/ 314612 w 985854"/>
              <a:gd name="connsiteY4" fmla="*/ 171451 h 2043113"/>
              <a:gd name="connsiteX5" fmla="*/ 514637 w 985854"/>
              <a:gd name="connsiteY5" fmla="*/ 114300 h 2043113"/>
              <a:gd name="connsiteX6" fmla="*/ 985854 w 985854"/>
              <a:gd name="connsiteY6" fmla="*/ 0 h 2043113"/>
              <a:gd name="connsiteX0" fmla="*/ 157782 w 991040"/>
              <a:gd name="connsiteY0" fmla="*/ 2043113 h 2043113"/>
              <a:gd name="connsiteX1" fmla="*/ 36564 w 991040"/>
              <a:gd name="connsiteY1" fmla="*/ 1616869 h 2043113"/>
              <a:gd name="connsiteX2" fmla="*/ 22187 w 991040"/>
              <a:gd name="connsiteY2" fmla="*/ 1285876 h 2043113"/>
              <a:gd name="connsiteX3" fmla="*/ 248270 w 991040"/>
              <a:gd name="connsiteY3" fmla="*/ 357188 h 2043113"/>
              <a:gd name="connsiteX4" fmla="*/ 319798 w 991040"/>
              <a:gd name="connsiteY4" fmla="*/ 171451 h 2043113"/>
              <a:gd name="connsiteX5" fmla="*/ 519823 w 991040"/>
              <a:gd name="connsiteY5" fmla="*/ 114300 h 2043113"/>
              <a:gd name="connsiteX6" fmla="*/ 991040 w 991040"/>
              <a:gd name="connsiteY6" fmla="*/ 0 h 20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40" h="2043113">
                <a:moveTo>
                  <a:pt x="157782" y="2043113"/>
                </a:moveTo>
                <a:cubicBezTo>
                  <a:pt x="123650" y="1879600"/>
                  <a:pt x="59163" y="1743075"/>
                  <a:pt x="36564" y="1616869"/>
                </a:cubicBezTo>
                <a:cubicBezTo>
                  <a:pt x="13965" y="1490663"/>
                  <a:pt x="-24779" y="1498205"/>
                  <a:pt x="22187" y="1285876"/>
                </a:cubicBezTo>
                <a:cubicBezTo>
                  <a:pt x="69153" y="1073547"/>
                  <a:pt x="198668" y="542925"/>
                  <a:pt x="248270" y="357188"/>
                </a:cubicBezTo>
                <a:cubicBezTo>
                  <a:pt x="297872" y="171451"/>
                  <a:pt x="273761" y="222251"/>
                  <a:pt x="319798" y="171451"/>
                </a:cubicBezTo>
                <a:cubicBezTo>
                  <a:pt x="422986" y="149226"/>
                  <a:pt x="407949" y="142875"/>
                  <a:pt x="519823" y="114300"/>
                </a:cubicBezTo>
                <a:cubicBezTo>
                  <a:pt x="631697" y="85725"/>
                  <a:pt x="750533" y="22225"/>
                  <a:pt x="991040" y="0"/>
                </a:cubicBezTo>
              </a:path>
            </a:pathLst>
          </a:custGeom>
          <a:noFill/>
          <a:ln w="3810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18" idx="0"/>
            <a:endCxn id="15" idx="0"/>
          </p:cNvCxnSpPr>
          <p:nvPr/>
        </p:nvCxnSpPr>
        <p:spPr>
          <a:xfrm>
            <a:off x="4579912" y="4238624"/>
            <a:ext cx="363562" cy="21431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7" idx="3"/>
          </p:cNvCxnSpPr>
          <p:nvPr/>
        </p:nvCxnSpPr>
        <p:spPr>
          <a:xfrm>
            <a:off x="4210050" y="4200525"/>
            <a:ext cx="371475" cy="6667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4218622" y="3553301"/>
            <a:ext cx="211932" cy="657225"/>
          </a:xfrm>
          <a:custGeom>
            <a:avLst/>
            <a:gdLst>
              <a:gd name="connsiteX0" fmla="*/ 0 w 228600"/>
              <a:gd name="connsiteY0" fmla="*/ 762000 h 762000"/>
              <a:gd name="connsiteX1" fmla="*/ 99060 w 228600"/>
              <a:gd name="connsiteY1" fmla="*/ 396240 h 762000"/>
              <a:gd name="connsiteX2" fmla="*/ 228600 w 228600"/>
              <a:gd name="connsiteY2" fmla="*/ 0 h 762000"/>
              <a:gd name="connsiteX0" fmla="*/ 0 w 223838"/>
              <a:gd name="connsiteY0" fmla="*/ 697706 h 697706"/>
              <a:gd name="connsiteX1" fmla="*/ 94298 w 223838"/>
              <a:gd name="connsiteY1" fmla="*/ 396240 h 697706"/>
              <a:gd name="connsiteX2" fmla="*/ 223838 w 223838"/>
              <a:gd name="connsiteY2" fmla="*/ 0 h 697706"/>
              <a:gd name="connsiteX0" fmla="*/ 0 w 211932"/>
              <a:gd name="connsiteY0" fmla="*/ 657225 h 657225"/>
              <a:gd name="connsiteX1" fmla="*/ 94298 w 211932"/>
              <a:gd name="connsiteY1" fmla="*/ 355759 h 657225"/>
              <a:gd name="connsiteX2" fmla="*/ 211932 w 211932"/>
              <a:gd name="connsiteY2" fmla="*/ 0 h 657225"/>
            </a:gdLst>
            <a:ahLst/>
            <a:cxnLst>
              <a:cxn ang="0">
                <a:pos x="connsiteX0" y="connsiteY0"/>
              </a:cxn>
              <a:cxn ang="0">
                <a:pos x="connsiteX1" y="connsiteY1"/>
              </a:cxn>
              <a:cxn ang="0">
                <a:pos x="connsiteX2" y="connsiteY2"/>
              </a:cxn>
            </a:cxnLst>
            <a:rect l="l" t="t" r="r" b="b"/>
            <a:pathLst>
              <a:path w="211932" h="657225">
                <a:moveTo>
                  <a:pt x="0" y="657225"/>
                </a:moveTo>
                <a:cubicBezTo>
                  <a:pt x="30480" y="537845"/>
                  <a:pt x="56992" y="472043"/>
                  <a:pt x="94298" y="355759"/>
                </a:cubicBezTo>
                <a:cubicBezTo>
                  <a:pt x="131604" y="239475"/>
                  <a:pt x="166212" y="134620"/>
                  <a:pt x="211932" y="0"/>
                </a:cubicBezTo>
              </a:path>
            </a:pathLst>
          </a:custGeom>
          <a:noFill/>
          <a:ln w="3810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8" name="Rectangle 27"/>
              <p:cNvSpPr/>
              <p:nvPr/>
            </p:nvSpPr>
            <p:spPr>
              <a:xfrm>
                <a:off x="5758576" y="4094974"/>
                <a:ext cx="1963023" cy="1727976"/>
              </a:xfrm>
              <a:prstGeom prst="rect">
                <a:avLst/>
              </a:prstGeom>
              <a:solidFill>
                <a:schemeClr val="bg1"/>
              </a:solidFill>
              <a:ln w="3810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Higher </a:t>
                </a:r>
                <a14:m>
                  <m:oMath xmlns:m="http://schemas.openxmlformats.org/officeDocument/2006/math">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oMath>
                </a14:m>
                <a:endParaRPr lang="en-US" b="0" dirty="0">
                  <a:solidFill>
                    <a:schemeClr val="tx1"/>
                  </a:solidFill>
                </a:endParaRPr>
              </a:p>
              <a:p>
                <a:pPr algn="ctr"/>
                <a:r>
                  <a:rPr lang="en-US" dirty="0">
                    <a:solidFill>
                      <a:schemeClr val="tx1"/>
                    </a:solidFill>
                  </a:rPr>
                  <a:t>More convergent contributing area,</a:t>
                </a:r>
                <a:endParaRPr lang="en-US" b="0" dirty="0">
                  <a:solidFill>
                    <a:schemeClr val="tx1"/>
                  </a:solidFill>
                </a:endParaRPr>
              </a:p>
              <a:p>
                <a:pPr algn="ctr"/>
                <a:r>
                  <a:rPr lang="en-US" dirty="0">
                    <a:solidFill>
                      <a:schemeClr val="tx1"/>
                    </a:solidFill>
                  </a:rPr>
                  <a:t>Lower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𝐿</m:t>
                        </m:r>
                      </m:sub>
                    </m:sSub>
                  </m:oMath>
                </a14:m>
                <a:r>
                  <a:rPr lang="en-US" dirty="0">
                    <a:solidFill>
                      <a:schemeClr val="tx1"/>
                    </a:solidFill>
                  </a:rPr>
                  <a:t>,</a:t>
                </a:r>
              </a:p>
              <a:p>
                <a:pPr algn="ctr"/>
                <a:r>
                  <a:rPr lang="en-US" dirty="0">
                    <a:solidFill>
                      <a:schemeClr val="tx1"/>
                    </a:solidFill>
                  </a:rPr>
                  <a:t>Higher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𝐼</m:t>
                        </m:r>
                      </m:e>
                      <m:sub>
                        <m:r>
                          <a:rPr lang="en-US" b="0" i="1" smtClean="0">
                            <a:solidFill>
                              <a:schemeClr val="tx1"/>
                            </a:solidFill>
                            <a:latin typeface="Cambria Math" panose="02040503050406030204" pitchFamily="18" charset="0"/>
                          </a:rPr>
                          <m:t>𝑇𝑊</m:t>
                        </m:r>
                      </m:sub>
                    </m:sSub>
                  </m:oMath>
                </a14:m>
                <a:r>
                  <a:rPr lang="en-US" dirty="0">
                    <a:solidFill>
                      <a:schemeClr val="tx1"/>
                    </a:solidFill>
                  </a:rPr>
                  <a:t>,</a:t>
                </a:r>
              </a:p>
              <a:p>
                <a:pPr algn="ctr"/>
                <a:r>
                  <a:rPr lang="en-US" dirty="0">
                    <a:solidFill>
                      <a:schemeClr val="tx1"/>
                    </a:solidFill>
                  </a:rPr>
                  <a:t>Wetter</a:t>
                </a:r>
              </a:p>
            </p:txBody>
          </p:sp>
        </mc:Choice>
        <mc:Fallback xmlns="">
          <p:sp>
            <p:nvSpPr>
              <p:cNvPr id="28" name="Rectangle 27"/>
              <p:cNvSpPr>
                <a:spLocks noRot="1" noChangeAspect="1" noMove="1" noResize="1" noEditPoints="1" noAdjustHandles="1" noChangeArrowheads="1" noChangeShapeType="1" noTextEdit="1"/>
              </p:cNvSpPr>
              <p:nvPr/>
            </p:nvSpPr>
            <p:spPr>
              <a:xfrm>
                <a:off x="5758576" y="4094974"/>
                <a:ext cx="1963023" cy="1727976"/>
              </a:xfrm>
              <a:prstGeom prst="rect">
                <a:avLst/>
              </a:prstGeom>
              <a:blipFill>
                <a:blip r:embed="rId4"/>
                <a:stretch>
                  <a:fillRect t="-1384" b="-4844"/>
                </a:stretch>
              </a:blipFill>
              <a:ln w="38100">
                <a:solidFill>
                  <a:srgbClr val="FF0000"/>
                </a:solidFill>
                <a:prstDash val="solid"/>
                <a:headEnd type="none" w="med" len="med"/>
                <a:tailEnd type="none" w="med" len="med"/>
              </a:ln>
            </p:spPr>
            <p:txBody>
              <a:bodyPr/>
              <a:lstStyle/>
              <a:p>
                <a:r>
                  <a:rPr lang="en-US">
                    <a:noFill/>
                  </a:rPr>
                  <a:t> </a:t>
                </a:r>
              </a:p>
            </p:txBody>
          </p:sp>
        </mc:Fallback>
      </mc:AlternateContent>
      <p:cxnSp>
        <p:nvCxnSpPr>
          <p:cNvPr id="16" name="Straight Arrow Connector 15"/>
          <p:cNvCxnSpPr/>
          <p:nvPr/>
        </p:nvCxnSpPr>
        <p:spPr>
          <a:xfrm flipH="1">
            <a:off x="4653081" y="4099321"/>
            <a:ext cx="223956" cy="35361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369039" y="4094975"/>
            <a:ext cx="63024" cy="344449"/>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1900714" y="3369874"/>
                <a:ext cx="1963023" cy="1727976"/>
              </a:xfrm>
              <a:prstGeom prst="rect">
                <a:avLst/>
              </a:prstGeom>
              <a:solidFill>
                <a:schemeClr val="bg1"/>
              </a:solidFill>
              <a:ln w="3810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a:solidFill>
                      <a:schemeClr val="tx1"/>
                    </a:solidFill>
                  </a:rPr>
                  <a:t>Lower</a:t>
                </a:r>
                <a14:m>
                  <m:oMath xmlns:m="http://schemas.openxmlformats.org/officeDocument/2006/math">
                    <m:r>
                      <a:rPr lang="en-US" b="0" i="0"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oMath>
                </a14:m>
                <a:endParaRPr lang="en-US" b="0" dirty="0">
                  <a:solidFill>
                    <a:schemeClr val="tx1"/>
                  </a:solidFill>
                </a:endParaRPr>
              </a:p>
              <a:p>
                <a:pPr algn="ctr"/>
                <a:r>
                  <a:rPr lang="en-US" dirty="0">
                    <a:solidFill>
                      <a:schemeClr val="tx1"/>
                    </a:solidFill>
                  </a:rPr>
                  <a:t>Less convergent contributing area,</a:t>
                </a:r>
                <a:endParaRPr lang="en-US" b="0" dirty="0">
                  <a:solidFill>
                    <a:schemeClr val="tx1"/>
                  </a:solidFill>
                </a:endParaRPr>
              </a:p>
              <a:p>
                <a:pPr algn="ctr"/>
                <a:r>
                  <a:rPr lang="en-US" dirty="0">
                    <a:solidFill>
                      <a:schemeClr val="tx1"/>
                    </a:solidFill>
                  </a:rPr>
                  <a:t>Higher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𝐿</m:t>
                        </m:r>
                      </m:sub>
                    </m:sSub>
                  </m:oMath>
                </a14:m>
                <a:r>
                  <a:rPr lang="en-US" dirty="0">
                    <a:solidFill>
                      <a:schemeClr val="tx1"/>
                    </a:solidFill>
                  </a:rPr>
                  <a:t>,</a:t>
                </a:r>
              </a:p>
              <a:p>
                <a:pPr algn="ctr"/>
                <a:r>
                  <a:rPr lang="en-US" dirty="0">
                    <a:solidFill>
                      <a:schemeClr val="tx1"/>
                    </a:solidFill>
                  </a:rPr>
                  <a:t>Lower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𝐼</m:t>
                        </m:r>
                      </m:e>
                      <m:sub>
                        <m:r>
                          <a:rPr lang="en-US" b="0" i="1" smtClean="0">
                            <a:solidFill>
                              <a:schemeClr val="tx1"/>
                            </a:solidFill>
                            <a:latin typeface="Cambria Math" panose="02040503050406030204" pitchFamily="18" charset="0"/>
                          </a:rPr>
                          <m:t>𝑇𝑊</m:t>
                        </m:r>
                      </m:sub>
                    </m:sSub>
                  </m:oMath>
                </a14:m>
                <a:r>
                  <a:rPr lang="en-US" dirty="0">
                    <a:solidFill>
                      <a:schemeClr val="tx1"/>
                    </a:solidFill>
                  </a:rPr>
                  <a:t>,</a:t>
                </a:r>
              </a:p>
              <a:p>
                <a:pPr algn="ctr"/>
                <a:r>
                  <a:rPr lang="en-US" dirty="0">
                    <a:solidFill>
                      <a:schemeClr val="tx1"/>
                    </a:solidFill>
                  </a:rPr>
                  <a:t>Drier</a:t>
                </a:r>
              </a:p>
            </p:txBody>
          </p:sp>
        </mc:Choice>
        <mc:Fallback xmlns="">
          <p:sp>
            <p:nvSpPr>
              <p:cNvPr id="21" name="Rectangle 20"/>
              <p:cNvSpPr>
                <a:spLocks noRot="1" noChangeAspect="1" noMove="1" noResize="1" noEditPoints="1" noAdjustHandles="1" noChangeArrowheads="1" noChangeShapeType="1" noTextEdit="1"/>
              </p:cNvSpPr>
              <p:nvPr/>
            </p:nvSpPr>
            <p:spPr>
              <a:xfrm>
                <a:off x="1900714" y="3369874"/>
                <a:ext cx="1963023" cy="1727976"/>
              </a:xfrm>
              <a:prstGeom prst="rect">
                <a:avLst/>
              </a:prstGeom>
              <a:blipFill rotWithShape="0">
                <a:blip r:embed="rId5"/>
                <a:stretch>
                  <a:fillRect t="-1038" b="-4844"/>
                </a:stretch>
              </a:blipFill>
              <a:ln w="38100">
                <a:solidFill>
                  <a:srgbClr val="FF0000"/>
                </a:solidFill>
                <a:prstDash val="soli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9611035" y="2670682"/>
                <a:ext cx="2274533" cy="1199174"/>
              </a:xfrm>
              <a:prstGeom prst="rect">
                <a:avLst/>
              </a:prstGeom>
              <a:solidFill>
                <a:schemeClr val="bg1"/>
              </a:solidFill>
              <a:ln>
                <a:noFill/>
              </a:ln>
            </p:spPr>
            <p:txBody>
              <a:bodyPr wrap="none" lIns="182880" tIns="182880" rIns="182880" bIns="18288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𝑇𝑊</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𝑎</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𝐿</m:t>
                                      </m:r>
                                    </m:sub>
                                  </m:sSub>
                                </m:den>
                              </m:f>
                            </m:e>
                          </m:d>
                        </m:e>
                      </m:func>
                    </m:oMath>
                  </m:oMathPara>
                </a14:m>
                <a:endParaRPr lang="en-US"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9611035" y="2670682"/>
                <a:ext cx="2274533" cy="1199174"/>
              </a:xfrm>
              <a:prstGeom prst="rect">
                <a:avLst/>
              </a:prstGeom>
              <a:blipFill rotWithShape="0">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9783517" y="3445442"/>
                <a:ext cx="1075231" cy="945515"/>
              </a:xfrm>
              <a:prstGeom prst="rect">
                <a:avLst/>
              </a:prstGeom>
              <a:solidFill>
                <a:schemeClr val="bg1"/>
              </a:solidFill>
              <a:ln>
                <a:noFill/>
              </a:ln>
            </p:spPr>
            <p:txBody>
              <a:bodyPr wrap="none" lIns="182880" tIns="182880" rIns="182880" bIns="18288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𝐴</m:t>
                          </m:r>
                        </m:num>
                        <m:den>
                          <m:r>
                            <a:rPr lang="en-US" sz="2000" b="0" i="1" smtClean="0">
                              <a:latin typeface="Cambria Math" panose="02040503050406030204" pitchFamily="18" charset="0"/>
                            </a:rPr>
                            <m:t>𝐿</m:t>
                          </m:r>
                        </m:den>
                      </m:f>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9783517" y="3445442"/>
                <a:ext cx="1075231" cy="945515"/>
              </a:xfrm>
              <a:prstGeom prst="rect">
                <a:avLst/>
              </a:prstGeom>
              <a:blipFill rotWithShape="0">
                <a:blip r:embed="rId7"/>
                <a:stretch>
                  <a:fillRect/>
                </a:stretch>
              </a:blipFill>
              <a:ln>
                <a:noFill/>
              </a:ln>
            </p:spPr>
            <p:txBody>
              <a:bodyPr/>
              <a:lstStyle/>
              <a:p>
                <a:r>
                  <a:rPr lang="en-US">
                    <a:noFill/>
                  </a:rPr>
                  <a:t> </a:t>
                </a:r>
              </a:p>
            </p:txBody>
          </p:sp>
        </mc:Fallback>
      </mc:AlternateContent>
      <p:sp>
        <p:nvSpPr>
          <p:cNvPr id="2" name="TextBox 1">
            <a:extLst>
              <a:ext uri="{FF2B5EF4-FFF2-40B4-BE49-F238E27FC236}">
                <a16:creationId xmlns:a16="http://schemas.microsoft.com/office/drawing/2014/main" id="{40A08ECD-04EB-4320-BBD0-7A734935EB22}"/>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19</a:t>
            </a:fld>
            <a:endParaRPr lang="en-US" dirty="0"/>
          </a:p>
        </p:txBody>
      </p:sp>
    </p:spTree>
    <p:extLst>
      <p:ext uri="{BB962C8B-B14F-4D97-AF65-F5344CB8AC3E}">
        <p14:creationId xmlns:p14="http://schemas.microsoft.com/office/powerpoint/2010/main" val="152343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5" grpId="0" animBg="1"/>
      <p:bldP spid="18" grpId="0" animBg="1"/>
      <p:bldP spid="23" grpId="0" animBg="1"/>
      <p:bldP spid="28"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889000"/>
            <a:ext cx="3381375" cy="2149475"/>
          </a:xfrm>
        </p:spPr>
        <p:txBody>
          <a:bodyPr>
            <a:normAutofit fontScale="90000"/>
          </a:bodyPr>
          <a:lstStyle/>
          <a:p>
            <a:r>
              <a:rPr lang="en-US" dirty="0"/>
              <a:t>Stream flow response: Source water separation</a:t>
            </a:r>
          </a:p>
        </p:txBody>
      </p:sp>
      <p:pic>
        <p:nvPicPr>
          <p:cNvPr id="20" name="Picture 19"/>
          <p:cNvPicPr>
            <a:picLocks noChangeAspect="1"/>
          </p:cNvPicPr>
          <p:nvPr/>
        </p:nvPicPr>
        <p:blipFill rotWithShape="1">
          <a:blip r:embed="rId2"/>
          <a:srcRect b="7368"/>
          <a:stretch/>
        </p:blipFill>
        <p:spPr>
          <a:xfrm>
            <a:off x="3730188" y="0"/>
            <a:ext cx="7919323" cy="2427507"/>
          </a:xfrm>
          <a:prstGeom prst="rect">
            <a:avLst/>
          </a:prstGeom>
        </p:spPr>
      </p:pic>
      <p:pic>
        <p:nvPicPr>
          <p:cNvPr id="3" name="Picture 2"/>
          <p:cNvPicPr>
            <a:picLocks noChangeAspect="1"/>
          </p:cNvPicPr>
          <p:nvPr/>
        </p:nvPicPr>
        <p:blipFill>
          <a:blip r:embed="rId3"/>
          <a:stretch>
            <a:fillRect/>
          </a:stretch>
        </p:blipFill>
        <p:spPr>
          <a:xfrm>
            <a:off x="3730188" y="2718991"/>
            <a:ext cx="8623737" cy="4037384"/>
          </a:xfrm>
          <a:prstGeom prst="rect">
            <a:avLst/>
          </a:prstGeom>
        </p:spPr>
      </p:pic>
      <p:sp>
        <p:nvSpPr>
          <p:cNvPr id="12" name="TextBox 11"/>
          <p:cNvSpPr txBox="1"/>
          <p:nvPr/>
        </p:nvSpPr>
        <p:spPr>
          <a:xfrm>
            <a:off x="6349578" y="5387078"/>
            <a:ext cx="1105624" cy="369332"/>
          </a:xfrm>
          <a:prstGeom prst="rect">
            <a:avLst/>
          </a:prstGeom>
          <a:noFill/>
        </p:spPr>
        <p:txBody>
          <a:bodyPr wrap="none" rtlCol="0">
            <a:spAutoFit/>
          </a:bodyPr>
          <a:lstStyle/>
          <a:p>
            <a:r>
              <a:rPr lang="en-US" dirty="0"/>
              <a:t>Old water</a:t>
            </a:r>
          </a:p>
        </p:txBody>
      </p:sp>
      <p:grpSp>
        <p:nvGrpSpPr>
          <p:cNvPr id="6" name="Group 5"/>
          <p:cNvGrpSpPr/>
          <p:nvPr/>
        </p:nvGrpSpPr>
        <p:grpSpPr>
          <a:xfrm>
            <a:off x="6744749" y="2955668"/>
            <a:ext cx="1214187" cy="760655"/>
            <a:chOff x="6744749" y="2955668"/>
            <a:chExt cx="1214187" cy="760655"/>
          </a:xfrm>
        </p:grpSpPr>
        <p:sp>
          <p:nvSpPr>
            <p:cNvPr id="13" name="TextBox 12"/>
            <p:cNvSpPr txBox="1"/>
            <p:nvPr/>
          </p:nvSpPr>
          <p:spPr>
            <a:xfrm>
              <a:off x="6751874" y="2955668"/>
              <a:ext cx="1207062" cy="369332"/>
            </a:xfrm>
            <a:prstGeom prst="rect">
              <a:avLst/>
            </a:prstGeom>
            <a:noFill/>
          </p:spPr>
          <p:txBody>
            <a:bodyPr wrap="none" rtlCol="0">
              <a:spAutoFit/>
            </a:bodyPr>
            <a:lstStyle/>
            <a:p>
              <a:r>
                <a:rPr lang="en-US" dirty="0"/>
                <a:t>New water</a:t>
              </a:r>
            </a:p>
          </p:txBody>
        </p:sp>
        <p:cxnSp>
          <p:nvCxnSpPr>
            <p:cNvPr id="5" name="Straight Arrow Connector 4"/>
            <p:cNvCxnSpPr/>
            <p:nvPr/>
          </p:nvCxnSpPr>
          <p:spPr>
            <a:xfrm flipH="1">
              <a:off x="6744749" y="3296873"/>
              <a:ext cx="268447" cy="419450"/>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634360" y="4925413"/>
            <a:ext cx="2891933" cy="923330"/>
          </a:xfrm>
          <a:prstGeom prst="rect">
            <a:avLst/>
          </a:prstGeom>
          <a:noFill/>
        </p:spPr>
        <p:txBody>
          <a:bodyPr wrap="square" rtlCol="0">
            <a:spAutoFit/>
          </a:bodyPr>
          <a:lstStyle/>
          <a:p>
            <a:r>
              <a:rPr lang="en-US" dirty="0"/>
              <a:t>Energy moves faster than water through hydrologic systems.</a:t>
            </a:r>
          </a:p>
        </p:txBody>
      </p:sp>
      <p:sp>
        <p:nvSpPr>
          <p:cNvPr id="4" name="Rectangle 3"/>
          <p:cNvSpPr/>
          <p:nvPr/>
        </p:nvSpPr>
        <p:spPr>
          <a:xfrm>
            <a:off x="5960764" y="2862263"/>
            <a:ext cx="75501" cy="3261700"/>
          </a:xfrm>
          <a:prstGeom prst="rect">
            <a:avLst/>
          </a:prstGeom>
          <a:solidFill>
            <a:srgbClr val="FFFF00">
              <a:alpha val="20000"/>
            </a:srgbClr>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58478" y="2862263"/>
            <a:ext cx="75501" cy="3261700"/>
          </a:xfrm>
          <a:prstGeom prst="rect">
            <a:avLst/>
          </a:prstGeom>
          <a:solidFill>
            <a:srgbClr val="FFFF00">
              <a:alpha val="20000"/>
            </a:srgbClr>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4" idx="0"/>
          </p:cNvCxnSpPr>
          <p:nvPr/>
        </p:nvCxnSpPr>
        <p:spPr>
          <a:xfrm flipH="1">
            <a:off x="5998515" y="1924050"/>
            <a:ext cx="1183335" cy="938213"/>
          </a:xfrm>
          <a:prstGeom prst="straightConnector1">
            <a:avLst/>
          </a:prstGeom>
          <a:ln w="5715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1" idx="0"/>
          </p:cNvCxnSpPr>
          <p:nvPr/>
        </p:nvCxnSpPr>
        <p:spPr>
          <a:xfrm flipH="1">
            <a:off x="7296229" y="2118176"/>
            <a:ext cx="158975" cy="744087"/>
          </a:xfrm>
          <a:prstGeom prst="straightConnector1">
            <a:avLst/>
          </a:prstGeom>
          <a:ln w="5715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11562" y="1252293"/>
            <a:ext cx="4204137" cy="923330"/>
          </a:xfrm>
          <a:prstGeom prst="rect">
            <a:avLst/>
          </a:prstGeom>
          <a:solidFill>
            <a:schemeClr val="bg1"/>
          </a:solidFill>
          <a:ln w="57150">
            <a:solidFill>
              <a:srgbClr val="FF0000"/>
            </a:solidFill>
          </a:ln>
          <a:effectLst/>
        </p:spPr>
        <p:txBody>
          <a:bodyPr wrap="square" rtlCol="0">
            <a:spAutoFit/>
          </a:bodyPr>
          <a:lstStyle/>
          <a:p>
            <a:r>
              <a:rPr lang="en-US" dirty="0"/>
              <a:t>Mixture of water from different sources</a:t>
            </a:r>
          </a:p>
          <a:p>
            <a:r>
              <a:rPr lang="en-US" dirty="0"/>
              <a:t>Where did the new water come from?</a:t>
            </a:r>
          </a:p>
          <a:p>
            <a:r>
              <a:rPr lang="en-US" dirty="0"/>
              <a:t>Where did the old water come from?</a:t>
            </a:r>
          </a:p>
        </p:txBody>
      </p:sp>
      <p:sp>
        <p:nvSpPr>
          <p:cNvPr id="7" name="TextBox 6">
            <a:extLst>
              <a:ext uri="{FF2B5EF4-FFF2-40B4-BE49-F238E27FC236}">
                <a16:creationId xmlns:a16="http://schemas.microsoft.com/office/drawing/2014/main" id="{91B1E963-8854-4EFB-8814-BA419730D8DE}"/>
              </a:ext>
            </a:extLst>
          </p:cNvPr>
          <p:cNvSpPr txBox="1"/>
          <p:nvPr/>
        </p:nvSpPr>
        <p:spPr>
          <a:xfrm>
            <a:off x="188431" y="244444"/>
            <a:ext cx="351530"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2</a:t>
            </a:fld>
            <a:endParaRPr lang="en-US" dirty="0"/>
          </a:p>
        </p:txBody>
      </p:sp>
    </p:spTree>
    <p:extLst>
      <p:ext uri="{BB962C8B-B14F-4D97-AF65-F5344CB8AC3E}">
        <p14:creationId xmlns:p14="http://schemas.microsoft.com/office/powerpoint/2010/main" val="405335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
                                        <p:tgtEl>
                                          <p:spTgt spid="8">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8"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vzj.geoscienceworld.org/content/5/1/317/F2.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649" y="645377"/>
            <a:ext cx="7814237" cy="575689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838200" y="365125"/>
            <a:ext cx="4926980" cy="2868729"/>
          </a:xfrm>
        </p:spPr>
        <p:txBody>
          <a:bodyPr>
            <a:normAutofit/>
          </a:bodyPr>
          <a:lstStyle/>
          <a:p>
            <a:r>
              <a:rPr lang="en-US" sz="4000" dirty="0"/>
              <a:t>Contributing area</a:t>
            </a:r>
            <a:br>
              <a:rPr lang="en-US" sz="4000" dirty="0"/>
            </a:br>
            <a:r>
              <a:rPr lang="en-US" sz="4000" dirty="0"/>
              <a:t>and local slope: </a:t>
            </a:r>
            <a:br>
              <a:rPr lang="en-US" sz="4000" dirty="0"/>
            </a:br>
            <a:r>
              <a:rPr lang="en-US" sz="4000" dirty="0"/>
              <a:t>The topographic wetness index</a:t>
            </a:r>
          </a:p>
        </p:txBody>
      </p:sp>
      <p:sp>
        <p:nvSpPr>
          <p:cNvPr id="2" name="TextBox 1"/>
          <p:cNvSpPr txBox="1"/>
          <p:nvPr/>
        </p:nvSpPr>
        <p:spPr>
          <a:xfrm>
            <a:off x="4103502" y="6402272"/>
            <a:ext cx="5465342" cy="400110"/>
          </a:xfrm>
          <a:prstGeom prst="rect">
            <a:avLst/>
          </a:prstGeom>
          <a:noFill/>
        </p:spPr>
        <p:txBody>
          <a:bodyPr wrap="none" rtlCol="0">
            <a:spAutoFit/>
          </a:bodyPr>
          <a:lstStyle/>
          <a:p>
            <a:r>
              <a:rPr lang="en-US" sz="2000" dirty="0"/>
              <a:t>From Lin (2006) Vadose Zone Journal 5(1): 317-340</a:t>
            </a:r>
          </a:p>
        </p:txBody>
      </p:sp>
      <mc:AlternateContent xmlns:mc="http://schemas.openxmlformats.org/markup-compatibility/2006" xmlns:a14="http://schemas.microsoft.com/office/drawing/2010/main">
        <mc:Choice Requires="a14">
          <p:sp>
            <p:nvSpPr>
              <p:cNvPr id="8" name="TextBox 7"/>
              <p:cNvSpPr txBox="1"/>
              <p:nvPr/>
            </p:nvSpPr>
            <p:spPr>
              <a:xfrm>
                <a:off x="1618614" y="3648137"/>
                <a:ext cx="2316724" cy="9221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𝑇𝑊</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d>
                            <m:dPr>
                              <m:ctrlPr>
                                <a:rPr lang="en-US" sz="2400" b="0" i="1" smtClean="0">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𝐴</m:t>
                                  </m:r>
                                  <m:r>
                                    <a:rPr lang="en-US" sz="2400" i="1">
                                      <a:latin typeface="Cambria Math" panose="02040503050406030204" pitchFamily="18" charset="0"/>
                                    </a:rPr>
                                    <m:t>/</m:t>
                                  </m:r>
                                  <m:r>
                                    <a:rPr lang="en-US" sz="2400" b="0" i="1" smtClean="0">
                                      <a:latin typeface="Cambria Math" panose="02040503050406030204" pitchFamily="18" charset="0"/>
                                    </a:rPr>
                                    <m:t>𝐿</m:t>
                                  </m:r>
                                </m:num>
                                <m:den>
                                  <m:r>
                                    <a:rPr lang="en-US" sz="2400" i="1">
                                      <a:latin typeface="Cambria Math" panose="02040503050406030204" pitchFamily="18" charset="0"/>
                                    </a:rPr>
                                    <m:t>𝑆</m:t>
                                  </m:r>
                                </m:den>
                              </m:f>
                            </m:e>
                          </m:d>
                        </m:e>
                      </m:func>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618614" y="3648137"/>
                <a:ext cx="2316724" cy="922176"/>
              </a:xfrm>
              <a:prstGeom prst="rect">
                <a:avLst/>
              </a:prstGeom>
              <a:blipFill rotWithShape="0">
                <a:blip r:embed="rId3"/>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8AA3EAE-B17A-4CFD-ACDA-0F740FABE9F4}"/>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20</a:t>
            </a:fld>
            <a:endParaRPr lang="en-US" dirty="0"/>
          </a:p>
        </p:txBody>
      </p:sp>
    </p:spTree>
    <p:extLst>
      <p:ext uri="{BB962C8B-B14F-4D97-AF65-F5344CB8AC3E}">
        <p14:creationId xmlns:p14="http://schemas.microsoft.com/office/powerpoint/2010/main" val="387133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vzj.geoscienceworld.org/content/5/1/317/F2.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649" y="645377"/>
            <a:ext cx="7814237" cy="575689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838200" y="365125"/>
            <a:ext cx="4926980" cy="2868729"/>
          </a:xfrm>
        </p:spPr>
        <p:txBody>
          <a:bodyPr>
            <a:normAutofit/>
          </a:bodyPr>
          <a:lstStyle/>
          <a:p>
            <a:r>
              <a:rPr lang="en-US" sz="4000" dirty="0"/>
              <a:t>Contributing area</a:t>
            </a:r>
            <a:br>
              <a:rPr lang="en-US" sz="4000" dirty="0"/>
            </a:br>
            <a:r>
              <a:rPr lang="en-US" sz="4000" dirty="0"/>
              <a:t>and local slope: </a:t>
            </a:r>
            <a:br>
              <a:rPr lang="en-US" sz="4000" dirty="0"/>
            </a:br>
            <a:r>
              <a:rPr lang="en-US" sz="4000" dirty="0"/>
              <a:t>The topographic wetness index</a:t>
            </a:r>
          </a:p>
        </p:txBody>
      </p:sp>
      <p:sp>
        <p:nvSpPr>
          <p:cNvPr id="2" name="TextBox 1"/>
          <p:cNvSpPr txBox="1"/>
          <p:nvPr/>
        </p:nvSpPr>
        <p:spPr>
          <a:xfrm>
            <a:off x="4103502" y="6402272"/>
            <a:ext cx="5465342" cy="400110"/>
          </a:xfrm>
          <a:prstGeom prst="rect">
            <a:avLst/>
          </a:prstGeom>
          <a:noFill/>
        </p:spPr>
        <p:txBody>
          <a:bodyPr wrap="none" rtlCol="0">
            <a:spAutoFit/>
          </a:bodyPr>
          <a:lstStyle/>
          <a:p>
            <a:r>
              <a:rPr lang="en-US" sz="2000" dirty="0"/>
              <a:t>From Lin (2006) Vadose Zone Journal 5(1): 317-340</a:t>
            </a:r>
          </a:p>
        </p:txBody>
      </p:sp>
      <p:sp>
        <p:nvSpPr>
          <p:cNvPr id="9" name="TextBox 8"/>
          <p:cNvSpPr txBox="1"/>
          <p:nvPr/>
        </p:nvSpPr>
        <p:spPr>
          <a:xfrm>
            <a:off x="246632" y="2970564"/>
            <a:ext cx="5068945" cy="3631763"/>
          </a:xfrm>
          <a:prstGeom prst="rect">
            <a:avLst/>
          </a:prstGeom>
          <a:solidFill>
            <a:schemeClr val="bg1"/>
          </a:solidFill>
          <a:ln>
            <a:solidFill>
              <a:schemeClr val="tx1"/>
            </a:solidFill>
          </a:ln>
        </p:spPr>
        <p:txBody>
          <a:bodyPr wrap="square" rtlCol="0">
            <a:spAutoFit/>
          </a:bodyPr>
          <a:lstStyle/>
          <a:p>
            <a:pPr>
              <a:spcAft>
                <a:spcPts val="600"/>
              </a:spcAft>
            </a:pPr>
            <a:r>
              <a:rPr lang="en-US" sz="2000" dirty="0"/>
              <a:t>The topographic wetness index is a simplification:</a:t>
            </a:r>
          </a:p>
          <a:p>
            <a:pPr>
              <a:spcAft>
                <a:spcPts val="600"/>
              </a:spcAft>
            </a:pPr>
            <a:r>
              <a:rPr lang="en-US" sz="2000" dirty="0"/>
              <a:t>When is it more likely to work?</a:t>
            </a:r>
          </a:p>
          <a:p>
            <a:pPr marL="342900" indent="-342900">
              <a:spcAft>
                <a:spcPts val="600"/>
              </a:spcAft>
              <a:buFont typeface="Arial" panose="020B0604020202020204" pitchFamily="34" charset="0"/>
              <a:buChar char="•"/>
            </a:pPr>
            <a:r>
              <a:rPr lang="en-US" sz="2000" dirty="0"/>
              <a:t>Uniform soil depth in high relief topography</a:t>
            </a:r>
          </a:p>
          <a:p>
            <a:pPr marL="342900" indent="-342900">
              <a:spcAft>
                <a:spcPts val="600"/>
              </a:spcAft>
              <a:buFont typeface="Arial" panose="020B0604020202020204" pitchFamily="34" charset="0"/>
              <a:buChar char="•"/>
            </a:pPr>
            <a:r>
              <a:rPr lang="en-US" sz="2000" dirty="0"/>
              <a:t>Confining layer below soil more likely to reflect surface topography</a:t>
            </a:r>
          </a:p>
          <a:p>
            <a:pPr>
              <a:spcAft>
                <a:spcPts val="600"/>
              </a:spcAft>
            </a:pPr>
            <a:r>
              <a:rPr lang="en-US" sz="2000" dirty="0"/>
              <a:t>When is it less likely to work?</a:t>
            </a:r>
          </a:p>
          <a:p>
            <a:pPr marL="342900" indent="-342900">
              <a:spcAft>
                <a:spcPts val="600"/>
              </a:spcAft>
              <a:buFont typeface="Arial" panose="020B0604020202020204" pitchFamily="34" charset="0"/>
              <a:buChar char="•"/>
            </a:pPr>
            <a:r>
              <a:rPr lang="en-US" sz="2000" dirty="0"/>
              <a:t>Variable soil depth in low relief topography</a:t>
            </a:r>
          </a:p>
          <a:p>
            <a:pPr marL="342900" indent="-342900">
              <a:spcAft>
                <a:spcPts val="600"/>
              </a:spcAft>
              <a:buFont typeface="Arial" panose="020B0604020202020204" pitchFamily="34" charset="0"/>
              <a:buChar char="•"/>
            </a:pPr>
            <a:r>
              <a:rPr lang="en-US" sz="2000" dirty="0"/>
              <a:t>Subsurface topography less likely to match surface topography</a:t>
            </a:r>
          </a:p>
        </p:txBody>
      </p:sp>
      <p:sp>
        <p:nvSpPr>
          <p:cNvPr id="3" name="TextBox 2">
            <a:extLst>
              <a:ext uri="{FF2B5EF4-FFF2-40B4-BE49-F238E27FC236}">
                <a16:creationId xmlns:a16="http://schemas.microsoft.com/office/drawing/2014/main" id="{07E4A665-3923-4D7E-A68B-3094A2234DDA}"/>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21</a:t>
            </a:fld>
            <a:endParaRPr lang="en-US" dirty="0"/>
          </a:p>
        </p:txBody>
      </p:sp>
    </p:spTree>
    <p:extLst>
      <p:ext uri="{BB962C8B-B14F-4D97-AF65-F5344CB8AC3E}">
        <p14:creationId xmlns:p14="http://schemas.microsoft.com/office/powerpoint/2010/main" val="28504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1" name="Group 450"/>
          <p:cNvGrpSpPr/>
          <p:nvPr/>
        </p:nvGrpSpPr>
        <p:grpSpPr>
          <a:xfrm>
            <a:off x="7537933" y="2017235"/>
            <a:ext cx="3979571" cy="4341062"/>
            <a:chOff x="7537933" y="2017235"/>
            <a:chExt cx="3979571" cy="4341062"/>
          </a:xfrm>
        </p:grpSpPr>
        <p:grpSp>
          <p:nvGrpSpPr>
            <p:cNvPr id="255" name="Group 254"/>
            <p:cNvGrpSpPr/>
            <p:nvPr/>
          </p:nvGrpSpPr>
          <p:grpSpPr>
            <a:xfrm>
              <a:off x="7537933" y="2017235"/>
              <a:ext cx="3979571" cy="4341062"/>
              <a:chOff x="7537933" y="2017235"/>
              <a:chExt cx="3979571" cy="4341062"/>
            </a:xfrm>
          </p:grpSpPr>
          <p:sp>
            <p:nvSpPr>
              <p:cNvPr id="4" name="Freeform 3"/>
              <p:cNvSpPr/>
              <p:nvPr/>
            </p:nvSpPr>
            <p:spPr>
              <a:xfrm>
                <a:off x="7537933" y="2017235"/>
                <a:ext cx="3979571" cy="4341062"/>
              </a:xfrm>
              <a:custGeom>
                <a:avLst/>
                <a:gdLst>
                  <a:gd name="connsiteX0" fmla="*/ 1587017 w 3979571"/>
                  <a:gd name="connsiteY0" fmla="*/ 4478815 h 4492731"/>
                  <a:gd name="connsiteX1" fmla="*/ 1482242 w 3979571"/>
                  <a:gd name="connsiteY1" fmla="*/ 4202590 h 4492731"/>
                  <a:gd name="connsiteX2" fmla="*/ 901217 w 3979571"/>
                  <a:gd name="connsiteY2" fmla="*/ 3907315 h 4492731"/>
                  <a:gd name="connsiteX3" fmla="*/ 282092 w 3979571"/>
                  <a:gd name="connsiteY3" fmla="*/ 2850040 h 4492731"/>
                  <a:gd name="connsiteX4" fmla="*/ 34442 w 3979571"/>
                  <a:gd name="connsiteY4" fmla="*/ 1259365 h 4492731"/>
                  <a:gd name="connsiteX5" fmla="*/ 1005992 w 3979571"/>
                  <a:gd name="connsiteY5" fmla="*/ 135415 h 4492731"/>
                  <a:gd name="connsiteX6" fmla="*/ 2939567 w 3979571"/>
                  <a:gd name="connsiteY6" fmla="*/ 202090 h 4492731"/>
                  <a:gd name="connsiteX7" fmla="*/ 3977792 w 3979571"/>
                  <a:gd name="connsiteY7" fmla="*/ 1773715 h 4492731"/>
                  <a:gd name="connsiteX8" fmla="*/ 2710967 w 3979571"/>
                  <a:gd name="connsiteY8" fmla="*/ 3011965 h 4492731"/>
                  <a:gd name="connsiteX9" fmla="*/ 2072792 w 3979571"/>
                  <a:gd name="connsiteY9" fmla="*/ 3745390 h 4492731"/>
                  <a:gd name="connsiteX10" fmla="*/ 1587017 w 3979571"/>
                  <a:gd name="connsiteY10" fmla="*/ 4478815 h 4492731"/>
                  <a:gd name="connsiteX0" fmla="*/ 1720367 w 3979571"/>
                  <a:gd name="connsiteY0" fmla="*/ 4316890 h 4341062"/>
                  <a:gd name="connsiteX1" fmla="*/ 1482242 w 3979571"/>
                  <a:gd name="connsiteY1" fmla="*/ 4202590 h 4341062"/>
                  <a:gd name="connsiteX2" fmla="*/ 901217 w 3979571"/>
                  <a:gd name="connsiteY2" fmla="*/ 3907315 h 4341062"/>
                  <a:gd name="connsiteX3" fmla="*/ 282092 w 3979571"/>
                  <a:gd name="connsiteY3" fmla="*/ 2850040 h 4341062"/>
                  <a:gd name="connsiteX4" fmla="*/ 34442 w 3979571"/>
                  <a:gd name="connsiteY4" fmla="*/ 1259365 h 4341062"/>
                  <a:gd name="connsiteX5" fmla="*/ 1005992 w 3979571"/>
                  <a:gd name="connsiteY5" fmla="*/ 135415 h 4341062"/>
                  <a:gd name="connsiteX6" fmla="*/ 2939567 w 3979571"/>
                  <a:gd name="connsiteY6" fmla="*/ 202090 h 4341062"/>
                  <a:gd name="connsiteX7" fmla="*/ 3977792 w 3979571"/>
                  <a:gd name="connsiteY7" fmla="*/ 1773715 h 4341062"/>
                  <a:gd name="connsiteX8" fmla="*/ 2710967 w 3979571"/>
                  <a:gd name="connsiteY8" fmla="*/ 3011965 h 4341062"/>
                  <a:gd name="connsiteX9" fmla="*/ 2072792 w 3979571"/>
                  <a:gd name="connsiteY9" fmla="*/ 3745390 h 4341062"/>
                  <a:gd name="connsiteX10" fmla="*/ 1720367 w 3979571"/>
                  <a:gd name="connsiteY10" fmla="*/ 4316890 h 434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9571" h="4341062">
                    <a:moveTo>
                      <a:pt x="1720367" y="4316890"/>
                    </a:moveTo>
                    <a:cubicBezTo>
                      <a:pt x="1621942" y="4393090"/>
                      <a:pt x="1618767" y="4270852"/>
                      <a:pt x="1482242" y="4202590"/>
                    </a:cubicBezTo>
                    <a:cubicBezTo>
                      <a:pt x="1345717" y="4134328"/>
                      <a:pt x="1101242" y="4132740"/>
                      <a:pt x="901217" y="3907315"/>
                    </a:cubicBezTo>
                    <a:cubicBezTo>
                      <a:pt x="701192" y="3681890"/>
                      <a:pt x="426554" y="3291365"/>
                      <a:pt x="282092" y="2850040"/>
                    </a:cubicBezTo>
                    <a:cubicBezTo>
                      <a:pt x="137629" y="2408715"/>
                      <a:pt x="-86208" y="1711802"/>
                      <a:pt x="34442" y="1259365"/>
                    </a:cubicBezTo>
                    <a:cubicBezTo>
                      <a:pt x="155092" y="806927"/>
                      <a:pt x="521805" y="311627"/>
                      <a:pt x="1005992" y="135415"/>
                    </a:cubicBezTo>
                    <a:cubicBezTo>
                      <a:pt x="1490179" y="-40797"/>
                      <a:pt x="2444267" y="-70960"/>
                      <a:pt x="2939567" y="202090"/>
                    </a:cubicBezTo>
                    <a:cubicBezTo>
                      <a:pt x="3434867" y="475140"/>
                      <a:pt x="4015892" y="1305402"/>
                      <a:pt x="3977792" y="1773715"/>
                    </a:cubicBezTo>
                    <a:cubicBezTo>
                      <a:pt x="3939692" y="2242027"/>
                      <a:pt x="3028467" y="2683353"/>
                      <a:pt x="2710967" y="3011965"/>
                    </a:cubicBezTo>
                    <a:cubicBezTo>
                      <a:pt x="2393467" y="3340577"/>
                      <a:pt x="2237892" y="3527903"/>
                      <a:pt x="2072792" y="3745390"/>
                    </a:cubicBezTo>
                    <a:cubicBezTo>
                      <a:pt x="1907692" y="3962877"/>
                      <a:pt x="1818792" y="4240690"/>
                      <a:pt x="1720367" y="4316890"/>
                    </a:cubicBezTo>
                    <a:close/>
                  </a:path>
                </a:pathLst>
              </a:custGeom>
              <a:noFill/>
              <a:ln w="28575">
                <a:solidFill>
                  <a:srgbClr val="C0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9057427" y="2911887"/>
                <a:ext cx="703145" cy="3422238"/>
              </a:xfrm>
              <a:custGeom>
                <a:avLst/>
                <a:gdLst>
                  <a:gd name="connsiteX0" fmla="*/ 162773 w 703145"/>
                  <a:gd name="connsiteY0" fmla="*/ 3422238 h 3422238"/>
                  <a:gd name="connsiteX1" fmla="*/ 10373 w 703145"/>
                  <a:gd name="connsiteY1" fmla="*/ 2679288 h 3422238"/>
                  <a:gd name="connsiteX2" fmla="*/ 419948 w 703145"/>
                  <a:gd name="connsiteY2" fmla="*/ 1526763 h 3422238"/>
                  <a:gd name="connsiteX3" fmla="*/ 667598 w 703145"/>
                  <a:gd name="connsiteY3" fmla="*/ 240888 h 3422238"/>
                  <a:gd name="connsiteX4" fmla="*/ 696173 w 703145"/>
                  <a:gd name="connsiteY4" fmla="*/ 2763 h 3422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145" h="3422238">
                    <a:moveTo>
                      <a:pt x="162773" y="3422238"/>
                    </a:moveTo>
                    <a:cubicBezTo>
                      <a:pt x="65142" y="3208719"/>
                      <a:pt x="-32489" y="2995200"/>
                      <a:pt x="10373" y="2679288"/>
                    </a:cubicBezTo>
                    <a:cubicBezTo>
                      <a:pt x="53235" y="2363376"/>
                      <a:pt x="310411" y="1933163"/>
                      <a:pt x="419948" y="1526763"/>
                    </a:cubicBezTo>
                    <a:cubicBezTo>
                      <a:pt x="529485" y="1120363"/>
                      <a:pt x="621561" y="494888"/>
                      <a:pt x="667598" y="240888"/>
                    </a:cubicBezTo>
                    <a:cubicBezTo>
                      <a:pt x="713636" y="-13112"/>
                      <a:pt x="704904" y="-5175"/>
                      <a:pt x="696173" y="2763"/>
                    </a:cubicBezTo>
                  </a:path>
                </a:pathLst>
              </a:custGeom>
              <a:noFill/>
              <a:ln w="28575">
                <a:solidFill>
                  <a:srgbClr val="00B0F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8220075" y="3543300"/>
                <a:ext cx="1085850" cy="1323975"/>
              </a:xfrm>
              <a:custGeom>
                <a:avLst/>
                <a:gdLst>
                  <a:gd name="connsiteX0" fmla="*/ 1085850 w 1085850"/>
                  <a:gd name="connsiteY0" fmla="*/ 1323975 h 1323975"/>
                  <a:gd name="connsiteX1" fmla="*/ 923925 w 1085850"/>
                  <a:gd name="connsiteY1" fmla="*/ 990600 h 1323975"/>
                  <a:gd name="connsiteX2" fmla="*/ 257175 w 1085850"/>
                  <a:gd name="connsiteY2" fmla="*/ 619125 h 1323975"/>
                  <a:gd name="connsiteX3" fmla="*/ 0 w 1085850"/>
                  <a:gd name="connsiteY3" fmla="*/ 0 h 1323975"/>
                </a:gdLst>
                <a:ahLst/>
                <a:cxnLst>
                  <a:cxn ang="0">
                    <a:pos x="connsiteX0" y="connsiteY0"/>
                  </a:cxn>
                  <a:cxn ang="0">
                    <a:pos x="connsiteX1" y="connsiteY1"/>
                  </a:cxn>
                  <a:cxn ang="0">
                    <a:pos x="connsiteX2" y="connsiteY2"/>
                  </a:cxn>
                  <a:cxn ang="0">
                    <a:pos x="connsiteX3" y="connsiteY3"/>
                  </a:cxn>
                </a:cxnLst>
                <a:rect l="l" t="t" r="r" b="b"/>
                <a:pathLst>
                  <a:path w="1085850" h="1323975">
                    <a:moveTo>
                      <a:pt x="1085850" y="1323975"/>
                    </a:moveTo>
                    <a:cubicBezTo>
                      <a:pt x="1073943" y="1216025"/>
                      <a:pt x="1062037" y="1108075"/>
                      <a:pt x="923925" y="990600"/>
                    </a:cubicBezTo>
                    <a:cubicBezTo>
                      <a:pt x="785812" y="873125"/>
                      <a:pt x="411162" y="784225"/>
                      <a:pt x="257175" y="619125"/>
                    </a:cubicBezTo>
                    <a:cubicBezTo>
                      <a:pt x="103187" y="454025"/>
                      <a:pt x="51593" y="227012"/>
                      <a:pt x="0" y="0"/>
                    </a:cubicBezTo>
                  </a:path>
                </a:pathLst>
              </a:custGeom>
              <a:noFill/>
              <a:ln w="28575">
                <a:solidFill>
                  <a:srgbClr val="00B0F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449"/>
            <p:cNvGrpSpPr/>
            <p:nvPr/>
          </p:nvGrpSpPr>
          <p:grpSpPr>
            <a:xfrm>
              <a:off x="7603334" y="2025650"/>
              <a:ext cx="3833385" cy="4216400"/>
              <a:chOff x="7603334" y="2025650"/>
              <a:chExt cx="3833385" cy="4216400"/>
            </a:xfrm>
          </p:grpSpPr>
          <p:sp>
            <p:nvSpPr>
              <p:cNvPr id="251" name="Freeform 250"/>
              <p:cNvSpPr/>
              <p:nvPr/>
            </p:nvSpPr>
            <p:spPr>
              <a:xfrm>
                <a:off x="7723756" y="2145481"/>
                <a:ext cx="3712963" cy="3550469"/>
              </a:xfrm>
              <a:custGeom>
                <a:avLst/>
                <a:gdLst>
                  <a:gd name="connsiteX0" fmla="*/ 2150493 w 3773741"/>
                  <a:gd name="connsiteY0" fmla="*/ 3252019 h 3550469"/>
                  <a:gd name="connsiteX1" fmla="*/ 2347343 w 3773741"/>
                  <a:gd name="connsiteY1" fmla="*/ 2858319 h 3550469"/>
                  <a:gd name="connsiteX2" fmla="*/ 3134743 w 3773741"/>
                  <a:gd name="connsiteY2" fmla="*/ 2242369 h 3550469"/>
                  <a:gd name="connsiteX3" fmla="*/ 3731643 w 3773741"/>
                  <a:gd name="connsiteY3" fmla="*/ 1689919 h 3550469"/>
                  <a:gd name="connsiteX4" fmla="*/ 3668143 w 3773741"/>
                  <a:gd name="connsiteY4" fmla="*/ 1302569 h 3550469"/>
                  <a:gd name="connsiteX5" fmla="*/ 3217293 w 3773741"/>
                  <a:gd name="connsiteY5" fmla="*/ 864419 h 3550469"/>
                  <a:gd name="connsiteX6" fmla="*/ 2880743 w 3773741"/>
                  <a:gd name="connsiteY6" fmla="*/ 705669 h 3550469"/>
                  <a:gd name="connsiteX7" fmla="*/ 2614043 w 3773741"/>
                  <a:gd name="connsiteY7" fmla="*/ 267519 h 3550469"/>
                  <a:gd name="connsiteX8" fmla="*/ 2220343 w 3773741"/>
                  <a:gd name="connsiteY8" fmla="*/ 45269 h 3550469"/>
                  <a:gd name="connsiteX9" fmla="*/ 1744093 w 3773741"/>
                  <a:gd name="connsiteY9" fmla="*/ 38919 h 3550469"/>
                  <a:gd name="connsiteX10" fmla="*/ 1217043 w 3773741"/>
                  <a:gd name="connsiteY10" fmla="*/ 464369 h 3550469"/>
                  <a:gd name="connsiteX11" fmla="*/ 740793 w 3773741"/>
                  <a:gd name="connsiteY11" fmla="*/ 496119 h 3550469"/>
                  <a:gd name="connsiteX12" fmla="*/ 296293 w 3773741"/>
                  <a:gd name="connsiteY12" fmla="*/ 654869 h 3550469"/>
                  <a:gd name="connsiteX13" fmla="*/ 86743 w 3773741"/>
                  <a:gd name="connsiteY13" fmla="*/ 972369 h 3550469"/>
                  <a:gd name="connsiteX14" fmla="*/ 4193 w 3773741"/>
                  <a:gd name="connsiteY14" fmla="*/ 1454969 h 3550469"/>
                  <a:gd name="connsiteX15" fmla="*/ 23243 w 3773741"/>
                  <a:gd name="connsiteY15" fmla="*/ 1893119 h 3550469"/>
                  <a:gd name="connsiteX16" fmla="*/ 118493 w 3773741"/>
                  <a:gd name="connsiteY16" fmla="*/ 2267769 h 3550469"/>
                  <a:gd name="connsiteX17" fmla="*/ 347093 w 3773741"/>
                  <a:gd name="connsiteY17" fmla="*/ 2648769 h 3550469"/>
                  <a:gd name="connsiteX18" fmla="*/ 588393 w 3773741"/>
                  <a:gd name="connsiteY18" fmla="*/ 3042469 h 3550469"/>
                  <a:gd name="connsiteX19" fmla="*/ 550293 w 3773741"/>
                  <a:gd name="connsiteY19" fmla="*/ 3550469 h 3550469"/>
                  <a:gd name="connsiteX0" fmla="*/ 2150493 w 3733594"/>
                  <a:gd name="connsiteY0" fmla="*/ 3252019 h 3550469"/>
                  <a:gd name="connsiteX1" fmla="*/ 2347343 w 3733594"/>
                  <a:gd name="connsiteY1" fmla="*/ 2858319 h 3550469"/>
                  <a:gd name="connsiteX2" fmla="*/ 3134743 w 3733594"/>
                  <a:gd name="connsiteY2" fmla="*/ 2242369 h 3550469"/>
                  <a:gd name="connsiteX3" fmla="*/ 3674493 w 3733594"/>
                  <a:gd name="connsiteY3" fmla="*/ 1715319 h 3550469"/>
                  <a:gd name="connsiteX4" fmla="*/ 3668143 w 3733594"/>
                  <a:gd name="connsiteY4" fmla="*/ 1302569 h 3550469"/>
                  <a:gd name="connsiteX5" fmla="*/ 3217293 w 3733594"/>
                  <a:gd name="connsiteY5" fmla="*/ 864419 h 3550469"/>
                  <a:gd name="connsiteX6" fmla="*/ 2880743 w 3733594"/>
                  <a:gd name="connsiteY6" fmla="*/ 705669 h 3550469"/>
                  <a:gd name="connsiteX7" fmla="*/ 2614043 w 3733594"/>
                  <a:gd name="connsiteY7" fmla="*/ 267519 h 3550469"/>
                  <a:gd name="connsiteX8" fmla="*/ 2220343 w 3733594"/>
                  <a:gd name="connsiteY8" fmla="*/ 45269 h 3550469"/>
                  <a:gd name="connsiteX9" fmla="*/ 1744093 w 3733594"/>
                  <a:gd name="connsiteY9" fmla="*/ 38919 h 3550469"/>
                  <a:gd name="connsiteX10" fmla="*/ 1217043 w 3733594"/>
                  <a:gd name="connsiteY10" fmla="*/ 464369 h 3550469"/>
                  <a:gd name="connsiteX11" fmla="*/ 740793 w 3733594"/>
                  <a:gd name="connsiteY11" fmla="*/ 496119 h 3550469"/>
                  <a:gd name="connsiteX12" fmla="*/ 296293 w 3733594"/>
                  <a:gd name="connsiteY12" fmla="*/ 654869 h 3550469"/>
                  <a:gd name="connsiteX13" fmla="*/ 86743 w 3733594"/>
                  <a:gd name="connsiteY13" fmla="*/ 972369 h 3550469"/>
                  <a:gd name="connsiteX14" fmla="*/ 4193 w 3733594"/>
                  <a:gd name="connsiteY14" fmla="*/ 1454969 h 3550469"/>
                  <a:gd name="connsiteX15" fmla="*/ 23243 w 3733594"/>
                  <a:gd name="connsiteY15" fmla="*/ 1893119 h 3550469"/>
                  <a:gd name="connsiteX16" fmla="*/ 118493 w 3733594"/>
                  <a:gd name="connsiteY16" fmla="*/ 2267769 h 3550469"/>
                  <a:gd name="connsiteX17" fmla="*/ 347093 w 3733594"/>
                  <a:gd name="connsiteY17" fmla="*/ 2648769 h 3550469"/>
                  <a:gd name="connsiteX18" fmla="*/ 588393 w 3733594"/>
                  <a:gd name="connsiteY18" fmla="*/ 3042469 h 3550469"/>
                  <a:gd name="connsiteX19" fmla="*/ 550293 w 3733594"/>
                  <a:gd name="connsiteY19" fmla="*/ 3550469 h 3550469"/>
                  <a:gd name="connsiteX0" fmla="*/ 2150493 w 3712963"/>
                  <a:gd name="connsiteY0" fmla="*/ 3252019 h 3550469"/>
                  <a:gd name="connsiteX1" fmla="*/ 2347343 w 3712963"/>
                  <a:gd name="connsiteY1" fmla="*/ 2858319 h 3550469"/>
                  <a:gd name="connsiteX2" fmla="*/ 3134743 w 3712963"/>
                  <a:gd name="connsiteY2" fmla="*/ 2242369 h 3550469"/>
                  <a:gd name="connsiteX3" fmla="*/ 3636393 w 3712963"/>
                  <a:gd name="connsiteY3" fmla="*/ 1772469 h 3550469"/>
                  <a:gd name="connsiteX4" fmla="*/ 3668143 w 3712963"/>
                  <a:gd name="connsiteY4" fmla="*/ 1302569 h 3550469"/>
                  <a:gd name="connsiteX5" fmla="*/ 3217293 w 3712963"/>
                  <a:gd name="connsiteY5" fmla="*/ 864419 h 3550469"/>
                  <a:gd name="connsiteX6" fmla="*/ 2880743 w 3712963"/>
                  <a:gd name="connsiteY6" fmla="*/ 705669 h 3550469"/>
                  <a:gd name="connsiteX7" fmla="*/ 2614043 w 3712963"/>
                  <a:gd name="connsiteY7" fmla="*/ 267519 h 3550469"/>
                  <a:gd name="connsiteX8" fmla="*/ 2220343 w 3712963"/>
                  <a:gd name="connsiteY8" fmla="*/ 45269 h 3550469"/>
                  <a:gd name="connsiteX9" fmla="*/ 1744093 w 3712963"/>
                  <a:gd name="connsiteY9" fmla="*/ 38919 h 3550469"/>
                  <a:gd name="connsiteX10" fmla="*/ 1217043 w 3712963"/>
                  <a:gd name="connsiteY10" fmla="*/ 464369 h 3550469"/>
                  <a:gd name="connsiteX11" fmla="*/ 740793 w 3712963"/>
                  <a:gd name="connsiteY11" fmla="*/ 496119 h 3550469"/>
                  <a:gd name="connsiteX12" fmla="*/ 296293 w 3712963"/>
                  <a:gd name="connsiteY12" fmla="*/ 654869 h 3550469"/>
                  <a:gd name="connsiteX13" fmla="*/ 86743 w 3712963"/>
                  <a:gd name="connsiteY13" fmla="*/ 972369 h 3550469"/>
                  <a:gd name="connsiteX14" fmla="*/ 4193 w 3712963"/>
                  <a:gd name="connsiteY14" fmla="*/ 1454969 h 3550469"/>
                  <a:gd name="connsiteX15" fmla="*/ 23243 w 3712963"/>
                  <a:gd name="connsiteY15" fmla="*/ 1893119 h 3550469"/>
                  <a:gd name="connsiteX16" fmla="*/ 118493 w 3712963"/>
                  <a:gd name="connsiteY16" fmla="*/ 2267769 h 3550469"/>
                  <a:gd name="connsiteX17" fmla="*/ 347093 w 3712963"/>
                  <a:gd name="connsiteY17" fmla="*/ 2648769 h 3550469"/>
                  <a:gd name="connsiteX18" fmla="*/ 588393 w 3712963"/>
                  <a:gd name="connsiteY18" fmla="*/ 3042469 h 3550469"/>
                  <a:gd name="connsiteX19" fmla="*/ 550293 w 3712963"/>
                  <a:gd name="connsiteY19" fmla="*/ 3550469 h 355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12963" h="3550469">
                    <a:moveTo>
                      <a:pt x="2150493" y="3252019"/>
                    </a:moveTo>
                    <a:cubicBezTo>
                      <a:pt x="2166897" y="3139306"/>
                      <a:pt x="2183301" y="3026594"/>
                      <a:pt x="2347343" y="2858319"/>
                    </a:cubicBezTo>
                    <a:cubicBezTo>
                      <a:pt x="2511385" y="2690044"/>
                      <a:pt x="2919901" y="2423344"/>
                      <a:pt x="3134743" y="2242369"/>
                    </a:cubicBezTo>
                    <a:cubicBezTo>
                      <a:pt x="3349585" y="2061394"/>
                      <a:pt x="3547493" y="1929102"/>
                      <a:pt x="3636393" y="1772469"/>
                    </a:cubicBezTo>
                    <a:cubicBezTo>
                      <a:pt x="3725293" y="1615836"/>
                      <a:pt x="3737993" y="1453911"/>
                      <a:pt x="3668143" y="1302569"/>
                    </a:cubicBezTo>
                    <a:cubicBezTo>
                      <a:pt x="3598293" y="1151227"/>
                      <a:pt x="3348526" y="963902"/>
                      <a:pt x="3217293" y="864419"/>
                    </a:cubicBezTo>
                    <a:cubicBezTo>
                      <a:pt x="3086060" y="764936"/>
                      <a:pt x="2981285" y="805152"/>
                      <a:pt x="2880743" y="705669"/>
                    </a:cubicBezTo>
                    <a:cubicBezTo>
                      <a:pt x="2780201" y="606186"/>
                      <a:pt x="2724110" y="377586"/>
                      <a:pt x="2614043" y="267519"/>
                    </a:cubicBezTo>
                    <a:cubicBezTo>
                      <a:pt x="2503976" y="157452"/>
                      <a:pt x="2365334" y="83369"/>
                      <a:pt x="2220343" y="45269"/>
                    </a:cubicBezTo>
                    <a:cubicBezTo>
                      <a:pt x="2075352" y="7169"/>
                      <a:pt x="1911310" y="-30931"/>
                      <a:pt x="1744093" y="38919"/>
                    </a:cubicBezTo>
                    <a:cubicBezTo>
                      <a:pt x="1576876" y="108769"/>
                      <a:pt x="1384260" y="388169"/>
                      <a:pt x="1217043" y="464369"/>
                    </a:cubicBezTo>
                    <a:cubicBezTo>
                      <a:pt x="1049826" y="540569"/>
                      <a:pt x="894251" y="464369"/>
                      <a:pt x="740793" y="496119"/>
                    </a:cubicBezTo>
                    <a:cubicBezTo>
                      <a:pt x="587335" y="527869"/>
                      <a:pt x="405301" y="575494"/>
                      <a:pt x="296293" y="654869"/>
                    </a:cubicBezTo>
                    <a:cubicBezTo>
                      <a:pt x="187285" y="734244"/>
                      <a:pt x="135426" y="839019"/>
                      <a:pt x="86743" y="972369"/>
                    </a:cubicBezTo>
                    <a:cubicBezTo>
                      <a:pt x="38060" y="1105719"/>
                      <a:pt x="14776" y="1301511"/>
                      <a:pt x="4193" y="1454969"/>
                    </a:cubicBezTo>
                    <a:cubicBezTo>
                      <a:pt x="-6390" y="1608427"/>
                      <a:pt x="4193" y="1757652"/>
                      <a:pt x="23243" y="1893119"/>
                    </a:cubicBezTo>
                    <a:cubicBezTo>
                      <a:pt x="42293" y="2028586"/>
                      <a:pt x="64518" y="2141827"/>
                      <a:pt x="118493" y="2267769"/>
                    </a:cubicBezTo>
                    <a:cubicBezTo>
                      <a:pt x="172468" y="2393711"/>
                      <a:pt x="268776" y="2519652"/>
                      <a:pt x="347093" y="2648769"/>
                    </a:cubicBezTo>
                    <a:cubicBezTo>
                      <a:pt x="425410" y="2777886"/>
                      <a:pt x="554526" y="2892186"/>
                      <a:pt x="588393" y="3042469"/>
                    </a:cubicBezTo>
                    <a:cubicBezTo>
                      <a:pt x="622260" y="3192752"/>
                      <a:pt x="586276" y="3371610"/>
                      <a:pt x="550293" y="3550469"/>
                    </a:cubicBezTo>
                  </a:path>
                </a:pathLst>
              </a:custGeom>
              <a:noFill/>
              <a:ln w="28575">
                <a:solidFill>
                  <a:schemeClr val="bg1">
                    <a:lumMod val="8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7603334" y="2025650"/>
                <a:ext cx="2004216" cy="2139950"/>
              </a:xfrm>
              <a:custGeom>
                <a:avLst/>
                <a:gdLst>
                  <a:gd name="connsiteX0" fmla="*/ 16666 w 2004216"/>
                  <a:gd name="connsiteY0" fmla="*/ 2139950 h 2139950"/>
                  <a:gd name="connsiteX1" fmla="*/ 10316 w 2004216"/>
                  <a:gd name="connsiteY1" fmla="*/ 1631950 h 2139950"/>
                  <a:gd name="connsiteX2" fmla="*/ 137316 w 2004216"/>
                  <a:gd name="connsiteY2" fmla="*/ 971550 h 2139950"/>
                  <a:gd name="connsiteX3" fmla="*/ 454816 w 2004216"/>
                  <a:gd name="connsiteY3" fmla="*/ 584200 h 2139950"/>
                  <a:gd name="connsiteX4" fmla="*/ 1058066 w 2004216"/>
                  <a:gd name="connsiteY4" fmla="*/ 444500 h 2139950"/>
                  <a:gd name="connsiteX5" fmla="*/ 1553366 w 2004216"/>
                  <a:gd name="connsiteY5" fmla="*/ 222250 h 2139950"/>
                  <a:gd name="connsiteX6" fmla="*/ 1832766 w 2004216"/>
                  <a:gd name="connsiteY6" fmla="*/ 88900 h 2139950"/>
                  <a:gd name="connsiteX7" fmla="*/ 2004216 w 2004216"/>
                  <a:gd name="connsiteY7" fmla="*/ 0 h 213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4216" h="2139950">
                    <a:moveTo>
                      <a:pt x="16666" y="2139950"/>
                    </a:moveTo>
                    <a:cubicBezTo>
                      <a:pt x="3437" y="1983316"/>
                      <a:pt x="-9792" y="1826683"/>
                      <a:pt x="10316" y="1631950"/>
                    </a:cubicBezTo>
                    <a:cubicBezTo>
                      <a:pt x="30424" y="1437217"/>
                      <a:pt x="63233" y="1146175"/>
                      <a:pt x="137316" y="971550"/>
                    </a:cubicBezTo>
                    <a:cubicBezTo>
                      <a:pt x="211399" y="796925"/>
                      <a:pt x="301358" y="672042"/>
                      <a:pt x="454816" y="584200"/>
                    </a:cubicBezTo>
                    <a:cubicBezTo>
                      <a:pt x="608274" y="496358"/>
                      <a:pt x="874974" y="504825"/>
                      <a:pt x="1058066" y="444500"/>
                    </a:cubicBezTo>
                    <a:cubicBezTo>
                      <a:pt x="1241158" y="384175"/>
                      <a:pt x="1424249" y="281517"/>
                      <a:pt x="1553366" y="222250"/>
                    </a:cubicBezTo>
                    <a:cubicBezTo>
                      <a:pt x="1682483" y="162983"/>
                      <a:pt x="1757624" y="125942"/>
                      <a:pt x="1832766" y="88900"/>
                    </a:cubicBezTo>
                    <a:cubicBezTo>
                      <a:pt x="1907908" y="51858"/>
                      <a:pt x="1956062" y="25929"/>
                      <a:pt x="2004216" y="0"/>
                    </a:cubicBezTo>
                  </a:path>
                </a:pathLst>
              </a:custGeom>
              <a:noFill/>
              <a:ln w="28575">
                <a:solidFill>
                  <a:schemeClr val="bg1">
                    <a:lumMod val="8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7823401" y="2241386"/>
                <a:ext cx="3552465" cy="3791114"/>
              </a:xfrm>
              <a:custGeom>
                <a:avLst/>
                <a:gdLst>
                  <a:gd name="connsiteX0" fmla="*/ 1822249 w 3552465"/>
                  <a:gd name="connsiteY0" fmla="*/ 3404222 h 3785222"/>
                  <a:gd name="connsiteX1" fmla="*/ 1803199 w 3552465"/>
                  <a:gd name="connsiteY1" fmla="*/ 2953372 h 3785222"/>
                  <a:gd name="connsiteX2" fmla="*/ 2361999 w 3552465"/>
                  <a:gd name="connsiteY2" fmla="*/ 2369172 h 3785222"/>
                  <a:gd name="connsiteX3" fmla="*/ 2920799 w 3552465"/>
                  <a:gd name="connsiteY3" fmla="*/ 1981822 h 3785222"/>
                  <a:gd name="connsiteX4" fmla="*/ 3346249 w 3552465"/>
                  <a:gd name="connsiteY4" fmla="*/ 1753222 h 3785222"/>
                  <a:gd name="connsiteX5" fmla="*/ 3549449 w 3552465"/>
                  <a:gd name="connsiteY5" fmla="*/ 1416672 h 3785222"/>
                  <a:gd name="connsiteX6" fmla="*/ 3447849 w 3552465"/>
                  <a:gd name="connsiteY6" fmla="*/ 1137272 h 3785222"/>
                  <a:gd name="connsiteX7" fmla="*/ 3181149 w 3552465"/>
                  <a:gd name="connsiteY7" fmla="*/ 984872 h 3785222"/>
                  <a:gd name="connsiteX8" fmla="*/ 2628699 w 3552465"/>
                  <a:gd name="connsiteY8" fmla="*/ 1042022 h 3785222"/>
                  <a:gd name="connsiteX9" fmla="*/ 2463599 w 3552465"/>
                  <a:gd name="connsiteY9" fmla="*/ 915022 h 3785222"/>
                  <a:gd name="connsiteX10" fmla="*/ 2406449 w 3552465"/>
                  <a:gd name="connsiteY10" fmla="*/ 368922 h 3785222"/>
                  <a:gd name="connsiteX11" fmla="*/ 2215949 w 3552465"/>
                  <a:gd name="connsiteY11" fmla="*/ 178422 h 3785222"/>
                  <a:gd name="connsiteX12" fmla="*/ 1834949 w 3552465"/>
                  <a:gd name="connsiteY12" fmla="*/ 622 h 3785222"/>
                  <a:gd name="connsiteX13" fmla="*/ 1542849 w 3552465"/>
                  <a:gd name="connsiteY13" fmla="*/ 241922 h 3785222"/>
                  <a:gd name="connsiteX14" fmla="*/ 1409499 w 3552465"/>
                  <a:gd name="connsiteY14" fmla="*/ 730872 h 3785222"/>
                  <a:gd name="connsiteX15" fmla="*/ 1212649 w 3552465"/>
                  <a:gd name="connsiteY15" fmla="*/ 1080122 h 3785222"/>
                  <a:gd name="connsiteX16" fmla="*/ 837999 w 3552465"/>
                  <a:gd name="connsiteY16" fmla="*/ 889622 h 3785222"/>
                  <a:gd name="connsiteX17" fmla="*/ 431599 w 3552465"/>
                  <a:gd name="connsiteY17" fmla="*/ 699122 h 3785222"/>
                  <a:gd name="connsiteX18" fmla="*/ 120449 w 3552465"/>
                  <a:gd name="connsiteY18" fmla="*/ 800722 h 3785222"/>
                  <a:gd name="connsiteX19" fmla="*/ 12499 w 3552465"/>
                  <a:gd name="connsiteY19" fmla="*/ 1296022 h 3785222"/>
                  <a:gd name="connsiteX20" fmla="*/ 37899 w 3552465"/>
                  <a:gd name="connsiteY20" fmla="*/ 1867522 h 3785222"/>
                  <a:gd name="connsiteX21" fmla="*/ 329999 w 3552465"/>
                  <a:gd name="connsiteY21" fmla="*/ 2305672 h 3785222"/>
                  <a:gd name="connsiteX22" fmla="*/ 704649 w 3552465"/>
                  <a:gd name="connsiteY22" fmla="*/ 2616822 h 3785222"/>
                  <a:gd name="connsiteX23" fmla="*/ 799899 w 3552465"/>
                  <a:gd name="connsiteY23" fmla="*/ 3004172 h 3785222"/>
                  <a:gd name="connsiteX24" fmla="*/ 755449 w 3552465"/>
                  <a:gd name="connsiteY24" fmla="*/ 3785222 h 3785222"/>
                  <a:gd name="connsiteX0" fmla="*/ 1822249 w 3552465"/>
                  <a:gd name="connsiteY0" fmla="*/ 3410114 h 3791114"/>
                  <a:gd name="connsiteX1" fmla="*/ 1803199 w 3552465"/>
                  <a:gd name="connsiteY1" fmla="*/ 2959264 h 3791114"/>
                  <a:gd name="connsiteX2" fmla="*/ 2361999 w 3552465"/>
                  <a:gd name="connsiteY2" fmla="*/ 2375064 h 3791114"/>
                  <a:gd name="connsiteX3" fmla="*/ 2920799 w 3552465"/>
                  <a:gd name="connsiteY3" fmla="*/ 1987714 h 3791114"/>
                  <a:gd name="connsiteX4" fmla="*/ 3346249 w 3552465"/>
                  <a:gd name="connsiteY4" fmla="*/ 1759114 h 3791114"/>
                  <a:gd name="connsiteX5" fmla="*/ 3549449 w 3552465"/>
                  <a:gd name="connsiteY5" fmla="*/ 1422564 h 3791114"/>
                  <a:gd name="connsiteX6" fmla="*/ 3447849 w 3552465"/>
                  <a:gd name="connsiteY6" fmla="*/ 1143164 h 3791114"/>
                  <a:gd name="connsiteX7" fmla="*/ 3181149 w 3552465"/>
                  <a:gd name="connsiteY7" fmla="*/ 990764 h 3791114"/>
                  <a:gd name="connsiteX8" fmla="*/ 2628699 w 3552465"/>
                  <a:gd name="connsiteY8" fmla="*/ 1047914 h 3791114"/>
                  <a:gd name="connsiteX9" fmla="*/ 2463599 w 3552465"/>
                  <a:gd name="connsiteY9" fmla="*/ 920914 h 3791114"/>
                  <a:gd name="connsiteX10" fmla="*/ 2406449 w 3552465"/>
                  <a:gd name="connsiteY10" fmla="*/ 374814 h 3791114"/>
                  <a:gd name="connsiteX11" fmla="*/ 2292149 w 3552465"/>
                  <a:gd name="connsiteY11" fmla="*/ 95414 h 3791114"/>
                  <a:gd name="connsiteX12" fmla="*/ 1834949 w 3552465"/>
                  <a:gd name="connsiteY12" fmla="*/ 6514 h 3791114"/>
                  <a:gd name="connsiteX13" fmla="*/ 1542849 w 3552465"/>
                  <a:gd name="connsiteY13" fmla="*/ 247814 h 3791114"/>
                  <a:gd name="connsiteX14" fmla="*/ 1409499 w 3552465"/>
                  <a:gd name="connsiteY14" fmla="*/ 736764 h 3791114"/>
                  <a:gd name="connsiteX15" fmla="*/ 1212649 w 3552465"/>
                  <a:gd name="connsiteY15" fmla="*/ 1086014 h 3791114"/>
                  <a:gd name="connsiteX16" fmla="*/ 837999 w 3552465"/>
                  <a:gd name="connsiteY16" fmla="*/ 895514 h 3791114"/>
                  <a:gd name="connsiteX17" fmla="*/ 431599 w 3552465"/>
                  <a:gd name="connsiteY17" fmla="*/ 705014 h 3791114"/>
                  <a:gd name="connsiteX18" fmla="*/ 120449 w 3552465"/>
                  <a:gd name="connsiteY18" fmla="*/ 806614 h 3791114"/>
                  <a:gd name="connsiteX19" fmla="*/ 12499 w 3552465"/>
                  <a:gd name="connsiteY19" fmla="*/ 1301914 h 3791114"/>
                  <a:gd name="connsiteX20" fmla="*/ 37899 w 3552465"/>
                  <a:gd name="connsiteY20" fmla="*/ 1873414 h 3791114"/>
                  <a:gd name="connsiteX21" fmla="*/ 329999 w 3552465"/>
                  <a:gd name="connsiteY21" fmla="*/ 2311564 h 3791114"/>
                  <a:gd name="connsiteX22" fmla="*/ 704649 w 3552465"/>
                  <a:gd name="connsiteY22" fmla="*/ 2622714 h 3791114"/>
                  <a:gd name="connsiteX23" fmla="*/ 799899 w 3552465"/>
                  <a:gd name="connsiteY23" fmla="*/ 3010064 h 3791114"/>
                  <a:gd name="connsiteX24" fmla="*/ 755449 w 3552465"/>
                  <a:gd name="connsiteY24" fmla="*/ 3791114 h 37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52465" h="3791114">
                    <a:moveTo>
                      <a:pt x="1822249" y="3410114"/>
                    </a:moveTo>
                    <a:cubicBezTo>
                      <a:pt x="1767745" y="3270943"/>
                      <a:pt x="1713241" y="3131772"/>
                      <a:pt x="1803199" y="2959264"/>
                    </a:cubicBezTo>
                    <a:cubicBezTo>
                      <a:pt x="1893157" y="2786756"/>
                      <a:pt x="2175732" y="2536989"/>
                      <a:pt x="2361999" y="2375064"/>
                    </a:cubicBezTo>
                    <a:cubicBezTo>
                      <a:pt x="2548266" y="2213139"/>
                      <a:pt x="2756757" y="2090372"/>
                      <a:pt x="2920799" y="1987714"/>
                    </a:cubicBezTo>
                    <a:cubicBezTo>
                      <a:pt x="3084841" y="1885056"/>
                      <a:pt x="3241474" y="1853306"/>
                      <a:pt x="3346249" y="1759114"/>
                    </a:cubicBezTo>
                    <a:cubicBezTo>
                      <a:pt x="3451024" y="1664922"/>
                      <a:pt x="3532516" y="1525222"/>
                      <a:pt x="3549449" y="1422564"/>
                    </a:cubicBezTo>
                    <a:cubicBezTo>
                      <a:pt x="3566382" y="1319906"/>
                      <a:pt x="3509232" y="1215131"/>
                      <a:pt x="3447849" y="1143164"/>
                    </a:cubicBezTo>
                    <a:cubicBezTo>
                      <a:pt x="3386466" y="1071197"/>
                      <a:pt x="3317674" y="1006639"/>
                      <a:pt x="3181149" y="990764"/>
                    </a:cubicBezTo>
                    <a:cubicBezTo>
                      <a:pt x="3044624" y="974889"/>
                      <a:pt x="2748291" y="1059556"/>
                      <a:pt x="2628699" y="1047914"/>
                    </a:cubicBezTo>
                    <a:cubicBezTo>
                      <a:pt x="2509107" y="1036272"/>
                      <a:pt x="2500641" y="1033097"/>
                      <a:pt x="2463599" y="920914"/>
                    </a:cubicBezTo>
                    <a:cubicBezTo>
                      <a:pt x="2426557" y="808731"/>
                      <a:pt x="2435024" y="512397"/>
                      <a:pt x="2406449" y="374814"/>
                    </a:cubicBezTo>
                    <a:cubicBezTo>
                      <a:pt x="2377874" y="237231"/>
                      <a:pt x="2387399" y="156797"/>
                      <a:pt x="2292149" y="95414"/>
                    </a:cubicBezTo>
                    <a:cubicBezTo>
                      <a:pt x="2196899" y="34031"/>
                      <a:pt x="1959832" y="-18886"/>
                      <a:pt x="1834949" y="6514"/>
                    </a:cubicBezTo>
                    <a:cubicBezTo>
                      <a:pt x="1710066" y="31914"/>
                      <a:pt x="1613757" y="126106"/>
                      <a:pt x="1542849" y="247814"/>
                    </a:cubicBezTo>
                    <a:cubicBezTo>
                      <a:pt x="1471941" y="369522"/>
                      <a:pt x="1464532" y="597064"/>
                      <a:pt x="1409499" y="736764"/>
                    </a:cubicBezTo>
                    <a:cubicBezTo>
                      <a:pt x="1354466" y="876464"/>
                      <a:pt x="1307899" y="1059556"/>
                      <a:pt x="1212649" y="1086014"/>
                    </a:cubicBezTo>
                    <a:cubicBezTo>
                      <a:pt x="1117399" y="1112472"/>
                      <a:pt x="968174" y="959014"/>
                      <a:pt x="837999" y="895514"/>
                    </a:cubicBezTo>
                    <a:cubicBezTo>
                      <a:pt x="707824" y="832014"/>
                      <a:pt x="551191" y="719831"/>
                      <a:pt x="431599" y="705014"/>
                    </a:cubicBezTo>
                    <a:cubicBezTo>
                      <a:pt x="312007" y="690197"/>
                      <a:pt x="190299" y="707131"/>
                      <a:pt x="120449" y="806614"/>
                    </a:cubicBezTo>
                    <a:cubicBezTo>
                      <a:pt x="50599" y="906097"/>
                      <a:pt x="26257" y="1124114"/>
                      <a:pt x="12499" y="1301914"/>
                    </a:cubicBezTo>
                    <a:cubicBezTo>
                      <a:pt x="-1259" y="1479714"/>
                      <a:pt x="-15018" y="1705139"/>
                      <a:pt x="37899" y="1873414"/>
                    </a:cubicBezTo>
                    <a:cubicBezTo>
                      <a:pt x="90816" y="2041689"/>
                      <a:pt x="218874" y="2186681"/>
                      <a:pt x="329999" y="2311564"/>
                    </a:cubicBezTo>
                    <a:cubicBezTo>
                      <a:pt x="441124" y="2436447"/>
                      <a:pt x="626332" y="2506297"/>
                      <a:pt x="704649" y="2622714"/>
                    </a:cubicBezTo>
                    <a:cubicBezTo>
                      <a:pt x="782966" y="2739131"/>
                      <a:pt x="791432" y="2815331"/>
                      <a:pt x="799899" y="3010064"/>
                    </a:cubicBezTo>
                    <a:cubicBezTo>
                      <a:pt x="808366" y="3204797"/>
                      <a:pt x="781907" y="3497955"/>
                      <a:pt x="755449" y="3791114"/>
                    </a:cubicBezTo>
                  </a:path>
                </a:pathLst>
              </a:custGeom>
              <a:noFill/>
              <a:ln w="28575">
                <a:solidFill>
                  <a:schemeClr val="bg1">
                    <a:lumMod val="8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7900446" y="2333940"/>
                <a:ext cx="3370807" cy="3800159"/>
              </a:xfrm>
              <a:custGeom>
                <a:avLst/>
                <a:gdLst>
                  <a:gd name="connsiteX0" fmla="*/ 832561 w 3340815"/>
                  <a:gd name="connsiteY0" fmla="*/ 3601155 h 3601155"/>
                  <a:gd name="connsiteX1" fmla="*/ 857961 w 3340815"/>
                  <a:gd name="connsiteY1" fmla="*/ 3207455 h 3601155"/>
                  <a:gd name="connsiteX2" fmla="*/ 940511 w 3340815"/>
                  <a:gd name="connsiteY2" fmla="*/ 2693105 h 3601155"/>
                  <a:gd name="connsiteX3" fmla="*/ 940511 w 3340815"/>
                  <a:gd name="connsiteY3" fmla="*/ 2350205 h 3601155"/>
                  <a:gd name="connsiteX4" fmla="*/ 470611 w 3340815"/>
                  <a:gd name="connsiteY4" fmla="*/ 2064455 h 3601155"/>
                  <a:gd name="connsiteX5" fmla="*/ 26111 w 3340815"/>
                  <a:gd name="connsiteY5" fmla="*/ 1486605 h 3601155"/>
                  <a:gd name="connsiteX6" fmla="*/ 89611 w 3340815"/>
                  <a:gd name="connsiteY6" fmla="*/ 667455 h 3601155"/>
                  <a:gd name="connsiteX7" fmla="*/ 400761 w 3340815"/>
                  <a:gd name="connsiteY7" fmla="*/ 565855 h 3601155"/>
                  <a:gd name="connsiteX8" fmla="*/ 661111 w 3340815"/>
                  <a:gd name="connsiteY8" fmla="*/ 870655 h 3601155"/>
                  <a:gd name="connsiteX9" fmla="*/ 915111 w 3340815"/>
                  <a:gd name="connsiteY9" fmla="*/ 1270705 h 3601155"/>
                  <a:gd name="connsiteX10" fmla="*/ 1283411 w 3340815"/>
                  <a:gd name="connsiteY10" fmla="*/ 1156405 h 3601155"/>
                  <a:gd name="connsiteX11" fmla="*/ 1454861 w 3340815"/>
                  <a:gd name="connsiteY11" fmla="*/ 686505 h 3601155"/>
                  <a:gd name="connsiteX12" fmla="*/ 1581861 w 3340815"/>
                  <a:gd name="connsiteY12" fmla="*/ 267405 h 3601155"/>
                  <a:gd name="connsiteX13" fmla="*/ 1734261 w 3340815"/>
                  <a:gd name="connsiteY13" fmla="*/ 705 h 3601155"/>
                  <a:gd name="connsiteX14" fmla="*/ 2115261 w 3340815"/>
                  <a:gd name="connsiteY14" fmla="*/ 210255 h 3601155"/>
                  <a:gd name="connsiteX15" fmla="*/ 2115261 w 3340815"/>
                  <a:gd name="connsiteY15" fmla="*/ 788105 h 3601155"/>
                  <a:gd name="connsiteX16" fmla="*/ 2185111 w 3340815"/>
                  <a:gd name="connsiteY16" fmla="*/ 1035755 h 3601155"/>
                  <a:gd name="connsiteX17" fmla="*/ 2661361 w 3340815"/>
                  <a:gd name="connsiteY17" fmla="*/ 978605 h 3601155"/>
                  <a:gd name="connsiteX18" fmla="*/ 3067761 w 3340815"/>
                  <a:gd name="connsiteY18" fmla="*/ 807155 h 3601155"/>
                  <a:gd name="connsiteX19" fmla="*/ 3328111 w 3340815"/>
                  <a:gd name="connsiteY19" fmla="*/ 991305 h 3601155"/>
                  <a:gd name="connsiteX20" fmla="*/ 3245561 w 3340815"/>
                  <a:gd name="connsiteY20" fmla="*/ 1365955 h 3601155"/>
                  <a:gd name="connsiteX21" fmla="*/ 2775661 w 3340815"/>
                  <a:gd name="connsiteY21" fmla="*/ 1543755 h 3601155"/>
                  <a:gd name="connsiteX22" fmla="*/ 2159711 w 3340815"/>
                  <a:gd name="connsiteY22" fmla="*/ 1772355 h 3601155"/>
                  <a:gd name="connsiteX23" fmla="*/ 1886661 w 3340815"/>
                  <a:gd name="connsiteY23" fmla="*/ 2096205 h 3601155"/>
                  <a:gd name="connsiteX24" fmla="*/ 1505661 w 3340815"/>
                  <a:gd name="connsiteY24" fmla="*/ 2591505 h 3601155"/>
                  <a:gd name="connsiteX25" fmla="*/ 1499311 w 3340815"/>
                  <a:gd name="connsiteY25" fmla="*/ 3093155 h 3601155"/>
                  <a:gd name="connsiteX26" fmla="*/ 1505661 w 3340815"/>
                  <a:gd name="connsiteY26" fmla="*/ 3505905 h 3601155"/>
                  <a:gd name="connsiteX0" fmla="*/ 832561 w 3340815"/>
                  <a:gd name="connsiteY0" fmla="*/ 3606840 h 3606840"/>
                  <a:gd name="connsiteX1" fmla="*/ 857961 w 3340815"/>
                  <a:gd name="connsiteY1" fmla="*/ 3213140 h 3606840"/>
                  <a:gd name="connsiteX2" fmla="*/ 940511 w 3340815"/>
                  <a:gd name="connsiteY2" fmla="*/ 2698790 h 3606840"/>
                  <a:gd name="connsiteX3" fmla="*/ 940511 w 3340815"/>
                  <a:gd name="connsiteY3" fmla="*/ 2355890 h 3606840"/>
                  <a:gd name="connsiteX4" fmla="*/ 470611 w 3340815"/>
                  <a:gd name="connsiteY4" fmla="*/ 2070140 h 3606840"/>
                  <a:gd name="connsiteX5" fmla="*/ 26111 w 3340815"/>
                  <a:gd name="connsiteY5" fmla="*/ 1492290 h 3606840"/>
                  <a:gd name="connsiteX6" fmla="*/ 89611 w 3340815"/>
                  <a:gd name="connsiteY6" fmla="*/ 673140 h 3606840"/>
                  <a:gd name="connsiteX7" fmla="*/ 400761 w 3340815"/>
                  <a:gd name="connsiteY7" fmla="*/ 571540 h 3606840"/>
                  <a:gd name="connsiteX8" fmla="*/ 661111 w 3340815"/>
                  <a:gd name="connsiteY8" fmla="*/ 876340 h 3606840"/>
                  <a:gd name="connsiteX9" fmla="*/ 915111 w 3340815"/>
                  <a:gd name="connsiteY9" fmla="*/ 1276390 h 3606840"/>
                  <a:gd name="connsiteX10" fmla="*/ 1283411 w 3340815"/>
                  <a:gd name="connsiteY10" fmla="*/ 1162090 h 3606840"/>
                  <a:gd name="connsiteX11" fmla="*/ 1454861 w 3340815"/>
                  <a:gd name="connsiteY11" fmla="*/ 692190 h 3606840"/>
                  <a:gd name="connsiteX12" fmla="*/ 1524711 w 3340815"/>
                  <a:gd name="connsiteY12" fmla="*/ 114340 h 3606840"/>
                  <a:gd name="connsiteX13" fmla="*/ 1734261 w 3340815"/>
                  <a:gd name="connsiteY13" fmla="*/ 6390 h 3606840"/>
                  <a:gd name="connsiteX14" fmla="*/ 2115261 w 3340815"/>
                  <a:gd name="connsiteY14" fmla="*/ 215940 h 3606840"/>
                  <a:gd name="connsiteX15" fmla="*/ 2115261 w 3340815"/>
                  <a:gd name="connsiteY15" fmla="*/ 793790 h 3606840"/>
                  <a:gd name="connsiteX16" fmla="*/ 2185111 w 3340815"/>
                  <a:gd name="connsiteY16" fmla="*/ 1041440 h 3606840"/>
                  <a:gd name="connsiteX17" fmla="*/ 2661361 w 3340815"/>
                  <a:gd name="connsiteY17" fmla="*/ 984290 h 3606840"/>
                  <a:gd name="connsiteX18" fmla="*/ 3067761 w 3340815"/>
                  <a:gd name="connsiteY18" fmla="*/ 812840 h 3606840"/>
                  <a:gd name="connsiteX19" fmla="*/ 3328111 w 3340815"/>
                  <a:gd name="connsiteY19" fmla="*/ 996990 h 3606840"/>
                  <a:gd name="connsiteX20" fmla="*/ 3245561 w 3340815"/>
                  <a:gd name="connsiteY20" fmla="*/ 1371640 h 3606840"/>
                  <a:gd name="connsiteX21" fmla="*/ 2775661 w 3340815"/>
                  <a:gd name="connsiteY21" fmla="*/ 1549440 h 3606840"/>
                  <a:gd name="connsiteX22" fmla="*/ 2159711 w 3340815"/>
                  <a:gd name="connsiteY22" fmla="*/ 1778040 h 3606840"/>
                  <a:gd name="connsiteX23" fmla="*/ 1886661 w 3340815"/>
                  <a:gd name="connsiteY23" fmla="*/ 2101890 h 3606840"/>
                  <a:gd name="connsiteX24" fmla="*/ 1505661 w 3340815"/>
                  <a:gd name="connsiteY24" fmla="*/ 2597190 h 3606840"/>
                  <a:gd name="connsiteX25" fmla="*/ 1499311 w 3340815"/>
                  <a:gd name="connsiteY25" fmla="*/ 3098840 h 3606840"/>
                  <a:gd name="connsiteX26" fmla="*/ 1505661 w 3340815"/>
                  <a:gd name="connsiteY26" fmla="*/ 3511590 h 3606840"/>
                  <a:gd name="connsiteX0" fmla="*/ 832561 w 3340815"/>
                  <a:gd name="connsiteY0" fmla="*/ 3747968 h 3747968"/>
                  <a:gd name="connsiteX1" fmla="*/ 857961 w 3340815"/>
                  <a:gd name="connsiteY1" fmla="*/ 3354268 h 3747968"/>
                  <a:gd name="connsiteX2" fmla="*/ 940511 w 3340815"/>
                  <a:gd name="connsiteY2" fmla="*/ 2839918 h 3747968"/>
                  <a:gd name="connsiteX3" fmla="*/ 940511 w 3340815"/>
                  <a:gd name="connsiteY3" fmla="*/ 2497018 h 3747968"/>
                  <a:gd name="connsiteX4" fmla="*/ 470611 w 3340815"/>
                  <a:gd name="connsiteY4" fmla="*/ 2211268 h 3747968"/>
                  <a:gd name="connsiteX5" fmla="*/ 26111 w 3340815"/>
                  <a:gd name="connsiteY5" fmla="*/ 1633418 h 3747968"/>
                  <a:gd name="connsiteX6" fmla="*/ 89611 w 3340815"/>
                  <a:gd name="connsiteY6" fmla="*/ 814268 h 3747968"/>
                  <a:gd name="connsiteX7" fmla="*/ 400761 w 3340815"/>
                  <a:gd name="connsiteY7" fmla="*/ 712668 h 3747968"/>
                  <a:gd name="connsiteX8" fmla="*/ 661111 w 3340815"/>
                  <a:gd name="connsiteY8" fmla="*/ 1017468 h 3747968"/>
                  <a:gd name="connsiteX9" fmla="*/ 915111 w 3340815"/>
                  <a:gd name="connsiteY9" fmla="*/ 1417518 h 3747968"/>
                  <a:gd name="connsiteX10" fmla="*/ 1283411 w 3340815"/>
                  <a:gd name="connsiteY10" fmla="*/ 1303218 h 3747968"/>
                  <a:gd name="connsiteX11" fmla="*/ 1454861 w 3340815"/>
                  <a:gd name="connsiteY11" fmla="*/ 833318 h 3747968"/>
                  <a:gd name="connsiteX12" fmla="*/ 1524711 w 3340815"/>
                  <a:gd name="connsiteY12" fmla="*/ 255468 h 3747968"/>
                  <a:gd name="connsiteX13" fmla="*/ 1734261 w 3340815"/>
                  <a:gd name="connsiteY13" fmla="*/ 1468 h 3747968"/>
                  <a:gd name="connsiteX14" fmla="*/ 2115261 w 3340815"/>
                  <a:gd name="connsiteY14" fmla="*/ 357068 h 3747968"/>
                  <a:gd name="connsiteX15" fmla="*/ 2115261 w 3340815"/>
                  <a:gd name="connsiteY15" fmla="*/ 934918 h 3747968"/>
                  <a:gd name="connsiteX16" fmla="*/ 2185111 w 3340815"/>
                  <a:gd name="connsiteY16" fmla="*/ 1182568 h 3747968"/>
                  <a:gd name="connsiteX17" fmla="*/ 2661361 w 3340815"/>
                  <a:gd name="connsiteY17" fmla="*/ 1125418 h 3747968"/>
                  <a:gd name="connsiteX18" fmla="*/ 3067761 w 3340815"/>
                  <a:gd name="connsiteY18" fmla="*/ 953968 h 3747968"/>
                  <a:gd name="connsiteX19" fmla="*/ 3328111 w 3340815"/>
                  <a:gd name="connsiteY19" fmla="*/ 1138118 h 3747968"/>
                  <a:gd name="connsiteX20" fmla="*/ 3245561 w 3340815"/>
                  <a:gd name="connsiteY20" fmla="*/ 1512768 h 3747968"/>
                  <a:gd name="connsiteX21" fmla="*/ 2775661 w 3340815"/>
                  <a:gd name="connsiteY21" fmla="*/ 1690568 h 3747968"/>
                  <a:gd name="connsiteX22" fmla="*/ 2159711 w 3340815"/>
                  <a:gd name="connsiteY22" fmla="*/ 1919168 h 3747968"/>
                  <a:gd name="connsiteX23" fmla="*/ 1886661 w 3340815"/>
                  <a:gd name="connsiteY23" fmla="*/ 2243018 h 3747968"/>
                  <a:gd name="connsiteX24" fmla="*/ 1505661 w 3340815"/>
                  <a:gd name="connsiteY24" fmla="*/ 2738318 h 3747968"/>
                  <a:gd name="connsiteX25" fmla="*/ 1499311 w 3340815"/>
                  <a:gd name="connsiteY25" fmla="*/ 3239968 h 3747968"/>
                  <a:gd name="connsiteX26" fmla="*/ 1505661 w 3340815"/>
                  <a:gd name="connsiteY26" fmla="*/ 3652718 h 3747968"/>
                  <a:gd name="connsiteX0" fmla="*/ 832561 w 3340815"/>
                  <a:gd name="connsiteY0" fmla="*/ 3800159 h 3800159"/>
                  <a:gd name="connsiteX1" fmla="*/ 857961 w 3340815"/>
                  <a:gd name="connsiteY1" fmla="*/ 3406459 h 3800159"/>
                  <a:gd name="connsiteX2" fmla="*/ 940511 w 3340815"/>
                  <a:gd name="connsiteY2" fmla="*/ 2892109 h 3800159"/>
                  <a:gd name="connsiteX3" fmla="*/ 940511 w 3340815"/>
                  <a:gd name="connsiteY3" fmla="*/ 2549209 h 3800159"/>
                  <a:gd name="connsiteX4" fmla="*/ 470611 w 3340815"/>
                  <a:gd name="connsiteY4" fmla="*/ 2263459 h 3800159"/>
                  <a:gd name="connsiteX5" fmla="*/ 26111 w 3340815"/>
                  <a:gd name="connsiteY5" fmla="*/ 1685609 h 3800159"/>
                  <a:gd name="connsiteX6" fmla="*/ 89611 w 3340815"/>
                  <a:gd name="connsiteY6" fmla="*/ 866459 h 3800159"/>
                  <a:gd name="connsiteX7" fmla="*/ 400761 w 3340815"/>
                  <a:gd name="connsiteY7" fmla="*/ 764859 h 3800159"/>
                  <a:gd name="connsiteX8" fmla="*/ 661111 w 3340815"/>
                  <a:gd name="connsiteY8" fmla="*/ 1069659 h 3800159"/>
                  <a:gd name="connsiteX9" fmla="*/ 915111 w 3340815"/>
                  <a:gd name="connsiteY9" fmla="*/ 1469709 h 3800159"/>
                  <a:gd name="connsiteX10" fmla="*/ 1283411 w 3340815"/>
                  <a:gd name="connsiteY10" fmla="*/ 1355409 h 3800159"/>
                  <a:gd name="connsiteX11" fmla="*/ 1454861 w 3340815"/>
                  <a:gd name="connsiteY11" fmla="*/ 885509 h 3800159"/>
                  <a:gd name="connsiteX12" fmla="*/ 1524711 w 3340815"/>
                  <a:gd name="connsiteY12" fmla="*/ 307659 h 3800159"/>
                  <a:gd name="connsiteX13" fmla="*/ 1734261 w 3340815"/>
                  <a:gd name="connsiteY13" fmla="*/ 53659 h 3800159"/>
                  <a:gd name="connsiteX14" fmla="*/ 2172411 w 3340815"/>
                  <a:gd name="connsiteY14" fmla="*/ 91759 h 3800159"/>
                  <a:gd name="connsiteX15" fmla="*/ 2115261 w 3340815"/>
                  <a:gd name="connsiteY15" fmla="*/ 987109 h 3800159"/>
                  <a:gd name="connsiteX16" fmla="*/ 2185111 w 3340815"/>
                  <a:gd name="connsiteY16" fmla="*/ 1234759 h 3800159"/>
                  <a:gd name="connsiteX17" fmla="*/ 2661361 w 3340815"/>
                  <a:gd name="connsiteY17" fmla="*/ 1177609 h 3800159"/>
                  <a:gd name="connsiteX18" fmla="*/ 3067761 w 3340815"/>
                  <a:gd name="connsiteY18" fmla="*/ 1006159 h 3800159"/>
                  <a:gd name="connsiteX19" fmla="*/ 3328111 w 3340815"/>
                  <a:gd name="connsiteY19" fmla="*/ 1190309 h 3800159"/>
                  <a:gd name="connsiteX20" fmla="*/ 3245561 w 3340815"/>
                  <a:gd name="connsiteY20" fmla="*/ 1564959 h 3800159"/>
                  <a:gd name="connsiteX21" fmla="*/ 2775661 w 3340815"/>
                  <a:gd name="connsiteY21" fmla="*/ 1742759 h 3800159"/>
                  <a:gd name="connsiteX22" fmla="*/ 2159711 w 3340815"/>
                  <a:gd name="connsiteY22" fmla="*/ 1971359 h 3800159"/>
                  <a:gd name="connsiteX23" fmla="*/ 1886661 w 3340815"/>
                  <a:gd name="connsiteY23" fmla="*/ 2295209 h 3800159"/>
                  <a:gd name="connsiteX24" fmla="*/ 1505661 w 3340815"/>
                  <a:gd name="connsiteY24" fmla="*/ 2790509 h 3800159"/>
                  <a:gd name="connsiteX25" fmla="*/ 1499311 w 3340815"/>
                  <a:gd name="connsiteY25" fmla="*/ 3292159 h 3800159"/>
                  <a:gd name="connsiteX26" fmla="*/ 1505661 w 3340815"/>
                  <a:gd name="connsiteY26" fmla="*/ 3704909 h 3800159"/>
                  <a:gd name="connsiteX0" fmla="*/ 836346 w 3344600"/>
                  <a:gd name="connsiteY0" fmla="*/ 3800159 h 3800159"/>
                  <a:gd name="connsiteX1" fmla="*/ 861746 w 3344600"/>
                  <a:gd name="connsiteY1" fmla="*/ 3406459 h 3800159"/>
                  <a:gd name="connsiteX2" fmla="*/ 944296 w 3344600"/>
                  <a:gd name="connsiteY2" fmla="*/ 2892109 h 3800159"/>
                  <a:gd name="connsiteX3" fmla="*/ 944296 w 3344600"/>
                  <a:gd name="connsiteY3" fmla="*/ 2549209 h 3800159"/>
                  <a:gd name="connsiteX4" fmla="*/ 474396 w 3344600"/>
                  <a:gd name="connsiteY4" fmla="*/ 2263459 h 3800159"/>
                  <a:gd name="connsiteX5" fmla="*/ 29896 w 3344600"/>
                  <a:gd name="connsiteY5" fmla="*/ 1685609 h 3800159"/>
                  <a:gd name="connsiteX6" fmla="*/ 80696 w 3344600"/>
                  <a:gd name="connsiteY6" fmla="*/ 841059 h 3800159"/>
                  <a:gd name="connsiteX7" fmla="*/ 404546 w 3344600"/>
                  <a:gd name="connsiteY7" fmla="*/ 764859 h 3800159"/>
                  <a:gd name="connsiteX8" fmla="*/ 664896 w 3344600"/>
                  <a:gd name="connsiteY8" fmla="*/ 1069659 h 3800159"/>
                  <a:gd name="connsiteX9" fmla="*/ 918896 w 3344600"/>
                  <a:gd name="connsiteY9" fmla="*/ 1469709 h 3800159"/>
                  <a:gd name="connsiteX10" fmla="*/ 1287196 w 3344600"/>
                  <a:gd name="connsiteY10" fmla="*/ 1355409 h 3800159"/>
                  <a:gd name="connsiteX11" fmla="*/ 1458646 w 3344600"/>
                  <a:gd name="connsiteY11" fmla="*/ 885509 h 3800159"/>
                  <a:gd name="connsiteX12" fmla="*/ 1528496 w 3344600"/>
                  <a:gd name="connsiteY12" fmla="*/ 307659 h 3800159"/>
                  <a:gd name="connsiteX13" fmla="*/ 1738046 w 3344600"/>
                  <a:gd name="connsiteY13" fmla="*/ 53659 h 3800159"/>
                  <a:gd name="connsiteX14" fmla="*/ 2176196 w 3344600"/>
                  <a:gd name="connsiteY14" fmla="*/ 91759 h 3800159"/>
                  <a:gd name="connsiteX15" fmla="*/ 2119046 w 3344600"/>
                  <a:gd name="connsiteY15" fmla="*/ 987109 h 3800159"/>
                  <a:gd name="connsiteX16" fmla="*/ 2188896 w 3344600"/>
                  <a:gd name="connsiteY16" fmla="*/ 1234759 h 3800159"/>
                  <a:gd name="connsiteX17" fmla="*/ 2665146 w 3344600"/>
                  <a:gd name="connsiteY17" fmla="*/ 1177609 h 3800159"/>
                  <a:gd name="connsiteX18" fmla="*/ 3071546 w 3344600"/>
                  <a:gd name="connsiteY18" fmla="*/ 1006159 h 3800159"/>
                  <a:gd name="connsiteX19" fmla="*/ 3331896 w 3344600"/>
                  <a:gd name="connsiteY19" fmla="*/ 1190309 h 3800159"/>
                  <a:gd name="connsiteX20" fmla="*/ 3249346 w 3344600"/>
                  <a:gd name="connsiteY20" fmla="*/ 1564959 h 3800159"/>
                  <a:gd name="connsiteX21" fmla="*/ 2779446 w 3344600"/>
                  <a:gd name="connsiteY21" fmla="*/ 1742759 h 3800159"/>
                  <a:gd name="connsiteX22" fmla="*/ 2163496 w 3344600"/>
                  <a:gd name="connsiteY22" fmla="*/ 1971359 h 3800159"/>
                  <a:gd name="connsiteX23" fmla="*/ 1890446 w 3344600"/>
                  <a:gd name="connsiteY23" fmla="*/ 2295209 h 3800159"/>
                  <a:gd name="connsiteX24" fmla="*/ 1509446 w 3344600"/>
                  <a:gd name="connsiteY24" fmla="*/ 2790509 h 3800159"/>
                  <a:gd name="connsiteX25" fmla="*/ 1503096 w 3344600"/>
                  <a:gd name="connsiteY25" fmla="*/ 3292159 h 3800159"/>
                  <a:gd name="connsiteX26" fmla="*/ 1509446 w 3344600"/>
                  <a:gd name="connsiteY26" fmla="*/ 3704909 h 3800159"/>
                  <a:gd name="connsiteX0" fmla="*/ 862553 w 3370807"/>
                  <a:gd name="connsiteY0" fmla="*/ 3800159 h 3800159"/>
                  <a:gd name="connsiteX1" fmla="*/ 887953 w 3370807"/>
                  <a:gd name="connsiteY1" fmla="*/ 3406459 h 3800159"/>
                  <a:gd name="connsiteX2" fmla="*/ 970503 w 3370807"/>
                  <a:gd name="connsiteY2" fmla="*/ 2892109 h 3800159"/>
                  <a:gd name="connsiteX3" fmla="*/ 970503 w 3370807"/>
                  <a:gd name="connsiteY3" fmla="*/ 2549209 h 3800159"/>
                  <a:gd name="connsiteX4" fmla="*/ 500603 w 3370807"/>
                  <a:gd name="connsiteY4" fmla="*/ 2263459 h 3800159"/>
                  <a:gd name="connsiteX5" fmla="*/ 24353 w 3370807"/>
                  <a:gd name="connsiteY5" fmla="*/ 1596709 h 3800159"/>
                  <a:gd name="connsiteX6" fmla="*/ 106903 w 3370807"/>
                  <a:gd name="connsiteY6" fmla="*/ 841059 h 3800159"/>
                  <a:gd name="connsiteX7" fmla="*/ 430753 w 3370807"/>
                  <a:gd name="connsiteY7" fmla="*/ 764859 h 3800159"/>
                  <a:gd name="connsiteX8" fmla="*/ 691103 w 3370807"/>
                  <a:gd name="connsiteY8" fmla="*/ 1069659 h 3800159"/>
                  <a:gd name="connsiteX9" fmla="*/ 945103 w 3370807"/>
                  <a:gd name="connsiteY9" fmla="*/ 1469709 h 3800159"/>
                  <a:gd name="connsiteX10" fmla="*/ 1313403 w 3370807"/>
                  <a:gd name="connsiteY10" fmla="*/ 1355409 h 3800159"/>
                  <a:gd name="connsiteX11" fmla="*/ 1484853 w 3370807"/>
                  <a:gd name="connsiteY11" fmla="*/ 885509 h 3800159"/>
                  <a:gd name="connsiteX12" fmla="*/ 1554703 w 3370807"/>
                  <a:gd name="connsiteY12" fmla="*/ 307659 h 3800159"/>
                  <a:gd name="connsiteX13" fmla="*/ 1764253 w 3370807"/>
                  <a:gd name="connsiteY13" fmla="*/ 53659 h 3800159"/>
                  <a:gd name="connsiteX14" fmla="*/ 2202403 w 3370807"/>
                  <a:gd name="connsiteY14" fmla="*/ 91759 h 3800159"/>
                  <a:gd name="connsiteX15" fmla="*/ 2145253 w 3370807"/>
                  <a:gd name="connsiteY15" fmla="*/ 987109 h 3800159"/>
                  <a:gd name="connsiteX16" fmla="*/ 2215103 w 3370807"/>
                  <a:gd name="connsiteY16" fmla="*/ 1234759 h 3800159"/>
                  <a:gd name="connsiteX17" fmla="*/ 2691353 w 3370807"/>
                  <a:gd name="connsiteY17" fmla="*/ 1177609 h 3800159"/>
                  <a:gd name="connsiteX18" fmla="*/ 3097753 w 3370807"/>
                  <a:gd name="connsiteY18" fmla="*/ 1006159 h 3800159"/>
                  <a:gd name="connsiteX19" fmla="*/ 3358103 w 3370807"/>
                  <a:gd name="connsiteY19" fmla="*/ 1190309 h 3800159"/>
                  <a:gd name="connsiteX20" fmla="*/ 3275553 w 3370807"/>
                  <a:gd name="connsiteY20" fmla="*/ 1564959 h 3800159"/>
                  <a:gd name="connsiteX21" fmla="*/ 2805653 w 3370807"/>
                  <a:gd name="connsiteY21" fmla="*/ 1742759 h 3800159"/>
                  <a:gd name="connsiteX22" fmla="*/ 2189703 w 3370807"/>
                  <a:gd name="connsiteY22" fmla="*/ 1971359 h 3800159"/>
                  <a:gd name="connsiteX23" fmla="*/ 1916653 w 3370807"/>
                  <a:gd name="connsiteY23" fmla="*/ 2295209 h 3800159"/>
                  <a:gd name="connsiteX24" fmla="*/ 1535653 w 3370807"/>
                  <a:gd name="connsiteY24" fmla="*/ 2790509 h 3800159"/>
                  <a:gd name="connsiteX25" fmla="*/ 1529303 w 3370807"/>
                  <a:gd name="connsiteY25" fmla="*/ 3292159 h 3800159"/>
                  <a:gd name="connsiteX26" fmla="*/ 1535653 w 3370807"/>
                  <a:gd name="connsiteY26" fmla="*/ 3704909 h 380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70807" h="3800159">
                    <a:moveTo>
                      <a:pt x="862553" y="3800159"/>
                    </a:moveTo>
                    <a:cubicBezTo>
                      <a:pt x="866257" y="3678980"/>
                      <a:pt x="869961" y="3557801"/>
                      <a:pt x="887953" y="3406459"/>
                    </a:cubicBezTo>
                    <a:cubicBezTo>
                      <a:pt x="905945" y="3255117"/>
                      <a:pt x="956745" y="3034984"/>
                      <a:pt x="970503" y="2892109"/>
                    </a:cubicBezTo>
                    <a:cubicBezTo>
                      <a:pt x="984261" y="2749234"/>
                      <a:pt x="1048820" y="2653984"/>
                      <a:pt x="970503" y="2549209"/>
                    </a:cubicBezTo>
                    <a:cubicBezTo>
                      <a:pt x="892186" y="2444434"/>
                      <a:pt x="658294" y="2422209"/>
                      <a:pt x="500603" y="2263459"/>
                    </a:cubicBezTo>
                    <a:cubicBezTo>
                      <a:pt x="342912" y="2104709"/>
                      <a:pt x="89970" y="1833776"/>
                      <a:pt x="24353" y="1596709"/>
                    </a:cubicBezTo>
                    <a:cubicBezTo>
                      <a:pt x="-41264" y="1359642"/>
                      <a:pt x="39170" y="979701"/>
                      <a:pt x="106903" y="841059"/>
                    </a:cubicBezTo>
                    <a:cubicBezTo>
                      <a:pt x="174636" y="702417"/>
                      <a:pt x="333386" y="726759"/>
                      <a:pt x="430753" y="764859"/>
                    </a:cubicBezTo>
                    <a:cubicBezTo>
                      <a:pt x="528120" y="802959"/>
                      <a:pt x="605378" y="952184"/>
                      <a:pt x="691103" y="1069659"/>
                    </a:cubicBezTo>
                    <a:cubicBezTo>
                      <a:pt x="776828" y="1187134"/>
                      <a:pt x="841386" y="1422084"/>
                      <a:pt x="945103" y="1469709"/>
                    </a:cubicBezTo>
                    <a:cubicBezTo>
                      <a:pt x="1048820" y="1517334"/>
                      <a:pt x="1223445" y="1452776"/>
                      <a:pt x="1313403" y="1355409"/>
                    </a:cubicBezTo>
                    <a:cubicBezTo>
                      <a:pt x="1403361" y="1258042"/>
                      <a:pt x="1444636" y="1060134"/>
                      <a:pt x="1484853" y="885509"/>
                    </a:cubicBezTo>
                    <a:cubicBezTo>
                      <a:pt x="1525070" y="710884"/>
                      <a:pt x="1508136" y="446301"/>
                      <a:pt x="1554703" y="307659"/>
                    </a:cubicBezTo>
                    <a:cubicBezTo>
                      <a:pt x="1601270" y="169017"/>
                      <a:pt x="1656303" y="89642"/>
                      <a:pt x="1764253" y="53659"/>
                    </a:cubicBezTo>
                    <a:cubicBezTo>
                      <a:pt x="1872203" y="17676"/>
                      <a:pt x="2138903" y="-63816"/>
                      <a:pt x="2202403" y="91759"/>
                    </a:cubicBezTo>
                    <a:cubicBezTo>
                      <a:pt x="2265903" y="247334"/>
                      <a:pt x="2143136" y="796609"/>
                      <a:pt x="2145253" y="987109"/>
                    </a:cubicBezTo>
                    <a:cubicBezTo>
                      <a:pt x="2147370" y="1177609"/>
                      <a:pt x="2124086" y="1203009"/>
                      <a:pt x="2215103" y="1234759"/>
                    </a:cubicBezTo>
                    <a:cubicBezTo>
                      <a:pt x="2306120" y="1266509"/>
                      <a:pt x="2544245" y="1215709"/>
                      <a:pt x="2691353" y="1177609"/>
                    </a:cubicBezTo>
                    <a:cubicBezTo>
                      <a:pt x="2838461" y="1139509"/>
                      <a:pt x="2986628" y="1004042"/>
                      <a:pt x="3097753" y="1006159"/>
                    </a:cubicBezTo>
                    <a:cubicBezTo>
                      <a:pt x="3208878" y="1008276"/>
                      <a:pt x="3328470" y="1097176"/>
                      <a:pt x="3358103" y="1190309"/>
                    </a:cubicBezTo>
                    <a:cubicBezTo>
                      <a:pt x="3387736" y="1283442"/>
                      <a:pt x="3367628" y="1472884"/>
                      <a:pt x="3275553" y="1564959"/>
                    </a:cubicBezTo>
                    <a:cubicBezTo>
                      <a:pt x="3183478" y="1657034"/>
                      <a:pt x="2805653" y="1742759"/>
                      <a:pt x="2805653" y="1742759"/>
                    </a:cubicBezTo>
                    <a:cubicBezTo>
                      <a:pt x="2624678" y="1810492"/>
                      <a:pt x="2337870" y="1879284"/>
                      <a:pt x="2189703" y="1971359"/>
                    </a:cubicBezTo>
                    <a:cubicBezTo>
                      <a:pt x="2041536" y="2063434"/>
                      <a:pt x="2025661" y="2158684"/>
                      <a:pt x="1916653" y="2295209"/>
                    </a:cubicBezTo>
                    <a:cubicBezTo>
                      <a:pt x="1807645" y="2431734"/>
                      <a:pt x="1600211" y="2624351"/>
                      <a:pt x="1535653" y="2790509"/>
                    </a:cubicBezTo>
                    <a:cubicBezTo>
                      <a:pt x="1471095" y="2956667"/>
                      <a:pt x="1529303" y="3139759"/>
                      <a:pt x="1529303" y="3292159"/>
                    </a:cubicBezTo>
                    <a:cubicBezTo>
                      <a:pt x="1529303" y="3444559"/>
                      <a:pt x="1535653" y="3704909"/>
                      <a:pt x="1535653" y="3704909"/>
                    </a:cubicBezTo>
                  </a:path>
                </a:pathLst>
              </a:custGeom>
              <a:noFill/>
              <a:ln w="28575">
                <a:solidFill>
                  <a:schemeClr val="bg1">
                    <a:lumMod val="8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7982741" y="2525780"/>
                <a:ext cx="3196101" cy="3716270"/>
              </a:xfrm>
              <a:custGeom>
                <a:avLst/>
                <a:gdLst>
                  <a:gd name="connsiteX0" fmla="*/ 1297843 w 3142186"/>
                  <a:gd name="connsiteY0" fmla="*/ 3530644 h 3530644"/>
                  <a:gd name="connsiteX1" fmla="*/ 1177193 w 3142186"/>
                  <a:gd name="connsiteY1" fmla="*/ 3238544 h 3530644"/>
                  <a:gd name="connsiteX2" fmla="*/ 1158143 w 3142186"/>
                  <a:gd name="connsiteY2" fmla="*/ 2895644 h 3530644"/>
                  <a:gd name="connsiteX3" fmla="*/ 1285143 w 3142186"/>
                  <a:gd name="connsiteY3" fmla="*/ 2374944 h 3530644"/>
                  <a:gd name="connsiteX4" fmla="*/ 1501043 w 3142186"/>
                  <a:gd name="connsiteY4" fmla="*/ 1873294 h 3530644"/>
                  <a:gd name="connsiteX5" fmla="*/ 1602643 w 3142186"/>
                  <a:gd name="connsiteY5" fmla="*/ 1593894 h 3530644"/>
                  <a:gd name="connsiteX6" fmla="*/ 1983643 w 3142186"/>
                  <a:gd name="connsiteY6" fmla="*/ 1447844 h 3530644"/>
                  <a:gd name="connsiteX7" fmla="*/ 2504343 w 3142186"/>
                  <a:gd name="connsiteY7" fmla="*/ 1257344 h 3530644"/>
                  <a:gd name="connsiteX8" fmla="*/ 3056793 w 3142186"/>
                  <a:gd name="connsiteY8" fmla="*/ 1104944 h 3530644"/>
                  <a:gd name="connsiteX9" fmla="*/ 3132993 w 3142186"/>
                  <a:gd name="connsiteY9" fmla="*/ 889044 h 3530644"/>
                  <a:gd name="connsiteX10" fmla="*/ 2980593 w 3142186"/>
                  <a:gd name="connsiteY10" fmla="*/ 711244 h 3530644"/>
                  <a:gd name="connsiteX11" fmla="*/ 2669443 w 3142186"/>
                  <a:gd name="connsiteY11" fmla="*/ 850944 h 3530644"/>
                  <a:gd name="connsiteX12" fmla="*/ 2250343 w 3142186"/>
                  <a:gd name="connsiteY12" fmla="*/ 1016044 h 3530644"/>
                  <a:gd name="connsiteX13" fmla="*/ 1964593 w 3142186"/>
                  <a:gd name="connsiteY13" fmla="*/ 1143044 h 3530644"/>
                  <a:gd name="connsiteX14" fmla="*/ 1799493 w 3142186"/>
                  <a:gd name="connsiteY14" fmla="*/ 1130344 h 3530644"/>
                  <a:gd name="connsiteX15" fmla="*/ 1850293 w 3142186"/>
                  <a:gd name="connsiteY15" fmla="*/ 800144 h 3530644"/>
                  <a:gd name="connsiteX16" fmla="*/ 1875693 w 3142186"/>
                  <a:gd name="connsiteY16" fmla="*/ 482644 h 3530644"/>
                  <a:gd name="connsiteX17" fmla="*/ 1920143 w 3142186"/>
                  <a:gd name="connsiteY17" fmla="*/ 158794 h 3530644"/>
                  <a:gd name="connsiteX18" fmla="*/ 1710593 w 3142186"/>
                  <a:gd name="connsiteY18" fmla="*/ 44 h 3530644"/>
                  <a:gd name="connsiteX19" fmla="*/ 1564543 w 3142186"/>
                  <a:gd name="connsiteY19" fmla="*/ 146094 h 3530644"/>
                  <a:gd name="connsiteX20" fmla="*/ 1520093 w 3142186"/>
                  <a:gd name="connsiteY20" fmla="*/ 450894 h 3530644"/>
                  <a:gd name="connsiteX21" fmla="*/ 1456593 w 3142186"/>
                  <a:gd name="connsiteY21" fmla="*/ 825544 h 3530644"/>
                  <a:gd name="connsiteX22" fmla="*/ 1386743 w 3142186"/>
                  <a:gd name="connsiteY22" fmla="*/ 1270044 h 3530644"/>
                  <a:gd name="connsiteX23" fmla="*/ 1304193 w 3142186"/>
                  <a:gd name="connsiteY23" fmla="*/ 1498644 h 3530644"/>
                  <a:gd name="connsiteX24" fmla="*/ 1100993 w 3142186"/>
                  <a:gd name="connsiteY24" fmla="*/ 1600244 h 3530644"/>
                  <a:gd name="connsiteX25" fmla="*/ 840643 w 3142186"/>
                  <a:gd name="connsiteY25" fmla="*/ 1479594 h 3530644"/>
                  <a:gd name="connsiteX26" fmla="*/ 624743 w 3142186"/>
                  <a:gd name="connsiteY26" fmla="*/ 1238294 h 3530644"/>
                  <a:gd name="connsiteX27" fmla="*/ 415193 w 3142186"/>
                  <a:gd name="connsiteY27" fmla="*/ 1003344 h 3530644"/>
                  <a:gd name="connsiteX28" fmla="*/ 358043 w 3142186"/>
                  <a:gd name="connsiteY28" fmla="*/ 730294 h 3530644"/>
                  <a:gd name="connsiteX29" fmla="*/ 173893 w 3142186"/>
                  <a:gd name="connsiteY29" fmla="*/ 622344 h 3530644"/>
                  <a:gd name="connsiteX30" fmla="*/ 8793 w 3142186"/>
                  <a:gd name="connsiteY30" fmla="*/ 844594 h 3530644"/>
                  <a:gd name="connsiteX31" fmla="*/ 65943 w 3142186"/>
                  <a:gd name="connsiteY31" fmla="*/ 1187494 h 3530644"/>
                  <a:gd name="connsiteX32" fmla="*/ 427893 w 3142186"/>
                  <a:gd name="connsiteY32" fmla="*/ 1657394 h 3530644"/>
                  <a:gd name="connsiteX33" fmla="*/ 650143 w 3142186"/>
                  <a:gd name="connsiteY33" fmla="*/ 1860594 h 3530644"/>
                  <a:gd name="connsiteX34" fmla="*/ 961293 w 3142186"/>
                  <a:gd name="connsiteY34" fmla="*/ 1981244 h 3530644"/>
                  <a:gd name="connsiteX35" fmla="*/ 1031143 w 3142186"/>
                  <a:gd name="connsiteY35" fmla="*/ 2298744 h 3530644"/>
                  <a:gd name="connsiteX36" fmla="*/ 999393 w 3142186"/>
                  <a:gd name="connsiteY36" fmla="*/ 2635294 h 3530644"/>
                  <a:gd name="connsiteX37" fmla="*/ 923193 w 3142186"/>
                  <a:gd name="connsiteY37" fmla="*/ 3009944 h 3530644"/>
                  <a:gd name="connsiteX38" fmla="*/ 935893 w 3142186"/>
                  <a:gd name="connsiteY38" fmla="*/ 3289344 h 3530644"/>
                  <a:gd name="connsiteX39" fmla="*/ 935893 w 3142186"/>
                  <a:gd name="connsiteY39" fmla="*/ 3467144 h 3530644"/>
                  <a:gd name="connsiteX0" fmla="*/ 1331631 w 3175974"/>
                  <a:gd name="connsiteY0" fmla="*/ 3530644 h 3530644"/>
                  <a:gd name="connsiteX1" fmla="*/ 1210981 w 3175974"/>
                  <a:gd name="connsiteY1" fmla="*/ 3238544 h 3530644"/>
                  <a:gd name="connsiteX2" fmla="*/ 1191931 w 3175974"/>
                  <a:gd name="connsiteY2" fmla="*/ 2895644 h 3530644"/>
                  <a:gd name="connsiteX3" fmla="*/ 1318931 w 3175974"/>
                  <a:gd name="connsiteY3" fmla="*/ 2374944 h 3530644"/>
                  <a:gd name="connsiteX4" fmla="*/ 1534831 w 3175974"/>
                  <a:gd name="connsiteY4" fmla="*/ 1873294 h 3530644"/>
                  <a:gd name="connsiteX5" fmla="*/ 1636431 w 3175974"/>
                  <a:gd name="connsiteY5" fmla="*/ 1593894 h 3530644"/>
                  <a:gd name="connsiteX6" fmla="*/ 2017431 w 3175974"/>
                  <a:gd name="connsiteY6" fmla="*/ 1447844 h 3530644"/>
                  <a:gd name="connsiteX7" fmla="*/ 2538131 w 3175974"/>
                  <a:gd name="connsiteY7" fmla="*/ 1257344 h 3530644"/>
                  <a:gd name="connsiteX8" fmla="*/ 3090581 w 3175974"/>
                  <a:gd name="connsiteY8" fmla="*/ 1104944 h 3530644"/>
                  <a:gd name="connsiteX9" fmla="*/ 3166781 w 3175974"/>
                  <a:gd name="connsiteY9" fmla="*/ 889044 h 3530644"/>
                  <a:gd name="connsiteX10" fmla="*/ 3014381 w 3175974"/>
                  <a:gd name="connsiteY10" fmla="*/ 711244 h 3530644"/>
                  <a:gd name="connsiteX11" fmla="*/ 2703231 w 3175974"/>
                  <a:gd name="connsiteY11" fmla="*/ 850944 h 3530644"/>
                  <a:gd name="connsiteX12" fmla="*/ 2284131 w 3175974"/>
                  <a:gd name="connsiteY12" fmla="*/ 1016044 h 3530644"/>
                  <a:gd name="connsiteX13" fmla="*/ 1998381 w 3175974"/>
                  <a:gd name="connsiteY13" fmla="*/ 1143044 h 3530644"/>
                  <a:gd name="connsiteX14" fmla="*/ 1833281 w 3175974"/>
                  <a:gd name="connsiteY14" fmla="*/ 1130344 h 3530644"/>
                  <a:gd name="connsiteX15" fmla="*/ 1884081 w 3175974"/>
                  <a:gd name="connsiteY15" fmla="*/ 800144 h 3530644"/>
                  <a:gd name="connsiteX16" fmla="*/ 1909481 w 3175974"/>
                  <a:gd name="connsiteY16" fmla="*/ 482644 h 3530644"/>
                  <a:gd name="connsiteX17" fmla="*/ 1953931 w 3175974"/>
                  <a:gd name="connsiteY17" fmla="*/ 158794 h 3530644"/>
                  <a:gd name="connsiteX18" fmla="*/ 1744381 w 3175974"/>
                  <a:gd name="connsiteY18" fmla="*/ 44 h 3530644"/>
                  <a:gd name="connsiteX19" fmla="*/ 1598331 w 3175974"/>
                  <a:gd name="connsiteY19" fmla="*/ 146094 h 3530644"/>
                  <a:gd name="connsiteX20" fmla="*/ 1553881 w 3175974"/>
                  <a:gd name="connsiteY20" fmla="*/ 450894 h 3530644"/>
                  <a:gd name="connsiteX21" fmla="*/ 1490381 w 3175974"/>
                  <a:gd name="connsiteY21" fmla="*/ 825544 h 3530644"/>
                  <a:gd name="connsiteX22" fmla="*/ 1420531 w 3175974"/>
                  <a:gd name="connsiteY22" fmla="*/ 1270044 h 3530644"/>
                  <a:gd name="connsiteX23" fmla="*/ 1337981 w 3175974"/>
                  <a:gd name="connsiteY23" fmla="*/ 1498644 h 3530644"/>
                  <a:gd name="connsiteX24" fmla="*/ 1134781 w 3175974"/>
                  <a:gd name="connsiteY24" fmla="*/ 1600244 h 3530644"/>
                  <a:gd name="connsiteX25" fmla="*/ 874431 w 3175974"/>
                  <a:gd name="connsiteY25" fmla="*/ 1479594 h 3530644"/>
                  <a:gd name="connsiteX26" fmla="*/ 658531 w 3175974"/>
                  <a:gd name="connsiteY26" fmla="*/ 1238294 h 3530644"/>
                  <a:gd name="connsiteX27" fmla="*/ 448981 w 3175974"/>
                  <a:gd name="connsiteY27" fmla="*/ 1003344 h 3530644"/>
                  <a:gd name="connsiteX28" fmla="*/ 391831 w 3175974"/>
                  <a:gd name="connsiteY28" fmla="*/ 730294 h 3530644"/>
                  <a:gd name="connsiteX29" fmla="*/ 207681 w 3175974"/>
                  <a:gd name="connsiteY29" fmla="*/ 622344 h 3530644"/>
                  <a:gd name="connsiteX30" fmla="*/ 42581 w 3175974"/>
                  <a:gd name="connsiteY30" fmla="*/ 844594 h 3530644"/>
                  <a:gd name="connsiteX31" fmla="*/ 36231 w 3175974"/>
                  <a:gd name="connsiteY31" fmla="*/ 1174794 h 3530644"/>
                  <a:gd name="connsiteX32" fmla="*/ 461681 w 3175974"/>
                  <a:gd name="connsiteY32" fmla="*/ 1657394 h 3530644"/>
                  <a:gd name="connsiteX33" fmla="*/ 683931 w 3175974"/>
                  <a:gd name="connsiteY33" fmla="*/ 1860594 h 3530644"/>
                  <a:gd name="connsiteX34" fmla="*/ 995081 w 3175974"/>
                  <a:gd name="connsiteY34" fmla="*/ 1981244 h 3530644"/>
                  <a:gd name="connsiteX35" fmla="*/ 1064931 w 3175974"/>
                  <a:gd name="connsiteY35" fmla="*/ 2298744 h 3530644"/>
                  <a:gd name="connsiteX36" fmla="*/ 1033181 w 3175974"/>
                  <a:gd name="connsiteY36" fmla="*/ 2635294 h 3530644"/>
                  <a:gd name="connsiteX37" fmla="*/ 956981 w 3175974"/>
                  <a:gd name="connsiteY37" fmla="*/ 3009944 h 3530644"/>
                  <a:gd name="connsiteX38" fmla="*/ 969681 w 3175974"/>
                  <a:gd name="connsiteY38" fmla="*/ 3289344 h 3530644"/>
                  <a:gd name="connsiteX39" fmla="*/ 969681 w 3175974"/>
                  <a:gd name="connsiteY39" fmla="*/ 3467144 h 3530644"/>
                  <a:gd name="connsiteX0" fmla="*/ 1354828 w 3199171"/>
                  <a:gd name="connsiteY0" fmla="*/ 3530644 h 3530644"/>
                  <a:gd name="connsiteX1" fmla="*/ 1234178 w 3199171"/>
                  <a:gd name="connsiteY1" fmla="*/ 3238544 h 3530644"/>
                  <a:gd name="connsiteX2" fmla="*/ 1215128 w 3199171"/>
                  <a:gd name="connsiteY2" fmla="*/ 2895644 h 3530644"/>
                  <a:gd name="connsiteX3" fmla="*/ 1342128 w 3199171"/>
                  <a:gd name="connsiteY3" fmla="*/ 2374944 h 3530644"/>
                  <a:gd name="connsiteX4" fmla="*/ 1558028 w 3199171"/>
                  <a:gd name="connsiteY4" fmla="*/ 1873294 h 3530644"/>
                  <a:gd name="connsiteX5" fmla="*/ 1659628 w 3199171"/>
                  <a:gd name="connsiteY5" fmla="*/ 1593894 h 3530644"/>
                  <a:gd name="connsiteX6" fmla="*/ 2040628 w 3199171"/>
                  <a:gd name="connsiteY6" fmla="*/ 1447844 h 3530644"/>
                  <a:gd name="connsiteX7" fmla="*/ 2561328 w 3199171"/>
                  <a:gd name="connsiteY7" fmla="*/ 1257344 h 3530644"/>
                  <a:gd name="connsiteX8" fmla="*/ 3113778 w 3199171"/>
                  <a:gd name="connsiteY8" fmla="*/ 1104944 h 3530644"/>
                  <a:gd name="connsiteX9" fmla="*/ 3189978 w 3199171"/>
                  <a:gd name="connsiteY9" fmla="*/ 889044 h 3530644"/>
                  <a:gd name="connsiteX10" fmla="*/ 3037578 w 3199171"/>
                  <a:gd name="connsiteY10" fmla="*/ 711244 h 3530644"/>
                  <a:gd name="connsiteX11" fmla="*/ 2726428 w 3199171"/>
                  <a:gd name="connsiteY11" fmla="*/ 850944 h 3530644"/>
                  <a:gd name="connsiteX12" fmla="*/ 2307328 w 3199171"/>
                  <a:gd name="connsiteY12" fmla="*/ 1016044 h 3530644"/>
                  <a:gd name="connsiteX13" fmla="*/ 2021578 w 3199171"/>
                  <a:gd name="connsiteY13" fmla="*/ 1143044 h 3530644"/>
                  <a:gd name="connsiteX14" fmla="*/ 1856478 w 3199171"/>
                  <a:gd name="connsiteY14" fmla="*/ 1130344 h 3530644"/>
                  <a:gd name="connsiteX15" fmla="*/ 1907278 w 3199171"/>
                  <a:gd name="connsiteY15" fmla="*/ 800144 h 3530644"/>
                  <a:gd name="connsiteX16" fmla="*/ 1932678 w 3199171"/>
                  <a:gd name="connsiteY16" fmla="*/ 482644 h 3530644"/>
                  <a:gd name="connsiteX17" fmla="*/ 1977128 w 3199171"/>
                  <a:gd name="connsiteY17" fmla="*/ 158794 h 3530644"/>
                  <a:gd name="connsiteX18" fmla="*/ 1767578 w 3199171"/>
                  <a:gd name="connsiteY18" fmla="*/ 44 h 3530644"/>
                  <a:gd name="connsiteX19" fmla="*/ 1621528 w 3199171"/>
                  <a:gd name="connsiteY19" fmla="*/ 146094 h 3530644"/>
                  <a:gd name="connsiteX20" fmla="*/ 1577078 w 3199171"/>
                  <a:gd name="connsiteY20" fmla="*/ 450894 h 3530644"/>
                  <a:gd name="connsiteX21" fmla="*/ 1513578 w 3199171"/>
                  <a:gd name="connsiteY21" fmla="*/ 825544 h 3530644"/>
                  <a:gd name="connsiteX22" fmla="*/ 1443728 w 3199171"/>
                  <a:gd name="connsiteY22" fmla="*/ 1270044 h 3530644"/>
                  <a:gd name="connsiteX23" fmla="*/ 1361178 w 3199171"/>
                  <a:gd name="connsiteY23" fmla="*/ 1498644 h 3530644"/>
                  <a:gd name="connsiteX24" fmla="*/ 1157978 w 3199171"/>
                  <a:gd name="connsiteY24" fmla="*/ 1600244 h 3530644"/>
                  <a:gd name="connsiteX25" fmla="*/ 897628 w 3199171"/>
                  <a:gd name="connsiteY25" fmla="*/ 1479594 h 3530644"/>
                  <a:gd name="connsiteX26" fmla="*/ 681728 w 3199171"/>
                  <a:gd name="connsiteY26" fmla="*/ 1238294 h 3530644"/>
                  <a:gd name="connsiteX27" fmla="*/ 472178 w 3199171"/>
                  <a:gd name="connsiteY27" fmla="*/ 1003344 h 3530644"/>
                  <a:gd name="connsiteX28" fmla="*/ 415028 w 3199171"/>
                  <a:gd name="connsiteY28" fmla="*/ 730294 h 3530644"/>
                  <a:gd name="connsiteX29" fmla="*/ 230878 w 3199171"/>
                  <a:gd name="connsiteY29" fmla="*/ 622344 h 3530644"/>
                  <a:gd name="connsiteX30" fmla="*/ 21328 w 3199171"/>
                  <a:gd name="connsiteY30" fmla="*/ 755694 h 3530644"/>
                  <a:gd name="connsiteX31" fmla="*/ 59428 w 3199171"/>
                  <a:gd name="connsiteY31" fmla="*/ 1174794 h 3530644"/>
                  <a:gd name="connsiteX32" fmla="*/ 484878 w 3199171"/>
                  <a:gd name="connsiteY32" fmla="*/ 1657394 h 3530644"/>
                  <a:gd name="connsiteX33" fmla="*/ 707128 w 3199171"/>
                  <a:gd name="connsiteY33" fmla="*/ 1860594 h 3530644"/>
                  <a:gd name="connsiteX34" fmla="*/ 1018278 w 3199171"/>
                  <a:gd name="connsiteY34" fmla="*/ 1981244 h 3530644"/>
                  <a:gd name="connsiteX35" fmla="*/ 1088128 w 3199171"/>
                  <a:gd name="connsiteY35" fmla="*/ 2298744 h 3530644"/>
                  <a:gd name="connsiteX36" fmla="*/ 1056378 w 3199171"/>
                  <a:gd name="connsiteY36" fmla="*/ 2635294 h 3530644"/>
                  <a:gd name="connsiteX37" fmla="*/ 980178 w 3199171"/>
                  <a:gd name="connsiteY37" fmla="*/ 3009944 h 3530644"/>
                  <a:gd name="connsiteX38" fmla="*/ 992878 w 3199171"/>
                  <a:gd name="connsiteY38" fmla="*/ 3289344 h 3530644"/>
                  <a:gd name="connsiteX39" fmla="*/ 992878 w 3199171"/>
                  <a:gd name="connsiteY39" fmla="*/ 3467144 h 3530644"/>
                  <a:gd name="connsiteX0" fmla="*/ 1351758 w 3196101"/>
                  <a:gd name="connsiteY0" fmla="*/ 3530644 h 3530644"/>
                  <a:gd name="connsiteX1" fmla="*/ 1231108 w 3196101"/>
                  <a:gd name="connsiteY1" fmla="*/ 3238544 h 3530644"/>
                  <a:gd name="connsiteX2" fmla="*/ 1212058 w 3196101"/>
                  <a:gd name="connsiteY2" fmla="*/ 2895644 h 3530644"/>
                  <a:gd name="connsiteX3" fmla="*/ 1339058 w 3196101"/>
                  <a:gd name="connsiteY3" fmla="*/ 2374944 h 3530644"/>
                  <a:gd name="connsiteX4" fmla="*/ 1554958 w 3196101"/>
                  <a:gd name="connsiteY4" fmla="*/ 1873294 h 3530644"/>
                  <a:gd name="connsiteX5" fmla="*/ 1656558 w 3196101"/>
                  <a:gd name="connsiteY5" fmla="*/ 1593894 h 3530644"/>
                  <a:gd name="connsiteX6" fmla="*/ 2037558 w 3196101"/>
                  <a:gd name="connsiteY6" fmla="*/ 1447844 h 3530644"/>
                  <a:gd name="connsiteX7" fmla="*/ 2558258 w 3196101"/>
                  <a:gd name="connsiteY7" fmla="*/ 1257344 h 3530644"/>
                  <a:gd name="connsiteX8" fmla="*/ 3110708 w 3196101"/>
                  <a:gd name="connsiteY8" fmla="*/ 1104944 h 3530644"/>
                  <a:gd name="connsiteX9" fmla="*/ 3186908 w 3196101"/>
                  <a:gd name="connsiteY9" fmla="*/ 889044 h 3530644"/>
                  <a:gd name="connsiteX10" fmla="*/ 3034508 w 3196101"/>
                  <a:gd name="connsiteY10" fmla="*/ 711244 h 3530644"/>
                  <a:gd name="connsiteX11" fmla="*/ 2723358 w 3196101"/>
                  <a:gd name="connsiteY11" fmla="*/ 850944 h 3530644"/>
                  <a:gd name="connsiteX12" fmla="*/ 2304258 w 3196101"/>
                  <a:gd name="connsiteY12" fmla="*/ 1016044 h 3530644"/>
                  <a:gd name="connsiteX13" fmla="*/ 2018508 w 3196101"/>
                  <a:gd name="connsiteY13" fmla="*/ 1143044 h 3530644"/>
                  <a:gd name="connsiteX14" fmla="*/ 1853408 w 3196101"/>
                  <a:gd name="connsiteY14" fmla="*/ 1130344 h 3530644"/>
                  <a:gd name="connsiteX15" fmla="*/ 1904208 w 3196101"/>
                  <a:gd name="connsiteY15" fmla="*/ 800144 h 3530644"/>
                  <a:gd name="connsiteX16" fmla="*/ 1929608 w 3196101"/>
                  <a:gd name="connsiteY16" fmla="*/ 482644 h 3530644"/>
                  <a:gd name="connsiteX17" fmla="*/ 1974058 w 3196101"/>
                  <a:gd name="connsiteY17" fmla="*/ 158794 h 3530644"/>
                  <a:gd name="connsiteX18" fmla="*/ 1764508 w 3196101"/>
                  <a:gd name="connsiteY18" fmla="*/ 44 h 3530644"/>
                  <a:gd name="connsiteX19" fmla="*/ 1618458 w 3196101"/>
                  <a:gd name="connsiteY19" fmla="*/ 146094 h 3530644"/>
                  <a:gd name="connsiteX20" fmla="*/ 1574008 w 3196101"/>
                  <a:gd name="connsiteY20" fmla="*/ 450894 h 3530644"/>
                  <a:gd name="connsiteX21" fmla="*/ 1510508 w 3196101"/>
                  <a:gd name="connsiteY21" fmla="*/ 825544 h 3530644"/>
                  <a:gd name="connsiteX22" fmla="*/ 1440658 w 3196101"/>
                  <a:gd name="connsiteY22" fmla="*/ 1270044 h 3530644"/>
                  <a:gd name="connsiteX23" fmla="*/ 1358108 w 3196101"/>
                  <a:gd name="connsiteY23" fmla="*/ 1498644 h 3530644"/>
                  <a:gd name="connsiteX24" fmla="*/ 1154908 w 3196101"/>
                  <a:gd name="connsiteY24" fmla="*/ 1600244 h 3530644"/>
                  <a:gd name="connsiteX25" fmla="*/ 894558 w 3196101"/>
                  <a:gd name="connsiteY25" fmla="*/ 1479594 h 3530644"/>
                  <a:gd name="connsiteX26" fmla="*/ 678658 w 3196101"/>
                  <a:gd name="connsiteY26" fmla="*/ 1238294 h 3530644"/>
                  <a:gd name="connsiteX27" fmla="*/ 469108 w 3196101"/>
                  <a:gd name="connsiteY27" fmla="*/ 1003344 h 3530644"/>
                  <a:gd name="connsiteX28" fmla="*/ 411958 w 3196101"/>
                  <a:gd name="connsiteY28" fmla="*/ 730294 h 3530644"/>
                  <a:gd name="connsiteX29" fmla="*/ 183358 w 3196101"/>
                  <a:gd name="connsiteY29" fmla="*/ 463594 h 3530644"/>
                  <a:gd name="connsiteX30" fmla="*/ 18258 w 3196101"/>
                  <a:gd name="connsiteY30" fmla="*/ 755694 h 3530644"/>
                  <a:gd name="connsiteX31" fmla="*/ 56358 w 3196101"/>
                  <a:gd name="connsiteY31" fmla="*/ 1174794 h 3530644"/>
                  <a:gd name="connsiteX32" fmla="*/ 481808 w 3196101"/>
                  <a:gd name="connsiteY32" fmla="*/ 1657394 h 3530644"/>
                  <a:gd name="connsiteX33" fmla="*/ 704058 w 3196101"/>
                  <a:gd name="connsiteY33" fmla="*/ 1860594 h 3530644"/>
                  <a:gd name="connsiteX34" fmla="*/ 1015208 w 3196101"/>
                  <a:gd name="connsiteY34" fmla="*/ 1981244 h 3530644"/>
                  <a:gd name="connsiteX35" fmla="*/ 1085058 w 3196101"/>
                  <a:gd name="connsiteY35" fmla="*/ 2298744 h 3530644"/>
                  <a:gd name="connsiteX36" fmla="*/ 1053308 w 3196101"/>
                  <a:gd name="connsiteY36" fmla="*/ 2635294 h 3530644"/>
                  <a:gd name="connsiteX37" fmla="*/ 977108 w 3196101"/>
                  <a:gd name="connsiteY37" fmla="*/ 3009944 h 3530644"/>
                  <a:gd name="connsiteX38" fmla="*/ 989808 w 3196101"/>
                  <a:gd name="connsiteY38" fmla="*/ 3289344 h 3530644"/>
                  <a:gd name="connsiteX39" fmla="*/ 989808 w 3196101"/>
                  <a:gd name="connsiteY39" fmla="*/ 3467144 h 3530644"/>
                  <a:gd name="connsiteX0" fmla="*/ 1351758 w 3196101"/>
                  <a:gd name="connsiteY0" fmla="*/ 3530644 h 3530644"/>
                  <a:gd name="connsiteX1" fmla="*/ 1231108 w 3196101"/>
                  <a:gd name="connsiteY1" fmla="*/ 3238544 h 3530644"/>
                  <a:gd name="connsiteX2" fmla="*/ 1212058 w 3196101"/>
                  <a:gd name="connsiteY2" fmla="*/ 2895644 h 3530644"/>
                  <a:gd name="connsiteX3" fmla="*/ 1339058 w 3196101"/>
                  <a:gd name="connsiteY3" fmla="*/ 2374944 h 3530644"/>
                  <a:gd name="connsiteX4" fmla="*/ 1554958 w 3196101"/>
                  <a:gd name="connsiteY4" fmla="*/ 1873294 h 3530644"/>
                  <a:gd name="connsiteX5" fmla="*/ 1656558 w 3196101"/>
                  <a:gd name="connsiteY5" fmla="*/ 1593894 h 3530644"/>
                  <a:gd name="connsiteX6" fmla="*/ 2037558 w 3196101"/>
                  <a:gd name="connsiteY6" fmla="*/ 1447844 h 3530644"/>
                  <a:gd name="connsiteX7" fmla="*/ 2558258 w 3196101"/>
                  <a:gd name="connsiteY7" fmla="*/ 1257344 h 3530644"/>
                  <a:gd name="connsiteX8" fmla="*/ 3110708 w 3196101"/>
                  <a:gd name="connsiteY8" fmla="*/ 1104944 h 3530644"/>
                  <a:gd name="connsiteX9" fmla="*/ 3186908 w 3196101"/>
                  <a:gd name="connsiteY9" fmla="*/ 889044 h 3530644"/>
                  <a:gd name="connsiteX10" fmla="*/ 3034508 w 3196101"/>
                  <a:gd name="connsiteY10" fmla="*/ 711244 h 3530644"/>
                  <a:gd name="connsiteX11" fmla="*/ 2723358 w 3196101"/>
                  <a:gd name="connsiteY11" fmla="*/ 850944 h 3530644"/>
                  <a:gd name="connsiteX12" fmla="*/ 2304258 w 3196101"/>
                  <a:gd name="connsiteY12" fmla="*/ 1016044 h 3530644"/>
                  <a:gd name="connsiteX13" fmla="*/ 2018508 w 3196101"/>
                  <a:gd name="connsiteY13" fmla="*/ 1143044 h 3530644"/>
                  <a:gd name="connsiteX14" fmla="*/ 1853408 w 3196101"/>
                  <a:gd name="connsiteY14" fmla="*/ 1130344 h 3530644"/>
                  <a:gd name="connsiteX15" fmla="*/ 1904208 w 3196101"/>
                  <a:gd name="connsiteY15" fmla="*/ 800144 h 3530644"/>
                  <a:gd name="connsiteX16" fmla="*/ 1929608 w 3196101"/>
                  <a:gd name="connsiteY16" fmla="*/ 482644 h 3530644"/>
                  <a:gd name="connsiteX17" fmla="*/ 1974058 w 3196101"/>
                  <a:gd name="connsiteY17" fmla="*/ 158794 h 3530644"/>
                  <a:gd name="connsiteX18" fmla="*/ 1764508 w 3196101"/>
                  <a:gd name="connsiteY18" fmla="*/ 44 h 3530644"/>
                  <a:gd name="connsiteX19" fmla="*/ 1618458 w 3196101"/>
                  <a:gd name="connsiteY19" fmla="*/ 146094 h 3530644"/>
                  <a:gd name="connsiteX20" fmla="*/ 1574008 w 3196101"/>
                  <a:gd name="connsiteY20" fmla="*/ 450894 h 3530644"/>
                  <a:gd name="connsiteX21" fmla="*/ 1510508 w 3196101"/>
                  <a:gd name="connsiteY21" fmla="*/ 825544 h 3530644"/>
                  <a:gd name="connsiteX22" fmla="*/ 1440658 w 3196101"/>
                  <a:gd name="connsiteY22" fmla="*/ 1270044 h 3530644"/>
                  <a:gd name="connsiteX23" fmla="*/ 1358108 w 3196101"/>
                  <a:gd name="connsiteY23" fmla="*/ 1498644 h 3530644"/>
                  <a:gd name="connsiteX24" fmla="*/ 1154908 w 3196101"/>
                  <a:gd name="connsiteY24" fmla="*/ 1600244 h 3530644"/>
                  <a:gd name="connsiteX25" fmla="*/ 894558 w 3196101"/>
                  <a:gd name="connsiteY25" fmla="*/ 1479594 h 3530644"/>
                  <a:gd name="connsiteX26" fmla="*/ 678658 w 3196101"/>
                  <a:gd name="connsiteY26" fmla="*/ 1238294 h 3530644"/>
                  <a:gd name="connsiteX27" fmla="*/ 469108 w 3196101"/>
                  <a:gd name="connsiteY27" fmla="*/ 1003344 h 3530644"/>
                  <a:gd name="connsiteX28" fmla="*/ 418308 w 3196101"/>
                  <a:gd name="connsiteY28" fmla="*/ 603294 h 3530644"/>
                  <a:gd name="connsiteX29" fmla="*/ 183358 w 3196101"/>
                  <a:gd name="connsiteY29" fmla="*/ 463594 h 3530644"/>
                  <a:gd name="connsiteX30" fmla="*/ 18258 w 3196101"/>
                  <a:gd name="connsiteY30" fmla="*/ 755694 h 3530644"/>
                  <a:gd name="connsiteX31" fmla="*/ 56358 w 3196101"/>
                  <a:gd name="connsiteY31" fmla="*/ 1174794 h 3530644"/>
                  <a:gd name="connsiteX32" fmla="*/ 481808 w 3196101"/>
                  <a:gd name="connsiteY32" fmla="*/ 1657394 h 3530644"/>
                  <a:gd name="connsiteX33" fmla="*/ 704058 w 3196101"/>
                  <a:gd name="connsiteY33" fmla="*/ 1860594 h 3530644"/>
                  <a:gd name="connsiteX34" fmla="*/ 1015208 w 3196101"/>
                  <a:gd name="connsiteY34" fmla="*/ 1981244 h 3530644"/>
                  <a:gd name="connsiteX35" fmla="*/ 1085058 w 3196101"/>
                  <a:gd name="connsiteY35" fmla="*/ 2298744 h 3530644"/>
                  <a:gd name="connsiteX36" fmla="*/ 1053308 w 3196101"/>
                  <a:gd name="connsiteY36" fmla="*/ 2635294 h 3530644"/>
                  <a:gd name="connsiteX37" fmla="*/ 977108 w 3196101"/>
                  <a:gd name="connsiteY37" fmla="*/ 3009944 h 3530644"/>
                  <a:gd name="connsiteX38" fmla="*/ 989808 w 3196101"/>
                  <a:gd name="connsiteY38" fmla="*/ 3289344 h 3530644"/>
                  <a:gd name="connsiteX39" fmla="*/ 989808 w 3196101"/>
                  <a:gd name="connsiteY39" fmla="*/ 3467144 h 3530644"/>
                  <a:gd name="connsiteX0" fmla="*/ 1351758 w 3196101"/>
                  <a:gd name="connsiteY0" fmla="*/ 3530640 h 3530640"/>
                  <a:gd name="connsiteX1" fmla="*/ 1231108 w 3196101"/>
                  <a:gd name="connsiteY1" fmla="*/ 3238540 h 3530640"/>
                  <a:gd name="connsiteX2" fmla="*/ 1212058 w 3196101"/>
                  <a:gd name="connsiteY2" fmla="*/ 2895640 h 3530640"/>
                  <a:gd name="connsiteX3" fmla="*/ 1339058 w 3196101"/>
                  <a:gd name="connsiteY3" fmla="*/ 2374940 h 3530640"/>
                  <a:gd name="connsiteX4" fmla="*/ 1554958 w 3196101"/>
                  <a:gd name="connsiteY4" fmla="*/ 1873290 h 3530640"/>
                  <a:gd name="connsiteX5" fmla="*/ 1656558 w 3196101"/>
                  <a:gd name="connsiteY5" fmla="*/ 1593890 h 3530640"/>
                  <a:gd name="connsiteX6" fmla="*/ 2037558 w 3196101"/>
                  <a:gd name="connsiteY6" fmla="*/ 1447840 h 3530640"/>
                  <a:gd name="connsiteX7" fmla="*/ 2558258 w 3196101"/>
                  <a:gd name="connsiteY7" fmla="*/ 1257340 h 3530640"/>
                  <a:gd name="connsiteX8" fmla="*/ 3110708 w 3196101"/>
                  <a:gd name="connsiteY8" fmla="*/ 1104940 h 3530640"/>
                  <a:gd name="connsiteX9" fmla="*/ 3186908 w 3196101"/>
                  <a:gd name="connsiteY9" fmla="*/ 889040 h 3530640"/>
                  <a:gd name="connsiteX10" fmla="*/ 3034508 w 3196101"/>
                  <a:gd name="connsiteY10" fmla="*/ 711240 h 3530640"/>
                  <a:gd name="connsiteX11" fmla="*/ 2723358 w 3196101"/>
                  <a:gd name="connsiteY11" fmla="*/ 850940 h 3530640"/>
                  <a:gd name="connsiteX12" fmla="*/ 2304258 w 3196101"/>
                  <a:gd name="connsiteY12" fmla="*/ 1016040 h 3530640"/>
                  <a:gd name="connsiteX13" fmla="*/ 2018508 w 3196101"/>
                  <a:gd name="connsiteY13" fmla="*/ 1143040 h 3530640"/>
                  <a:gd name="connsiteX14" fmla="*/ 1853408 w 3196101"/>
                  <a:gd name="connsiteY14" fmla="*/ 1130340 h 3530640"/>
                  <a:gd name="connsiteX15" fmla="*/ 1904208 w 3196101"/>
                  <a:gd name="connsiteY15" fmla="*/ 800140 h 3530640"/>
                  <a:gd name="connsiteX16" fmla="*/ 1929608 w 3196101"/>
                  <a:gd name="connsiteY16" fmla="*/ 482640 h 3530640"/>
                  <a:gd name="connsiteX17" fmla="*/ 1974058 w 3196101"/>
                  <a:gd name="connsiteY17" fmla="*/ 158790 h 3530640"/>
                  <a:gd name="connsiteX18" fmla="*/ 1764508 w 3196101"/>
                  <a:gd name="connsiteY18" fmla="*/ 40 h 3530640"/>
                  <a:gd name="connsiteX19" fmla="*/ 1618458 w 3196101"/>
                  <a:gd name="connsiteY19" fmla="*/ 146090 h 3530640"/>
                  <a:gd name="connsiteX20" fmla="*/ 1535908 w 3196101"/>
                  <a:gd name="connsiteY20" fmla="*/ 387390 h 3530640"/>
                  <a:gd name="connsiteX21" fmla="*/ 1510508 w 3196101"/>
                  <a:gd name="connsiteY21" fmla="*/ 825540 h 3530640"/>
                  <a:gd name="connsiteX22" fmla="*/ 1440658 w 3196101"/>
                  <a:gd name="connsiteY22" fmla="*/ 1270040 h 3530640"/>
                  <a:gd name="connsiteX23" fmla="*/ 1358108 w 3196101"/>
                  <a:gd name="connsiteY23" fmla="*/ 1498640 h 3530640"/>
                  <a:gd name="connsiteX24" fmla="*/ 1154908 w 3196101"/>
                  <a:gd name="connsiteY24" fmla="*/ 1600240 h 3530640"/>
                  <a:gd name="connsiteX25" fmla="*/ 894558 w 3196101"/>
                  <a:gd name="connsiteY25" fmla="*/ 1479590 h 3530640"/>
                  <a:gd name="connsiteX26" fmla="*/ 678658 w 3196101"/>
                  <a:gd name="connsiteY26" fmla="*/ 1238290 h 3530640"/>
                  <a:gd name="connsiteX27" fmla="*/ 469108 w 3196101"/>
                  <a:gd name="connsiteY27" fmla="*/ 1003340 h 3530640"/>
                  <a:gd name="connsiteX28" fmla="*/ 418308 w 3196101"/>
                  <a:gd name="connsiteY28" fmla="*/ 603290 h 3530640"/>
                  <a:gd name="connsiteX29" fmla="*/ 183358 w 3196101"/>
                  <a:gd name="connsiteY29" fmla="*/ 463590 h 3530640"/>
                  <a:gd name="connsiteX30" fmla="*/ 18258 w 3196101"/>
                  <a:gd name="connsiteY30" fmla="*/ 755690 h 3530640"/>
                  <a:gd name="connsiteX31" fmla="*/ 56358 w 3196101"/>
                  <a:gd name="connsiteY31" fmla="*/ 1174790 h 3530640"/>
                  <a:gd name="connsiteX32" fmla="*/ 481808 w 3196101"/>
                  <a:gd name="connsiteY32" fmla="*/ 1657390 h 3530640"/>
                  <a:gd name="connsiteX33" fmla="*/ 704058 w 3196101"/>
                  <a:gd name="connsiteY33" fmla="*/ 1860590 h 3530640"/>
                  <a:gd name="connsiteX34" fmla="*/ 1015208 w 3196101"/>
                  <a:gd name="connsiteY34" fmla="*/ 1981240 h 3530640"/>
                  <a:gd name="connsiteX35" fmla="*/ 1085058 w 3196101"/>
                  <a:gd name="connsiteY35" fmla="*/ 2298740 h 3530640"/>
                  <a:gd name="connsiteX36" fmla="*/ 1053308 w 3196101"/>
                  <a:gd name="connsiteY36" fmla="*/ 2635290 h 3530640"/>
                  <a:gd name="connsiteX37" fmla="*/ 977108 w 3196101"/>
                  <a:gd name="connsiteY37" fmla="*/ 3009940 h 3530640"/>
                  <a:gd name="connsiteX38" fmla="*/ 989808 w 3196101"/>
                  <a:gd name="connsiteY38" fmla="*/ 3289340 h 3530640"/>
                  <a:gd name="connsiteX39" fmla="*/ 989808 w 3196101"/>
                  <a:gd name="connsiteY39" fmla="*/ 3467140 h 3530640"/>
                  <a:gd name="connsiteX0" fmla="*/ 1351758 w 3196101"/>
                  <a:gd name="connsiteY0" fmla="*/ 3600396 h 3600396"/>
                  <a:gd name="connsiteX1" fmla="*/ 1231108 w 3196101"/>
                  <a:gd name="connsiteY1" fmla="*/ 3308296 h 3600396"/>
                  <a:gd name="connsiteX2" fmla="*/ 1212058 w 3196101"/>
                  <a:gd name="connsiteY2" fmla="*/ 2965396 h 3600396"/>
                  <a:gd name="connsiteX3" fmla="*/ 1339058 w 3196101"/>
                  <a:gd name="connsiteY3" fmla="*/ 2444696 h 3600396"/>
                  <a:gd name="connsiteX4" fmla="*/ 1554958 w 3196101"/>
                  <a:gd name="connsiteY4" fmla="*/ 1943046 h 3600396"/>
                  <a:gd name="connsiteX5" fmla="*/ 1656558 w 3196101"/>
                  <a:gd name="connsiteY5" fmla="*/ 1663646 h 3600396"/>
                  <a:gd name="connsiteX6" fmla="*/ 2037558 w 3196101"/>
                  <a:gd name="connsiteY6" fmla="*/ 1517596 h 3600396"/>
                  <a:gd name="connsiteX7" fmla="*/ 2558258 w 3196101"/>
                  <a:gd name="connsiteY7" fmla="*/ 1327096 h 3600396"/>
                  <a:gd name="connsiteX8" fmla="*/ 3110708 w 3196101"/>
                  <a:gd name="connsiteY8" fmla="*/ 1174696 h 3600396"/>
                  <a:gd name="connsiteX9" fmla="*/ 3186908 w 3196101"/>
                  <a:gd name="connsiteY9" fmla="*/ 958796 h 3600396"/>
                  <a:gd name="connsiteX10" fmla="*/ 3034508 w 3196101"/>
                  <a:gd name="connsiteY10" fmla="*/ 780996 h 3600396"/>
                  <a:gd name="connsiteX11" fmla="*/ 2723358 w 3196101"/>
                  <a:gd name="connsiteY11" fmla="*/ 920696 h 3600396"/>
                  <a:gd name="connsiteX12" fmla="*/ 2304258 w 3196101"/>
                  <a:gd name="connsiteY12" fmla="*/ 1085796 h 3600396"/>
                  <a:gd name="connsiteX13" fmla="*/ 2018508 w 3196101"/>
                  <a:gd name="connsiteY13" fmla="*/ 1212796 h 3600396"/>
                  <a:gd name="connsiteX14" fmla="*/ 1853408 w 3196101"/>
                  <a:gd name="connsiteY14" fmla="*/ 1200096 h 3600396"/>
                  <a:gd name="connsiteX15" fmla="*/ 1904208 w 3196101"/>
                  <a:gd name="connsiteY15" fmla="*/ 869896 h 3600396"/>
                  <a:gd name="connsiteX16" fmla="*/ 1929608 w 3196101"/>
                  <a:gd name="connsiteY16" fmla="*/ 552396 h 3600396"/>
                  <a:gd name="connsiteX17" fmla="*/ 1974058 w 3196101"/>
                  <a:gd name="connsiteY17" fmla="*/ 228546 h 3600396"/>
                  <a:gd name="connsiteX18" fmla="*/ 1764508 w 3196101"/>
                  <a:gd name="connsiteY18" fmla="*/ 69796 h 3600396"/>
                  <a:gd name="connsiteX19" fmla="*/ 1599408 w 3196101"/>
                  <a:gd name="connsiteY19" fmla="*/ 25346 h 3600396"/>
                  <a:gd name="connsiteX20" fmla="*/ 1535908 w 3196101"/>
                  <a:gd name="connsiteY20" fmla="*/ 457146 h 3600396"/>
                  <a:gd name="connsiteX21" fmla="*/ 1510508 w 3196101"/>
                  <a:gd name="connsiteY21" fmla="*/ 895296 h 3600396"/>
                  <a:gd name="connsiteX22" fmla="*/ 1440658 w 3196101"/>
                  <a:gd name="connsiteY22" fmla="*/ 1339796 h 3600396"/>
                  <a:gd name="connsiteX23" fmla="*/ 1358108 w 3196101"/>
                  <a:gd name="connsiteY23" fmla="*/ 1568396 h 3600396"/>
                  <a:gd name="connsiteX24" fmla="*/ 1154908 w 3196101"/>
                  <a:gd name="connsiteY24" fmla="*/ 1669996 h 3600396"/>
                  <a:gd name="connsiteX25" fmla="*/ 894558 w 3196101"/>
                  <a:gd name="connsiteY25" fmla="*/ 1549346 h 3600396"/>
                  <a:gd name="connsiteX26" fmla="*/ 678658 w 3196101"/>
                  <a:gd name="connsiteY26" fmla="*/ 1308046 h 3600396"/>
                  <a:gd name="connsiteX27" fmla="*/ 469108 w 3196101"/>
                  <a:gd name="connsiteY27" fmla="*/ 1073096 h 3600396"/>
                  <a:gd name="connsiteX28" fmla="*/ 418308 w 3196101"/>
                  <a:gd name="connsiteY28" fmla="*/ 673046 h 3600396"/>
                  <a:gd name="connsiteX29" fmla="*/ 183358 w 3196101"/>
                  <a:gd name="connsiteY29" fmla="*/ 533346 h 3600396"/>
                  <a:gd name="connsiteX30" fmla="*/ 18258 w 3196101"/>
                  <a:gd name="connsiteY30" fmla="*/ 825446 h 3600396"/>
                  <a:gd name="connsiteX31" fmla="*/ 56358 w 3196101"/>
                  <a:gd name="connsiteY31" fmla="*/ 1244546 h 3600396"/>
                  <a:gd name="connsiteX32" fmla="*/ 481808 w 3196101"/>
                  <a:gd name="connsiteY32" fmla="*/ 1727146 h 3600396"/>
                  <a:gd name="connsiteX33" fmla="*/ 704058 w 3196101"/>
                  <a:gd name="connsiteY33" fmla="*/ 1930346 h 3600396"/>
                  <a:gd name="connsiteX34" fmla="*/ 1015208 w 3196101"/>
                  <a:gd name="connsiteY34" fmla="*/ 2050996 h 3600396"/>
                  <a:gd name="connsiteX35" fmla="*/ 1085058 w 3196101"/>
                  <a:gd name="connsiteY35" fmla="*/ 2368496 h 3600396"/>
                  <a:gd name="connsiteX36" fmla="*/ 1053308 w 3196101"/>
                  <a:gd name="connsiteY36" fmla="*/ 2705046 h 3600396"/>
                  <a:gd name="connsiteX37" fmla="*/ 977108 w 3196101"/>
                  <a:gd name="connsiteY37" fmla="*/ 3079696 h 3600396"/>
                  <a:gd name="connsiteX38" fmla="*/ 989808 w 3196101"/>
                  <a:gd name="connsiteY38" fmla="*/ 3359096 h 3600396"/>
                  <a:gd name="connsiteX39" fmla="*/ 989808 w 3196101"/>
                  <a:gd name="connsiteY39" fmla="*/ 3536896 h 3600396"/>
                  <a:gd name="connsiteX0" fmla="*/ 1351758 w 3196101"/>
                  <a:gd name="connsiteY0" fmla="*/ 3722781 h 3722781"/>
                  <a:gd name="connsiteX1" fmla="*/ 1231108 w 3196101"/>
                  <a:gd name="connsiteY1" fmla="*/ 3430681 h 3722781"/>
                  <a:gd name="connsiteX2" fmla="*/ 1212058 w 3196101"/>
                  <a:gd name="connsiteY2" fmla="*/ 3087781 h 3722781"/>
                  <a:gd name="connsiteX3" fmla="*/ 1339058 w 3196101"/>
                  <a:gd name="connsiteY3" fmla="*/ 2567081 h 3722781"/>
                  <a:gd name="connsiteX4" fmla="*/ 1554958 w 3196101"/>
                  <a:gd name="connsiteY4" fmla="*/ 2065431 h 3722781"/>
                  <a:gd name="connsiteX5" fmla="*/ 1656558 w 3196101"/>
                  <a:gd name="connsiteY5" fmla="*/ 1786031 h 3722781"/>
                  <a:gd name="connsiteX6" fmla="*/ 2037558 w 3196101"/>
                  <a:gd name="connsiteY6" fmla="*/ 1639981 h 3722781"/>
                  <a:gd name="connsiteX7" fmla="*/ 2558258 w 3196101"/>
                  <a:gd name="connsiteY7" fmla="*/ 1449481 h 3722781"/>
                  <a:gd name="connsiteX8" fmla="*/ 3110708 w 3196101"/>
                  <a:gd name="connsiteY8" fmla="*/ 1297081 h 3722781"/>
                  <a:gd name="connsiteX9" fmla="*/ 3186908 w 3196101"/>
                  <a:gd name="connsiteY9" fmla="*/ 1081181 h 3722781"/>
                  <a:gd name="connsiteX10" fmla="*/ 3034508 w 3196101"/>
                  <a:gd name="connsiteY10" fmla="*/ 903381 h 3722781"/>
                  <a:gd name="connsiteX11" fmla="*/ 2723358 w 3196101"/>
                  <a:gd name="connsiteY11" fmla="*/ 1043081 h 3722781"/>
                  <a:gd name="connsiteX12" fmla="*/ 2304258 w 3196101"/>
                  <a:gd name="connsiteY12" fmla="*/ 1208181 h 3722781"/>
                  <a:gd name="connsiteX13" fmla="*/ 2018508 w 3196101"/>
                  <a:gd name="connsiteY13" fmla="*/ 1335181 h 3722781"/>
                  <a:gd name="connsiteX14" fmla="*/ 1853408 w 3196101"/>
                  <a:gd name="connsiteY14" fmla="*/ 1322481 h 3722781"/>
                  <a:gd name="connsiteX15" fmla="*/ 1904208 w 3196101"/>
                  <a:gd name="connsiteY15" fmla="*/ 992281 h 3722781"/>
                  <a:gd name="connsiteX16" fmla="*/ 1929608 w 3196101"/>
                  <a:gd name="connsiteY16" fmla="*/ 674781 h 3722781"/>
                  <a:gd name="connsiteX17" fmla="*/ 1974058 w 3196101"/>
                  <a:gd name="connsiteY17" fmla="*/ 350931 h 3722781"/>
                  <a:gd name="connsiteX18" fmla="*/ 1834358 w 3196101"/>
                  <a:gd name="connsiteY18" fmla="*/ 8031 h 3722781"/>
                  <a:gd name="connsiteX19" fmla="*/ 1599408 w 3196101"/>
                  <a:gd name="connsiteY19" fmla="*/ 147731 h 3722781"/>
                  <a:gd name="connsiteX20" fmla="*/ 1535908 w 3196101"/>
                  <a:gd name="connsiteY20" fmla="*/ 579531 h 3722781"/>
                  <a:gd name="connsiteX21" fmla="*/ 1510508 w 3196101"/>
                  <a:gd name="connsiteY21" fmla="*/ 1017681 h 3722781"/>
                  <a:gd name="connsiteX22" fmla="*/ 1440658 w 3196101"/>
                  <a:gd name="connsiteY22" fmla="*/ 1462181 h 3722781"/>
                  <a:gd name="connsiteX23" fmla="*/ 1358108 w 3196101"/>
                  <a:gd name="connsiteY23" fmla="*/ 1690781 h 3722781"/>
                  <a:gd name="connsiteX24" fmla="*/ 1154908 w 3196101"/>
                  <a:gd name="connsiteY24" fmla="*/ 1792381 h 3722781"/>
                  <a:gd name="connsiteX25" fmla="*/ 894558 w 3196101"/>
                  <a:gd name="connsiteY25" fmla="*/ 1671731 h 3722781"/>
                  <a:gd name="connsiteX26" fmla="*/ 678658 w 3196101"/>
                  <a:gd name="connsiteY26" fmla="*/ 1430431 h 3722781"/>
                  <a:gd name="connsiteX27" fmla="*/ 469108 w 3196101"/>
                  <a:gd name="connsiteY27" fmla="*/ 1195481 h 3722781"/>
                  <a:gd name="connsiteX28" fmla="*/ 418308 w 3196101"/>
                  <a:gd name="connsiteY28" fmla="*/ 795431 h 3722781"/>
                  <a:gd name="connsiteX29" fmla="*/ 183358 w 3196101"/>
                  <a:gd name="connsiteY29" fmla="*/ 655731 h 3722781"/>
                  <a:gd name="connsiteX30" fmla="*/ 18258 w 3196101"/>
                  <a:gd name="connsiteY30" fmla="*/ 947831 h 3722781"/>
                  <a:gd name="connsiteX31" fmla="*/ 56358 w 3196101"/>
                  <a:gd name="connsiteY31" fmla="*/ 1366931 h 3722781"/>
                  <a:gd name="connsiteX32" fmla="*/ 481808 w 3196101"/>
                  <a:gd name="connsiteY32" fmla="*/ 1849531 h 3722781"/>
                  <a:gd name="connsiteX33" fmla="*/ 704058 w 3196101"/>
                  <a:gd name="connsiteY33" fmla="*/ 2052731 h 3722781"/>
                  <a:gd name="connsiteX34" fmla="*/ 1015208 w 3196101"/>
                  <a:gd name="connsiteY34" fmla="*/ 2173381 h 3722781"/>
                  <a:gd name="connsiteX35" fmla="*/ 1085058 w 3196101"/>
                  <a:gd name="connsiteY35" fmla="*/ 2490881 h 3722781"/>
                  <a:gd name="connsiteX36" fmla="*/ 1053308 w 3196101"/>
                  <a:gd name="connsiteY36" fmla="*/ 2827431 h 3722781"/>
                  <a:gd name="connsiteX37" fmla="*/ 977108 w 3196101"/>
                  <a:gd name="connsiteY37" fmla="*/ 3202081 h 3722781"/>
                  <a:gd name="connsiteX38" fmla="*/ 989808 w 3196101"/>
                  <a:gd name="connsiteY38" fmla="*/ 3481481 h 3722781"/>
                  <a:gd name="connsiteX39" fmla="*/ 989808 w 3196101"/>
                  <a:gd name="connsiteY39" fmla="*/ 3659281 h 3722781"/>
                  <a:gd name="connsiteX0" fmla="*/ 1351758 w 3196101"/>
                  <a:gd name="connsiteY0" fmla="*/ 3716270 h 3716270"/>
                  <a:gd name="connsiteX1" fmla="*/ 1231108 w 3196101"/>
                  <a:gd name="connsiteY1" fmla="*/ 3424170 h 3716270"/>
                  <a:gd name="connsiteX2" fmla="*/ 1212058 w 3196101"/>
                  <a:gd name="connsiteY2" fmla="*/ 3081270 h 3716270"/>
                  <a:gd name="connsiteX3" fmla="*/ 1339058 w 3196101"/>
                  <a:gd name="connsiteY3" fmla="*/ 2560570 h 3716270"/>
                  <a:gd name="connsiteX4" fmla="*/ 1554958 w 3196101"/>
                  <a:gd name="connsiteY4" fmla="*/ 2058920 h 3716270"/>
                  <a:gd name="connsiteX5" fmla="*/ 1656558 w 3196101"/>
                  <a:gd name="connsiteY5" fmla="*/ 1779520 h 3716270"/>
                  <a:gd name="connsiteX6" fmla="*/ 2037558 w 3196101"/>
                  <a:gd name="connsiteY6" fmla="*/ 1633470 h 3716270"/>
                  <a:gd name="connsiteX7" fmla="*/ 2558258 w 3196101"/>
                  <a:gd name="connsiteY7" fmla="*/ 1442970 h 3716270"/>
                  <a:gd name="connsiteX8" fmla="*/ 3110708 w 3196101"/>
                  <a:gd name="connsiteY8" fmla="*/ 1290570 h 3716270"/>
                  <a:gd name="connsiteX9" fmla="*/ 3186908 w 3196101"/>
                  <a:gd name="connsiteY9" fmla="*/ 1074670 h 3716270"/>
                  <a:gd name="connsiteX10" fmla="*/ 3034508 w 3196101"/>
                  <a:gd name="connsiteY10" fmla="*/ 896870 h 3716270"/>
                  <a:gd name="connsiteX11" fmla="*/ 2723358 w 3196101"/>
                  <a:gd name="connsiteY11" fmla="*/ 1036570 h 3716270"/>
                  <a:gd name="connsiteX12" fmla="*/ 2304258 w 3196101"/>
                  <a:gd name="connsiteY12" fmla="*/ 1201670 h 3716270"/>
                  <a:gd name="connsiteX13" fmla="*/ 2018508 w 3196101"/>
                  <a:gd name="connsiteY13" fmla="*/ 1328670 h 3716270"/>
                  <a:gd name="connsiteX14" fmla="*/ 1853408 w 3196101"/>
                  <a:gd name="connsiteY14" fmla="*/ 1315970 h 3716270"/>
                  <a:gd name="connsiteX15" fmla="*/ 1904208 w 3196101"/>
                  <a:gd name="connsiteY15" fmla="*/ 985770 h 3716270"/>
                  <a:gd name="connsiteX16" fmla="*/ 1929608 w 3196101"/>
                  <a:gd name="connsiteY16" fmla="*/ 668270 h 3716270"/>
                  <a:gd name="connsiteX17" fmla="*/ 2043908 w 3196101"/>
                  <a:gd name="connsiteY17" fmla="*/ 211070 h 3716270"/>
                  <a:gd name="connsiteX18" fmla="*/ 1834358 w 3196101"/>
                  <a:gd name="connsiteY18" fmla="*/ 1520 h 3716270"/>
                  <a:gd name="connsiteX19" fmla="*/ 1599408 w 3196101"/>
                  <a:gd name="connsiteY19" fmla="*/ 141220 h 3716270"/>
                  <a:gd name="connsiteX20" fmla="*/ 1535908 w 3196101"/>
                  <a:gd name="connsiteY20" fmla="*/ 573020 h 3716270"/>
                  <a:gd name="connsiteX21" fmla="*/ 1510508 w 3196101"/>
                  <a:gd name="connsiteY21" fmla="*/ 1011170 h 3716270"/>
                  <a:gd name="connsiteX22" fmla="*/ 1440658 w 3196101"/>
                  <a:gd name="connsiteY22" fmla="*/ 1455670 h 3716270"/>
                  <a:gd name="connsiteX23" fmla="*/ 1358108 w 3196101"/>
                  <a:gd name="connsiteY23" fmla="*/ 1684270 h 3716270"/>
                  <a:gd name="connsiteX24" fmla="*/ 1154908 w 3196101"/>
                  <a:gd name="connsiteY24" fmla="*/ 1785870 h 3716270"/>
                  <a:gd name="connsiteX25" fmla="*/ 894558 w 3196101"/>
                  <a:gd name="connsiteY25" fmla="*/ 1665220 h 3716270"/>
                  <a:gd name="connsiteX26" fmla="*/ 678658 w 3196101"/>
                  <a:gd name="connsiteY26" fmla="*/ 1423920 h 3716270"/>
                  <a:gd name="connsiteX27" fmla="*/ 469108 w 3196101"/>
                  <a:gd name="connsiteY27" fmla="*/ 1188970 h 3716270"/>
                  <a:gd name="connsiteX28" fmla="*/ 418308 w 3196101"/>
                  <a:gd name="connsiteY28" fmla="*/ 788920 h 3716270"/>
                  <a:gd name="connsiteX29" fmla="*/ 183358 w 3196101"/>
                  <a:gd name="connsiteY29" fmla="*/ 649220 h 3716270"/>
                  <a:gd name="connsiteX30" fmla="*/ 18258 w 3196101"/>
                  <a:gd name="connsiteY30" fmla="*/ 941320 h 3716270"/>
                  <a:gd name="connsiteX31" fmla="*/ 56358 w 3196101"/>
                  <a:gd name="connsiteY31" fmla="*/ 1360420 h 3716270"/>
                  <a:gd name="connsiteX32" fmla="*/ 481808 w 3196101"/>
                  <a:gd name="connsiteY32" fmla="*/ 1843020 h 3716270"/>
                  <a:gd name="connsiteX33" fmla="*/ 704058 w 3196101"/>
                  <a:gd name="connsiteY33" fmla="*/ 2046220 h 3716270"/>
                  <a:gd name="connsiteX34" fmla="*/ 1015208 w 3196101"/>
                  <a:gd name="connsiteY34" fmla="*/ 2166870 h 3716270"/>
                  <a:gd name="connsiteX35" fmla="*/ 1085058 w 3196101"/>
                  <a:gd name="connsiteY35" fmla="*/ 2484370 h 3716270"/>
                  <a:gd name="connsiteX36" fmla="*/ 1053308 w 3196101"/>
                  <a:gd name="connsiteY36" fmla="*/ 2820920 h 3716270"/>
                  <a:gd name="connsiteX37" fmla="*/ 977108 w 3196101"/>
                  <a:gd name="connsiteY37" fmla="*/ 3195570 h 3716270"/>
                  <a:gd name="connsiteX38" fmla="*/ 989808 w 3196101"/>
                  <a:gd name="connsiteY38" fmla="*/ 3474970 h 3716270"/>
                  <a:gd name="connsiteX39" fmla="*/ 989808 w 3196101"/>
                  <a:gd name="connsiteY39" fmla="*/ 3652770 h 371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6101" h="3716270">
                    <a:moveTo>
                      <a:pt x="1351758" y="3716270"/>
                    </a:moveTo>
                    <a:cubicBezTo>
                      <a:pt x="1303074" y="3623136"/>
                      <a:pt x="1254391" y="3530003"/>
                      <a:pt x="1231108" y="3424170"/>
                    </a:cubicBezTo>
                    <a:cubicBezTo>
                      <a:pt x="1207825" y="3318337"/>
                      <a:pt x="1194066" y="3225203"/>
                      <a:pt x="1212058" y="3081270"/>
                    </a:cubicBezTo>
                    <a:cubicBezTo>
                      <a:pt x="1230050" y="2937337"/>
                      <a:pt x="1281908" y="2730961"/>
                      <a:pt x="1339058" y="2560570"/>
                    </a:cubicBezTo>
                    <a:cubicBezTo>
                      <a:pt x="1396208" y="2390179"/>
                      <a:pt x="1502041" y="2189095"/>
                      <a:pt x="1554958" y="2058920"/>
                    </a:cubicBezTo>
                    <a:cubicBezTo>
                      <a:pt x="1607875" y="1928745"/>
                      <a:pt x="1576125" y="1850428"/>
                      <a:pt x="1656558" y="1779520"/>
                    </a:cubicBezTo>
                    <a:cubicBezTo>
                      <a:pt x="1736991" y="1708612"/>
                      <a:pt x="2037558" y="1633470"/>
                      <a:pt x="2037558" y="1633470"/>
                    </a:cubicBezTo>
                    <a:cubicBezTo>
                      <a:pt x="2187841" y="1577378"/>
                      <a:pt x="2379400" y="1500120"/>
                      <a:pt x="2558258" y="1442970"/>
                    </a:cubicBezTo>
                    <a:cubicBezTo>
                      <a:pt x="2737116" y="1385820"/>
                      <a:pt x="3005933" y="1351953"/>
                      <a:pt x="3110708" y="1290570"/>
                    </a:cubicBezTo>
                    <a:cubicBezTo>
                      <a:pt x="3215483" y="1229187"/>
                      <a:pt x="3199608" y="1140287"/>
                      <a:pt x="3186908" y="1074670"/>
                    </a:cubicBezTo>
                    <a:cubicBezTo>
                      <a:pt x="3174208" y="1009053"/>
                      <a:pt x="3111766" y="903220"/>
                      <a:pt x="3034508" y="896870"/>
                    </a:cubicBezTo>
                    <a:cubicBezTo>
                      <a:pt x="2957250" y="890520"/>
                      <a:pt x="2845066" y="985770"/>
                      <a:pt x="2723358" y="1036570"/>
                    </a:cubicBezTo>
                    <a:cubicBezTo>
                      <a:pt x="2601650" y="1087370"/>
                      <a:pt x="2421733" y="1152987"/>
                      <a:pt x="2304258" y="1201670"/>
                    </a:cubicBezTo>
                    <a:cubicBezTo>
                      <a:pt x="2186783" y="1250353"/>
                      <a:pt x="2093650" y="1309620"/>
                      <a:pt x="2018508" y="1328670"/>
                    </a:cubicBezTo>
                    <a:cubicBezTo>
                      <a:pt x="1943366" y="1347720"/>
                      <a:pt x="1872458" y="1373120"/>
                      <a:pt x="1853408" y="1315970"/>
                    </a:cubicBezTo>
                    <a:cubicBezTo>
                      <a:pt x="1834358" y="1258820"/>
                      <a:pt x="1891508" y="1093720"/>
                      <a:pt x="1904208" y="985770"/>
                    </a:cubicBezTo>
                    <a:cubicBezTo>
                      <a:pt x="1916908" y="877820"/>
                      <a:pt x="1906325" y="797387"/>
                      <a:pt x="1929608" y="668270"/>
                    </a:cubicBezTo>
                    <a:cubicBezTo>
                      <a:pt x="1952891" y="539153"/>
                      <a:pt x="2059783" y="322195"/>
                      <a:pt x="2043908" y="211070"/>
                    </a:cubicBezTo>
                    <a:cubicBezTo>
                      <a:pt x="2028033" y="99945"/>
                      <a:pt x="1908441" y="13162"/>
                      <a:pt x="1834358" y="1520"/>
                    </a:cubicBezTo>
                    <a:cubicBezTo>
                      <a:pt x="1760275" y="-10122"/>
                      <a:pt x="1649150" y="45970"/>
                      <a:pt x="1599408" y="141220"/>
                    </a:cubicBezTo>
                    <a:cubicBezTo>
                      <a:pt x="1549666" y="236470"/>
                      <a:pt x="1550725" y="428028"/>
                      <a:pt x="1535908" y="573020"/>
                    </a:cubicBezTo>
                    <a:cubicBezTo>
                      <a:pt x="1521091" y="718012"/>
                      <a:pt x="1526383" y="864062"/>
                      <a:pt x="1510508" y="1011170"/>
                    </a:cubicBezTo>
                    <a:cubicBezTo>
                      <a:pt x="1494633" y="1158278"/>
                      <a:pt x="1466058" y="1343487"/>
                      <a:pt x="1440658" y="1455670"/>
                    </a:cubicBezTo>
                    <a:cubicBezTo>
                      <a:pt x="1415258" y="1567853"/>
                      <a:pt x="1405733" y="1629237"/>
                      <a:pt x="1358108" y="1684270"/>
                    </a:cubicBezTo>
                    <a:cubicBezTo>
                      <a:pt x="1310483" y="1739303"/>
                      <a:pt x="1232166" y="1789045"/>
                      <a:pt x="1154908" y="1785870"/>
                    </a:cubicBezTo>
                    <a:cubicBezTo>
                      <a:pt x="1077650" y="1782695"/>
                      <a:pt x="973933" y="1725545"/>
                      <a:pt x="894558" y="1665220"/>
                    </a:cubicBezTo>
                    <a:cubicBezTo>
                      <a:pt x="815183" y="1604895"/>
                      <a:pt x="678658" y="1423920"/>
                      <a:pt x="678658" y="1423920"/>
                    </a:cubicBezTo>
                    <a:cubicBezTo>
                      <a:pt x="607750" y="1344545"/>
                      <a:pt x="512500" y="1294803"/>
                      <a:pt x="469108" y="1188970"/>
                    </a:cubicBezTo>
                    <a:cubicBezTo>
                      <a:pt x="425716" y="1083137"/>
                      <a:pt x="465933" y="878878"/>
                      <a:pt x="418308" y="788920"/>
                    </a:cubicBezTo>
                    <a:cubicBezTo>
                      <a:pt x="370683" y="698962"/>
                      <a:pt x="250033" y="623820"/>
                      <a:pt x="183358" y="649220"/>
                    </a:cubicBezTo>
                    <a:cubicBezTo>
                      <a:pt x="116683" y="674620"/>
                      <a:pt x="39425" y="822787"/>
                      <a:pt x="18258" y="941320"/>
                    </a:cubicBezTo>
                    <a:cubicBezTo>
                      <a:pt x="-2909" y="1059853"/>
                      <a:pt x="-20900" y="1210137"/>
                      <a:pt x="56358" y="1360420"/>
                    </a:cubicBezTo>
                    <a:cubicBezTo>
                      <a:pt x="133616" y="1510703"/>
                      <a:pt x="373858" y="1728720"/>
                      <a:pt x="481808" y="1843020"/>
                    </a:cubicBezTo>
                    <a:cubicBezTo>
                      <a:pt x="589758" y="1957320"/>
                      <a:pt x="615158" y="1992245"/>
                      <a:pt x="704058" y="2046220"/>
                    </a:cubicBezTo>
                    <a:cubicBezTo>
                      <a:pt x="792958" y="2100195"/>
                      <a:pt x="951708" y="2093845"/>
                      <a:pt x="1015208" y="2166870"/>
                    </a:cubicBezTo>
                    <a:cubicBezTo>
                      <a:pt x="1078708" y="2239895"/>
                      <a:pt x="1078708" y="2375362"/>
                      <a:pt x="1085058" y="2484370"/>
                    </a:cubicBezTo>
                    <a:cubicBezTo>
                      <a:pt x="1091408" y="2593378"/>
                      <a:pt x="1071300" y="2702387"/>
                      <a:pt x="1053308" y="2820920"/>
                    </a:cubicBezTo>
                    <a:cubicBezTo>
                      <a:pt x="1035316" y="2939453"/>
                      <a:pt x="987691" y="3086562"/>
                      <a:pt x="977108" y="3195570"/>
                    </a:cubicBezTo>
                    <a:cubicBezTo>
                      <a:pt x="966525" y="3304578"/>
                      <a:pt x="987691" y="3398770"/>
                      <a:pt x="989808" y="3474970"/>
                    </a:cubicBezTo>
                    <a:cubicBezTo>
                      <a:pt x="991925" y="3551170"/>
                      <a:pt x="990866" y="3601970"/>
                      <a:pt x="989808" y="3652770"/>
                    </a:cubicBezTo>
                  </a:path>
                </a:pathLst>
              </a:custGeom>
              <a:noFill/>
              <a:ln w="28575">
                <a:solidFill>
                  <a:schemeClr val="bg1">
                    <a:lumMod val="8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10534349" y="2273300"/>
                <a:ext cx="584501" cy="564430"/>
              </a:xfrm>
              <a:custGeom>
                <a:avLst/>
                <a:gdLst>
                  <a:gd name="connsiteX0" fmla="*/ 38401 w 584501"/>
                  <a:gd name="connsiteY0" fmla="*/ 0 h 564430"/>
                  <a:gd name="connsiteX1" fmla="*/ 6651 w 584501"/>
                  <a:gd name="connsiteY1" fmla="*/ 114300 h 564430"/>
                  <a:gd name="connsiteX2" fmla="*/ 152701 w 584501"/>
                  <a:gd name="connsiteY2" fmla="*/ 355600 h 564430"/>
                  <a:gd name="connsiteX3" fmla="*/ 432101 w 584501"/>
                  <a:gd name="connsiteY3" fmla="*/ 546100 h 564430"/>
                  <a:gd name="connsiteX4" fmla="*/ 584501 w 584501"/>
                  <a:gd name="connsiteY4" fmla="*/ 546100 h 56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501" h="564430">
                    <a:moveTo>
                      <a:pt x="38401" y="0"/>
                    </a:moveTo>
                    <a:cubicBezTo>
                      <a:pt x="13001" y="27516"/>
                      <a:pt x="-12399" y="55033"/>
                      <a:pt x="6651" y="114300"/>
                    </a:cubicBezTo>
                    <a:cubicBezTo>
                      <a:pt x="25701" y="173567"/>
                      <a:pt x="81793" y="283633"/>
                      <a:pt x="152701" y="355600"/>
                    </a:cubicBezTo>
                    <a:cubicBezTo>
                      <a:pt x="223609" y="427567"/>
                      <a:pt x="360134" y="514350"/>
                      <a:pt x="432101" y="546100"/>
                    </a:cubicBezTo>
                    <a:cubicBezTo>
                      <a:pt x="504068" y="577850"/>
                      <a:pt x="544284" y="561975"/>
                      <a:pt x="584501" y="546100"/>
                    </a:cubicBezTo>
                  </a:path>
                </a:pathLst>
              </a:custGeom>
              <a:noFill/>
              <a:ln w="28575">
                <a:solidFill>
                  <a:schemeClr val="bg1">
                    <a:lumMod val="8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lstStyle/>
          <a:p>
            <a:r>
              <a:rPr lang="en-US" dirty="0"/>
              <a:t>Stream flow generation: Variable source areas</a:t>
            </a:r>
          </a:p>
        </p:txBody>
      </p:sp>
      <p:cxnSp>
        <p:nvCxnSpPr>
          <p:cNvPr id="187" name="Straight Connector 186"/>
          <p:cNvCxnSpPr/>
          <p:nvPr/>
        </p:nvCxnSpPr>
        <p:spPr>
          <a:xfrm>
            <a:off x="2059062" y="4003981"/>
            <a:ext cx="5038174" cy="2224781"/>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1" name="Group 190"/>
          <p:cNvGrpSpPr/>
          <p:nvPr/>
        </p:nvGrpSpPr>
        <p:grpSpPr>
          <a:xfrm>
            <a:off x="2157004" y="2789345"/>
            <a:ext cx="5227552" cy="553596"/>
            <a:chOff x="1149299" y="1400725"/>
            <a:chExt cx="7385817" cy="633588"/>
          </a:xfrm>
        </p:grpSpPr>
        <p:cxnSp>
          <p:nvCxnSpPr>
            <p:cNvPr id="192" name="Straight Arrow Connector 191"/>
            <p:cNvCxnSpPr/>
            <p:nvPr/>
          </p:nvCxnSpPr>
          <p:spPr>
            <a:xfrm flipH="1">
              <a:off x="2667000" y="142545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H="1">
              <a:off x="2831999" y="143009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H="1">
              <a:off x="2999639" y="143277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a:off x="3164638" y="143742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H="1">
              <a:off x="3339898" y="143039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3504897" y="143503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H="1">
              <a:off x="3672537" y="143771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837536" y="144236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H="1">
              <a:off x="4012334" y="144552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a:off x="4177333" y="145017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flipH="1">
              <a:off x="4344973" y="14528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flipH="1">
              <a:off x="4509972" y="14575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flipH="1">
              <a:off x="4685232" y="145046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flipH="1">
              <a:off x="4850231" y="145511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H="1">
              <a:off x="5017871" y="145779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H="1">
              <a:off x="5182870" y="146244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flipH="1">
              <a:off x="5349241" y="14602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H="1">
              <a:off x="5514240" y="14649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flipH="1">
              <a:off x="5681880" y="146758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H="1">
              <a:off x="5846879" y="147223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flipH="1">
              <a:off x="6021677" y="147539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flipH="1">
              <a:off x="6186676" y="148004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flipH="1">
              <a:off x="6354316" y="148272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H="1">
              <a:off x="6519315" y="148736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H="1">
              <a:off x="6694575" y="148033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a:off x="6859574" y="148498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H="1">
              <a:off x="7027214" y="148766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a:off x="7192213" y="149230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H="1">
              <a:off x="1149299" y="140072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flipH="1">
              <a:off x="1314298" y="140537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H="1">
              <a:off x="1481938" y="140805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flipH="1">
              <a:off x="1646937" y="141270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flipH="1">
              <a:off x="1822197" y="140566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flipH="1">
              <a:off x="1987196" y="141031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flipH="1">
              <a:off x="2154836" y="141299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flipH="1">
              <a:off x="2319835" y="141764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H="1">
              <a:off x="2494633" y="142080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flipH="1">
              <a:off x="7354319" y="149677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H="1">
              <a:off x="7521959" y="14994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flipH="1">
              <a:off x="7686958" y="15041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flipH="1">
              <a:off x="7862218" y="149706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flipH="1">
              <a:off x="8027217" y="150171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flipH="1">
              <a:off x="8194857" y="150439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flipH="1">
              <a:off x="8359856" y="150904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3" name="Group 432"/>
          <p:cNvGrpSpPr/>
          <p:nvPr/>
        </p:nvGrpSpPr>
        <p:grpSpPr>
          <a:xfrm>
            <a:off x="3304236" y="3805434"/>
            <a:ext cx="1267388" cy="1284969"/>
            <a:chOff x="4384749" y="2763445"/>
            <a:chExt cx="1790646" cy="1470641"/>
          </a:xfrm>
        </p:grpSpPr>
        <p:grpSp>
          <p:nvGrpSpPr>
            <p:cNvPr id="289" name="Group 288"/>
            <p:cNvGrpSpPr/>
            <p:nvPr/>
          </p:nvGrpSpPr>
          <p:grpSpPr>
            <a:xfrm>
              <a:off x="4384749" y="2763445"/>
              <a:ext cx="201902" cy="886286"/>
              <a:chOff x="4384749" y="3819193"/>
              <a:chExt cx="109573" cy="280815"/>
            </a:xfrm>
          </p:grpSpPr>
          <p:sp>
            <p:nvSpPr>
              <p:cNvPr id="288" name="Rectangle 28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287" name="Isosceles Triangle 28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290" name="Group 289"/>
            <p:cNvGrpSpPr/>
            <p:nvPr/>
          </p:nvGrpSpPr>
          <p:grpSpPr>
            <a:xfrm>
              <a:off x="4597805" y="2829502"/>
              <a:ext cx="201902" cy="886286"/>
              <a:chOff x="4384749" y="3819193"/>
              <a:chExt cx="109573" cy="280815"/>
            </a:xfrm>
          </p:grpSpPr>
          <p:sp>
            <p:nvSpPr>
              <p:cNvPr id="291" name="Rectangle 29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292" name="Isosceles Triangle 29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293" name="Group 292"/>
            <p:cNvGrpSpPr/>
            <p:nvPr/>
          </p:nvGrpSpPr>
          <p:grpSpPr>
            <a:xfrm>
              <a:off x="4767421" y="2915103"/>
              <a:ext cx="201902" cy="886286"/>
              <a:chOff x="4384749" y="3819193"/>
              <a:chExt cx="109573" cy="280815"/>
            </a:xfrm>
          </p:grpSpPr>
          <p:sp>
            <p:nvSpPr>
              <p:cNvPr id="294" name="Rectangle 29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295" name="Isosceles Triangle 29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296" name="Group 295"/>
            <p:cNvGrpSpPr/>
            <p:nvPr/>
          </p:nvGrpSpPr>
          <p:grpSpPr>
            <a:xfrm>
              <a:off x="4980477" y="2981160"/>
              <a:ext cx="201902" cy="886286"/>
              <a:chOff x="4384749" y="3819193"/>
              <a:chExt cx="109573" cy="280815"/>
            </a:xfrm>
          </p:grpSpPr>
          <p:sp>
            <p:nvSpPr>
              <p:cNvPr id="297" name="Rectangle 29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298" name="Isosceles Triangle 29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299" name="Group 298"/>
            <p:cNvGrpSpPr/>
            <p:nvPr/>
          </p:nvGrpSpPr>
          <p:grpSpPr>
            <a:xfrm>
              <a:off x="5258616" y="3084388"/>
              <a:ext cx="201902" cy="886286"/>
              <a:chOff x="4384749" y="3819193"/>
              <a:chExt cx="109573" cy="280815"/>
            </a:xfrm>
          </p:grpSpPr>
          <p:sp>
            <p:nvSpPr>
              <p:cNvPr id="300" name="Rectangle 29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01" name="Isosceles Triangle 30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02" name="Group 301"/>
            <p:cNvGrpSpPr/>
            <p:nvPr/>
          </p:nvGrpSpPr>
          <p:grpSpPr>
            <a:xfrm>
              <a:off x="5471672" y="3150445"/>
              <a:ext cx="201902" cy="886286"/>
              <a:chOff x="4384749" y="3819193"/>
              <a:chExt cx="109573" cy="280815"/>
            </a:xfrm>
          </p:grpSpPr>
          <p:sp>
            <p:nvSpPr>
              <p:cNvPr id="303" name="Rectangle 30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04" name="Isosceles Triangle 30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05" name="Group 304"/>
            <p:cNvGrpSpPr/>
            <p:nvPr/>
          </p:nvGrpSpPr>
          <p:grpSpPr>
            <a:xfrm>
              <a:off x="5695354" y="3244572"/>
              <a:ext cx="201902" cy="886286"/>
              <a:chOff x="4384749" y="3819193"/>
              <a:chExt cx="109573" cy="280815"/>
            </a:xfrm>
          </p:grpSpPr>
          <p:sp>
            <p:nvSpPr>
              <p:cNvPr id="306" name="Rectangle 30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07" name="Isosceles Triangle 30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08" name="Group 307"/>
            <p:cNvGrpSpPr/>
            <p:nvPr/>
          </p:nvGrpSpPr>
          <p:grpSpPr>
            <a:xfrm>
              <a:off x="5973493" y="3347800"/>
              <a:ext cx="201902" cy="886286"/>
              <a:chOff x="4384749" y="3819193"/>
              <a:chExt cx="109573" cy="280815"/>
            </a:xfrm>
          </p:grpSpPr>
          <p:sp>
            <p:nvSpPr>
              <p:cNvPr id="309" name="Rectangle 30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10" name="Isosceles Triangle 30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grpSp>
        <p:nvGrpSpPr>
          <p:cNvPr id="311" name="Group 310"/>
          <p:cNvGrpSpPr/>
          <p:nvPr/>
        </p:nvGrpSpPr>
        <p:grpSpPr>
          <a:xfrm>
            <a:off x="4579518" y="4373730"/>
            <a:ext cx="142903" cy="774390"/>
            <a:chOff x="4384749" y="3819193"/>
            <a:chExt cx="109573" cy="280815"/>
          </a:xfrm>
        </p:grpSpPr>
        <p:sp>
          <p:nvSpPr>
            <p:cNvPr id="312" name="Rectangle 31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13" name="Isosceles Triangle 31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14" name="Group 313"/>
          <p:cNvGrpSpPr/>
          <p:nvPr/>
        </p:nvGrpSpPr>
        <p:grpSpPr>
          <a:xfrm>
            <a:off x="4689056" y="4416045"/>
            <a:ext cx="142903" cy="774390"/>
            <a:chOff x="4384749" y="3819193"/>
            <a:chExt cx="109573" cy="280815"/>
          </a:xfrm>
        </p:grpSpPr>
        <p:sp>
          <p:nvSpPr>
            <p:cNvPr id="315" name="Rectangle 31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16" name="Isosceles Triangle 31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17" name="Group 316"/>
          <p:cNvGrpSpPr/>
          <p:nvPr/>
        </p:nvGrpSpPr>
        <p:grpSpPr>
          <a:xfrm>
            <a:off x="4885918" y="4506240"/>
            <a:ext cx="142903" cy="774390"/>
            <a:chOff x="4384749" y="3819193"/>
            <a:chExt cx="109573" cy="280815"/>
          </a:xfrm>
        </p:grpSpPr>
        <p:sp>
          <p:nvSpPr>
            <p:cNvPr id="318" name="Rectangle 31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19" name="Isosceles Triangle 31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20" name="Group 319"/>
          <p:cNvGrpSpPr/>
          <p:nvPr/>
        </p:nvGrpSpPr>
        <p:grpSpPr>
          <a:xfrm>
            <a:off x="5036715" y="4563958"/>
            <a:ext cx="142903" cy="774390"/>
            <a:chOff x="4384749" y="3819193"/>
            <a:chExt cx="109573" cy="280815"/>
          </a:xfrm>
        </p:grpSpPr>
        <p:sp>
          <p:nvSpPr>
            <p:cNvPr id="321" name="Rectangle 32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22" name="Isosceles Triangle 32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23" name="Group 322"/>
          <p:cNvGrpSpPr/>
          <p:nvPr/>
        </p:nvGrpSpPr>
        <p:grpSpPr>
          <a:xfrm>
            <a:off x="5219206" y="4655328"/>
            <a:ext cx="142903" cy="774390"/>
            <a:chOff x="4384749" y="3819193"/>
            <a:chExt cx="109573" cy="280815"/>
          </a:xfrm>
        </p:grpSpPr>
        <p:sp>
          <p:nvSpPr>
            <p:cNvPr id="324" name="Rectangle 32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25" name="Isosceles Triangle 32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26" name="Group 325"/>
          <p:cNvGrpSpPr/>
          <p:nvPr/>
        </p:nvGrpSpPr>
        <p:grpSpPr>
          <a:xfrm>
            <a:off x="5416068" y="4745523"/>
            <a:ext cx="142903" cy="774390"/>
            <a:chOff x="4384749" y="3819193"/>
            <a:chExt cx="109573" cy="280815"/>
          </a:xfrm>
        </p:grpSpPr>
        <p:sp>
          <p:nvSpPr>
            <p:cNvPr id="327" name="Rectangle 32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28" name="Isosceles Triangle 32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29" name="Group 328"/>
          <p:cNvGrpSpPr/>
          <p:nvPr/>
        </p:nvGrpSpPr>
        <p:grpSpPr>
          <a:xfrm>
            <a:off x="5566865" y="4803240"/>
            <a:ext cx="142903" cy="774390"/>
            <a:chOff x="4384749" y="3819193"/>
            <a:chExt cx="109573" cy="280815"/>
          </a:xfrm>
        </p:grpSpPr>
        <p:sp>
          <p:nvSpPr>
            <p:cNvPr id="330" name="Rectangle 32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31" name="Isosceles Triangle 33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32" name="Group 331"/>
          <p:cNvGrpSpPr/>
          <p:nvPr/>
        </p:nvGrpSpPr>
        <p:grpSpPr>
          <a:xfrm>
            <a:off x="2486690" y="3436865"/>
            <a:ext cx="142903" cy="774390"/>
            <a:chOff x="4384749" y="3819193"/>
            <a:chExt cx="109573" cy="280815"/>
          </a:xfrm>
        </p:grpSpPr>
        <p:sp>
          <p:nvSpPr>
            <p:cNvPr id="333" name="Rectangle 33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34" name="Isosceles Triangle 33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35" name="Group 334"/>
          <p:cNvGrpSpPr/>
          <p:nvPr/>
        </p:nvGrpSpPr>
        <p:grpSpPr>
          <a:xfrm>
            <a:off x="2637488" y="3494582"/>
            <a:ext cx="142903" cy="774390"/>
            <a:chOff x="4384749" y="3819193"/>
            <a:chExt cx="109573" cy="280815"/>
          </a:xfrm>
        </p:grpSpPr>
        <p:sp>
          <p:nvSpPr>
            <p:cNvPr id="336" name="Rectangle 33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37" name="Isosceles Triangle 33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38" name="Group 337"/>
          <p:cNvGrpSpPr/>
          <p:nvPr/>
        </p:nvGrpSpPr>
        <p:grpSpPr>
          <a:xfrm>
            <a:off x="2819978" y="3585953"/>
            <a:ext cx="142903" cy="774390"/>
            <a:chOff x="4384749" y="3819193"/>
            <a:chExt cx="109573" cy="280815"/>
          </a:xfrm>
        </p:grpSpPr>
        <p:sp>
          <p:nvSpPr>
            <p:cNvPr id="339" name="Rectangle 33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40" name="Isosceles Triangle 33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41" name="Group 340"/>
          <p:cNvGrpSpPr/>
          <p:nvPr/>
        </p:nvGrpSpPr>
        <p:grpSpPr>
          <a:xfrm>
            <a:off x="3016840" y="3676148"/>
            <a:ext cx="142903" cy="774390"/>
            <a:chOff x="4384749" y="3819193"/>
            <a:chExt cx="109573" cy="280815"/>
          </a:xfrm>
        </p:grpSpPr>
        <p:sp>
          <p:nvSpPr>
            <p:cNvPr id="342" name="Rectangle 34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43" name="Isosceles Triangle 34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44" name="Group 343"/>
          <p:cNvGrpSpPr/>
          <p:nvPr/>
        </p:nvGrpSpPr>
        <p:grpSpPr>
          <a:xfrm>
            <a:off x="3167637" y="3733865"/>
            <a:ext cx="142903" cy="774390"/>
            <a:chOff x="4384749" y="3819193"/>
            <a:chExt cx="109573" cy="280815"/>
          </a:xfrm>
        </p:grpSpPr>
        <p:sp>
          <p:nvSpPr>
            <p:cNvPr id="345" name="Rectangle 34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46" name="Isosceles Triangle 34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47" name="Group 346"/>
          <p:cNvGrpSpPr/>
          <p:nvPr/>
        </p:nvGrpSpPr>
        <p:grpSpPr>
          <a:xfrm>
            <a:off x="2163651" y="3305016"/>
            <a:ext cx="142903" cy="774390"/>
            <a:chOff x="4384749" y="3819193"/>
            <a:chExt cx="109573" cy="280815"/>
          </a:xfrm>
        </p:grpSpPr>
        <p:sp>
          <p:nvSpPr>
            <p:cNvPr id="348" name="Rectangle 34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49" name="Isosceles Triangle 34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50" name="Group 349"/>
          <p:cNvGrpSpPr/>
          <p:nvPr/>
        </p:nvGrpSpPr>
        <p:grpSpPr>
          <a:xfrm>
            <a:off x="2314449" y="3362733"/>
            <a:ext cx="142903" cy="774390"/>
            <a:chOff x="4384749" y="3819193"/>
            <a:chExt cx="109573" cy="280815"/>
          </a:xfrm>
        </p:grpSpPr>
        <p:sp>
          <p:nvSpPr>
            <p:cNvPr id="351" name="Rectangle 35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52" name="Isosceles Triangle 35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459" name="Group 458"/>
          <p:cNvGrpSpPr/>
          <p:nvPr/>
        </p:nvGrpSpPr>
        <p:grpSpPr>
          <a:xfrm>
            <a:off x="5988197" y="4983172"/>
            <a:ext cx="1070526" cy="1194773"/>
            <a:chOff x="5988197" y="4983172"/>
            <a:chExt cx="1070526" cy="1194773"/>
          </a:xfrm>
        </p:grpSpPr>
        <p:grpSp>
          <p:nvGrpSpPr>
            <p:cNvPr id="353" name="Group 352"/>
            <p:cNvGrpSpPr/>
            <p:nvPr/>
          </p:nvGrpSpPr>
          <p:grpSpPr>
            <a:xfrm>
              <a:off x="5988197" y="4983172"/>
              <a:ext cx="142903" cy="774390"/>
              <a:chOff x="4384749" y="3819193"/>
              <a:chExt cx="109573" cy="280815"/>
            </a:xfrm>
          </p:grpSpPr>
          <p:sp>
            <p:nvSpPr>
              <p:cNvPr id="354" name="Rectangle 35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55" name="Isosceles Triangle 35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56" name="Group 355"/>
            <p:cNvGrpSpPr/>
            <p:nvPr/>
          </p:nvGrpSpPr>
          <p:grpSpPr>
            <a:xfrm>
              <a:off x="6138994" y="5040889"/>
              <a:ext cx="142903" cy="774390"/>
              <a:chOff x="4384749" y="3819193"/>
              <a:chExt cx="109573" cy="280815"/>
            </a:xfrm>
          </p:grpSpPr>
          <p:sp>
            <p:nvSpPr>
              <p:cNvPr id="357" name="Rectangle 35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58" name="Isosceles Triangle 35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59" name="Group 358"/>
            <p:cNvGrpSpPr/>
            <p:nvPr/>
          </p:nvGrpSpPr>
          <p:grpSpPr>
            <a:xfrm>
              <a:off x="6259045" y="5115683"/>
              <a:ext cx="142903" cy="774390"/>
              <a:chOff x="4384749" y="3819193"/>
              <a:chExt cx="109573" cy="280815"/>
            </a:xfrm>
          </p:grpSpPr>
          <p:sp>
            <p:nvSpPr>
              <p:cNvPr id="360" name="Rectangle 35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61" name="Isosceles Triangle 36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62" name="Group 361"/>
            <p:cNvGrpSpPr/>
            <p:nvPr/>
          </p:nvGrpSpPr>
          <p:grpSpPr>
            <a:xfrm>
              <a:off x="6409842" y="5173400"/>
              <a:ext cx="142903" cy="774390"/>
              <a:chOff x="4384749" y="3819193"/>
              <a:chExt cx="109573" cy="280815"/>
            </a:xfrm>
          </p:grpSpPr>
          <p:sp>
            <p:nvSpPr>
              <p:cNvPr id="363" name="Rectangle 36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64" name="Isosceles Triangle 36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65" name="Group 364"/>
            <p:cNvGrpSpPr/>
            <p:nvPr/>
          </p:nvGrpSpPr>
          <p:grpSpPr>
            <a:xfrm>
              <a:off x="6606704" y="5263595"/>
              <a:ext cx="142903" cy="774390"/>
              <a:chOff x="4384749" y="3819193"/>
              <a:chExt cx="109573" cy="280815"/>
            </a:xfrm>
          </p:grpSpPr>
          <p:sp>
            <p:nvSpPr>
              <p:cNvPr id="366" name="Rectangle 36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67" name="Isosceles Triangle 36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68" name="Group 367"/>
            <p:cNvGrpSpPr/>
            <p:nvPr/>
          </p:nvGrpSpPr>
          <p:grpSpPr>
            <a:xfrm>
              <a:off x="6757502" y="5321312"/>
              <a:ext cx="142903" cy="774390"/>
              <a:chOff x="4384749" y="3819193"/>
              <a:chExt cx="109573" cy="280815"/>
            </a:xfrm>
          </p:grpSpPr>
          <p:sp>
            <p:nvSpPr>
              <p:cNvPr id="369" name="Rectangle 36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70" name="Isosceles Triangle 36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71" name="Group 370"/>
            <p:cNvGrpSpPr/>
            <p:nvPr/>
          </p:nvGrpSpPr>
          <p:grpSpPr>
            <a:xfrm>
              <a:off x="6915820" y="5403555"/>
              <a:ext cx="142903" cy="774390"/>
              <a:chOff x="4384749" y="3819193"/>
              <a:chExt cx="109573" cy="280815"/>
            </a:xfrm>
          </p:grpSpPr>
          <p:sp>
            <p:nvSpPr>
              <p:cNvPr id="372" name="Rectangle 37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73" name="Isosceles Triangle 37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grpSp>
        <p:nvGrpSpPr>
          <p:cNvPr id="374" name="Group 373"/>
          <p:cNvGrpSpPr/>
          <p:nvPr/>
        </p:nvGrpSpPr>
        <p:grpSpPr>
          <a:xfrm>
            <a:off x="5700801" y="4853886"/>
            <a:ext cx="142903" cy="774390"/>
            <a:chOff x="4384749" y="3819193"/>
            <a:chExt cx="109573" cy="280815"/>
          </a:xfrm>
        </p:grpSpPr>
        <p:sp>
          <p:nvSpPr>
            <p:cNvPr id="375" name="Rectangle 37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76" name="Isosceles Triangle 37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grpSp>
        <p:nvGrpSpPr>
          <p:cNvPr id="377" name="Group 376"/>
          <p:cNvGrpSpPr/>
          <p:nvPr/>
        </p:nvGrpSpPr>
        <p:grpSpPr>
          <a:xfrm>
            <a:off x="5851598" y="4911603"/>
            <a:ext cx="142903" cy="774390"/>
            <a:chOff x="4384749" y="3819193"/>
            <a:chExt cx="109573" cy="280815"/>
          </a:xfrm>
        </p:grpSpPr>
        <p:sp>
          <p:nvSpPr>
            <p:cNvPr id="378" name="Rectangle 37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sp>
          <p:nvSpPr>
            <p:cNvPr id="379" name="Isosceles Triangle 37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p>
          </p:txBody>
        </p:sp>
      </p:grpSp>
      <p:sp>
        <p:nvSpPr>
          <p:cNvPr id="382" name="Freeform 381"/>
          <p:cNvSpPr/>
          <p:nvPr/>
        </p:nvSpPr>
        <p:spPr>
          <a:xfrm>
            <a:off x="7099720" y="6217898"/>
            <a:ext cx="283148" cy="133159"/>
          </a:xfrm>
          <a:custGeom>
            <a:avLst/>
            <a:gdLst>
              <a:gd name="connsiteX0" fmla="*/ 0 w 393700"/>
              <a:gd name="connsiteY0" fmla="*/ 0 h 152400"/>
              <a:gd name="connsiteX1" fmla="*/ 0 w 393700"/>
              <a:gd name="connsiteY1" fmla="*/ 152400 h 152400"/>
              <a:gd name="connsiteX2" fmla="*/ 393700 w 393700"/>
              <a:gd name="connsiteY2" fmla="*/ 152400 h 152400"/>
              <a:gd name="connsiteX3" fmla="*/ 381000 w 393700"/>
              <a:gd name="connsiteY3" fmla="*/ 12700 h 152400"/>
              <a:gd name="connsiteX0" fmla="*/ 0 w 406400"/>
              <a:gd name="connsiteY0" fmla="*/ 25400 h 177800"/>
              <a:gd name="connsiteX1" fmla="*/ 0 w 406400"/>
              <a:gd name="connsiteY1" fmla="*/ 177800 h 177800"/>
              <a:gd name="connsiteX2" fmla="*/ 393700 w 406400"/>
              <a:gd name="connsiteY2" fmla="*/ 177800 h 177800"/>
              <a:gd name="connsiteX3" fmla="*/ 406400 w 406400"/>
              <a:gd name="connsiteY3" fmla="*/ 0 h 177800"/>
              <a:gd name="connsiteX0" fmla="*/ 0 w 393700"/>
              <a:gd name="connsiteY0" fmla="*/ 25400 h 177800"/>
              <a:gd name="connsiteX1" fmla="*/ 0 w 393700"/>
              <a:gd name="connsiteY1" fmla="*/ 177800 h 177800"/>
              <a:gd name="connsiteX2" fmla="*/ 393700 w 393700"/>
              <a:gd name="connsiteY2" fmla="*/ 177800 h 177800"/>
              <a:gd name="connsiteX3" fmla="*/ 381000 w 393700"/>
              <a:gd name="connsiteY3" fmla="*/ 0 h 177800"/>
              <a:gd name="connsiteX0" fmla="*/ 0 w 412750"/>
              <a:gd name="connsiteY0" fmla="*/ 31750 h 184150"/>
              <a:gd name="connsiteX1" fmla="*/ 0 w 412750"/>
              <a:gd name="connsiteY1" fmla="*/ 184150 h 184150"/>
              <a:gd name="connsiteX2" fmla="*/ 393700 w 412750"/>
              <a:gd name="connsiteY2" fmla="*/ 184150 h 184150"/>
              <a:gd name="connsiteX3" fmla="*/ 412750 w 412750"/>
              <a:gd name="connsiteY3" fmla="*/ 0 h 184150"/>
              <a:gd name="connsiteX0" fmla="*/ 0 w 393700"/>
              <a:gd name="connsiteY0" fmla="*/ 50800 h 203200"/>
              <a:gd name="connsiteX1" fmla="*/ 0 w 393700"/>
              <a:gd name="connsiteY1" fmla="*/ 203200 h 203200"/>
              <a:gd name="connsiteX2" fmla="*/ 393700 w 393700"/>
              <a:gd name="connsiteY2" fmla="*/ 203200 h 203200"/>
              <a:gd name="connsiteX3" fmla="*/ 387350 w 393700"/>
              <a:gd name="connsiteY3" fmla="*/ 0 h 203200"/>
              <a:gd name="connsiteX0" fmla="*/ 0 w 400050"/>
              <a:gd name="connsiteY0" fmla="*/ 0 h 152400"/>
              <a:gd name="connsiteX1" fmla="*/ 0 w 400050"/>
              <a:gd name="connsiteY1" fmla="*/ 152400 h 152400"/>
              <a:gd name="connsiteX2" fmla="*/ 393700 w 400050"/>
              <a:gd name="connsiteY2" fmla="*/ 152400 h 152400"/>
              <a:gd name="connsiteX3" fmla="*/ 400050 w 400050"/>
              <a:gd name="connsiteY3" fmla="*/ 0 h 152400"/>
            </a:gdLst>
            <a:ahLst/>
            <a:cxnLst>
              <a:cxn ang="0">
                <a:pos x="connsiteX0" y="connsiteY0"/>
              </a:cxn>
              <a:cxn ang="0">
                <a:pos x="connsiteX1" y="connsiteY1"/>
              </a:cxn>
              <a:cxn ang="0">
                <a:pos x="connsiteX2" y="connsiteY2"/>
              </a:cxn>
              <a:cxn ang="0">
                <a:pos x="connsiteX3" y="connsiteY3"/>
              </a:cxn>
            </a:cxnLst>
            <a:rect l="l" t="t" r="r" b="b"/>
            <a:pathLst>
              <a:path w="400050" h="152400">
                <a:moveTo>
                  <a:pt x="0" y="0"/>
                </a:moveTo>
                <a:lnTo>
                  <a:pt x="0" y="152400"/>
                </a:lnTo>
                <a:lnTo>
                  <a:pt x="393700" y="152400"/>
                </a:lnTo>
                <a:lnTo>
                  <a:pt x="400050" y="0"/>
                </a:lnTo>
              </a:path>
            </a:pathLst>
          </a:custGeom>
          <a:noFill/>
          <a:ln w="3810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p:cNvSpPr/>
          <p:nvPr/>
        </p:nvSpPr>
        <p:spPr>
          <a:xfrm>
            <a:off x="7106467" y="6273548"/>
            <a:ext cx="267816" cy="74278"/>
          </a:xfrm>
          <a:prstGeom prst="rect">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81" name="Straight Connector 280"/>
          <p:cNvCxnSpPr>
            <a:endCxn id="366" idx="2"/>
          </p:cNvCxnSpPr>
          <p:nvPr/>
        </p:nvCxnSpPr>
        <p:spPr>
          <a:xfrm>
            <a:off x="1957007" y="5041633"/>
            <a:ext cx="4621980" cy="971768"/>
          </a:xfrm>
          <a:prstGeom prst="line">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4" name="Isosceles Triangle 383"/>
          <p:cNvSpPr/>
          <p:nvPr/>
        </p:nvSpPr>
        <p:spPr>
          <a:xfrm rot="10800000">
            <a:off x="2019314" y="4927827"/>
            <a:ext cx="134833" cy="132511"/>
          </a:xfrm>
          <a:prstGeom prst="triangle">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473" name="Group 472"/>
          <p:cNvGrpSpPr/>
          <p:nvPr/>
        </p:nvGrpSpPr>
        <p:grpSpPr>
          <a:xfrm>
            <a:off x="6705540" y="5952046"/>
            <a:ext cx="528494" cy="276274"/>
            <a:chOff x="4477390" y="3532914"/>
            <a:chExt cx="836631" cy="354622"/>
          </a:xfrm>
        </p:grpSpPr>
        <p:cxnSp>
          <p:nvCxnSpPr>
            <p:cNvPr id="474" name="Straight Arrow Connector 473"/>
            <p:cNvCxnSpPr/>
            <p:nvPr/>
          </p:nvCxnSpPr>
          <p:spPr>
            <a:xfrm>
              <a:off x="4477390" y="3532914"/>
              <a:ext cx="836631" cy="354622"/>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a:off x="4485700" y="3540022"/>
              <a:ext cx="716612" cy="29882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Freeform 6"/>
          <p:cNvSpPr/>
          <p:nvPr/>
        </p:nvSpPr>
        <p:spPr>
          <a:xfrm>
            <a:off x="9534525" y="3695700"/>
            <a:ext cx="1333500" cy="523875"/>
          </a:xfrm>
          <a:custGeom>
            <a:avLst/>
            <a:gdLst>
              <a:gd name="connsiteX0" fmla="*/ 0 w 1333500"/>
              <a:gd name="connsiteY0" fmla="*/ 523875 h 523875"/>
              <a:gd name="connsiteX1" fmla="*/ 295275 w 1333500"/>
              <a:gd name="connsiteY1" fmla="*/ 323850 h 523875"/>
              <a:gd name="connsiteX2" fmla="*/ 619125 w 1333500"/>
              <a:gd name="connsiteY2" fmla="*/ 238125 h 523875"/>
              <a:gd name="connsiteX3" fmla="*/ 1333500 w 1333500"/>
              <a:gd name="connsiteY3" fmla="*/ 0 h 523875"/>
            </a:gdLst>
            <a:ahLst/>
            <a:cxnLst>
              <a:cxn ang="0">
                <a:pos x="connsiteX0" y="connsiteY0"/>
              </a:cxn>
              <a:cxn ang="0">
                <a:pos x="connsiteX1" y="connsiteY1"/>
              </a:cxn>
              <a:cxn ang="0">
                <a:pos x="connsiteX2" y="connsiteY2"/>
              </a:cxn>
              <a:cxn ang="0">
                <a:pos x="connsiteX3" y="connsiteY3"/>
              </a:cxn>
            </a:cxnLst>
            <a:rect l="l" t="t" r="r" b="b"/>
            <a:pathLst>
              <a:path w="1333500" h="523875">
                <a:moveTo>
                  <a:pt x="0" y="523875"/>
                </a:moveTo>
                <a:cubicBezTo>
                  <a:pt x="96044" y="447675"/>
                  <a:pt x="192088" y="371475"/>
                  <a:pt x="295275" y="323850"/>
                </a:cubicBezTo>
                <a:cubicBezTo>
                  <a:pt x="398462" y="276225"/>
                  <a:pt x="446088" y="292100"/>
                  <a:pt x="619125" y="238125"/>
                </a:cubicBezTo>
                <a:cubicBezTo>
                  <a:pt x="792162" y="184150"/>
                  <a:pt x="1062831" y="92075"/>
                  <a:pt x="1333500" y="0"/>
                </a:cubicBezTo>
              </a:path>
            </a:pathLst>
          </a:custGeom>
          <a:noFill/>
          <a:ln w="28575">
            <a:solidFill>
              <a:srgbClr val="00B0F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p:cNvCxnSpPr/>
          <p:nvPr/>
        </p:nvCxnSpPr>
        <p:spPr>
          <a:xfrm>
            <a:off x="1957007" y="5041807"/>
            <a:ext cx="4029683" cy="720356"/>
          </a:xfrm>
          <a:prstGeom prst="line">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38" name="Group 237"/>
          <p:cNvGrpSpPr/>
          <p:nvPr/>
        </p:nvGrpSpPr>
        <p:grpSpPr>
          <a:xfrm>
            <a:off x="6009726" y="5651916"/>
            <a:ext cx="1225948" cy="582735"/>
            <a:chOff x="4477390" y="3532914"/>
            <a:chExt cx="836631" cy="354622"/>
          </a:xfrm>
        </p:grpSpPr>
        <p:cxnSp>
          <p:nvCxnSpPr>
            <p:cNvPr id="239" name="Straight Arrow Connector 238"/>
            <p:cNvCxnSpPr/>
            <p:nvPr/>
          </p:nvCxnSpPr>
          <p:spPr>
            <a:xfrm>
              <a:off x="4477390" y="3532914"/>
              <a:ext cx="836631" cy="354622"/>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a:off x="4485700" y="3540022"/>
              <a:ext cx="769992" cy="32706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Left-Right Arrow 11"/>
          <p:cNvSpPr/>
          <p:nvPr/>
        </p:nvSpPr>
        <p:spPr>
          <a:xfrm rot="1611613">
            <a:off x="5659382" y="6029463"/>
            <a:ext cx="1439855" cy="393295"/>
          </a:xfrm>
          <a:prstGeom prst="leftRightArrow">
            <a:avLst/>
          </a:prstGeom>
          <a:solidFill>
            <a:srgbClr val="FFFF00"/>
          </a:solidFill>
          <a:ln w="28575">
            <a:solidFill>
              <a:srgbClr val="C0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1" name="Left-Right Arrow 240"/>
          <p:cNvSpPr/>
          <p:nvPr/>
        </p:nvSpPr>
        <p:spPr>
          <a:xfrm rot="1611613">
            <a:off x="6409677" y="6215777"/>
            <a:ext cx="639640" cy="393295"/>
          </a:xfrm>
          <a:prstGeom prst="leftRightArrow">
            <a:avLst/>
          </a:prstGeom>
          <a:solidFill>
            <a:srgbClr val="FFFF00"/>
          </a:solidFill>
          <a:ln w="28575">
            <a:solidFill>
              <a:srgbClr val="C0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p:cNvGrpSpPr/>
          <p:nvPr/>
        </p:nvGrpSpPr>
        <p:grpSpPr>
          <a:xfrm>
            <a:off x="8085374" y="2633867"/>
            <a:ext cx="3071086" cy="1930783"/>
            <a:chOff x="8085374" y="2633867"/>
            <a:chExt cx="3071086" cy="1930783"/>
          </a:xfrm>
        </p:grpSpPr>
        <p:sp>
          <p:nvSpPr>
            <p:cNvPr id="242" name="Left-Right Arrow 241"/>
            <p:cNvSpPr/>
            <p:nvPr/>
          </p:nvSpPr>
          <p:spPr>
            <a:xfrm rot="7716924">
              <a:off x="8542423" y="4041638"/>
              <a:ext cx="185926" cy="112902"/>
            </a:xfrm>
            <a:prstGeom prst="leftRightArrow">
              <a:avLst/>
            </a:prstGeom>
            <a:solidFill>
              <a:srgbClr val="FFFF00"/>
            </a:solidFill>
            <a:ln w="28575">
              <a:solidFill>
                <a:srgbClr val="C0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3" name="Left-Right Arrow 242"/>
            <p:cNvSpPr/>
            <p:nvPr/>
          </p:nvSpPr>
          <p:spPr>
            <a:xfrm rot="9381450">
              <a:off x="8085374" y="3898878"/>
              <a:ext cx="185926" cy="112902"/>
            </a:xfrm>
            <a:prstGeom prst="leftRightArrow">
              <a:avLst/>
            </a:prstGeom>
            <a:solidFill>
              <a:srgbClr val="FFFF00"/>
            </a:solidFill>
            <a:ln w="28575">
              <a:solidFill>
                <a:srgbClr val="C0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4" name="Left-Right Arrow 243"/>
            <p:cNvSpPr/>
            <p:nvPr/>
          </p:nvSpPr>
          <p:spPr>
            <a:xfrm rot="15401327">
              <a:off x="9212389" y="4392922"/>
              <a:ext cx="230554" cy="112902"/>
            </a:xfrm>
            <a:prstGeom prst="leftRightArrow">
              <a:avLst/>
            </a:prstGeom>
            <a:solidFill>
              <a:srgbClr val="FFFF00"/>
            </a:solidFill>
            <a:ln w="28575">
              <a:solidFill>
                <a:srgbClr val="C0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5" name="Left-Right Arrow 244"/>
            <p:cNvSpPr/>
            <p:nvPr/>
          </p:nvSpPr>
          <p:spPr>
            <a:xfrm rot="12993686">
              <a:off x="9579118" y="2633867"/>
              <a:ext cx="185926" cy="112902"/>
            </a:xfrm>
            <a:prstGeom prst="leftRightArrow">
              <a:avLst/>
            </a:prstGeom>
            <a:solidFill>
              <a:srgbClr val="FFFF00"/>
            </a:solidFill>
            <a:ln w="28575">
              <a:solidFill>
                <a:srgbClr val="C0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6" name="Left-Right Arrow 245"/>
            <p:cNvSpPr/>
            <p:nvPr/>
          </p:nvSpPr>
          <p:spPr>
            <a:xfrm rot="7716924">
              <a:off x="9654554" y="3844823"/>
              <a:ext cx="185926" cy="112902"/>
            </a:xfrm>
            <a:prstGeom prst="leftRightArrow">
              <a:avLst/>
            </a:prstGeom>
            <a:solidFill>
              <a:srgbClr val="FFFF00"/>
            </a:solidFill>
            <a:ln w="28575">
              <a:solidFill>
                <a:srgbClr val="C0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7" name="Left-Right Arrow 246"/>
            <p:cNvSpPr/>
            <p:nvPr/>
          </p:nvSpPr>
          <p:spPr>
            <a:xfrm rot="9504751">
              <a:off x="9755352" y="3787564"/>
              <a:ext cx="1401108" cy="112902"/>
            </a:xfrm>
            <a:prstGeom prst="leftRightArrow">
              <a:avLst/>
            </a:prstGeom>
            <a:solidFill>
              <a:srgbClr val="FFFF00"/>
            </a:solidFill>
            <a:ln w="28575">
              <a:solidFill>
                <a:srgbClr val="C0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4" name="TextBox 13"/>
          <p:cNvSpPr txBox="1"/>
          <p:nvPr/>
        </p:nvSpPr>
        <p:spPr>
          <a:xfrm>
            <a:off x="5372295" y="3892191"/>
            <a:ext cx="2355453" cy="646331"/>
          </a:xfrm>
          <a:prstGeom prst="rect">
            <a:avLst/>
          </a:prstGeom>
          <a:noFill/>
          <a:ln>
            <a:noFill/>
          </a:ln>
        </p:spPr>
        <p:txBody>
          <a:bodyPr wrap="none" lIns="182880" tIns="182880" rIns="182880" bIns="182880" rtlCol="0">
            <a:spAutoFit/>
          </a:bodyPr>
          <a:lstStyle/>
          <a:p>
            <a:r>
              <a:rPr lang="en-US" dirty="0"/>
              <a:t>Variable source area</a:t>
            </a:r>
          </a:p>
        </p:txBody>
      </p:sp>
      <p:cxnSp>
        <p:nvCxnSpPr>
          <p:cNvPr id="16" name="Straight Arrow Connector 15"/>
          <p:cNvCxnSpPr/>
          <p:nvPr/>
        </p:nvCxnSpPr>
        <p:spPr>
          <a:xfrm flipV="1">
            <a:off x="7522128" y="4115067"/>
            <a:ext cx="848198" cy="123566"/>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a:off x="6422101" y="4386408"/>
            <a:ext cx="360883" cy="156776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10190125" y="4883938"/>
            <a:ext cx="1764984" cy="1200329"/>
          </a:xfrm>
          <a:prstGeom prst="rect">
            <a:avLst/>
          </a:prstGeom>
          <a:noFill/>
          <a:ln>
            <a:noFill/>
          </a:ln>
        </p:spPr>
        <p:txBody>
          <a:bodyPr wrap="square" lIns="182880" tIns="182880" rIns="182880" bIns="182880" rtlCol="0">
            <a:spAutoFit/>
          </a:bodyPr>
          <a:lstStyle/>
          <a:p>
            <a:r>
              <a:rPr lang="en-US" dirty="0"/>
              <a:t>Ephemeral or intermittent stream</a:t>
            </a:r>
          </a:p>
        </p:txBody>
      </p:sp>
      <p:cxnSp>
        <p:nvCxnSpPr>
          <p:cNvPr id="250" name="Straight Arrow Connector 249"/>
          <p:cNvCxnSpPr/>
          <p:nvPr/>
        </p:nvCxnSpPr>
        <p:spPr>
          <a:xfrm flipH="1" flipV="1">
            <a:off x="10260200" y="3946339"/>
            <a:ext cx="564005" cy="1136902"/>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58" name="Group 457"/>
          <p:cNvGrpSpPr/>
          <p:nvPr/>
        </p:nvGrpSpPr>
        <p:grpSpPr>
          <a:xfrm>
            <a:off x="6697604" y="1367523"/>
            <a:ext cx="1664726" cy="911611"/>
            <a:chOff x="6697604" y="1367523"/>
            <a:chExt cx="1664726" cy="911611"/>
          </a:xfrm>
        </p:grpSpPr>
        <p:cxnSp>
          <p:nvCxnSpPr>
            <p:cNvPr id="453" name="Straight Connector 452"/>
            <p:cNvCxnSpPr/>
            <p:nvPr/>
          </p:nvCxnSpPr>
          <p:spPr>
            <a:xfrm>
              <a:off x="6697604" y="1690688"/>
              <a:ext cx="536430" cy="0"/>
            </a:xfrm>
            <a:prstGeom prst="line">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5" name="TextBox 454"/>
            <p:cNvSpPr txBox="1"/>
            <p:nvPr/>
          </p:nvSpPr>
          <p:spPr>
            <a:xfrm>
              <a:off x="7143727" y="1367523"/>
              <a:ext cx="1218603" cy="646331"/>
            </a:xfrm>
            <a:prstGeom prst="rect">
              <a:avLst/>
            </a:prstGeom>
            <a:noFill/>
            <a:ln>
              <a:noFill/>
            </a:ln>
          </p:spPr>
          <p:txBody>
            <a:bodyPr wrap="none" lIns="182880" tIns="182880" rIns="182880" bIns="182880" rtlCol="0">
              <a:spAutoFit/>
            </a:bodyPr>
            <a:lstStyle/>
            <a:p>
              <a:r>
                <a:rPr lang="en-US" dirty="0"/>
                <a:t>Contours</a:t>
              </a:r>
            </a:p>
          </p:txBody>
        </p:sp>
        <p:cxnSp>
          <p:nvCxnSpPr>
            <p:cNvPr id="259" name="Straight Connector 258"/>
            <p:cNvCxnSpPr/>
            <p:nvPr/>
          </p:nvCxnSpPr>
          <p:spPr>
            <a:xfrm>
              <a:off x="6697604" y="1938338"/>
              <a:ext cx="536430" cy="0"/>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2" name="TextBox 261"/>
            <p:cNvSpPr txBox="1"/>
            <p:nvPr/>
          </p:nvSpPr>
          <p:spPr>
            <a:xfrm>
              <a:off x="7134166" y="1632803"/>
              <a:ext cx="1129348" cy="646331"/>
            </a:xfrm>
            <a:prstGeom prst="rect">
              <a:avLst/>
            </a:prstGeom>
            <a:noFill/>
            <a:ln>
              <a:noFill/>
            </a:ln>
          </p:spPr>
          <p:txBody>
            <a:bodyPr wrap="none" lIns="182880" tIns="182880" rIns="182880" bIns="182880" rtlCol="0">
              <a:spAutoFit/>
            </a:bodyPr>
            <a:lstStyle/>
            <a:p>
              <a:r>
                <a:rPr lang="en-US" dirty="0"/>
                <a:t>Streams</a:t>
              </a:r>
            </a:p>
          </p:txBody>
        </p:sp>
      </p:grpSp>
      <p:sp>
        <p:nvSpPr>
          <p:cNvPr id="24" name="Freeform 23"/>
          <p:cNvSpPr/>
          <p:nvPr/>
        </p:nvSpPr>
        <p:spPr>
          <a:xfrm>
            <a:off x="8130536" y="2711416"/>
            <a:ext cx="1800864" cy="3644934"/>
          </a:xfrm>
          <a:custGeom>
            <a:avLst/>
            <a:gdLst>
              <a:gd name="connsiteX0" fmla="*/ 1146814 w 1800864"/>
              <a:gd name="connsiteY0" fmla="*/ 3581434 h 3644934"/>
              <a:gd name="connsiteX1" fmla="*/ 1019814 w 1800864"/>
              <a:gd name="connsiteY1" fmla="*/ 3162334 h 3644934"/>
              <a:gd name="connsiteX2" fmla="*/ 1083314 w 1800864"/>
              <a:gd name="connsiteY2" fmla="*/ 2705134 h 3644934"/>
              <a:gd name="connsiteX3" fmla="*/ 1280164 w 1800864"/>
              <a:gd name="connsiteY3" fmla="*/ 2190784 h 3644934"/>
              <a:gd name="connsiteX4" fmla="*/ 1413514 w 1800864"/>
              <a:gd name="connsiteY4" fmla="*/ 1854234 h 3644934"/>
              <a:gd name="connsiteX5" fmla="*/ 1623064 w 1800864"/>
              <a:gd name="connsiteY5" fmla="*/ 1479584 h 3644934"/>
              <a:gd name="connsiteX6" fmla="*/ 1591314 w 1800864"/>
              <a:gd name="connsiteY6" fmla="*/ 1270034 h 3644934"/>
              <a:gd name="connsiteX7" fmla="*/ 1534164 w 1800864"/>
              <a:gd name="connsiteY7" fmla="*/ 1143034 h 3644934"/>
              <a:gd name="connsiteX8" fmla="*/ 1616714 w 1800864"/>
              <a:gd name="connsiteY8" fmla="*/ 704884 h 3644934"/>
              <a:gd name="connsiteX9" fmla="*/ 1692914 w 1800864"/>
              <a:gd name="connsiteY9" fmla="*/ 330234 h 3644934"/>
              <a:gd name="connsiteX10" fmla="*/ 1800864 w 1800864"/>
              <a:gd name="connsiteY10" fmla="*/ 158784 h 3644934"/>
              <a:gd name="connsiteX11" fmla="*/ 1692914 w 1800864"/>
              <a:gd name="connsiteY11" fmla="*/ 34 h 3644934"/>
              <a:gd name="connsiteX12" fmla="*/ 1559564 w 1800864"/>
              <a:gd name="connsiteY12" fmla="*/ 146084 h 3644934"/>
              <a:gd name="connsiteX13" fmla="*/ 1540514 w 1800864"/>
              <a:gd name="connsiteY13" fmla="*/ 317534 h 3644934"/>
              <a:gd name="connsiteX14" fmla="*/ 1534164 w 1800864"/>
              <a:gd name="connsiteY14" fmla="*/ 393734 h 3644934"/>
              <a:gd name="connsiteX15" fmla="*/ 1457964 w 1800864"/>
              <a:gd name="connsiteY15" fmla="*/ 927134 h 3644934"/>
              <a:gd name="connsiteX16" fmla="*/ 1407164 w 1800864"/>
              <a:gd name="connsiteY16" fmla="*/ 1346234 h 3644934"/>
              <a:gd name="connsiteX17" fmla="*/ 1299214 w 1800864"/>
              <a:gd name="connsiteY17" fmla="*/ 1638334 h 3644934"/>
              <a:gd name="connsiteX18" fmla="*/ 1267464 w 1800864"/>
              <a:gd name="connsiteY18" fmla="*/ 1822484 h 3644934"/>
              <a:gd name="connsiteX19" fmla="*/ 1197614 w 1800864"/>
              <a:gd name="connsiteY19" fmla="*/ 1860584 h 3644934"/>
              <a:gd name="connsiteX20" fmla="*/ 994414 w 1800864"/>
              <a:gd name="connsiteY20" fmla="*/ 1720884 h 3644934"/>
              <a:gd name="connsiteX21" fmla="*/ 708664 w 1800864"/>
              <a:gd name="connsiteY21" fmla="*/ 1638334 h 3644934"/>
              <a:gd name="connsiteX22" fmla="*/ 524514 w 1800864"/>
              <a:gd name="connsiteY22" fmla="*/ 1524034 h 3644934"/>
              <a:gd name="connsiteX23" fmla="*/ 422914 w 1800864"/>
              <a:gd name="connsiteY23" fmla="*/ 1416084 h 3644934"/>
              <a:gd name="connsiteX24" fmla="*/ 308614 w 1800864"/>
              <a:gd name="connsiteY24" fmla="*/ 1181134 h 3644934"/>
              <a:gd name="connsiteX25" fmla="*/ 232414 w 1800864"/>
              <a:gd name="connsiteY25" fmla="*/ 895384 h 3644934"/>
              <a:gd name="connsiteX26" fmla="*/ 111764 w 1800864"/>
              <a:gd name="connsiteY26" fmla="*/ 698534 h 3644934"/>
              <a:gd name="connsiteX27" fmla="*/ 10164 w 1800864"/>
              <a:gd name="connsiteY27" fmla="*/ 812834 h 3644934"/>
              <a:gd name="connsiteX28" fmla="*/ 16514 w 1800864"/>
              <a:gd name="connsiteY28" fmla="*/ 1022384 h 3644934"/>
              <a:gd name="connsiteX29" fmla="*/ 124464 w 1800864"/>
              <a:gd name="connsiteY29" fmla="*/ 1174784 h 3644934"/>
              <a:gd name="connsiteX30" fmla="*/ 149864 w 1800864"/>
              <a:gd name="connsiteY30" fmla="*/ 1250984 h 3644934"/>
              <a:gd name="connsiteX31" fmla="*/ 232414 w 1800864"/>
              <a:gd name="connsiteY31" fmla="*/ 1416084 h 3644934"/>
              <a:gd name="connsiteX32" fmla="*/ 511814 w 1800864"/>
              <a:gd name="connsiteY32" fmla="*/ 1625634 h 3644934"/>
              <a:gd name="connsiteX33" fmla="*/ 746764 w 1800864"/>
              <a:gd name="connsiteY33" fmla="*/ 1771684 h 3644934"/>
              <a:gd name="connsiteX34" fmla="*/ 981714 w 1800864"/>
              <a:gd name="connsiteY34" fmla="*/ 1968534 h 3644934"/>
              <a:gd name="connsiteX35" fmla="*/ 1064264 w 1800864"/>
              <a:gd name="connsiteY35" fmla="*/ 2171734 h 3644934"/>
              <a:gd name="connsiteX36" fmla="*/ 1051564 w 1800864"/>
              <a:gd name="connsiteY36" fmla="*/ 2355884 h 3644934"/>
              <a:gd name="connsiteX37" fmla="*/ 962664 w 1800864"/>
              <a:gd name="connsiteY37" fmla="*/ 2603534 h 3644934"/>
              <a:gd name="connsiteX38" fmla="*/ 956314 w 1800864"/>
              <a:gd name="connsiteY38" fmla="*/ 2647984 h 3644934"/>
              <a:gd name="connsiteX39" fmla="*/ 867414 w 1800864"/>
              <a:gd name="connsiteY39" fmla="*/ 3035334 h 3644934"/>
              <a:gd name="connsiteX40" fmla="*/ 880114 w 1800864"/>
              <a:gd name="connsiteY40" fmla="*/ 3206784 h 3644934"/>
              <a:gd name="connsiteX41" fmla="*/ 956314 w 1800864"/>
              <a:gd name="connsiteY41" fmla="*/ 3498884 h 3644934"/>
              <a:gd name="connsiteX42" fmla="*/ 1013464 w 1800864"/>
              <a:gd name="connsiteY42" fmla="*/ 3644934 h 3644934"/>
              <a:gd name="connsiteX0" fmla="*/ 1146814 w 1800864"/>
              <a:gd name="connsiteY0" fmla="*/ 3581434 h 3644934"/>
              <a:gd name="connsiteX1" fmla="*/ 1019814 w 1800864"/>
              <a:gd name="connsiteY1" fmla="*/ 3162334 h 3644934"/>
              <a:gd name="connsiteX2" fmla="*/ 1083314 w 1800864"/>
              <a:gd name="connsiteY2" fmla="*/ 2705134 h 3644934"/>
              <a:gd name="connsiteX3" fmla="*/ 1280164 w 1800864"/>
              <a:gd name="connsiteY3" fmla="*/ 2190784 h 3644934"/>
              <a:gd name="connsiteX4" fmla="*/ 1413514 w 1800864"/>
              <a:gd name="connsiteY4" fmla="*/ 1854234 h 3644934"/>
              <a:gd name="connsiteX5" fmla="*/ 1623064 w 1800864"/>
              <a:gd name="connsiteY5" fmla="*/ 1479584 h 3644934"/>
              <a:gd name="connsiteX6" fmla="*/ 1591314 w 1800864"/>
              <a:gd name="connsiteY6" fmla="*/ 1270034 h 3644934"/>
              <a:gd name="connsiteX7" fmla="*/ 1534164 w 1800864"/>
              <a:gd name="connsiteY7" fmla="*/ 1143034 h 3644934"/>
              <a:gd name="connsiteX8" fmla="*/ 1616714 w 1800864"/>
              <a:gd name="connsiteY8" fmla="*/ 704884 h 3644934"/>
              <a:gd name="connsiteX9" fmla="*/ 1692914 w 1800864"/>
              <a:gd name="connsiteY9" fmla="*/ 330234 h 3644934"/>
              <a:gd name="connsiteX10" fmla="*/ 1800864 w 1800864"/>
              <a:gd name="connsiteY10" fmla="*/ 158784 h 3644934"/>
              <a:gd name="connsiteX11" fmla="*/ 1692914 w 1800864"/>
              <a:gd name="connsiteY11" fmla="*/ 34 h 3644934"/>
              <a:gd name="connsiteX12" fmla="*/ 1559564 w 1800864"/>
              <a:gd name="connsiteY12" fmla="*/ 146084 h 3644934"/>
              <a:gd name="connsiteX13" fmla="*/ 1540514 w 1800864"/>
              <a:gd name="connsiteY13" fmla="*/ 317534 h 3644934"/>
              <a:gd name="connsiteX14" fmla="*/ 1534164 w 1800864"/>
              <a:gd name="connsiteY14" fmla="*/ 393734 h 3644934"/>
              <a:gd name="connsiteX15" fmla="*/ 1457964 w 1800864"/>
              <a:gd name="connsiteY15" fmla="*/ 927134 h 3644934"/>
              <a:gd name="connsiteX16" fmla="*/ 1407164 w 1800864"/>
              <a:gd name="connsiteY16" fmla="*/ 1346234 h 3644934"/>
              <a:gd name="connsiteX17" fmla="*/ 1299214 w 1800864"/>
              <a:gd name="connsiteY17" fmla="*/ 1638334 h 3644934"/>
              <a:gd name="connsiteX18" fmla="*/ 1267464 w 1800864"/>
              <a:gd name="connsiteY18" fmla="*/ 1822484 h 3644934"/>
              <a:gd name="connsiteX19" fmla="*/ 1197614 w 1800864"/>
              <a:gd name="connsiteY19" fmla="*/ 1860584 h 3644934"/>
              <a:gd name="connsiteX20" fmla="*/ 994414 w 1800864"/>
              <a:gd name="connsiteY20" fmla="*/ 1720884 h 3644934"/>
              <a:gd name="connsiteX21" fmla="*/ 708664 w 1800864"/>
              <a:gd name="connsiteY21" fmla="*/ 1638334 h 3644934"/>
              <a:gd name="connsiteX22" fmla="*/ 524514 w 1800864"/>
              <a:gd name="connsiteY22" fmla="*/ 1524034 h 3644934"/>
              <a:gd name="connsiteX23" fmla="*/ 422914 w 1800864"/>
              <a:gd name="connsiteY23" fmla="*/ 1416084 h 3644934"/>
              <a:gd name="connsiteX24" fmla="*/ 308614 w 1800864"/>
              <a:gd name="connsiteY24" fmla="*/ 1181134 h 3644934"/>
              <a:gd name="connsiteX25" fmla="*/ 232414 w 1800864"/>
              <a:gd name="connsiteY25" fmla="*/ 895384 h 3644934"/>
              <a:gd name="connsiteX26" fmla="*/ 111764 w 1800864"/>
              <a:gd name="connsiteY26" fmla="*/ 698534 h 3644934"/>
              <a:gd name="connsiteX27" fmla="*/ 10164 w 1800864"/>
              <a:gd name="connsiteY27" fmla="*/ 812834 h 3644934"/>
              <a:gd name="connsiteX28" fmla="*/ 16514 w 1800864"/>
              <a:gd name="connsiteY28" fmla="*/ 1022384 h 3644934"/>
              <a:gd name="connsiteX29" fmla="*/ 124464 w 1800864"/>
              <a:gd name="connsiteY29" fmla="*/ 1174784 h 3644934"/>
              <a:gd name="connsiteX30" fmla="*/ 149864 w 1800864"/>
              <a:gd name="connsiteY30" fmla="*/ 1250984 h 3644934"/>
              <a:gd name="connsiteX31" fmla="*/ 232414 w 1800864"/>
              <a:gd name="connsiteY31" fmla="*/ 1416084 h 3644934"/>
              <a:gd name="connsiteX32" fmla="*/ 511814 w 1800864"/>
              <a:gd name="connsiteY32" fmla="*/ 1625634 h 3644934"/>
              <a:gd name="connsiteX33" fmla="*/ 746764 w 1800864"/>
              <a:gd name="connsiteY33" fmla="*/ 1771684 h 3644934"/>
              <a:gd name="connsiteX34" fmla="*/ 981714 w 1800864"/>
              <a:gd name="connsiteY34" fmla="*/ 1968534 h 3644934"/>
              <a:gd name="connsiteX35" fmla="*/ 1064264 w 1800864"/>
              <a:gd name="connsiteY35" fmla="*/ 2171734 h 3644934"/>
              <a:gd name="connsiteX36" fmla="*/ 1051564 w 1800864"/>
              <a:gd name="connsiteY36" fmla="*/ 2355884 h 3644934"/>
              <a:gd name="connsiteX37" fmla="*/ 962664 w 1800864"/>
              <a:gd name="connsiteY37" fmla="*/ 2603534 h 3644934"/>
              <a:gd name="connsiteX38" fmla="*/ 956314 w 1800864"/>
              <a:gd name="connsiteY38" fmla="*/ 2647984 h 3644934"/>
              <a:gd name="connsiteX39" fmla="*/ 867414 w 1800864"/>
              <a:gd name="connsiteY39" fmla="*/ 3035334 h 3644934"/>
              <a:gd name="connsiteX40" fmla="*/ 880114 w 1800864"/>
              <a:gd name="connsiteY40" fmla="*/ 3206784 h 3644934"/>
              <a:gd name="connsiteX41" fmla="*/ 956314 w 1800864"/>
              <a:gd name="connsiteY41" fmla="*/ 3498884 h 3644934"/>
              <a:gd name="connsiteX42" fmla="*/ 1013464 w 1800864"/>
              <a:gd name="connsiteY42" fmla="*/ 3644934 h 3644934"/>
              <a:gd name="connsiteX43" fmla="*/ 1146814 w 1800864"/>
              <a:gd name="connsiteY43" fmla="*/ 3581434 h 36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00864" h="3644934">
                <a:moveTo>
                  <a:pt x="1146814" y="3581434"/>
                </a:moveTo>
                <a:cubicBezTo>
                  <a:pt x="1088605" y="3444909"/>
                  <a:pt x="1030397" y="3308384"/>
                  <a:pt x="1019814" y="3162334"/>
                </a:cubicBezTo>
                <a:cubicBezTo>
                  <a:pt x="1009231" y="3016284"/>
                  <a:pt x="1039922" y="2867059"/>
                  <a:pt x="1083314" y="2705134"/>
                </a:cubicBezTo>
                <a:cubicBezTo>
                  <a:pt x="1126706" y="2543209"/>
                  <a:pt x="1225131" y="2332601"/>
                  <a:pt x="1280164" y="2190784"/>
                </a:cubicBezTo>
                <a:cubicBezTo>
                  <a:pt x="1335197" y="2048967"/>
                  <a:pt x="1356364" y="1972767"/>
                  <a:pt x="1413514" y="1854234"/>
                </a:cubicBezTo>
                <a:cubicBezTo>
                  <a:pt x="1470664" y="1735701"/>
                  <a:pt x="1593431" y="1576951"/>
                  <a:pt x="1623064" y="1479584"/>
                </a:cubicBezTo>
                <a:cubicBezTo>
                  <a:pt x="1652697" y="1382217"/>
                  <a:pt x="1606131" y="1326126"/>
                  <a:pt x="1591314" y="1270034"/>
                </a:cubicBezTo>
                <a:cubicBezTo>
                  <a:pt x="1576497" y="1213942"/>
                  <a:pt x="1529931" y="1237226"/>
                  <a:pt x="1534164" y="1143034"/>
                </a:cubicBezTo>
                <a:cubicBezTo>
                  <a:pt x="1538397" y="1048842"/>
                  <a:pt x="1590256" y="840351"/>
                  <a:pt x="1616714" y="704884"/>
                </a:cubicBezTo>
                <a:cubicBezTo>
                  <a:pt x="1643172" y="569417"/>
                  <a:pt x="1662222" y="421251"/>
                  <a:pt x="1692914" y="330234"/>
                </a:cubicBezTo>
                <a:cubicBezTo>
                  <a:pt x="1723606" y="239217"/>
                  <a:pt x="1800864" y="213817"/>
                  <a:pt x="1800864" y="158784"/>
                </a:cubicBezTo>
                <a:cubicBezTo>
                  <a:pt x="1800864" y="103751"/>
                  <a:pt x="1733131" y="2151"/>
                  <a:pt x="1692914" y="34"/>
                </a:cubicBezTo>
                <a:cubicBezTo>
                  <a:pt x="1652697" y="-2083"/>
                  <a:pt x="1584964" y="93167"/>
                  <a:pt x="1559564" y="146084"/>
                </a:cubicBezTo>
                <a:cubicBezTo>
                  <a:pt x="1534164" y="199001"/>
                  <a:pt x="1544747" y="276259"/>
                  <a:pt x="1540514" y="317534"/>
                </a:cubicBezTo>
                <a:cubicBezTo>
                  <a:pt x="1536281" y="358809"/>
                  <a:pt x="1547922" y="292134"/>
                  <a:pt x="1534164" y="393734"/>
                </a:cubicBezTo>
                <a:cubicBezTo>
                  <a:pt x="1520406" y="495334"/>
                  <a:pt x="1479131" y="768384"/>
                  <a:pt x="1457964" y="927134"/>
                </a:cubicBezTo>
                <a:cubicBezTo>
                  <a:pt x="1436797" y="1085884"/>
                  <a:pt x="1433622" y="1227701"/>
                  <a:pt x="1407164" y="1346234"/>
                </a:cubicBezTo>
                <a:cubicBezTo>
                  <a:pt x="1380706" y="1464767"/>
                  <a:pt x="1322497" y="1558959"/>
                  <a:pt x="1299214" y="1638334"/>
                </a:cubicBezTo>
                <a:cubicBezTo>
                  <a:pt x="1275931" y="1717709"/>
                  <a:pt x="1284397" y="1785442"/>
                  <a:pt x="1267464" y="1822484"/>
                </a:cubicBezTo>
                <a:cubicBezTo>
                  <a:pt x="1250531" y="1859526"/>
                  <a:pt x="1243122" y="1877517"/>
                  <a:pt x="1197614" y="1860584"/>
                </a:cubicBezTo>
                <a:cubicBezTo>
                  <a:pt x="1152106" y="1843651"/>
                  <a:pt x="1075906" y="1757926"/>
                  <a:pt x="994414" y="1720884"/>
                </a:cubicBezTo>
                <a:cubicBezTo>
                  <a:pt x="912922" y="1683842"/>
                  <a:pt x="786981" y="1671142"/>
                  <a:pt x="708664" y="1638334"/>
                </a:cubicBezTo>
                <a:cubicBezTo>
                  <a:pt x="630347" y="1605526"/>
                  <a:pt x="572139" y="1561076"/>
                  <a:pt x="524514" y="1524034"/>
                </a:cubicBezTo>
                <a:cubicBezTo>
                  <a:pt x="476889" y="1486992"/>
                  <a:pt x="458897" y="1473234"/>
                  <a:pt x="422914" y="1416084"/>
                </a:cubicBezTo>
                <a:cubicBezTo>
                  <a:pt x="386931" y="1358934"/>
                  <a:pt x="340364" y="1267917"/>
                  <a:pt x="308614" y="1181134"/>
                </a:cubicBezTo>
                <a:cubicBezTo>
                  <a:pt x="276864" y="1094351"/>
                  <a:pt x="265222" y="975817"/>
                  <a:pt x="232414" y="895384"/>
                </a:cubicBezTo>
                <a:cubicBezTo>
                  <a:pt x="199606" y="814951"/>
                  <a:pt x="148806" y="712292"/>
                  <a:pt x="111764" y="698534"/>
                </a:cubicBezTo>
                <a:cubicBezTo>
                  <a:pt x="74722" y="684776"/>
                  <a:pt x="26039" y="758859"/>
                  <a:pt x="10164" y="812834"/>
                </a:cubicBezTo>
                <a:cubicBezTo>
                  <a:pt x="-5711" y="866809"/>
                  <a:pt x="-2536" y="962059"/>
                  <a:pt x="16514" y="1022384"/>
                </a:cubicBezTo>
                <a:cubicBezTo>
                  <a:pt x="35564" y="1082709"/>
                  <a:pt x="102239" y="1136684"/>
                  <a:pt x="124464" y="1174784"/>
                </a:cubicBezTo>
                <a:cubicBezTo>
                  <a:pt x="146689" y="1212884"/>
                  <a:pt x="131872" y="1210767"/>
                  <a:pt x="149864" y="1250984"/>
                </a:cubicBezTo>
                <a:cubicBezTo>
                  <a:pt x="167856" y="1291201"/>
                  <a:pt x="172089" y="1353642"/>
                  <a:pt x="232414" y="1416084"/>
                </a:cubicBezTo>
                <a:cubicBezTo>
                  <a:pt x="292739" y="1478526"/>
                  <a:pt x="426089" y="1566367"/>
                  <a:pt x="511814" y="1625634"/>
                </a:cubicBezTo>
                <a:cubicBezTo>
                  <a:pt x="597539" y="1684901"/>
                  <a:pt x="668447" y="1714534"/>
                  <a:pt x="746764" y="1771684"/>
                </a:cubicBezTo>
                <a:cubicBezTo>
                  <a:pt x="825081" y="1828834"/>
                  <a:pt x="928797" y="1901859"/>
                  <a:pt x="981714" y="1968534"/>
                </a:cubicBezTo>
                <a:cubicBezTo>
                  <a:pt x="1034631" y="2035209"/>
                  <a:pt x="1052622" y="2107176"/>
                  <a:pt x="1064264" y="2171734"/>
                </a:cubicBezTo>
                <a:cubicBezTo>
                  <a:pt x="1075906" y="2236292"/>
                  <a:pt x="1068497" y="2283917"/>
                  <a:pt x="1051564" y="2355884"/>
                </a:cubicBezTo>
                <a:cubicBezTo>
                  <a:pt x="1034631" y="2427851"/>
                  <a:pt x="978539" y="2554851"/>
                  <a:pt x="962664" y="2603534"/>
                </a:cubicBezTo>
                <a:cubicBezTo>
                  <a:pt x="946789" y="2652217"/>
                  <a:pt x="972189" y="2576017"/>
                  <a:pt x="956314" y="2647984"/>
                </a:cubicBezTo>
                <a:cubicBezTo>
                  <a:pt x="940439" y="2719951"/>
                  <a:pt x="880114" y="2942201"/>
                  <a:pt x="867414" y="3035334"/>
                </a:cubicBezTo>
                <a:cubicBezTo>
                  <a:pt x="854714" y="3128467"/>
                  <a:pt x="865297" y="3129526"/>
                  <a:pt x="880114" y="3206784"/>
                </a:cubicBezTo>
                <a:cubicBezTo>
                  <a:pt x="894931" y="3284042"/>
                  <a:pt x="934089" y="3425859"/>
                  <a:pt x="956314" y="3498884"/>
                </a:cubicBezTo>
                <a:cubicBezTo>
                  <a:pt x="978539" y="3571909"/>
                  <a:pt x="996001" y="3608421"/>
                  <a:pt x="1013464" y="3644934"/>
                </a:cubicBezTo>
                <a:lnTo>
                  <a:pt x="1146814" y="3581434"/>
                </a:lnTo>
                <a:close/>
              </a:path>
            </a:pathLst>
          </a:custGeom>
          <a:solidFill>
            <a:srgbClr val="DEEBF7">
              <a:alpha val="40000"/>
            </a:srgbClr>
          </a:solidFill>
          <a:ln w="28575">
            <a:solidFill>
              <a:srgbClr val="00B0F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7973518" y="2493595"/>
            <a:ext cx="3158470" cy="3846246"/>
          </a:xfrm>
          <a:custGeom>
            <a:avLst/>
            <a:gdLst>
              <a:gd name="connsiteX0" fmla="*/ 1162862 w 3158470"/>
              <a:gd name="connsiteY0" fmla="*/ 3988071 h 3988071"/>
              <a:gd name="connsiteX1" fmla="*/ 1056182 w 3158470"/>
              <a:gd name="connsiteY1" fmla="*/ 3668031 h 3988071"/>
              <a:gd name="connsiteX2" fmla="*/ 995222 w 3158470"/>
              <a:gd name="connsiteY2" fmla="*/ 3309891 h 3988071"/>
              <a:gd name="connsiteX3" fmla="*/ 1040942 w 3158470"/>
              <a:gd name="connsiteY3" fmla="*/ 2936511 h 3988071"/>
              <a:gd name="connsiteX4" fmla="*/ 1178102 w 3158470"/>
              <a:gd name="connsiteY4" fmla="*/ 2692671 h 3988071"/>
              <a:gd name="connsiteX5" fmla="*/ 1117142 w 3158470"/>
              <a:gd name="connsiteY5" fmla="*/ 2319291 h 3988071"/>
              <a:gd name="connsiteX6" fmla="*/ 766622 w 3158470"/>
              <a:gd name="connsiteY6" fmla="*/ 2113551 h 3988071"/>
              <a:gd name="connsiteX7" fmla="*/ 301802 w 3158470"/>
              <a:gd name="connsiteY7" fmla="*/ 1869711 h 3988071"/>
              <a:gd name="connsiteX8" fmla="*/ 96062 w 3158470"/>
              <a:gd name="connsiteY8" fmla="*/ 1603011 h 3988071"/>
              <a:gd name="connsiteX9" fmla="*/ 4622 w 3158470"/>
              <a:gd name="connsiteY9" fmla="*/ 1244871 h 3988071"/>
              <a:gd name="connsiteX10" fmla="*/ 35102 w 3158470"/>
              <a:gd name="connsiteY10" fmla="*/ 947691 h 3988071"/>
              <a:gd name="connsiteX11" fmla="*/ 217982 w 3158470"/>
              <a:gd name="connsiteY11" fmla="*/ 780051 h 3988071"/>
              <a:gd name="connsiteX12" fmla="*/ 454202 w 3158470"/>
              <a:gd name="connsiteY12" fmla="*/ 1023891 h 3988071"/>
              <a:gd name="connsiteX13" fmla="*/ 469442 w 3158470"/>
              <a:gd name="connsiteY13" fmla="*/ 1435371 h 3988071"/>
              <a:gd name="connsiteX14" fmla="*/ 781862 w 3158470"/>
              <a:gd name="connsiteY14" fmla="*/ 1724931 h 3988071"/>
              <a:gd name="connsiteX15" fmla="*/ 972362 w 3158470"/>
              <a:gd name="connsiteY15" fmla="*/ 1923051 h 3988071"/>
              <a:gd name="connsiteX16" fmla="*/ 1444802 w 3158470"/>
              <a:gd name="connsiteY16" fmla="*/ 1907811 h 3988071"/>
              <a:gd name="connsiteX17" fmla="*/ 1536242 w 3158470"/>
              <a:gd name="connsiteY17" fmla="*/ 1397271 h 3988071"/>
              <a:gd name="connsiteX18" fmla="*/ 1604822 w 3158470"/>
              <a:gd name="connsiteY18" fmla="*/ 947691 h 3988071"/>
              <a:gd name="connsiteX19" fmla="*/ 1452422 w 3158470"/>
              <a:gd name="connsiteY19" fmla="*/ 528591 h 3988071"/>
              <a:gd name="connsiteX20" fmla="*/ 1642922 w 3158470"/>
              <a:gd name="connsiteY20" fmla="*/ 79011 h 3988071"/>
              <a:gd name="connsiteX21" fmla="*/ 2084882 w 3158470"/>
              <a:gd name="connsiteY21" fmla="*/ 48531 h 3988071"/>
              <a:gd name="connsiteX22" fmla="*/ 2069642 w 3158470"/>
              <a:gd name="connsiteY22" fmla="*/ 581931 h 3988071"/>
              <a:gd name="connsiteX23" fmla="*/ 1863902 w 3158470"/>
              <a:gd name="connsiteY23" fmla="*/ 856251 h 3988071"/>
              <a:gd name="connsiteX24" fmla="*/ 1825802 w 3158470"/>
              <a:gd name="connsiteY24" fmla="*/ 1084851 h 3988071"/>
              <a:gd name="connsiteX25" fmla="*/ 1871522 w 3158470"/>
              <a:gd name="connsiteY25" fmla="*/ 1496331 h 3988071"/>
              <a:gd name="connsiteX26" fmla="*/ 2054402 w 3158470"/>
              <a:gd name="connsiteY26" fmla="*/ 1465851 h 3988071"/>
              <a:gd name="connsiteX27" fmla="*/ 2519222 w 3158470"/>
              <a:gd name="connsiteY27" fmla="*/ 1214391 h 3988071"/>
              <a:gd name="connsiteX28" fmla="*/ 2900222 w 3158470"/>
              <a:gd name="connsiteY28" fmla="*/ 1054371 h 3988071"/>
              <a:gd name="connsiteX29" fmla="*/ 3136442 w 3158470"/>
              <a:gd name="connsiteY29" fmla="*/ 1138191 h 3988071"/>
              <a:gd name="connsiteX30" fmla="*/ 3105962 w 3158470"/>
              <a:gd name="connsiteY30" fmla="*/ 1496331 h 3988071"/>
              <a:gd name="connsiteX31" fmla="*/ 2763062 w 3158470"/>
              <a:gd name="connsiteY31" fmla="*/ 1564911 h 3988071"/>
              <a:gd name="connsiteX32" fmla="*/ 2321102 w 3158470"/>
              <a:gd name="connsiteY32" fmla="*/ 1724931 h 3988071"/>
              <a:gd name="connsiteX33" fmla="*/ 1902002 w 3158470"/>
              <a:gd name="connsiteY33" fmla="*/ 1892571 h 3988071"/>
              <a:gd name="connsiteX34" fmla="*/ 1597202 w 3158470"/>
              <a:gd name="connsiteY34" fmla="*/ 2151651 h 3988071"/>
              <a:gd name="connsiteX35" fmla="*/ 1475282 w 3158470"/>
              <a:gd name="connsiteY35" fmla="*/ 2494551 h 3988071"/>
              <a:gd name="connsiteX36" fmla="*/ 1269542 w 3158470"/>
              <a:gd name="connsiteY36" fmla="*/ 2959371 h 3988071"/>
              <a:gd name="connsiteX37" fmla="*/ 1231442 w 3158470"/>
              <a:gd name="connsiteY37" fmla="*/ 3447051 h 3988071"/>
              <a:gd name="connsiteX38" fmla="*/ 1315262 w 3158470"/>
              <a:gd name="connsiteY38" fmla="*/ 3858531 h 3988071"/>
              <a:gd name="connsiteX39" fmla="*/ 1330502 w 3158470"/>
              <a:gd name="connsiteY39" fmla="*/ 3911871 h 3988071"/>
              <a:gd name="connsiteX0" fmla="*/ 1162862 w 3158470"/>
              <a:gd name="connsiteY0" fmla="*/ 3962796 h 3962796"/>
              <a:gd name="connsiteX1" fmla="*/ 1056182 w 3158470"/>
              <a:gd name="connsiteY1" fmla="*/ 3642756 h 3962796"/>
              <a:gd name="connsiteX2" fmla="*/ 995222 w 3158470"/>
              <a:gd name="connsiteY2" fmla="*/ 3284616 h 3962796"/>
              <a:gd name="connsiteX3" fmla="*/ 1040942 w 3158470"/>
              <a:gd name="connsiteY3" fmla="*/ 2911236 h 3962796"/>
              <a:gd name="connsiteX4" fmla="*/ 1178102 w 3158470"/>
              <a:gd name="connsiteY4" fmla="*/ 2667396 h 3962796"/>
              <a:gd name="connsiteX5" fmla="*/ 1117142 w 3158470"/>
              <a:gd name="connsiteY5" fmla="*/ 2294016 h 3962796"/>
              <a:gd name="connsiteX6" fmla="*/ 766622 w 3158470"/>
              <a:gd name="connsiteY6" fmla="*/ 2088276 h 3962796"/>
              <a:gd name="connsiteX7" fmla="*/ 301802 w 3158470"/>
              <a:gd name="connsiteY7" fmla="*/ 1844436 h 3962796"/>
              <a:gd name="connsiteX8" fmla="*/ 96062 w 3158470"/>
              <a:gd name="connsiteY8" fmla="*/ 1577736 h 3962796"/>
              <a:gd name="connsiteX9" fmla="*/ 4622 w 3158470"/>
              <a:gd name="connsiteY9" fmla="*/ 1219596 h 3962796"/>
              <a:gd name="connsiteX10" fmla="*/ 35102 w 3158470"/>
              <a:gd name="connsiteY10" fmla="*/ 922416 h 3962796"/>
              <a:gd name="connsiteX11" fmla="*/ 217982 w 3158470"/>
              <a:gd name="connsiteY11" fmla="*/ 754776 h 3962796"/>
              <a:gd name="connsiteX12" fmla="*/ 454202 w 3158470"/>
              <a:gd name="connsiteY12" fmla="*/ 998616 h 3962796"/>
              <a:gd name="connsiteX13" fmla="*/ 469442 w 3158470"/>
              <a:gd name="connsiteY13" fmla="*/ 1410096 h 3962796"/>
              <a:gd name="connsiteX14" fmla="*/ 781862 w 3158470"/>
              <a:gd name="connsiteY14" fmla="*/ 1699656 h 3962796"/>
              <a:gd name="connsiteX15" fmla="*/ 972362 w 3158470"/>
              <a:gd name="connsiteY15" fmla="*/ 1897776 h 3962796"/>
              <a:gd name="connsiteX16" fmla="*/ 1444802 w 3158470"/>
              <a:gd name="connsiteY16" fmla="*/ 1882536 h 3962796"/>
              <a:gd name="connsiteX17" fmla="*/ 1536242 w 3158470"/>
              <a:gd name="connsiteY17" fmla="*/ 1371996 h 3962796"/>
              <a:gd name="connsiteX18" fmla="*/ 1604822 w 3158470"/>
              <a:gd name="connsiteY18" fmla="*/ 922416 h 3962796"/>
              <a:gd name="connsiteX19" fmla="*/ 1452422 w 3158470"/>
              <a:gd name="connsiteY19" fmla="*/ 503316 h 3962796"/>
              <a:gd name="connsiteX20" fmla="*/ 1719122 w 3158470"/>
              <a:gd name="connsiteY20" fmla="*/ 136286 h 3962796"/>
              <a:gd name="connsiteX21" fmla="*/ 2084882 w 3158470"/>
              <a:gd name="connsiteY21" fmla="*/ 23256 h 3962796"/>
              <a:gd name="connsiteX22" fmla="*/ 2069642 w 3158470"/>
              <a:gd name="connsiteY22" fmla="*/ 556656 h 3962796"/>
              <a:gd name="connsiteX23" fmla="*/ 1863902 w 3158470"/>
              <a:gd name="connsiteY23" fmla="*/ 830976 h 3962796"/>
              <a:gd name="connsiteX24" fmla="*/ 1825802 w 3158470"/>
              <a:gd name="connsiteY24" fmla="*/ 1059576 h 3962796"/>
              <a:gd name="connsiteX25" fmla="*/ 1871522 w 3158470"/>
              <a:gd name="connsiteY25" fmla="*/ 1471056 h 3962796"/>
              <a:gd name="connsiteX26" fmla="*/ 2054402 w 3158470"/>
              <a:gd name="connsiteY26" fmla="*/ 1440576 h 3962796"/>
              <a:gd name="connsiteX27" fmla="*/ 2519222 w 3158470"/>
              <a:gd name="connsiteY27" fmla="*/ 1189116 h 3962796"/>
              <a:gd name="connsiteX28" fmla="*/ 2900222 w 3158470"/>
              <a:gd name="connsiteY28" fmla="*/ 1029096 h 3962796"/>
              <a:gd name="connsiteX29" fmla="*/ 3136442 w 3158470"/>
              <a:gd name="connsiteY29" fmla="*/ 1112916 h 3962796"/>
              <a:gd name="connsiteX30" fmla="*/ 3105962 w 3158470"/>
              <a:gd name="connsiteY30" fmla="*/ 1471056 h 3962796"/>
              <a:gd name="connsiteX31" fmla="*/ 2763062 w 3158470"/>
              <a:gd name="connsiteY31" fmla="*/ 1539636 h 3962796"/>
              <a:gd name="connsiteX32" fmla="*/ 2321102 w 3158470"/>
              <a:gd name="connsiteY32" fmla="*/ 1699656 h 3962796"/>
              <a:gd name="connsiteX33" fmla="*/ 1902002 w 3158470"/>
              <a:gd name="connsiteY33" fmla="*/ 1867296 h 3962796"/>
              <a:gd name="connsiteX34" fmla="*/ 1597202 w 3158470"/>
              <a:gd name="connsiteY34" fmla="*/ 2126376 h 3962796"/>
              <a:gd name="connsiteX35" fmla="*/ 1475282 w 3158470"/>
              <a:gd name="connsiteY35" fmla="*/ 2469276 h 3962796"/>
              <a:gd name="connsiteX36" fmla="*/ 1269542 w 3158470"/>
              <a:gd name="connsiteY36" fmla="*/ 2934096 h 3962796"/>
              <a:gd name="connsiteX37" fmla="*/ 1231442 w 3158470"/>
              <a:gd name="connsiteY37" fmla="*/ 3421776 h 3962796"/>
              <a:gd name="connsiteX38" fmla="*/ 1315262 w 3158470"/>
              <a:gd name="connsiteY38" fmla="*/ 3833256 h 3962796"/>
              <a:gd name="connsiteX39" fmla="*/ 1330502 w 3158470"/>
              <a:gd name="connsiteY39" fmla="*/ 3886596 h 3962796"/>
              <a:gd name="connsiteX0" fmla="*/ 1162862 w 3158470"/>
              <a:gd name="connsiteY0" fmla="*/ 3962796 h 3962796"/>
              <a:gd name="connsiteX1" fmla="*/ 1056182 w 3158470"/>
              <a:gd name="connsiteY1" fmla="*/ 3642756 h 3962796"/>
              <a:gd name="connsiteX2" fmla="*/ 995222 w 3158470"/>
              <a:gd name="connsiteY2" fmla="*/ 3284616 h 3962796"/>
              <a:gd name="connsiteX3" fmla="*/ 1040942 w 3158470"/>
              <a:gd name="connsiteY3" fmla="*/ 2911236 h 3962796"/>
              <a:gd name="connsiteX4" fmla="*/ 1178102 w 3158470"/>
              <a:gd name="connsiteY4" fmla="*/ 2667396 h 3962796"/>
              <a:gd name="connsiteX5" fmla="*/ 1117142 w 3158470"/>
              <a:gd name="connsiteY5" fmla="*/ 2294016 h 3962796"/>
              <a:gd name="connsiteX6" fmla="*/ 766622 w 3158470"/>
              <a:gd name="connsiteY6" fmla="*/ 2088276 h 3962796"/>
              <a:gd name="connsiteX7" fmla="*/ 301802 w 3158470"/>
              <a:gd name="connsiteY7" fmla="*/ 1844436 h 3962796"/>
              <a:gd name="connsiteX8" fmla="*/ 96062 w 3158470"/>
              <a:gd name="connsiteY8" fmla="*/ 1577736 h 3962796"/>
              <a:gd name="connsiteX9" fmla="*/ 4622 w 3158470"/>
              <a:gd name="connsiteY9" fmla="*/ 1219596 h 3962796"/>
              <a:gd name="connsiteX10" fmla="*/ 35102 w 3158470"/>
              <a:gd name="connsiteY10" fmla="*/ 922416 h 3962796"/>
              <a:gd name="connsiteX11" fmla="*/ 217982 w 3158470"/>
              <a:gd name="connsiteY11" fmla="*/ 754776 h 3962796"/>
              <a:gd name="connsiteX12" fmla="*/ 454202 w 3158470"/>
              <a:gd name="connsiteY12" fmla="*/ 998616 h 3962796"/>
              <a:gd name="connsiteX13" fmla="*/ 469442 w 3158470"/>
              <a:gd name="connsiteY13" fmla="*/ 1410096 h 3962796"/>
              <a:gd name="connsiteX14" fmla="*/ 781862 w 3158470"/>
              <a:gd name="connsiteY14" fmla="*/ 1699656 h 3962796"/>
              <a:gd name="connsiteX15" fmla="*/ 972362 w 3158470"/>
              <a:gd name="connsiteY15" fmla="*/ 1897776 h 3962796"/>
              <a:gd name="connsiteX16" fmla="*/ 1444802 w 3158470"/>
              <a:gd name="connsiteY16" fmla="*/ 1882536 h 3962796"/>
              <a:gd name="connsiteX17" fmla="*/ 1536242 w 3158470"/>
              <a:gd name="connsiteY17" fmla="*/ 1371996 h 3962796"/>
              <a:gd name="connsiteX18" fmla="*/ 1604822 w 3158470"/>
              <a:gd name="connsiteY18" fmla="*/ 922416 h 3962796"/>
              <a:gd name="connsiteX19" fmla="*/ 1528622 w 3158470"/>
              <a:gd name="connsiteY19" fmla="*/ 503316 h 3962796"/>
              <a:gd name="connsiteX20" fmla="*/ 1719122 w 3158470"/>
              <a:gd name="connsiteY20" fmla="*/ 136286 h 3962796"/>
              <a:gd name="connsiteX21" fmla="*/ 2084882 w 3158470"/>
              <a:gd name="connsiteY21" fmla="*/ 23256 h 3962796"/>
              <a:gd name="connsiteX22" fmla="*/ 2069642 w 3158470"/>
              <a:gd name="connsiteY22" fmla="*/ 556656 h 3962796"/>
              <a:gd name="connsiteX23" fmla="*/ 1863902 w 3158470"/>
              <a:gd name="connsiteY23" fmla="*/ 830976 h 3962796"/>
              <a:gd name="connsiteX24" fmla="*/ 1825802 w 3158470"/>
              <a:gd name="connsiteY24" fmla="*/ 1059576 h 3962796"/>
              <a:gd name="connsiteX25" fmla="*/ 1871522 w 3158470"/>
              <a:gd name="connsiteY25" fmla="*/ 1471056 h 3962796"/>
              <a:gd name="connsiteX26" fmla="*/ 2054402 w 3158470"/>
              <a:gd name="connsiteY26" fmla="*/ 1440576 h 3962796"/>
              <a:gd name="connsiteX27" fmla="*/ 2519222 w 3158470"/>
              <a:gd name="connsiteY27" fmla="*/ 1189116 h 3962796"/>
              <a:gd name="connsiteX28" fmla="*/ 2900222 w 3158470"/>
              <a:gd name="connsiteY28" fmla="*/ 1029096 h 3962796"/>
              <a:gd name="connsiteX29" fmla="*/ 3136442 w 3158470"/>
              <a:gd name="connsiteY29" fmla="*/ 1112916 h 3962796"/>
              <a:gd name="connsiteX30" fmla="*/ 3105962 w 3158470"/>
              <a:gd name="connsiteY30" fmla="*/ 1471056 h 3962796"/>
              <a:gd name="connsiteX31" fmla="*/ 2763062 w 3158470"/>
              <a:gd name="connsiteY31" fmla="*/ 1539636 h 3962796"/>
              <a:gd name="connsiteX32" fmla="*/ 2321102 w 3158470"/>
              <a:gd name="connsiteY32" fmla="*/ 1699656 h 3962796"/>
              <a:gd name="connsiteX33" fmla="*/ 1902002 w 3158470"/>
              <a:gd name="connsiteY33" fmla="*/ 1867296 h 3962796"/>
              <a:gd name="connsiteX34" fmla="*/ 1597202 w 3158470"/>
              <a:gd name="connsiteY34" fmla="*/ 2126376 h 3962796"/>
              <a:gd name="connsiteX35" fmla="*/ 1475282 w 3158470"/>
              <a:gd name="connsiteY35" fmla="*/ 2469276 h 3962796"/>
              <a:gd name="connsiteX36" fmla="*/ 1269542 w 3158470"/>
              <a:gd name="connsiteY36" fmla="*/ 2934096 h 3962796"/>
              <a:gd name="connsiteX37" fmla="*/ 1231442 w 3158470"/>
              <a:gd name="connsiteY37" fmla="*/ 3421776 h 3962796"/>
              <a:gd name="connsiteX38" fmla="*/ 1315262 w 3158470"/>
              <a:gd name="connsiteY38" fmla="*/ 3833256 h 3962796"/>
              <a:gd name="connsiteX39" fmla="*/ 1330502 w 3158470"/>
              <a:gd name="connsiteY39" fmla="*/ 3886596 h 3962796"/>
              <a:gd name="connsiteX0" fmla="*/ 1162862 w 3158470"/>
              <a:gd name="connsiteY0" fmla="*/ 3846246 h 3846246"/>
              <a:gd name="connsiteX1" fmla="*/ 1056182 w 3158470"/>
              <a:gd name="connsiteY1" fmla="*/ 3526206 h 3846246"/>
              <a:gd name="connsiteX2" fmla="*/ 995222 w 3158470"/>
              <a:gd name="connsiteY2" fmla="*/ 3168066 h 3846246"/>
              <a:gd name="connsiteX3" fmla="*/ 1040942 w 3158470"/>
              <a:gd name="connsiteY3" fmla="*/ 2794686 h 3846246"/>
              <a:gd name="connsiteX4" fmla="*/ 1178102 w 3158470"/>
              <a:gd name="connsiteY4" fmla="*/ 2550846 h 3846246"/>
              <a:gd name="connsiteX5" fmla="*/ 1117142 w 3158470"/>
              <a:gd name="connsiteY5" fmla="*/ 2177466 h 3846246"/>
              <a:gd name="connsiteX6" fmla="*/ 766622 w 3158470"/>
              <a:gd name="connsiteY6" fmla="*/ 1971726 h 3846246"/>
              <a:gd name="connsiteX7" fmla="*/ 301802 w 3158470"/>
              <a:gd name="connsiteY7" fmla="*/ 1727886 h 3846246"/>
              <a:gd name="connsiteX8" fmla="*/ 96062 w 3158470"/>
              <a:gd name="connsiteY8" fmla="*/ 1461186 h 3846246"/>
              <a:gd name="connsiteX9" fmla="*/ 4622 w 3158470"/>
              <a:gd name="connsiteY9" fmla="*/ 1103046 h 3846246"/>
              <a:gd name="connsiteX10" fmla="*/ 35102 w 3158470"/>
              <a:gd name="connsiteY10" fmla="*/ 805866 h 3846246"/>
              <a:gd name="connsiteX11" fmla="*/ 217982 w 3158470"/>
              <a:gd name="connsiteY11" fmla="*/ 638226 h 3846246"/>
              <a:gd name="connsiteX12" fmla="*/ 454202 w 3158470"/>
              <a:gd name="connsiteY12" fmla="*/ 882066 h 3846246"/>
              <a:gd name="connsiteX13" fmla="*/ 469442 w 3158470"/>
              <a:gd name="connsiteY13" fmla="*/ 1293546 h 3846246"/>
              <a:gd name="connsiteX14" fmla="*/ 781862 w 3158470"/>
              <a:gd name="connsiteY14" fmla="*/ 1583106 h 3846246"/>
              <a:gd name="connsiteX15" fmla="*/ 972362 w 3158470"/>
              <a:gd name="connsiteY15" fmla="*/ 1781226 h 3846246"/>
              <a:gd name="connsiteX16" fmla="*/ 1444802 w 3158470"/>
              <a:gd name="connsiteY16" fmla="*/ 1765986 h 3846246"/>
              <a:gd name="connsiteX17" fmla="*/ 1536242 w 3158470"/>
              <a:gd name="connsiteY17" fmla="*/ 1255446 h 3846246"/>
              <a:gd name="connsiteX18" fmla="*/ 1604822 w 3158470"/>
              <a:gd name="connsiteY18" fmla="*/ 805866 h 3846246"/>
              <a:gd name="connsiteX19" fmla="*/ 1528622 w 3158470"/>
              <a:gd name="connsiteY19" fmla="*/ 386766 h 3846246"/>
              <a:gd name="connsiteX20" fmla="*/ 1719122 w 3158470"/>
              <a:gd name="connsiteY20" fmla="*/ 19736 h 3846246"/>
              <a:gd name="connsiteX21" fmla="*/ 2015032 w 3158470"/>
              <a:gd name="connsiteY21" fmla="*/ 90856 h 3846246"/>
              <a:gd name="connsiteX22" fmla="*/ 2069642 w 3158470"/>
              <a:gd name="connsiteY22" fmla="*/ 440106 h 3846246"/>
              <a:gd name="connsiteX23" fmla="*/ 1863902 w 3158470"/>
              <a:gd name="connsiteY23" fmla="*/ 714426 h 3846246"/>
              <a:gd name="connsiteX24" fmla="*/ 1825802 w 3158470"/>
              <a:gd name="connsiteY24" fmla="*/ 943026 h 3846246"/>
              <a:gd name="connsiteX25" fmla="*/ 1871522 w 3158470"/>
              <a:gd name="connsiteY25" fmla="*/ 1354506 h 3846246"/>
              <a:gd name="connsiteX26" fmla="*/ 2054402 w 3158470"/>
              <a:gd name="connsiteY26" fmla="*/ 1324026 h 3846246"/>
              <a:gd name="connsiteX27" fmla="*/ 2519222 w 3158470"/>
              <a:gd name="connsiteY27" fmla="*/ 1072566 h 3846246"/>
              <a:gd name="connsiteX28" fmla="*/ 2900222 w 3158470"/>
              <a:gd name="connsiteY28" fmla="*/ 912546 h 3846246"/>
              <a:gd name="connsiteX29" fmla="*/ 3136442 w 3158470"/>
              <a:gd name="connsiteY29" fmla="*/ 996366 h 3846246"/>
              <a:gd name="connsiteX30" fmla="*/ 3105962 w 3158470"/>
              <a:gd name="connsiteY30" fmla="*/ 1354506 h 3846246"/>
              <a:gd name="connsiteX31" fmla="*/ 2763062 w 3158470"/>
              <a:gd name="connsiteY31" fmla="*/ 1423086 h 3846246"/>
              <a:gd name="connsiteX32" fmla="*/ 2321102 w 3158470"/>
              <a:gd name="connsiteY32" fmla="*/ 1583106 h 3846246"/>
              <a:gd name="connsiteX33" fmla="*/ 1902002 w 3158470"/>
              <a:gd name="connsiteY33" fmla="*/ 1750746 h 3846246"/>
              <a:gd name="connsiteX34" fmla="*/ 1597202 w 3158470"/>
              <a:gd name="connsiteY34" fmla="*/ 2009826 h 3846246"/>
              <a:gd name="connsiteX35" fmla="*/ 1475282 w 3158470"/>
              <a:gd name="connsiteY35" fmla="*/ 2352726 h 3846246"/>
              <a:gd name="connsiteX36" fmla="*/ 1269542 w 3158470"/>
              <a:gd name="connsiteY36" fmla="*/ 2817546 h 3846246"/>
              <a:gd name="connsiteX37" fmla="*/ 1231442 w 3158470"/>
              <a:gd name="connsiteY37" fmla="*/ 3305226 h 3846246"/>
              <a:gd name="connsiteX38" fmla="*/ 1315262 w 3158470"/>
              <a:gd name="connsiteY38" fmla="*/ 3716706 h 3846246"/>
              <a:gd name="connsiteX39" fmla="*/ 1330502 w 3158470"/>
              <a:gd name="connsiteY39" fmla="*/ 3770046 h 3846246"/>
              <a:gd name="connsiteX0" fmla="*/ 1162862 w 3158470"/>
              <a:gd name="connsiteY0" fmla="*/ 3846246 h 3846246"/>
              <a:gd name="connsiteX1" fmla="*/ 1056182 w 3158470"/>
              <a:gd name="connsiteY1" fmla="*/ 3526206 h 3846246"/>
              <a:gd name="connsiteX2" fmla="*/ 995222 w 3158470"/>
              <a:gd name="connsiteY2" fmla="*/ 3168066 h 3846246"/>
              <a:gd name="connsiteX3" fmla="*/ 1040942 w 3158470"/>
              <a:gd name="connsiteY3" fmla="*/ 2794686 h 3846246"/>
              <a:gd name="connsiteX4" fmla="*/ 1178102 w 3158470"/>
              <a:gd name="connsiteY4" fmla="*/ 2550846 h 3846246"/>
              <a:gd name="connsiteX5" fmla="*/ 1117142 w 3158470"/>
              <a:gd name="connsiteY5" fmla="*/ 2177466 h 3846246"/>
              <a:gd name="connsiteX6" fmla="*/ 766622 w 3158470"/>
              <a:gd name="connsiteY6" fmla="*/ 1971726 h 3846246"/>
              <a:gd name="connsiteX7" fmla="*/ 301802 w 3158470"/>
              <a:gd name="connsiteY7" fmla="*/ 1727886 h 3846246"/>
              <a:gd name="connsiteX8" fmla="*/ 96062 w 3158470"/>
              <a:gd name="connsiteY8" fmla="*/ 1461186 h 3846246"/>
              <a:gd name="connsiteX9" fmla="*/ 4622 w 3158470"/>
              <a:gd name="connsiteY9" fmla="*/ 1103046 h 3846246"/>
              <a:gd name="connsiteX10" fmla="*/ 35102 w 3158470"/>
              <a:gd name="connsiteY10" fmla="*/ 805866 h 3846246"/>
              <a:gd name="connsiteX11" fmla="*/ 217982 w 3158470"/>
              <a:gd name="connsiteY11" fmla="*/ 638226 h 3846246"/>
              <a:gd name="connsiteX12" fmla="*/ 454202 w 3158470"/>
              <a:gd name="connsiteY12" fmla="*/ 882066 h 3846246"/>
              <a:gd name="connsiteX13" fmla="*/ 469442 w 3158470"/>
              <a:gd name="connsiteY13" fmla="*/ 1293546 h 3846246"/>
              <a:gd name="connsiteX14" fmla="*/ 781862 w 3158470"/>
              <a:gd name="connsiteY14" fmla="*/ 1583106 h 3846246"/>
              <a:gd name="connsiteX15" fmla="*/ 972362 w 3158470"/>
              <a:gd name="connsiteY15" fmla="*/ 1781226 h 3846246"/>
              <a:gd name="connsiteX16" fmla="*/ 1444802 w 3158470"/>
              <a:gd name="connsiteY16" fmla="*/ 1765986 h 3846246"/>
              <a:gd name="connsiteX17" fmla="*/ 1536242 w 3158470"/>
              <a:gd name="connsiteY17" fmla="*/ 1255446 h 3846246"/>
              <a:gd name="connsiteX18" fmla="*/ 1604822 w 3158470"/>
              <a:gd name="connsiteY18" fmla="*/ 805866 h 3846246"/>
              <a:gd name="connsiteX19" fmla="*/ 1528622 w 3158470"/>
              <a:gd name="connsiteY19" fmla="*/ 386766 h 3846246"/>
              <a:gd name="connsiteX20" fmla="*/ 1719122 w 3158470"/>
              <a:gd name="connsiteY20" fmla="*/ 19736 h 3846246"/>
              <a:gd name="connsiteX21" fmla="*/ 2015032 w 3158470"/>
              <a:gd name="connsiteY21" fmla="*/ 90856 h 3846246"/>
              <a:gd name="connsiteX22" fmla="*/ 2069642 w 3158470"/>
              <a:gd name="connsiteY22" fmla="*/ 440106 h 3846246"/>
              <a:gd name="connsiteX23" fmla="*/ 1908352 w 3158470"/>
              <a:gd name="connsiteY23" fmla="*/ 714426 h 3846246"/>
              <a:gd name="connsiteX24" fmla="*/ 1825802 w 3158470"/>
              <a:gd name="connsiteY24" fmla="*/ 943026 h 3846246"/>
              <a:gd name="connsiteX25" fmla="*/ 1871522 w 3158470"/>
              <a:gd name="connsiteY25" fmla="*/ 1354506 h 3846246"/>
              <a:gd name="connsiteX26" fmla="*/ 2054402 w 3158470"/>
              <a:gd name="connsiteY26" fmla="*/ 1324026 h 3846246"/>
              <a:gd name="connsiteX27" fmla="*/ 2519222 w 3158470"/>
              <a:gd name="connsiteY27" fmla="*/ 1072566 h 3846246"/>
              <a:gd name="connsiteX28" fmla="*/ 2900222 w 3158470"/>
              <a:gd name="connsiteY28" fmla="*/ 912546 h 3846246"/>
              <a:gd name="connsiteX29" fmla="*/ 3136442 w 3158470"/>
              <a:gd name="connsiteY29" fmla="*/ 996366 h 3846246"/>
              <a:gd name="connsiteX30" fmla="*/ 3105962 w 3158470"/>
              <a:gd name="connsiteY30" fmla="*/ 1354506 h 3846246"/>
              <a:gd name="connsiteX31" fmla="*/ 2763062 w 3158470"/>
              <a:gd name="connsiteY31" fmla="*/ 1423086 h 3846246"/>
              <a:gd name="connsiteX32" fmla="*/ 2321102 w 3158470"/>
              <a:gd name="connsiteY32" fmla="*/ 1583106 h 3846246"/>
              <a:gd name="connsiteX33" fmla="*/ 1902002 w 3158470"/>
              <a:gd name="connsiteY33" fmla="*/ 1750746 h 3846246"/>
              <a:gd name="connsiteX34" fmla="*/ 1597202 w 3158470"/>
              <a:gd name="connsiteY34" fmla="*/ 2009826 h 3846246"/>
              <a:gd name="connsiteX35" fmla="*/ 1475282 w 3158470"/>
              <a:gd name="connsiteY35" fmla="*/ 2352726 h 3846246"/>
              <a:gd name="connsiteX36" fmla="*/ 1269542 w 3158470"/>
              <a:gd name="connsiteY36" fmla="*/ 2817546 h 3846246"/>
              <a:gd name="connsiteX37" fmla="*/ 1231442 w 3158470"/>
              <a:gd name="connsiteY37" fmla="*/ 3305226 h 3846246"/>
              <a:gd name="connsiteX38" fmla="*/ 1315262 w 3158470"/>
              <a:gd name="connsiteY38" fmla="*/ 3716706 h 3846246"/>
              <a:gd name="connsiteX39" fmla="*/ 1330502 w 3158470"/>
              <a:gd name="connsiteY39" fmla="*/ 3770046 h 3846246"/>
              <a:gd name="connsiteX0" fmla="*/ 1162862 w 3158470"/>
              <a:gd name="connsiteY0" fmla="*/ 3846246 h 3846246"/>
              <a:gd name="connsiteX1" fmla="*/ 1056182 w 3158470"/>
              <a:gd name="connsiteY1" fmla="*/ 3526206 h 3846246"/>
              <a:gd name="connsiteX2" fmla="*/ 995222 w 3158470"/>
              <a:gd name="connsiteY2" fmla="*/ 3168066 h 3846246"/>
              <a:gd name="connsiteX3" fmla="*/ 1040942 w 3158470"/>
              <a:gd name="connsiteY3" fmla="*/ 2794686 h 3846246"/>
              <a:gd name="connsiteX4" fmla="*/ 1178102 w 3158470"/>
              <a:gd name="connsiteY4" fmla="*/ 2550846 h 3846246"/>
              <a:gd name="connsiteX5" fmla="*/ 1117142 w 3158470"/>
              <a:gd name="connsiteY5" fmla="*/ 2177466 h 3846246"/>
              <a:gd name="connsiteX6" fmla="*/ 766622 w 3158470"/>
              <a:gd name="connsiteY6" fmla="*/ 1971726 h 3846246"/>
              <a:gd name="connsiteX7" fmla="*/ 301802 w 3158470"/>
              <a:gd name="connsiteY7" fmla="*/ 1727886 h 3846246"/>
              <a:gd name="connsiteX8" fmla="*/ 96062 w 3158470"/>
              <a:gd name="connsiteY8" fmla="*/ 1461186 h 3846246"/>
              <a:gd name="connsiteX9" fmla="*/ 4622 w 3158470"/>
              <a:gd name="connsiteY9" fmla="*/ 1103046 h 3846246"/>
              <a:gd name="connsiteX10" fmla="*/ 35102 w 3158470"/>
              <a:gd name="connsiteY10" fmla="*/ 805866 h 3846246"/>
              <a:gd name="connsiteX11" fmla="*/ 217982 w 3158470"/>
              <a:gd name="connsiteY11" fmla="*/ 638226 h 3846246"/>
              <a:gd name="connsiteX12" fmla="*/ 454202 w 3158470"/>
              <a:gd name="connsiteY12" fmla="*/ 882066 h 3846246"/>
              <a:gd name="connsiteX13" fmla="*/ 469442 w 3158470"/>
              <a:gd name="connsiteY13" fmla="*/ 1293546 h 3846246"/>
              <a:gd name="connsiteX14" fmla="*/ 781862 w 3158470"/>
              <a:gd name="connsiteY14" fmla="*/ 1583106 h 3846246"/>
              <a:gd name="connsiteX15" fmla="*/ 972362 w 3158470"/>
              <a:gd name="connsiteY15" fmla="*/ 1781226 h 3846246"/>
              <a:gd name="connsiteX16" fmla="*/ 1444802 w 3158470"/>
              <a:gd name="connsiteY16" fmla="*/ 1765986 h 3846246"/>
              <a:gd name="connsiteX17" fmla="*/ 1536242 w 3158470"/>
              <a:gd name="connsiteY17" fmla="*/ 1255446 h 3846246"/>
              <a:gd name="connsiteX18" fmla="*/ 1604822 w 3158470"/>
              <a:gd name="connsiteY18" fmla="*/ 805866 h 3846246"/>
              <a:gd name="connsiteX19" fmla="*/ 1528622 w 3158470"/>
              <a:gd name="connsiteY19" fmla="*/ 386766 h 3846246"/>
              <a:gd name="connsiteX20" fmla="*/ 1719122 w 3158470"/>
              <a:gd name="connsiteY20" fmla="*/ 19736 h 3846246"/>
              <a:gd name="connsiteX21" fmla="*/ 2015032 w 3158470"/>
              <a:gd name="connsiteY21" fmla="*/ 90856 h 3846246"/>
              <a:gd name="connsiteX22" fmla="*/ 2069642 w 3158470"/>
              <a:gd name="connsiteY22" fmla="*/ 440106 h 3846246"/>
              <a:gd name="connsiteX23" fmla="*/ 1908352 w 3158470"/>
              <a:gd name="connsiteY23" fmla="*/ 714426 h 3846246"/>
              <a:gd name="connsiteX24" fmla="*/ 1876602 w 3158470"/>
              <a:gd name="connsiteY24" fmla="*/ 943026 h 3846246"/>
              <a:gd name="connsiteX25" fmla="*/ 1871522 w 3158470"/>
              <a:gd name="connsiteY25" fmla="*/ 1354506 h 3846246"/>
              <a:gd name="connsiteX26" fmla="*/ 2054402 w 3158470"/>
              <a:gd name="connsiteY26" fmla="*/ 1324026 h 3846246"/>
              <a:gd name="connsiteX27" fmla="*/ 2519222 w 3158470"/>
              <a:gd name="connsiteY27" fmla="*/ 1072566 h 3846246"/>
              <a:gd name="connsiteX28" fmla="*/ 2900222 w 3158470"/>
              <a:gd name="connsiteY28" fmla="*/ 912546 h 3846246"/>
              <a:gd name="connsiteX29" fmla="*/ 3136442 w 3158470"/>
              <a:gd name="connsiteY29" fmla="*/ 996366 h 3846246"/>
              <a:gd name="connsiteX30" fmla="*/ 3105962 w 3158470"/>
              <a:gd name="connsiteY30" fmla="*/ 1354506 h 3846246"/>
              <a:gd name="connsiteX31" fmla="*/ 2763062 w 3158470"/>
              <a:gd name="connsiteY31" fmla="*/ 1423086 h 3846246"/>
              <a:gd name="connsiteX32" fmla="*/ 2321102 w 3158470"/>
              <a:gd name="connsiteY32" fmla="*/ 1583106 h 3846246"/>
              <a:gd name="connsiteX33" fmla="*/ 1902002 w 3158470"/>
              <a:gd name="connsiteY33" fmla="*/ 1750746 h 3846246"/>
              <a:gd name="connsiteX34" fmla="*/ 1597202 w 3158470"/>
              <a:gd name="connsiteY34" fmla="*/ 2009826 h 3846246"/>
              <a:gd name="connsiteX35" fmla="*/ 1475282 w 3158470"/>
              <a:gd name="connsiteY35" fmla="*/ 2352726 h 3846246"/>
              <a:gd name="connsiteX36" fmla="*/ 1269542 w 3158470"/>
              <a:gd name="connsiteY36" fmla="*/ 2817546 h 3846246"/>
              <a:gd name="connsiteX37" fmla="*/ 1231442 w 3158470"/>
              <a:gd name="connsiteY37" fmla="*/ 3305226 h 3846246"/>
              <a:gd name="connsiteX38" fmla="*/ 1315262 w 3158470"/>
              <a:gd name="connsiteY38" fmla="*/ 3716706 h 3846246"/>
              <a:gd name="connsiteX39" fmla="*/ 1330502 w 3158470"/>
              <a:gd name="connsiteY39" fmla="*/ 3770046 h 3846246"/>
              <a:gd name="connsiteX0" fmla="*/ 1162862 w 3158470"/>
              <a:gd name="connsiteY0" fmla="*/ 3846246 h 3846246"/>
              <a:gd name="connsiteX1" fmla="*/ 1056182 w 3158470"/>
              <a:gd name="connsiteY1" fmla="*/ 3526206 h 3846246"/>
              <a:gd name="connsiteX2" fmla="*/ 995222 w 3158470"/>
              <a:gd name="connsiteY2" fmla="*/ 3168066 h 3846246"/>
              <a:gd name="connsiteX3" fmla="*/ 1040942 w 3158470"/>
              <a:gd name="connsiteY3" fmla="*/ 2794686 h 3846246"/>
              <a:gd name="connsiteX4" fmla="*/ 1178102 w 3158470"/>
              <a:gd name="connsiteY4" fmla="*/ 2550846 h 3846246"/>
              <a:gd name="connsiteX5" fmla="*/ 1117142 w 3158470"/>
              <a:gd name="connsiteY5" fmla="*/ 2177466 h 3846246"/>
              <a:gd name="connsiteX6" fmla="*/ 766622 w 3158470"/>
              <a:gd name="connsiteY6" fmla="*/ 1971726 h 3846246"/>
              <a:gd name="connsiteX7" fmla="*/ 301802 w 3158470"/>
              <a:gd name="connsiteY7" fmla="*/ 1727886 h 3846246"/>
              <a:gd name="connsiteX8" fmla="*/ 96062 w 3158470"/>
              <a:gd name="connsiteY8" fmla="*/ 1461186 h 3846246"/>
              <a:gd name="connsiteX9" fmla="*/ 4622 w 3158470"/>
              <a:gd name="connsiteY9" fmla="*/ 1103046 h 3846246"/>
              <a:gd name="connsiteX10" fmla="*/ 35102 w 3158470"/>
              <a:gd name="connsiteY10" fmla="*/ 805866 h 3846246"/>
              <a:gd name="connsiteX11" fmla="*/ 217982 w 3158470"/>
              <a:gd name="connsiteY11" fmla="*/ 638226 h 3846246"/>
              <a:gd name="connsiteX12" fmla="*/ 454202 w 3158470"/>
              <a:gd name="connsiteY12" fmla="*/ 882066 h 3846246"/>
              <a:gd name="connsiteX13" fmla="*/ 469442 w 3158470"/>
              <a:gd name="connsiteY13" fmla="*/ 1293546 h 3846246"/>
              <a:gd name="connsiteX14" fmla="*/ 781862 w 3158470"/>
              <a:gd name="connsiteY14" fmla="*/ 1583106 h 3846246"/>
              <a:gd name="connsiteX15" fmla="*/ 972362 w 3158470"/>
              <a:gd name="connsiteY15" fmla="*/ 1781226 h 3846246"/>
              <a:gd name="connsiteX16" fmla="*/ 1444802 w 3158470"/>
              <a:gd name="connsiteY16" fmla="*/ 1765986 h 3846246"/>
              <a:gd name="connsiteX17" fmla="*/ 1536242 w 3158470"/>
              <a:gd name="connsiteY17" fmla="*/ 1255446 h 3846246"/>
              <a:gd name="connsiteX18" fmla="*/ 1604822 w 3158470"/>
              <a:gd name="connsiteY18" fmla="*/ 805866 h 3846246"/>
              <a:gd name="connsiteX19" fmla="*/ 1528622 w 3158470"/>
              <a:gd name="connsiteY19" fmla="*/ 386766 h 3846246"/>
              <a:gd name="connsiteX20" fmla="*/ 1719122 w 3158470"/>
              <a:gd name="connsiteY20" fmla="*/ 19736 h 3846246"/>
              <a:gd name="connsiteX21" fmla="*/ 2015032 w 3158470"/>
              <a:gd name="connsiteY21" fmla="*/ 90856 h 3846246"/>
              <a:gd name="connsiteX22" fmla="*/ 2069642 w 3158470"/>
              <a:gd name="connsiteY22" fmla="*/ 440106 h 3846246"/>
              <a:gd name="connsiteX23" fmla="*/ 1908352 w 3158470"/>
              <a:gd name="connsiteY23" fmla="*/ 714426 h 3846246"/>
              <a:gd name="connsiteX24" fmla="*/ 1876602 w 3158470"/>
              <a:gd name="connsiteY24" fmla="*/ 943026 h 3846246"/>
              <a:gd name="connsiteX25" fmla="*/ 1871522 w 3158470"/>
              <a:gd name="connsiteY25" fmla="*/ 1354506 h 3846246"/>
              <a:gd name="connsiteX26" fmla="*/ 2054402 w 3158470"/>
              <a:gd name="connsiteY26" fmla="*/ 1324026 h 3846246"/>
              <a:gd name="connsiteX27" fmla="*/ 2519222 w 3158470"/>
              <a:gd name="connsiteY27" fmla="*/ 1072566 h 3846246"/>
              <a:gd name="connsiteX28" fmla="*/ 2900222 w 3158470"/>
              <a:gd name="connsiteY28" fmla="*/ 912546 h 3846246"/>
              <a:gd name="connsiteX29" fmla="*/ 3136442 w 3158470"/>
              <a:gd name="connsiteY29" fmla="*/ 996366 h 3846246"/>
              <a:gd name="connsiteX30" fmla="*/ 3105962 w 3158470"/>
              <a:gd name="connsiteY30" fmla="*/ 1354506 h 3846246"/>
              <a:gd name="connsiteX31" fmla="*/ 2763062 w 3158470"/>
              <a:gd name="connsiteY31" fmla="*/ 1423086 h 3846246"/>
              <a:gd name="connsiteX32" fmla="*/ 2321102 w 3158470"/>
              <a:gd name="connsiteY32" fmla="*/ 1583106 h 3846246"/>
              <a:gd name="connsiteX33" fmla="*/ 1902002 w 3158470"/>
              <a:gd name="connsiteY33" fmla="*/ 1750746 h 3846246"/>
              <a:gd name="connsiteX34" fmla="*/ 1597202 w 3158470"/>
              <a:gd name="connsiteY34" fmla="*/ 2009826 h 3846246"/>
              <a:gd name="connsiteX35" fmla="*/ 1475282 w 3158470"/>
              <a:gd name="connsiteY35" fmla="*/ 2352726 h 3846246"/>
              <a:gd name="connsiteX36" fmla="*/ 1269542 w 3158470"/>
              <a:gd name="connsiteY36" fmla="*/ 2817546 h 3846246"/>
              <a:gd name="connsiteX37" fmla="*/ 1231442 w 3158470"/>
              <a:gd name="connsiteY37" fmla="*/ 3305226 h 3846246"/>
              <a:gd name="connsiteX38" fmla="*/ 1315262 w 3158470"/>
              <a:gd name="connsiteY38" fmla="*/ 3716706 h 3846246"/>
              <a:gd name="connsiteX39" fmla="*/ 1330502 w 3158470"/>
              <a:gd name="connsiteY39" fmla="*/ 3770046 h 3846246"/>
              <a:gd name="connsiteX40" fmla="*/ 1162862 w 3158470"/>
              <a:gd name="connsiteY40" fmla="*/ 3846246 h 384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58470" h="3846246">
                <a:moveTo>
                  <a:pt x="1162862" y="3846246"/>
                </a:moveTo>
                <a:cubicBezTo>
                  <a:pt x="1123492" y="3742741"/>
                  <a:pt x="1084122" y="3639236"/>
                  <a:pt x="1056182" y="3526206"/>
                </a:cubicBezTo>
                <a:cubicBezTo>
                  <a:pt x="1028242" y="3413176"/>
                  <a:pt x="997762" y="3289986"/>
                  <a:pt x="995222" y="3168066"/>
                </a:cubicBezTo>
                <a:cubicBezTo>
                  <a:pt x="992682" y="3046146"/>
                  <a:pt x="1010462" y="2897556"/>
                  <a:pt x="1040942" y="2794686"/>
                </a:cubicBezTo>
                <a:cubicBezTo>
                  <a:pt x="1071422" y="2691816"/>
                  <a:pt x="1165402" y="2653716"/>
                  <a:pt x="1178102" y="2550846"/>
                </a:cubicBezTo>
                <a:cubicBezTo>
                  <a:pt x="1190802" y="2447976"/>
                  <a:pt x="1185722" y="2273986"/>
                  <a:pt x="1117142" y="2177466"/>
                </a:cubicBezTo>
                <a:cubicBezTo>
                  <a:pt x="1048562" y="2080946"/>
                  <a:pt x="902512" y="2046656"/>
                  <a:pt x="766622" y="1971726"/>
                </a:cubicBezTo>
                <a:cubicBezTo>
                  <a:pt x="630732" y="1896796"/>
                  <a:pt x="413562" y="1812976"/>
                  <a:pt x="301802" y="1727886"/>
                </a:cubicBezTo>
                <a:cubicBezTo>
                  <a:pt x="190042" y="1642796"/>
                  <a:pt x="145592" y="1565326"/>
                  <a:pt x="96062" y="1461186"/>
                </a:cubicBezTo>
                <a:cubicBezTo>
                  <a:pt x="46532" y="1357046"/>
                  <a:pt x="14782" y="1212266"/>
                  <a:pt x="4622" y="1103046"/>
                </a:cubicBezTo>
                <a:cubicBezTo>
                  <a:pt x="-5538" y="993826"/>
                  <a:pt x="-458" y="883336"/>
                  <a:pt x="35102" y="805866"/>
                </a:cubicBezTo>
                <a:cubicBezTo>
                  <a:pt x="70662" y="728396"/>
                  <a:pt x="148132" y="625526"/>
                  <a:pt x="217982" y="638226"/>
                </a:cubicBezTo>
                <a:cubicBezTo>
                  <a:pt x="287832" y="650926"/>
                  <a:pt x="412292" y="772846"/>
                  <a:pt x="454202" y="882066"/>
                </a:cubicBezTo>
                <a:cubicBezTo>
                  <a:pt x="496112" y="991286"/>
                  <a:pt x="414832" y="1176706"/>
                  <a:pt x="469442" y="1293546"/>
                </a:cubicBezTo>
                <a:cubicBezTo>
                  <a:pt x="524052" y="1410386"/>
                  <a:pt x="698042" y="1501826"/>
                  <a:pt x="781862" y="1583106"/>
                </a:cubicBezTo>
                <a:cubicBezTo>
                  <a:pt x="865682" y="1664386"/>
                  <a:pt x="861872" y="1750746"/>
                  <a:pt x="972362" y="1781226"/>
                </a:cubicBezTo>
                <a:cubicBezTo>
                  <a:pt x="1082852" y="1811706"/>
                  <a:pt x="1350822" y="1853616"/>
                  <a:pt x="1444802" y="1765986"/>
                </a:cubicBezTo>
                <a:cubicBezTo>
                  <a:pt x="1538782" y="1678356"/>
                  <a:pt x="1509572" y="1415466"/>
                  <a:pt x="1536242" y="1255446"/>
                </a:cubicBezTo>
                <a:cubicBezTo>
                  <a:pt x="1562912" y="1095426"/>
                  <a:pt x="1606092" y="950646"/>
                  <a:pt x="1604822" y="805866"/>
                </a:cubicBezTo>
                <a:cubicBezTo>
                  <a:pt x="1603552" y="661086"/>
                  <a:pt x="1509572" y="517788"/>
                  <a:pt x="1528622" y="386766"/>
                </a:cubicBezTo>
                <a:cubicBezTo>
                  <a:pt x="1547672" y="255744"/>
                  <a:pt x="1638054" y="69054"/>
                  <a:pt x="1719122" y="19736"/>
                </a:cubicBezTo>
                <a:cubicBezTo>
                  <a:pt x="1800190" y="-29582"/>
                  <a:pt x="1956612" y="20794"/>
                  <a:pt x="2015032" y="90856"/>
                </a:cubicBezTo>
                <a:cubicBezTo>
                  <a:pt x="2073452" y="160918"/>
                  <a:pt x="2087422" y="336178"/>
                  <a:pt x="2069642" y="440106"/>
                </a:cubicBezTo>
                <a:cubicBezTo>
                  <a:pt x="2051862" y="544034"/>
                  <a:pt x="1940525" y="630606"/>
                  <a:pt x="1908352" y="714426"/>
                </a:cubicBezTo>
                <a:cubicBezTo>
                  <a:pt x="1876179" y="798246"/>
                  <a:pt x="1882740" y="836346"/>
                  <a:pt x="1876602" y="943026"/>
                </a:cubicBezTo>
                <a:cubicBezTo>
                  <a:pt x="1870464" y="1049706"/>
                  <a:pt x="1841889" y="1291006"/>
                  <a:pt x="1871522" y="1354506"/>
                </a:cubicBezTo>
                <a:cubicBezTo>
                  <a:pt x="1901155" y="1418006"/>
                  <a:pt x="1946452" y="1371016"/>
                  <a:pt x="2054402" y="1324026"/>
                </a:cubicBezTo>
                <a:cubicBezTo>
                  <a:pt x="2162352" y="1277036"/>
                  <a:pt x="2378252" y="1141146"/>
                  <a:pt x="2519222" y="1072566"/>
                </a:cubicBezTo>
                <a:cubicBezTo>
                  <a:pt x="2660192" y="1003986"/>
                  <a:pt x="2797352" y="925246"/>
                  <a:pt x="2900222" y="912546"/>
                </a:cubicBezTo>
                <a:cubicBezTo>
                  <a:pt x="3003092" y="899846"/>
                  <a:pt x="3102152" y="922706"/>
                  <a:pt x="3136442" y="996366"/>
                </a:cubicBezTo>
                <a:cubicBezTo>
                  <a:pt x="3170732" y="1070026"/>
                  <a:pt x="3168192" y="1283386"/>
                  <a:pt x="3105962" y="1354506"/>
                </a:cubicBezTo>
                <a:cubicBezTo>
                  <a:pt x="3043732" y="1425626"/>
                  <a:pt x="2893872" y="1384986"/>
                  <a:pt x="2763062" y="1423086"/>
                </a:cubicBezTo>
                <a:cubicBezTo>
                  <a:pt x="2632252" y="1461186"/>
                  <a:pt x="2464612" y="1528496"/>
                  <a:pt x="2321102" y="1583106"/>
                </a:cubicBezTo>
                <a:cubicBezTo>
                  <a:pt x="2177592" y="1637716"/>
                  <a:pt x="2022652" y="1679626"/>
                  <a:pt x="1902002" y="1750746"/>
                </a:cubicBezTo>
                <a:cubicBezTo>
                  <a:pt x="1781352" y="1821866"/>
                  <a:pt x="1668322" y="1909496"/>
                  <a:pt x="1597202" y="2009826"/>
                </a:cubicBezTo>
                <a:cubicBezTo>
                  <a:pt x="1526082" y="2110156"/>
                  <a:pt x="1529892" y="2218106"/>
                  <a:pt x="1475282" y="2352726"/>
                </a:cubicBezTo>
                <a:cubicBezTo>
                  <a:pt x="1420672" y="2487346"/>
                  <a:pt x="1310182" y="2658796"/>
                  <a:pt x="1269542" y="2817546"/>
                </a:cubicBezTo>
                <a:cubicBezTo>
                  <a:pt x="1228902" y="2976296"/>
                  <a:pt x="1223822" y="3155366"/>
                  <a:pt x="1231442" y="3305226"/>
                </a:cubicBezTo>
                <a:cubicBezTo>
                  <a:pt x="1239062" y="3455086"/>
                  <a:pt x="1298752" y="3639236"/>
                  <a:pt x="1315262" y="3716706"/>
                </a:cubicBezTo>
                <a:cubicBezTo>
                  <a:pt x="1331772" y="3794176"/>
                  <a:pt x="1331137" y="3782111"/>
                  <a:pt x="1330502" y="3770046"/>
                </a:cubicBezTo>
                <a:lnTo>
                  <a:pt x="1162862" y="3846246"/>
                </a:lnTo>
                <a:close/>
              </a:path>
            </a:pathLst>
          </a:custGeom>
          <a:solidFill>
            <a:srgbClr val="DEEBF7">
              <a:alpha val="40000"/>
            </a:srgbClr>
          </a:solidFill>
          <a:ln w="28575">
            <a:solidFill>
              <a:srgbClr val="00B0F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4CB219D-F4D0-4525-BECA-46F968DCBC9E}"/>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22</a:t>
            </a:fld>
            <a:endParaRPr lang="en-US" dirty="0"/>
          </a:p>
        </p:txBody>
      </p:sp>
    </p:spTree>
    <p:extLst>
      <p:ext uri="{BB962C8B-B14F-4D97-AF65-F5344CB8AC3E}">
        <p14:creationId xmlns:p14="http://schemas.microsoft.com/office/powerpoint/2010/main" val="115946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59"/>
                                        </p:tgtEl>
                                        <p:attrNameLst>
                                          <p:attrName>style.opacity</p:attrName>
                                        </p:attrNameLst>
                                      </p:cBhvr>
                                      <p:to>
                                        <p:strVal val="0.5"/>
                                      </p:to>
                                    </p:set>
                                    <p:animEffect filter="image" prLst="opacity: 0.5">
                                      <p:cBhvr rctx="IE">
                                        <p:cTn id="7" dur="indefinite"/>
                                        <p:tgtEl>
                                          <p:spTgt spid="459"/>
                                        </p:tgtEl>
                                      </p:cBhvr>
                                    </p:animEffect>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451"/>
                                        </p:tgtEl>
                                        <p:attrNameLst>
                                          <p:attrName>style.visibility</p:attrName>
                                        </p:attrNameLst>
                                      </p:cBhvr>
                                      <p:to>
                                        <p:strVal val="visible"/>
                                      </p:to>
                                    </p:set>
                                    <p:animEffect transition="in" filter="fade">
                                      <p:cBhvr>
                                        <p:cTn id="11" dur="500"/>
                                        <p:tgtEl>
                                          <p:spTgt spid="451"/>
                                        </p:tgtEl>
                                      </p:cBhvr>
                                    </p:animEffect>
                                  </p:childTnLst>
                                </p:cTn>
                              </p:par>
                              <p:par>
                                <p:cTn id="12" presetID="10" presetClass="entr" presetSubtype="0" fill="hold" nodeType="withEffect">
                                  <p:stCondLst>
                                    <p:cond delay="0"/>
                                  </p:stCondLst>
                                  <p:childTnLst>
                                    <p:set>
                                      <p:cBhvr>
                                        <p:cTn id="13" dur="1" fill="hold">
                                          <p:stCondLst>
                                            <p:cond delay="0"/>
                                          </p:stCondLst>
                                        </p:cTn>
                                        <p:tgtEl>
                                          <p:spTgt spid="458"/>
                                        </p:tgtEl>
                                        <p:attrNameLst>
                                          <p:attrName>style.visibility</p:attrName>
                                        </p:attrNameLst>
                                      </p:cBhvr>
                                      <p:to>
                                        <p:strVal val="visible"/>
                                      </p:to>
                                    </p:set>
                                    <p:animEffect transition="in" filter="fade">
                                      <p:cBhvr>
                                        <p:cTn id="14" dur="500"/>
                                        <p:tgtEl>
                                          <p:spTgt spid="458"/>
                                        </p:tgtEl>
                                      </p:cBhvr>
                                    </p:animEffect>
                                  </p:childTnLst>
                                </p:cTn>
                              </p:par>
                            </p:childTnLst>
                          </p:cTn>
                        </p:par>
                        <p:par>
                          <p:cTn id="15" fill="hold">
                            <p:stCondLst>
                              <p:cond delay="500"/>
                            </p:stCondLst>
                            <p:childTnLst>
                              <p:par>
                                <p:cTn id="16" presetID="10" presetClass="entr" presetSubtype="0" fill="hold" grpId="1"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91"/>
                                        </p:tgtEl>
                                        <p:attrNameLst>
                                          <p:attrName>style.visibility</p:attrName>
                                        </p:attrNameLst>
                                      </p:cBhvr>
                                      <p:to>
                                        <p:strVal val="visible"/>
                                      </p:to>
                                    </p:set>
                                    <p:animEffect transition="in" filter="fade">
                                      <p:cBhvr>
                                        <p:cTn id="25" dur="500"/>
                                        <p:tgtEl>
                                          <p:spTgt spid="191"/>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37"/>
                                        </p:tgtEl>
                                        <p:attrNameLst>
                                          <p:attrName>style.visibility</p:attrName>
                                        </p:attrNameLst>
                                      </p:cBhvr>
                                      <p:to>
                                        <p:strVal val="visible"/>
                                      </p:to>
                                    </p:set>
                                    <p:animEffect transition="in" filter="fade">
                                      <p:cBhvr>
                                        <p:cTn id="29" dur="1700"/>
                                        <p:tgtEl>
                                          <p:spTgt spid="237"/>
                                        </p:tgtEl>
                                      </p:cBhvr>
                                    </p:animEffect>
                                  </p:childTnLst>
                                </p:cTn>
                              </p:par>
                              <p:par>
                                <p:cTn id="30" presetID="10" presetClass="exit" presetSubtype="0" fill="hold" nodeType="withEffect">
                                  <p:stCondLst>
                                    <p:cond delay="0"/>
                                  </p:stCondLst>
                                  <p:childTnLst>
                                    <p:animEffect transition="out" filter="fade">
                                      <p:cBhvr>
                                        <p:cTn id="31" dur="1900"/>
                                        <p:tgtEl>
                                          <p:spTgt spid="281"/>
                                        </p:tgtEl>
                                      </p:cBhvr>
                                    </p:animEffect>
                                    <p:set>
                                      <p:cBhvr>
                                        <p:cTn id="32" dur="1" fill="hold">
                                          <p:stCondLst>
                                            <p:cond delay="1899"/>
                                          </p:stCondLst>
                                        </p:cTn>
                                        <p:tgtEl>
                                          <p:spTgt spid="281"/>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38"/>
                                        </p:tgtEl>
                                        <p:attrNameLst>
                                          <p:attrName>style.visibility</p:attrName>
                                        </p:attrNameLst>
                                      </p:cBhvr>
                                      <p:to>
                                        <p:strVal val="visible"/>
                                      </p:to>
                                    </p:set>
                                    <p:animEffect transition="in" filter="fade">
                                      <p:cBhvr>
                                        <p:cTn id="35" dur="2000"/>
                                        <p:tgtEl>
                                          <p:spTgt spid="238"/>
                                        </p:tgtEl>
                                      </p:cBhvr>
                                    </p:animEffect>
                                  </p:childTnLst>
                                </p:cTn>
                              </p:par>
                              <p:par>
                                <p:cTn id="36" presetID="10" presetClass="exit" presetSubtype="0" fill="hold" nodeType="withEffect">
                                  <p:stCondLst>
                                    <p:cond delay="0"/>
                                  </p:stCondLst>
                                  <p:childTnLst>
                                    <p:animEffect transition="out" filter="fade">
                                      <p:cBhvr>
                                        <p:cTn id="37" dur="2000"/>
                                        <p:tgtEl>
                                          <p:spTgt spid="473"/>
                                        </p:tgtEl>
                                      </p:cBhvr>
                                    </p:animEffect>
                                    <p:set>
                                      <p:cBhvr>
                                        <p:cTn id="38" dur="1" fill="hold">
                                          <p:stCondLst>
                                            <p:cond delay="1999"/>
                                          </p:stCondLst>
                                        </p:cTn>
                                        <p:tgtEl>
                                          <p:spTgt spid="473"/>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childTnLst>
                                </p:cTn>
                              </p:par>
                              <p:par>
                                <p:cTn id="42" presetID="10" presetClass="exit" presetSubtype="0" fill="hold" grpId="0" nodeType="withEffect">
                                  <p:stCondLst>
                                    <p:cond delay="0"/>
                                  </p:stCondLst>
                                  <p:childTnLst>
                                    <p:animEffect transition="out" filter="fade">
                                      <p:cBhvr>
                                        <p:cTn id="43" dur="2200"/>
                                        <p:tgtEl>
                                          <p:spTgt spid="241"/>
                                        </p:tgtEl>
                                      </p:cBhvr>
                                    </p:animEffect>
                                    <p:set>
                                      <p:cBhvr>
                                        <p:cTn id="44" dur="1" fill="hold">
                                          <p:stCondLst>
                                            <p:cond delay="2199"/>
                                          </p:stCondLst>
                                        </p:cTn>
                                        <p:tgtEl>
                                          <p:spTgt spid="241"/>
                                        </p:tgtEl>
                                        <p:attrNameLst>
                                          <p:attrName>style.visibility</p:attrName>
                                        </p:attrNameLst>
                                      </p:cBhvr>
                                      <p:to>
                                        <p:strVal val="hidden"/>
                                      </p:to>
                                    </p:set>
                                  </p:childTnLst>
                                </p:cTn>
                              </p:par>
                            </p:childTnLst>
                          </p:cTn>
                        </p:par>
                        <p:par>
                          <p:cTn id="45" fill="hold">
                            <p:stCondLst>
                              <p:cond delay="3700"/>
                            </p:stCondLst>
                            <p:childTnLst>
                              <p:par>
                                <p:cTn id="46" presetID="10"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100"/>
                                        <p:tgtEl>
                                          <p:spTgt spid="13"/>
                                        </p:tgtEl>
                                      </p:cBhvr>
                                    </p:animEffect>
                                  </p:childTnLst>
                                </p:cTn>
                              </p:par>
                            </p:childTnLst>
                          </p:cTn>
                        </p:par>
                        <p:par>
                          <p:cTn id="49" fill="hold">
                            <p:stCondLst>
                              <p:cond delay="4800"/>
                            </p:stCondLst>
                            <p:childTnLst>
                              <p:par>
                                <p:cTn id="50" presetID="10" presetClass="exit" presetSubtype="0" fill="hold" grpId="0" nodeType="afterEffect">
                                  <p:stCondLst>
                                    <p:cond delay="0"/>
                                  </p:stCondLst>
                                  <p:childTnLst>
                                    <p:animEffect transition="out" filter="fade">
                                      <p:cBhvr>
                                        <p:cTn id="51" dur="900"/>
                                        <p:tgtEl>
                                          <p:spTgt spid="24"/>
                                        </p:tgtEl>
                                      </p:cBhvr>
                                    </p:animEffect>
                                    <p:set>
                                      <p:cBhvr>
                                        <p:cTn id="52" dur="1" fill="hold">
                                          <p:stCondLst>
                                            <p:cond delay="899"/>
                                          </p:stCondLst>
                                        </p:cTn>
                                        <p:tgtEl>
                                          <p:spTgt spid="24"/>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1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childTnLst>
                                </p:cTn>
                              </p:par>
                              <p:par>
                                <p:cTn id="59" presetID="10" presetClass="entr" presetSubtype="0" fill="hold" nodeType="withEffect">
                                  <p:stCondLst>
                                    <p:cond delay="0"/>
                                  </p:stCondLst>
                                  <p:childTnLst>
                                    <p:set>
                                      <p:cBhvr>
                                        <p:cTn id="60" dur="1" fill="hold">
                                          <p:stCondLst>
                                            <p:cond delay="0"/>
                                          </p:stCondLst>
                                        </p:cTn>
                                        <p:tgtEl>
                                          <p:spTgt spid="250"/>
                                        </p:tgtEl>
                                        <p:attrNameLst>
                                          <p:attrName>style.visibility</p:attrName>
                                        </p:attrNameLst>
                                      </p:cBhvr>
                                      <p:to>
                                        <p:strVal val="visible"/>
                                      </p:to>
                                    </p:set>
                                    <p:animEffect transition="in" filter="fade">
                                      <p:cBhvr>
                                        <p:cTn id="61" dur="1000"/>
                                        <p:tgtEl>
                                          <p:spTgt spid="25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9"/>
                                        </p:tgtEl>
                                        <p:attrNameLst>
                                          <p:attrName>style.visibility</p:attrName>
                                        </p:attrNameLst>
                                      </p:cBhvr>
                                      <p:to>
                                        <p:strVal val="visible"/>
                                      </p:to>
                                    </p:set>
                                    <p:animEffect transition="in" filter="fade">
                                      <p:cBhvr>
                                        <p:cTn id="64" dur="1200"/>
                                        <p:tgtEl>
                                          <p:spTgt spid="249"/>
                                        </p:tgtEl>
                                      </p:cBhvr>
                                    </p:animEffect>
                                  </p:childTnLst>
                                </p:cTn>
                              </p:par>
                            </p:childTnLst>
                          </p:cTn>
                        </p:par>
                        <p:par>
                          <p:cTn id="65" fill="hold">
                            <p:stCondLst>
                              <p:cond delay="6000"/>
                            </p:stCondLst>
                            <p:childTnLst>
                              <p:par>
                                <p:cTn id="66" presetID="10" presetClass="exit" presetSubtype="0" fill="hold" nodeType="afterEffect">
                                  <p:stCondLst>
                                    <p:cond delay="0"/>
                                  </p:stCondLst>
                                  <p:childTnLst>
                                    <p:animEffect transition="out" filter="fade">
                                      <p:cBhvr>
                                        <p:cTn id="67" dur="1100"/>
                                        <p:tgtEl>
                                          <p:spTgt spid="13"/>
                                        </p:tgtEl>
                                      </p:cBhvr>
                                    </p:animEffect>
                                    <p:set>
                                      <p:cBhvr>
                                        <p:cTn id="68" dur="1" fill="hold">
                                          <p:stCondLst>
                                            <p:cond delay="10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241" grpId="0" animBg="1"/>
      <p:bldP spid="249" grpId="0"/>
      <p:bldP spid="24" grpId="0" animBg="1"/>
      <p:bldP spid="24" grpId="1"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4926980" cy="2868729"/>
          </a:xfrm>
        </p:spPr>
        <p:txBody>
          <a:bodyPr>
            <a:normAutofit/>
          </a:bodyPr>
          <a:lstStyle/>
          <a:p>
            <a:r>
              <a:rPr lang="en-US" sz="4000" dirty="0"/>
              <a:t>Contributing area</a:t>
            </a:r>
            <a:br>
              <a:rPr lang="en-US" sz="4000" dirty="0"/>
            </a:br>
            <a:r>
              <a:rPr lang="en-US" sz="4000" dirty="0"/>
              <a:t>and local slope: </a:t>
            </a:r>
            <a:br>
              <a:rPr lang="en-US" sz="4000" dirty="0"/>
            </a:br>
            <a:r>
              <a:rPr lang="en-US" sz="4000" dirty="0"/>
              <a:t>Concepts behind TOPMODEL</a:t>
            </a:r>
          </a:p>
        </p:txBody>
      </p:sp>
      <p:pic>
        <p:nvPicPr>
          <p:cNvPr id="9" name="Picture 8"/>
          <p:cNvPicPr>
            <a:picLocks noChangeAspect="1"/>
          </p:cNvPicPr>
          <p:nvPr/>
        </p:nvPicPr>
        <p:blipFill>
          <a:blip r:embed="rId2"/>
          <a:stretch>
            <a:fillRect/>
          </a:stretch>
        </p:blipFill>
        <p:spPr>
          <a:xfrm>
            <a:off x="5073805" y="78059"/>
            <a:ext cx="6779941" cy="6779941"/>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1618614" y="3648137"/>
                <a:ext cx="2316724" cy="9221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𝑇𝑊</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d>
                            <m:dPr>
                              <m:ctrlPr>
                                <a:rPr lang="en-US" sz="2400" b="0" i="1" smtClean="0">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𝐴</m:t>
                                  </m:r>
                                  <m:r>
                                    <a:rPr lang="en-US" sz="2400" i="1">
                                      <a:latin typeface="Cambria Math" panose="02040503050406030204" pitchFamily="18" charset="0"/>
                                    </a:rPr>
                                    <m:t>/</m:t>
                                  </m:r>
                                  <m:r>
                                    <a:rPr lang="en-US" sz="2400" b="0" i="1" smtClean="0">
                                      <a:latin typeface="Cambria Math" panose="02040503050406030204" pitchFamily="18" charset="0"/>
                                    </a:rPr>
                                    <m:t>𝐿</m:t>
                                  </m:r>
                                </m:num>
                                <m:den>
                                  <m:r>
                                    <a:rPr lang="en-US" sz="2400" i="1">
                                      <a:latin typeface="Cambria Math" panose="02040503050406030204" pitchFamily="18" charset="0"/>
                                    </a:rPr>
                                    <m:t>𝑆</m:t>
                                  </m:r>
                                </m:den>
                              </m:f>
                            </m:e>
                          </m:d>
                        </m:e>
                      </m:func>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618614" y="3648137"/>
                <a:ext cx="2316724" cy="922176"/>
              </a:xfrm>
              <a:prstGeom prst="rect">
                <a:avLst/>
              </a:prstGeom>
              <a:blipFill rotWithShape="0">
                <a:blip r:embed="rId3"/>
                <a:stretch>
                  <a:fillRect/>
                </a:stretch>
              </a:blipFill>
            </p:spPr>
            <p:txBody>
              <a:bodyPr/>
              <a:lstStyle/>
              <a:p>
                <a:r>
                  <a:rPr lang="en-US">
                    <a:noFill/>
                  </a:rPr>
                  <a:t> </a:t>
                </a:r>
              </a:p>
            </p:txBody>
          </p:sp>
        </mc:Fallback>
      </mc:AlternateContent>
      <p:grpSp>
        <p:nvGrpSpPr>
          <p:cNvPr id="15" name="Group 14"/>
          <p:cNvGrpSpPr/>
          <p:nvPr/>
        </p:nvGrpSpPr>
        <p:grpSpPr>
          <a:xfrm>
            <a:off x="501808" y="5220243"/>
            <a:ext cx="2367123" cy="1200329"/>
            <a:chOff x="838200" y="5140712"/>
            <a:chExt cx="2367123" cy="1200329"/>
          </a:xfrm>
        </p:grpSpPr>
        <p:sp>
          <p:nvSpPr>
            <p:cNvPr id="14" name="Rectangle 13"/>
            <p:cNvSpPr/>
            <p:nvPr/>
          </p:nvSpPr>
          <p:spPr>
            <a:xfrm>
              <a:off x="838200" y="5921298"/>
              <a:ext cx="934241" cy="401443"/>
            </a:xfrm>
            <a:prstGeom prst="rect">
              <a:avLst/>
            </a:prstGeom>
            <a:solidFill>
              <a:schemeClr val="tx1"/>
            </a:solidFill>
            <a:ln w="76200">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p:cNvSpPr txBox="1"/>
            <p:nvPr/>
          </p:nvSpPr>
          <p:spPr>
            <a:xfrm>
              <a:off x="838200" y="5140712"/>
              <a:ext cx="2367123" cy="1200329"/>
            </a:xfrm>
            <a:prstGeom prst="rect">
              <a:avLst/>
            </a:prstGeom>
            <a:noFill/>
          </p:spPr>
          <p:txBody>
            <a:bodyPr wrap="none" rtlCol="0">
              <a:spAutoFit/>
            </a:bodyPr>
            <a:lstStyle/>
            <a:p>
              <a:r>
                <a:rPr lang="en-US" sz="2400" dirty="0">
                  <a:solidFill>
                    <a:srgbClr val="0070C0"/>
                  </a:solidFill>
                </a:rPr>
                <a:t>Blue</a:t>
              </a:r>
              <a:r>
                <a:rPr lang="en-US" sz="2400" dirty="0"/>
                <a:t> is wettest</a:t>
              </a:r>
            </a:p>
            <a:p>
              <a:r>
                <a:rPr lang="en-US" sz="2400" dirty="0">
                  <a:solidFill>
                    <a:srgbClr val="00B050"/>
                  </a:solidFill>
                </a:rPr>
                <a:t>Green</a:t>
              </a:r>
              <a:r>
                <a:rPr lang="en-US" sz="2400" dirty="0"/>
                <a:t> is middling</a:t>
              </a:r>
            </a:p>
            <a:p>
              <a:r>
                <a:rPr lang="en-US" sz="2400" dirty="0">
                  <a:solidFill>
                    <a:srgbClr val="FFFF00"/>
                  </a:solidFill>
                </a:rPr>
                <a:t>Yellow</a:t>
              </a:r>
              <a:r>
                <a:rPr lang="en-US" sz="2400" dirty="0"/>
                <a:t> is driest</a:t>
              </a:r>
            </a:p>
          </p:txBody>
        </p:sp>
      </p:grpSp>
      <p:sp>
        <p:nvSpPr>
          <p:cNvPr id="17" name="Freeform 16"/>
          <p:cNvSpPr/>
          <p:nvPr/>
        </p:nvSpPr>
        <p:spPr>
          <a:xfrm>
            <a:off x="3245005" y="3318961"/>
            <a:ext cx="1873405" cy="427849"/>
          </a:xfrm>
          <a:custGeom>
            <a:avLst/>
            <a:gdLst>
              <a:gd name="connsiteX0" fmla="*/ 1873405 w 1873405"/>
              <a:gd name="connsiteY0" fmla="*/ 37556 h 427849"/>
              <a:gd name="connsiteX1" fmla="*/ 635619 w 1873405"/>
              <a:gd name="connsiteY1" fmla="*/ 37556 h 427849"/>
              <a:gd name="connsiteX2" fmla="*/ 0 w 1873405"/>
              <a:gd name="connsiteY2" fmla="*/ 427849 h 427849"/>
            </a:gdLst>
            <a:ahLst/>
            <a:cxnLst>
              <a:cxn ang="0">
                <a:pos x="connsiteX0" y="connsiteY0"/>
              </a:cxn>
              <a:cxn ang="0">
                <a:pos x="connsiteX1" y="connsiteY1"/>
              </a:cxn>
              <a:cxn ang="0">
                <a:pos x="connsiteX2" y="connsiteY2"/>
              </a:cxn>
            </a:cxnLst>
            <a:rect l="l" t="t" r="r" b="b"/>
            <a:pathLst>
              <a:path w="1873405" h="427849">
                <a:moveTo>
                  <a:pt x="1873405" y="37556"/>
                </a:moveTo>
                <a:cubicBezTo>
                  <a:pt x="1410629" y="5031"/>
                  <a:pt x="947853" y="-27493"/>
                  <a:pt x="635619" y="37556"/>
                </a:cubicBezTo>
                <a:cubicBezTo>
                  <a:pt x="323385" y="102605"/>
                  <a:pt x="161692" y="265227"/>
                  <a:pt x="0" y="427849"/>
                </a:cubicBezTo>
              </a:path>
            </a:pathLst>
          </a:custGeom>
          <a:no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343275" y="4471639"/>
            <a:ext cx="4351066" cy="2218378"/>
          </a:xfrm>
          <a:custGeom>
            <a:avLst/>
            <a:gdLst>
              <a:gd name="connsiteX0" fmla="*/ 4482790 w 4482790"/>
              <a:gd name="connsiteY0" fmla="*/ 2163337 h 2218378"/>
              <a:gd name="connsiteX1" fmla="*/ 1271239 w 4482790"/>
              <a:gd name="connsiteY1" fmla="*/ 1940312 h 2218378"/>
              <a:gd name="connsiteX2" fmla="*/ 0 w 4482790"/>
              <a:gd name="connsiteY2" fmla="*/ 0 h 2218378"/>
            </a:gdLst>
            <a:ahLst/>
            <a:cxnLst>
              <a:cxn ang="0">
                <a:pos x="connsiteX0" y="connsiteY0"/>
              </a:cxn>
              <a:cxn ang="0">
                <a:pos x="connsiteX1" y="connsiteY1"/>
              </a:cxn>
              <a:cxn ang="0">
                <a:pos x="connsiteX2" y="connsiteY2"/>
              </a:cxn>
            </a:cxnLst>
            <a:rect l="l" t="t" r="r" b="b"/>
            <a:pathLst>
              <a:path w="4482790" h="2218378">
                <a:moveTo>
                  <a:pt x="4482790" y="2163337"/>
                </a:moveTo>
                <a:cubicBezTo>
                  <a:pt x="3250580" y="2232102"/>
                  <a:pt x="2018371" y="2300868"/>
                  <a:pt x="1271239" y="1940312"/>
                </a:cubicBezTo>
                <a:cubicBezTo>
                  <a:pt x="524107" y="1579756"/>
                  <a:pt x="262053" y="789878"/>
                  <a:pt x="0" y="0"/>
                </a:cubicBezTo>
              </a:path>
            </a:pathLst>
          </a:custGeom>
          <a:no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H="1">
            <a:off x="6384023" y="-482600"/>
            <a:ext cx="2594877" cy="30160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396723" y="444500"/>
            <a:ext cx="2594877" cy="301607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18574363">
            <a:off x="6059034" y="1568655"/>
            <a:ext cx="2773516" cy="461665"/>
          </a:xfrm>
          <a:prstGeom prst="rect">
            <a:avLst/>
          </a:prstGeom>
          <a:noFill/>
        </p:spPr>
        <p:txBody>
          <a:bodyPr wrap="none" rtlCol="0">
            <a:spAutoFit/>
          </a:bodyPr>
          <a:lstStyle/>
          <a:p>
            <a:r>
              <a:rPr lang="en-US" sz="2400" dirty="0">
                <a:solidFill>
                  <a:schemeClr val="bg1"/>
                </a:solidFill>
              </a:rPr>
              <a:t>Variable Source Area</a:t>
            </a:r>
          </a:p>
        </p:txBody>
      </p:sp>
      <p:cxnSp>
        <p:nvCxnSpPr>
          <p:cNvPr id="19" name="Straight Connector 18"/>
          <p:cNvCxnSpPr/>
          <p:nvPr/>
        </p:nvCxnSpPr>
        <p:spPr>
          <a:xfrm flipH="1">
            <a:off x="6384023" y="-482600"/>
            <a:ext cx="2594877" cy="301607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0882292-6AAD-421E-AC5F-EA696720F5ED}"/>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23</a:t>
            </a:fld>
            <a:endParaRPr lang="en-US" dirty="0"/>
          </a:p>
        </p:txBody>
      </p:sp>
      <p:sp>
        <p:nvSpPr>
          <p:cNvPr id="16" name="TextBox 15">
            <a:extLst>
              <a:ext uri="{FF2B5EF4-FFF2-40B4-BE49-F238E27FC236}">
                <a16:creationId xmlns:a16="http://schemas.microsoft.com/office/drawing/2014/main" id="{8B745D32-EB2A-4413-A979-E31FE1A2413A}"/>
              </a:ext>
            </a:extLst>
          </p:cNvPr>
          <p:cNvSpPr txBox="1"/>
          <p:nvPr/>
        </p:nvSpPr>
        <p:spPr>
          <a:xfrm>
            <a:off x="6363720" y="474356"/>
            <a:ext cx="1433801" cy="1015663"/>
          </a:xfrm>
          <a:prstGeom prst="rect">
            <a:avLst/>
          </a:prstGeom>
          <a:noFill/>
        </p:spPr>
        <p:txBody>
          <a:bodyPr wrap="square" rtlCol="0">
            <a:spAutoFit/>
          </a:bodyPr>
          <a:lstStyle/>
          <a:p>
            <a:r>
              <a:rPr lang="en-US" sz="2000" dirty="0">
                <a:solidFill>
                  <a:schemeClr val="bg1"/>
                </a:solidFill>
              </a:rPr>
              <a:t>Stream flow generating area</a:t>
            </a:r>
          </a:p>
        </p:txBody>
      </p:sp>
      <p:sp>
        <p:nvSpPr>
          <p:cNvPr id="20" name="TextBox 19">
            <a:extLst>
              <a:ext uri="{FF2B5EF4-FFF2-40B4-BE49-F238E27FC236}">
                <a16:creationId xmlns:a16="http://schemas.microsoft.com/office/drawing/2014/main" id="{73DB5E61-E940-44BE-B9C1-3C67108373B0}"/>
              </a:ext>
            </a:extLst>
          </p:cNvPr>
          <p:cNvSpPr txBox="1"/>
          <p:nvPr/>
        </p:nvSpPr>
        <p:spPr>
          <a:xfrm>
            <a:off x="7848889" y="2066591"/>
            <a:ext cx="1968302" cy="707886"/>
          </a:xfrm>
          <a:prstGeom prst="rect">
            <a:avLst/>
          </a:prstGeom>
          <a:noFill/>
        </p:spPr>
        <p:txBody>
          <a:bodyPr wrap="square" rtlCol="0">
            <a:spAutoFit/>
          </a:bodyPr>
          <a:lstStyle/>
          <a:p>
            <a:r>
              <a:rPr lang="en-US" sz="2000" dirty="0">
                <a:solidFill>
                  <a:schemeClr val="bg1"/>
                </a:solidFill>
              </a:rPr>
              <a:t>Non-stream flow generating area</a:t>
            </a:r>
          </a:p>
        </p:txBody>
      </p:sp>
    </p:spTree>
    <p:extLst>
      <p:ext uri="{BB962C8B-B14F-4D97-AF65-F5344CB8AC3E}">
        <p14:creationId xmlns:p14="http://schemas.microsoft.com/office/powerpoint/2010/main" val="402909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2.08333E-6 2.96296E-6 L 0.00117 0.13565 " pathEditMode="relative" rAng="0" ptsTypes="AA">
                                      <p:cBhvr>
                                        <p:cTn id="30" dur="2000" fill="hold"/>
                                        <p:tgtEl>
                                          <p:spTgt spid="3"/>
                                        </p:tgtEl>
                                        <p:attrNameLst>
                                          <p:attrName>ppt_x</p:attrName>
                                          <p:attrName>ppt_y</p:attrName>
                                        </p:attrNameLst>
                                      </p:cBhvr>
                                      <p:rCtr x="52" y="6782"/>
                                    </p:animMotion>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par>
                          <p:cTn id="35" fill="hold">
                            <p:stCondLst>
                              <p:cond delay="2500"/>
                            </p:stCondLst>
                            <p:childTnLst>
                              <p:par>
                                <p:cTn id="36" presetID="42" presetClass="path" presetSubtype="0" accel="50000" decel="50000" fill="hold" nodeType="afterEffect">
                                  <p:stCondLst>
                                    <p:cond delay="0"/>
                                  </p:stCondLst>
                                  <p:childTnLst>
                                    <p:animMotion origin="layout" path="M 0.00117 0.13565 L 2.08333E-7 1.85185E-6 " pathEditMode="relative" rAng="0" ptsTypes="AA">
                                      <p:cBhvr>
                                        <p:cTn id="37" dur="2000" fill="hold"/>
                                        <p:tgtEl>
                                          <p:spTgt spid="3"/>
                                        </p:tgtEl>
                                        <p:attrNameLst>
                                          <p:attrName>ppt_x</p:attrName>
                                          <p:attrName>ppt_y</p:attrName>
                                        </p:attrNameLst>
                                      </p:cBhvr>
                                      <p:rCtr x="0" y="-6852"/>
                                    </p:animMotion>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1" grpId="0"/>
      <p:bldP spid="16"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flow generation: </a:t>
            </a:r>
            <a:r>
              <a:rPr lang="en-US" dirty="0" err="1"/>
              <a:t>hillslope</a:t>
            </a:r>
            <a:r>
              <a:rPr lang="en-US" dirty="0"/>
              <a:t> hydrology</a:t>
            </a:r>
          </a:p>
        </p:txBody>
      </p:sp>
      <p:cxnSp>
        <p:nvCxnSpPr>
          <p:cNvPr id="187" name="Straight Connector 186"/>
          <p:cNvCxnSpPr/>
          <p:nvPr/>
        </p:nvCxnSpPr>
        <p:spPr>
          <a:xfrm>
            <a:off x="3047520" y="2990681"/>
            <a:ext cx="7118252" cy="2546252"/>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1" name="Group 190"/>
          <p:cNvGrpSpPr/>
          <p:nvPr/>
        </p:nvGrpSpPr>
        <p:grpSpPr>
          <a:xfrm>
            <a:off x="3185899" y="1307894"/>
            <a:ext cx="7385817" cy="926229"/>
            <a:chOff x="1149299" y="1108084"/>
            <a:chExt cx="7385817" cy="926229"/>
          </a:xfrm>
        </p:grpSpPr>
        <p:cxnSp>
          <p:nvCxnSpPr>
            <p:cNvPr id="192" name="Straight Arrow Connector 191"/>
            <p:cNvCxnSpPr/>
            <p:nvPr/>
          </p:nvCxnSpPr>
          <p:spPr>
            <a:xfrm flipH="1">
              <a:off x="2667000" y="142545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H="1">
              <a:off x="2831999" y="143009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H="1">
              <a:off x="2999639" y="143277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a:off x="3164638" y="143742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H="1">
              <a:off x="3339898" y="143039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3504897" y="143503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H="1">
              <a:off x="3672537" y="143771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837536" y="144236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H="1">
              <a:off x="4012334" y="144552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a:off x="4177333" y="145017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flipH="1">
              <a:off x="4344973" y="14528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flipH="1">
              <a:off x="4509972" y="14575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flipH="1">
              <a:off x="4685232" y="145046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flipH="1">
              <a:off x="4850231" y="145511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H="1">
              <a:off x="5017871" y="145779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H="1">
              <a:off x="5182870" y="146244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flipH="1">
              <a:off x="5349241" y="14602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H="1">
              <a:off x="5514240" y="14649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flipH="1">
              <a:off x="5681880" y="146758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H="1">
              <a:off x="5846879" y="147223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flipH="1">
              <a:off x="6021677" y="147539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flipH="1">
              <a:off x="6186676" y="148004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flipH="1">
              <a:off x="6354316" y="148272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H="1">
              <a:off x="6519315" y="148736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H="1">
              <a:off x="6694575" y="148033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a:off x="6859574" y="148498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H="1">
              <a:off x="7027214" y="148766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a:off x="7192213" y="149230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20" name="TextBox 63"/>
            <p:cNvSpPr txBox="1"/>
            <p:nvPr/>
          </p:nvSpPr>
          <p:spPr>
            <a:xfrm>
              <a:off x="4225707" y="1108084"/>
              <a:ext cx="172361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Precipitation = </a:t>
              </a:r>
              <a:r>
                <a:rPr lang="en-US" i="1" dirty="0"/>
                <a:t>P</a:t>
              </a:r>
            </a:p>
          </p:txBody>
        </p:sp>
        <p:cxnSp>
          <p:nvCxnSpPr>
            <p:cNvPr id="221" name="Straight Arrow Connector 220"/>
            <p:cNvCxnSpPr/>
            <p:nvPr/>
          </p:nvCxnSpPr>
          <p:spPr>
            <a:xfrm flipH="1">
              <a:off x="1149299" y="140072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flipH="1">
              <a:off x="1314298" y="140537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H="1">
              <a:off x="1481938" y="140805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flipH="1">
              <a:off x="1646937" y="141270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flipH="1">
              <a:off x="1822197" y="140566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flipH="1">
              <a:off x="1987196" y="141031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flipH="1">
              <a:off x="2154836" y="141299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flipH="1">
              <a:off x="2319835" y="141764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H="1">
              <a:off x="2494633" y="142080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flipH="1">
              <a:off x="7354319" y="149677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H="1">
              <a:off x="7521959" y="14994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flipH="1">
              <a:off x="7686958" y="15041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flipH="1">
              <a:off x="7862218" y="149706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flipH="1">
              <a:off x="8027217" y="150171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flipH="1">
              <a:off x="8194857" y="150439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flipH="1">
              <a:off x="8359856" y="150904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3" name="Group 432"/>
          <p:cNvGrpSpPr/>
          <p:nvPr/>
        </p:nvGrpSpPr>
        <p:grpSpPr>
          <a:xfrm>
            <a:off x="4806781" y="2763445"/>
            <a:ext cx="1790646" cy="1470641"/>
            <a:chOff x="4384749" y="2763445"/>
            <a:chExt cx="1790646" cy="1470641"/>
          </a:xfrm>
        </p:grpSpPr>
        <p:grpSp>
          <p:nvGrpSpPr>
            <p:cNvPr id="289" name="Group 288"/>
            <p:cNvGrpSpPr/>
            <p:nvPr/>
          </p:nvGrpSpPr>
          <p:grpSpPr>
            <a:xfrm>
              <a:off x="4384749" y="2763445"/>
              <a:ext cx="201902" cy="886286"/>
              <a:chOff x="4384749" y="3819193"/>
              <a:chExt cx="109573" cy="280815"/>
            </a:xfrm>
          </p:grpSpPr>
          <p:sp>
            <p:nvSpPr>
              <p:cNvPr id="288" name="Rectangle 28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7" name="Isosceles Triangle 28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0" name="Group 289"/>
            <p:cNvGrpSpPr/>
            <p:nvPr/>
          </p:nvGrpSpPr>
          <p:grpSpPr>
            <a:xfrm>
              <a:off x="4597805" y="2829502"/>
              <a:ext cx="201902" cy="886286"/>
              <a:chOff x="4384749" y="3819193"/>
              <a:chExt cx="109573" cy="280815"/>
            </a:xfrm>
          </p:grpSpPr>
          <p:sp>
            <p:nvSpPr>
              <p:cNvPr id="291" name="Rectangle 29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2" name="Isosceles Triangle 29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3" name="Group 292"/>
            <p:cNvGrpSpPr/>
            <p:nvPr/>
          </p:nvGrpSpPr>
          <p:grpSpPr>
            <a:xfrm>
              <a:off x="4767421" y="2915103"/>
              <a:ext cx="201902" cy="886286"/>
              <a:chOff x="4384749" y="3819193"/>
              <a:chExt cx="109573" cy="280815"/>
            </a:xfrm>
          </p:grpSpPr>
          <p:sp>
            <p:nvSpPr>
              <p:cNvPr id="294" name="Rectangle 29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5" name="Isosceles Triangle 29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6" name="Group 295"/>
            <p:cNvGrpSpPr/>
            <p:nvPr/>
          </p:nvGrpSpPr>
          <p:grpSpPr>
            <a:xfrm>
              <a:off x="4980477" y="2981160"/>
              <a:ext cx="201902" cy="886286"/>
              <a:chOff x="4384749" y="3819193"/>
              <a:chExt cx="109573" cy="280815"/>
            </a:xfrm>
          </p:grpSpPr>
          <p:sp>
            <p:nvSpPr>
              <p:cNvPr id="297" name="Rectangle 29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8" name="Isosceles Triangle 29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9" name="Group 298"/>
            <p:cNvGrpSpPr/>
            <p:nvPr/>
          </p:nvGrpSpPr>
          <p:grpSpPr>
            <a:xfrm>
              <a:off x="5258616" y="3084388"/>
              <a:ext cx="201902" cy="886286"/>
              <a:chOff x="4384749" y="3819193"/>
              <a:chExt cx="109573" cy="280815"/>
            </a:xfrm>
          </p:grpSpPr>
          <p:sp>
            <p:nvSpPr>
              <p:cNvPr id="300" name="Rectangle 29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1" name="Isosceles Triangle 30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2" name="Group 301"/>
            <p:cNvGrpSpPr/>
            <p:nvPr/>
          </p:nvGrpSpPr>
          <p:grpSpPr>
            <a:xfrm>
              <a:off x="5471672" y="3150445"/>
              <a:ext cx="201902" cy="886286"/>
              <a:chOff x="4384749" y="3819193"/>
              <a:chExt cx="109573" cy="280815"/>
            </a:xfrm>
          </p:grpSpPr>
          <p:sp>
            <p:nvSpPr>
              <p:cNvPr id="303" name="Rectangle 30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4" name="Isosceles Triangle 30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5" name="Group 304"/>
            <p:cNvGrpSpPr/>
            <p:nvPr/>
          </p:nvGrpSpPr>
          <p:grpSpPr>
            <a:xfrm>
              <a:off x="5695354" y="3244572"/>
              <a:ext cx="201902" cy="886286"/>
              <a:chOff x="4384749" y="3819193"/>
              <a:chExt cx="109573" cy="280815"/>
            </a:xfrm>
          </p:grpSpPr>
          <p:sp>
            <p:nvSpPr>
              <p:cNvPr id="306" name="Rectangle 30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7" name="Isosceles Triangle 30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8" name="Group 307"/>
            <p:cNvGrpSpPr/>
            <p:nvPr/>
          </p:nvGrpSpPr>
          <p:grpSpPr>
            <a:xfrm>
              <a:off x="5973493" y="3347800"/>
              <a:ext cx="201902" cy="886286"/>
              <a:chOff x="4384749" y="3819193"/>
              <a:chExt cx="109573" cy="280815"/>
            </a:xfrm>
          </p:grpSpPr>
          <p:sp>
            <p:nvSpPr>
              <p:cNvPr id="309" name="Rectangle 30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0" name="Isosceles Triangle 30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311" name="Group 310"/>
          <p:cNvGrpSpPr/>
          <p:nvPr/>
        </p:nvGrpSpPr>
        <p:grpSpPr>
          <a:xfrm>
            <a:off x="6608581" y="3413857"/>
            <a:ext cx="201902" cy="886286"/>
            <a:chOff x="4384749" y="3819193"/>
            <a:chExt cx="109573" cy="280815"/>
          </a:xfrm>
        </p:grpSpPr>
        <p:sp>
          <p:nvSpPr>
            <p:cNvPr id="312" name="Rectangle 31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3" name="Isosceles Triangle 31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4" name="Group 313"/>
          <p:cNvGrpSpPr/>
          <p:nvPr/>
        </p:nvGrpSpPr>
        <p:grpSpPr>
          <a:xfrm>
            <a:off x="6763343" y="3462287"/>
            <a:ext cx="201902" cy="886286"/>
            <a:chOff x="4384749" y="3819193"/>
            <a:chExt cx="109573" cy="280815"/>
          </a:xfrm>
        </p:grpSpPr>
        <p:sp>
          <p:nvSpPr>
            <p:cNvPr id="315" name="Rectangle 31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6" name="Isosceles Triangle 31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7" name="Group 316"/>
          <p:cNvGrpSpPr/>
          <p:nvPr/>
        </p:nvGrpSpPr>
        <p:grpSpPr>
          <a:xfrm>
            <a:off x="7041482" y="3565515"/>
            <a:ext cx="201902" cy="886286"/>
            <a:chOff x="4384749" y="3819193"/>
            <a:chExt cx="109573" cy="280815"/>
          </a:xfrm>
        </p:grpSpPr>
        <p:sp>
          <p:nvSpPr>
            <p:cNvPr id="318" name="Rectangle 31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9" name="Isosceles Triangle 31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0" name="Group 319"/>
          <p:cNvGrpSpPr/>
          <p:nvPr/>
        </p:nvGrpSpPr>
        <p:grpSpPr>
          <a:xfrm>
            <a:off x="7254538" y="3631572"/>
            <a:ext cx="201902" cy="886286"/>
            <a:chOff x="4384749" y="3819193"/>
            <a:chExt cx="109573" cy="280815"/>
          </a:xfrm>
        </p:grpSpPr>
        <p:sp>
          <p:nvSpPr>
            <p:cNvPr id="321" name="Rectangle 32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2" name="Isosceles Triangle 32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3" name="Group 322"/>
          <p:cNvGrpSpPr/>
          <p:nvPr/>
        </p:nvGrpSpPr>
        <p:grpSpPr>
          <a:xfrm>
            <a:off x="7512372" y="3736145"/>
            <a:ext cx="201902" cy="886286"/>
            <a:chOff x="4384749" y="3819193"/>
            <a:chExt cx="109573" cy="280815"/>
          </a:xfrm>
        </p:grpSpPr>
        <p:sp>
          <p:nvSpPr>
            <p:cNvPr id="324" name="Rectangle 32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5" name="Isosceles Triangle 32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6" name="Group 325"/>
          <p:cNvGrpSpPr/>
          <p:nvPr/>
        </p:nvGrpSpPr>
        <p:grpSpPr>
          <a:xfrm>
            <a:off x="7790511" y="3839373"/>
            <a:ext cx="201902" cy="886286"/>
            <a:chOff x="4384749" y="3819193"/>
            <a:chExt cx="109573" cy="280815"/>
          </a:xfrm>
        </p:grpSpPr>
        <p:sp>
          <p:nvSpPr>
            <p:cNvPr id="327" name="Rectangle 32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8" name="Isosceles Triangle 32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9" name="Group 328"/>
          <p:cNvGrpSpPr/>
          <p:nvPr/>
        </p:nvGrpSpPr>
        <p:grpSpPr>
          <a:xfrm>
            <a:off x="8003567" y="3905430"/>
            <a:ext cx="201902" cy="886286"/>
            <a:chOff x="4384749" y="3819193"/>
            <a:chExt cx="109573" cy="280815"/>
          </a:xfrm>
        </p:grpSpPr>
        <p:sp>
          <p:nvSpPr>
            <p:cNvPr id="330" name="Rectangle 32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1" name="Isosceles Triangle 33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2" name="Group 331"/>
          <p:cNvGrpSpPr/>
          <p:nvPr/>
        </p:nvGrpSpPr>
        <p:grpSpPr>
          <a:xfrm>
            <a:off x="3651701" y="2341620"/>
            <a:ext cx="201902" cy="886286"/>
            <a:chOff x="4384749" y="3819193"/>
            <a:chExt cx="109573" cy="280815"/>
          </a:xfrm>
        </p:grpSpPr>
        <p:sp>
          <p:nvSpPr>
            <p:cNvPr id="333" name="Rectangle 33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4" name="Isosceles Triangle 33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5" name="Group 334"/>
          <p:cNvGrpSpPr/>
          <p:nvPr/>
        </p:nvGrpSpPr>
        <p:grpSpPr>
          <a:xfrm>
            <a:off x="3864757" y="2407677"/>
            <a:ext cx="201902" cy="886286"/>
            <a:chOff x="4384749" y="3819193"/>
            <a:chExt cx="109573" cy="280815"/>
          </a:xfrm>
        </p:grpSpPr>
        <p:sp>
          <p:nvSpPr>
            <p:cNvPr id="336" name="Rectangle 33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7" name="Isosceles Triangle 33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8" name="Group 337"/>
          <p:cNvGrpSpPr/>
          <p:nvPr/>
        </p:nvGrpSpPr>
        <p:grpSpPr>
          <a:xfrm>
            <a:off x="4122591" y="2512250"/>
            <a:ext cx="201902" cy="886286"/>
            <a:chOff x="4384749" y="3819193"/>
            <a:chExt cx="109573" cy="280815"/>
          </a:xfrm>
        </p:grpSpPr>
        <p:sp>
          <p:nvSpPr>
            <p:cNvPr id="339" name="Rectangle 33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0" name="Isosceles Triangle 33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1" name="Group 340"/>
          <p:cNvGrpSpPr/>
          <p:nvPr/>
        </p:nvGrpSpPr>
        <p:grpSpPr>
          <a:xfrm>
            <a:off x="4400730" y="2615478"/>
            <a:ext cx="201902" cy="886286"/>
            <a:chOff x="4384749" y="3819193"/>
            <a:chExt cx="109573" cy="280815"/>
          </a:xfrm>
        </p:grpSpPr>
        <p:sp>
          <p:nvSpPr>
            <p:cNvPr id="342" name="Rectangle 34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3" name="Isosceles Triangle 34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4" name="Group 343"/>
          <p:cNvGrpSpPr/>
          <p:nvPr/>
        </p:nvGrpSpPr>
        <p:grpSpPr>
          <a:xfrm>
            <a:off x="4613786" y="2681535"/>
            <a:ext cx="201902" cy="886286"/>
            <a:chOff x="4384749" y="3819193"/>
            <a:chExt cx="109573" cy="280815"/>
          </a:xfrm>
        </p:grpSpPr>
        <p:sp>
          <p:nvSpPr>
            <p:cNvPr id="345" name="Rectangle 34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6" name="Isosceles Triangle 34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7" name="Group 346"/>
          <p:cNvGrpSpPr/>
          <p:nvPr/>
        </p:nvGrpSpPr>
        <p:grpSpPr>
          <a:xfrm>
            <a:off x="3195291" y="2190719"/>
            <a:ext cx="201902" cy="886286"/>
            <a:chOff x="4384749" y="3819193"/>
            <a:chExt cx="109573" cy="280815"/>
          </a:xfrm>
        </p:grpSpPr>
        <p:sp>
          <p:nvSpPr>
            <p:cNvPr id="348" name="Rectangle 34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9" name="Isosceles Triangle 34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0" name="Group 349"/>
          <p:cNvGrpSpPr/>
          <p:nvPr/>
        </p:nvGrpSpPr>
        <p:grpSpPr>
          <a:xfrm>
            <a:off x="3408347" y="2256776"/>
            <a:ext cx="201902" cy="886286"/>
            <a:chOff x="4384749" y="3819193"/>
            <a:chExt cx="109573" cy="280815"/>
          </a:xfrm>
        </p:grpSpPr>
        <p:sp>
          <p:nvSpPr>
            <p:cNvPr id="351" name="Rectangle 35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2" name="Isosceles Triangle 35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3" name="Group 352"/>
          <p:cNvGrpSpPr/>
          <p:nvPr/>
        </p:nvGrpSpPr>
        <p:grpSpPr>
          <a:xfrm>
            <a:off x="8598851" y="4111361"/>
            <a:ext cx="201902" cy="886286"/>
            <a:chOff x="4384749" y="3819193"/>
            <a:chExt cx="109573" cy="280815"/>
          </a:xfrm>
        </p:grpSpPr>
        <p:sp>
          <p:nvSpPr>
            <p:cNvPr id="354" name="Rectangle 35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5" name="Isosceles Triangle 35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6" name="Group 355"/>
          <p:cNvGrpSpPr/>
          <p:nvPr/>
        </p:nvGrpSpPr>
        <p:grpSpPr>
          <a:xfrm>
            <a:off x="8811907" y="4177418"/>
            <a:ext cx="201902" cy="886286"/>
            <a:chOff x="4384749" y="3819193"/>
            <a:chExt cx="109573" cy="280815"/>
          </a:xfrm>
        </p:grpSpPr>
        <p:sp>
          <p:nvSpPr>
            <p:cNvPr id="357" name="Rectangle 35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8" name="Isosceles Triangle 35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9" name="Group 358"/>
          <p:cNvGrpSpPr/>
          <p:nvPr/>
        </p:nvGrpSpPr>
        <p:grpSpPr>
          <a:xfrm>
            <a:off x="8981523" y="4263019"/>
            <a:ext cx="201902" cy="886286"/>
            <a:chOff x="4384749" y="3819193"/>
            <a:chExt cx="109573" cy="280815"/>
          </a:xfrm>
        </p:grpSpPr>
        <p:sp>
          <p:nvSpPr>
            <p:cNvPr id="360" name="Rectangle 35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1" name="Isosceles Triangle 36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2" name="Group 361"/>
          <p:cNvGrpSpPr/>
          <p:nvPr/>
        </p:nvGrpSpPr>
        <p:grpSpPr>
          <a:xfrm>
            <a:off x="9194579" y="4329076"/>
            <a:ext cx="201902" cy="886286"/>
            <a:chOff x="4384749" y="3819193"/>
            <a:chExt cx="109573" cy="280815"/>
          </a:xfrm>
        </p:grpSpPr>
        <p:sp>
          <p:nvSpPr>
            <p:cNvPr id="363" name="Rectangle 36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4" name="Isosceles Triangle 36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5" name="Group 364"/>
          <p:cNvGrpSpPr/>
          <p:nvPr/>
        </p:nvGrpSpPr>
        <p:grpSpPr>
          <a:xfrm>
            <a:off x="9472718" y="4432304"/>
            <a:ext cx="201902" cy="886286"/>
            <a:chOff x="4384749" y="3819193"/>
            <a:chExt cx="109573" cy="280815"/>
          </a:xfrm>
        </p:grpSpPr>
        <p:sp>
          <p:nvSpPr>
            <p:cNvPr id="366" name="Rectangle 36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7" name="Isosceles Triangle 36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8" name="Group 367"/>
          <p:cNvGrpSpPr/>
          <p:nvPr/>
        </p:nvGrpSpPr>
        <p:grpSpPr>
          <a:xfrm>
            <a:off x="9685774" y="4498361"/>
            <a:ext cx="201902" cy="886286"/>
            <a:chOff x="4384749" y="3819193"/>
            <a:chExt cx="109573" cy="280815"/>
          </a:xfrm>
        </p:grpSpPr>
        <p:sp>
          <p:nvSpPr>
            <p:cNvPr id="369" name="Rectangle 36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0" name="Isosceles Triangle 36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1" name="Group 370"/>
          <p:cNvGrpSpPr/>
          <p:nvPr/>
        </p:nvGrpSpPr>
        <p:grpSpPr>
          <a:xfrm>
            <a:off x="9909456" y="4592488"/>
            <a:ext cx="201902" cy="886286"/>
            <a:chOff x="4384749" y="3819193"/>
            <a:chExt cx="109573" cy="280815"/>
          </a:xfrm>
        </p:grpSpPr>
        <p:sp>
          <p:nvSpPr>
            <p:cNvPr id="372" name="Rectangle 37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3" name="Isosceles Triangle 37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4" name="Group 373"/>
          <p:cNvGrpSpPr/>
          <p:nvPr/>
        </p:nvGrpSpPr>
        <p:grpSpPr>
          <a:xfrm>
            <a:off x="8192800" y="3963394"/>
            <a:ext cx="201902" cy="886286"/>
            <a:chOff x="4384749" y="3819193"/>
            <a:chExt cx="109573" cy="280815"/>
          </a:xfrm>
        </p:grpSpPr>
        <p:sp>
          <p:nvSpPr>
            <p:cNvPr id="375" name="Rectangle 37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6" name="Isosceles Triangle 37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7" name="Group 376"/>
          <p:cNvGrpSpPr/>
          <p:nvPr/>
        </p:nvGrpSpPr>
        <p:grpSpPr>
          <a:xfrm>
            <a:off x="8405856" y="4029451"/>
            <a:ext cx="201902" cy="886286"/>
            <a:chOff x="4384749" y="3819193"/>
            <a:chExt cx="109573" cy="280815"/>
          </a:xfrm>
        </p:grpSpPr>
        <p:sp>
          <p:nvSpPr>
            <p:cNvPr id="378" name="Rectangle 37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9" name="Isosceles Triangle 37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82" name="Freeform 381"/>
          <p:cNvSpPr/>
          <p:nvPr/>
        </p:nvSpPr>
        <p:spPr>
          <a:xfrm>
            <a:off x="10169282" y="5524500"/>
            <a:ext cx="400050" cy="152400"/>
          </a:xfrm>
          <a:custGeom>
            <a:avLst/>
            <a:gdLst>
              <a:gd name="connsiteX0" fmla="*/ 0 w 393700"/>
              <a:gd name="connsiteY0" fmla="*/ 0 h 152400"/>
              <a:gd name="connsiteX1" fmla="*/ 0 w 393700"/>
              <a:gd name="connsiteY1" fmla="*/ 152400 h 152400"/>
              <a:gd name="connsiteX2" fmla="*/ 393700 w 393700"/>
              <a:gd name="connsiteY2" fmla="*/ 152400 h 152400"/>
              <a:gd name="connsiteX3" fmla="*/ 381000 w 393700"/>
              <a:gd name="connsiteY3" fmla="*/ 12700 h 152400"/>
              <a:gd name="connsiteX0" fmla="*/ 0 w 406400"/>
              <a:gd name="connsiteY0" fmla="*/ 25400 h 177800"/>
              <a:gd name="connsiteX1" fmla="*/ 0 w 406400"/>
              <a:gd name="connsiteY1" fmla="*/ 177800 h 177800"/>
              <a:gd name="connsiteX2" fmla="*/ 393700 w 406400"/>
              <a:gd name="connsiteY2" fmla="*/ 177800 h 177800"/>
              <a:gd name="connsiteX3" fmla="*/ 406400 w 406400"/>
              <a:gd name="connsiteY3" fmla="*/ 0 h 177800"/>
              <a:gd name="connsiteX0" fmla="*/ 0 w 393700"/>
              <a:gd name="connsiteY0" fmla="*/ 25400 h 177800"/>
              <a:gd name="connsiteX1" fmla="*/ 0 w 393700"/>
              <a:gd name="connsiteY1" fmla="*/ 177800 h 177800"/>
              <a:gd name="connsiteX2" fmla="*/ 393700 w 393700"/>
              <a:gd name="connsiteY2" fmla="*/ 177800 h 177800"/>
              <a:gd name="connsiteX3" fmla="*/ 381000 w 393700"/>
              <a:gd name="connsiteY3" fmla="*/ 0 h 177800"/>
              <a:gd name="connsiteX0" fmla="*/ 0 w 412750"/>
              <a:gd name="connsiteY0" fmla="*/ 31750 h 184150"/>
              <a:gd name="connsiteX1" fmla="*/ 0 w 412750"/>
              <a:gd name="connsiteY1" fmla="*/ 184150 h 184150"/>
              <a:gd name="connsiteX2" fmla="*/ 393700 w 412750"/>
              <a:gd name="connsiteY2" fmla="*/ 184150 h 184150"/>
              <a:gd name="connsiteX3" fmla="*/ 412750 w 412750"/>
              <a:gd name="connsiteY3" fmla="*/ 0 h 184150"/>
              <a:gd name="connsiteX0" fmla="*/ 0 w 393700"/>
              <a:gd name="connsiteY0" fmla="*/ 50800 h 203200"/>
              <a:gd name="connsiteX1" fmla="*/ 0 w 393700"/>
              <a:gd name="connsiteY1" fmla="*/ 203200 h 203200"/>
              <a:gd name="connsiteX2" fmla="*/ 393700 w 393700"/>
              <a:gd name="connsiteY2" fmla="*/ 203200 h 203200"/>
              <a:gd name="connsiteX3" fmla="*/ 387350 w 393700"/>
              <a:gd name="connsiteY3" fmla="*/ 0 h 203200"/>
              <a:gd name="connsiteX0" fmla="*/ 0 w 400050"/>
              <a:gd name="connsiteY0" fmla="*/ 0 h 152400"/>
              <a:gd name="connsiteX1" fmla="*/ 0 w 400050"/>
              <a:gd name="connsiteY1" fmla="*/ 152400 h 152400"/>
              <a:gd name="connsiteX2" fmla="*/ 393700 w 400050"/>
              <a:gd name="connsiteY2" fmla="*/ 152400 h 152400"/>
              <a:gd name="connsiteX3" fmla="*/ 400050 w 400050"/>
              <a:gd name="connsiteY3" fmla="*/ 0 h 152400"/>
            </a:gdLst>
            <a:ahLst/>
            <a:cxnLst>
              <a:cxn ang="0">
                <a:pos x="connsiteX0" y="connsiteY0"/>
              </a:cxn>
              <a:cxn ang="0">
                <a:pos x="connsiteX1" y="connsiteY1"/>
              </a:cxn>
              <a:cxn ang="0">
                <a:pos x="connsiteX2" y="connsiteY2"/>
              </a:cxn>
              <a:cxn ang="0">
                <a:pos x="connsiteX3" y="connsiteY3"/>
              </a:cxn>
            </a:cxnLst>
            <a:rect l="l" t="t" r="r" b="b"/>
            <a:pathLst>
              <a:path w="400050" h="152400">
                <a:moveTo>
                  <a:pt x="0" y="0"/>
                </a:moveTo>
                <a:lnTo>
                  <a:pt x="0" y="152400"/>
                </a:lnTo>
                <a:lnTo>
                  <a:pt x="393700" y="152400"/>
                </a:lnTo>
                <a:lnTo>
                  <a:pt x="400050" y="0"/>
                </a:lnTo>
              </a:path>
            </a:pathLst>
          </a:custGeom>
          <a:noFill/>
          <a:ln w="3810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p:cNvSpPr/>
          <p:nvPr/>
        </p:nvSpPr>
        <p:spPr>
          <a:xfrm>
            <a:off x="10178814" y="5588191"/>
            <a:ext cx="378388" cy="85011"/>
          </a:xfrm>
          <a:prstGeom prst="rect">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384"/>
          <p:cNvGrpSpPr/>
          <p:nvPr/>
        </p:nvGrpSpPr>
        <p:grpSpPr>
          <a:xfrm>
            <a:off x="2903331" y="4048019"/>
            <a:ext cx="5695520" cy="949628"/>
            <a:chOff x="3044010" y="4076155"/>
            <a:chExt cx="5695520" cy="949628"/>
          </a:xfrm>
        </p:grpSpPr>
        <p:cxnSp>
          <p:nvCxnSpPr>
            <p:cNvPr id="281" name="Straight Connector 280"/>
            <p:cNvCxnSpPr/>
            <p:nvPr/>
          </p:nvCxnSpPr>
          <p:spPr>
            <a:xfrm>
              <a:off x="3044010" y="4206406"/>
              <a:ext cx="5695520" cy="819377"/>
            </a:xfrm>
            <a:prstGeom prst="line">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4" name="Isosceles Triangle 383"/>
            <p:cNvSpPr/>
            <p:nvPr/>
          </p:nvSpPr>
          <p:spPr>
            <a:xfrm rot="10800000">
              <a:off x="3132041" y="4076155"/>
              <a:ext cx="190500" cy="151658"/>
            </a:xfrm>
            <a:prstGeom prst="triangle">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391"/>
          <p:cNvGrpSpPr/>
          <p:nvPr/>
        </p:nvGrpSpPr>
        <p:grpSpPr>
          <a:xfrm rot="10800000">
            <a:off x="3833048" y="2191794"/>
            <a:ext cx="966222" cy="556299"/>
            <a:chOff x="5834583" y="2390273"/>
            <a:chExt cx="966222" cy="788443"/>
          </a:xfrm>
        </p:grpSpPr>
        <p:cxnSp>
          <p:nvCxnSpPr>
            <p:cNvPr id="386" name="Straight Arrow Connector 385"/>
            <p:cNvCxnSpPr/>
            <p:nvPr/>
          </p:nvCxnSpPr>
          <p:spPr>
            <a:xfrm flipH="1">
              <a:off x="5834583" y="239027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7" name="Straight Arrow Connector 386"/>
            <p:cNvCxnSpPr/>
            <p:nvPr/>
          </p:nvCxnSpPr>
          <p:spPr>
            <a:xfrm flipH="1">
              <a:off x="5981609" y="245729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p:nvPr/>
          </p:nvCxnSpPr>
          <p:spPr>
            <a:xfrm flipH="1">
              <a:off x="6137251" y="250864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p:nvPr/>
          </p:nvCxnSpPr>
          <p:spPr>
            <a:xfrm flipH="1">
              <a:off x="6285864" y="2561869"/>
              <a:ext cx="175260" cy="525269"/>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0" name="Straight Arrow Connector 389"/>
            <p:cNvCxnSpPr/>
            <p:nvPr/>
          </p:nvCxnSpPr>
          <p:spPr>
            <a:xfrm flipH="1">
              <a:off x="6440941" y="2606439"/>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1" name="Straight Arrow Connector 390"/>
            <p:cNvCxnSpPr/>
            <p:nvPr/>
          </p:nvCxnSpPr>
          <p:spPr>
            <a:xfrm flipH="1">
              <a:off x="6625545" y="265344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02" name="TextBox 63"/>
          <p:cNvSpPr txBox="1"/>
          <p:nvPr/>
        </p:nvSpPr>
        <p:spPr>
          <a:xfrm>
            <a:off x="4780420" y="2261998"/>
            <a:ext cx="555305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Total interception loss (evaporation) + Evapotranspiration</a:t>
            </a:r>
            <a:endParaRPr lang="en-US" i="1" dirty="0"/>
          </a:p>
        </p:txBody>
      </p:sp>
      <mc:AlternateContent xmlns:mc="http://schemas.openxmlformats.org/markup-compatibility/2006" xmlns:a14="http://schemas.microsoft.com/office/drawing/2010/main">
        <mc:Choice Requires="a14">
          <p:sp>
            <p:nvSpPr>
              <p:cNvPr id="403" name="TextBox 63"/>
              <p:cNvSpPr txBox="1"/>
              <p:nvPr/>
            </p:nvSpPr>
            <p:spPr>
              <a:xfrm>
                <a:off x="1040629" y="2125805"/>
                <a:ext cx="179433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Interception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a14:m>
                <a:r>
                  <a:rPr lang="en-US" dirty="0"/>
                  <a:t>)</a:t>
                </a:r>
              </a:p>
            </p:txBody>
          </p:sp>
        </mc:Choice>
        <mc:Fallback xmlns="">
          <p:sp>
            <p:nvSpPr>
              <p:cNvPr id="403" name="TextBox 63"/>
              <p:cNvSpPr txBox="1">
                <a:spLocks noRot="1" noChangeAspect="1" noMove="1" noResize="1" noEditPoints="1" noAdjustHandles="1" noChangeArrowheads="1" noChangeShapeType="1" noTextEdit="1"/>
              </p:cNvSpPr>
              <p:nvPr/>
            </p:nvSpPr>
            <p:spPr>
              <a:xfrm>
                <a:off x="1040629" y="2125805"/>
                <a:ext cx="1794337" cy="369332"/>
              </a:xfrm>
              <a:prstGeom prst="rect">
                <a:avLst/>
              </a:prstGeom>
              <a:blipFill rotWithShape="0">
                <a:blip r:embed="rId2"/>
                <a:stretch>
                  <a:fillRect l="-3061" t="-10000" r="-2381" b="-26667"/>
                </a:stretch>
              </a:blipFill>
            </p:spPr>
            <p:txBody>
              <a:bodyPr/>
              <a:lstStyle/>
              <a:p>
                <a:r>
                  <a:rPr lang="en-US">
                    <a:noFill/>
                  </a:rPr>
                  <a:t> </a:t>
                </a:r>
              </a:p>
            </p:txBody>
          </p:sp>
        </mc:Fallback>
      </mc:AlternateContent>
      <p:sp>
        <p:nvSpPr>
          <p:cNvPr id="404" name="TextBox 63"/>
          <p:cNvSpPr txBox="1"/>
          <p:nvPr/>
        </p:nvSpPr>
        <p:spPr>
          <a:xfrm>
            <a:off x="138347" y="2439390"/>
            <a:ext cx="299845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Net precipitation (</a:t>
            </a:r>
            <a:r>
              <a:rPr lang="en-US" dirty="0" err="1"/>
              <a:t>throughfall</a:t>
            </a:r>
            <a:r>
              <a:rPr lang="en-US" dirty="0"/>
              <a:t>)</a:t>
            </a:r>
          </a:p>
        </p:txBody>
      </p:sp>
      <p:cxnSp>
        <p:nvCxnSpPr>
          <p:cNvPr id="406" name="Straight Arrow Connector 405"/>
          <p:cNvCxnSpPr/>
          <p:nvPr/>
        </p:nvCxnSpPr>
        <p:spPr>
          <a:xfrm>
            <a:off x="3061020" y="2643776"/>
            <a:ext cx="633856" cy="20278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10" name="Group 409"/>
          <p:cNvGrpSpPr/>
          <p:nvPr/>
        </p:nvGrpSpPr>
        <p:grpSpPr>
          <a:xfrm>
            <a:off x="3693798" y="3259239"/>
            <a:ext cx="948830" cy="773489"/>
            <a:chOff x="4399618" y="3135311"/>
            <a:chExt cx="948830" cy="773489"/>
          </a:xfrm>
        </p:grpSpPr>
        <p:cxnSp>
          <p:nvCxnSpPr>
            <p:cNvPr id="411" name="Straight Arrow Connector 410"/>
            <p:cNvCxnSpPr/>
            <p:nvPr/>
          </p:nvCxnSpPr>
          <p:spPr>
            <a:xfrm flipH="1">
              <a:off x="4399618" y="3135311"/>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2" name="Straight Arrow Connector 411"/>
            <p:cNvCxnSpPr/>
            <p:nvPr/>
          </p:nvCxnSpPr>
          <p:spPr>
            <a:xfrm flipH="1">
              <a:off x="4595560" y="324416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3" name="Straight Arrow Connector 412"/>
            <p:cNvCxnSpPr/>
            <p:nvPr/>
          </p:nvCxnSpPr>
          <p:spPr>
            <a:xfrm flipH="1">
              <a:off x="4785411" y="3331747"/>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4" name="Straight Arrow Connector 413"/>
            <p:cNvCxnSpPr/>
            <p:nvPr/>
          </p:nvCxnSpPr>
          <p:spPr>
            <a:xfrm flipH="1">
              <a:off x="5067967" y="342342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6" name="Straight Arrow Connector 415"/>
            <p:cNvCxnSpPr/>
            <p:nvPr/>
          </p:nvCxnSpPr>
          <p:spPr>
            <a:xfrm flipH="1">
              <a:off x="5347843" y="3505425"/>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17" name="TextBox 63"/>
          <p:cNvSpPr txBox="1"/>
          <p:nvPr/>
        </p:nvSpPr>
        <p:spPr>
          <a:xfrm>
            <a:off x="1536547" y="3056051"/>
            <a:ext cx="117352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Infiltration</a:t>
            </a:r>
          </a:p>
        </p:txBody>
      </p:sp>
      <p:cxnSp>
        <p:nvCxnSpPr>
          <p:cNvPr id="418" name="Straight Arrow Connector 417"/>
          <p:cNvCxnSpPr>
            <a:stCxn id="417" idx="3"/>
          </p:cNvCxnSpPr>
          <p:nvPr/>
        </p:nvCxnSpPr>
        <p:spPr>
          <a:xfrm>
            <a:off x="2710073" y="3240717"/>
            <a:ext cx="994445" cy="236537"/>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27" name="Group 426"/>
          <p:cNvGrpSpPr/>
          <p:nvPr/>
        </p:nvGrpSpPr>
        <p:grpSpPr>
          <a:xfrm>
            <a:off x="4898483" y="3567821"/>
            <a:ext cx="1608218" cy="587004"/>
            <a:chOff x="4477390" y="3529339"/>
            <a:chExt cx="1801933" cy="658349"/>
          </a:xfrm>
        </p:grpSpPr>
        <p:cxnSp>
          <p:nvCxnSpPr>
            <p:cNvPr id="426" name="Straight Arrow Connector 425"/>
            <p:cNvCxnSpPr/>
            <p:nvPr/>
          </p:nvCxnSpPr>
          <p:spPr>
            <a:xfrm>
              <a:off x="4477390" y="3532913"/>
              <a:ext cx="1801933" cy="654775"/>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p:nvPr/>
          </p:nvCxnSpPr>
          <p:spPr>
            <a:xfrm>
              <a:off x="4485700" y="3529339"/>
              <a:ext cx="1713793" cy="63657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29" name="TextBox 63"/>
          <p:cNvSpPr txBox="1"/>
          <p:nvPr/>
        </p:nvSpPr>
        <p:spPr>
          <a:xfrm>
            <a:off x="6191994" y="2670654"/>
            <a:ext cx="316606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Infiltration excess overland flow</a:t>
            </a:r>
          </a:p>
        </p:txBody>
      </p:sp>
      <p:cxnSp>
        <p:nvCxnSpPr>
          <p:cNvPr id="430" name="Straight Arrow Connector 429"/>
          <p:cNvCxnSpPr/>
          <p:nvPr/>
        </p:nvCxnSpPr>
        <p:spPr>
          <a:xfrm flipH="1">
            <a:off x="5828343" y="2990453"/>
            <a:ext cx="696229" cy="856602"/>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34" name="Group 433"/>
          <p:cNvGrpSpPr/>
          <p:nvPr/>
        </p:nvGrpSpPr>
        <p:grpSpPr>
          <a:xfrm rot="21074241">
            <a:off x="5916127" y="4239611"/>
            <a:ext cx="1608218" cy="587004"/>
            <a:chOff x="4477390" y="3529339"/>
            <a:chExt cx="1801933" cy="658349"/>
          </a:xfrm>
        </p:grpSpPr>
        <p:cxnSp>
          <p:nvCxnSpPr>
            <p:cNvPr id="435" name="Straight Arrow Connector 434"/>
            <p:cNvCxnSpPr/>
            <p:nvPr/>
          </p:nvCxnSpPr>
          <p:spPr>
            <a:xfrm>
              <a:off x="4477390" y="3532913"/>
              <a:ext cx="1801933" cy="654775"/>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6" name="Straight Arrow Connector 435"/>
            <p:cNvCxnSpPr/>
            <p:nvPr/>
          </p:nvCxnSpPr>
          <p:spPr>
            <a:xfrm>
              <a:off x="4485700" y="3529339"/>
              <a:ext cx="1713793" cy="63657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37" name="TextBox 63"/>
          <p:cNvSpPr txBox="1"/>
          <p:nvPr/>
        </p:nvSpPr>
        <p:spPr>
          <a:xfrm>
            <a:off x="7290101" y="3288125"/>
            <a:ext cx="239334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Interflow (</a:t>
            </a:r>
            <a:r>
              <a:rPr lang="en-US" dirty="0" err="1"/>
              <a:t>throughflow</a:t>
            </a:r>
            <a:r>
              <a:rPr lang="en-US" dirty="0"/>
              <a:t>)</a:t>
            </a:r>
          </a:p>
        </p:txBody>
      </p:sp>
      <p:cxnSp>
        <p:nvCxnSpPr>
          <p:cNvPr id="438" name="Straight Arrow Connector 437"/>
          <p:cNvCxnSpPr/>
          <p:nvPr/>
        </p:nvCxnSpPr>
        <p:spPr>
          <a:xfrm flipH="1">
            <a:off x="6778197" y="3581443"/>
            <a:ext cx="815252" cy="936415"/>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41" name="Group 440"/>
          <p:cNvGrpSpPr/>
          <p:nvPr/>
        </p:nvGrpSpPr>
        <p:grpSpPr>
          <a:xfrm>
            <a:off x="3701180" y="3892380"/>
            <a:ext cx="940225" cy="553634"/>
            <a:chOff x="4399618" y="3135311"/>
            <a:chExt cx="940225" cy="553634"/>
          </a:xfrm>
        </p:grpSpPr>
        <p:cxnSp>
          <p:nvCxnSpPr>
            <p:cNvPr id="442" name="Straight Arrow Connector 441"/>
            <p:cNvCxnSpPr/>
            <p:nvPr/>
          </p:nvCxnSpPr>
          <p:spPr>
            <a:xfrm flipH="1">
              <a:off x="4399618" y="3135311"/>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3" name="Straight Arrow Connector 442"/>
            <p:cNvCxnSpPr/>
            <p:nvPr/>
          </p:nvCxnSpPr>
          <p:spPr>
            <a:xfrm flipH="1">
              <a:off x="4601471" y="314825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4" name="Straight Arrow Connector 443"/>
            <p:cNvCxnSpPr/>
            <p:nvPr/>
          </p:nvCxnSpPr>
          <p:spPr>
            <a:xfrm flipH="1">
              <a:off x="4784566" y="3173762"/>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5" name="Straight Arrow Connector 444"/>
            <p:cNvCxnSpPr/>
            <p:nvPr/>
          </p:nvCxnSpPr>
          <p:spPr>
            <a:xfrm flipH="1">
              <a:off x="5052251" y="3202950"/>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7" name="Straight Arrow Connector 446"/>
            <p:cNvCxnSpPr/>
            <p:nvPr/>
          </p:nvCxnSpPr>
          <p:spPr>
            <a:xfrm flipH="1">
              <a:off x="5339238" y="3285570"/>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48" name="TextBox 63"/>
          <p:cNvSpPr txBox="1"/>
          <p:nvPr/>
        </p:nvSpPr>
        <p:spPr>
          <a:xfrm>
            <a:off x="514630" y="3655762"/>
            <a:ext cx="225965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Percolation (recharge)</a:t>
            </a:r>
          </a:p>
        </p:txBody>
      </p:sp>
      <p:cxnSp>
        <p:nvCxnSpPr>
          <p:cNvPr id="449" name="Straight Arrow Connector 448"/>
          <p:cNvCxnSpPr>
            <a:stCxn id="448" idx="3"/>
          </p:cNvCxnSpPr>
          <p:nvPr/>
        </p:nvCxnSpPr>
        <p:spPr>
          <a:xfrm>
            <a:off x="2774288" y="3840428"/>
            <a:ext cx="910579" cy="19230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51" name="Group 450"/>
          <p:cNvGrpSpPr/>
          <p:nvPr/>
        </p:nvGrpSpPr>
        <p:grpSpPr>
          <a:xfrm>
            <a:off x="7846930" y="4622340"/>
            <a:ext cx="985817" cy="358247"/>
            <a:chOff x="4477390" y="3532914"/>
            <a:chExt cx="1104562" cy="401786"/>
          </a:xfrm>
        </p:grpSpPr>
        <p:cxnSp>
          <p:nvCxnSpPr>
            <p:cNvPr id="452" name="Straight Arrow Connector 451"/>
            <p:cNvCxnSpPr/>
            <p:nvPr/>
          </p:nvCxnSpPr>
          <p:spPr>
            <a:xfrm>
              <a:off x="4477390" y="3532914"/>
              <a:ext cx="1104562" cy="401786"/>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3" name="Straight Arrow Connector 452"/>
            <p:cNvCxnSpPr/>
            <p:nvPr/>
          </p:nvCxnSpPr>
          <p:spPr>
            <a:xfrm>
              <a:off x="4485700" y="3540022"/>
              <a:ext cx="986184" cy="3542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54" name="TextBox 63"/>
          <p:cNvSpPr txBox="1"/>
          <p:nvPr/>
        </p:nvSpPr>
        <p:spPr>
          <a:xfrm>
            <a:off x="9127076" y="3709381"/>
            <a:ext cx="128298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Return flow</a:t>
            </a:r>
          </a:p>
        </p:txBody>
      </p:sp>
      <p:cxnSp>
        <p:nvCxnSpPr>
          <p:cNvPr id="455" name="Straight Arrow Connector 454"/>
          <p:cNvCxnSpPr/>
          <p:nvPr/>
        </p:nvCxnSpPr>
        <p:spPr>
          <a:xfrm flipH="1">
            <a:off x="8312952" y="4032111"/>
            <a:ext cx="1077967" cy="703073"/>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64" name="Group 463"/>
          <p:cNvGrpSpPr/>
          <p:nvPr/>
        </p:nvGrpSpPr>
        <p:grpSpPr>
          <a:xfrm rot="21039698">
            <a:off x="5961766" y="4936462"/>
            <a:ext cx="2240102" cy="459296"/>
            <a:chOff x="3123339" y="3238113"/>
            <a:chExt cx="2509930" cy="515115"/>
          </a:xfrm>
        </p:grpSpPr>
        <p:cxnSp>
          <p:nvCxnSpPr>
            <p:cNvPr id="465" name="Straight Arrow Connector 464"/>
            <p:cNvCxnSpPr/>
            <p:nvPr/>
          </p:nvCxnSpPr>
          <p:spPr>
            <a:xfrm rot="506082">
              <a:off x="3123339" y="3238113"/>
              <a:ext cx="2509930" cy="515115"/>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6" name="Straight Arrow Connector 465"/>
            <p:cNvCxnSpPr/>
            <p:nvPr/>
          </p:nvCxnSpPr>
          <p:spPr>
            <a:xfrm rot="506082">
              <a:off x="3161701" y="3241484"/>
              <a:ext cx="2358270" cy="482222"/>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67" name="TextBox 63"/>
          <p:cNvSpPr txBox="1"/>
          <p:nvPr/>
        </p:nvSpPr>
        <p:spPr>
          <a:xfrm>
            <a:off x="4894002" y="5612921"/>
            <a:ext cx="275915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Groundwater (aquifer) flow</a:t>
            </a:r>
          </a:p>
        </p:txBody>
      </p:sp>
      <p:cxnSp>
        <p:nvCxnSpPr>
          <p:cNvPr id="468" name="Straight Arrow Connector 467"/>
          <p:cNvCxnSpPr/>
          <p:nvPr/>
        </p:nvCxnSpPr>
        <p:spPr>
          <a:xfrm flipV="1">
            <a:off x="6301563" y="5120723"/>
            <a:ext cx="381626" cy="491788"/>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73" name="Group 472"/>
          <p:cNvGrpSpPr/>
          <p:nvPr/>
        </p:nvGrpSpPr>
        <p:grpSpPr>
          <a:xfrm>
            <a:off x="9612360" y="5220233"/>
            <a:ext cx="746690" cy="316194"/>
            <a:chOff x="4477390" y="3532914"/>
            <a:chExt cx="836631" cy="354622"/>
          </a:xfrm>
        </p:grpSpPr>
        <p:cxnSp>
          <p:nvCxnSpPr>
            <p:cNvPr id="474" name="Straight Arrow Connector 473"/>
            <p:cNvCxnSpPr/>
            <p:nvPr/>
          </p:nvCxnSpPr>
          <p:spPr>
            <a:xfrm>
              <a:off x="4477390" y="3532914"/>
              <a:ext cx="836631" cy="354622"/>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a:off x="4485700" y="3540022"/>
              <a:ext cx="716612" cy="29882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78" name="TextBox 63"/>
          <p:cNvSpPr txBox="1"/>
          <p:nvPr/>
        </p:nvSpPr>
        <p:spPr>
          <a:xfrm>
            <a:off x="10221704" y="3982266"/>
            <a:ext cx="17959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Saturation excess overland flow</a:t>
            </a:r>
          </a:p>
        </p:txBody>
      </p:sp>
      <p:cxnSp>
        <p:nvCxnSpPr>
          <p:cNvPr id="479" name="Straight Arrow Connector 478"/>
          <p:cNvCxnSpPr/>
          <p:nvPr/>
        </p:nvCxnSpPr>
        <p:spPr>
          <a:xfrm flipH="1">
            <a:off x="9886449" y="4599127"/>
            <a:ext cx="395118" cy="639033"/>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2" name="TextBox 63"/>
              <p:cNvSpPr txBox="1"/>
              <p:nvPr/>
            </p:nvSpPr>
            <p:spPr>
              <a:xfrm>
                <a:off x="1133894" y="3327020"/>
                <a:ext cx="157017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Soil water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a14:m>
                <a:r>
                  <a:rPr lang="en-US" dirty="0"/>
                  <a:t>)</a:t>
                </a:r>
              </a:p>
            </p:txBody>
          </p:sp>
        </mc:Choice>
        <mc:Fallback xmlns="">
          <p:sp>
            <p:nvSpPr>
              <p:cNvPr id="482" name="TextBox 63"/>
              <p:cNvSpPr txBox="1">
                <a:spLocks noRot="1" noChangeAspect="1" noMove="1" noResize="1" noEditPoints="1" noAdjustHandles="1" noChangeArrowheads="1" noChangeShapeType="1" noTextEdit="1"/>
              </p:cNvSpPr>
              <p:nvPr/>
            </p:nvSpPr>
            <p:spPr>
              <a:xfrm>
                <a:off x="1133894" y="3327020"/>
                <a:ext cx="1570173" cy="369332"/>
              </a:xfrm>
              <a:prstGeom prst="rect">
                <a:avLst/>
              </a:prstGeom>
              <a:blipFill rotWithShape="0">
                <a:blip r:embed="rId3"/>
                <a:stretch>
                  <a:fillRect l="-3101" t="-10000" r="-271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3" name="TextBox 63"/>
              <p:cNvSpPr txBox="1"/>
              <p:nvPr/>
            </p:nvSpPr>
            <p:spPr>
              <a:xfrm>
                <a:off x="447299" y="2760394"/>
                <a:ext cx="23124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Surface detention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a14:m>
                <a:r>
                  <a:rPr lang="en-US" dirty="0"/>
                  <a:t>)</a:t>
                </a:r>
              </a:p>
            </p:txBody>
          </p:sp>
        </mc:Choice>
        <mc:Fallback xmlns="">
          <p:sp>
            <p:nvSpPr>
              <p:cNvPr id="483" name="TextBox 63"/>
              <p:cNvSpPr txBox="1">
                <a:spLocks noRot="1" noChangeAspect="1" noMove="1" noResize="1" noEditPoints="1" noAdjustHandles="1" noChangeArrowheads="1" noChangeShapeType="1" noTextEdit="1"/>
              </p:cNvSpPr>
              <p:nvPr/>
            </p:nvSpPr>
            <p:spPr>
              <a:xfrm>
                <a:off x="447299" y="2760394"/>
                <a:ext cx="2312428" cy="369332"/>
              </a:xfrm>
              <a:prstGeom prst="rect">
                <a:avLst/>
              </a:prstGeom>
              <a:blipFill rotWithShape="0">
                <a:blip r:embed="rId4"/>
                <a:stretch>
                  <a:fillRect l="-2105" t="-10000" r="-1579"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0" name="TextBox 63"/>
              <p:cNvSpPr txBox="1"/>
              <p:nvPr/>
            </p:nvSpPr>
            <p:spPr>
              <a:xfrm>
                <a:off x="880123" y="4280687"/>
                <a:ext cx="189346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Groundwater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a14:m>
                <a:r>
                  <a:rPr lang="en-US" dirty="0"/>
                  <a:t>)</a:t>
                </a:r>
              </a:p>
            </p:txBody>
          </p:sp>
        </mc:Choice>
        <mc:Fallback xmlns="">
          <p:sp>
            <p:nvSpPr>
              <p:cNvPr id="490" name="TextBox 63"/>
              <p:cNvSpPr txBox="1">
                <a:spLocks noRot="1" noChangeAspect="1" noMove="1" noResize="1" noEditPoints="1" noAdjustHandles="1" noChangeArrowheads="1" noChangeShapeType="1" noTextEdit="1"/>
              </p:cNvSpPr>
              <p:nvPr/>
            </p:nvSpPr>
            <p:spPr>
              <a:xfrm>
                <a:off x="880123" y="4280687"/>
                <a:ext cx="1893467" cy="369332"/>
              </a:xfrm>
              <a:prstGeom prst="rect">
                <a:avLst/>
              </a:prstGeom>
              <a:blipFill rotWithShape="0">
                <a:blip r:embed="rId5"/>
                <a:stretch>
                  <a:fillRect l="-2572" t="-8197" r="-2251" b="-24590"/>
                </a:stretch>
              </a:blipFill>
            </p:spPr>
            <p:txBody>
              <a:bodyPr/>
              <a:lstStyle/>
              <a:p>
                <a:r>
                  <a:rPr lang="en-US">
                    <a:noFill/>
                  </a:rPr>
                  <a:t> </a:t>
                </a:r>
              </a:p>
            </p:txBody>
          </p:sp>
        </mc:Fallback>
      </mc:AlternateContent>
      <p:sp>
        <p:nvSpPr>
          <p:cNvPr id="238" name="Freeform 237"/>
          <p:cNvSpPr/>
          <p:nvPr/>
        </p:nvSpPr>
        <p:spPr>
          <a:xfrm>
            <a:off x="5438776" y="3276600"/>
            <a:ext cx="4914900" cy="1876425"/>
          </a:xfrm>
          <a:custGeom>
            <a:avLst/>
            <a:gdLst>
              <a:gd name="connsiteX0" fmla="*/ 0 w 5534025"/>
              <a:gd name="connsiteY0" fmla="*/ 2733675 h 2733675"/>
              <a:gd name="connsiteX1" fmla="*/ 3028950 w 5534025"/>
              <a:gd name="connsiteY1" fmla="*/ 2733675 h 2733675"/>
              <a:gd name="connsiteX2" fmla="*/ 5534025 w 5534025"/>
              <a:gd name="connsiteY2" fmla="*/ 714375 h 2733675"/>
              <a:gd name="connsiteX3" fmla="*/ 5534025 w 5534025"/>
              <a:gd name="connsiteY3" fmla="*/ 9525 h 2733675"/>
              <a:gd name="connsiteX4" fmla="*/ 2438400 w 5534025"/>
              <a:gd name="connsiteY4" fmla="*/ 0 h 2733675"/>
              <a:gd name="connsiteX5" fmla="*/ 1581150 w 5534025"/>
              <a:gd name="connsiteY5" fmla="*/ 1028700 h 2733675"/>
              <a:gd name="connsiteX6" fmla="*/ 771525 w 5534025"/>
              <a:gd name="connsiteY6" fmla="*/ 857250 h 2733675"/>
              <a:gd name="connsiteX7" fmla="*/ 0 w 5534025"/>
              <a:gd name="connsiteY7" fmla="*/ 2733675 h 2733675"/>
              <a:gd name="connsiteX0" fmla="*/ 0 w 4914900"/>
              <a:gd name="connsiteY0" fmla="*/ 1247775 h 2733675"/>
              <a:gd name="connsiteX1" fmla="*/ 2409825 w 4914900"/>
              <a:gd name="connsiteY1" fmla="*/ 2733675 h 2733675"/>
              <a:gd name="connsiteX2" fmla="*/ 4914900 w 4914900"/>
              <a:gd name="connsiteY2" fmla="*/ 714375 h 2733675"/>
              <a:gd name="connsiteX3" fmla="*/ 4914900 w 4914900"/>
              <a:gd name="connsiteY3" fmla="*/ 9525 h 2733675"/>
              <a:gd name="connsiteX4" fmla="*/ 1819275 w 4914900"/>
              <a:gd name="connsiteY4" fmla="*/ 0 h 2733675"/>
              <a:gd name="connsiteX5" fmla="*/ 962025 w 4914900"/>
              <a:gd name="connsiteY5" fmla="*/ 1028700 h 2733675"/>
              <a:gd name="connsiteX6" fmla="*/ 152400 w 4914900"/>
              <a:gd name="connsiteY6" fmla="*/ 857250 h 2733675"/>
              <a:gd name="connsiteX7" fmla="*/ 0 w 4914900"/>
              <a:gd name="connsiteY7" fmla="*/ 1247775 h 2733675"/>
              <a:gd name="connsiteX0" fmla="*/ 0 w 4914900"/>
              <a:gd name="connsiteY0" fmla="*/ 1247775 h 1876425"/>
              <a:gd name="connsiteX1" fmla="*/ 3248025 w 4914900"/>
              <a:gd name="connsiteY1" fmla="*/ 1876425 h 1876425"/>
              <a:gd name="connsiteX2" fmla="*/ 4914900 w 4914900"/>
              <a:gd name="connsiteY2" fmla="*/ 714375 h 1876425"/>
              <a:gd name="connsiteX3" fmla="*/ 4914900 w 4914900"/>
              <a:gd name="connsiteY3" fmla="*/ 9525 h 1876425"/>
              <a:gd name="connsiteX4" fmla="*/ 1819275 w 4914900"/>
              <a:gd name="connsiteY4" fmla="*/ 0 h 1876425"/>
              <a:gd name="connsiteX5" fmla="*/ 962025 w 4914900"/>
              <a:gd name="connsiteY5" fmla="*/ 1028700 h 1876425"/>
              <a:gd name="connsiteX6" fmla="*/ 152400 w 4914900"/>
              <a:gd name="connsiteY6" fmla="*/ 857250 h 1876425"/>
              <a:gd name="connsiteX7" fmla="*/ 0 w 4914900"/>
              <a:gd name="connsiteY7" fmla="*/ 124777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4900" h="1876425">
                <a:moveTo>
                  <a:pt x="0" y="1247775"/>
                </a:moveTo>
                <a:lnTo>
                  <a:pt x="3248025" y="1876425"/>
                </a:lnTo>
                <a:lnTo>
                  <a:pt x="4914900" y="714375"/>
                </a:lnTo>
                <a:lnTo>
                  <a:pt x="4914900" y="9525"/>
                </a:lnTo>
                <a:lnTo>
                  <a:pt x="1819275" y="0"/>
                </a:lnTo>
                <a:lnTo>
                  <a:pt x="962025" y="1028700"/>
                </a:lnTo>
                <a:lnTo>
                  <a:pt x="152400" y="857250"/>
                </a:lnTo>
                <a:lnTo>
                  <a:pt x="0" y="1247775"/>
                </a:lnTo>
                <a:close/>
              </a:path>
            </a:pathLst>
          </a:custGeom>
          <a:solidFill>
            <a:srgbClr val="FFFF00">
              <a:alpha val="21176"/>
            </a:srgbClr>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236"/>
          <p:cNvGrpSpPr/>
          <p:nvPr/>
        </p:nvGrpSpPr>
        <p:grpSpPr>
          <a:xfrm>
            <a:off x="3669207" y="2721207"/>
            <a:ext cx="948830" cy="773489"/>
            <a:chOff x="4399618" y="3135311"/>
            <a:chExt cx="948830" cy="773489"/>
          </a:xfrm>
        </p:grpSpPr>
        <p:cxnSp>
          <p:nvCxnSpPr>
            <p:cNvPr id="240" name="Straight Arrow Connector 239"/>
            <p:cNvCxnSpPr/>
            <p:nvPr/>
          </p:nvCxnSpPr>
          <p:spPr>
            <a:xfrm flipH="1">
              <a:off x="4399618" y="3135311"/>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flipH="1">
              <a:off x="4600374" y="3238530"/>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flipH="1">
              <a:off x="4824306" y="332659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flipH="1">
              <a:off x="5101894" y="3436792"/>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flipH="1">
              <a:off x="5347843" y="3505425"/>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a:off x="3755582" y="3172873"/>
            <a:ext cx="958356" cy="768723"/>
            <a:chOff x="4351988" y="3363917"/>
            <a:chExt cx="958356" cy="768723"/>
          </a:xfrm>
        </p:grpSpPr>
        <p:cxnSp>
          <p:nvCxnSpPr>
            <p:cNvPr id="246" name="Straight Arrow Connector 245"/>
            <p:cNvCxnSpPr/>
            <p:nvPr/>
          </p:nvCxnSpPr>
          <p:spPr>
            <a:xfrm flipH="1" flipV="1">
              <a:off x="4351988" y="3363917"/>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flipH="1" flipV="1">
              <a:off x="4562271" y="3448093"/>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H="1" flipV="1">
              <a:off x="4824306" y="354568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flipH="1" flipV="1">
              <a:off x="5101894" y="3641591"/>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flipH="1" flipV="1">
              <a:off x="5309739" y="3729265"/>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20AC891-9D59-4476-83A4-DA9A50B96110}"/>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24</a:t>
            </a:fld>
            <a:endParaRPr lang="en-US" dirty="0"/>
          </a:p>
        </p:txBody>
      </p:sp>
    </p:spTree>
    <p:extLst>
      <p:ext uri="{BB962C8B-B14F-4D97-AF65-F5344CB8AC3E}">
        <p14:creationId xmlns:p14="http://schemas.microsoft.com/office/powerpoint/2010/main" val="228579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33"/>
                                        </p:tgtEl>
                                        <p:attrNameLst>
                                          <p:attrName>style.opacity</p:attrName>
                                        </p:attrNameLst>
                                      </p:cBhvr>
                                      <p:to>
                                        <p:strVal val="0.5"/>
                                      </p:to>
                                    </p:set>
                                    <p:animEffect filter="image" prLst="opacity: 0.5">
                                      <p:cBhvr rctx="IE">
                                        <p:cTn id="7" dur="indefinite"/>
                                        <p:tgtEl>
                                          <p:spTgt spid="433"/>
                                        </p:tgtEl>
                                      </p:cBhvr>
                                    </p:animEffect>
                                  </p:childTnLst>
                                </p:cTn>
                              </p:par>
                              <p:par>
                                <p:cTn id="8" presetID="9" presetClass="emph" presetSubtype="0" nodeType="withEffect">
                                  <p:stCondLst>
                                    <p:cond delay="0"/>
                                  </p:stCondLst>
                                  <p:childTnLst>
                                    <p:set>
                                      <p:cBhvr rctx="PPT">
                                        <p:cTn id="9" dur="indefinite"/>
                                        <p:tgtEl>
                                          <p:spTgt spid="365"/>
                                        </p:tgtEl>
                                        <p:attrNameLst>
                                          <p:attrName>style.opacity</p:attrName>
                                        </p:attrNameLst>
                                      </p:cBhvr>
                                      <p:to>
                                        <p:strVal val="0.5"/>
                                      </p:to>
                                    </p:set>
                                    <p:animEffect filter="image" prLst="opacity: 0.5">
                                      <p:cBhvr rctx="IE">
                                        <p:cTn id="10" dur="indefinite"/>
                                        <p:tgtEl>
                                          <p:spTgt spid="365"/>
                                        </p:tgtEl>
                                      </p:cBhvr>
                                    </p:animEffect>
                                  </p:childTnLst>
                                </p:cTn>
                              </p:par>
                              <p:par>
                                <p:cTn id="11" presetID="9" presetClass="emph" presetSubtype="0" nodeType="withEffect">
                                  <p:stCondLst>
                                    <p:cond delay="0"/>
                                  </p:stCondLst>
                                  <p:childTnLst>
                                    <p:set>
                                      <p:cBhvr rctx="PPT">
                                        <p:cTn id="12" dur="indefinite"/>
                                        <p:tgtEl>
                                          <p:spTgt spid="371"/>
                                        </p:tgtEl>
                                        <p:attrNameLst>
                                          <p:attrName>style.opacity</p:attrName>
                                        </p:attrNameLst>
                                      </p:cBhvr>
                                      <p:to>
                                        <p:strVal val="0.5"/>
                                      </p:to>
                                    </p:set>
                                    <p:animEffect filter="image" prLst="opacity: 0.5">
                                      <p:cBhvr rctx="IE">
                                        <p:cTn id="13" dur="indefinite"/>
                                        <p:tgtEl>
                                          <p:spTgt spid="371"/>
                                        </p:tgtEl>
                                      </p:cBhvr>
                                    </p:animEffect>
                                  </p:childTnLst>
                                </p:cTn>
                              </p:par>
                              <p:par>
                                <p:cTn id="14" presetID="9" presetClass="emph" presetSubtype="0" nodeType="withEffect">
                                  <p:stCondLst>
                                    <p:cond delay="0"/>
                                  </p:stCondLst>
                                  <p:childTnLst>
                                    <p:set>
                                      <p:cBhvr rctx="PPT">
                                        <p:cTn id="15" dur="indefinite"/>
                                        <p:tgtEl>
                                          <p:spTgt spid="368"/>
                                        </p:tgtEl>
                                        <p:attrNameLst>
                                          <p:attrName>style.opacity</p:attrName>
                                        </p:attrNameLst>
                                      </p:cBhvr>
                                      <p:to>
                                        <p:strVal val="0.5"/>
                                      </p:to>
                                    </p:set>
                                    <p:animEffect filter="image" prLst="opacity: 0.5">
                                      <p:cBhvr rctx="IE">
                                        <p:cTn id="16" dur="indefinite"/>
                                        <p:tgtEl>
                                          <p:spTgt spid="36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37"/>
                                        </p:tgtEl>
                                        <p:attrNameLst>
                                          <p:attrName>style.visibility</p:attrName>
                                        </p:attrNameLst>
                                      </p:cBhvr>
                                      <p:to>
                                        <p:strVal val="visible"/>
                                      </p:to>
                                    </p:set>
                                    <p:animEffect transition="in" filter="fade">
                                      <p:cBhvr>
                                        <p:cTn id="21" dur="500"/>
                                        <p:tgtEl>
                                          <p:spTgt spid="437"/>
                                        </p:tgtEl>
                                      </p:cBhvr>
                                    </p:animEffect>
                                  </p:childTnLst>
                                </p:cTn>
                              </p:par>
                              <p:par>
                                <p:cTn id="22" presetID="10" presetClass="entr" presetSubtype="0" fill="hold" nodeType="withEffect">
                                  <p:stCondLst>
                                    <p:cond delay="0"/>
                                  </p:stCondLst>
                                  <p:childTnLst>
                                    <p:set>
                                      <p:cBhvr>
                                        <p:cTn id="23" dur="1" fill="hold">
                                          <p:stCondLst>
                                            <p:cond delay="0"/>
                                          </p:stCondLst>
                                        </p:cTn>
                                        <p:tgtEl>
                                          <p:spTgt spid="438"/>
                                        </p:tgtEl>
                                        <p:attrNameLst>
                                          <p:attrName>style.visibility</p:attrName>
                                        </p:attrNameLst>
                                      </p:cBhvr>
                                      <p:to>
                                        <p:strVal val="visible"/>
                                      </p:to>
                                    </p:set>
                                    <p:animEffect transition="in" filter="fade">
                                      <p:cBhvr>
                                        <p:cTn id="24" dur="500"/>
                                        <p:tgtEl>
                                          <p:spTgt spid="438"/>
                                        </p:tgtEl>
                                      </p:cBhvr>
                                    </p:animEffect>
                                  </p:childTnLst>
                                </p:cTn>
                              </p:par>
                              <p:par>
                                <p:cTn id="25" presetID="10" presetClass="entr" presetSubtype="0" fill="hold" nodeType="withEffect">
                                  <p:stCondLst>
                                    <p:cond delay="0"/>
                                  </p:stCondLst>
                                  <p:childTnLst>
                                    <p:set>
                                      <p:cBhvr>
                                        <p:cTn id="26" dur="1" fill="hold">
                                          <p:stCondLst>
                                            <p:cond delay="0"/>
                                          </p:stCondLst>
                                        </p:cTn>
                                        <p:tgtEl>
                                          <p:spTgt spid="434"/>
                                        </p:tgtEl>
                                        <p:attrNameLst>
                                          <p:attrName>style.visibility</p:attrName>
                                        </p:attrNameLst>
                                      </p:cBhvr>
                                      <p:to>
                                        <p:strVal val="visible"/>
                                      </p:to>
                                    </p:set>
                                    <p:animEffect transition="in" filter="fade">
                                      <p:cBhvr>
                                        <p:cTn id="27" dur="500"/>
                                        <p:tgtEl>
                                          <p:spTgt spid="4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8"/>
                                        </p:tgtEl>
                                        <p:attrNameLst>
                                          <p:attrName>style.visibility</p:attrName>
                                        </p:attrNameLst>
                                      </p:cBhvr>
                                      <p:to>
                                        <p:strVal val="visible"/>
                                      </p:to>
                                    </p:set>
                                    <p:animEffect transition="in" filter="fade">
                                      <p:cBhvr>
                                        <p:cTn id="30" dur="500"/>
                                        <p:tgtEl>
                                          <p:spTgt spid="2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54"/>
                                        </p:tgtEl>
                                        <p:attrNameLst>
                                          <p:attrName>style.visibility</p:attrName>
                                        </p:attrNameLst>
                                      </p:cBhvr>
                                      <p:to>
                                        <p:strVal val="visible"/>
                                      </p:to>
                                    </p:set>
                                    <p:animEffect transition="in" filter="fade">
                                      <p:cBhvr>
                                        <p:cTn id="35" dur="500"/>
                                        <p:tgtEl>
                                          <p:spTgt spid="454"/>
                                        </p:tgtEl>
                                      </p:cBhvr>
                                    </p:animEffect>
                                  </p:childTnLst>
                                </p:cTn>
                              </p:par>
                              <p:par>
                                <p:cTn id="36" presetID="10" presetClass="entr" presetSubtype="0" fill="hold" nodeType="withEffect">
                                  <p:stCondLst>
                                    <p:cond delay="0"/>
                                  </p:stCondLst>
                                  <p:childTnLst>
                                    <p:set>
                                      <p:cBhvr>
                                        <p:cTn id="37" dur="1" fill="hold">
                                          <p:stCondLst>
                                            <p:cond delay="0"/>
                                          </p:stCondLst>
                                        </p:cTn>
                                        <p:tgtEl>
                                          <p:spTgt spid="455"/>
                                        </p:tgtEl>
                                        <p:attrNameLst>
                                          <p:attrName>style.visibility</p:attrName>
                                        </p:attrNameLst>
                                      </p:cBhvr>
                                      <p:to>
                                        <p:strVal val="visible"/>
                                      </p:to>
                                    </p:set>
                                    <p:animEffect transition="in" filter="fade">
                                      <p:cBhvr>
                                        <p:cTn id="38" dur="500"/>
                                        <p:tgtEl>
                                          <p:spTgt spid="455"/>
                                        </p:tgtEl>
                                      </p:cBhvr>
                                    </p:animEffect>
                                  </p:childTnLst>
                                </p:cTn>
                              </p:par>
                              <p:par>
                                <p:cTn id="39" presetID="10" presetClass="entr" presetSubtype="0" fill="hold" nodeType="withEffect">
                                  <p:stCondLst>
                                    <p:cond delay="0"/>
                                  </p:stCondLst>
                                  <p:childTnLst>
                                    <p:set>
                                      <p:cBhvr>
                                        <p:cTn id="40" dur="1" fill="hold">
                                          <p:stCondLst>
                                            <p:cond delay="0"/>
                                          </p:stCondLst>
                                        </p:cTn>
                                        <p:tgtEl>
                                          <p:spTgt spid="451"/>
                                        </p:tgtEl>
                                        <p:attrNameLst>
                                          <p:attrName>style.visibility</p:attrName>
                                        </p:attrNameLst>
                                      </p:cBhvr>
                                      <p:to>
                                        <p:strVal val="visible"/>
                                      </p:to>
                                    </p:set>
                                    <p:animEffect transition="in" filter="fade">
                                      <p:cBhvr>
                                        <p:cTn id="41" dur="500"/>
                                        <p:tgtEl>
                                          <p:spTgt spid="451"/>
                                        </p:tgtEl>
                                      </p:cBhvr>
                                    </p:animEffect>
                                  </p:childTnLst>
                                </p:cTn>
                              </p:par>
                              <p:par>
                                <p:cTn id="42" presetID="9" presetClass="emph" presetSubtype="0" nodeType="withEffect">
                                  <p:stCondLst>
                                    <p:cond delay="0"/>
                                  </p:stCondLst>
                                  <p:childTnLst>
                                    <p:set>
                                      <p:cBhvr rctx="PPT">
                                        <p:cTn id="43" dur="indefinite"/>
                                        <p:tgtEl>
                                          <p:spTgt spid="326"/>
                                        </p:tgtEl>
                                        <p:attrNameLst>
                                          <p:attrName>style.opacity</p:attrName>
                                        </p:attrNameLst>
                                      </p:cBhvr>
                                      <p:to>
                                        <p:strVal val="0.5"/>
                                      </p:to>
                                    </p:set>
                                    <p:animEffect filter="image" prLst="opacity: 0.5">
                                      <p:cBhvr rctx="IE">
                                        <p:cTn id="44" dur="indefinite"/>
                                        <p:tgtEl>
                                          <p:spTgt spid="326"/>
                                        </p:tgtEl>
                                      </p:cBhvr>
                                    </p:animEffect>
                                  </p:childTnLst>
                                </p:cTn>
                              </p:par>
                              <p:par>
                                <p:cTn id="45" presetID="9" presetClass="emph" presetSubtype="0" nodeType="withEffect">
                                  <p:stCondLst>
                                    <p:cond delay="0"/>
                                  </p:stCondLst>
                                  <p:childTnLst>
                                    <p:set>
                                      <p:cBhvr rctx="PPT">
                                        <p:cTn id="46" dur="indefinite"/>
                                        <p:tgtEl>
                                          <p:spTgt spid="329"/>
                                        </p:tgtEl>
                                        <p:attrNameLst>
                                          <p:attrName>style.opacity</p:attrName>
                                        </p:attrNameLst>
                                      </p:cBhvr>
                                      <p:to>
                                        <p:strVal val="0.5"/>
                                      </p:to>
                                    </p:set>
                                    <p:animEffect filter="image" prLst="opacity: 0.5">
                                      <p:cBhvr rctx="IE">
                                        <p:cTn id="47" dur="indefinite"/>
                                        <p:tgtEl>
                                          <p:spTgt spid="329"/>
                                        </p:tgtEl>
                                      </p:cBhvr>
                                    </p:animEffect>
                                  </p:childTnLst>
                                </p:cTn>
                              </p:par>
                              <p:par>
                                <p:cTn id="48" presetID="9" presetClass="emph" presetSubtype="0" nodeType="withEffect">
                                  <p:stCondLst>
                                    <p:cond delay="0"/>
                                  </p:stCondLst>
                                  <p:childTnLst>
                                    <p:set>
                                      <p:cBhvr rctx="PPT">
                                        <p:cTn id="49" dur="indefinite"/>
                                        <p:tgtEl>
                                          <p:spTgt spid="374"/>
                                        </p:tgtEl>
                                        <p:attrNameLst>
                                          <p:attrName>style.opacity</p:attrName>
                                        </p:attrNameLst>
                                      </p:cBhvr>
                                      <p:to>
                                        <p:strVal val="0.5"/>
                                      </p:to>
                                    </p:set>
                                    <p:animEffect filter="image" prLst="opacity: 0.5">
                                      <p:cBhvr rctx="IE">
                                        <p:cTn id="50" dur="indefinite"/>
                                        <p:tgtEl>
                                          <p:spTgt spid="374"/>
                                        </p:tgtEl>
                                      </p:cBhvr>
                                    </p:animEffect>
                                  </p:childTnLst>
                                </p:cTn>
                              </p:par>
                              <p:par>
                                <p:cTn id="51" presetID="9" presetClass="emph" presetSubtype="0" nodeType="withEffect">
                                  <p:stCondLst>
                                    <p:cond delay="0"/>
                                  </p:stCondLst>
                                  <p:childTnLst>
                                    <p:set>
                                      <p:cBhvr rctx="PPT">
                                        <p:cTn id="52" dur="indefinite"/>
                                        <p:tgtEl>
                                          <p:spTgt spid="377"/>
                                        </p:tgtEl>
                                        <p:attrNameLst>
                                          <p:attrName>style.opacity</p:attrName>
                                        </p:attrNameLst>
                                      </p:cBhvr>
                                      <p:to>
                                        <p:strVal val="0.5"/>
                                      </p:to>
                                    </p:set>
                                    <p:animEffect filter="image" prLst="opacity: 0.5">
                                      <p:cBhvr rctx="IE">
                                        <p:cTn id="53" dur="indefinite"/>
                                        <p:tgtEl>
                                          <p:spTgt spid="377"/>
                                        </p:tgtEl>
                                      </p:cBhvr>
                                    </p:animEffect>
                                  </p:childTnLst>
                                </p:cTn>
                              </p:par>
                              <p:par>
                                <p:cTn id="54" presetID="9" presetClass="emph" presetSubtype="0" nodeType="withEffect">
                                  <p:stCondLst>
                                    <p:cond delay="0"/>
                                  </p:stCondLst>
                                  <p:childTnLst>
                                    <p:set>
                                      <p:cBhvr rctx="PPT">
                                        <p:cTn id="55" dur="indefinite"/>
                                        <p:tgtEl>
                                          <p:spTgt spid="353"/>
                                        </p:tgtEl>
                                        <p:attrNameLst>
                                          <p:attrName>style.opacity</p:attrName>
                                        </p:attrNameLst>
                                      </p:cBhvr>
                                      <p:to>
                                        <p:strVal val="0.5"/>
                                      </p:to>
                                    </p:set>
                                    <p:animEffect filter="image" prLst="opacity: 0.5">
                                      <p:cBhvr rctx="IE">
                                        <p:cTn id="56" dur="indefinite"/>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 grpId="0"/>
      <p:bldP spid="454" grpId="0"/>
      <p:bldP spid="2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flow generation: interflow</a:t>
            </a:r>
          </a:p>
        </p:txBody>
      </p:sp>
      <p:cxnSp>
        <p:nvCxnSpPr>
          <p:cNvPr id="187" name="Straight Connector 186"/>
          <p:cNvCxnSpPr/>
          <p:nvPr/>
        </p:nvCxnSpPr>
        <p:spPr>
          <a:xfrm>
            <a:off x="1051753" y="2532006"/>
            <a:ext cx="10542551" cy="420893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33" name="Group 432"/>
          <p:cNvGrpSpPr/>
          <p:nvPr/>
        </p:nvGrpSpPr>
        <p:grpSpPr>
          <a:xfrm>
            <a:off x="3657323" y="2156387"/>
            <a:ext cx="2652052" cy="2430956"/>
            <a:chOff x="4384749" y="2763445"/>
            <a:chExt cx="1790646" cy="1470641"/>
          </a:xfrm>
        </p:grpSpPr>
        <p:grpSp>
          <p:nvGrpSpPr>
            <p:cNvPr id="289" name="Group 288"/>
            <p:cNvGrpSpPr/>
            <p:nvPr/>
          </p:nvGrpSpPr>
          <p:grpSpPr>
            <a:xfrm>
              <a:off x="4384749" y="2763445"/>
              <a:ext cx="201902" cy="886286"/>
              <a:chOff x="4384749" y="3819193"/>
              <a:chExt cx="109573" cy="280815"/>
            </a:xfrm>
          </p:grpSpPr>
          <p:sp>
            <p:nvSpPr>
              <p:cNvPr id="288" name="Rectangle 28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7" name="Isosceles Triangle 28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0" name="Group 289"/>
            <p:cNvGrpSpPr/>
            <p:nvPr/>
          </p:nvGrpSpPr>
          <p:grpSpPr>
            <a:xfrm>
              <a:off x="4597805" y="2829502"/>
              <a:ext cx="201902" cy="886286"/>
              <a:chOff x="4384749" y="3819193"/>
              <a:chExt cx="109573" cy="280815"/>
            </a:xfrm>
          </p:grpSpPr>
          <p:sp>
            <p:nvSpPr>
              <p:cNvPr id="291" name="Rectangle 29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2" name="Isosceles Triangle 29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3" name="Group 292"/>
            <p:cNvGrpSpPr/>
            <p:nvPr/>
          </p:nvGrpSpPr>
          <p:grpSpPr>
            <a:xfrm>
              <a:off x="4767421" y="2915103"/>
              <a:ext cx="201902" cy="886286"/>
              <a:chOff x="4384749" y="3819193"/>
              <a:chExt cx="109573" cy="280815"/>
            </a:xfrm>
          </p:grpSpPr>
          <p:sp>
            <p:nvSpPr>
              <p:cNvPr id="294" name="Rectangle 29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5" name="Isosceles Triangle 29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6" name="Group 295"/>
            <p:cNvGrpSpPr/>
            <p:nvPr/>
          </p:nvGrpSpPr>
          <p:grpSpPr>
            <a:xfrm>
              <a:off x="4980477" y="2981160"/>
              <a:ext cx="201902" cy="886286"/>
              <a:chOff x="4384749" y="3819193"/>
              <a:chExt cx="109573" cy="280815"/>
            </a:xfrm>
          </p:grpSpPr>
          <p:sp>
            <p:nvSpPr>
              <p:cNvPr id="297" name="Rectangle 29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8" name="Isosceles Triangle 29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9" name="Group 298"/>
            <p:cNvGrpSpPr/>
            <p:nvPr/>
          </p:nvGrpSpPr>
          <p:grpSpPr>
            <a:xfrm>
              <a:off x="5258616" y="3084388"/>
              <a:ext cx="201902" cy="886286"/>
              <a:chOff x="4384749" y="3819193"/>
              <a:chExt cx="109573" cy="280815"/>
            </a:xfrm>
          </p:grpSpPr>
          <p:sp>
            <p:nvSpPr>
              <p:cNvPr id="300" name="Rectangle 29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1" name="Isosceles Triangle 30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2" name="Group 301"/>
            <p:cNvGrpSpPr/>
            <p:nvPr/>
          </p:nvGrpSpPr>
          <p:grpSpPr>
            <a:xfrm>
              <a:off x="5471672" y="3150445"/>
              <a:ext cx="201902" cy="886286"/>
              <a:chOff x="4384749" y="3819193"/>
              <a:chExt cx="109573" cy="280815"/>
            </a:xfrm>
          </p:grpSpPr>
          <p:sp>
            <p:nvSpPr>
              <p:cNvPr id="303" name="Rectangle 30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4" name="Isosceles Triangle 30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5" name="Group 304"/>
            <p:cNvGrpSpPr/>
            <p:nvPr/>
          </p:nvGrpSpPr>
          <p:grpSpPr>
            <a:xfrm>
              <a:off x="5695354" y="3244572"/>
              <a:ext cx="201902" cy="886286"/>
              <a:chOff x="4384749" y="3819193"/>
              <a:chExt cx="109573" cy="280815"/>
            </a:xfrm>
          </p:grpSpPr>
          <p:sp>
            <p:nvSpPr>
              <p:cNvPr id="306" name="Rectangle 30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7" name="Isosceles Triangle 30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8" name="Group 307"/>
            <p:cNvGrpSpPr/>
            <p:nvPr/>
          </p:nvGrpSpPr>
          <p:grpSpPr>
            <a:xfrm>
              <a:off x="5973493" y="3347800"/>
              <a:ext cx="201902" cy="886286"/>
              <a:chOff x="4384749" y="3819193"/>
              <a:chExt cx="109573" cy="280815"/>
            </a:xfrm>
          </p:grpSpPr>
          <p:sp>
            <p:nvSpPr>
              <p:cNvPr id="309" name="Rectangle 30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0" name="Isosceles Triangle 30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311" name="Group 310"/>
          <p:cNvGrpSpPr/>
          <p:nvPr/>
        </p:nvGrpSpPr>
        <p:grpSpPr>
          <a:xfrm>
            <a:off x="6325895" y="3231511"/>
            <a:ext cx="299029" cy="1465022"/>
            <a:chOff x="4384749" y="3819193"/>
            <a:chExt cx="109573" cy="280815"/>
          </a:xfrm>
        </p:grpSpPr>
        <p:sp>
          <p:nvSpPr>
            <p:cNvPr id="312" name="Rectangle 31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3" name="Isosceles Triangle 31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4" name="Group 313"/>
          <p:cNvGrpSpPr/>
          <p:nvPr/>
        </p:nvGrpSpPr>
        <p:grpSpPr>
          <a:xfrm>
            <a:off x="6555107" y="3311566"/>
            <a:ext cx="299029" cy="1465022"/>
            <a:chOff x="4384749" y="3819193"/>
            <a:chExt cx="109573" cy="280815"/>
          </a:xfrm>
        </p:grpSpPr>
        <p:sp>
          <p:nvSpPr>
            <p:cNvPr id="315" name="Rectangle 31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6" name="Isosceles Triangle 31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7" name="Group 316"/>
          <p:cNvGrpSpPr/>
          <p:nvPr/>
        </p:nvGrpSpPr>
        <p:grpSpPr>
          <a:xfrm>
            <a:off x="6967047" y="3482201"/>
            <a:ext cx="299029" cy="1465022"/>
            <a:chOff x="4384749" y="3819193"/>
            <a:chExt cx="109573" cy="280815"/>
          </a:xfrm>
        </p:grpSpPr>
        <p:sp>
          <p:nvSpPr>
            <p:cNvPr id="318" name="Rectangle 31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9" name="Isosceles Triangle 31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0" name="Group 319"/>
          <p:cNvGrpSpPr/>
          <p:nvPr/>
        </p:nvGrpSpPr>
        <p:grpSpPr>
          <a:xfrm>
            <a:off x="7282595" y="3591392"/>
            <a:ext cx="299029" cy="1465022"/>
            <a:chOff x="4384749" y="3819193"/>
            <a:chExt cx="109573" cy="280815"/>
          </a:xfrm>
        </p:grpSpPr>
        <p:sp>
          <p:nvSpPr>
            <p:cNvPr id="321" name="Rectangle 32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2" name="Isosceles Triangle 32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3" name="Group 322"/>
          <p:cNvGrpSpPr/>
          <p:nvPr/>
        </p:nvGrpSpPr>
        <p:grpSpPr>
          <a:xfrm>
            <a:off x="7664463" y="3764250"/>
            <a:ext cx="299029" cy="1465022"/>
            <a:chOff x="4384749" y="3819193"/>
            <a:chExt cx="109573" cy="280815"/>
          </a:xfrm>
        </p:grpSpPr>
        <p:sp>
          <p:nvSpPr>
            <p:cNvPr id="324" name="Rectangle 32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5" name="Isosceles Triangle 32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6" name="Group 325"/>
          <p:cNvGrpSpPr/>
          <p:nvPr/>
        </p:nvGrpSpPr>
        <p:grpSpPr>
          <a:xfrm>
            <a:off x="8076403" y="3934885"/>
            <a:ext cx="299029" cy="1465022"/>
            <a:chOff x="4384749" y="3819193"/>
            <a:chExt cx="109573" cy="280815"/>
          </a:xfrm>
        </p:grpSpPr>
        <p:sp>
          <p:nvSpPr>
            <p:cNvPr id="327" name="Rectangle 32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8" name="Isosceles Triangle 32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9" name="Group 328"/>
          <p:cNvGrpSpPr/>
          <p:nvPr/>
        </p:nvGrpSpPr>
        <p:grpSpPr>
          <a:xfrm>
            <a:off x="8391952" y="4044077"/>
            <a:ext cx="299029" cy="1465022"/>
            <a:chOff x="4384749" y="3819193"/>
            <a:chExt cx="109573" cy="280815"/>
          </a:xfrm>
        </p:grpSpPr>
        <p:sp>
          <p:nvSpPr>
            <p:cNvPr id="330" name="Rectangle 32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1" name="Isosceles Triangle 33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8" name="Group 337"/>
          <p:cNvGrpSpPr/>
          <p:nvPr/>
        </p:nvGrpSpPr>
        <p:grpSpPr>
          <a:xfrm>
            <a:off x="2643997" y="1741164"/>
            <a:ext cx="299029" cy="1465022"/>
            <a:chOff x="4384749" y="3819193"/>
            <a:chExt cx="109573" cy="280815"/>
          </a:xfrm>
        </p:grpSpPr>
        <p:sp>
          <p:nvSpPr>
            <p:cNvPr id="339" name="Rectangle 33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0" name="Isosceles Triangle 33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1" name="Group 340"/>
          <p:cNvGrpSpPr/>
          <p:nvPr/>
        </p:nvGrpSpPr>
        <p:grpSpPr>
          <a:xfrm>
            <a:off x="3055937" y="1911799"/>
            <a:ext cx="299029" cy="1465022"/>
            <a:chOff x="4384749" y="3819193"/>
            <a:chExt cx="109573" cy="280815"/>
          </a:xfrm>
        </p:grpSpPr>
        <p:sp>
          <p:nvSpPr>
            <p:cNvPr id="342" name="Rectangle 34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3" name="Isosceles Triangle 34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4" name="Group 343"/>
          <p:cNvGrpSpPr/>
          <p:nvPr/>
        </p:nvGrpSpPr>
        <p:grpSpPr>
          <a:xfrm>
            <a:off x="3371486" y="2020990"/>
            <a:ext cx="299029" cy="1465022"/>
            <a:chOff x="4384749" y="3819193"/>
            <a:chExt cx="109573" cy="280815"/>
          </a:xfrm>
        </p:grpSpPr>
        <p:sp>
          <p:nvSpPr>
            <p:cNvPr id="345" name="Rectangle 34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6" name="Isosceles Triangle 34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3" name="Group 352"/>
          <p:cNvGrpSpPr/>
          <p:nvPr/>
        </p:nvGrpSpPr>
        <p:grpSpPr>
          <a:xfrm>
            <a:off x="9273602" y="4384479"/>
            <a:ext cx="299029" cy="1465022"/>
            <a:chOff x="4384749" y="3819193"/>
            <a:chExt cx="109573" cy="280815"/>
          </a:xfrm>
        </p:grpSpPr>
        <p:sp>
          <p:nvSpPr>
            <p:cNvPr id="354" name="Rectangle 35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5" name="Isosceles Triangle 35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6" name="Group 355"/>
          <p:cNvGrpSpPr/>
          <p:nvPr/>
        </p:nvGrpSpPr>
        <p:grpSpPr>
          <a:xfrm>
            <a:off x="9589151" y="4493671"/>
            <a:ext cx="299029" cy="1465022"/>
            <a:chOff x="4384749" y="3819193"/>
            <a:chExt cx="109573" cy="280815"/>
          </a:xfrm>
        </p:grpSpPr>
        <p:sp>
          <p:nvSpPr>
            <p:cNvPr id="357" name="Rectangle 35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8" name="Isosceles Triangle 35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9" name="Group 358"/>
          <p:cNvGrpSpPr/>
          <p:nvPr/>
        </p:nvGrpSpPr>
        <p:grpSpPr>
          <a:xfrm>
            <a:off x="9840362" y="4635168"/>
            <a:ext cx="299029" cy="1465022"/>
            <a:chOff x="4384749" y="3819193"/>
            <a:chExt cx="109573" cy="280815"/>
          </a:xfrm>
        </p:grpSpPr>
        <p:sp>
          <p:nvSpPr>
            <p:cNvPr id="360" name="Rectangle 35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1" name="Isosceles Triangle 36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2" name="Group 361"/>
          <p:cNvGrpSpPr/>
          <p:nvPr/>
        </p:nvGrpSpPr>
        <p:grpSpPr>
          <a:xfrm>
            <a:off x="10155911" y="4744360"/>
            <a:ext cx="299029" cy="1465022"/>
            <a:chOff x="4384749" y="3819193"/>
            <a:chExt cx="109573" cy="280815"/>
          </a:xfrm>
        </p:grpSpPr>
        <p:sp>
          <p:nvSpPr>
            <p:cNvPr id="363" name="Rectangle 36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4" name="Isosceles Triangle 36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5" name="Group 364"/>
          <p:cNvGrpSpPr/>
          <p:nvPr/>
        </p:nvGrpSpPr>
        <p:grpSpPr>
          <a:xfrm>
            <a:off x="10567851" y="4914995"/>
            <a:ext cx="299029" cy="1465022"/>
            <a:chOff x="4384749" y="3819193"/>
            <a:chExt cx="109573" cy="280815"/>
          </a:xfrm>
        </p:grpSpPr>
        <p:sp>
          <p:nvSpPr>
            <p:cNvPr id="366" name="Rectangle 36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7" name="Isosceles Triangle 36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8" name="Group 367"/>
          <p:cNvGrpSpPr/>
          <p:nvPr/>
        </p:nvGrpSpPr>
        <p:grpSpPr>
          <a:xfrm>
            <a:off x="10883399" y="5024186"/>
            <a:ext cx="299029" cy="1465022"/>
            <a:chOff x="4384749" y="3819193"/>
            <a:chExt cx="109573" cy="280815"/>
          </a:xfrm>
        </p:grpSpPr>
        <p:sp>
          <p:nvSpPr>
            <p:cNvPr id="369" name="Rectangle 36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0" name="Isosceles Triangle 36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1" name="Group 370"/>
          <p:cNvGrpSpPr/>
          <p:nvPr/>
        </p:nvGrpSpPr>
        <p:grpSpPr>
          <a:xfrm>
            <a:off x="11214686" y="5179777"/>
            <a:ext cx="299029" cy="1465022"/>
            <a:chOff x="4384749" y="3819193"/>
            <a:chExt cx="109573" cy="280815"/>
          </a:xfrm>
        </p:grpSpPr>
        <p:sp>
          <p:nvSpPr>
            <p:cNvPr id="372" name="Rectangle 37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3" name="Isosceles Triangle 37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4" name="Group 373"/>
          <p:cNvGrpSpPr/>
          <p:nvPr/>
        </p:nvGrpSpPr>
        <p:grpSpPr>
          <a:xfrm>
            <a:off x="8672217" y="4139891"/>
            <a:ext cx="299029" cy="1465022"/>
            <a:chOff x="4384749" y="3819193"/>
            <a:chExt cx="109573" cy="280815"/>
          </a:xfrm>
        </p:grpSpPr>
        <p:sp>
          <p:nvSpPr>
            <p:cNvPr id="375" name="Rectangle 37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6" name="Isosceles Triangle 37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7" name="Group 376"/>
          <p:cNvGrpSpPr/>
          <p:nvPr/>
        </p:nvGrpSpPr>
        <p:grpSpPr>
          <a:xfrm>
            <a:off x="8987765" y="4249082"/>
            <a:ext cx="299029" cy="1465022"/>
            <a:chOff x="4384749" y="3819193"/>
            <a:chExt cx="109573" cy="280815"/>
          </a:xfrm>
        </p:grpSpPr>
        <p:sp>
          <p:nvSpPr>
            <p:cNvPr id="378" name="Rectangle 37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9" name="Isosceles Triangle 37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82" name="Freeform 381"/>
          <p:cNvSpPr/>
          <p:nvPr/>
        </p:nvSpPr>
        <p:spPr>
          <a:xfrm>
            <a:off x="11599503" y="6720384"/>
            <a:ext cx="592498" cy="251916"/>
          </a:xfrm>
          <a:custGeom>
            <a:avLst/>
            <a:gdLst>
              <a:gd name="connsiteX0" fmla="*/ 0 w 393700"/>
              <a:gd name="connsiteY0" fmla="*/ 0 h 152400"/>
              <a:gd name="connsiteX1" fmla="*/ 0 w 393700"/>
              <a:gd name="connsiteY1" fmla="*/ 152400 h 152400"/>
              <a:gd name="connsiteX2" fmla="*/ 393700 w 393700"/>
              <a:gd name="connsiteY2" fmla="*/ 152400 h 152400"/>
              <a:gd name="connsiteX3" fmla="*/ 381000 w 393700"/>
              <a:gd name="connsiteY3" fmla="*/ 12700 h 152400"/>
              <a:gd name="connsiteX0" fmla="*/ 0 w 406400"/>
              <a:gd name="connsiteY0" fmla="*/ 25400 h 177800"/>
              <a:gd name="connsiteX1" fmla="*/ 0 w 406400"/>
              <a:gd name="connsiteY1" fmla="*/ 177800 h 177800"/>
              <a:gd name="connsiteX2" fmla="*/ 393700 w 406400"/>
              <a:gd name="connsiteY2" fmla="*/ 177800 h 177800"/>
              <a:gd name="connsiteX3" fmla="*/ 406400 w 406400"/>
              <a:gd name="connsiteY3" fmla="*/ 0 h 177800"/>
              <a:gd name="connsiteX0" fmla="*/ 0 w 393700"/>
              <a:gd name="connsiteY0" fmla="*/ 25400 h 177800"/>
              <a:gd name="connsiteX1" fmla="*/ 0 w 393700"/>
              <a:gd name="connsiteY1" fmla="*/ 177800 h 177800"/>
              <a:gd name="connsiteX2" fmla="*/ 393700 w 393700"/>
              <a:gd name="connsiteY2" fmla="*/ 177800 h 177800"/>
              <a:gd name="connsiteX3" fmla="*/ 381000 w 393700"/>
              <a:gd name="connsiteY3" fmla="*/ 0 h 177800"/>
              <a:gd name="connsiteX0" fmla="*/ 0 w 412750"/>
              <a:gd name="connsiteY0" fmla="*/ 31750 h 184150"/>
              <a:gd name="connsiteX1" fmla="*/ 0 w 412750"/>
              <a:gd name="connsiteY1" fmla="*/ 184150 h 184150"/>
              <a:gd name="connsiteX2" fmla="*/ 393700 w 412750"/>
              <a:gd name="connsiteY2" fmla="*/ 184150 h 184150"/>
              <a:gd name="connsiteX3" fmla="*/ 412750 w 412750"/>
              <a:gd name="connsiteY3" fmla="*/ 0 h 184150"/>
              <a:gd name="connsiteX0" fmla="*/ 0 w 393700"/>
              <a:gd name="connsiteY0" fmla="*/ 50800 h 203200"/>
              <a:gd name="connsiteX1" fmla="*/ 0 w 393700"/>
              <a:gd name="connsiteY1" fmla="*/ 203200 h 203200"/>
              <a:gd name="connsiteX2" fmla="*/ 393700 w 393700"/>
              <a:gd name="connsiteY2" fmla="*/ 203200 h 203200"/>
              <a:gd name="connsiteX3" fmla="*/ 387350 w 393700"/>
              <a:gd name="connsiteY3" fmla="*/ 0 h 203200"/>
              <a:gd name="connsiteX0" fmla="*/ 0 w 400050"/>
              <a:gd name="connsiteY0" fmla="*/ 0 h 152400"/>
              <a:gd name="connsiteX1" fmla="*/ 0 w 400050"/>
              <a:gd name="connsiteY1" fmla="*/ 152400 h 152400"/>
              <a:gd name="connsiteX2" fmla="*/ 393700 w 400050"/>
              <a:gd name="connsiteY2" fmla="*/ 152400 h 152400"/>
              <a:gd name="connsiteX3" fmla="*/ 400050 w 400050"/>
              <a:gd name="connsiteY3" fmla="*/ 0 h 152400"/>
            </a:gdLst>
            <a:ahLst/>
            <a:cxnLst>
              <a:cxn ang="0">
                <a:pos x="connsiteX0" y="connsiteY0"/>
              </a:cxn>
              <a:cxn ang="0">
                <a:pos x="connsiteX1" y="connsiteY1"/>
              </a:cxn>
              <a:cxn ang="0">
                <a:pos x="connsiteX2" y="connsiteY2"/>
              </a:cxn>
              <a:cxn ang="0">
                <a:pos x="connsiteX3" y="connsiteY3"/>
              </a:cxn>
            </a:cxnLst>
            <a:rect l="l" t="t" r="r" b="b"/>
            <a:pathLst>
              <a:path w="400050" h="152400">
                <a:moveTo>
                  <a:pt x="0" y="0"/>
                </a:moveTo>
                <a:lnTo>
                  <a:pt x="0" y="152400"/>
                </a:lnTo>
                <a:lnTo>
                  <a:pt x="393700" y="152400"/>
                </a:lnTo>
                <a:lnTo>
                  <a:pt x="400050" y="0"/>
                </a:lnTo>
              </a:path>
            </a:pathLst>
          </a:custGeom>
          <a:noFill/>
          <a:ln w="3810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p:cNvSpPr/>
          <p:nvPr/>
        </p:nvSpPr>
        <p:spPr>
          <a:xfrm>
            <a:off x="11613621" y="6825665"/>
            <a:ext cx="560415" cy="140522"/>
          </a:xfrm>
          <a:prstGeom prst="rect">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384"/>
          <p:cNvGrpSpPr/>
          <p:nvPr/>
        </p:nvGrpSpPr>
        <p:grpSpPr>
          <a:xfrm>
            <a:off x="838201" y="4279775"/>
            <a:ext cx="8435401" cy="1569726"/>
            <a:chOff x="3044010" y="4076155"/>
            <a:chExt cx="5695520" cy="949628"/>
          </a:xfrm>
        </p:grpSpPr>
        <p:cxnSp>
          <p:nvCxnSpPr>
            <p:cNvPr id="281" name="Straight Connector 280"/>
            <p:cNvCxnSpPr/>
            <p:nvPr/>
          </p:nvCxnSpPr>
          <p:spPr>
            <a:xfrm>
              <a:off x="3044010" y="4206406"/>
              <a:ext cx="5695520" cy="819377"/>
            </a:xfrm>
            <a:prstGeom prst="line">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4" name="Isosceles Triangle 383"/>
            <p:cNvSpPr/>
            <p:nvPr/>
          </p:nvSpPr>
          <p:spPr>
            <a:xfrm rot="10800000">
              <a:off x="3132041" y="4076155"/>
              <a:ext cx="190500" cy="151658"/>
            </a:xfrm>
            <a:prstGeom prst="triangle">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1946581" y="1459114"/>
            <a:ext cx="299029" cy="1465022"/>
            <a:chOff x="4384749" y="3819193"/>
            <a:chExt cx="109573" cy="280815"/>
          </a:xfrm>
        </p:grpSpPr>
        <p:sp>
          <p:nvSpPr>
            <p:cNvPr id="238" name="Rectangle 23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0" name="Isosceles Triangle 23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1" name="Group 240"/>
          <p:cNvGrpSpPr/>
          <p:nvPr/>
        </p:nvGrpSpPr>
        <p:grpSpPr>
          <a:xfrm>
            <a:off x="1270611" y="1209676"/>
            <a:ext cx="299029" cy="1465022"/>
            <a:chOff x="4384749" y="3819193"/>
            <a:chExt cx="109573" cy="280815"/>
          </a:xfrm>
        </p:grpSpPr>
        <p:sp>
          <p:nvSpPr>
            <p:cNvPr id="242" name="Rectangle 24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3" name="Isosceles Triangle 24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4" name="Group 243"/>
          <p:cNvGrpSpPr/>
          <p:nvPr/>
        </p:nvGrpSpPr>
        <p:grpSpPr>
          <a:xfrm>
            <a:off x="1586160" y="1318868"/>
            <a:ext cx="299029" cy="1465022"/>
            <a:chOff x="4384749" y="3819193"/>
            <a:chExt cx="109573" cy="280815"/>
          </a:xfrm>
        </p:grpSpPr>
        <p:sp>
          <p:nvSpPr>
            <p:cNvPr id="245" name="Rectangle 24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6" name="Isosceles Triangle 24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7" name="Group 246"/>
          <p:cNvGrpSpPr/>
          <p:nvPr/>
        </p:nvGrpSpPr>
        <p:grpSpPr>
          <a:xfrm>
            <a:off x="2262130" y="1568306"/>
            <a:ext cx="299029" cy="1465022"/>
            <a:chOff x="4384749" y="3819193"/>
            <a:chExt cx="109573" cy="280815"/>
          </a:xfrm>
        </p:grpSpPr>
        <p:sp>
          <p:nvSpPr>
            <p:cNvPr id="248" name="Rectangle 24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9" name="Isosceles Triangle 24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1" name="Group 20"/>
          <p:cNvGrpSpPr/>
          <p:nvPr/>
        </p:nvGrpSpPr>
        <p:grpSpPr>
          <a:xfrm>
            <a:off x="2475064" y="3717980"/>
            <a:ext cx="2111778" cy="958360"/>
            <a:chOff x="2427853" y="3738173"/>
            <a:chExt cx="2111778" cy="958360"/>
          </a:xfrm>
        </p:grpSpPr>
        <p:cxnSp>
          <p:nvCxnSpPr>
            <p:cNvPr id="19" name="Straight Connector 18"/>
            <p:cNvCxnSpPr/>
            <p:nvPr/>
          </p:nvCxnSpPr>
          <p:spPr>
            <a:xfrm>
              <a:off x="2427853" y="3916884"/>
              <a:ext cx="2111778" cy="779649"/>
            </a:xfrm>
            <a:prstGeom prst="line">
              <a:avLst/>
            </a:prstGeom>
            <a:ln w="38100">
              <a:solidFill>
                <a:srgbClr val="0070C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4" name="Isosceles Triangle 253"/>
            <p:cNvSpPr/>
            <p:nvPr/>
          </p:nvSpPr>
          <p:spPr>
            <a:xfrm rot="10800000">
              <a:off x="2464313" y="3738173"/>
              <a:ext cx="282142" cy="250689"/>
            </a:xfrm>
            <a:prstGeom prst="triangle">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a:off x="3456870" y="3619500"/>
            <a:ext cx="562680" cy="695325"/>
          </a:xfrm>
          <a:custGeom>
            <a:avLst/>
            <a:gdLst>
              <a:gd name="connsiteX0" fmla="*/ 705 w 562680"/>
              <a:gd name="connsiteY0" fmla="*/ 0 h 695325"/>
              <a:gd name="connsiteX1" fmla="*/ 705 w 562680"/>
              <a:gd name="connsiteY1" fmla="*/ 238125 h 695325"/>
              <a:gd name="connsiteX2" fmla="*/ 10230 w 562680"/>
              <a:gd name="connsiteY2" fmla="*/ 342900 h 695325"/>
              <a:gd name="connsiteX3" fmla="*/ 76905 w 562680"/>
              <a:gd name="connsiteY3" fmla="*/ 485775 h 695325"/>
              <a:gd name="connsiteX4" fmla="*/ 334080 w 562680"/>
              <a:gd name="connsiteY4" fmla="*/ 609600 h 695325"/>
              <a:gd name="connsiteX5" fmla="*/ 562680 w 562680"/>
              <a:gd name="connsiteY5" fmla="*/ 69532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680" h="695325">
                <a:moveTo>
                  <a:pt x="705" y="0"/>
                </a:moveTo>
                <a:cubicBezTo>
                  <a:pt x="705" y="79375"/>
                  <a:pt x="-883" y="180975"/>
                  <a:pt x="705" y="238125"/>
                </a:cubicBezTo>
                <a:cubicBezTo>
                  <a:pt x="2293" y="295275"/>
                  <a:pt x="-2470" y="301625"/>
                  <a:pt x="10230" y="342900"/>
                </a:cubicBezTo>
                <a:cubicBezTo>
                  <a:pt x="22930" y="384175"/>
                  <a:pt x="22930" y="441325"/>
                  <a:pt x="76905" y="485775"/>
                </a:cubicBezTo>
                <a:cubicBezTo>
                  <a:pt x="130880" y="530225"/>
                  <a:pt x="253118" y="574675"/>
                  <a:pt x="334080" y="609600"/>
                </a:cubicBezTo>
                <a:cubicBezTo>
                  <a:pt x="415043" y="644525"/>
                  <a:pt x="488861" y="669925"/>
                  <a:pt x="562680" y="695325"/>
                </a:cubicBezTo>
              </a:path>
            </a:pathLst>
          </a:custGeom>
          <a:noFill/>
          <a:ln w="57150">
            <a:solidFill>
              <a:srgbClr val="0070C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1184624">
            <a:off x="1360685" y="4223254"/>
            <a:ext cx="3887692" cy="180644"/>
          </a:xfrm>
          <a:prstGeom prst="rect">
            <a:avLst/>
          </a:prstGeom>
          <a:solidFill>
            <a:schemeClr val="accent4">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963492" y="2156387"/>
            <a:ext cx="2343847" cy="646331"/>
          </a:xfrm>
          <a:prstGeom prst="rect">
            <a:avLst/>
          </a:prstGeom>
          <a:solidFill>
            <a:schemeClr val="bg1"/>
          </a:solidFill>
          <a:ln>
            <a:noFill/>
          </a:ln>
        </p:spPr>
        <p:txBody>
          <a:bodyPr wrap="none" lIns="182880" tIns="182880" rIns="182880" bIns="182880" rtlCol="0">
            <a:spAutoFit/>
          </a:bodyPr>
          <a:lstStyle/>
          <a:p>
            <a:r>
              <a:rPr lang="en-US" dirty="0"/>
              <a:t>Perched water tables</a:t>
            </a:r>
          </a:p>
        </p:txBody>
      </p:sp>
      <p:cxnSp>
        <p:nvCxnSpPr>
          <p:cNvPr id="6" name="Straight Arrow Connector 5"/>
          <p:cNvCxnSpPr/>
          <p:nvPr/>
        </p:nvCxnSpPr>
        <p:spPr>
          <a:xfrm>
            <a:off x="3446734" y="3537664"/>
            <a:ext cx="10136" cy="719768"/>
          </a:xfrm>
          <a:prstGeom prst="straightConnector1">
            <a:avLst/>
          </a:prstGeom>
          <a:ln w="38100">
            <a:solidFill>
              <a:schemeClr val="accent5">
                <a:lumMod val="7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86793" y="2431163"/>
            <a:ext cx="1746594" cy="1200329"/>
          </a:xfrm>
          <a:prstGeom prst="rect">
            <a:avLst/>
          </a:prstGeom>
          <a:noFill/>
          <a:ln>
            <a:noFill/>
          </a:ln>
        </p:spPr>
        <p:txBody>
          <a:bodyPr wrap="square" lIns="182880" tIns="182880" rIns="182880" bIns="182880" rtlCol="0">
            <a:spAutoFit/>
          </a:bodyPr>
          <a:lstStyle/>
          <a:p>
            <a:r>
              <a:rPr lang="en-US" dirty="0"/>
              <a:t>Local impermeable layer</a:t>
            </a:r>
          </a:p>
        </p:txBody>
      </p:sp>
      <p:cxnSp>
        <p:nvCxnSpPr>
          <p:cNvPr id="130" name="Straight Arrow Connector 129"/>
          <p:cNvCxnSpPr>
            <a:endCxn id="3" idx="1"/>
          </p:cNvCxnSpPr>
          <p:nvPr/>
        </p:nvCxnSpPr>
        <p:spPr>
          <a:xfrm>
            <a:off x="838200" y="3243574"/>
            <a:ext cx="636758" cy="413344"/>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5A9EF7E-DED0-4856-8FCB-F05B023BD95B}"/>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25</a:t>
            </a:fld>
            <a:endParaRPr lang="en-US" dirty="0"/>
          </a:p>
        </p:txBody>
      </p:sp>
    </p:spTree>
    <p:extLst>
      <p:ext uri="{BB962C8B-B14F-4D97-AF65-F5344CB8AC3E}">
        <p14:creationId xmlns:p14="http://schemas.microsoft.com/office/powerpoint/2010/main" val="26518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42" presetClass="path" presetSubtype="0" accel="50000" decel="50000" fill="hold" nodeType="afterEffect">
                                  <p:stCondLst>
                                    <p:cond delay="0"/>
                                  </p:stCondLst>
                                  <p:childTnLst>
                                    <p:animMotion origin="layout" path="M -3.33333E-6 2.96296E-6 L 0.00131 -0.05648 " pathEditMode="relative" rAng="0" ptsTypes="AA">
                                      <p:cBhvr>
                                        <p:cTn id="14" dur="2000" fill="hold"/>
                                        <p:tgtEl>
                                          <p:spTgt spid="21"/>
                                        </p:tgtEl>
                                        <p:attrNameLst>
                                          <p:attrName>ppt_x</p:attrName>
                                          <p:attrName>ppt_y</p:attrName>
                                        </p:attrNameLst>
                                      </p:cBhvr>
                                      <p:rCtr x="65" y="-2824"/>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flow generation: interflow</a:t>
            </a:r>
          </a:p>
        </p:txBody>
      </p:sp>
      <p:cxnSp>
        <p:nvCxnSpPr>
          <p:cNvPr id="187" name="Straight Connector 186"/>
          <p:cNvCxnSpPr/>
          <p:nvPr/>
        </p:nvCxnSpPr>
        <p:spPr>
          <a:xfrm>
            <a:off x="1051753" y="2532006"/>
            <a:ext cx="10542551" cy="420893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33" name="Group 432"/>
          <p:cNvGrpSpPr/>
          <p:nvPr/>
        </p:nvGrpSpPr>
        <p:grpSpPr>
          <a:xfrm>
            <a:off x="3657323" y="2156387"/>
            <a:ext cx="2652052" cy="2430956"/>
            <a:chOff x="4384749" y="2763445"/>
            <a:chExt cx="1790646" cy="1470641"/>
          </a:xfrm>
        </p:grpSpPr>
        <p:grpSp>
          <p:nvGrpSpPr>
            <p:cNvPr id="289" name="Group 288"/>
            <p:cNvGrpSpPr/>
            <p:nvPr/>
          </p:nvGrpSpPr>
          <p:grpSpPr>
            <a:xfrm>
              <a:off x="4384749" y="2763445"/>
              <a:ext cx="201902" cy="886286"/>
              <a:chOff x="4384749" y="3819193"/>
              <a:chExt cx="109573" cy="280815"/>
            </a:xfrm>
          </p:grpSpPr>
          <p:sp>
            <p:nvSpPr>
              <p:cNvPr id="288" name="Rectangle 28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7" name="Isosceles Triangle 28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0" name="Group 289"/>
            <p:cNvGrpSpPr/>
            <p:nvPr/>
          </p:nvGrpSpPr>
          <p:grpSpPr>
            <a:xfrm>
              <a:off x="4597805" y="2829502"/>
              <a:ext cx="201902" cy="886286"/>
              <a:chOff x="4384749" y="3819193"/>
              <a:chExt cx="109573" cy="280815"/>
            </a:xfrm>
          </p:grpSpPr>
          <p:sp>
            <p:nvSpPr>
              <p:cNvPr id="291" name="Rectangle 29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2" name="Isosceles Triangle 29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3" name="Group 292"/>
            <p:cNvGrpSpPr/>
            <p:nvPr/>
          </p:nvGrpSpPr>
          <p:grpSpPr>
            <a:xfrm>
              <a:off x="4767421" y="2915103"/>
              <a:ext cx="201902" cy="886286"/>
              <a:chOff x="4384749" y="3819193"/>
              <a:chExt cx="109573" cy="280815"/>
            </a:xfrm>
          </p:grpSpPr>
          <p:sp>
            <p:nvSpPr>
              <p:cNvPr id="294" name="Rectangle 29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5" name="Isosceles Triangle 29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6" name="Group 295"/>
            <p:cNvGrpSpPr/>
            <p:nvPr/>
          </p:nvGrpSpPr>
          <p:grpSpPr>
            <a:xfrm>
              <a:off x="4980477" y="2981160"/>
              <a:ext cx="201902" cy="886286"/>
              <a:chOff x="4384749" y="3819193"/>
              <a:chExt cx="109573" cy="280815"/>
            </a:xfrm>
          </p:grpSpPr>
          <p:sp>
            <p:nvSpPr>
              <p:cNvPr id="297" name="Rectangle 29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8" name="Isosceles Triangle 29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9" name="Group 298"/>
            <p:cNvGrpSpPr/>
            <p:nvPr/>
          </p:nvGrpSpPr>
          <p:grpSpPr>
            <a:xfrm>
              <a:off x="5258616" y="3084388"/>
              <a:ext cx="201902" cy="886286"/>
              <a:chOff x="4384749" y="3819193"/>
              <a:chExt cx="109573" cy="280815"/>
            </a:xfrm>
          </p:grpSpPr>
          <p:sp>
            <p:nvSpPr>
              <p:cNvPr id="300" name="Rectangle 29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1" name="Isosceles Triangle 30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2" name="Group 301"/>
            <p:cNvGrpSpPr/>
            <p:nvPr/>
          </p:nvGrpSpPr>
          <p:grpSpPr>
            <a:xfrm>
              <a:off x="5471672" y="3150445"/>
              <a:ext cx="201902" cy="886286"/>
              <a:chOff x="4384749" y="3819193"/>
              <a:chExt cx="109573" cy="280815"/>
            </a:xfrm>
          </p:grpSpPr>
          <p:sp>
            <p:nvSpPr>
              <p:cNvPr id="303" name="Rectangle 30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4" name="Isosceles Triangle 30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5" name="Group 304"/>
            <p:cNvGrpSpPr/>
            <p:nvPr/>
          </p:nvGrpSpPr>
          <p:grpSpPr>
            <a:xfrm>
              <a:off x="5695354" y="3244572"/>
              <a:ext cx="201902" cy="886286"/>
              <a:chOff x="4384749" y="3819193"/>
              <a:chExt cx="109573" cy="280815"/>
            </a:xfrm>
          </p:grpSpPr>
          <p:sp>
            <p:nvSpPr>
              <p:cNvPr id="306" name="Rectangle 30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7" name="Isosceles Triangle 30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8" name="Group 307"/>
            <p:cNvGrpSpPr/>
            <p:nvPr/>
          </p:nvGrpSpPr>
          <p:grpSpPr>
            <a:xfrm>
              <a:off x="5973493" y="3347800"/>
              <a:ext cx="201902" cy="886286"/>
              <a:chOff x="4384749" y="3819193"/>
              <a:chExt cx="109573" cy="280815"/>
            </a:xfrm>
          </p:grpSpPr>
          <p:sp>
            <p:nvSpPr>
              <p:cNvPr id="309" name="Rectangle 30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0" name="Isosceles Triangle 30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311" name="Group 310"/>
          <p:cNvGrpSpPr/>
          <p:nvPr/>
        </p:nvGrpSpPr>
        <p:grpSpPr>
          <a:xfrm>
            <a:off x="6325895" y="3231511"/>
            <a:ext cx="299029" cy="1465022"/>
            <a:chOff x="4384749" y="3819193"/>
            <a:chExt cx="109573" cy="280815"/>
          </a:xfrm>
        </p:grpSpPr>
        <p:sp>
          <p:nvSpPr>
            <p:cNvPr id="312" name="Rectangle 31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3" name="Isosceles Triangle 31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4" name="Group 313"/>
          <p:cNvGrpSpPr/>
          <p:nvPr/>
        </p:nvGrpSpPr>
        <p:grpSpPr>
          <a:xfrm>
            <a:off x="6555107" y="3311566"/>
            <a:ext cx="299029" cy="1465022"/>
            <a:chOff x="4384749" y="3819193"/>
            <a:chExt cx="109573" cy="280815"/>
          </a:xfrm>
        </p:grpSpPr>
        <p:sp>
          <p:nvSpPr>
            <p:cNvPr id="315" name="Rectangle 31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6" name="Isosceles Triangle 31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7" name="Group 316"/>
          <p:cNvGrpSpPr/>
          <p:nvPr/>
        </p:nvGrpSpPr>
        <p:grpSpPr>
          <a:xfrm>
            <a:off x="6967047" y="3482201"/>
            <a:ext cx="299029" cy="1465022"/>
            <a:chOff x="4384749" y="3819193"/>
            <a:chExt cx="109573" cy="280815"/>
          </a:xfrm>
        </p:grpSpPr>
        <p:sp>
          <p:nvSpPr>
            <p:cNvPr id="318" name="Rectangle 31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9" name="Isosceles Triangle 31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0" name="Group 319"/>
          <p:cNvGrpSpPr/>
          <p:nvPr/>
        </p:nvGrpSpPr>
        <p:grpSpPr>
          <a:xfrm>
            <a:off x="7282595" y="3591392"/>
            <a:ext cx="299029" cy="1465022"/>
            <a:chOff x="4384749" y="3819193"/>
            <a:chExt cx="109573" cy="280815"/>
          </a:xfrm>
        </p:grpSpPr>
        <p:sp>
          <p:nvSpPr>
            <p:cNvPr id="321" name="Rectangle 32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2" name="Isosceles Triangle 32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3" name="Group 322"/>
          <p:cNvGrpSpPr/>
          <p:nvPr/>
        </p:nvGrpSpPr>
        <p:grpSpPr>
          <a:xfrm>
            <a:off x="7664463" y="3764250"/>
            <a:ext cx="299029" cy="1465022"/>
            <a:chOff x="4384749" y="3819193"/>
            <a:chExt cx="109573" cy="280815"/>
          </a:xfrm>
        </p:grpSpPr>
        <p:sp>
          <p:nvSpPr>
            <p:cNvPr id="324" name="Rectangle 32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5" name="Isosceles Triangle 32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6" name="Group 325"/>
          <p:cNvGrpSpPr/>
          <p:nvPr/>
        </p:nvGrpSpPr>
        <p:grpSpPr>
          <a:xfrm>
            <a:off x="8076403" y="3934885"/>
            <a:ext cx="299029" cy="1465022"/>
            <a:chOff x="4384749" y="3819193"/>
            <a:chExt cx="109573" cy="280815"/>
          </a:xfrm>
        </p:grpSpPr>
        <p:sp>
          <p:nvSpPr>
            <p:cNvPr id="327" name="Rectangle 32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8" name="Isosceles Triangle 32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9" name="Group 328"/>
          <p:cNvGrpSpPr/>
          <p:nvPr/>
        </p:nvGrpSpPr>
        <p:grpSpPr>
          <a:xfrm>
            <a:off x="8391952" y="4044077"/>
            <a:ext cx="299029" cy="1465022"/>
            <a:chOff x="4384749" y="3819193"/>
            <a:chExt cx="109573" cy="280815"/>
          </a:xfrm>
        </p:grpSpPr>
        <p:sp>
          <p:nvSpPr>
            <p:cNvPr id="330" name="Rectangle 32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1" name="Isosceles Triangle 33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8" name="Group 337"/>
          <p:cNvGrpSpPr/>
          <p:nvPr/>
        </p:nvGrpSpPr>
        <p:grpSpPr>
          <a:xfrm>
            <a:off x="2643997" y="1741164"/>
            <a:ext cx="299029" cy="1465022"/>
            <a:chOff x="4384749" y="3819193"/>
            <a:chExt cx="109573" cy="280815"/>
          </a:xfrm>
        </p:grpSpPr>
        <p:sp>
          <p:nvSpPr>
            <p:cNvPr id="339" name="Rectangle 33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0" name="Isosceles Triangle 33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1" name="Group 340"/>
          <p:cNvGrpSpPr/>
          <p:nvPr/>
        </p:nvGrpSpPr>
        <p:grpSpPr>
          <a:xfrm>
            <a:off x="3055937" y="1911799"/>
            <a:ext cx="299029" cy="1465022"/>
            <a:chOff x="4384749" y="3819193"/>
            <a:chExt cx="109573" cy="280815"/>
          </a:xfrm>
        </p:grpSpPr>
        <p:sp>
          <p:nvSpPr>
            <p:cNvPr id="342" name="Rectangle 34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3" name="Isosceles Triangle 34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4" name="Group 343"/>
          <p:cNvGrpSpPr/>
          <p:nvPr/>
        </p:nvGrpSpPr>
        <p:grpSpPr>
          <a:xfrm>
            <a:off x="3371486" y="2020990"/>
            <a:ext cx="299029" cy="1465022"/>
            <a:chOff x="4384749" y="3819193"/>
            <a:chExt cx="109573" cy="280815"/>
          </a:xfrm>
        </p:grpSpPr>
        <p:sp>
          <p:nvSpPr>
            <p:cNvPr id="345" name="Rectangle 34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6" name="Isosceles Triangle 34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3" name="Group 352"/>
          <p:cNvGrpSpPr/>
          <p:nvPr/>
        </p:nvGrpSpPr>
        <p:grpSpPr>
          <a:xfrm>
            <a:off x="9273602" y="4384479"/>
            <a:ext cx="299029" cy="1465022"/>
            <a:chOff x="4384749" y="3819193"/>
            <a:chExt cx="109573" cy="280815"/>
          </a:xfrm>
        </p:grpSpPr>
        <p:sp>
          <p:nvSpPr>
            <p:cNvPr id="354" name="Rectangle 35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5" name="Isosceles Triangle 35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6" name="Group 355"/>
          <p:cNvGrpSpPr/>
          <p:nvPr/>
        </p:nvGrpSpPr>
        <p:grpSpPr>
          <a:xfrm>
            <a:off x="9589151" y="4493671"/>
            <a:ext cx="299029" cy="1465022"/>
            <a:chOff x="4384749" y="3819193"/>
            <a:chExt cx="109573" cy="280815"/>
          </a:xfrm>
        </p:grpSpPr>
        <p:sp>
          <p:nvSpPr>
            <p:cNvPr id="357" name="Rectangle 35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8" name="Isosceles Triangle 35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9" name="Group 358"/>
          <p:cNvGrpSpPr/>
          <p:nvPr/>
        </p:nvGrpSpPr>
        <p:grpSpPr>
          <a:xfrm>
            <a:off x="9840362" y="4635168"/>
            <a:ext cx="299029" cy="1465022"/>
            <a:chOff x="4384749" y="3819193"/>
            <a:chExt cx="109573" cy="280815"/>
          </a:xfrm>
        </p:grpSpPr>
        <p:sp>
          <p:nvSpPr>
            <p:cNvPr id="360" name="Rectangle 35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1" name="Isosceles Triangle 36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2" name="Group 361"/>
          <p:cNvGrpSpPr/>
          <p:nvPr/>
        </p:nvGrpSpPr>
        <p:grpSpPr>
          <a:xfrm>
            <a:off x="10155911" y="4744360"/>
            <a:ext cx="299029" cy="1465022"/>
            <a:chOff x="4384749" y="3819193"/>
            <a:chExt cx="109573" cy="280815"/>
          </a:xfrm>
        </p:grpSpPr>
        <p:sp>
          <p:nvSpPr>
            <p:cNvPr id="363" name="Rectangle 36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4" name="Isosceles Triangle 36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5" name="Group 364"/>
          <p:cNvGrpSpPr/>
          <p:nvPr/>
        </p:nvGrpSpPr>
        <p:grpSpPr>
          <a:xfrm>
            <a:off x="10567851" y="4914995"/>
            <a:ext cx="299029" cy="1465022"/>
            <a:chOff x="4384749" y="3819193"/>
            <a:chExt cx="109573" cy="280815"/>
          </a:xfrm>
        </p:grpSpPr>
        <p:sp>
          <p:nvSpPr>
            <p:cNvPr id="366" name="Rectangle 36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7" name="Isosceles Triangle 36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8" name="Group 367"/>
          <p:cNvGrpSpPr/>
          <p:nvPr/>
        </p:nvGrpSpPr>
        <p:grpSpPr>
          <a:xfrm>
            <a:off x="10883399" y="5024186"/>
            <a:ext cx="299029" cy="1465022"/>
            <a:chOff x="4384749" y="3819193"/>
            <a:chExt cx="109573" cy="280815"/>
          </a:xfrm>
        </p:grpSpPr>
        <p:sp>
          <p:nvSpPr>
            <p:cNvPr id="369" name="Rectangle 36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0" name="Isosceles Triangle 36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1" name="Group 370"/>
          <p:cNvGrpSpPr/>
          <p:nvPr/>
        </p:nvGrpSpPr>
        <p:grpSpPr>
          <a:xfrm>
            <a:off x="11214686" y="5179777"/>
            <a:ext cx="299029" cy="1465022"/>
            <a:chOff x="4384749" y="3819193"/>
            <a:chExt cx="109573" cy="280815"/>
          </a:xfrm>
        </p:grpSpPr>
        <p:sp>
          <p:nvSpPr>
            <p:cNvPr id="372" name="Rectangle 37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3" name="Isosceles Triangle 37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4" name="Group 373"/>
          <p:cNvGrpSpPr/>
          <p:nvPr/>
        </p:nvGrpSpPr>
        <p:grpSpPr>
          <a:xfrm>
            <a:off x="8672217" y="4139891"/>
            <a:ext cx="299029" cy="1465022"/>
            <a:chOff x="4384749" y="3819193"/>
            <a:chExt cx="109573" cy="280815"/>
          </a:xfrm>
        </p:grpSpPr>
        <p:sp>
          <p:nvSpPr>
            <p:cNvPr id="375" name="Rectangle 37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6" name="Isosceles Triangle 37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7" name="Group 376"/>
          <p:cNvGrpSpPr/>
          <p:nvPr/>
        </p:nvGrpSpPr>
        <p:grpSpPr>
          <a:xfrm>
            <a:off x="8987765" y="4249082"/>
            <a:ext cx="299029" cy="1465022"/>
            <a:chOff x="4384749" y="3819193"/>
            <a:chExt cx="109573" cy="280815"/>
          </a:xfrm>
        </p:grpSpPr>
        <p:sp>
          <p:nvSpPr>
            <p:cNvPr id="378" name="Rectangle 37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9" name="Isosceles Triangle 37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82" name="Freeform 381"/>
          <p:cNvSpPr/>
          <p:nvPr/>
        </p:nvSpPr>
        <p:spPr>
          <a:xfrm>
            <a:off x="11599503" y="6720384"/>
            <a:ext cx="592498" cy="251916"/>
          </a:xfrm>
          <a:custGeom>
            <a:avLst/>
            <a:gdLst>
              <a:gd name="connsiteX0" fmla="*/ 0 w 393700"/>
              <a:gd name="connsiteY0" fmla="*/ 0 h 152400"/>
              <a:gd name="connsiteX1" fmla="*/ 0 w 393700"/>
              <a:gd name="connsiteY1" fmla="*/ 152400 h 152400"/>
              <a:gd name="connsiteX2" fmla="*/ 393700 w 393700"/>
              <a:gd name="connsiteY2" fmla="*/ 152400 h 152400"/>
              <a:gd name="connsiteX3" fmla="*/ 381000 w 393700"/>
              <a:gd name="connsiteY3" fmla="*/ 12700 h 152400"/>
              <a:gd name="connsiteX0" fmla="*/ 0 w 406400"/>
              <a:gd name="connsiteY0" fmla="*/ 25400 h 177800"/>
              <a:gd name="connsiteX1" fmla="*/ 0 w 406400"/>
              <a:gd name="connsiteY1" fmla="*/ 177800 h 177800"/>
              <a:gd name="connsiteX2" fmla="*/ 393700 w 406400"/>
              <a:gd name="connsiteY2" fmla="*/ 177800 h 177800"/>
              <a:gd name="connsiteX3" fmla="*/ 406400 w 406400"/>
              <a:gd name="connsiteY3" fmla="*/ 0 h 177800"/>
              <a:gd name="connsiteX0" fmla="*/ 0 w 393700"/>
              <a:gd name="connsiteY0" fmla="*/ 25400 h 177800"/>
              <a:gd name="connsiteX1" fmla="*/ 0 w 393700"/>
              <a:gd name="connsiteY1" fmla="*/ 177800 h 177800"/>
              <a:gd name="connsiteX2" fmla="*/ 393700 w 393700"/>
              <a:gd name="connsiteY2" fmla="*/ 177800 h 177800"/>
              <a:gd name="connsiteX3" fmla="*/ 381000 w 393700"/>
              <a:gd name="connsiteY3" fmla="*/ 0 h 177800"/>
              <a:gd name="connsiteX0" fmla="*/ 0 w 412750"/>
              <a:gd name="connsiteY0" fmla="*/ 31750 h 184150"/>
              <a:gd name="connsiteX1" fmla="*/ 0 w 412750"/>
              <a:gd name="connsiteY1" fmla="*/ 184150 h 184150"/>
              <a:gd name="connsiteX2" fmla="*/ 393700 w 412750"/>
              <a:gd name="connsiteY2" fmla="*/ 184150 h 184150"/>
              <a:gd name="connsiteX3" fmla="*/ 412750 w 412750"/>
              <a:gd name="connsiteY3" fmla="*/ 0 h 184150"/>
              <a:gd name="connsiteX0" fmla="*/ 0 w 393700"/>
              <a:gd name="connsiteY0" fmla="*/ 50800 h 203200"/>
              <a:gd name="connsiteX1" fmla="*/ 0 w 393700"/>
              <a:gd name="connsiteY1" fmla="*/ 203200 h 203200"/>
              <a:gd name="connsiteX2" fmla="*/ 393700 w 393700"/>
              <a:gd name="connsiteY2" fmla="*/ 203200 h 203200"/>
              <a:gd name="connsiteX3" fmla="*/ 387350 w 393700"/>
              <a:gd name="connsiteY3" fmla="*/ 0 h 203200"/>
              <a:gd name="connsiteX0" fmla="*/ 0 w 400050"/>
              <a:gd name="connsiteY0" fmla="*/ 0 h 152400"/>
              <a:gd name="connsiteX1" fmla="*/ 0 w 400050"/>
              <a:gd name="connsiteY1" fmla="*/ 152400 h 152400"/>
              <a:gd name="connsiteX2" fmla="*/ 393700 w 400050"/>
              <a:gd name="connsiteY2" fmla="*/ 152400 h 152400"/>
              <a:gd name="connsiteX3" fmla="*/ 400050 w 400050"/>
              <a:gd name="connsiteY3" fmla="*/ 0 h 152400"/>
            </a:gdLst>
            <a:ahLst/>
            <a:cxnLst>
              <a:cxn ang="0">
                <a:pos x="connsiteX0" y="connsiteY0"/>
              </a:cxn>
              <a:cxn ang="0">
                <a:pos x="connsiteX1" y="connsiteY1"/>
              </a:cxn>
              <a:cxn ang="0">
                <a:pos x="connsiteX2" y="connsiteY2"/>
              </a:cxn>
              <a:cxn ang="0">
                <a:pos x="connsiteX3" y="connsiteY3"/>
              </a:cxn>
            </a:cxnLst>
            <a:rect l="l" t="t" r="r" b="b"/>
            <a:pathLst>
              <a:path w="400050" h="152400">
                <a:moveTo>
                  <a:pt x="0" y="0"/>
                </a:moveTo>
                <a:lnTo>
                  <a:pt x="0" y="152400"/>
                </a:lnTo>
                <a:lnTo>
                  <a:pt x="393700" y="152400"/>
                </a:lnTo>
                <a:lnTo>
                  <a:pt x="400050" y="0"/>
                </a:lnTo>
              </a:path>
            </a:pathLst>
          </a:custGeom>
          <a:noFill/>
          <a:ln w="3810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p:cNvSpPr/>
          <p:nvPr/>
        </p:nvSpPr>
        <p:spPr>
          <a:xfrm>
            <a:off x="11613621" y="6825665"/>
            <a:ext cx="560415" cy="140522"/>
          </a:xfrm>
          <a:prstGeom prst="rect">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384"/>
          <p:cNvGrpSpPr/>
          <p:nvPr/>
        </p:nvGrpSpPr>
        <p:grpSpPr>
          <a:xfrm>
            <a:off x="838201" y="4279775"/>
            <a:ext cx="8435401" cy="1569726"/>
            <a:chOff x="3044010" y="4076155"/>
            <a:chExt cx="5695520" cy="949628"/>
          </a:xfrm>
        </p:grpSpPr>
        <p:cxnSp>
          <p:nvCxnSpPr>
            <p:cNvPr id="281" name="Straight Connector 280"/>
            <p:cNvCxnSpPr/>
            <p:nvPr/>
          </p:nvCxnSpPr>
          <p:spPr>
            <a:xfrm>
              <a:off x="3044010" y="4206406"/>
              <a:ext cx="5695520" cy="819377"/>
            </a:xfrm>
            <a:prstGeom prst="line">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4" name="Isosceles Triangle 383"/>
            <p:cNvSpPr/>
            <p:nvPr/>
          </p:nvSpPr>
          <p:spPr>
            <a:xfrm rot="10800000">
              <a:off x="3132041" y="4076155"/>
              <a:ext cx="190500" cy="151658"/>
            </a:xfrm>
            <a:prstGeom prst="triangle">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1946581" y="1459114"/>
            <a:ext cx="299029" cy="1465022"/>
            <a:chOff x="4384749" y="3819193"/>
            <a:chExt cx="109573" cy="280815"/>
          </a:xfrm>
        </p:grpSpPr>
        <p:sp>
          <p:nvSpPr>
            <p:cNvPr id="238" name="Rectangle 23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0" name="Isosceles Triangle 23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1" name="Group 240"/>
          <p:cNvGrpSpPr/>
          <p:nvPr/>
        </p:nvGrpSpPr>
        <p:grpSpPr>
          <a:xfrm>
            <a:off x="1270611" y="1209676"/>
            <a:ext cx="299029" cy="1465022"/>
            <a:chOff x="4384749" y="3819193"/>
            <a:chExt cx="109573" cy="280815"/>
          </a:xfrm>
        </p:grpSpPr>
        <p:sp>
          <p:nvSpPr>
            <p:cNvPr id="242" name="Rectangle 24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3" name="Isosceles Triangle 24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4" name="Group 243"/>
          <p:cNvGrpSpPr/>
          <p:nvPr/>
        </p:nvGrpSpPr>
        <p:grpSpPr>
          <a:xfrm>
            <a:off x="1586160" y="1318868"/>
            <a:ext cx="299029" cy="1465022"/>
            <a:chOff x="4384749" y="3819193"/>
            <a:chExt cx="109573" cy="280815"/>
          </a:xfrm>
        </p:grpSpPr>
        <p:sp>
          <p:nvSpPr>
            <p:cNvPr id="245" name="Rectangle 24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6" name="Isosceles Triangle 24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7" name="Group 246"/>
          <p:cNvGrpSpPr/>
          <p:nvPr/>
        </p:nvGrpSpPr>
        <p:grpSpPr>
          <a:xfrm>
            <a:off x="2262130" y="1568306"/>
            <a:ext cx="299029" cy="1465022"/>
            <a:chOff x="4384749" y="3819193"/>
            <a:chExt cx="109573" cy="280815"/>
          </a:xfrm>
        </p:grpSpPr>
        <p:sp>
          <p:nvSpPr>
            <p:cNvPr id="248" name="Rectangle 24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9" name="Isosceles Triangle 24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3" name="Group 22"/>
          <p:cNvGrpSpPr/>
          <p:nvPr/>
        </p:nvGrpSpPr>
        <p:grpSpPr>
          <a:xfrm>
            <a:off x="3327574" y="3482201"/>
            <a:ext cx="1301755" cy="1398964"/>
            <a:chOff x="3327574" y="3482201"/>
            <a:chExt cx="1301755" cy="1690208"/>
          </a:xfrm>
        </p:grpSpPr>
        <p:cxnSp>
          <p:nvCxnSpPr>
            <p:cNvPr id="7" name="Straight Connector 6"/>
            <p:cNvCxnSpPr/>
            <p:nvPr/>
          </p:nvCxnSpPr>
          <p:spPr>
            <a:xfrm flipH="1">
              <a:off x="3343102" y="3482201"/>
              <a:ext cx="28384" cy="1690089"/>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69074" y="3719975"/>
              <a:ext cx="1260255" cy="524415"/>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a:off x="3359346" y="4109669"/>
              <a:ext cx="920863" cy="375272"/>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a:off x="3361548" y="4433383"/>
              <a:ext cx="584758" cy="241658"/>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a:off x="3360685" y="4758032"/>
              <a:ext cx="377525" cy="136582"/>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p:nvPr/>
          </p:nvCxnSpPr>
          <p:spPr>
            <a:xfrm>
              <a:off x="3327574" y="5041261"/>
              <a:ext cx="323376" cy="131148"/>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362547" y="5012405"/>
            <a:ext cx="2764475" cy="646331"/>
          </a:xfrm>
          <a:prstGeom prst="rect">
            <a:avLst/>
          </a:prstGeom>
          <a:noFill/>
          <a:ln>
            <a:noFill/>
          </a:ln>
        </p:spPr>
        <p:txBody>
          <a:bodyPr wrap="none" lIns="182880" tIns="182880" rIns="182880" bIns="182880" rtlCol="0">
            <a:spAutoFit/>
          </a:bodyPr>
          <a:lstStyle/>
          <a:p>
            <a:r>
              <a:rPr lang="en-US" dirty="0"/>
              <a:t>Hydraulic conductivity (K)</a:t>
            </a:r>
          </a:p>
        </p:txBody>
      </p:sp>
      <mc:AlternateContent xmlns:mc="http://schemas.openxmlformats.org/markup-compatibility/2006" xmlns:a14="http://schemas.microsoft.com/office/drawing/2010/main">
        <mc:Choice Requires="a14">
          <p:sp>
            <p:nvSpPr>
              <p:cNvPr id="266" name="TextBox 265"/>
              <p:cNvSpPr txBox="1"/>
              <p:nvPr/>
            </p:nvSpPr>
            <p:spPr>
              <a:xfrm>
                <a:off x="926431" y="5508536"/>
                <a:ext cx="1536383" cy="893450"/>
              </a:xfrm>
              <a:prstGeom prst="rect">
                <a:avLst/>
              </a:prstGeom>
              <a:noFill/>
              <a:ln>
                <a:noFill/>
              </a:ln>
            </p:spPr>
            <p:txBody>
              <a:bodyPr wrap="none" lIns="182880" tIns="182880" rIns="182880" bIns="182880" rtlCol="0">
                <a:spAutoFit/>
              </a:bodyPr>
              <a:lstStyle/>
              <a:p>
                <a:pPr/>
                <a14:m>
                  <m:oMathPara xmlns:m="http://schemas.openxmlformats.org/officeDocument/2006/math">
                    <m:oMathParaPr>
                      <m:jc m:val="centerGroup"/>
                    </m:oMathParaPr>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𝑄</m:t>
                          </m:r>
                        </m:num>
                        <m:den>
                          <m:r>
                            <a:rPr lang="en-US" b="0" i="1" dirty="0" smtClean="0">
                              <a:latin typeface="Cambria Math" panose="02040503050406030204" pitchFamily="18" charset="0"/>
                            </a:rPr>
                            <m:t>𝐴</m:t>
                          </m:r>
                        </m:den>
                      </m:f>
                      <m:r>
                        <a:rPr lang="en-US" b="0" i="1" dirty="0" smtClean="0">
                          <a:latin typeface="Cambria Math" panose="02040503050406030204" pitchFamily="18" charset="0"/>
                        </a:rPr>
                        <m:t>=−</m:t>
                      </m:r>
                      <m:r>
                        <a:rPr lang="en-US" i="1" dirty="0" smtClean="0">
                          <a:latin typeface="Cambria Math" panose="02040503050406030204" pitchFamily="18" charset="0"/>
                        </a:rPr>
                        <m:t>𝐾</m:t>
                      </m:r>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h</m:t>
                          </m:r>
                        </m:num>
                        <m:den>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𝑙</m:t>
                          </m:r>
                        </m:den>
                      </m:f>
                    </m:oMath>
                  </m:oMathPara>
                </a14:m>
                <a:endParaRPr lang="en-US" dirty="0"/>
              </a:p>
            </p:txBody>
          </p:sp>
        </mc:Choice>
        <mc:Fallback xmlns="">
          <p:sp>
            <p:nvSpPr>
              <p:cNvPr id="266" name="TextBox 265"/>
              <p:cNvSpPr txBox="1">
                <a:spLocks noRot="1" noChangeAspect="1" noMove="1" noResize="1" noEditPoints="1" noAdjustHandles="1" noChangeArrowheads="1" noChangeShapeType="1" noTextEdit="1"/>
              </p:cNvSpPr>
              <p:nvPr/>
            </p:nvSpPr>
            <p:spPr>
              <a:xfrm>
                <a:off x="926431" y="5508536"/>
                <a:ext cx="1536383" cy="893450"/>
              </a:xfrm>
              <a:prstGeom prst="rect">
                <a:avLst/>
              </a:prstGeom>
              <a:blipFill rotWithShape="0">
                <a:blip r:embed="rId2"/>
                <a:stretch>
                  <a:fillRect/>
                </a:stretch>
              </a:blipFill>
              <a:ln>
                <a:noFill/>
              </a:ln>
            </p:spPr>
            <p:txBody>
              <a:bodyPr/>
              <a:lstStyle/>
              <a:p>
                <a:r>
                  <a:rPr lang="en-US">
                    <a:noFill/>
                  </a:rPr>
                  <a:t> </a:t>
                </a:r>
              </a:p>
            </p:txBody>
          </p:sp>
        </mc:Fallback>
      </mc:AlternateContent>
      <p:grpSp>
        <p:nvGrpSpPr>
          <p:cNvPr id="380" name="Group 379"/>
          <p:cNvGrpSpPr/>
          <p:nvPr/>
        </p:nvGrpSpPr>
        <p:grpSpPr>
          <a:xfrm>
            <a:off x="838201" y="4279775"/>
            <a:ext cx="8435401" cy="1569726"/>
            <a:chOff x="3044010" y="4076155"/>
            <a:chExt cx="5695520" cy="949628"/>
          </a:xfrm>
        </p:grpSpPr>
        <p:cxnSp>
          <p:nvCxnSpPr>
            <p:cNvPr id="381" name="Straight Connector 380"/>
            <p:cNvCxnSpPr/>
            <p:nvPr/>
          </p:nvCxnSpPr>
          <p:spPr>
            <a:xfrm>
              <a:off x="3044010" y="4206406"/>
              <a:ext cx="5695520" cy="819377"/>
            </a:xfrm>
            <a:prstGeom prst="line">
              <a:avLst/>
            </a:prstGeom>
            <a:ln w="38100">
              <a:solidFill>
                <a:schemeClr val="accent1">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4" name="Isosceles Triangle 393"/>
            <p:cNvSpPr/>
            <p:nvPr/>
          </p:nvSpPr>
          <p:spPr>
            <a:xfrm rot="10800000">
              <a:off x="3132041" y="4076155"/>
              <a:ext cx="190500" cy="151658"/>
            </a:xfrm>
            <a:prstGeom prst="triangle">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0" name="Straight Arrow Connector 399"/>
          <p:cNvCxnSpPr/>
          <p:nvPr/>
        </p:nvCxnSpPr>
        <p:spPr>
          <a:xfrm flipH="1">
            <a:off x="3560474" y="3512148"/>
            <a:ext cx="3136" cy="773128"/>
          </a:xfrm>
          <a:prstGeom prst="straightConnector1">
            <a:avLst/>
          </a:prstGeom>
          <a:ln w="57150">
            <a:solidFill>
              <a:schemeClr val="accent5">
                <a:lumMod val="7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6" name="Freeform 125"/>
          <p:cNvSpPr/>
          <p:nvPr/>
        </p:nvSpPr>
        <p:spPr>
          <a:xfrm>
            <a:off x="3560776" y="3542645"/>
            <a:ext cx="562680" cy="931976"/>
          </a:xfrm>
          <a:custGeom>
            <a:avLst/>
            <a:gdLst>
              <a:gd name="connsiteX0" fmla="*/ 705 w 562680"/>
              <a:gd name="connsiteY0" fmla="*/ 0 h 695325"/>
              <a:gd name="connsiteX1" fmla="*/ 705 w 562680"/>
              <a:gd name="connsiteY1" fmla="*/ 238125 h 695325"/>
              <a:gd name="connsiteX2" fmla="*/ 10230 w 562680"/>
              <a:gd name="connsiteY2" fmla="*/ 342900 h 695325"/>
              <a:gd name="connsiteX3" fmla="*/ 76905 w 562680"/>
              <a:gd name="connsiteY3" fmla="*/ 485775 h 695325"/>
              <a:gd name="connsiteX4" fmla="*/ 334080 w 562680"/>
              <a:gd name="connsiteY4" fmla="*/ 609600 h 695325"/>
              <a:gd name="connsiteX5" fmla="*/ 562680 w 562680"/>
              <a:gd name="connsiteY5" fmla="*/ 69532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680" h="695325">
                <a:moveTo>
                  <a:pt x="705" y="0"/>
                </a:moveTo>
                <a:cubicBezTo>
                  <a:pt x="705" y="79375"/>
                  <a:pt x="-883" y="180975"/>
                  <a:pt x="705" y="238125"/>
                </a:cubicBezTo>
                <a:cubicBezTo>
                  <a:pt x="2293" y="295275"/>
                  <a:pt x="-2470" y="301625"/>
                  <a:pt x="10230" y="342900"/>
                </a:cubicBezTo>
                <a:cubicBezTo>
                  <a:pt x="22930" y="384175"/>
                  <a:pt x="22930" y="441325"/>
                  <a:pt x="76905" y="485775"/>
                </a:cubicBezTo>
                <a:cubicBezTo>
                  <a:pt x="130880" y="530225"/>
                  <a:pt x="253118" y="574675"/>
                  <a:pt x="334080" y="609600"/>
                </a:cubicBezTo>
                <a:cubicBezTo>
                  <a:pt x="415043" y="644525"/>
                  <a:pt x="488861" y="669925"/>
                  <a:pt x="562680" y="695325"/>
                </a:cubicBezTo>
              </a:path>
            </a:pathLst>
          </a:custGeom>
          <a:noFill/>
          <a:ln w="57150">
            <a:solidFill>
              <a:srgbClr val="0070C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29214" y="5432274"/>
            <a:ext cx="5434939" cy="1477328"/>
          </a:xfrm>
          <a:prstGeom prst="rect">
            <a:avLst/>
          </a:prstGeom>
          <a:noFill/>
          <a:ln>
            <a:noFill/>
          </a:ln>
        </p:spPr>
        <p:txBody>
          <a:bodyPr wrap="square" lIns="182880" tIns="182880" rIns="182880" bIns="182880" rtlCol="0">
            <a:spAutoFit/>
          </a:bodyPr>
          <a:lstStyle/>
          <a:p>
            <a:r>
              <a:rPr lang="en-US" dirty="0"/>
              <a:t>Water will be backed up by the decrease in hydraulic conductivity with depth.  This will create hydraulic gradients that will effectively “bend” the flow path to create lateral flow toward the stream</a:t>
            </a:r>
          </a:p>
        </p:txBody>
      </p:sp>
      <p:grpSp>
        <p:nvGrpSpPr>
          <p:cNvPr id="129" name="Group 128"/>
          <p:cNvGrpSpPr/>
          <p:nvPr/>
        </p:nvGrpSpPr>
        <p:grpSpPr>
          <a:xfrm>
            <a:off x="2522431" y="3556220"/>
            <a:ext cx="2111778" cy="958360"/>
            <a:chOff x="2427853" y="3738173"/>
            <a:chExt cx="2111778" cy="958360"/>
          </a:xfrm>
        </p:grpSpPr>
        <p:cxnSp>
          <p:nvCxnSpPr>
            <p:cNvPr id="130" name="Straight Connector 129"/>
            <p:cNvCxnSpPr/>
            <p:nvPr/>
          </p:nvCxnSpPr>
          <p:spPr>
            <a:xfrm>
              <a:off x="2427853" y="3916884"/>
              <a:ext cx="2111778" cy="779649"/>
            </a:xfrm>
            <a:prstGeom prst="line">
              <a:avLst/>
            </a:prstGeom>
            <a:ln w="38100">
              <a:solidFill>
                <a:srgbClr val="0070C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Isosceles Triangle 130"/>
            <p:cNvSpPr/>
            <p:nvPr/>
          </p:nvSpPr>
          <p:spPr>
            <a:xfrm rot="10800000">
              <a:off x="2464313" y="3738173"/>
              <a:ext cx="282142" cy="250689"/>
            </a:xfrm>
            <a:prstGeom prst="triangle">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AF37A8F8-074D-4636-AAFF-CB06629FA067}"/>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26</a:t>
            </a:fld>
            <a:endParaRPr lang="en-US" dirty="0"/>
          </a:p>
        </p:txBody>
      </p:sp>
    </p:spTree>
    <p:extLst>
      <p:ext uri="{BB962C8B-B14F-4D97-AF65-F5344CB8AC3E}">
        <p14:creationId xmlns:p14="http://schemas.microsoft.com/office/powerpoint/2010/main" val="336697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p:cTn id="7" dur="500"/>
                                        <p:tgtEl>
                                          <p:spTgt spid="4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fade">
                                      <p:cBhvr>
                                        <p:cTn id="12" dur="500"/>
                                        <p:tgtEl>
                                          <p:spTgt spid="1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00"/>
                                        </p:tgtEl>
                                      </p:cBhvr>
                                    </p:animEffect>
                                    <p:set>
                                      <p:cBhvr>
                                        <p:cTn id="17" dur="1" fill="hold">
                                          <p:stCondLst>
                                            <p:cond delay="499"/>
                                          </p:stCondLst>
                                        </p:cTn>
                                        <p:tgtEl>
                                          <p:spTgt spid="400"/>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400"/>
                                        </p:tgtEl>
                                        <p:attrNameLst>
                                          <p:attrName>style.visibility</p:attrName>
                                        </p:attrNameLst>
                                      </p:cBhvr>
                                      <p:to>
                                        <p:strVal val="visible"/>
                                      </p:to>
                                    </p:set>
                                    <p:animEffect transition="in" filter="fade">
                                      <p:cBhvr>
                                        <p:cTn id="20" dur="500"/>
                                        <p:tgtEl>
                                          <p:spTgt spid="40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f.orst.edu/cof/fe/watershd/images/slopene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0254" y="1774578"/>
            <a:ext cx="6560190" cy="4505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72052" y="6364457"/>
            <a:ext cx="5116593" cy="369332"/>
          </a:xfrm>
          <a:prstGeom prst="rect">
            <a:avLst/>
          </a:prstGeom>
          <a:noFill/>
        </p:spPr>
        <p:txBody>
          <a:bodyPr wrap="none" rtlCol="0">
            <a:spAutoFit/>
          </a:bodyPr>
          <a:lstStyle/>
          <a:p>
            <a:r>
              <a:rPr lang="en-US" dirty="0"/>
              <a:t>A trenched </a:t>
            </a:r>
            <a:r>
              <a:rPr lang="en-US" dirty="0" err="1"/>
              <a:t>hillslope</a:t>
            </a:r>
            <a:r>
              <a:rPr lang="en-US" dirty="0"/>
              <a:t> for measuring lateral flow in soil</a:t>
            </a:r>
          </a:p>
        </p:txBody>
      </p:sp>
      <p:sp>
        <p:nvSpPr>
          <p:cNvPr id="6" name="Title 1"/>
          <p:cNvSpPr>
            <a:spLocks noGrp="1"/>
          </p:cNvSpPr>
          <p:nvPr>
            <p:ph type="title"/>
          </p:nvPr>
        </p:nvSpPr>
        <p:spPr>
          <a:xfrm>
            <a:off x="838200" y="365125"/>
            <a:ext cx="10515600" cy="1325563"/>
          </a:xfrm>
        </p:spPr>
        <p:txBody>
          <a:bodyPr/>
          <a:lstStyle/>
          <a:p>
            <a:r>
              <a:rPr lang="en-US" dirty="0"/>
              <a:t>Stream flow generation: measuring interflow</a:t>
            </a:r>
          </a:p>
        </p:txBody>
      </p:sp>
      <p:sp>
        <p:nvSpPr>
          <p:cNvPr id="2" name="TextBox 1">
            <a:extLst>
              <a:ext uri="{FF2B5EF4-FFF2-40B4-BE49-F238E27FC236}">
                <a16:creationId xmlns:a16="http://schemas.microsoft.com/office/drawing/2014/main" id="{6ED4D85C-0EB6-4ADC-952D-4AECC7F9CF24}"/>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27</a:t>
            </a:fld>
            <a:endParaRPr lang="en-US" dirty="0"/>
          </a:p>
        </p:txBody>
      </p:sp>
    </p:spTree>
    <p:extLst>
      <p:ext uri="{BB962C8B-B14F-4D97-AF65-F5344CB8AC3E}">
        <p14:creationId xmlns:p14="http://schemas.microsoft.com/office/powerpoint/2010/main" val="1313491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dirty="0"/>
              <a:t>Stream flow generation: </a:t>
            </a:r>
            <a:r>
              <a:rPr lang="en-US" dirty="0" err="1"/>
              <a:t>macroporosity</a:t>
            </a:r>
            <a:endParaRPr lang="en-US" dirty="0"/>
          </a:p>
        </p:txBody>
      </p:sp>
      <p:pic>
        <p:nvPicPr>
          <p:cNvPr id="5" name="Content Placeholder 3" descr="macrofig1a.jpg">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t="11215" b="11215"/>
          <a:stretch>
            <a:fillRect/>
          </a:stretch>
        </p:blipFill>
        <p:spPr>
          <a:xfrm>
            <a:off x="1946275" y="1447800"/>
            <a:ext cx="7835900" cy="4895066"/>
          </a:xfrm>
          <a:ln>
            <a:solidFill>
              <a:schemeClr val="tx1"/>
            </a:solidFill>
            <a:miter lim="800000"/>
            <a:headEnd/>
            <a:tailEnd/>
          </a:ln>
        </p:spPr>
      </p:pic>
      <p:grpSp>
        <p:nvGrpSpPr>
          <p:cNvPr id="8" name="Group 7"/>
          <p:cNvGrpSpPr/>
          <p:nvPr/>
        </p:nvGrpSpPr>
        <p:grpSpPr>
          <a:xfrm>
            <a:off x="3663949" y="2133988"/>
            <a:ext cx="4346576" cy="1571237"/>
            <a:chOff x="3663949" y="2133988"/>
            <a:chExt cx="4346576" cy="1571237"/>
          </a:xfrm>
        </p:grpSpPr>
        <p:sp>
          <p:nvSpPr>
            <p:cNvPr id="6" name="Rectangle 5"/>
            <p:cNvSpPr/>
            <p:nvPr/>
          </p:nvSpPr>
          <p:spPr>
            <a:xfrm>
              <a:off x="3663949" y="2133988"/>
              <a:ext cx="4346576" cy="1571237"/>
            </a:xfrm>
            <a:prstGeom prst="rect">
              <a:avLst/>
            </a:prstGeom>
            <a:noFill/>
            <a:ln w="76200">
              <a:solidFill>
                <a:srgbClr val="FFFF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63949" y="2133988"/>
              <a:ext cx="4346576" cy="1571237"/>
            </a:xfrm>
            <a:prstGeom prst="rect">
              <a:avLst/>
            </a:prstGeom>
            <a:noFill/>
            <a:ln w="5715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3663949" y="3705225"/>
            <a:ext cx="4346576" cy="2219325"/>
            <a:chOff x="3663949" y="2133988"/>
            <a:chExt cx="4346576" cy="1571237"/>
          </a:xfrm>
        </p:grpSpPr>
        <p:sp>
          <p:nvSpPr>
            <p:cNvPr id="10" name="Rectangle 9"/>
            <p:cNvSpPr/>
            <p:nvPr/>
          </p:nvSpPr>
          <p:spPr>
            <a:xfrm>
              <a:off x="3663949" y="2133988"/>
              <a:ext cx="4346576" cy="1571237"/>
            </a:xfrm>
            <a:prstGeom prst="rect">
              <a:avLst/>
            </a:prstGeom>
            <a:noFill/>
            <a:ln w="76200">
              <a:solidFill>
                <a:srgbClr val="FFFF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63949" y="2133988"/>
              <a:ext cx="4346576" cy="1571237"/>
            </a:xfrm>
            <a:prstGeom prst="rect">
              <a:avLst/>
            </a:prstGeom>
            <a:noFill/>
            <a:ln w="5715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ACCF4037-C567-4D0D-8C2F-E3214C5664BB}"/>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28</a:t>
            </a:fld>
            <a:endParaRPr lang="en-US" dirty="0"/>
          </a:p>
        </p:txBody>
      </p:sp>
    </p:spTree>
    <p:extLst>
      <p:ext uri="{BB962C8B-B14F-4D97-AF65-F5344CB8AC3E}">
        <p14:creationId xmlns:p14="http://schemas.microsoft.com/office/powerpoint/2010/main" val="176107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3655027" y="3686175"/>
            <a:ext cx="193073" cy="923925"/>
          </a:xfrm>
          <a:custGeom>
            <a:avLst/>
            <a:gdLst>
              <a:gd name="connsiteX0" fmla="*/ 2573 w 193073"/>
              <a:gd name="connsiteY0" fmla="*/ 0 h 923925"/>
              <a:gd name="connsiteX1" fmla="*/ 2573 w 193073"/>
              <a:gd name="connsiteY1" fmla="*/ 0 h 923925"/>
              <a:gd name="connsiteX2" fmla="*/ 40673 w 193073"/>
              <a:gd name="connsiteY2" fmla="*/ 238125 h 923925"/>
              <a:gd name="connsiteX3" fmla="*/ 88298 w 193073"/>
              <a:gd name="connsiteY3" fmla="*/ 276225 h 923925"/>
              <a:gd name="connsiteX4" fmla="*/ 97823 w 193073"/>
              <a:gd name="connsiteY4" fmla="*/ 314325 h 923925"/>
              <a:gd name="connsiteX5" fmla="*/ 145448 w 193073"/>
              <a:gd name="connsiteY5" fmla="*/ 371475 h 923925"/>
              <a:gd name="connsiteX6" fmla="*/ 135923 w 193073"/>
              <a:gd name="connsiteY6" fmla="*/ 542925 h 923925"/>
              <a:gd name="connsiteX7" fmla="*/ 97823 w 193073"/>
              <a:gd name="connsiteY7" fmla="*/ 552450 h 923925"/>
              <a:gd name="connsiteX8" fmla="*/ 116873 w 193073"/>
              <a:gd name="connsiteY8" fmla="*/ 752475 h 923925"/>
              <a:gd name="connsiteX9" fmla="*/ 174023 w 193073"/>
              <a:gd name="connsiteY9" fmla="*/ 771525 h 923925"/>
              <a:gd name="connsiteX10" fmla="*/ 183548 w 193073"/>
              <a:gd name="connsiteY10" fmla="*/ 800100 h 923925"/>
              <a:gd name="connsiteX11" fmla="*/ 174023 w 193073"/>
              <a:gd name="connsiteY11" fmla="*/ 866775 h 923925"/>
              <a:gd name="connsiteX12" fmla="*/ 174023 w 193073"/>
              <a:gd name="connsiteY12" fmla="*/ 876300 h 923925"/>
              <a:gd name="connsiteX13" fmla="*/ 193073 w 193073"/>
              <a:gd name="connsiteY13"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073" h="923925">
                <a:moveTo>
                  <a:pt x="2573" y="0"/>
                </a:moveTo>
                <a:lnTo>
                  <a:pt x="2573" y="0"/>
                </a:lnTo>
                <a:cubicBezTo>
                  <a:pt x="13835" y="236493"/>
                  <a:pt x="-28186" y="141723"/>
                  <a:pt x="40673" y="238125"/>
                </a:cubicBezTo>
                <a:cubicBezTo>
                  <a:pt x="67600" y="275823"/>
                  <a:pt x="46839" y="262405"/>
                  <a:pt x="88298" y="276225"/>
                </a:cubicBezTo>
                <a:cubicBezTo>
                  <a:pt x="91473" y="288925"/>
                  <a:pt x="92666" y="302293"/>
                  <a:pt x="97823" y="314325"/>
                </a:cubicBezTo>
                <a:cubicBezTo>
                  <a:pt x="107769" y="337532"/>
                  <a:pt x="128284" y="354311"/>
                  <a:pt x="145448" y="371475"/>
                </a:cubicBezTo>
                <a:cubicBezTo>
                  <a:pt x="142273" y="428625"/>
                  <a:pt x="150490" y="487571"/>
                  <a:pt x="135923" y="542925"/>
                </a:cubicBezTo>
                <a:cubicBezTo>
                  <a:pt x="132591" y="555585"/>
                  <a:pt x="99008" y="539413"/>
                  <a:pt x="97823" y="552450"/>
                </a:cubicBezTo>
                <a:cubicBezTo>
                  <a:pt x="91759" y="619152"/>
                  <a:pt x="94870" y="689216"/>
                  <a:pt x="116873" y="752475"/>
                </a:cubicBezTo>
                <a:cubicBezTo>
                  <a:pt x="123470" y="771441"/>
                  <a:pt x="174023" y="771525"/>
                  <a:pt x="174023" y="771525"/>
                </a:cubicBezTo>
                <a:cubicBezTo>
                  <a:pt x="177198" y="781050"/>
                  <a:pt x="183548" y="790060"/>
                  <a:pt x="183548" y="800100"/>
                </a:cubicBezTo>
                <a:cubicBezTo>
                  <a:pt x="183548" y="822551"/>
                  <a:pt x="176808" y="844498"/>
                  <a:pt x="174023" y="866775"/>
                </a:cubicBezTo>
                <a:cubicBezTo>
                  <a:pt x="173629" y="869925"/>
                  <a:pt x="174023" y="873125"/>
                  <a:pt x="174023" y="876300"/>
                </a:cubicBezTo>
                <a:lnTo>
                  <a:pt x="193073" y="923925"/>
                </a:lnTo>
              </a:path>
            </a:pathLst>
          </a:custGeom>
          <a:noFill/>
          <a:ln w="28575">
            <a:solidFill>
              <a:schemeClr val="accent2">
                <a:lumMod val="60000"/>
                <a:lumOff val="40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Stream flow generation: </a:t>
            </a:r>
            <a:r>
              <a:rPr lang="en-US" dirty="0" err="1"/>
              <a:t>macroporosity</a:t>
            </a:r>
            <a:endParaRPr lang="en-US" dirty="0"/>
          </a:p>
        </p:txBody>
      </p:sp>
      <p:cxnSp>
        <p:nvCxnSpPr>
          <p:cNvPr id="187" name="Straight Connector 186"/>
          <p:cNvCxnSpPr/>
          <p:nvPr/>
        </p:nvCxnSpPr>
        <p:spPr>
          <a:xfrm>
            <a:off x="1051753" y="2532006"/>
            <a:ext cx="10542551" cy="420893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33" name="Group 432"/>
          <p:cNvGrpSpPr/>
          <p:nvPr/>
        </p:nvGrpSpPr>
        <p:grpSpPr>
          <a:xfrm>
            <a:off x="3657323" y="2156387"/>
            <a:ext cx="2652052" cy="2430956"/>
            <a:chOff x="4384749" y="2763445"/>
            <a:chExt cx="1790646" cy="1470641"/>
          </a:xfrm>
        </p:grpSpPr>
        <p:grpSp>
          <p:nvGrpSpPr>
            <p:cNvPr id="289" name="Group 288"/>
            <p:cNvGrpSpPr/>
            <p:nvPr/>
          </p:nvGrpSpPr>
          <p:grpSpPr>
            <a:xfrm>
              <a:off x="4384749" y="2763445"/>
              <a:ext cx="201902" cy="886286"/>
              <a:chOff x="4384749" y="3819193"/>
              <a:chExt cx="109573" cy="280815"/>
            </a:xfrm>
          </p:grpSpPr>
          <p:sp>
            <p:nvSpPr>
              <p:cNvPr id="288" name="Rectangle 28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7" name="Isosceles Triangle 28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0" name="Group 289"/>
            <p:cNvGrpSpPr/>
            <p:nvPr/>
          </p:nvGrpSpPr>
          <p:grpSpPr>
            <a:xfrm>
              <a:off x="4597805" y="2829502"/>
              <a:ext cx="201902" cy="886286"/>
              <a:chOff x="4384749" y="3819193"/>
              <a:chExt cx="109573" cy="280815"/>
            </a:xfrm>
          </p:grpSpPr>
          <p:sp>
            <p:nvSpPr>
              <p:cNvPr id="291" name="Rectangle 29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2" name="Isosceles Triangle 29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3" name="Group 292"/>
            <p:cNvGrpSpPr/>
            <p:nvPr/>
          </p:nvGrpSpPr>
          <p:grpSpPr>
            <a:xfrm>
              <a:off x="4767421" y="2915103"/>
              <a:ext cx="201902" cy="886286"/>
              <a:chOff x="4384749" y="3819193"/>
              <a:chExt cx="109573" cy="280815"/>
            </a:xfrm>
          </p:grpSpPr>
          <p:sp>
            <p:nvSpPr>
              <p:cNvPr id="294" name="Rectangle 29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5" name="Isosceles Triangle 29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6" name="Group 295"/>
            <p:cNvGrpSpPr/>
            <p:nvPr/>
          </p:nvGrpSpPr>
          <p:grpSpPr>
            <a:xfrm>
              <a:off x="4980477" y="2981160"/>
              <a:ext cx="201902" cy="886286"/>
              <a:chOff x="4384749" y="3819193"/>
              <a:chExt cx="109573" cy="280815"/>
            </a:xfrm>
          </p:grpSpPr>
          <p:sp>
            <p:nvSpPr>
              <p:cNvPr id="297" name="Rectangle 29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8" name="Isosceles Triangle 29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9" name="Group 298"/>
            <p:cNvGrpSpPr/>
            <p:nvPr/>
          </p:nvGrpSpPr>
          <p:grpSpPr>
            <a:xfrm>
              <a:off x="5258616" y="3084388"/>
              <a:ext cx="201902" cy="886286"/>
              <a:chOff x="4384749" y="3819193"/>
              <a:chExt cx="109573" cy="280815"/>
            </a:xfrm>
          </p:grpSpPr>
          <p:sp>
            <p:nvSpPr>
              <p:cNvPr id="300" name="Rectangle 29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1" name="Isosceles Triangle 30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2" name="Group 301"/>
            <p:cNvGrpSpPr/>
            <p:nvPr/>
          </p:nvGrpSpPr>
          <p:grpSpPr>
            <a:xfrm>
              <a:off x="5471672" y="3150445"/>
              <a:ext cx="201902" cy="886286"/>
              <a:chOff x="4384749" y="3819193"/>
              <a:chExt cx="109573" cy="280815"/>
            </a:xfrm>
          </p:grpSpPr>
          <p:sp>
            <p:nvSpPr>
              <p:cNvPr id="303" name="Rectangle 30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4" name="Isosceles Triangle 30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5" name="Group 304"/>
            <p:cNvGrpSpPr/>
            <p:nvPr/>
          </p:nvGrpSpPr>
          <p:grpSpPr>
            <a:xfrm>
              <a:off x="5695354" y="3244572"/>
              <a:ext cx="201902" cy="886286"/>
              <a:chOff x="4384749" y="3819193"/>
              <a:chExt cx="109573" cy="280815"/>
            </a:xfrm>
          </p:grpSpPr>
          <p:sp>
            <p:nvSpPr>
              <p:cNvPr id="306" name="Rectangle 30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7" name="Isosceles Triangle 30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8" name="Group 307"/>
            <p:cNvGrpSpPr/>
            <p:nvPr/>
          </p:nvGrpSpPr>
          <p:grpSpPr>
            <a:xfrm>
              <a:off x="5973493" y="3347800"/>
              <a:ext cx="201902" cy="886286"/>
              <a:chOff x="4384749" y="3819193"/>
              <a:chExt cx="109573" cy="280815"/>
            </a:xfrm>
          </p:grpSpPr>
          <p:sp>
            <p:nvSpPr>
              <p:cNvPr id="309" name="Rectangle 30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0" name="Isosceles Triangle 30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311" name="Group 310"/>
          <p:cNvGrpSpPr/>
          <p:nvPr/>
        </p:nvGrpSpPr>
        <p:grpSpPr>
          <a:xfrm>
            <a:off x="6325895" y="3231511"/>
            <a:ext cx="299029" cy="1465022"/>
            <a:chOff x="4384749" y="3819193"/>
            <a:chExt cx="109573" cy="280815"/>
          </a:xfrm>
        </p:grpSpPr>
        <p:sp>
          <p:nvSpPr>
            <p:cNvPr id="312" name="Rectangle 31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3" name="Isosceles Triangle 31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4" name="Group 313"/>
          <p:cNvGrpSpPr/>
          <p:nvPr/>
        </p:nvGrpSpPr>
        <p:grpSpPr>
          <a:xfrm>
            <a:off x="6555107" y="3311566"/>
            <a:ext cx="299029" cy="1465022"/>
            <a:chOff x="4384749" y="3819193"/>
            <a:chExt cx="109573" cy="280815"/>
          </a:xfrm>
        </p:grpSpPr>
        <p:sp>
          <p:nvSpPr>
            <p:cNvPr id="315" name="Rectangle 31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6" name="Isosceles Triangle 31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7" name="Group 316"/>
          <p:cNvGrpSpPr/>
          <p:nvPr/>
        </p:nvGrpSpPr>
        <p:grpSpPr>
          <a:xfrm>
            <a:off x="6967047" y="3482201"/>
            <a:ext cx="299029" cy="1465022"/>
            <a:chOff x="4384749" y="3819193"/>
            <a:chExt cx="109573" cy="280815"/>
          </a:xfrm>
        </p:grpSpPr>
        <p:sp>
          <p:nvSpPr>
            <p:cNvPr id="318" name="Rectangle 31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9" name="Isosceles Triangle 31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0" name="Group 319"/>
          <p:cNvGrpSpPr/>
          <p:nvPr/>
        </p:nvGrpSpPr>
        <p:grpSpPr>
          <a:xfrm>
            <a:off x="7282595" y="3591392"/>
            <a:ext cx="299029" cy="1465022"/>
            <a:chOff x="4384749" y="3819193"/>
            <a:chExt cx="109573" cy="280815"/>
          </a:xfrm>
        </p:grpSpPr>
        <p:sp>
          <p:nvSpPr>
            <p:cNvPr id="321" name="Rectangle 32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2" name="Isosceles Triangle 32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3" name="Group 322"/>
          <p:cNvGrpSpPr/>
          <p:nvPr/>
        </p:nvGrpSpPr>
        <p:grpSpPr>
          <a:xfrm>
            <a:off x="7664463" y="3764250"/>
            <a:ext cx="299029" cy="1465022"/>
            <a:chOff x="4384749" y="3819193"/>
            <a:chExt cx="109573" cy="280815"/>
          </a:xfrm>
        </p:grpSpPr>
        <p:sp>
          <p:nvSpPr>
            <p:cNvPr id="324" name="Rectangle 32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5" name="Isosceles Triangle 32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6" name="Group 325"/>
          <p:cNvGrpSpPr/>
          <p:nvPr/>
        </p:nvGrpSpPr>
        <p:grpSpPr>
          <a:xfrm>
            <a:off x="8076403" y="3934885"/>
            <a:ext cx="299029" cy="1465022"/>
            <a:chOff x="4384749" y="3819193"/>
            <a:chExt cx="109573" cy="280815"/>
          </a:xfrm>
        </p:grpSpPr>
        <p:sp>
          <p:nvSpPr>
            <p:cNvPr id="327" name="Rectangle 32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8" name="Isosceles Triangle 32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9" name="Group 328"/>
          <p:cNvGrpSpPr/>
          <p:nvPr/>
        </p:nvGrpSpPr>
        <p:grpSpPr>
          <a:xfrm>
            <a:off x="8391952" y="4044077"/>
            <a:ext cx="299029" cy="1465022"/>
            <a:chOff x="4384749" y="3819193"/>
            <a:chExt cx="109573" cy="280815"/>
          </a:xfrm>
        </p:grpSpPr>
        <p:sp>
          <p:nvSpPr>
            <p:cNvPr id="330" name="Rectangle 32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1" name="Isosceles Triangle 33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8" name="Group 337"/>
          <p:cNvGrpSpPr/>
          <p:nvPr/>
        </p:nvGrpSpPr>
        <p:grpSpPr>
          <a:xfrm>
            <a:off x="2643997" y="1741164"/>
            <a:ext cx="299029" cy="1465022"/>
            <a:chOff x="4384749" y="3819193"/>
            <a:chExt cx="109573" cy="280815"/>
          </a:xfrm>
        </p:grpSpPr>
        <p:sp>
          <p:nvSpPr>
            <p:cNvPr id="339" name="Rectangle 33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0" name="Isosceles Triangle 33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1" name="Group 340"/>
          <p:cNvGrpSpPr/>
          <p:nvPr/>
        </p:nvGrpSpPr>
        <p:grpSpPr>
          <a:xfrm>
            <a:off x="3055937" y="1911799"/>
            <a:ext cx="299029" cy="1465022"/>
            <a:chOff x="4384749" y="3819193"/>
            <a:chExt cx="109573" cy="280815"/>
          </a:xfrm>
        </p:grpSpPr>
        <p:sp>
          <p:nvSpPr>
            <p:cNvPr id="342" name="Rectangle 34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3" name="Isosceles Triangle 34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4" name="Group 343"/>
          <p:cNvGrpSpPr/>
          <p:nvPr/>
        </p:nvGrpSpPr>
        <p:grpSpPr>
          <a:xfrm>
            <a:off x="3371486" y="2020990"/>
            <a:ext cx="299029" cy="1465022"/>
            <a:chOff x="4384749" y="3819193"/>
            <a:chExt cx="109573" cy="280815"/>
          </a:xfrm>
        </p:grpSpPr>
        <p:sp>
          <p:nvSpPr>
            <p:cNvPr id="345" name="Rectangle 34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6" name="Isosceles Triangle 34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3" name="Group 352"/>
          <p:cNvGrpSpPr/>
          <p:nvPr/>
        </p:nvGrpSpPr>
        <p:grpSpPr>
          <a:xfrm>
            <a:off x="9273602" y="4384479"/>
            <a:ext cx="299029" cy="1465022"/>
            <a:chOff x="4384749" y="3819193"/>
            <a:chExt cx="109573" cy="280815"/>
          </a:xfrm>
        </p:grpSpPr>
        <p:sp>
          <p:nvSpPr>
            <p:cNvPr id="354" name="Rectangle 35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5" name="Isosceles Triangle 35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6" name="Group 355"/>
          <p:cNvGrpSpPr/>
          <p:nvPr/>
        </p:nvGrpSpPr>
        <p:grpSpPr>
          <a:xfrm>
            <a:off x="9589151" y="4493671"/>
            <a:ext cx="299029" cy="1465022"/>
            <a:chOff x="4384749" y="3819193"/>
            <a:chExt cx="109573" cy="280815"/>
          </a:xfrm>
        </p:grpSpPr>
        <p:sp>
          <p:nvSpPr>
            <p:cNvPr id="357" name="Rectangle 35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8" name="Isosceles Triangle 35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9" name="Group 358"/>
          <p:cNvGrpSpPr/>
          <p:nvPr/>
        </p:nvGrpSpPr>
        <p:grpSpPr>
          <a:xfrm>
            <a:off x="9840362" y="4635168"/>
            <a:ext cx="299029" cy="1465022"/>
            <a:chOff x="4384749" y="3819193"/>
            <a:chExt cx="109573" cy="280815"/>
          </a:xfrm>
        </p:grpSpPr>
        <p:sp>
          <p:nvSpPr>
            <p:cNvPr id="360" name="Rectangle 35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1" name="Isosceles Triangle 36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2" name="Group 361"/>
          <p:cNvGrpSpPr/>
          <p:nvPr/>
        </p:nvGrpSpPr>
        <p:grpSpPr>
          <a:xfrm>
            <a:off x="10155911" y="4744360"/>
            <a:ext cx="299029" cy="1465022"/>
            <a:chOff x="4384749" y="3819193"/>
            <a:chExt cx="109573" cy="280815"/>
          </a:xfrm>
        </p:grpSpPr>
        <p:sp>
          <p:nvSpPr>
            <p:cNvPr id="363" name="Rectangle 36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4" name="Isosceles Triangle 36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5" name="Group 364"/>
          <p:cNvGrpSpPr/>
          <p:nvPr/>
        </p:nvGrpSpPr>
        <p:grpSpPr>
          <a:xfrm>
            <a:off x="10567851" y="4914995"/>
            <a:ext cx="299029" cy="1465022"/>
            <a:chOff x="4384749" y="3819193"/>
            <a:chExt cx="109573" cy="280815"/>
          </a:xfrm>
        </p:grpSpPr>
        <p:sp>
          <p:nvSpPr>
            <p:cNvPr id="366" name="Rectangle 36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7" name="Isosceles Triangle 36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8" name="Group 367"/>
          <p:cNvGrpSpPr/>
          <p:nvPr/>
        </p:nvGrpSpPr>
        <p:grpSpPr>
          <a:xfrm>
            <a:off x="10883399" y="5024186"/>
            <a:ext cx="299029" cy="1465022"/>
            <a:chOff x="4384749" y="3819193"/>
            <a:chExt cx="109573" cy="280815"/>
          </a:xfrm>
        </p:grpSpPr>
        <p:sp>
          <p:nvSpPr>
            <p:cNvPr id="369" name="Rectangle 36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0" name="Isosceles Triangle 36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1" name="Group 370"/>
          <p:cNvGrpSpPr/>
          <p:nvPr/>
        </p:nvGrpSpPr>
        <p:grpSpPr>
          <a:xfrm>
            <a:off x="11214686" y="5179777"/>
            <a:ext cx="299029" cy="1465022"/>
            <a:chOff x="4384749" y="3819193"/>
            <a:chExt cx="109573" cy="280815"/>
          </a:xfrm>
        </p:grpSpPr>
        <p:sp>
          <p:nvSpPr>
            <p:cNvPr id="372" name="Rectangle 37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3" name="Isosceles Triangle 37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4" name="Group 373"/>
          <p:cNvGrpSpPr/>
          <p:nvPr/>
        </p:nvGrpSpPr>
        <p:grpSpPr>
          <a:xfrm>
            <a:off x="8672217" y="4139891"/>
            <a:ext cx="299029" cy="1465022"/>
            <a:chOff x="4384749" y="3819193"/>
            <a:chExt cx="109573" cy="280815"/>
          </a:xfrm>
        </p:grpSpPr>
        <p:sp>
          <p:nvSpPr>
            <p:cNvPr id="375" name="Rectangle 37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6" name="Isosceles Triangle 37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7" name="Group 376"/>
          <p:cNvGrpSpPr/>
          <p:nvPr/>
        </p:nvGrpSpPr>
        <p:grpSpPr>
          <a:xfrm>
            <a:off x="8987765" y="4249082"/>
            <a:ext cx="299029" cy="1465022"/>
            <a:chOff x="4384749" y="3819193"/>
            <a:chExt cx="109573" cy="280815"/>
          </a:xfrm>
        </p:grpSpPr>
        <p:sp>
          <p:nvSpPr>
            <p:cNvPr id="378" name="Rectangle 37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9" name="Isosceles Triangle 37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82" name="Freeform 381"/>
          <p:cNvSpPr/>
          <p:nvPr/>
        </p:nvSpPr>
        <p:spPr>
          <a:xfrm>
            <a:off x="11599503" y="6720384"/>
            <a:ext cx="592498" cy="251916"/>
          </a:xfrm>
          <a:custGeom>
            <a:avLst/>
            <a:gdLst>
              <a:gd name="connsiteX0" fmla="*/ 0 w 393700"/>
              <a:gd name="connsiteY0" fmla="*/ 0 h 152400"/>
              <a:gd name="connsiteX1" fmla="*/ 0 w 393700"/>
              <a:gd name="connsiteY1" fmla="*/ 152400 h 152400"/>
              <a:gd name="connsiteX2" fmla="*/ 393700 w 393700"/>
              <a:gd name="connsiteY2" fmla="*/ 152400 h 152400"/>
              <a:gd name="connsiteX3" fmla="*/ 381000 w 393700"/>
              <a:gd name="connsiteY3" fmla="*/ 12700 h 152400"/>
              <a:gd name="connsiteX0" fmla="*/ 0 w 406400"/>
              <a:gd name="connsiteY0" fmla="*/ 25400 h 177800"/>
              <a:gd name="connsiteX1" fmla="*/ 0 w 406400"/>
              <a:gd name="connsiteY1" fmla="*/ 177800 h 177800"/>
              <a:gd name="connsiteX2" fmla="*/ 393700 w 406400"/>
              <a:gd name="connsiteY2" fmla="*/ 177800 h 177800"/>
              <a:gd name="connsiteX3" fmla="*/ 406400 w 406400"/>
              <a:gd name="connsiteY3" fmla="*/ 0 h 177800"/>
              <a:gd name="connsiteX0" fmla="*/ 0 w 393700"/>
              <a:gd name="connsiteY0" fmla="*/ 25400 h 177800"/>
              <a:gd name="connsiteX1" fmla="*/ 0 w 393700"/>
              <a:gd name="connsiteY1" fmla="*/ 177800 h 177800"/>
              <a:gd name="connsiteX2" fmla="*/ 393700 w 393700"/>
              <a:gd name="connsiteY2" fmla="*/ 177800 h 177800"/>
              <a:gd name="connsiteX3" fmla="*/ 381000 w 393700"/>
              <a:gd name="connsiteY3" fmla="*/ 0 h 177800"/>
              <a:gd name="connsiteX0" fmla="*/ 0 w 412750"/>
              <a:gd name="connsiteY0" fmla="*/ 31750 h 184150"/>
              <a:gd name="connsiteX1" fmla="*/ 0 w 412750"/>
              <a:gd name="connsiteY1" fmla="*/ 184150 h 184150"/>
              <a:gd name="connsiteX2" fmla="*/ 393700 w 412750"/>
              <a:gd name="connsiteY2" fmla="*/ 184150 h 184150"/>
              <a:gd name="connsiteX3" fmla="*/ 412750 w 412750"/>
              <a:gd name="connsiteY3" fmla="*/ 0 h 184150"/>
              <a:gd name="connsiteX0" fmla="*/ 0 w 393700"/>
              <a:gd name="connsiteY0" fmla="*/ 50800 h 203200"/>
              <a:gd name="connsiteX1" fmla="*/ 0 w 393700"/>
              <a:gd name="connsiteY1" fmla="*/ 203200 h 203200"/>
              <a:gd name="connsiteX2" fmla="*/ 393700 w 393700"/>
              <a:gd name="connsiteY2" fmla="*/ 203200 h 203200"/>
              <a:gd name="connsiteX3" fmla="*/ 387350 w 393700"/>
              <a:gd name="connsiteY3" fmla="*/ 0 h 203200"/>
              <a:gd name="connsiteX0" fmla="*/ 0 w 400050"/>
              <a:gd name="connsiteY0" fmla="*/ 0 h 152400"/>
              <a:gd name="connsiteX1" fmla="*/ 0 w 400050"/>
              <a:gd name="connsiteY1" fmla="*/ 152400 h 152400"/>
              <a:gd name="connsiteX2" fmla="*/ 393700 w 400050"/>
              <a:gd name="connsiteY2" fmla="*/ 152400 h 152400"/>
              <a:gd name="connsiteX3" fmla="*/ 400050 w 400050"/>
              <a:gd name="connsiteY3" fmla="*/ 0 h 152400"/>
            </a:gdLst>
            <a:ahLst/>
            <a:cxnLst>
              <a:cxn ang="0">
                <a:pos x="connsiteX0" y="connsiteY0"/>
              </a:cxn>
              <a:cxn ang="0">
                <a:pos x="connsiteX1" y="connsiteY1"/>
              </a:cxn>
              <a:cxn ang="0">
                <a:pos x="connsiteX2" y="connsiteY2"/>
              </a:cxn>
              <a:cxn ang="0">
                <a:pos x="connsiteX3" y="connsiteY3"/>
              </a:cxn>
            </a:cxnLst>
            <a:rect l="l" t="t" r="r" b="b"/>
            <a:pathLst>
              <a:path w="400050" h="152400">
                <a:moveTo>
                  <a:pt x="0" y="0"/>
                </a:moveTo>
                <a:lnTo>
                  <a:pt x="0" y="152400"/>
                </a:lnTo>
                <a:lnTo>
                  <a:pt x="393700" y="152400"/>
                </a:lnTo>
                <a:lnTo>
                  <a:pt x="400050" y="0"/>
                </a:lnTo>
              </a:path>
            </a:pathLst>
          </a:custGeom>
          <a:noFill/>
          <a:ln w="3810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p:cNvSpPr/>
          <p:nvPr/>
        </p:nvSpPr>
        <p:spPr>
          <a:xfrm>
            <a:off x="11613621" y="6825665"/>
            <a:ext cx="560415" cy="140522"/>
          </a:xfrm>
          <a:prstGeom prst="rect">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236"/>
          <p:cNvGrpSpPr/>
          <p:nvPr/>
        </p:nvGrpSpPr>
        <p:grpSpPr>
          <a:xfrm>
            <a:off x="1946581" y="1459114"/>
            <a:ext cx="299029" cy="1465022"/>
            <a:chOff x="4384749" y="3819193"/>
            <a:chExt cx="109573" cy="280815"/>
          </a:xfrm>
        </p:grpSpPr>
        <p:sp>
          <p:nvSpPr>
            <p:cNvPr id="238" name="Rectangle 23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0" name="Isosceles Triangle 23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1" name="Group 240"/>
          <p:cNvGrpSpPr/>
          <p:nvPr/>
        </p:nvGrpSpPr>
        <p:grpSpPr>
          <a:xfrm>
            <a:off x="1270611" y="1209676"/>
            <a:ext cx="299029" cy="1465022"/>
            <a:chOff x="4384749" y="3819193"/>
            <a:chExt cx="109573" cy="280815"/>
          </a:xfrm>
        </p:grpSpPr>
        <p:sp>
          <p:nvSpPr>
            <p:cNvPr id="242" name="Rectangle 24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3" name="Isosceles Triangle 24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4" name="Group 243"/>
          <p:cNvGrpSpPr/>
          <p:nvPr/>
        </p:nvGrpSpPr>
        <p:grpSpPr>
          <a:xfrm>
            <a:off x="1586160" y="1318868"/>
            <a:ext cx="299029" cy="1465022"/>
            <a:chOff x="4384749" y="3819193"/>
            <a:chExt cx="109573" cy="280815"/>
          </a:xfrm>
        </p:grpSpPr>
        <p:sp>
          <p:nvSpPr>
            <p:cNvPr id="245" name="Rectangle 24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6" name="Isosceles Triangle 24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7" name="Group 246"/>
          <p:cNvGrpSpPr/>
          <p:nvPr/>
        </p:nvGrpSpPr>
        <p:grpSpPr>
          <a:xfrm>
            <a:off x="2262130" y="1568306"/>
            <a:ext cx="299029" cy="1465022"/>
            <a:chOff x="4384749" y="3819193"/>
            <a:chExt cx="109573" cy="280815"/>
          </a:xfrm>
        </p:grpSpPr>
        <p:sp>
          <p:nvSpPr>
            <p:cNvPr id="248" name="Rectangle 24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9" name="Isosceles Triangle 24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 name="Rectangle 2"/>
          <p:cNvSpPr/>
          <p:nvPr/>
        </p:nvSpPr>
        <p:spPr>
          <a:xfrm rot="1184624">
            <a:off x="524601" y="5375929"/>
            <a:ext cx="9687998" cy="228942"/>
          </a:xfrm>
          <a:prstGeom prst="rect">
            <a:avLst/>
          </a:prstGeom>
          <a:solidFill>
            <a:schemeClr val="accent4">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848091" y="3714750"/>
            <a:ext cx="219084" cy="1085850"/>
          </a:xfrm>
          <a:custGeom>
            <a:avLst/>
            <a:gdLst>
              <a:gd name="connsiteX0" fmla="*/ 76209 w 219084"/>
              <a:gd name="connsiteY0" fmla="*/ 0 h 1085850"/>
              <a:gd name="connsiteX1" fmla="*/ 76209 w 219084"/>
              <a:gd name="connsiteY1" fmla="*/ 0 h 1085850"/>
              <a:gd name="connsiteX2" fmla="*/ 85734 w 219084"/>
              <a:gd name="connsiteY2" fmla="*/ 161925 h 1085850"/>
              <a:gd name="connsiteX3" fmla="*/ 114309 w 219084"/>
              <a:gd name="connsiteY3" fmla="*/ 180975 h 1085850"/>
              <a:gd name="connsiteX4" fmla="*/ 133359 w 219084"/>
              <a:gd name="connsiteY4" fmla="*/ 209550 h 1085850"/>
              <a:gd name="connsiteX5" fmla="*/ 47634 w 219084"/>
              <a:gd name="connsiteY5" fmla="*/ 504825 h 1085850"/>
              <a:gd name="connsiteX6" fmla="*/ 19059 w 219084"/>
              <a:gd name="connsiteY6" fmla="*/ 514350 h 1085850"/>
              <a:gd name="connsiteX7" fmla="*/ 9 w 219084"/>
              <a:gd name="connsiteY7" fmla="*/ 666750 h 1085850"/>
              <a:gd name="connsiteX8" fmla="*/ 9534 w 219084"/>
              <a:gd name="connsiteY8" fmla="*/ 742950 h 1085850"/>
              <a:gd name="connsiteX9" fmla="*/ 38109 w 219084"/>
              <a:gd name="connsiteY9" fmla="*/ 762000 h 1085850"/>
              <a:gd name="connsiteX10" fmla="*/ 76209 w 219084"/>
              <a:gd name="connsiteY10" fmla="*/ 819150 h 1085850"/>
              <a:gd name="connsiteX11" fmla="*/ 85734 w 219084"/>
              <a:gd name="connsiteY11" fmla="*/ 904875 h 1085850"/>
              <a:gd name="connsiteX12" fmla="*/ 95259 w 219084"/>
              <a:gd name="connsiteY12" fmla="*/ 933450 h 1085850"/>
              <a:gd name="connsiteX13" fmla="*/ 123834 w 219084"/>
              <a:gd name="connsiteY13" fmla="*/ 962025 h 1085850"/>
              <a:gd name="connsiteX14" fmla="*/ 152409 w 219084"/>
              <a:gd name="connsiteY14" fmla="*/ 981075 h 1085850"/>
              <a:gd name="connsiteX15" fmla="*/ 180984 w 219084"/>
              <a:gd name="connsiteY15" fmla="*/ 990600 h 1085850"/>
              <a:gd name="connsiteX16" fmla="*/ 200034 w 219084"/>
              <a:gd name="connsiteY16" fmla="*/ 1085850 h 1085850"/>
              <a:gd name="connsiteX17" fmla="*/ 219084 w 219084"/>
              <a:gd name="connsiteY17" fmla="*/ 107632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084" h="1085850">
                <a:moveTo>
                  <a:pt x="76209" y="0"/>
                </a:moveTo>
                <a:lnTo>
                  <a:pt x="76209" y="0"/>
                </a:lnTo>
                <a:cubicBezTo>
                  <a:pt x="79384" y="53975"/>
                  <a:pt x="74595" y="109016"/>
                  <a:pt x="85734" y="161925"/>
                </a:cubicBezTo>
                <a:cubicBezTo>
                  <a:pt x="88092" y="173127"/>
                  <a:pt x="106214" y="172880"/>
                  <a:pt x="114309" y="180975"/>
                </a:cubicBezTo>
                <a:cubicBezTo>
                  <a:pt x="122404" y="189070"/>
                  <a:pt x="127009" y="200025"/>
                  <a:pt x="133359" y="209550"/>
                </a:cubicBezTo>
                <a:cubicBezTo>
                  <a:pt x="121770" y="557228"/>
                  <a:pt x="218726" y="473717"/>
                  <a:pt x="47634" y="504825"/>
                </a:cubicBezTo>
                <a:cubicBezTo>
                  <a:pt x="37756" y="506621"/>
                  <a:pt x="28584" y="511175"/>
                  <a:pt x="19059" y="514350"/>
                </a:cubicBezTo>
                <a:cubicBezTo>
                  <a:pt x="-1060" y="574707"/>
                  <a:pt x="9" y="563799"/>
                  <a:pt x="9" y="666750"/>
                </a:cubicBezTo>
                <a:cubicBezTo>
                  <a:pt x="9" y="692348"/>
                  <a:pt x="27" y="719183"/>
                  <a:pt x="9534" y="742950"/>
                </a:cubicBezTo>
                <a:cubicBezTo>
                  <a:pt x="13786" y="753579"/>
                  <a:pt x="28584" y="755650"/>
                  <a:pt x="38109" y="762000"/>
                </a:cubicBezTo>
                <a:cubicBezTo>
                  <a:pt x="50809" y="781050"/>
                  <a:pt x="73681" y="796395"/>
                  <a:pt x="76209" y="819150"/>
                </a:cubicBezTo>
                <a:cubicBezTo>
                  <a:pt x="79384" y="847725"/>
                  <a:pt x="81007" y="876515"/>
                  <a:pt x="85734" y="904875"/>
                </a:cubicBezTo>
                <a:cubicBezTo>
                  <a:pt x="87385" y="914779"/>
                  <a:pt x="89690" y="925096"/>
                  <a:pt x="95259" y="933450"/>
                </a:cubicBezTo>
                <a:cubicBezTo>
                  <a:pt x="102731" y="944658"/>
                  <a:pt x="113486" y="953401"/>
                  <a:pt x="123834" y="962025"/>
                </a:cubicBezTo>
                <a:cubicBezTo>
                  <a:pt x="132628" y="969354"/>
                  <a:pt x="142170" y="975955"/>
                  <a:pt x="152409" y="981075"/>
                </a:cubicBezTo>
                <a:cubicBezTo>
                  <a:pt x="161389" y="985565"/>
                  <a:pt x="171459" y="987425"/>
                  <a:pt x="180984" y="990600"/>
                </a:cubicBezTo>
                <a:cubicBezTo>
                  <a:pt x="212362" y="1037667"/>
                  <a:pt x="200034" y="1007727"/>
                  <a:pt x="200034" y="1085850"/>
                </a:cubicBezTo>
                <a:lnTo>
                  <a:pt x="219084" y="1076325"/>
                </a:lnTo>
              </a:path>
            </a:pathLst>
          </a:custGeom>
          <a:noFill/>
          <a:ln w="28575">
            <a:solidFill>
              <a:schemeClr val="accent2">
                <a:lumMod val="60000"/>
                <a:lumOff val="40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086225" y="3962400"/>
            <a:ext cx="248002" cy="685800"/>
          </a:xfrm>
          <a:custGeom>
            <a:avLst/>
            <a:gdLst>
              <a:gd name="connsiteX0" fmla="*/ 66675 w 248002"/>
              <a:gd name="connsiteY0" fmla="*/ 0 h 685800"/>
              <a:gd name="connsiteX1" fmla="*/ 66675 w 248002"/>
              <a:gd name="connsiteY1" fmla="*/ 0 h 685800"/>
              <a:gd name="connsiteX2" fmla="*/ 57150 w 248002"/>
              <a:gd name="connsiteY2" fmla="*/ 85725 h 685800"/>
              <a:gd name="connsiteX3" fmla="*/ 28575 w 248002"/>
              <a:gd name="connsiteY3" fmla="*/ 104775 h 685800"/>
              <a:gd name="connsiteX4" fmla="*/ 19050 w 248002"/>
              <a:gd name="connsiteY4" fmla="*/ 133350 h 685800"/>
              <a:gd name="connsiteX5" fmla="*/ 0 w 248002"/>
              <a:gd name="connsiteY5" fmla="*/ 200025 h 685800"/>
              <a:gd name="connsiteX6" fmla="*/ 9525 w 248002"/>
              <a:gd name="connsiteY6" fmla="*/ 276225 h 685800"/>
              <a:gd name="connsiteX7" fmla="*/ 38100 w 248002"/>
              <a:gd name="connsiteY7" fmla="*/ 295275 h 685800"/>
              <a:gd name="connsiteX8" fmla="*/ 76200 w 248002"/>
              <a:gd name="connsiteY8" fmla="*/ 323850 h 685800"/>
              <a:gd name="connsiteX9" fmla="*/ 104775 w 248002"/>
              <a:gd name="connsiteY9" fmla="*/ 333375 h 685800"/>
              <a:gd name="connsiteX10" fmla="*/ 152400 w 248002"/>
              <a:gd name="connsiteY10" fmla="*/ 361950 h 685800"/>
              <a:gd name="connsiteX11" fmla="*/ 228600 w 248002"/>
              <a:gd name="connsiteY11" fmla="*/ 400050 h 685800"/>
              <a:gd name="connsiteX12" fmla="*/ 247650 w 248002"/>
              <a:gd name="connsiteY12" fmla="*/ 428625 h 685800"/>
              <a:gd name="connsiteX13" fmla="*/ 209550 w 248002"/>
              <a:gd name="connsiteY13" fmla="*/ 485775 h 685800"/>
              <a:gd name="connsiteX14" fmla="*/ 200025 w 248002"/>
              <a:gd name="connsiteY14" fmla="*/ 514350 h 685800"/>
              <a:gd name="connsiteX15" fmla="*/ 190500 w 248002"/>
              <a:gd name="connsiteY15" fmla="*/ 685800 h 685800"/>
              <a:gd name="connsiteX16" fmla="*/ 190500 w 248002"/>
              <a:gd name="connsiteY16" fmla="*/ 66675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002" h="685800">
                <a:moveTo>
                  <a:pt x="66675" y="0"/>
                </a:moveTo>
                <a:lnTo>
                  <a:pt x="66675" y="0"/>
                </a:lnTo>
                <a:cubicBezTo>
                  <a:pt x="63500" y="28575"/>
                  <a:pt x="66975" y="58705"/>
                  <a:pt x="57150" y="85725"/>
                </a:cubicBezTo>
                <a:cubicBezTo>
                  <a:pt x="53238" y="96483"/>
                  <a:pt x="35726" y="95836"/>
                  <a:pt x="28575" y="104775"/>
                </a:cubicBezTo>
                <a:cubicBezTo>
                  <a:pt x="22303" y="112615"/>
                  <a:pt x="21808" y="123696"/>
                  <a:pt x="19050" y="133350"/>
                </a:cubicBezTo>
                <a:cubicBezTo>
                  <a:pt x="-4870" y="217071"/>
                  <a:pt x="22838" y="131512"/>
                  <a:pt x="0" y="200025"/>
                </a:cubicBezTo>
                <a:cubicBezTo>
                  <a:pt x="3175" y="225425"/>
                  <a:pt x="18" y="252458"/>
                  <a:pt x="9525" y="276225"/>
                </a:cubicBezTo>
                <a:cubicBezTo>
                  <a:pt x="13777" y="286854"/>
                  <a:pt x="28785" y="288621"/>
                  <a:pt x="38100" y="295275"/>
                </a:cubicBezTo>
                <a:cubicBezTo>
                  <a:pt x="51018" y="304502"/>
                  <a:pt x="62417" y="315974"/>
                  <a:pt x="76200" y="323850"/>
                </a:cubicBezTo>
                <a:cubicBezTo>
                  <a:pt x="84917" y="328831"/>
                  <a:pt x="95795" y="328885"/>
                  <a:pt x="104775" y="333375"/>
                </a:cubicBezTo>
                <a:cubicBezTo>
                  <a:pt x="121334" y="341654"/>
                  <a:pt x="136100" y="353173"/>
                  <a:pt x="152400" y="361950"/>
                </a:cubicBezTo>
                <a:cubicBezTo>
                  <a:pt x="177404" y="375414"/>
                  <a:pt x="228600" y="400050"/>
                  <a:pt x="228600" y="400050"/>
                </a:cubicBezTo>
                <a:cubicBezTo>
                  <a:pt x="234950" y="409575"/>
                  <a:pt x="245768" y="417333"/>
                  <a:pt x="247650" y="428625"/>
                </a:cubicBezTo>
                <a:cubicBezTo>
                  <a:pt x="251588" y="452256"/>
                  <a:pt x="221446" y="473879"/>
                  <a:pt x="209550" y="485775"/>
                </a:cubicBezTo>
                <a:cubicBezTo>
                  <a:pt x="206375" y="495300"/>
                  <a:pt x="201676" y="504446"/>
                  <a:pt x="200025" y="514350"/>
                </a:cubicBezTo>
                <a:cubicBezTo>
                  <a:pt x="187344" y="590433"/>
                  <a:pt x="190500" y="609133"/>
                  <a:pt x="190500" y="685800"/>
                </a:cubicBezTo>
                <a:lnTo>
                  <a:pt x="190500" y="666750"/>
                </a:lnTo>
              </a:path>
            </a:pathLst>
          </a:custGeom>
          <a:noFill/>
          <a:ln w="28575">
            <a:solidFill>
              <a:schemeClr val="accent2">
                <a:lumMod val="60000"/>
                <a:lumOff val="40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http://www.usask.ca/sens/our-people/faculty-profile/Core/images/Jeff-McDonnell-150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525" y="1440162"/>
            <a:ext cx="2015592" cy="2687456"/>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p:cNvSpPr txBox="1"/>
          <p:nvPr/>
        </p:nvSpPr>
        <p:spPr>
          <a:xfrm>
            <a:off x="9845059" y="4054614"/>
            <a:ext cx="1772473" cy="646331"/>
          </a:xfrm>
          <a:prstGeom prst="rect">
            <a:avLst/>
          </a:prstGeom>
          <a:noFill/>
          <a:ln>
            <a:noFill/>
          </a:ln>
        </p:spPr>
        <p:txBody>
          <a:bodyPr wrap="none" lIns="182880" tIns="182880" rIns="182880" bIns="182880" rtlCol="0">
            <a:spAutoFit/>
          </a:bodyPr>
          <a:lstStyle/>
          <a:p>
            <a:r>
              <a:rPr lang="en-US" dirty="0"/>
              <a:t>Jeff McDonnell</a:t>
            </a:r>
          </a:p>
        </p:txBody>
      </p:sp>
      <p:sp>
        <p:nvSpPr>
          <p:cNvPr id="117" name="Cloud Callout 116"/>
          <p:cNvSpPr/>
          <p:nvPr/>
        </p:nvSpPr>
        <p:spPr>
          <a:xfrm>
            <a:off x="6831537" y="1630498"/>
            <a:ext cx="2404953" cy="1445198"/>
          </a:xfrm>
          <a:prstGeom prst="cloudCallout">
            <a:avLst>
              <a:gd name="adj1" fmla="val 89625"/>
              <a:gd name="adj2" fmla="val 8844"/>
            </a:avLst>
          </a:prstGeom>
          <a:solidFill>
            <a:schemeClr val="bg1"/>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Disequilibrium flow in </a:t>
            </a:r>
            <a:r>
              <a:rPr lang="en-US" dirty="0" err="1">
                <a:solidFill>
                  <a:schemeClr val="tx1"/>
                </a:solidFill>
              </a:rPr>
              <a:t>macropores</a:t>
            </a:r>
            <a:endParaRPr lang="en-US" dirty="0">
              <a:solidFill>
                <a:schemeClr val="tx1"/>
              </a:solidFill>
            </a:endParaRPr>
          </a:p>
        </p:txBody>
      </p:sp>
      <p:grpSp>
        <p:nvGrpSpPr>
          <p:cNvPr id="13" name="Group 12"/>
          <p:cNvGrpSpPr/>
          <p:nvPr/>
        </p:nvGrpSpPr>
        <p:grpSpPr>
          <a:xfrm>
            <a:off x="3286125" y="4467225"/>
            <a:ext cx="3457575" cy="1304925"/>
            <a:chOff x="3286125" y="4467225"/>
            <a:chExt cx="3457575" cy="1304925"/>
          </a:xfrm>
        </p:grpSpPr>
        <p:sp>
          <p:nvSpPr>
            <p:cNvPr id="8" name="Freeform 7"/>
            <p:cNvSpPr/>
            <p:nvPr/>
          </p:nvSpPr>
          <p:spPr>
            <a:xfrm>
              <a:off x="4400550" y="4923939"/>
              <a:ext cx="1562100" cy="581511"/>
            </a:xfrm>
            <a:custGeom>
              <a:avLst/>
              <a:gdLst>
                <a:gd name="connsiteX0" fmla="*/ 0 w 1562100"/>
                <a:gd name="connsiteY0" fmla="*/ 10011 h 581511"/>
                <a:gd name="connsiteX1" fmla="*/ 0 w 1562100"/>
                <a:gd name="connsiteY1" fmla="*/ 10011 h 581511"/>
                <a:gd name="connsiteX2" fmla="*/ 200025 w 1562100"/>
                <a:gd name="connsiteY2" fmla="*/ 486 h 581511"/>
                <a:gd name="connsiteX3" fmla="*/ 238125 w 1562100"/>
                <a:gd name="connsiteY3" fmla="*/ 19536 h 581511"/>
                <a:gd name="connsiteX4" fmla="*/ 266700 w 1562100"/>
                <a:gd name="connsiteY4" fmla="*/ 38586 h 581511"/>
                <a:gd name="connsiteX5" fmla="*/ 304800 w 1562100"/>
                <a:gd name="connsiteY5" fmla="*/ 57636 h 581511"/>
                <a:gd name="connsiteX6" fmla="*/ 342900 w 1562100"/>
                <a:gd name="connsiteY6" fmla="*/ 86211 h 581511"/>
                <a:gd name="connsiteX7" fmla="*/ 447675 w 1562100"/>
                <a:gd name="connsiteY7" fmla="*/ 105261 h 581511"/>
                <a:gd name="connsiteX8" fmla="*/ 476250 w 1562100"/>
                <a:gd name="connsiteY8" fmla="*/ 171936 h 581511"/>
                <a:gd name="connsiteX9" fmla="*/ 495300 w 1562100"/>
                <a:gd name="connsiteY9" fmla="*/ 200511 h 581511"/>
                <a:gd name="connsiteX10" fmla="*/ 504825 w 1562100"/>
                <a:gd name="connsiteY10" fmla="*/ 238611 h 581511"/>
                <a:gd name="connsiteX11" fmla="*/ 533400 w 1562100"/>
                <a:gd name="connsiteY11" fmla="*/ 248136 h 581511"/>
                <a:gd name="connsiteX12" fmla="*/ 657225 w 1562100"/>
                <a:gd name="connsiteY12" fmla="*/ 257661 h 581511"/>
                <a:gd name="connsiteX13" fmla="*/ 733425 w 1562100"/>
                <a:gd name="connsiteY13" fmla="*/ 276711 h 581511"/>
                <a:gd name="connsiteX14" fmla="*/ 762000 w 1562100"/>
                <a:gd name="connsiteY14" fmla="*/ 295761 h 581511"/>
                <a:gd name="connsiteX15" fmla="*/ 828675 w 1562100"/>
                <a:gd name="connsiteY15" fmla="*/ 305286 h 581511"/>
                <a:gd name="connsiteX16" fmla="*/ 885825 w 1562100"/>
                <a:gd name="connsiteY16" fmla="*/ 362436 h 581511"/>
                <a:gd name="connsiteX17" fmla="*/ 971550 w 1562100"/>
                <a:gd name="connsiteY17" fmla="*/ 381486 h 581511"/>
                <a:gd name="connsiteX18" fmla="*/ 1000125 w 1562100"/>
                <a:gd name="connsiteY18" fmla="*/ 391011 h 581511"/>
                <a:gd name="connsiteX19" fmla="*/ 1019175 w 1562100"/>
                <a:gd name="connsiteY19" fmla="*/ 419586 h 581511"/>
                <a:gd name="connsiteX20" fmla="*/ 1076325 w 1562100"/>
                <a:gd name="connsiteY20" fmla="*/ 429111 h 581511"/>
                <a:gd name="connsiteX21" fmla="*/ 1228725 w 1562100"/>
                <a:gd name="connsiteY21" fmla="*/ 448161 h 581511"/>
                <a:gd name="connsiteX22" fmla="*/ 1276350 w 1562100"/>
                <a:gd name="connsiteY22" fmla="*/ 467211 h 581511"/>
                <a:gd name="connsiteX23" fmla="*/ 1304925 w 1562100"/>
                <a:gd name="connsiteY23" fmla="*/ 476736 h 581511"/>
                <a:gd name="connsiteX24" fmla="*/ 1390650 w 1562100"/>
                <a:gd name="connsiteY24" fmla="*/ 524361 h 581511"/>
                <a:gd name="connsiteX25" fmla="*/ 1400175 w 1562100"/>
                <a:gd name="connsiteY25" fmla="*/ 524361 h 581511"/>
                <a:gd name="connsiteX26" fmla="*/ 1562100 w 1562100"/>
                <a:gd name="connsiteY26" fmla="*/ 581511 h 58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62100" h="581511">
                  <a:moveTo>
                    <a:pt x="0" y="10011"/>
                  </a:moveTo>
                  <a:lnTo>
                    <a:pt x="0" y="10011"/>
                  </a:lnTo>
                  <a:cubicBezTo>
                    <a:pt x="66675" y="6836"/>
                    <a:pt x="133328" y="-2182"/>
                    <a:pt x="200025" y="486"/>
                  </a:cubicBezTo>
                  <a:cubicBezTo>
                    <a:pt x="214213" y="1054"/>
                    <a:pt x="225797" y="12491"/>
                    <a:pt x="238125" y="19536"/>
                  </a:cubicBezTo>
                  <a:cubicBezTo>
                    <a:pt x="248064" y="25216"/>
                    <a:pt x="256761" y="32906"/>
                    <a:pt x="266700" y="38586"/>
                  </a:cubicBezTo>
                  <a:cubicBezTo>
                    <a:pt x="279028" y="45631"/>
                    <a:pt x="292759" y="50111"/>
                    <a:pt x="304800" y="57636"/>
                  </a:cubicBezTo>
                  <a:cubicBezTo>
                    <a:pt x="318262" y="66050"/>
                    <a:pt x="329117" y="78335"/>
                    <a:pt x="342900" y="86211"/>
                  </a:cubicBezTo>
                  <a:cubicBezTo>
                    <a:pt x="367568" y="100307"/>
                    <a:pt x="433387" y="103475"/>
                    <a:pt x="447675" y="105261"/>
                  </a:cubicBezTo>
                  <a:cubicBezTo>
                    <a:pt x="495501" y="177000"/>
                    <a:pt x="439346" y="85826"/>
                    <a:pt x="476250" y="171936"/>
                  </a:cubicBezTo>
                  <a:cubicBezTo>
                    <a:pt x="480759" y="182458"/>
                    <a:pt x="488950" y="190986"/>
                    <a:pt x="495300" y="200511"/>
                  </a:cubicBezTo>
                  <a:cubicBezTo>
                    <a:pt x="498475" y="213211"/>
                    <a:pt x="496647" y="228389"/>
                    <a:pt x="504825" y="238611"/>
                  </a:cubicBezTo>
                  <a:cubicBezTo>
                    <a:pt x="511097" y="246451"/>
                    <a:pt x="523437" y="246891"/>
                    <a:pt x="533400" y="248136"/>
                  </a:cubicBezTo>
                  <a:cubicBezTo>
                    <a:pt x="574477" y="253271"/>
                    <a:pt x="615950" y="254486"/>
                    <a:pt x="657225" y="257661"/>
                  </a:cubicBezTo>
                  <a:cubicBezTo>
                    <a:pt x="682625" y="264011"/>
                    <a:pt x="711640" y="262188"/>
                    <a:pt x="733425" y="276711"/>
                  </a:cubicBezTo>
                  <a:cubicBezTo>
                    <a:pt x="742950" y="283061"/>
                    <a:pt x="751035" y="292472"/>
                    <a:pt x="762000" y="295761"/>
                  </a:cubicBezTo>
                  <a:cubicBezTo>
                    <a:pt x="783504" y="302212"/>
                    <a:pt x="806450" y="302111"/>
                    <a:pt x="828675" y="305286"/>
                  </a:cubicBezTo>
                  <a:cubicBezTo>
                    <a:pt x="847725" y="324336"/>
                    <a:pt x="859407" y="357152"/>
                    <a:pt x="885825" y="362436"/>
                  </a:cubicBezTo>
                  <a:cubicBezTo>
                    <a:pt x="918561" y="368983"/>
                    <a:pt x="940163" y="372518"/>
                    <a:pt x="971550" y="381486"/>
                  </a:cubicBezTo>
                  <a:cubicBezTo>
                    <a:pt x="981204" y="384244"/>
                    <a:pt x="990600" y="387836"/>
                    <a:pt x="1000125" y="391011"/>
                  </a:cubicBezTo>
                  <a:cubicBezTo>
                    <a:pt x="1006475" y="400536"/>
                    <a:pt x="1008936" y="414466"/>
                    <a:pt x="1019175" y="419586"/>
                  </a:cubicBezTo>
                  <a:cubicBezTo>
                    <a:pt x="1036449" y="428223"/>
                    <a:pt x="1057237" y="426174"/>
                    <a:pt x="1076325" y="429111"/>
                  </a:cubicBezTo>
                  <a:cubicBezTo>
                    <a:pt x="1146998" y="439984"/>
                    <a:pt x="1152016" y="439638"/>
                    <a:pt x="1228725" y="448161"/>
                  </a:cubicBezTo>
                  <a:cubicBezTo>
                    <a:pt x="1244600" y="454511"/>
                    <a:pt x="1260341" y="461208"/>
                    <a:pt x="1276350" y="467211"/>
                  </a:cubicBezTo>
                  <a:cubicBezTo>
                    <a:pt x="1285751" y="470736"/>
                    <a:pt x="1296148" y="471860"/>
                    <a:pt x="1304925" y="476736"/>
                  </a:cubicBezTo>
                  <a:cubicBezTo>
                    <a:pt x="1362969" y="508983"/>
                    <a:pt x="1343626" y="512605"/>
                    <a:pt x="1390650" y="524361"/>
                  </a:cubicBezTo>
                  <a:cubicBezTo>
                    <a:pt x="1393730" y="525131"/>
                    <a:pt x="1397000" y="524361"/>
                    <a:pt x="1400175" y="524361"/>
                  </a:cubicBezTo>
                  <a:lnTo>
                    <a:pt x="1562100" y="581511"/>
                  </a:lnTo>
                </a:path>
              </a:pathLst>
            </a:custGeom>
            <a:noFill/>
            <a:ln w="28575">
              <a:solidFill>
                <a:schemeClr val="accent2">
                  <a:lumMod val="60000"/>
                  <a:lumOff val="40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153025" y="5105400"/>
              <a:ext cx="1590675" cy="666750"/>
            </a:xfrm>
            <a:custGeom>
              <a:avLst/>
              <a:gdLst>
                <a:gd name="connsiteX0" fmla="*/ 0 w 1590675"/>
                <a:gd name="connsiteY0" fmla="*/ 0 h 666750"/>
                <a:gd name="connsiteX1" fmla="*/ 0 w 1590675"/>
                <a:gd name="connsiteY1" fmla="*/ 0 h 666750"/>
                <a:gd name="connsiteX2" fmla="*/ 352425 w 1590675"/>
                <a:gd name="connsiteY2" fmla="*/ 9525 h 666750"/>
                <a:gd name="connsiteX3" fmla="*/ 647700 w 1590675"/>
                <a:gd name="connsiteY3" fmla="*/ 28575 h 666750"/>
                <a:gd name="connsiteX4" fmla="*/ 676275 w 1590675"/>
                <a:gd name="connsiteY4" fmla="*/ 38100 h 666750"/>
                <a:gd name="connsiteX5" fmla="*/ 714375 w 1590675"/>
                <a:gd name="connsiteY5" fmla="*/ 66675 h 666750"/>
                <a:gd name="connsiteX6" fmla="*/ 742950 w 1590675"/>
                <a:gd name="connsiteY6" fmla="*/ 85725 h 666750"/>
                <a:gd name="connsiteX7" fmla="*/ 752475 w 1590675"/>
                <a:gd name="connsiteY7" fmla="*/ 114300 h 666750"/>
                <a:gd name="connsiteX8" fmla="*/ 704850 w 1590675"/>
                <a:gd name="connsiteY8" fmla="*/ 219075 h 666750"/>
                <a:gd name="connsiteX9" fmla="*/ 685800 w 1590675"/>
                <a:gd name="connsiteY9" fmla="*/ 276225 h 666750"/>
                <a:gd name="connsiteX10" fmla="*/ 752475 w 1590675"/>
                <a:gd name="connsiteY10" fmla="*/ 304800 h 666750"/>
                <a:gd name="connsiteX11" fmla="*/ 819150 w 1590675"/>
                <a:gd name="connsiteY11" fmla="*/ 323850 h 666750"/>
                <a:gd name="connsiteX12" fmla="*/ 895350 w 1590675"/>
                <a:gd name="connsiteY12" fmla="*/ 381000 h 666750"/>
                <a:gd name="connsiteX13" fmla="*/ 933450 w 1590675"/>
                <a:gd name="connsiteY13" fmla="*/ 400050 h 666750"/>
                <a:gd name="connsiteX14" fmla="*/ 942975 w 1590675"/>
                <a:gd name="connsiteY14" fmla="*/ 447675 h 666750"/>
                <a:gd name="connsiteX15" fmla="*/ 981075 w 1590675"/>
                <a:gd name="connsiteY15" fmla="*/ 485775 h 666750"/>
                <a:gd name="connsiteX16" fmla="*/ 1104900 w 1590675"/>
                <a:gd name="connsiteY16" fmla="*/ 523875 h 666750"/>
                <a:gd name="connsiteX17" fmla="*/ 1190625 w 1590675"/>
                <a:gd name="connsiteY17" fmla="*/ 552450 h 666750"/>
                <a:gd name="connsiteX18" fmla="*/ 1295400 w 1590675"/>
                <a:gd name="connsiteY18" fmla="*/ 571500 h 666750"/>
                <a:gd name="connsiteX19" fmla="*/ 1352550 w 1590675"/>
                <a:gd name="connsiteY19" fmla="*/ 590550 h 666750"/>
                <a:gd name="connsiteX20" fmla="*/ 1400175 w 1590675"/>
                <a:gd name="connsiteY20" fmla="*/ 628650 h 666750"/>
                <a:gd name="connsiteX21" fmla="*/ 1590675 w 1590675"/>
                <a:gd name="connsiteY21"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0675" h="666750">
                  <a:moveTo>
                    <a:pt x="0" y="0"/>
                  </a:moveTo>
                  <a:lnTo>
                    <a:pt x="0" y="0"/>
                  </a:lnTo>
                  <a:lnTo>
                    <a:pt x="352425" y="9525"/>
                  </a:lnTo>
                  <a:cubicBezTo>
                    <a:pt x="464523" y="13601"/>
                    <a:pt x="539625" y="20262"/>
                    <a:pt x="647700" y="28575"/>
                  </a:cubicBezTo>
                  <a:cubicBezTo>
                    <a:pt x="657225" y="31750"/>
                    <a:pt x="667558" y="33119"/>
                    <a:pt x="676275" y="38100"/>
                  </a:cubicBezTo>
                  <a:cubicBezTo>
                    <a:pt x="690058" y="45976"/>
                    <a:pt x="701457" y="57448"/>
                    <a:pt x="714375" y="66675"/>
                  </a:cubicBezTo>
                  <a:cubicBezTo>
                    <a:pt x="723690" y="73329"/>
                    <a:pt x="733425" y="79375"/>
                    <a:pt x="742950" y="85725"/>
                  </a:cubicBezTo>
                  <a:cubicBezTo>
                    <a:pt x="746125" y="95250"/>
                    <a:pt x="753474" y="104310"/>
                    <a:pt x="752475" y="114300"/>
                  </a:cubicBezTo>
                  <a:cubicBezTo>
                    <a:pt x="746622" y="172828"/>
                    <a:pt x="735234" y="178562"/>
                    <a:pt x="704850" y="219075"/>
                  </a:cubicBezTo>
                  <a:cubicBezTo>
                    <a:pt x="698500" y="238125"/>
                    <a:pt x="676048" y="258672"/>
                    <a:pt x="685800" y="276225"/>
                  </a:cubicBezTo>
                  <a:cubicBezTo>
                    <a:pt x="697543" y="297362"/>
                    <a:pt x="729751" y="296537"/>
                    <a:pt x="752475" y="304800"/>
                  </a:cubicBezTo>
                  <a:cubicBezTo>
                    <a:pt x="774855" y="312938"/>
                    <a:pt x="797683" y="313117"/>
                    <a:pt x="819150" y="323850"/>
                  </a:cubicBezTo>
                  <a:cubicBezTo>
                    <a:pt x="844631" y="336590"/>
                    <a:pt x="874322" y="366981"/>
                    <a:pt x="895350" y="381000"/>
                  </a:cubicBezTo>
                  <a:cubicBezTo>
                    <a:pt x="907164" y="388876"/>
                    <a:pt x="920750" y="393700"/>
                    <a:pt x="933450" y="400050"/>
                  </a:cubicBezTo>
                  <a:cubicBezTo>
                    <a:pt x="936625" y="415925"/>
                    <a:pt x="935113" y="433523"/>
                    <a:pt x="942975" y="447675"/>
                  </a:cubicBezTo>
                  <a:cubicBezTo>
                    <a:pt x="951697" y="463375"/>
                    <a:pt x="965261" y="477260"/>
                    <a:pt x="981075" y="485775"/>
                  </a:cubicBezTo>
                  <a:cubicBezTo>
                    <a:pt x="1044003" y="519659"/>
                    <a:pt x="1052884" y="506536"/>
                    <a:pt x="1104900" y="523875"/>
                  </a:cubicBezTo>
                  <a:cubicBezTo>
                    <a:pt x="1167784" y="544836"/>
                    <a:pt x="1133561" y="541037"/>
                    <a:pt x="1190625" y="552450"/>
                  </a:cubicBezTo>
                  <a:cubicBezTo>
                    <a:pt x="1217853" y="557896"/>
                    <a:pt x="1267307" y="563838"/>
                    <a:pt x="1295400" y="571500"/>
                  </a:cubicBezTo>
                  <a:cubicBezTo>
                    <a:pt x="1314773" y="576784"/>
                    <a:pt x="1352550" y="590550"/>
                    <a:pt x="1352550" y="590550"/>
                  </a:cubicBezTo>
                  <a:cubicBezTo>
                    <a:pt x="1386145" y="624145"/>
                    <a:pt x="1369077" y="613101"/>
                    <a:pt x="1400175" y="628650"/>
                  </a:cubicBezTo>
                  <a:lnTo>
                    <a:pt x="1590675" y="666750"/>
                  </a:lnTo>
                </a:path>
              </a:pathLst>
            </a:custGeom>
            <a:noFill/>
            <a:ln w="28575">
              <a:solidFill>
                <a:schemeClr val="accent2">
                  <a:lumMod val="60000"/>
                  <a:lumOff val="40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286125" y="4467225"/>
              <a:ext cx="1390650" cy="619125"/>
            </a:xfrm>
            <a:custGeom>
              <a:avLst/>
              <a:gdLst>
                <a:gd name="connsiteX0" fmla="*/ 0 w 1390650"/>
                <a:gd name="connsiteY0" fmla="*/ 57150 h 619125"/>
                <a:gd name="connsiteX1" fmla="*/ 0 w 1390650"/>
                <a:gd name="connsiteY1" fmla="*/ 57150 h 619125"/>
                <a:gd name="connsiteX2" fmla="*/ 104775 w 1390650"/>
                <a:gd name="connsiteY2" fmla="*/ 19050 h 619125"/>
                <a:gd name="connsiteX3" fmla="*/ 266700 w 1390650"/>
                <a:gd name="connsiteY3" fmla="*/ 9525 h 619125"/>
                <a:gd name="connsiteX4" fmla="*/ 352425 w 1390650"/>
                <a:gd name="connsiteY4" fmla="*/ 0 h 619125"/>
                <a:gd name="connsiteX5" fmla="*/ 419100 w 1390650"/>
                <a:gd name="connsiteY5" fmla="*/ 9525 h 619125"/>
                <a:gd name="connsiteX6" fmla="*/ 447675 w 1390650"/>
                <a:gd name="connsiteY6" fmla="*/ 28575 h 619125"/>
                <a:gd name="connsiteX7" fmla="*/ 476250 w 1390650"/>
                <a:gd name="connsiteY7" fmla="*/ 38100 h 619125"/>
                <a:gd name="connsiteX8" fmla="*/ 504825 w 1390650"/>
                <a:gd name="connsiteY8" fmla="*/ 66675 h 619125"/>
                <a:gd name="connsiteX9" fmla="*/ 523875 w 1390650"/>
                <a:gd name="connsiteY9" fmla="*/ 104775 h 619125"/>
                <a:gd name="connsiteX10" fmla="*/ 552450 w 1390650"/>
                <a:gd name="connsiteY10" fmla="*/ 123825 h 619125"/>
                <a:gd name="connsiteX11" fmla="*/ 571500 w 1390650"/>
                <a:gd name="connsiteY11" fmla="*/ 180975 h 619125"/>
                <a:gd name="connsiteX12" fmla="*/ 581025 w 1390650"/>
                <a:gd name="connsiteY12" fmla="*/ 209550 h 619125"/>
                <a:gd name="connsiteX13" fmla="*/ 590550 w 1390650"/>
                <a:gd name="connsiteY13" fmla="*/ 295275 h 619125"/>
                <a:gd name="connsiteX14" fmla="*/ 619125 w 1390650"/>
                <a:gd name="connsiteY14" fmla="*/ 314325 h 619125"/>
                <a:gd name="connsiteX15" fmla="*/ 676275 w 1390650"/>
                <a:gd name="connsiteY15" fmla="*/ 333375 h 619125"/>
                <a:gd name="connsiteX16" fmla="*/ 704850 w 1390650"/>
                <a:gd name="connsiteY16" fmla="*/ 342900 h 619125"/>
                <a:gd name="connsiteX17" fmla="*/ 742950 w 1390650"/>
                <a:gd name="connsiteY17" fmla="*/ 352425 h 619125"/>
                <a:gd name="connsiteX18" fmla="*/ 828675 w 1390650"/>
                <a:gd name="connsiteY18" fmla="*/ 381000 h 619125"/>
                <a:gd name="connsiteX19" fmla="*/ 942975 w 1390650"/>
                <a:gd name="connsiteY19" fmla="*/ 419100 h 619125"/>
                <a:gd name="connsiteX20" fmla="*/ 1066800 w 1390650"/>
                <a:gd name="connsiteY20" fmla="*/ 409575 h 619125"/>
                <a:gd name="connsiteX21" fmla="*/ 1104900 w 1390650"/>
                <a:gd name="connsiteY21" fmla="*/ 400050 h 619125"/>
                <a:gd name="connsiteX22" fmla="*/ 1295400 w 1390650"/>
                <a:gd name="connsiteY22" fmla="*/ 390525 h 619125"/>
                <a:gd name="connsiteX23" fmla="*/ 1343025 w 1390650"/>
                <a:gd name="connsiteY23" fmla="*/ 476250 h 619125"/>
                <a:gd name="connsiteX24" fmla="*/ 1352550 w 1390650"/>
                <a:gd name="connsiteY24" fmla="*/ 504825 h 619125"/>
                <a:gd name="connsiteX25" fmla="*/ 1371600 w 1390650"/>
                <a:gd name="connsiteY25" fmla="*/ 609600 h 619125"/>
                <a:gd name="connsiteX26" fmla="*/ 1390650 w 1390650"/>
                <a:gd name="connsiteY26" fmla="*/ 619125 h 619125"/>
                <a:gd name="connsiteX27" fmla="*/ 1390650 w 1390650"/>
                <a:gd name="connsiteY27" fmla="*/ 61912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0650" h="619125">
                  <a:moveTo>
                    <a:pt x="0" y="57150"/>
                  </a:moveTo>
                  <a:lnTo>
                    <a:pt x="0" y="57150"/>
                  </a:lnTo>
                  <a:cubicBezTo>
                    <a:pt x="34925" y="44450"/>
                    <a:pt x="68191" y="25583"/>
                    <a:pt x="104775" y="19050"/>
                  </a:cubicBezTo>
                  <a:cubicBezTo>
                    <a:pt x="158001" y="9545"/>
                    <a:pt x="212791" y="13672"/>
                    <a:pt x="266700" y="9525"/>
                  </a:cubicBezTo>
                  <a:cubicBezTo>
                    <a:pt x="295366" y="7320"/>
                    <a:pt x="323850" y="3175"/>
                    <a:pt x="352425" y="0"/>
                  </a:cubicBezTo>
                  <a:cubicBezTo>
                    <a:pt x="374650" y="3175"/>
                    <a:pt x="397596" y="3074"/>
                    <a:pt x="419100" y="9525"/>
                  </a:cubicBezTo>
                  <a:cubicBezTo>
                    <a:pt x="430065" y="12814"/>
                    <a:pt x="437436" y="23455"/>
                    <a:pt x="447675" y="28575"/>
                  </a:cubicBezTo>
                  <a:cubicBezTo>
                    <a:pt x="456655" y="33065"/>
                    <a:pt x="466725" y="34925"/>
                    <a:pt x="476250" y="38100"/>
                  </a:cubicBezTo>
                  <a:cubicBezTo>
                    <a:pt x="485775" y="47625"/>
                    <a:pt x="496995" y="55714"/>
                    <a:pt x="504825" y="66675"/>
                  </a:cubicBezTo>
                  <a:cubicBezTo>
                    <a:pt x="513078" y="78229"/>
                    <a:pt x="514785" y="93867"/>
                    <a:pt x="523875" y="104775"/>
                  </a:cubicBezTo>
                  <a:cubicBezTo>
                    <a:pt x="531204" y="113569"/>
                    <a:pt x="542925" y="117475"/>
                    <a:pt x="552450" y="123825"/>
                  </a:cubicBezTo>
                  <a:lnTo>
                    <a:pt x="571500" y="180975"/>
                  </a:lnTo>
                  <a:lnTo>
                    <a:pt x="581025" y="209550"/>
                  </a:lnTo>
                  <a:cubicBezTo>
                    <a:pt x="584200" y="238125"/>
                    <a:pt x="580725" y="268255"/>
                    <a:pt x="590550" y="295275"/>
                  </a:cubicBezTo>
                  <a:cubicBezTo>
                    <a:pt x="594462" y="306033"/>
                    <a:pt x="608664" y="309676"/>
                    <a:pt x="619125" y="314325"/>
                  </a:cubicBezTo>
                  <a:cubicBezTo>
                    <a:pt x="637475" y="322480"/>
                    <a:pt x="657225" y="327025"/>
                    <a:pt x="676275" y="333375"/>
                  </a:cubicBezTo>
                  <a:cubicBezTo>
                    <a:pt x="685800" y="336550"/>
                    <a:pt x="695110" y="340465"/>
                    <a:pt x="704850" y="342900"/>
                  </a:cubicBezTo>
                  <a:cubicBezTo>
                    <a:pt x="717550" y="346075"/>
                    <a:pt x="730438" y="348575"/>
                    <a:pt x="742950" y="352425"/>
                  </a:cubicBezTo>
                  <a:cubicBezTo>
                    <a:pt x="771739" y="361283"/>
                    <a:pt x="799454" y="373695"/>
                    <a:pt x="828675" y="381000"/>
                  </a:cubicBezTo>
                  <a:cubicBezTo>
                    <a:pt x="918650" y="403494"/>
                    <a:pt x="881457" y="388341"/>
                    <a:pt x="942975" y="419100"/>
                  </a:cubicBezTo>
                  <a:cubicBezTo>
                    <a:pt x="984250" y="415925"/>
                    <a:pt x="1025687" y="414412"/>
                    <a:pt x="1066800" y="409575"/>
                  </a:cubicBezTo>
                  <a:cubicBezTo>
                    <a:pt x="1079801" y="408045"/>
                    <a:pt x="1091854" y="401137"/>
                    <a:pt x="1104900" y="400050"/>
                  </a:cubicBezTo>
                  <a:cubicBezTo>
                    <a:pt x="1168260" y="394770"/>
                    <a:pt x="1231900" y="393700"/>
                    <a:pt x="1295400" y="390525"/>
                  </a:cubicBezTo>
                  <a:cubicBezTo>
                    <a:pt x="1338174" y="433299"/>
                    <a:pt x="1319715" y="406321"/>
                    <a:pt x="1343025" y="476250"/>
                  </a:cubicBezTo>
                  <a:lnTo>
                    <a:pt x="1352550" y="504825"/>
                  </a:lnTo>
                  <a:cubicBezTo>
                    <a:pt x="1352694" y="505834"/>
                    <a:pt x="1363179" y="595566"/>
                    <a:pt x="1371600" y="609600"/>
                  </a:cubicBezTo>
                  <a:cubicBezTo>
                    <a:pt x="1375253" y="615688"/>
                    <a:pt x="1384300" y="615950"/>
                    <a:pt x="1390650" y="619125"/>
                  </a:cubicBezTo>
                  <a:lnTo>
                    <a:pt x="1390650" y="619125"/>
                  </a:lnTo>
                </a:path>
              </a:pathLst>
            </a:custGeom>
            <a:noFill/>
            <a:ln w="28575">
              <a:solidFill>
                <a:schemeClr val="accent2">
                  <a:lumMod val="60000"/>
                  <a:lumOff val="40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141333" y="4329389"/>
            <a:ext cx="2009974" cy="646331"/>
          </a:xfrm>
          <a:prstGeom prst="rect">
            <a:avLst/>
          </a:prstGeom>
          <a:noFill/>
          <a:ln>
            <a:noFill/>
          </a:ln>
        </p:spPr>
        <p:txBody>
          <a:bodyPr wrap="none" lIns="182880" tIns="182880" rIns="182880" bIns="182880" rtlCol="0">
            <a:spAutoFit/>
          </a:bodyPr>
          <a:lstStyle/>
          <a:p>
            <a:r>
              <a:rPr lang="en-US" dirty="0"/>
              <a:t>Infiltration excess</a:t>
            </a:r>
          </a:p>
        </p:txBody>
      </p:sp>
      <p:cxnSp>
        <p:nvCxnSpPr>
          <p:cNvPr id="16" name="Straight Arrow Connector 15"/>
          <p:cNvCxnSpPr/>
          <p:nvPr/>
        </p:nvCxnSpPr>
        <p:spPr>
          <a:xfrm flipV="1">
            <a:off x="2054256" y="3826393"/>
            <a:ext cx="1534432" cy="751463"/>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657601" y="3692525"/>
            <a:ext cx="678280" cy="1146175"/>
            <a:chOff x="3657601" y="3692525"/>
            <a:chExt cx="678280" cy="1146175"/>
          </a:xfrm>
        </p:grpSpPr>
        <p:sp>
          <p:nvSpPr>
            <p:cNvPr id="17" name="Freeform 16"/>
            <p:cNvSpPr/>
            <p:nvPr/>
          </p:nvSpPr>
          <p:spPr>
            <a:xfrm>
              <a:off x="3657601" y="3692525"/>
              <a:ext cx="200025" cy="930275"/>
            </a:xfrm>
            <a:custGeom>
              <a:avLst/>
              <a:gdLst>
                <a:gd name="connsiteX0" fmla="*/ 0 w 182104"/>
                <a:gd name="connsiteY0" fmla="*/ 0 h 838200"/>
                <a:gd name="connsiteX1" fmla="*/ 28575 w 182104"/>
                <a:gd name="connsiteY1" fmla="*/ 190500 h 838200"/>
                <a:gd name="connsiteX2" fmla="*/ 95250 w 182104"/>
                <a:gd name="connsiteY2" fmla="*/ 276225 h 838200"/>
                <a:gd name="connsiteX3" fmla="*/ 161925 w 182104"/>
                <a:gd name="connsiteY3" fmla="*/ 428625 h 838200"/>
                <a:gd name="connsiteX4" fmla="*/ 114300 w 182104"/>
                <a:gd name="connsiteY4" fmla="*/ 542925 h 838200"/>
                <a:gd name="connsiteX5" fmla="*/ 104775 w 182104"/>
                <a:gd name="connsiteY5" fmla="*/ 590550 h 838200"/>
                <a:gd name="connsiteX6" fmla="*/ 104775 w 182104"/>
                <a:gd name="connsiteY6" fmla="*/ 685800 h 838200"/>
                <a:gd name="connsiteX7" fmla="*/ 180975 w 182104"/>
                <a:gd name="connsiteY7" fmla="*/ 771525 h 838200"/>
                <a:gd name="connsiteX8" fmla="*/ 152400 w 182104"/>
                <a:gd name="connsiteY8" fmla="*/ 838200 h 838200"/>
                <a:gd name="connsiteX9" fmla="*/ 152400 w 182104"/>
                <a:gd name="connsiteY9" fmla="*/ 838200 h 838200"/>
                <a:gd name="connsiteX0" fmla="*/ 0 w 182104"/>
                <a:gd name="connsiteY0" fmla="*/ 0 h 869950"/>
                <a:gd name="connsiteX1" fmla="*/ 28575 w 182104"/>
                <a:gd name="connsiteY1" fmla="*/ 222250 h 869950"/>
                <a:gd name="connsiteX2" fmla="*/ 95250 w 182104"/>
                <a:gd name="connsiteY2" fmla="*/ 307975 h 869950"/>
                <a:gd name="connsiteX3" fmla="*/ 161925 w 182104"/>
                <a:gd name="connsiteY3" fmla="*/ 460375 h 869950"/>
                <a:gd name="connsiteX4" fmla="*/ 114300 w 182104"/>
                <a:gd name="connsiteY4" fmla="*/ 574675 h 869950"/>
                <a:gd name="connsiteX5" fmla="*/ 104775 w 182104"/>
                <a:gd name="connsiteY5" fmla="*/ 622300 h 869950"/>
                <a:gd name="connsiteX6" fmla="*/ 104775 w 182104"/>
                <a:gd name="connsiteY6" fmla="*/ 717550 h 869950"/>
                <a:gd name="connsiteX7" fmla="*/ 180975 w 182104"/>
                <a:gd name="connsiteY7" fmla="*/ 803275 h 869950"/>
                <a:gd name="connsiteX8" fmla="*/ 152400 w 182104"/>
                <a:gd name="connsiteY8" fmla="*/ 869950 h 869950"/>
                <a:gd name="connsiteX9" fmla="*/ 152400 w 182104"/>
                <a:gd name="connsiteY9" fmla="*/ 869950 h 869950"/>
                <a:gd name="connsiteX0" fmla="*/ 0 w 182104"/>
                <a:gd name="connsiteY0" fmla="*/ 0 h 869950"/>
                <a:gd name="connsiteX1" fmla="*/ 15875 w 182104"/>
                <a:gd name="connsiteY1" fmla="*/ 209550 h 869950"/>
                <a:gd name="connsiteX2" fmla="*/ 95250 w 182104"/>
                <a:gd name="connsiteY2" fmla="*/ 307975 h 869950"/>
                <a:gd name="connsiteX3" fmla="*/ 161925 w 182104"/>
                <a:gd name="connsiteY3" fmla="*/ 460375 h 869950"/>
                <a:gd name="connsiteX4" fmla="*/ 114300 w 182104"/>
                <a:gd name="connsiteY4" fmla="*/ 574675 h 869950"/>
                <a:gd name="connsiteX5" fmla="*/ 104775 w 182104"/>
                <a:gd name="connsiteY5" fmla="*/ 622300 h 869950"/>
                <a:gd name="connsiteX6" fmla="*/ 104775 w 182104"/>
                <a:gd name="connsiteY6" fmla="*/ 717550 h 869950"/>
                <a:gd name="connsiteX7" fmla="*/ 180975 w 182104"/>
                <a:gd name="connsiteY7" fmla="*/ 803275 h 869950"/>
                <a:gd name="connsiteX8" fmla="*/ 152400 w 182104"/>
                <a:gd name="connsiteY8" fmla="*/ 869950 h 869950"/>
                <a:gd name="connsiteX9" fmla="*/ 152400 w 182104"/>
                <a:gd name="connsiteY9" fmla="*/ 869950 h 869950"/>
                <a:gd name="connsiteX0" fmla="*/ 0 w 182104"/>
                <a:gd name="connsiteY0" fmla="*/ 0 h 869950"/>
                <a:gd name="connsiteX1" fmla="*/ 15875 w 182104"/>
                <a:gd name="connsiteY1" fmla="*/ 209550 h 869950"/>
                <a:gd name="connsiteX2" fmla="*/ 95250 w 182104"/>
                <a:gd name="connsiteY2" fmla="*/ 288925 h 869950"/>
                <a:gd name="connsiteX3" fmla="*/ 161925 w 182104"/>
                <a:gd name="connsiteY3" fmla="*/ 460375 h 869950"/>
                <a:gd name="connsiteX4" fmla="*/ 114300 w 182104"/>
                <a:gd name="connsiteY4" fmla="*/ 574675 h 869950"/>
                <a:gd name="connsiteX5" fmla="*/ 104775 w 182104"/>
                <a:gd name="connsiteY5" fmla="*/ 622300 h 869950"/>
                <a:gd name="connsiteX6" fmla="*/ 104775 w 182104"/>
                <a:gd name="connsiteY6" fmla="*/ 717550 h 869950"/>
                <a:gd name="connsiteX7" fmla="*/ 180975 w 182104"/>
                <a:gd name="connsiteY7" fmla="*/ 803275 h 869950"/>
                <a:gd name="connsiteX8" fmla="*/ 152400 w 182104"/>
                <a:gd name="connsiteY8" fmla="*/ 869950 h 869950"/>
                <a:gd name="connsiteX9" fmla="*/ 152400 w 182104"/>
                <a:gd name="connsiteY9" fmla="*/ 869950 h 869950"/>
                <a:gd name="connsiteX0" fmla="*/ 0 w 182104"/>
                <a:gd name="connsiteY0" fmla="*/ 0 h 869950"/>
                <a:gd name="connsiteX1" fmla="*/ 15875 w 182104"/>
                <a:gd name="connsiteY1" fmla="*/ 209550 h 869950"/>
                <a:gd name="connsiteX2" fmla="*/ 95250 w 182104"/>
                <a:gd name="connsiteY2" fmla="*/ 288925 h 869950"/>
                <a:gd name="connsiteX3" fmla="*/ 146050 w 182104"/>
                <a:gd name="connsiteY3" fmla="*/ 460375 h 869950"/>
                <a:gd name="connsiteX4" fmla="*/ 114300 w 182104"/>
                <a:gd name="connsiteY4" fmla="*/ 574675 h 869950"/>
                <a:gd name="connsiteX5" fmla="*/ 104775 w 182104"/>
                <a:gd name="connsiteY5" fmla="*/ 622300 h 869950"/>
                <a:gd name="connsiteX6" fmla="*/ 104775 w 182104"/>
                <a:gd name="connsiteY6" fmla="*/ 717550 h 869950"/>
                <a:gd name="connsiteX7" fmla="*/ 180975 w 182104"/>
                <a:gd name="connsiteY7" fmla="*/ 803275 h 869950"/>
                <a:gd name="connsiteX8" fmla="*/ 152400 w 182104"/>
                <a:gd name="connsiteY8" fmla="*/ 869950 h 869950"/>
                <a:gd name="connsiteX9" fmla="*/ 152400 w 182104"/>
                <a:gd name="connsiteY9" fmla="*/ 869950 h 869950"/>
                <a:gd name="connsiteX0" fmla="*/ 0 w 182104"/>
                <a:gd name="connsiteY0" fmla="*/ 0 h 869950"/>
                <a:gd name="connsiteX1" fmla="*/ 15875 w 182104"/>
                <a:gd name="connsiteY1" fmla="*/ 209550 h 869950"/>
                <a:gd name="connsiteX2" fmla="*/ 95250 w 182104"/>
                <a:gd name="connsiteY2" fmla="*/ 288925 h 869950"/>
                <a:gd name="connsiteX3" fmla="*/ 146050 w 182104"/>
                <a:gd name="connsiteY3" fmla="*/ 460375 h 869950"/>
                <a:gd name="connsiteX4" fmla="*/ 107950 w 182104"/>
                <a:gd name="connsiteY4" fmla="*/ 546100 h 869950"/>
                <a:gd name="connsiteX5" fmla="*/ 104775 w 182104"/>
                <a:gd name="connsiteY5" fmla="*/ 622300 h 869950"/>
                <a:gd name="connsiteX6" fmla="*/ 104775 w 182104"/>
                <a:gd name="connsiteY6" fmla="*/ 717550 h 869950"/>
                <a:gd name="connsiteX7" fmla="*/ 180975 w 182104"/>
                <a:gd name="connsiteY7" fmla="*/ 803275 h 869950"/>
                <a:gd name="connsiteX8" fmla="*/ 152400 w 182104"/>
                <a:gd name="connsiteY8" fmla="*/ 869950 h 869950"/>
                <a:gd name="connsiteX9" fmla="*/ 152400 w 182104"/>
                <a:gd name="connsiteY9" fmla="*/ 869950 h 869950"/>
                <a:gd name="connsiteX0" fmla="*/ 0 w 197785"/>
                <a:gd name="connsiteY0" fmla="*/ 0 h 869950"/>
                <a:gd name="connsiteX1" fmla="*/ 15875 w 197785"/>
                <a:gd name="connsiteY1" fmla="*/ 209550 h 869950"/>
                <a:gd name="connsiteX2" fmla="*/ 95250 w 197785"/>
                <a:gd name="connsiteY2" fmla="*/ 288925 h 869950"/>
                <a:gd name="connsiteX3" fmla="*/ 146050 w 197785"/>
                <a:gd name="connsiteY3" fmla="*/ 460375 h 869950"/>
                <a:gd name="connsiteX4" fmla="*/ 107950 w 197785"/>
                <a:gd name="connsiteY4" fmla="*/ 546100 h 869950"/>
                <a:gd name="connsiteX5" fmla="*/ 104775 w 197785"/>
                <a:gd name="connsiteY5" fmla="*/ 622300 h 869950"/>
                <a:gd name="connsiteX6" fmla="*/ 104775 w 197785"/>
                <a:gd name="connsiteY6" fmla="*/ 717550 h 869950"/>
                <a:gd name="connsiteX7" fmla="*/ 196850 w 197785"/>
                <a:gd name="connsiteY7" fmla="*/ 815975 h 869950"/>
                <a:gd name="connsiteX8" fmla="*/ 152400 w 197785"/>
                <a:gd name="connsiteY8" fmla="*/ 869950 h 869950"/>
                <a:gd name="connsiteX9" fmla="*/ 152400 w 197785"/>
                <a:gd name="connsiteY9" fmla="*/ 869950 h 869950"/>
                <a:gd name="connsiteX0" fmla="*/ 0 w 203200"/>
                <a:gd name="connsiteY0" fmla="*/ 0 h 889000"/>
                <a:gd name="connsiteX1" fmla="*/ 15875 w 203200"/>
                <a:gd name="connsiteY1" fmla="*/ 209550 h 889000"/>
                <a:gd name="connsiteX2" fmla="*/ 95250 w 203200"/>
                <a:gd name="connsiteY2" fmla="*/ 288925 h 889000"/>
                <a:gd name="connsiteX3" fmla="*/ 146050 w 203200"/>
                <a:gd name="connsiteY3" fmla="*/ 460375 h 889000"/>
                <a:gd name="connsiteX4" fmla="*/ 107950 w 203200"/>
                <a:gd name="connsiteY4" fmla="*/ 546100 h 889000"/>
                <a:gd name="connsiteX5" fmla="*/ 104775 w 203200"/>
                <a:gd name="connsiteY5" fmla="*/ 622300 h 889000"/>
                <a:gd name="connsiteX6" fmla="*/ 104775 w 203200"/>
                <a:gd name="connsiteY6" fmla="*/ 717550 h 889000"/>
                <a:gd name="connsiteX7" fmla="*/ 196850 w 203200"/>
                <a:gd name="connsiteY7" fmla="*/ 815975 h 889000"/>
                <a:gd name="connsiteX8" fmla="*/ 152400 w 203200"/>
                <a:gd name="connsiteY8" fmla="*/ 869950 h 889000"/>
                <a:gd name="connsiteX9" fmla="*/ 203200 w 203200"/>
                <a:gd name="connsiteY9" fmla="*/ 889000 h 889000"/>
                <a:gd name="connsiteX0" fmla="*/ 0 w 238125"/>
                <a:gd name="connsiteY0" fmla="*/ 0 h 974725"/>
                <a:gd name="connsiteX1" fmla="*/ 15875 w 238125"/>
                <a:gd name="connsiteY1" fmla="*/ 209550 h 974725"/>
                <a:gd name="connsiteX2" fmla="*/ 95250 w 238125"/>
                <a:gd name="connsiteY2" fmla="*/ 288925 h 974725"/>
                <a:gd name="connsiteX3" fmla="*/ 146050 w 238125"/>
                <a:gd name="connsiteY3" fmla="*/ 460375 h 974725"/>
                <a:gd name="connsiteX4" fmla="*/ 107950 w 238125"/>
                <a:gd name="connsiteY4" fmla="*/ 546100 h 974725"/>
                <a:gd name="connsiteX5" fmla="*/ 104775 w 238125"/>
                <a:gd name="connsiteY5" fmla="*/ 622300 h 974725"/>
                <a:gd name="connsiteX6" fmla="*/ 104775 w 238125"/>
                <a:gd name="connsiteY6" fmla="*/ 717550 h 974725"/>
                <a:gd name="connsiteX7" fmla="*/ 196850 w 238125"/>
                <a:gd name="connsiteY7" fmla="*/ 815975 h 974725"/>
                <a:gd name="connsiteX8" fmla="*/ 152400 w 238125"/>
                <a:gd name="connsiteY8" fmla="*/ 869950 h 974725"/>
                <a:gd name="connsiteX9" fmla="*/ 238125 w 238125"/>
                <a:gd name="connsiteY9" fmla="*/ 974725 h 974725"/>
                <a:gd name="connsiteX0" fmla="*/ 0 w 238125"/>
                <a:gd name="connsiteY0" fmla="*/ 0 h 974725"/>
                <a:gd name="connsiteX1" fmla="*/ 15875 w 238125"/>
                <a:gd name="connsiteY1" fmla="*/ 209550 h 974725"/>
                <a:gd name="connsiteX2" fmla="*/ 95250 w 238125"/>
                <a:gd name="connsiteY2" fmla="*/ 288925 h 974725"/>
                <a:gd name="connsiteX3" fmla="*/ 146050 w 238125"/>
                <a:gd name="connsiteY3" fmla="*/ 460375 h 974725"/>
                <a:gd name="connsiteX4" fmla="*/ 107950 w 238125"/>
                <a:gd name="connsiteY4" fmla="*/ 546100 h 974725"/>
                <a:gd name="connsiteX5" fmla="*/ 104775 w 238125"/>
                <a:gd name="connsiteY5" fmla="*/ 622300 h 974725"/>
                <a:gd name="connsiteX6" fmla="*/ 104775 w 238125"/>
                <a:gd name="connsiteY6" fmla="*/ 717550 h 974725"/>
                <a:gd name="connsiteX7" fmla="*/ 152400 w 238125"/>
                <a:gd name="connsiteY7" fmla="*/ 869950 h 974725"/>
                <a:gd name="connsiteX8" fmla="*/ 238125 w 238125"/>
                <a:gd name="connsiteY8" fmla="*/ 974725 h 974725"/>
                <a:gd name="connsiteX0" fmla="*/ 0 w 238125"/>
                <a:gd name="connsiteY0" fmla="*/ 0 h 974725"/>
                <a:gd name="connsiteX1" fmla="*/ 15875 w 238125"/>
                <a:gd name="connsiteY1" fmla="*/ 209550 h 974725"/>
                <a:gd name="connsiteX2" fmla="*/ 95250 w 238125"/>
                <a:gd name="connsiteY2" fmla="*/ 288925 h 974725"/>
                <a:gd name="connsiteX3" fmla="*/ 146050 w 238125"/>
                <a:gd name="connsiteY3" fmla="*/ 460375 h 974725"/>
                <a:gd name="connsiteX4" fmla="*/ 107950 w 238125"/>
                <a:gd name="connsiteY4" fmla="*/ 546100 h 974725"/>
                <a:gd name="connsiteX5" fmla="*/ 104775 w 238125"/>
                <a:gd name="connsiteY5" fmla="*/ 622300 h 974725"/>
                <a:gd name="connsiteX6" fmla="*/ 104775 w 238125"/>
                <a:gd name="connsiteY6" fmla="*/ 717550 h 974725"/>
                <a:gd name="connsiteX7" fmla="*/ 187325 w 238125"/>
                <a:gd name="connsiteY7" fmla="*/ 803275 h 974725"/>
                <a:gd name="connsiteX8" fmla="*/ 238125 w 238125"/>
                <a:gd name="connsiteY8" fmla="*/ 974725 h 974725"/>
                <a:gd name="connsiteX0" fmla="*/ 0 w 200025"/>
                <a:gd name="connsiteY0" fmla="*/ 0 h 930275"/>
                <a:gd name="connsiteX1" fmla="*/ 15875 w 200025"/>
                <a:gd name="connsiteY1" fmla="*/ 209550 h 930275"/>
                <a:gd name="connsiteX2" fmla="*/ 95250 w 200025"/>
                <a:gd name="connsiteY2" fmla="*/ 288925 h 930275"/>
                <a:gd name="connsiteX3" fmla="*/ 146050 w 200025"/>
                <a:gd name="connsiteY3" fmla="*/ 460375 h 930275"/>
                <a:gd name="connsiteX4" fmla="*/ 107950 w 200025"/>
                <a:gd name="connsiteY4" fmla="*/ 546100 h 930275"/>
                <a:gd name="connsiteX5" fmla="*/ 104775 w 200025"/>
                <a:gd name="connsiteY5" fmla="*/ 622300 h 930275"/>
                <a:gd name="connsiteX6" fmla="*/ 104775 w 200025"/>
                <a:gd name="connsiteY6" fmla="*/ 717550 h 930275"/>
                <a:gd name="connsiteX7" fmla="*/ 187325 w 200025"/>
                <a:gd name="connsiteY7" fmla="*/ 803275 h 930275"/>
                <a:gd name="connsiteX8" fmla="*/ 200025 w 200025"/>
                <a:gd name="connsiteY8" fmla="*/ 930275 h 93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930275">
                  <a:moveTo>
                    <a:pt x="0" y="0"/>
                  </a:moveTo>
                  <a:cubicBezTo>
                    <a:pt x="6350" y="72231"/>
                    <a:pt x="0" y="161396"/>
                    <a:pt x="15875" y="209550"/>
                  </a:cubicBezTo>
                  <a:cubicBezTo>
                    <a:pt x="31750" y="257704"/>
                    <a:pt x="73554" y="247121"/>
                    <a:pt x="95250" y="288925"/>
                  </a:cubicBezTo>
                  <a:cubicBezTo>
                    <a:pt x="116946" y="330729"/>
                    <a:pt x="143933" y="417513"/>
                    <a:pt x="146050" y="460375"/>
                  </a:cubicBezTo>
                  <a:cubicBezTo>
                    <a:pt x="148167" y="503237"/>
                    <a:pt x="114829" y="519113"/>
                    <a:pt x="107950" y="546100"/>
                  </a:cubicBezTo>
                  <a:cubicBezTo>
                    <a:pt x="101071" y="573087"/>
                    <a:pt x="105304" y="593725"/>
                    <a:pt x="104775" y="622300"/>
                  </a:cubicBezTo>
                  <a:cubicBezTo>
                    <a:pt x="104246" y="650875"/>
                    <a:pt x="91017" y="687388"/>
                    <a:pt x="104775" y="717550"/>
                  </a:cubicBezTo>
                  <a:cubicBezTo>
                    <a:pt x="118533" y="747712"/>
                    <a:pt x="171450" y="767821"/>
                    <a:pt x="187325" y="803275"/>
                  </a:cubicBezTo>
                  <a:cubicBezTo>
                    <a:pt x="203200" y="838729"/>
                    <a:pt x="183092" y="923925"/>
                    <a:pt x="200025" y="930275"/>
                  </a:cubicBezTo>
                </a:path>
              </a:pathLst>
            </a:custGeom>
            <a:noFill/>
            <a:ln w="38100">
              <a:solidFill>
                <a:srgbClr val="00B0F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842517" y="3721100"/>
              <a:ext cx="234183" cy="1117600"/>
            </a:xfrm>
            <a:custGeom>
              <a:avLst/>
              <a:gdLst>
                <a:gd name="connsiteX0" fmla="*/ 86261 w 238661"/>
                <a:gd name="connsiteY0" fmla="*/ 0 h 1076325"/>
                <a:gd name="connsiteX1" fmla="*/ 152936 w 238661"/>
                <a:gd name="connsiteY1" fmla="*/ 190500 h 1076325"/>
                <a:gd name="connsiteX2" fmla="*/ 133886 w 238661"/>
                <a:gd name="connsiteY2" fmla="*/ 400050 h 1076325"/>
                <a:gd name="connsiteX3" fmla="*/ 124361 w 238661"/>
                <a:gd name="connsiteY3" fmla="*/ 485775 h 1076325"/>
                <a:gd name="connsiteX4" fmla="*/ 10061 w 238661"/>
                <a:gd name="connsiteY4" fmla="*/ 542925 h 1076325"/>
                <a:gd name="connsiteX5" fmla="*/ 10061 w 238661"/>
                <a:gd name="connsiteY5" fmla="*/ 676275 h 1076325"/>
                <a:gd name="connsiteX6" fmla="*/ 48161 w 238661"/>
                <a:gd name="connsiteY6" fmla="*/ 762000 h 1076325"/>
                <a:gd name="connsiteX7" fmla="*/ 105311 w 238661"/>
                <a:gd name="connsiteY7" fmla="*/ 828675 h 1076325"/>
                <a:gd name="connsiteX8" fmla="*/ 191036 w 238661"/>
                <a:gd name="connsiteY8" fmla="*/ 933450 h 1076325"/>
                <a:gd name="connsiteX9" fmla="*/ 238661 w 238661"/>
                <a:gd name="connsiteY9" fmla="*/ 1076325 h 1076325"/>
                <a:gd name="connsiteX0" fmla="*/ 78007 w 230407"/>
                <a:gd name="connsiteY0" fmla="*/ 0 h 1076325"/>
                <a:gd name="connsiteX1" fmla="*/ 144682 w 230407"/>
                <a:gd name="connsiteY1" fmla="*/ 190500 h 1076325"/>
                <a:gd name="connsiteX2" fmla="*/ 125632 w 230407"/>
                <a:gd name="connsiteY2" fmla="*/ 400050 h 1076325"/>
                <a:gd name="connsiteX3" fmla="*/ 116107 w 230407"/>
                <a:gd name="connsiteY3" fmla="*/ 485775 h 1076325"/>
                <a:gd name="connsiteX4" fmla="*/ 17682 w 230407"/>
                <a:gd name="connsiteY4" fmla="*/ 473075 h 1076325"/>
                <a:gd name="connsiteX5" fmla="*/ 1807 w 230407"/>
                <a:gd name="connsiteY5" fmla="*/ 676275 h 1076325"/>
                <a:gd name="connsiteX6" fmla="*/ 39907 w 230407"/>
                <a:gd name="connsiteY6" fmla="*/ 762000 h 1076325"/>
                <a:gd name="connsiteX7" fmla="*/ 97057 w 230407"/>
                <a:gd name="connsiteY7" fmla="*/ 828675 h 1076325"/>
                <a:gd name="connsiteX8" fmla="*/ 182782 w 230407"/>
                <a:gd name="connsiteY8" fmla="*/ 933450 h 1076325"/>
                <a:gd name="connsiteX9" fmla="*/ 230407 w 230407"/>
                <a:gd name="connsiteY9" fmla="*/ 1076325 h 1076325"/>
                <a:gd name="connsiteX0" fmla="*/ 79227 w 231627"/>
                <a:gd name="connsiteY0" fmla="*/ 0 h 1076325"/>
                <a:gd name="connsiteX1" fmla="*/ 145902 w 231627"/>
                <a:gd name="connsiteY1" fmla="*/ 190500 h 1076325"/>
                <a:gd name="connsiteX2" fmla="*/ 126852 w 231627"/>
                <a:gd name="connsiteY2" fmla="*/ 400050 h 1076325"/>
                <a:gd name="connsiteX3" fmla="*/ 149077 w 231627"/>
                <a:gd name="connsiteY3" fmla="*/ 438150 h 1076325"/>
                <a:gd name="connsiteX4" fmla="*/ 18902 w 231627"/>
                <a:gd name="connsiteY4" fmla="*/ 473075 h 1076325"/>
                <a:gd name="connsiteX5" fmla="*/ 3027 w 231627"/>
                <a:gd name="connsiteY5" fmla="*/ 676275 h 1076325"/>
                <a:gd name="connsiteX6" fmla="*/ 41127 w 231627"/>
                <a:gd name="connsiteY6" fmla="*/ 762000 h 1076325"/>
                <a:gd name="connsiteX7" fmla="*/ 98277 w 231627"/>
                <a:gd name="connsiteY7" fmla="*/ 828675 h 1076325"/>
                <a:gd name="connsiteX8" fmla="*/ 184002 w 231627"/>
                <a:gd name="connsiteY8" fmla="*/ 933450 h 1076325"/>
                <a:gd name="connsiteX9" fmla="*/ 231627 w 231627"/>
                <a:gd name="connsiteY9" fmla="*/ 1076325 h 1076325"/>
                <a:gd name="connsiteX0" fmla="*/ 79227 w 231627"/>
                <a:gd name="connsiteY0" fmla="*/ 0 h 1076325"/>
                <a:gd name="connsiteX1" fmla="*/ 145902 w 231627"/>
                <a:gd name="connsiteY1" fmla="*/ 190500 h 1076325"/>
                <a:gd name="connsiteX2" fmla="*/ 145902 w 231627"/>
                <a:gd name="connsiteY2" fmla="*/ 349250 h 1076325"/>
                <a:gd name="connsiteX3" fmla="*/ 149077 w 231627"/>
                <a:gd name="connsiteY3" fmla="*/ 438150 h 1076325"/>
                <a:gd name="connsiteX4" fmla="*/ 18902 w 231627"/>
                <a:gd name="connsiteY4" fmla="*/ 473075 h 1076325"/>
                <a:gd name="connsiteX5" fmla="*/ 3027 w 231627"/>
                <a:gd name="connsiteY5" fmla="*/ 676275 h 1076325"/>
                <a:gd name="connsiteX6" fmla="*/ 41127 w 231627"/>
                <a:gd name="connsiteY6" fmla="*/ 762000 h 1076325"/>
                <a:gd name="connsiteX7" fmla="*/ 98277 w 231627"/>
                <a:gd name="connsiteY7" fmla="*/ 828675 h 1076325"/>
                <a:gd name="connsiteX8" fmla="*/ 184002 w 231627"/>
                <a:gd name="connsiteY8" fmla="*/ 933450 h 1076325"/>
                <a:gd name="connsiteX9" fmla="*/ 231627 w 231627"/>
                <a:gd name="connsiteY9" fmla="*/ 1076325 h 1076325"/>
                <a:gd name="connsiteX0" fmla="*/ 79227 w 231627"/>
                <a:gd name="connsiteY0" fmla="*/ 0 h 1076325"/>
                <a:gd name="connsiteX1" fmla="*/ 104627 w 231627"/>
                <a:gd name="connsiteY1" fmla="*/ 79375 h 1076325"/>
                <a:gd name="connsiteX2" fmla="*/ 145902 w 231627"/>
                <a:gd name="connsiteY2" fmla="*/ 190500 h 1076325"/>
                <a:gd name="connsiteX3" fmla="*/ 145902 w 231627"/>
                <a:gd name="connsiteY3" fmla="*/ 349250 h 1076325"/>
                <a:gd name="connsiteX4" fmla="*/ 149077 w 231627"/>
                <a:gd name="connsiteY4" fmla="*/ 438150 h 1076325"/>
                <a:gd name="connsiteX5" fmla="*/ 18902 w 231627"/>
                <a:gd name="connsiteY5" fmla="*/ 473075 h 1076325"/>
                <a:gd name="connsiteX6" fmla="*/ 3027 w 231627"/>
                <a:gd name="connsiteY6" fmla="*/ 676275 h 1076325"/>
                <a:gd name="connsiteX7" fmla="*/ 41127 w 231627"/>
                <a:gd name="connsiteY7" fmla="*/ 762000 h 1076325"/>
                <a:gd name="connsiteX8" fmla="*/ 98277 w 231627"/>
                <a:gd name="connsiteY8" fmla="*/ 828675 h 1076325"/>
                <a:gd name="connsiteX9" fmla="*/ 184002 w 231627"/>
                <a:gd name="connsiteY9" fmla="*/ 933450 h 1076325"/>
                <a:gd name="connsiteX10" fmla="*/ 231627 w 231627"/>
                <a:gd name="connsiteY10" fmla="*/ 1076325 h 1076325"/>
                <a:gd name="connsiteX0" fmla="*/ 79227 w 231627"/>
                <a:gd name="connsiteY0" fmla="*/ 0 h 1076325"/>
                <a:gd name="connsiteX1" fmla="*/ 95102 w 231627"/>
                <a:gd name="connsiteY1" fmla="*/ 117475 h 1076325"/>
                <a:gd name="connsiteX2" fmla="*/ 145902 w 231627"/>
                <a:gd name="connsiteY2" fmla="*/ 190500 h 1076325"/>
                <a:gd name="connsiteX3" fmla="*/ 145902 w 231627"/>
                <a:gd name="connsiteY3" fmla="*/ 349250 h 1076325"/>
                <a:gd name="connsiteX4" fmla="*/ 149077 w 231627"/>
                <a:gd name="connsiteY4" fmla="*/ 438150 h 1076325"/>
                <a:gd name="connsiteX5" fmla="*/ 18902 w 231627"/>
                <a:gd name="connsiteY5" fmla="*/ 473075 h 1076325"/>
                <a:gd name="connsiteX6" fmla="*/ 3027 w 231627"/>
                <a:gd name="connsiteY6" fmla="*/ 676275 h 1076325"/>
                <a:gd name="connsiteX7" fmla="*/ 41127 w 231627"/>
                <a:gd name="connsiteY7" fmla="*/ 762000 h 1076325"/>
                <a:gd name="connsiteX8" fmla="*/ 98277 w 231627"/>
                <a:gd name="connsiteY8" fmla="*/ 828675 h 1076325"/>
                <a:gd name="connsiteX9" fmla="*/ 184002 w 231627"/>
                <a:gd name="connsiteY9" fmla="*/ 933450 h 1076325"/>
                <a:gd name="connsiteX10" fmla="*/ 231627 w 231627"/>
                <a:gd name="connsiteY10" fmla="*/ 1076325 h 1076325"/>
                <a:gd name="connsiteX0" fmla="*/ 79227 w 231627"/>
                <a:gd name="connsiteY0" fmla="*/ 0 h 1117600"/>
                <a:gd name="connsiteX1" fmla="*/ 95102 w 231627"/>
                <a:gd name="connsiteY1" fmla="*/ 158750 h 1117600"/>
                <a:gd name="connsiteX2" fmla="*/ 145902 w 231627"/>
                <a:gd name="connsiteY2" fmla="*/ 231775 h 1117600"/>
                <a:gd name="connsiteX3" fmla="*/ 145902 w 231627"/>
                <a:gd name="connsiteY3" fmla="*/ 390525 h 1117600"/>
                <a:gd name="connsiteX4" fmla="*/ 149077 w 231627"/>
                <a:gd name="connsiteY4" fmla="*/ 479425 h 1117600"/>
                <a:gd name="connsiteX5" fmla="*/ 18902 w 231627"/>
                <a:gd name="connsiteY5" fmla="*/ 514350 h 1117600"/>
                <a:gd name="connsiteX6" fmla="*/ 3027 w 231627"/>
                <a:gd name="connsiteY6" fmla="*/ 717550 h 1117600"/>
                <a:gd name="connsiteX7" fmla="*/ 41127 w 231627"/>
                <a:gd name="connsiteY7" fmla="*/ 803275 h 1117600"/>
                <a:gd name="connsiteX8" fmla="*/ 98277 w 231627"/>
                <a:gd name="connsiteY8" fmla="*/ 869950 h 1117600"/>
                <a:gd name="connsiteX9" fmla="*/ 184002 w 231627"/>
                <a:gd name="connsiteY9" fmla="*/ 974725 h 1117600"/>
                <a:gd name="connsiteX10" fmla="*/ 231627 w 231627"/>
                <a:gd name="connsiteY10" fmla="*/ 1117600 h 1117600"/>
                <a:gd name="connsiteX0" fmla="*/ 81783 w 234183"/>
                <a:gd name="connsiteY0" fmla="*/ 0 h 1117600"/>
                <a:gd name="connsiteX1" fmla="*/ 97658 w 234183"/>
                <a:gd name="connsiteY1" fmla="*/ 158750 h 1117600"/>
                <a:gd name="connsiteX2" fmla="*/ 148458 w 234183"/>
                <a:gd name="connsiteY2" fmla="*/ 231775 h 1117600"/>
                <a:gd name="connsiteX3" fmla="*/ 148458 w 234183"/>
                <a:gd name="connsiteY3" fmla="*/ 390525 h 1117600"/>
                <a:gd name="connsiteX4" fmla="*/ 151633 w 234183"/>
                <a:gd name="connsiteY4" fmla="*/ 479425 h 1117600"/>
                <a:gd name="connsiteX5" fmla="*/ 21458 w 234183"/>
                <a:gd name="connsiteY5" fmla="*/ 514350 h 1117600"/>
                <a:gd name="connsiteX6" fmla="*/ 5583 w 234183"/>
                <a:gd name="connsiteY6" fmla="*/ 717550 h 1117600"/>
                <a:gd name="connsiteX7" fmla="*/ 78608 w 234183"/>
                <a:gd name="connsiteY7" fmla="*/ 781050 h 1117600"/>
                <a:gd name="connsiteX8" fmla="*/ 100833 w 234183"/>
                <a:gd name="connsiteY8" fmla="*/ 869950 h 1117600"/>
                <a:gd name="connsiteX9" fmla="*/ 186558 w 234183"/>
                <a:gd name="connsiteY9" fmla="*/ 974725 h 1117600"/>
                <a:gd name="connsiteX10" fmla="*/ 234183 w 234183"/>
                <a:gd name="connsiteY10" fmla="*/ 1117600 h 1117600"/>
                <a:gd name="connsiteX0" fmla="*/ 81783 w 234183"/>
                <a:gd name="connsiteY0" fmla="*/ 0 h 1117600"/>
                <a:gd name="connsiteX1" fmla="*/ 97658 w 234183"/>
                <a:gd name="connsiteY1" fmla="*/ 158750 h 1117600"/>
                <a:gd name="connsiteX2" fmla="*/ 148458 w 234183"/>
                <a:gd name="connsiteY2" fmla="*/ 231775 h 1117600"/>
                <a:gd name="connsiteX3" fmla="*/ 148458 w 234183"/>
                <a:gd name="connsiteY3" fmla="*/ 390525 h 1117600"/>
                <a:gd name="connsiteX4" fmla="*/ 151633 w 234183"/>
                <a:gd name="connsiteY4" fmla="*/ 479425 h 1117600"/>
                <a:gd name="connsiteX5" fmla="*/ 21458 w 234183"/>
                <a:gd name="connsiteY5" fmla="*/ 514350 h 1117600"/>
                <a:gd name="connsiteX6" fmla="*/ 5583 w 234183"/>
                <a:gd name="connsiteY6" fmla="*/ 717550 h 1117600"/>
                <a:gd name="connsiteX7" fmla="*/ 78608 w 234183"/>
                <a:gd name="connsiteY7" fmla="*/ 781050 h 1117600"/>
                <a:gd name="connsiteX8" fmla="*/ 97658 w 234183"/>
                <a:gd name="connsiteY8" fmla="*/ 930275 h 1117600"/>
                <a:gd name="connsiteX9" fmla="*/ 186558 w 234183"/>
                <a:gd name="connsiteY9" fmla="*/ 974725 h 1117600"/>
                <a:gd name="connsiteX10" fmla="*/ 234183 w 234183"/>
                <a:gd name="connsiteY10" fmla="*/ 1117600 h 1117600"/>
                <a:gd name="connsiteX0" fmla="*/ 81783 w 234183"/>
                <a:gd name="connsiteY0" fmla="*/ 0 h 1117600"/>
                <a:gd name="connsiteX1" fmla="*/ 97658 w 234183"/>
                <a:gd name="connsiteY1" fmla="*/ 158750 h 1117600"/>
                <a:gd name="connsiteX2" fmla="*/ 148458 w 234183"/>
                <a:gd name="connsiteY2" fmla="*/ 231775 h 1117600"/>
                <a:gd name="connsiteX3" fmla="*/ 148458 w 234183"/>
                <a:gd name="connsiteY3" fmla="*/ 390525 h 1117600"/>
                <a:gd name="connsiteX4" fmla="*/ 151633 w 234183"/>
                <a:gd name="connsiteY4" fmla="*/ 479425 h 1117600"/>
                <a:gd name="connsiteX5" fmla="*/ 21458 w 234183"/>
                <a:gd name="connsiteY5" fmla="*/ 514350 h 1117600"/>
                <a:gd name="connsiteX6" fmla="*/ 5583 w 234183"/>
                <a:gd name="connsiteY6" fmla="*/ 717550 h 1117600"/>
                <a:gd name="connsiteX7" fmla="*/ 78608 w 234183"/>
                <a:gd name="connsiteY7" fmla="*/ 781050 h 1117600"/>
                <a:gd name="connsiteX8" fmla="*/ 97658 w 234183"/>
                <a:gd name="connsiteY8" fmla="*/ 930275 h 1117600"/>
                <a:gd name="connsiteX9" fmla="*/ 186558 w 234183"/>
                <a:gd name="connsiteY9" fmla="*/ 996950 h 1117600"/>
                <a:gd name="connsiteX10" fmla="*/ 234183 w 234183"/>
                <a:gd name="connsiteY10" fmla="*/ 111760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83" h="1117600">
                  <a:moveTo>
                    <a:pt x="81783" y="0"/>
                  </a:moveTo>
                  <a:cubicBezTo>
                    <a:pt x="86016" y="13229"/>
                    <a:pt x="86546" y="127000"/>
                    <a:pt x="97658" y="158750"/>
                  </a:cubicBezTo>
                  <a:cubicBezTo>
                    <a:pt x="108770" y="190500"/>
                    <a:pt x="139991" y="193146"/>
                    <a:pt x="148458" y="231775"/>
                  </a:cubicBezTo>
                  <a:cubicBezTo>
                    <a:pt x="156925" y="270404"/>
                    <a:pt x="147929" y="349250"/>
                    <a:pt x="148458" y="390525"/>
                  </a:cubicBezTo>
                  <a:cubicBezTo>
                    <a:pt x="148987" y="431800"/>
                    <a:pt x="172800" y="458788"/>
                    <a:pt x="151633" y="479425"/>
                  </a:cubicBezTo>
                  <a:cubicBezTo>
                    <a:pt x="130466" y="500063"/>
                    <a:pt x="45800" y="474663"/>
                    <a:pt x="21458" y="514350"/>
                  </a:cubicBezTo>
                  <a:cubicBezTo>
                    <a:pt x="-2884" y="554038"/>
                    <a:pt x="-3942" y="673100"/>
                    <a:pt x="5583" y="717550"/>
                  </a:cubicBezTo>
                  <a:cubicBezTo>
                    <a:pt x="15108" y="762000"/>
                    <a:pt x="63262" y="745596"/>
                    <a:pt x="78608" y="781050"/>
                  </a:cubicBezTo>
                  <a:cubicBezTo>
                    <a:pt x="93954" y="816504"/>
                    <a:pt x="79666" y="894292"/>
                    <a:pt x="97658" y="930275"/>
                  </a:cubicBezTo>
                  <a:cubicBezTo>
                    <a:pt x="115650" y="966258"/>
                    <a:pt x="163804" y="965729"/>
                    <a:pt x="186558" y="996950"/>
                  </a:cubicBezTo>
                  <a:cubicBezTo>
                    <a:pt x="209312" y="1028171"/>
                    <a:pt x="221483" y="1066800"/>
                    <a:pt x="234183" y="1117600"/>
                  </a:cubicBezTo>
                </a:path>
              </a:pathLst>
            </a:custGeom>
            <a:noFill/>
            <a:ln w="38100">
              <a:solidFill>
                <a:srgbClr val="00B0F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091399" y="3971925"/>
              <a:ext cx="244482" cy="866775"/>
            </a:xfrm>
            <a:custGeom>
              <a:avLst/>
              <a:gdLst>
                <a:gd name="connsiteX0" fmla="*/ 95767 w 324409"/>
                <a:gd name="connsiteY0" fmla="*/ 0 h 866775"/>
                <a:gd name="connsiteX1" fmla="*/ 95767 w 324409"/>
                <a:gd name="connsiteY1" fmla="*/ 66675 h 866775"/>
                <a:gd name="connsiteX2" fmla="*/ 517 w 324409"/>
                <a:gd name="connsiteY2" fmla="*/ 190500 h 866775"/>
                <a:gd name="connsiteX3" fmla="*/ 67192 w 324409"/>
                <a:gd name="connsiteY3" fmla="*/ 304800 h 866775"/>
                <a:gd name="connsiteX4" fmla="*/ 257692 w 324409"/>
                <a:gd name="connsiteY4" fmla="*/ 381000 h 866775"/>
                <a:gd name="connsiteX5" fmla="*/ 324367 w 324409"/>
                <a:gd name="connsiteY5" fmla="*/ 409575 h 866775"/>
                <a:gd name="connsiteX6" fmla="*/ 267217 w 324409"/>
                <a:gd name="connsiteY6" fmla="*/ 447675 h 866775"/>
                <a:gd name="connsiteX7" fmla="*/ 229117 w 324409"/>
                <a:gd name="connsiteY7" fmla="*/ 523875 h 866775"/>
                <a:gd name="connsiteX8" fmla="*/ 238642 w 324409"/>
                <a:gd name="connsiteY8" fmla="*/ 657225 h 866775"/>
                <a:gd name="connsiteX9" fmla="*/ 238642 w 324409"/>
                <a:gd name="connsiteY9" fmla="*/ 866775 h 866775"/>
                <a:gd name="connsiteX0" fmla="*/ 62602 w 291244"/>
                <a:gd name="connsiteY0" fmla="*/ 0 h 866775"/>
                <a:gd name="connsiteX1" fmla="*/ 62602 w 291244"/>
                <a:gd name="connsiteY1" fmla="*/ 66675 h 866775"/>
                <a:gd name="connsiteX2" fmla="*/ 2277 w 291244"/>
                <a:gd name="connsiteY2" fmla="*/ 190500 h 866775"/>
                <a:gd name="connsiteX3" fmla="*/ 34027 w 291244"/>
                <a:gd name="connsiteY3" fmla="*/ 304800 h 866775"/>
                <a:gd name="connsiteX4" fmla="*/ 224527 w 291244"/>
                <a:gd name="connsiteY4" fmla="*/ 381000 h 866775"/>
                <a:gd name="connsiteX5" fmla="*/ 291202 w 291244"/>
                <a:gd name="connsiteY5" fmla="*/ 409575 h 866775"/>
                <a:gd name="connsiteX6" fmla="*/ 234052 w 291244"/>
                <a:gd name="connsiteY6" fmla="*/ 447675 h 866775"/>
                <a:gd name="connsiteX7" fmla="*/ 195952 w 291244"/>
                <a:gd name="connsiteY7" fmla="*/ 523875 h 866775"/>
                <a:gd name="connsiteX8" fmla="*/ 205477 w 291244"/>
                <a:gd name="connsiteY8" fmla="*/ 657225 h 866775"/>
                <a:gd name="connsiteX9" fmla="*/ 205477 w 291244"/>
                <a:gd name="connsiteY9" fmla="*/ 866775 h 866775"/>
                <a:gd name="connsiteX0" fmla="*/ 61502 w 291760"/>
                <a:gd name="connsiteY0" fmla="*/ 0 h 866775"/>
                <a:gd name="connsiteX1" fmla="*/ 61502 w 291760"/>
                <a:gd name="connsiteY1" fmla="*/ 66675 h 866775"/>
                <a:gd name="connsiteX2" fmla="*/ 1177 w 291760"/>
                <a:gd name="connsiteY2" fmla="*/ 190500 h 866775"/>
                <a:gd name="connsiteX3" fmla="*/ 32927 w 291760"/>
                <a:gd name="connsiteY3" fmla="*/ 304800 h 866775"/>
                <a:gd name="connsiteX4" fmla="*/ 163102 w 291760"/>
                <a:gd name="connsiteY4" fmla="*/ 355600 h 866775"/>
                <a:gd name="connsiteX5" fmla="*/ 290102 w 291760"/>
                <a:gd name="connsiteY5" fmla="*/ 409575 h 866775"/>
                <a:gd name="connsiteX6" fmla="*/ 232952 w 291760"/>
                <a:gd name="connsiteY6" fmla="*/ 447675 h 866775"/>
                <a:gd name="connsiteX7" fmla="*/ 194852 w 291760"/>
                <a:gd name="connsiteY7" fmla="*/ 523875 h 866775"/>
                <a:gd name="connsiteX8" fmla="*/ 204377 w 291760"/>
                <a:gd name="connsiteY8" fmla="*/ 657225 h 866775"/>
                <a:gd name="connsiteX9" fmla="*/ 204377 w 291760"/>
                <a:gd name="connsiteY9" fmla="*/ 866775 h 866775"/>
                <a:gd name="connsiteX0" fmla="*/ 61502 w 244482"/>
                <a:gd name="connsiteY0" fmla="*/ 0 h 866775"/>
                <a:gd name="connsiteX1" fmla="*/ 61502 w 244482"/>
                <a:gd name="connsiteY1" fmla="*/ 66675 h 866775"/>
                <a:gd name="connsiteX2" fmla="*/ 1177 w 244482"/>
                <a:gd name="connsiteY2" fmla="*/ 190500 h 866775"/>
                <a:gd name="connsiteX3" fmla="*/ 32927 w 244482"/>
                <a:gd name="connsiteY3" fmla="*/ 304800 h 866775"/>
                <a:gd name="connsiteX4" fmla="*/ 163102 w 244482"/>
                <a:gd name="connsiteY4" fmla="*/ 355600 h 866775"/>
                <a:gd name="connsiteX5" fmla="*/ 239302 w 244482"/>
                <a:gd name="connsiteY5" fmla="*/ 406400 h 866775"/>
                <a:gd name="connsiteX6" fmla="*/ 232952 w 244482"/>
                <a:gd name="connsiteY6" fmla="*/ 447675 h 866775"/>
                <a:gd name="connsiteX7" fmla="*/ 194852 w 244482"/>
                <a:gd name="connsiteY7" fmla="*/ 523875 h 866775"/>
                <a:gd name="connsiteX8" fmla="*/ 204377 w 244482"/>
                <a:gd name="connsiteY8" fmla="*/ 657225 h 866775"/>
                <a:gd name="connsiteX9" fmla="*/ 204377 w 244482"/>
                <a:gd name="connsiteY9" fmla="*/ 866775 h 866775"/>
                <a:gd name="connsiteX0" fmla="*/ 61502 w 244482"/>
                <a:gd name="connsiteY0" fmla="*/ 0 h 866775"/>
                <a:gd name="connsiteX1" fmla="*/ 61502 w 244482"/>
                <a:gd name="connsiteY1" fmla="*/ 66675 h 866775"/>
                <a:gd name="connsiteX2" fmla="*/ 1177 w 244482"/>
                <a:gd name="connsiteY2" fmla="*/ 190500 h 866775"/>
                <a:gd name="connsiteX3" fmla="*/ 32927 w 244482"/>
                <a:gd name="connsiteY3" fmla="*/ 304800 h 866775"/>
                <a:gd name="connsiteX4" fmla="*/ 163102 w 244482"/>
                <a:gd name="connsiteY4" fmla="*/ 355600 h 866775"/>
                <a:gd name="connsiteX5" fmla="*/ 239302 w 244482"/>
                <a:gd name="connsiteY5" fmla="*/ 406400 h 866775"/>
                <a:gd name="connsiteX6" fmla="*/ 232952 w 244482"/>
                <a:gd name="connsiteY6" fmla="*/ 447675 h 866775"/>
                <a:gd name="connsiteX7" fmla="*/ 194852 w 244482"/>
                <a:gd name="connsiteY7" fmla="*/ 523875 h 866775"/>
                <a:gd name="connsiteX8" fmla="*/ 185327 w 244482"/>
                <a:gd name="connsiteY8" fmla="*/ 660400 h 866775"/>
                <a:gd name="connsiteX9" fmla="*/ 204377 w 244482"/>
                <a:gd name="connsiteY9"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482" h="866775">
                  <a:moveTo>
                    <a:pt x="61502" y="0"/>
                  </a:moveTo>
                  <a:cubicBezTo>
                    <a:pt x="69439" y="17462"/>
                    <a:pt x="71556" y="34925"/>
                    <a:pt x="61502" y="66675"/>
                  </a:cubicBezTo>
                  <a:cubicBezTo>
                    <a:pt x="51448" y="98425"/>
                    <a:pt x="5939" y="150813"/>
                    <a:pt x="1177" y="190500"/>
                  </a:cubicBezTo>
                  <a:cubicBezTo>
                    <a:pt x="-3586" y="230188"/>
                    <a:pt x="5940" y="277283"/>
                    <a:pt x="32927" y="304800"/>
                  </a:cubicBezTo>
                  <a:cubicBezTo>
                    <a:pt x="59915" y="332317"/>
                    <a:pt x="128706" y="338667"/>
                    <a:pt x="163102" y="355600"/>
                  </a:cubicBezTo>
                  <a:cubicBezTo>
                    <a:pt x="197498" y="372533"/>
                    <a:pt x="227660" y="391054"/>
                    <a:pt x="239302" y="406400"/>
                  </a:cubicBezTo>
                  <a:cubicBezTo>
                    <a:pt x="250944" y="421746"/>
                    <a:pt x="240360" y="428096"/>
                    <a:pt x="232952" y="447675"/>
                  </a:cubicBezTo>
                  <a:cubicBezTo>
                    <a:pt x="225544" y="467254"/>
                    <a:pt x="202789" y="488421"/>
                    <a:pt x="194852" y="523875"/>
                  </a:cubicBezTo>
                  <a:cubicBezTo>
                    <a:pt x="186915" y="559329"/>
                    <a:pt x="183740" y="603250"/>
                    <a:pt x="185327" y="660400"/>
                  </a:cubicBezTo>
                  <a:cubicBezTo>
                    <a:pt x="186915" y="717550"/>
                    <a:pt x="205171" y="790575"/>
                    <a:pt x="204377" y="866775"/>
                  </a:cubicBezTo>
                </a:path>
              </a:pathLst>
            </a:custGeom>
            <a:noFill/>
            <a:ln w="38100">
              <a:solidFill>
                <a:srgbClr val="00B0F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895513" y="3539163"/>
            <a:ext cx="8804137" cy="3352907"/>
            <a:chOff x="2427853" y="3738173"/>
            <a:chExt cx="8804137" cy="3352907"/>
          </a:xfrm>
        </p:grpSpPr>
        <p:cxnSp>
          <p:nvCxnSpPr>
            <p:cNvPr id="130" name="Straight Connector 129"/>
            <p:cNvCxnSpPr/>
            <p:nvPr/>
          </p:nvCxnSpPr>
          <p:spPr>
            <a:xfrm>
              <a:off x="2427853" y="3916884"/>
              <a:ext cx="8804137" cy="3174196"/>
            </a:xfrm>
            <a:prstGeom prst="line">
              <a:avLst/>
            </a:prstGeom>
            <a:ln w="38100">
              <a:solidFill>
                <a:srgbClr val="0070C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Isosceles Triangle 130"/>
            <p:cNvSpPr/>
            <p:nvPr/>
          </p:nvSpPr>
          <p:spPr>
            <a:xfrm rot="10800000">
              <a:off x="2464313" y="3738173"/>
              <a:ext cx="282142" cy="250689"/>
            </a:xfrm>
            <a:prstGeom prst="triangle">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295650" y="4486393"/>
            <a:ext cx="3505200" cy="1304807"/>
            <a:chOff x="3295650" y="4486393"/>
            <a:chExt cx="3505200" cy="1304807"/>
          </a:xfrm>
        </p:grpSpPr>
        <p:sp>
          <p:nvSpPr>
            <p:cNvPr id="26" name="Freeform 25"/>
            <p:cNvSpPr/>
            <p:nvPr/>
          </p:nvSpPr>
          <p:spPr>
            <a:xfrm>
              <a:off x="3295650" y="4486393"/>
              <a:ext cx="1803400" cy="714257"/>
            </a:xfrm>
            <a:custGeom>
              <a:avLst/>
              <a:gdLst>
                <a:gd name="connsiteX0" fmla="*/ 0 w 1803400"/>
                <a:gd name="connsiteY0" fmla="*/ 47507 h 714257"/>
                <a:gd name="connsiteX1" fmla="*/ 266700 w 1803400"/>
                <a:gd name="connsiteY1" fmla="*/ 3057 h 714257"/>
                <a:gd name="connsiteX2" fmla="*/ 425450 w 1803400"/>
                <a:gd name="connsiteY2" fmla="*/ 9407 h 714257"/>
                <a:gd name="connsiteX3" fmla="*/ 488950 w 1803400"/>
                <a:gd name="connsiteY3" fmla="*/ 53857 h 714257"/>
                <a:gd name="connsiteX4" fmla="*/ 546100 w 1803400"/>
                <a:gd name="connsiteY4" fmla="*/ 136407 h 714257"/>
                <a:gd name="connsiteX5" fmla="*/ 590550 w 1803400"/>
                <a:gd name="connsiteY5" fmla="*/ 250707 h 714257"/>
                <a:gd name="connsiteX6" fmla="*/ 603250 w 1803400"/>
                <a:gd name="connsiteY6" fmla="*/ 288807 h 714257"/>
                <a:gd name="connsiteX7" fmla="*/ 673100 w 1803400"/>
                <a:gd name="connsiteY7" fmla="*/ 307857 h 714257"/>
                <a:gd name="connsiteX8" fmla="*/ 927100 w 1803400"/>
                <a:gd name="connsiteY8" fmla="*/ 384057 h 714257"/>
                <a:gd name="connsiteX9" fmla="*/ 1130300 w 1803400"/>
                <a:gd name="connsiteY9" fmla="*/ 403107 h 714257"/>
                <a:gd name="connsiteX10" fmla="*/ 1270000 w 1803400"/>
                <a:gd name="connsiteY10" fmla="*/ 371357 h 714257"/>
                <a:gd name="connsiteX11" fmla="*/ 1308100 w 1803400"/>
                <a:gd name="connsiteY11" fmla="*/ 390407 h 714257"/>
                <a:gd name="connsiteX12" fmla="*/ 1358900 w 1803400"/>
                <a:gd name="connsiteY12" fmla="*/ 460257 h 714257"/>
                <a:gd name="connsiteX13" fmla="*/ 1384300 w 1803400"/>
                <a:gd name="connsiteY13" fmla="*/ 568207 h 714257"/>
                <a:gd name="connsiteX14" fmla="*/ 1428750 w 1803400"/>
                <a:gd name="connsiteY14" fmla="*/ 619007 h 714257"/>
                <a:gd name="connsiteX15" fmla="*/ 1543050 w 1803400"/>
                <a:gd name="connsiteY15" fmla="*/ 644407 h 714257"/>
                <a:gd name="connsiteX16" fmla="*/ 1651000 w 1803400"/>
                <a:gd name="connsiteY16" fmla="*/ 688857 h 714257"/>
                <a:gd name="connsiteX17" fmla="*/ 1803400 w 1803400"/>
                <a:gd name="connsiteY17" fmla="*/ 714257 h 71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3400" h="714257">
                  <a:moveTo>
                    <a:pt x="0" y="47507"/>
                  </a:moveTo>
                  <a:cubicBezTo>
                    <a:pt x="97896" y="28457"/>
                    <a:pt x="195792" y="9407"/>
                    <a:pt x="266700" y="3057"/>
                  </a:cubicBezTo>
                  <a:cubicBezTo>
                    <a:pt x="337608" y="-3293"/>
                    <a:pt x="388408" y="940"/>
                    <a:pt x="425450" y="9407"/>
                  </a:cubicBezTo>
                  <a:cubicBezTo>
                    <a:pt x="462492" y="17874"/>
                    <a:pt x="468842" y="32690"/>
                    <a:pt x="488950" y="53857"/>
                  </a:cubicBezTo>
                  <a:cubicBezTo>
                    <a:pt x="509058" y="75024"/>
                    <a:pt x="529167" y="103599"/>
                    <a:pt x="546100" y="136407"/>
                  </a:cubicBezTo>
                  <a:cubicBezTo>
                    <a:pt x="563033" y="169215"/>
                    <a:pt x="581025" y="225307"/>
                    <a:pt x="590550" y="250707"/>
                  </a:cubicBezTo>
                  <a:cubicBezTo>
                    <a:pt x="600075" y="276107"/>
                    <a:pt x="589492" y="279282"/>
                    <a:pt x="603250" y="288807"/>
                  </a:cubicBezTo>
                  <a:cubicBezTo>
                    <a:pt x="617008" y="298332"/>
                    <a:pt x="673100" y="307857"/>
                    <a:pt x="673100" y="307857"/>
                  </a:cubicBezTo>
                  <a:cubicBezTo>
                    <a:pt x="727075" y="323732"/>
                    <a:pt x="850900" y="368182"/>
                    <a:pt x="927100" y="384057"/>
                  </a:cubicBezTo>
                  <a:cubicBezTo>
                    <a:pt x="1003300" y="399932"/>
                    <a:pt x="1073150" y="405224"/>
                    <a:pt x="1130300" y="403107"/>
                  </a:cubicBezTo>
                  <a:cubicBezTo>
                    <a:pt x="1187450" y="400990"/>
                    <a:pt x="1240367" y="373474"/>
                    <a:pt x="1270000" y="371357"/>
                  </a:cubicBezTo>
                  <a:cubicBezTo>
                    <a:pt x="1299633" y="369240"/>
                    <a:pt x="1293283" y="375590"/>
                    <a:pt x="1308100" y="390407"/>
                  </a:cubicBezTo>
                  <a:cubicBezTo>
                    <a:pt x="1322917" y="405224"/>
                    <a:pt x="1346200" y="430624"/>
                    <a:pt x="1358900" y="460257"/>
                  </a:cubicBezTo>
                  <a:cubicBezTo>
                    <a:pt x="1371600" y="489890"/>
                    <a:pt x="1372658" y="541749"/>
                    <a:pt x="1384300" y="568207"/>
                  </a:cubicBezTo>
                  <a:cubicBezTo>
                    <a:pt x="1395942" y="594665"/>
                    <a:pt x="1402292" y="606307"/>
                    <a:pt x="1428750" y="619007"/>
                  </a:cubicBezTo>
                  <a:cubicBezTo>
                    <a:pt x="1455208" y="631707"/>
                    <a:pt x="1506008" y="632765"/>
                    <a:pt x="1543050" y="644407"/>
                  </a:cubicBezTo>
                  <a:cubicBezTo>
                    <a:pt x="1580092" y="656049"/>
                    <a:pt x="1607608" y="677215"/>
                    <a:pt x="1651000" y="688857"/>
                  </a:cubicBezTo>
                  <a:cubicBezTo>
                    <a:pt x="1694392" y="700499"/>
                    <a:pt x="1748896" y="707378"/>
                    <a:pt x="1803400" y="714257"/>
                  </a:cubicBezTo>
                </a:path>
              </a:pathLst>
            </a:custGeom>
            <a:noFill/>
            <a:ln w="38100">
              <a:solidFill>
                <a:srgbClr val="00B0F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4419600" y="4915722"/>
              <a:ext cx="1531055" cy="583988"/>
            </a:xfrm>
            <a:custGeom>
              <a:avLst/>
              <a:gdLst>
                <a:gd name="connsiteX0" fmla="*/ 0 w 1531055"/>
                <a:gd name="connsiteY0" fmla="*/ 11878 h 583988"/>
                <a:gd name="connsiteX1" fmla="*/ 184150 w 1531055"/>
                <a:gd name="connsiteY1" fmla="*/ 5528 h 583988"/>
                <a:gd name="connsiteX2" fmla="*/ 311150 w 1531055"/>
                <a:gd name="connsiteY2" fmla="*/ 81728 h 583988"/>
                <a:gd name="connsiteX3" fmla="*/ 457200 w 1531055"/>
                <a:gd name="connsiteY3" fmla="*/ 132528 h 583988"/>
                <a:gd name="connsiteX4" fmla="*/ 482600 w 1531055"/>
                <a:gd name="connsiteY4" fmla="*/ 176978 h 583988"/>
                <a:gd name="connsiteX5" fmla="*/ 647700 w 1531055"/>
                <a:gd name="connsiteY5" fmla="*/ 284928 h 583988"/>
                <a:gd name="connsiteX6" fmla="*/ 806450 w 1531055"/>
                <a:gd name="connsiteY6" fmla="*/ 323028 h 583988"/>
                <a:gd name="connsiteX7" fmla="*/ 920750 w 1531055"/>
                <a:gd name="connsiteY7" fmla="*/ 348428 h 583988"/>
                <a:gd name="connsiteX8" fmla="*/ 1016000 w 1531055"/>
                <a:gd name="connsiteY8" fmla="*/ 405578 h 583988"/>
                <a:gd name="connsiteX9" fmla="*/ 1155700 w 1531055"/>
                <a:gd name="connsiteY9" fmla="*/ 443678 h 583988"/>
                <a:gd name="connsiteX10" fmla="*/ 1289050 w 1531055"/>
                <a:gd name="connsiteY10" fmla="*/ 475428 h 583988"/>
                <a:gd name="connsiteX11" fmla="*/ 1397000 w 1531055"/>
                <a:gd name="connsiteY11" fmla="*/ 551628 h 583988"/>
                <a:gd name="connsiteX12" fmla="*/ 1479550 w 1531055"/>
                <a:gd name="connsiteY12" fmla="*/ 577028 h 583988"/>
                <a:gd name="connsiteX13" fmla="*/ 1524000 w 1531055"/>
                <a:gd name="connsiteY13" fmla="*/ 583378 h 583988"/>
                <a:gd name="connsiteX14" fmla="*/ 1530350 w 1531055"/>
                <a:gd name="connsiteY14" fmla="*/ 583378 h 58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1055" h="583988">
                  <a:moveTo>
                    <a:pt x="0" y="11878"/>
                  </a:moveTo>
                  <a:cubicBezTo>
                    <a:pt x="66146" y="2882"/>
                    <a:pt x="132292" y="-6114"/>
                    <a:pt x="184150" y="5528"/>
                  </a:cubicBezTo>
                  <a:cubicBezTo>
                    <a:pt x="236008" y="17170"/>
                    <a:pt x="265642" y="60561"/>
                    <a:pt x="311150" y="81728"/>
                  </a:cubicBezTo>
                  <a:cubicBezTo>
                    <a:pt x="356658" y="102895"/>
                    <a:pt x="428625" y="116653"/>
                    <a:pt x="457200" y="132528"/>
                  </a:cubicBezTo>
                  <a:cubicBezTo>
                    <a:pt x="485775" y="148403"/>
                    <a:pt x="450850" y="151578"/>
                    <a:pt x="482600" y="176978"/>
                  </a:cubicBezTo>
                  <a:cubicBezTo>
                    <a:pt x="514350" y="202378"/>
                    <a:pt x="593725" y="260586"/>
                    <a:pt x="647700" y="284928"/>
                  </a:cubicBezTo>
                  <a:cubicBezTo>
                    <a:pt x="701675" y="309270"/>
                    <a:pt x="760942" y="312445"/>
                    <a:pt x="806450" y="323028"/>
                  </a:cubicBezTo>
                  <a:cubicBezTo>
                    <a:pt x="851958" y="333611"/>
                    <a:pt x="885825" y="334670"/>
                    <a:pt x="920750" y="348428"/>
                  </a:cubicBezTo>
                  <a:cubicBezTo>
                    <a:pt x="955675" y="362186"/>
                    <a:pt x="976842" y="389703"/>
                    <a:pt x="1016000" y="405578"/>
                  </a:cubicBezTo>
                  <a:cubicBezTo>
                    <a:pt x="1055158" y="421453"/>
                    <a:pt x="1110192" y="432036"/>
                    <a:pt x="1155700" y="443678"/>
                  </a:cubicBezTo>
                  <a:cubicBezTo>
                    <a:pt x="1201208" y="455320"/>
                    <a:pt x="1248833" y="457436"/>
                    <a:pt x="1289050" y="475428"/>
                  </a:cubicBezTo>
                  <a:cubicBezTo>
                    <a:pt x="1329267" y="493420"/>
                    <a:pt x="1365250" y="534695"/>
                    <a:pt x="1397000" y="551628"/>
                  </a:cubicBezTo>
                  <a:cubicBezTo>
                    <a:pt x="1428750" y="568561"/>
                    <a:pt x="1458384" y="571736"/>
                    <a:pt x="1479550" y="577028"/>
                  </a:cubicBezTo>
                  <a:cubicBezTo>
                    <a:pt x="1500716" y="582320"/>
                    <a:pt x="1515533" y="582320"/>
                    <a:pt x="1524000" y="583378"/>
                  </a:cubicBezTo>
                  <a:cubicBezTo>
                    <a:pt x="1532467" y="584436"/>
                    <a:pt x="1531408" y="583907"/>
                    <a:pt x="1530350" y="583378"/>
                  </a:cubicBezTo>
                </a:path>
              </a:pathLst>
            </a:custGeom>
            <a:noFill/>
            <a:ln w="38100">
              <a:solidFill>
                <a:srgbClr val="00B0F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175250" y="5111750"/>
              <a:ext cx="1625600" cy="679450"/>
            </a:xfrm>
            <a:custGeom>
              <a:avLst/>
              <a:gdLst>
                <a:gd name="connsiteX0" fmla="*/ 0 w 1625600"/>
                <a:gd name="connsiteY0" fmla="*/ 0 h 679450"/>
                <a:gd name="connsiteX1" fmla="*/ 323850 w 1625600"/>
                <a:gd name="connsiteY1" fmla="*/ 6350 h 679450"/>
                <a:gd name="connsiteX2" fmla="*/ 482600 w 1625600"/>
                <a:gd name="connsiteY2" fmla="*/ 19050 h 679450"/>
                <a:gd name="connsiteX3" fmla="*/ 679450 w 1625600"/>
                <a:gd name="connsiteY3" fmla="*/ 50800 h 679450"/>
                <a:gd name="connsiteX4" fmla="*/ 762000 w 1625600"/>
                <a:gd name="connsiteY4" fmla="*/ 101600 h 679450"/>
                <a:gd name="connsiteX5" fmla="*/ 717550 w 1625600"/>
                <a:gd name="connsiteY5" fmla="*/ 177800 h 679450"/>
                <a:gd name="connsiteX6" fmla="*/ 679450 w 1625600"/>
                <a:gd name="connsiteY6" fmla="*/ 266700 h 679450"/>
                <a:gd name="connsiteX7" fmla="*/ 736600 w 1625600"/>
                <a:gd name="connsiteY7" fmla="*/ 323850 h 679450"/>
                <a:gd name="connsiteX8" fmla="*/ 857250 w 1625600"/>
                <a:gd name="connsiteY8" fmla="*/ 342900 h 679450"/>
                <a:gd name="connsiteX9" fmla="*/ 952500 w 1625600"/>
                <a:gd name="connsiteY9" fmla="*/ 412750 h 679450"/>
                <a:gd name="connsiteX10" fmla="*/ 1003300 w 1625600"/>
                <a:gd name="connsiteY10" fmla="*/ 514350 h 679450"/>
                <a:gd name="connsiteX11" fmla="*/ 1143000 w 1625600"/>
                <a:gd name="connsiteY11" fmla="*/ 533400 h 679450"/>
                <a:gd name="connsiteX12" fmla="*/ 1270000 w 1625600"/>
                <a:gd name="connsiteY12" fmla="*/ 565150 h 679450"/>
                <a:gd name="connsiteX13" fmla="*/ 1371600 w 1625600"/>
                <a:gd name="connsiteY13" fmla="*/ 615950 h 679450"/>
                <a:gd name="connsiteX14" fmla="*/ 1504950 w 1625600"/>
                <a:gd name="connsiteY14" fmla="*/ 654050 h 679450"/>
                <a:gd name="connsiteX15" fmla="*/ 1625600 w 1625600"/>
                <a:gd name="connsiteY15" fmla="*/ 67945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25600" h="679450">
                  <a:moveTo>
                    <a:pt x="0" y="0"/>
                  </a:moveTo>
                  <a:lnTo>
                    <a:pt x="323850" y="6350"/>
                  </a:lnTo>
                  <a:cubicBezTo>
                    <a:pt x="404283" y="9525"/>
                    <a:pt x="423333" y="11642"/>
                    <a:pt x="482600" y="19050"/>
                  </a:cubicBezTo>
                  <a:cubicBezTo>
                    <a:pt x="541867" y="26458"/>
                    <a:pt x="632883" y="37042"/>
                    <a:pt x="679450" y="50800"/>
                  </a:cubicBezTo>
                  <a:cubicBezTo>
                    <a:pt x="726017" y="64558"/>
                    <a:pt x="755650" y="80433"/>
                    <a:pt x="762000" y="101600"/>
                  </a:cubicBezTo>
                  <a:cubicBezTo>
                    <a:pt x="768350" y="122767"/>
                    <a:pt x="731308" y="150283"/>
                    <a:pt x="717550" y="177800"/>
                  </a:cubicBezTo>
                  <a:cubicBezTo>
                    <a:pt x="703792" y="205317"/>
                    <a:pt x="676275" y="242358"/>
                    <a:pt x="679450" y="266700"/>
                  </a:cubicBezTo>
                  <a:cubicBezTo>
                    <a:pt x="682625" y="291042"/>
                    <a:pt x="706967" y="311150"/>
                    <a:pt x="736600" y="323850"/>
                  </a:cubicBezTo>
                  <a:cubicBezTo>
                    <a:pt x="766233" y="336550"/>
                    <a:pt x="821267" y="328083"/>
                    <a:pt x="857250" y="342900"/>
                  </a:cubicBezTo>
                  <a:cubicBezTo>
                    <a:pt x="893233" y="357717"/>
                    <a:pt x="928158" y="384175"/>
                    <a:pt x="952500" y="412750"/>
                  </a:cubicBezTo>
                  <a:cubicBezTo>
                    <a:pt x="976842" y="441325"/>
                    <a:pt x="971550" y="494242"/>
                    <a:pt x="1003300" y="514350"/>
                  </a:cubicBezTo>
                  <a:cubicBezTo>
                    <a:pt x="1035050" y="534458"/>
                    <a:pt x="1098550" y="524933"/>
                    <a:pt x="1143000" y="533400"/>
                  </a:cubicBezTo>
                  <a:cubicBezTo>
                    <a:pt x="1187450" y="541867"/>
                    <a:pt x="1231900" y="551392"/>
                    <a:pt x="1270000" y="565150"/>
                  </a:cubicBezTo>
                  <a:cubicBezTo>
                    <a:pt x="1308100" y="578908"/>
                    <a:pt x="1332442" y="601133"/>
                    <a:pt x="1371600" y="615950"/>
                  </a:cubicBezTo>
                  <a:cubicBezTo>
                    <a:pt x="1410758" y="630767"/>
                    <a:pt x="1462617" y="643467"/>
                    <a:pt x="1504950" y="654050"/>
                  </a:cubicBezTo>
                  <a:cubicBezTo>
                    <a:pt x="1547283" y="664633"/>
                    <a:pt x="1586441" y="672041"/>
                    <a:pt x="1625600" y="679450"/>
                  </a:cubicBezTo>
                </a:path>
              </a:pathLst>
            </a:custGeom>
            <a:noFill/>
            <a:ln w="38100">
              <a:solidFill>
                <a:srgbClr val="00B0F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TextBox 137"/>
          <p:cNvSpPr txBox="1"/>
          <p:nvPr/>
        </p:nvSpPr>
        <p:spPr>
          <a:xfrm>
            <a:off x="1199787" y="5471376"/>
            <a:ext cx="1991571" cy="646331"/>
          </a:xfrm>
          <a:prstGeom prst="rect">
            <a:avLst/>
          </a:prstGeom>
          <a:noFill/>
          <a:ln>
            <a:noFill/>
          </a:ln>
        </p:spPr>
        <p:txBody>
          <a:bodyPr wrap="none" lIns="182880" tIns="182880" rIns="182880" bIns="182880" rtlCol="0">
            <a:spAutoFit/>
          </a:bodyPr>
          <a:lstStyle/>
          <a:p>
            <a:r>
              <a:rPr lang="en-US" dirty="0"/>
              <a:t>Saturation excess</a:t>
            </a:r>
          </a:p>
        </p:txBody>
      </p:sp>
      <p:cxnSp>
        <p:nvCxnSpPr>
          <p:cNvPr id="139" name="Straight Arrow Connector 138"/>
          <p:cNvCxnSpPr/>
          <p:nvPr/>
        </p:nvCxnSpPr>
        <p:spPr>
          <a:xfrm flipV="1">
            <a:off x="3112710" y="4968380"/>
            <a:ext cx="1534432" cy="751463"/>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1F1E5C4-B228-42B8-AE10-2C4DC31D0AF4}"/>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29</a:t>
            </a:fld>
            <a:endParaRPr lang="en-US" dirty="0"/>
          </a:p>
        </p:txBody>
      </p:sp>
    </p:spTree>
    <p:extLst>
      <p:ext uri="{BB962C8B-B14F-4D97-AF65-F5344CB8AC3E}">
        <p14:creationId xmlns:p14="http://schemas.microsoft.com/office/powerpoint/2010/main" val="293117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500"/>
                                        <p:tgtEl>
                                          <p:spTgt spid="116"/>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fade">
                                      <p:cBhvr>
                                        <p:cTn id="15" dur="500"/>
                                        <p:tgtEl>
                                          <p:spTgt spid="117"/>
                                        </p:tgtEl>
                                      </p:cBhvr>
                                    </p:animEffect>
                                  </p:childTnLst>
                                </p:cTn>
                              </p:par>
                              <p:par>
                                <p:cTn id="16" presetID="10" presetClass="entr" presetSubtype="0"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fade">
                                      <p:cBhvr>
                                        <p:cTn id="18" dur="500"/>
                                        <p:tgtEl>
                                          <p:spTgt spid="51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9"/>
                                        </p:tgtEl>
                                        <p:attrNameLst>
                                          <p:attrName>style.visibility</p:attrName>
                                        </p:attrNameLst>
                                      </p:cBhvr>
                                      <p:to>
                                        <p:strVal val="visible"/>
                                      </p:to>
                                    </p:set>
                                    <p:animEffect transition="in" filter="fade">
                                      <p:cBhvr>
                                        <p:cTn id="36" dur="500"/>
                                        <p:tgtEl>
                                          <p:spTgt spid="129"/>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4.79167E-6 3.33333E-6 L 0.01653 -0.04236 " pathEditMode="relative" rAng="0" ptsTypes="AA">
                                      <p:cBhvr>
                                        <p:cTn id="40" dur="2000" fill="hold"/>
                                        <p:tgtEl>
                                          <p:spTgt spid="129"/>
                                        </p:tgtEl>
                                        <p:attrNameLst>
                                          <p:attrName>ppt_x</p:attrName>
                                          <p:attrName>ppt_y</p:attrName>
                                        </p:attrNameLst>
                                      </p:cBhvr>
                                      <p:rCtr x="820" y="-2130"/>
                                    </p:animMotion>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8"/>
                                        </p:tgtEl>
                                        <p:attrNameLst>
                                          <p:attrName>style.visibility</p:attrName>
                                        </p:attrNameLst>
                                      </p:cBhvr>
                                      <p:to>
                                        <p:strVal val="visible"/>
                                      </p:to>
                                    </p:set>
                                    <p:animEffect transition="in" filter="fade">
                                      <p:cBhvr>
                                        <p:cTn id="50" dur="500"/>
                                        <p:tgtEl>
                                          <p:spTgt spid="138"/>
                                        </p:tgtEl>
                                      </p:cBhvr>
                                    </p:animEffect>
                                  </p:childTnLst>
                                </p:cTn>
                              </p:par>
                              <p:par>
                                <p:cTn id="51" presetID="10" presetClass="entr" presetSubtype="0" fill="hold" nodeType="withEffect">
                                  <p:stCondLst>
                                    <p:cond delay="0"/>
                                  </p:stCondLst>
                                  <p:childTnLst>
                                    <p:set>
                                      <p:cBhvr>
                                        <p:cTn id="52" dur="1" fill="hold">
                                          <p:stCondLst>
                                            <p:cond delay="0"/>
                                          </p:stCondLst>
                                        </p:cTn>
                                        <p:tgtEl>
                                          <p:spTgt spid="139"/>
                                        </p:tgtEl>
                                        <p:attrNameLst>
                                          <p:attrName>style.visibility</p:attrName>
                                        </p:attrNameLst>
                                      </p:cBhvr>
                                      <p:to>
                                        <p:strVal val="visible"/>
                                      </p:to>
                                    </p:set>
                                    <p:animEffect transition="in" filter="fade">
                                      <p:cBhvr>
                                        <p:cTn id="53"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1"/>
      <p:bldP spid="117" grpId="1" animBg="1"/>
      <p:bldP spid="14" grpId="0"/>
      <p:bldP spid="1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199248" y="1634416"/>
            <a:ext cx="7915422" cy="4837879"/>
            <a:chOff x="1524000" y="807735"/>
            <a:chExt cx="9144000" cy="572083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07735"/>
              <a:ext cx="9144000" cy="5720832"/>
            </a:xfrm>
            <a:prstGeom prst="rect">
              <a:avLst/>
            </a:prstGeom>
          </p:spPr>
        </p:pic>
        <p:sp>
          <p:nvSpPr>
            <p:cNvPr id="5" name="Freeform 4"/>
            <p:cNvSpPr/>
            <p:nvPr/>
          </p:nvSpPr>
          <p:spPr>
            <a:xfrm>
              <a:off x="1691640" y="1427871"/>
              <a:ext cx="5829300" cy="1388782"/>
            </a:xfrm>
            <a:custGeom>
              <a:avLst/>
              <a:gdLst>
                <a:gd name="connsiteX0" fmla="*/ 0 w 5829300"/>
                <a:gd name="connsiteY0" fmla="*/ 60960 h 1388782"/>
                <a:gd name="connsiteX1" fmla="*/ 609600 w 5829300"/>
                <a:gd name="connsiteY1" fmla="*/ 205740 h 1388782"/>
                <a:gd name="connsiteX2" fmla="*/ 906780 w 5829300"/>
                <a:gd name="connsiteY2" fmla="*/ 327660 h 1388782"/>
                <a:gd name="connsiteX3" fmla="*/ 1371600 w 5829300"/>
                <a:gd name="connsiteY3" fmla="*/ 457200 h 1388782"/>
                <a:gd name="connsiteX4" fmla="*/ 1623060 w 5829300"/>
                <a:gd name="connsiteY4" fmla="*/ 548640 h 1388782"/>
                <a:gd name="connsiteX5" fmla="*/ 1767840 w 5829300"/>
                <a:gd name="connsiteY5" fmla="*/ 579120 h 1388782"/>
                <a:gd name="connsiteX6" fmla="*/ 2019300 w 5829300"/>
                <a:gd name="connsiteY6" fmla="*/ 701040 h 1388782"/>
                <a:gd name="connsiteX7" fmla="*/ 2377440 w 5829300"/>
                <a:gd name="connsiteY7" fmla="*/ 952500 h 1388782"/>
                <a:gd name="connsiteX8" fmla="*/ 2712720 w 5829300"/>
                <a:gd name="connsiteY8" fmla="*/ 1104900 h 1388782"/>
                <a:gd name="connsiteX9" fmla="*/ 2994660 w 5829300"/>
                <a:gd name="connsiteY9" fmla="*/ 1318260 h 1388782"/>
                <a:gd name="connsiteX10" fmla="*/ 3078480 w 5829300"/>
                <a:gd name="connsiteY10" fmla="*/ 1356360 h 1388782"/>
                <a:gd name="connsiteX11" fmla="*/ 3520440 w 5829300"/>
                <a:gd name="connsiteY11" fmla="*/ 1348740 h 1388782"/>
                <a:gd name="connsiteX12" fmla="*/ 4213860 w 5829300"/>
                <a:gd name="connsiteY12" fmla="*/ 861060 h 1388782"/>
                <a:gd name="connsiteX13" fmla="*/ 5036820 w 5829300"/>
                <a:gd name="connsiteY13" fmla="*/ 411480 h 1388782"/>
                <a:gd name="connsiteX14" fmla="*/ 5829300 w 5829300"/>
                <a:gd name="connsiteY14" fmla="*/ 0 h 138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29300" h="1388782">
                  <a:moveTo>
                    <a:pt x="0" y="60960"/>
                  </a:moveTo>
                  <a:cubicBezTo>
                    <a:pt x="229235" y="111125"/>
                    <a:pt x="458470" y="161290"/>
                    <a:pt x="609600" y="205740"/>
                  </a:cubicBezTo>
                  <a:cubicBezTo>
                    <a:pt x="760730" y="250190"/>
                    <a:pt x="779780" y="285750"/>
                    <a:pt x="906780" y="327660"/>
                  </a:cubicBezTo>
                  <a:cubicBezTo>
                    <a:pt x="1033780" y="369570"/>
                    <a:pt x="1252220" y="420370"/>
                    <a:pt x="1371600" y="457200"/>
                  </a:cubicBezTo>
                  <a:cubicBezTo>
                    <a:pt x="1490980" y="494030"/>
                    <a:pt x="1557020" y="528320"/>
                    <a:pt x="1623060" y="548640"/>
                  </a:cubicBezTo>
                  <a:cubicBezTo>
                    <a:pt x="1689100" y="568960"/>
                    <a:pt x="1701800" y="553720"/>
                    <a:pt x="1767840" y="579120"/>
                  </a:cubicBezTo>
                  <a:cubicBezTo>
                    <a:pt x="1833880" y="604520"/>
                    <a:pt x="1917700" y="638810"/>
                    <a:pt x="2019300" y="701040"/>
                  </a:cubicBezTo>
                  <a:cubicBezTo>
                    <a:pt x="2120900" y="763270"/>
                    <a:pt x="2261870" y="885190"/>
                    <a:pt x="2377440" y="952500"/>
                  </a:cubicBezTo>
                  <a:cubicBezTo>
                    <a:pt x="2493010" y="1019810"/>
                    <a:pt x="2609850" y="1043940"/>
                    <a:pt x="2712720" y="1104900"/>
                  </a:cubicBezTo>
                  <a:cubicBezTo>
                    <a:pt x="2815590" y="1165860"/>
                    <a:pt x="2933700" y="1276350"/>
                    <a:pt x="2994660" y="1318260"/>
                  </a:cubicBezTo>
                  <a:cubicBezTo>
                    <a:pt x="3055620" y="1360170"/>
                    <a:pt x="2990850" y="1351280"/>
                    <a:pt x="3078480" y="1356360"/>
                  </a:cubicBezTo>
                  <a:cubicBezTo>
                    <a:pt x="3166110" y="1361440"/>
                    <a:pt x="3331210" y="1431290"/>
                    <a:pt x="3520440" y="1348740"/>
                  </a:cubicBezTo>
                  <a:cubicBezTo>
                    <a:pt x="3709670" y="1266190"/>
                    <a:pt x="3961130" y="1017270"/>
                    <a:pt x="4213860" y="861060"/>
                  </a:cubicBezTo>
                  <a:cubicBezTo>
                    <a:pt x="4466590" y="704850"/>
                    <a:pt x="4767580" y="554990"/>
                    <a:pt x="5036820" y="411480"/>
                  </a:cubicBezTo>
                  <a:cubicBezTo>
                    <a:pt x="5306060" y="267970"/>
                    <a:pt x="5567680" y="133985"/>
                    <a:pt x="5829300" y="0"/>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6" name="Freeform 5"/>
            <p:cNvSpPr/>
            <p:nvPr/>
          </p:nvSpPr>
          <p:spPr>
            <a:xfrm>
              <a:off x="1691640" y="1427871"/>
              <a:ext cx="5829300" cy="1388782"/>
            </a:xfrm>
            <a:custGeom>
              <a:avLst/>
              <a:gdLst>
                <a:gd name="connsiteX0" fmla="*/ 0 w 5829300"/>
                <a:gd name="connsiteY0" fmla="*/ 60960 h 1388782"/>
                <a:gd name="connsiteX1" fmla="*/ 609600 w 5829300"/>
                <a:gd name="connsiteY1" fmla="*/ 205740 h 1388782"/>
                <a:gd name="connsiteX2" fmla="*/ 906780 w 5829300"/>
                <a:gd name="connsiteY2" fmla="*/ 327660 h 1388782"/>
                <a:gd name="connsiteX3" fmla="*/ 1371600 w 5829300"/>
                <a:gd name="connsiteY3" fmla="*/ 457200 h 1388782"/>
                <a:gd name="connsiteX4" fmla="*/ 1623060 w 5829300"/>
                <a:gd name="connsiteY4" fmla="*/ 548640 h 1388782"/>
                <a:gd name="connsiteX5" fmla="*/ 1767840 w 5829300"/>
                <a:gd name="connsiteY5" fmla="*/ 579120 h 1388782"/>
                <a:gd name="connsiteX6" fmla="*/ 2019300 w 5829300"/>
                <a:gd name="connsiteY6" fmla="*/ 701040 h 1388782"/>
                <a:gd name="connsiteX7" fmla="*/ 2377440 w 5829300"/>
                <a:gd name="connsiteY7" fmla="*/ 952500 h 1388782"/>
                <a:gd name="connsiteX8" fmla="*/ 2712720 w 5829300"/>
                <a:gd name="connsiteY8" fmla="*/ 1104900 h 1388782"/>
                <a:gd name="connsiteX9" fmla="*/ 2994660 w 5829300"/>
                <a:gd name="connsiteY9" fmla="*/ 1318260 h 1388782"/>
                <a:gd name="connsiteX10" fmla="*/ 3078480 w 5829300"/>
                <a:gd name="connsiteY10" fmla="*/ 1356360 h 1388782"/>
                <a:gd name="connsiteX11" fmla="*/ 3520440 w 5829300"/>
                <a:gd name="connsiteY11" fmla="*/ 1348740 h 1388782"/>
                <a:gd name="connsiteX12" fmla="*/ 4213860 w 5829300"/>
                <a:gd name="connsiteY12" fmla="*/ 861060 h 1388782"/>
                <a:gd name="connsiteX13" fmla="*/ 5036820 w 5829300"/>
                <a:gd name="connsiteY13" fmla="*/ 411480 h 1388782"/>
                <a:gd name="connsiteX14" fmla="*/ 5829300 w 5829300"/>
                <a:gd name="connsiteY14" fmla="*/ 0 h 138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29300" h="1388782">
                  <a:moveTo>
                    <a:pt x="0" y="60960"/>
                  </a:moveTo>
                  <a:cubicBezTo>
                    <a:pt x="229235" y="111125"/>
                    <a:pt x="458470" y="161290"/>
                    <a:pt x="609600" y="205740"/>
                  </a:cubicBezTo>
                  <a:cubicBezTo>
                    <a:pt x="760730" y="250190"/>
                    <a:pt x="779780" y="285750"/>
                    <a:pt x="906780" y="327660"/>
                  </a:cubicBezTo>
                  <a:cubicBezTo>
                    <a:pt x="1033780" y="369570"/>
                    <a:pt x="1252220" y="420370"/>
                    <a:pt x="1371600" y="457200"/>
                  </a:cubicBezTo>
                  <a:cubicBezTo>
                    <a:pt x="1490980" y="494030"/>
                    <a:pt x="1557020" y="528320"/>
                    <a:pt x="1623060" y="548640"/>
                  </a:cubicBezTo>
                  <a:cubicBezTo>
                    <a:pt x="1689100" y="568960"/>
                    <a:pt x="1701800" y="553720"/>
                    <a:pt x="1767840" y="579120"/>
                  </a:cubicBezTo>
                  <a:cubicBezTo>
                    <a:pt x="1833880" y="604520"/>
                    <a:pt x="1917700" y="638810"/>
                    <a:pt x="2019300" y="701040"/>
                  </a:cubicBezTo>
                  <a:cubicBezTo>
                    <a:pt x="2120900" y="763270"/>
                    <a:pt x="2261870" y="885190"/>
                    <a:pt x="2377440" y="952500"/>
                  </a:cubicBezTo>
                  <a:cubicBezTo>
                    <a:pt x="2493010" y="1019810"/>
                    <a:pt x="2609850" y="1043940"/>
                    <a:pt x="2712720" y="1104900"/>
                  </a:cubicBezTo>
                  <a:cubicBezTo>
                    <a:pt x="2815590" y="1165860"/>
                    <a:pt x="2933700" y="1276350"/>
                    <a:pt x="2994660" y="1318260"/>
                  </a:cubicBezTo>
                  <a:cubicBezTo>
                    <a:pt x="3055620" y="1360170"/>
                    <a:pt x="2990850" y="1351280"/>
                    <a:pt x="3078480" y="1356360"/>
                  </a:cubicBezTo>
                  <a:cubicBezTo>
                    <a:pt x="3166110" y="1361440"/>
                    <a:pt x="3331210" y="1431290"/>
                    <a:pt x="3520440" y="1348740"/>
                  </a:cubicBezTo>
                  <a:cubicBezTo>
                    <a:pt x="3709670" y="1266190"/>
                    <a:pt x="3961130" y="1017270"/>
                    <a:pt x="4213860" y="861060"/>
                  </a:cubicBezTo>
                  <a:cubicBezTo>
                    <a:pt x="4466590" y="704850"/>
                    <a:pt x="4767580" y="554990"/>
                    <a:pt x="5036820" y="411480"/>
                  </a:cubicBezTo>
                  <a:cubicBezTo>
                    <a:pt x="5306060" y="267970"/>
                    <a:pt x="5567680" y="133985"/>
                    <a:pt x="5829300" y="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grpSp>
          <p:nvGrpSpPr>
            <p:cNvPr id="7" name="Group 6"/>
            <p:cNvGrpSpPr/>
            <p:nvPr/>
          </p:nvGrpSpPr>
          <p:grpSpPr>
            <a:xfrm>
              <a:off x="3504505" y="2846990"/>
              <a:ext cx="1997102" cy="1638523"/>
              <a:chOff x="4773889" y="4710404"/>
              <a:chExt cx="1997102" cy="1638523"/>
            </a:xfrm>
          </p:grpSpPr>
          <p:sp>
            <p:nvSpPr>
              <p:cNvPr id="8" name="Right Arrow 7"/>
              <p:cNvSpPr/>
              <p:nvPr/>
            </p:nvSpPr>
            <p:spPr>
              <a:xfrm rot="17115568">
                <a:off x="5475753" y="5158884"/>
                <a:ext cx="1193153" cy="296194"/>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9" name="Rectangle 8"/>
              <p:cNvSpPr/>
              <p:nvPr/>
            </p:nvSpPr>
            <p:spPr>
              <a:xfrm>
                <a:off x="4773889" y="5781224"/>
                <a:ext cx="1997102" cy="56770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tx1"/>
                    </a:solidFill>
                  </a:rPr>
                  <a:t>Bozeman (Sourdough) Creek</a:t>
                </a:r>
              </a:p>
            </p:txBody>
          </p:sp>
        </p:grpSp>
      </p:grpSp>
      <p:sp>
        <p:nvSpPr>
          <p:cNvPr id="12" name="Title 1"/>
          <p:cNvSpPr>
            <a:spLocks noGrp="1"/>
          </p:cNvSpPr>
          <p:nvPr>
            <p:ph type="title"/>
          </p:nvPr>
        </p:nvSpPr>
        <p:spPr>
          <a:xfrm>
            <a:off x="838200" y="365125"/>
            <a:ext cx="10515600" cy="1325563"/>
          </a:xfrm>
        </p:spPr>
        <p:txBody>
          <a:bodyPr/>
          <a:lstStyle/>
          <a:p>
            <a:r>
              <a:rPr lang="en-US" dirty="0"/>
              <a:t>Stream flow generation: </a:t>
            </a:r>
            <a:r>
              <a:rPr lang="en-US" dirty="0" err="1"/>
              <a:t>hillslope</a:t>
            </a:r>
            <a:r>
              <a:rPr lang="en-US" dirty="0"/>
              <a:t> hydrology</a:t>
            </a:r>
          </a:p>
        </p:txBody>
      </p:sp>
      <p:sp>
        <p:nvSpPr>
          <p:cNvPr id="2" name="TextBox 1">
            <a:extLst>
              <a:ext uri="{FF2B5EF4-FFF2-40B4-BE49-F238E27FC236}">
                <a16:creationId xmlns:a16="http://schemas.microsoft.com/office/drawing/2014/main" id="{1485A47B-4005-4FE8-8440-2335AB7D4EA6}"/>
              </a:ext>
            </a:extLst>
          </p:cNvPr>
          <p:cNvSpPr txBox="1"/>
          <p:nvPr/>
        </p:nvSpPr>
        <p:spPr>
          <a:xfrm>
            <a:off x="188431" y="244444"/>
            <a:ext cx="351530"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3</a:t>
            </a:fld>
            <a:endParaRPr lang="en-US" dirty="0"/>
          </a:p>
        </p:txBody>
      </p:sp>
    </p:spTree>
    <p:extLst>
      <p:ext uri="{BB962C8B-B14F-4D97-AF65-F5344CB8AC3E}">
        <p14:creationId xmlns:p14="http://schemas.microsoft.com/office/powerpoint/2010/main" val="594146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outdoor&#10;&#10;Description automatically generated">
            <a:extLst>
              <a:ext uri="{FF2B5EF4-FFF2-40B4-BE49-F238E27FC236}">
                <a16:creationId xmlns:a16="http://schemas.microsoft.com/office/drawing/2014/main" id="{92FAF102-A904-4520-BA37-9D6B636980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88" y="1071330"/>
            <a:ext cx="1957504" cy="1957504"/>
          </a:xfrm>
          <a:prstGeom prst="rect">
            <a:avLst/>
          </a:prstGeom>
        </p:spPr>
      </p:pic>
      <p:sp>
        <p:nvSpPr>
          <p:cNvPr id="6" name="Title 1">
            <a:extLst>
              <a:ext uri="{FF2B5EF4-FFF2-40B4-BE49-F238E27FC236}">
                <a16:creationId xmlns:a16="http://schemas.microsoft.com/office/drawing/2014/main" id="{A3DEF748-CB4B-4312-8371-FE0D5BED5248}"/>
              </a:ext>
            </a:extLst>
          </p:cNvPr>
          <p:cNvSpPr txBox="1">
            <a:spLocks/>
          </p:cNvSpPr>
          <p:nvPr/>
        </p:nvSpPr>
        <p:spPr>
          <a:xfrm>
            <a:off x="838200" y="365125"/>
            <a:ext cx="10515600" cy="7284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Diversity in hydrology needs to grow…</a:t>
            </a:r>
          </a:p>
        </p:txBody>
      </p:sp>
      <p:sp>
        <p:nvSpPr>
          <p:cNvPr id="7" name="TextBox 6">
            <a:extLst>
              <a:ext uri="{FF2B5EF4-FFF2-40B4-BE49-F238E27FC236}">
                <a16:creationId xmlns:a16="http://schemas.microsoft.com/office/drawing/2014/main" id="{4559BEAD-765C-4E55-AA0E-299ED1001F09}"/>
              </a:ext>
            </a:extLst>
          </p:cNvPr>
          <p:cNvSpPr txBox="1"/>
          <p:nvPr/>
        </p:nvSpPr>
        <p:spPr>
          <a:xfrm>
            <a:off x="838200" y="1280933"/>
            <a:ext cx="1201198" cy="923330"/>
          </a:xfrm>
          <a:prstGeom prst="rect">
            <a:avLst/>
          </a:prstGeom>
          <a:solidFill>
            <a:schemeClr val="bg1"/>
          </a:solidFill>
          <a:ln>
            <a:noFill/>
          </a:ln>
        </p:spPr>
        <p:txBody>
          <a:bodyPr wrap="square" lIns="182880" tIns="182880" rIns="182880" bIns="182880" rtlCol="0">
            <a:spAutoFit/>
          </a:bodyPr>
          <a:lstStyle/>
          <a:p>
            <a:r>
              <a:rPr lang="en-US" dirty="0" err="1"/>
              <a:t>Doerthe</a:t>
            </a:r>
            <a:r>
              <a:rPr lang="en-US" dirty="0"/>
              <a:t> </a:t>
            </a:r>
            <a:r>
              <a:rPr lang="en-US" dirty="0" err="1"/>
              <a:t>Tetzlaff</a:t>
            </a:r>
            <a:endParaRPr lang="en-US" dirty="0"/>
          </a:p>
        </p:txBody>
      </p:sp>
      <p:pic>
        <p:nvPicPr>
          <p:cNvPr id="9" name="Picture 8" descr="A picture containing person, wall, indoor, smiling&#10;&#10;Description automatically generated">
            <a:extLst>
              <a:ext uri="{FF2B5EF4-FFF2-40B4-BE49-F238E27FC236}">
                <a16:creationId xmlns:a16="http://schemas.microsoft.com/office/drawing/2014/main" id="{C6F6948F-4617-4255-A713-025B2B499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665" y="2860610"/>
            <a:ext cx="1914525" cy="1905000"/>
          </a:xfrm>
          <a:prstGeom prst="rect">
            <a:avLst/>
          </a:prstGeom>
        </p:spPr>
      </p:pic>
      <p:sp>
        <p:nvSpPr>
          <p:cNvPr id="11" name="TextBox 10">
            <a:extLst>
              <a:ext uri="{FF2B5EF4-FFF2-40B4-BE49-F238E27FC236}">
                <a16:creationId xmlns:a16="http://schemas.microsoft.com/office/drawing/2014/main" id="{B9856BB4-036F-4B2C-BAB6-403A0F6E9E47}"/>
              </a:ext>
            </a:extLst>
          </p:cNvPr>
          <p:cNvSpPr txBox="1"/>
          <p:nvPr/>
        </p:nvSpPr>
        <p:spPr>
          <a:xfrm>
            <a:off x="226753" y="3070757"/>
            <a:ext cx="1588912" cy="1200329"/>
          </a:xfrm>
          <a:prstGeom prst="rect">
            <a:avLst/>
          </a:prstGeom>
          <a:solidFill>
            <a:schemeClr val="bg1"/>
          </a:solidFill>
          <a:ln>
            <a:noFill/>
          </a:ln>
        </p:spPr>
        <p:txBody>
          <a:bodyPr wrap="square" lIns="182880" tIns="182880" rIns="182880" bIns="182880" rtlCol="0">
            <a:spAutoFit/>
          </a:bodyPr>
          <a:lstStyle/>
          <a:p>
            <a:r>
              <a:rPr lang="en-US" dirty="0" err="1"/>
              <a:t>Effi</a:t>
            </a:r>
            <a:r>
              <a:rPr lang="en-US" dirty="0"/>
              <a:t> </a:t>
            </a:r>
            <a:r>
              <a:rPr lang="en-US" dirty="0" err="1"/>
              <a:t>Foufoula</a:t>
            </a:r>
            <a:r>
              <a:rPr lang="en-US" dirty="0"/>
              <a:t>-Georgiou</a:t>
            </a:r>
          </a:p>
        </p:txBody>
      </p:sp>
      <p:pic>
        <p:nvPicPr>
          <p:cNvPr id="13" name="Picture 12" descr="A picture containing person, wall, indoor, suit&#10;&#10;Description automatically generated">
            <a:extLst>
              <a:ext uri="{FF2B5EF4-FFF2-40B4-BE49-F238E27FC236}">
                <a16:creationId xmlns:a16="http://schemas.microsoft.com/office/drawing/2014/main" id="{28AA6266-CBD0-4CD3-8060-720C311C2C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282" y="4952999"/>
            <a:ext cx="1587770" cy="1752022"/>
          </a:xfrm>
          <a:prstGeom prst="rect">
            <a:avLst/>
          </a:prstGeom>
        </p:spPr>
      </p:pic>
      <p:sp>
        <p:nvSpPr>
          <p:cNvPr id="15" name="TextBox 14">
            <a:extLst>
              <a:ext uri="{FF2B5EF4-FFF2-40B4-BE49-F238E27FC236}">
                <a16:creationId xmlns:a16="http://schemas.microsoft.com/office/drawing/2014/main" id="{214B6216-5B09-43F5-A625-5E4CF5D51698}"/>
              </a:ext>
            </a:extLst>
          </p:cNvPr>
          <p:cNvSpPr txBox="1"/>
          <p:nvPr/>
        </p:nvSpPr>
        <p:spPr>
          <a:xfrm>
            <a:off x="552547" y="5080745"/>
            <a:ext cx="1504941" cy="923330"/>
          </a:xfrm>
          <a:prstGeom prst="rect">
            <a:avLst/>
          </a:prstGeom>
          <a:solidFill>
            <a:schemeClr val="bg1"/>
          </a:solidFill>
          <a:ln>
            <a:noFill/>
          </a:ln>
        </p:spPr>
        <p:txBody>
          <a:bodyPr wrap="square" lIns="182880" tIns="182880" rIns="182880" bIns="182880" rtlCol="0">
            <a:spAutoFit/>
          </a:bodyPr>
          <a:lstStyle/>
          <a:p>
            <a:r>
              <a:rPr lang="en-US" dirty="0" err="1"/>
              <a:t>Murugesu</a:t>
            </a:r>
            <a:r>
              <a:rPr lang="en-US" dirty="0"/>
              <a:t> Sivapalan</a:t>
            </a:r>
          </a:p>
        </p:txBody>
      </p:sp>
      <p:pic>
        <p:nvPicPr>
          <p:cNvPr id="17" name="Picture 16" descr="A picture containing person, outdoor&#10;&#10;Description automatically generated">
            <a:extLst>
              <a:ext uri="{FF2B5EF4-FFF2-40B4-BE49-F238E27FC236}">
                <a16:creationId xmlns:a16="http://schemas.microsoft.com/office/drawing/2014/main" id="{BA415366-74EA-4602-8CFA-A76CA9CF55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4753" y="1231746"/>
            <a:ext cx="1812537" cy="1812537"/>
          </a:xfrm>
          <a:prstGeom prst="rect">
            <a:avLst/>
          </a:prstGeom>
        </p:spPr>
      </p:pic>
      <p:sp>
        <p:nvSpPr>
          <p:cNvPr id="19" name="TextBox 18">
            <a:extLst>
              <a:ext uri="{FF2B5EF4-FFF2-40B4-BE49-F238E27FC236}">
                <a16:creationId xmlns:a16="http://schemas.microsoft.com/office/drawing/2014/main" id="{CE0183A9-14F6-4AFC-99ED-ECC40763679E}"/>
              </a:ext>
            </a:extLst>
          </p:cNvPr>
          <p:cNvSpPr txBox="1"/>
          <p:nvPr/>
        </p:nvSpPr>
        <p:spPr>
          <a:xfrm>
            <a:off x="8407757" y="1502534"/>
            <a:ext cx="1436996" cy="646331"/>
          </a:xfrm>
          <a:prstGeom prst="rect">
            <a:avLst/>
          </a:prstGeom>
          <a:solidFill>
            <a:schemeClr val="bg1"/>
          </a:solidFill>
          <a:ln>
            <a:noFill/>
          </a:ln>
        </p:spPr>
        <p:txBody>
          <a:bodyPr wrap="none" lIns="182880" tIns="182880" rIns="182880" bIns="182880" rtlCol="0">
            <a:spAutoFit/>
          </a:bodyPr>
          <a:lstStyle/>
          <a:p>
            <a:r>
              <a:rPr lang="en-US" dirty="0"/>
              <a:t>Laura </a:t>
            </a:r>
            <a:r>
              <a:rPr lang="en-US" dirty="0" err="1"/>
              <a:t>Lautz</a:t>
            </a:r>
            <a:endParaRPr lang="en-US" dirty="0"/>
          </a:p>
        </p:txBody>
      </p:sp>
      <p:pic>
        <p:nvPicPr>
          <p:cNvPr id="21" name="Picture 20" descr="A picture containing mountain, sky, outdoor, person&#10;&#10;Description automatically generated">
            <a:extLst>
              <a:ext uri="{FF2B5EF4-FFF2-40B4-BE49-F238E27FC236}">
                <a16:creationId xmlns:a16="http://schemas.microsoft.com/office/drawing/2014/main" id="{036893DB-84DD-4508-A39B-E4D34D2AEE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5478" y="3044283"/>
            <a:ext cx="1754037" cy="1754037"/>
          </a:xfrm>
          <a:prstGeom prst="rect">
            <a:avLst/>
          </a:prstGeom>
        </p:spPr>
      </p:pic>
      <p:sp>
        <p:nvSpPr>
          <p:cNvPr id="23" name="TextBox 22">
            <a:extLst>
              <a:ext uri="{FF2B5EF4-FFF2-40B4-BE49-F238E27FC236}">
                <a16:creationId xmlns:a16="http://schemas.microsoft.com/office/drawing/2014/main" id="{4A8333C6-1D46-4FB7-9851-C5A5B79A1486}"/>
              </a:ext>
            </a:extLst>
          </p:cNvPr>
          <p:cNvSpPr txBox="1"/>
          <p:nvPr/>
        </p:nvSpPr>
        <p:spPr>
          <a:xfrm>
            <a:off x="7531610" y="3378823"/>
            <a:ext cx="1083868" cy="1200329"/>
          </a:xfrm>
          <a:prstGeom prst="rect">
            <a:avLst/>
          </a:prstGeom>
          <a:solidFill>
            <a:schemeClr val="bg1"/>
          </a:solidFill>
          <a:ln>
            <a:noFill/>
          </a:ln>
        </p:spPr>
        <p:txBody>
          <a:bodyPr wrap="square" lIns="182880" tIns="182880" rIns="182880" bIns="182880" rtlCol="0">
            <a:spAutoFit/>
          </a:bodyPr>
          <a:lstStyle/>
          <a:p>
            <a:r>
              <a:rPr lang="en-US" dirty="0"/>
              <a:t>Diego Riveros-Iregui</a:t>
            </a:r>
          </a:p>
        </p:txBody>
      </p:sp>
      <p:pic>
        <p:nvPicPr>
          <p:cNvPr id="25" name="Picture 24" descr="A picture containing person, wall, posing&#10;&#10;Description automatically generated">
            <a:extLst>
              <a:ext uri="{FF2B5EF4-FFF2-40B4-BE49-F238E27FC236}">
                <a16:creationId xmlns:a16="http://schemas.microsoft.com/office/drawing/2014/main" id="{6B7CCC43-1118-452C-988C-387E24C578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2055" y="4742496"/>
            <a:ext cx="1670472" cy="2088090"/>
          </a:xfrm>
          <a:prstGeom prst="rect">
            <a:avLst/>
          </a:prstGeom>
        </p:spPr>
      </p:pic>
      <p:sp>
        <p:nvSpPr>
          <p:cNvPr id="27" name="TextBox 26">
            <a:extLst>
              <a:ext uri="{FF2B5EF4-FFF2-40B4-BE49-F238E27FC236}">
                <a16:creationId xmlns:a16="http://schemas.microsoft.com/office/drawing/2014/main" id="{FDFA694C-88C6-4188-B9A2-EFA6F6C94E22}"/>
              </a:ext>
            </a:extLst>
          </p:cNvPr>
          <p:cNvSpPr txBox="1"/>
          <p:nvPr/>
        </p:nvSpPr>
        <p:spPr>
          <a:xfrm>
            <a:off x="8088280" y="5362204"/>
            <a:ext cx="1289895" cy="923330"/>
          </a:xfrm>
          <a:prstGeom prst="rect">
            <a:avLst/>
          </a:prstGeom>
          <a:solidFill>
            <a:schemeClr val="bg1"/>
          </a:solidFill>
          <a:ln>
            <a:noFill/>
          </a:ln>
        </p:spPr>
        <p:txBody>
          <a:bodyPr wrap="square" lIns="182880" tIns="182880" rIns="182880" bIns="182880" rtlCol="0">
            <a:spAutoFit/>
          </a:bodyPr>
          <a:lstStyle/>
          <a:p>
            <a:r>
              <a:rPr lang="en-US" dirty="0"/>
              <a:t>Bridget Scanlon</a:t>
            </a:r>
          </a:p>
        </p:txBody>
      </p:sp>
      <p:pic>
        <p:nvPicPr>
          <p:cNvPr id="29" name="Picture 28">
            <a:extLst>
              <a:ext uri="{FF2B5EF4-FFF2-40B4-BE49-F238E27FC236}">
                <a16:creationId xmlns:a16="http://schemas.microsoft.com/office/drawing/2014/main" id="{0EC92B65-6D97-4E9A-8F42-26D40F1864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7216" y="4952999"/>
            <a:ext cx="1524001" cy="1905001"/>
          </a:xfrm>
          <a:prstGeom prst="rect">
            <a:avLst/>
          </a:prstGeom>
        </p:spPr>
      </p:pic>
      <p:sp>
        <p:nvSpPr>
          <p:cNvPr id="31" name="TextBox 30">
            <a:extLst>
              <a:ext uri="{FF2B5EF4-FFF2-40B4-BE49-F238E27FC236}">
                <a16:creationId xmlns:a16="http://schemas.microsoft.com/office/drawing/2014/main" id="{063A6D11-E649-4530-9E7F-E7760EDD2415}"/>
              </a:ext>
            </a:extLst>
          </p:cNvPr>
          <p:cNvSpPr txBox="1"/>
          <p:nvPr/>
        </p:nvSpPr>
        <p:spPr>
          <a:xfrm>
            <a:off x="4547376" y="5077275"/>
            <a:ext cx="867006" cy="923330"/>
          </a:xfrm>
          <a:prstGeom prst="rect">
            <a:avLst/>
          </a:prstGeom>
          <a:solidFill>
            <a:schemeClr val="bg1"/>
          </a:solidFill>
          <a:ln>
            <a:noFill/>
          </a:ln>
        </p:spPr>
        <p:txBody>
          <a:bodyPr wrap="square" lIns="182880" tIns="182880" rIns="182880" bIns="182880" rtlCol="0">
            <a:spAutoFit/>
          </a:bodyPr>
          <a:lstStyle/>
          <a:p>
            <a:r>
              <a:rPr lang="en-US" dirty="0"/>
              <a:t>Mary Hill</a:t>
            </a:r>
          </a:p>
        </p:txBody>
      </p:sp>
      <p:pic>
        <p:nvPicPr>
          <p:cNvPr id="33" name="Picture 32" descr="A picture containing outdoor, tree, person, posing&#10;&#10;Description automatically generated">
            <a:extLst>
              <a:ext uri="{FF2B5EF4-FFF2-40B4-BE49-F238E27FC236}">
                <a16:creationId xmlns:a16="http://schemas.microsoft.com/office/drawing/2014/main" id="{20AFD50E-C4B9-4158-96BE-525C266DD0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92617" y="3321137"/>
            <a:ext cx="2041351" cy="1531013"/>
          </a:xfrm>
          <a:prstGeom prst="rect">
            <a:avLst/>
          </a:prstGeom>
        </p:spPr>
      </p:pic>
      <p:sp>
        <p:nvSpPr>
          <p:cNvPr id="35" name="TextBox 34">
            <a:extLst>
              <a:ext uri="{FF2B5EF4-FFF2-40B4-BE49-F238E27FC236}">
                <a16:creationId xmlns:a16="http://schemas.microsoft.com/office/drawing/2014/main" id="{1B4A9F90-FA83-4D31-911E-D5E62DEB612B}"/>
              </a:ext>
            </a:extLst>
          </p:cNvPr>
          <p:cNvSpPr txBox="1"/>
          <p:nvPr/>
        </p:nvSpPr>
        <p:spPr>
          <a:xfrm>
            <a:off x="3730189" y="3369811"/>
            <a:ext cx="1362428" cy="923330"/>
          </a:xfrm>
          <a:prstGeom prst="rect">
            <a:avLst/>
          </a:prstGeom>
          <a:solidFill>
            <a:schemeClr val="bg1"/>
          </a:solidFill>
          <a:ln>
            <a:noFill/>
          </a:ln>
        </p:spPr>
        <p:txBody>
          <a:bodyPr wrap="square" lIns="182880" tIns="182880" rIns="182880" bIns="182880" rtlCol="0">
            <a:spAutoFit/>
          </a:bodyPr>
          <a:lstStyle/>
          <a:p>
            <a:r>
              <a:rPr lang="en-US" dirty="0"/>
              <a:t>Mary Anderson</a:t>
            </a:r>
          </a:p>
        </p:txBody>
      </p:sp>
      <p:pic>
        <p:nvPicPr>
          <p:cNvPr id="37" name="Picture 36" descr="A picture containing person, wall, suit, person&#10;&#10;Description automatically generated">
            <a:extLst>
              <a:ext uri="{FF2B5EF4-FFF2-40B4-BE49-F238E27FC236}">
                <a16:creationId xmlns:a16="http://schemas.microsoft.com/office/drawing/2014/main" id="{07827C1E-A6CB-4390-831D-F32985A46BF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76485" y="1079762"/>
            <a:ext cx="2041351" cy="2041351"/>
          </a:xfrm>
          <a:prstGeom prst="rect">
            <a:avLst/>
          </a:prstGeom>
        </p:spPr>
      </p:pic>
      <p:sp>
        <p:nvSpPr>
          <p:cNvPr id="39" name="TextBox 38">
            <a:extLst>
              <a:ext uri="{FF2B5EF4-FFF2-40B4-BE49-F238E27FC236}">
                <a16:creationId xmlns:a16="http://schemas.microsoft.com/office/drawing/2014/main" id="{9289FC53-B637-4414-9608-FFF70A2957D1}"/>
              </a:ext>
            </a:extLst>
          </p:cNvPr>
          <p:cNvSpPr txBox="1"/>
          <p:nvPr/>
        </p:nvSpPr>
        <p:spPr>
          <a:xfrm>
            <a:off x="4933430" y="1510658"/>
            <a:ext cx="1230507" cy="923330"/>
          </a:xfrm>
          <a:prstGeom prst="rect">
            <a:avLst/>
          </a:prstGeom>
          <a:solidFill>
            <a:schemeClr val="bg1"/>
          </a:solidFill>
          <a:ln>
            <a:noFill/>
          </a:ln>
        </p:spPr>
        <p:txBody>
          <a:bodyPr wrap="square" lIns="182880" tIns="182880" rIns="182880" bIns="182880" rtlCol="0">
            <a:spAutoFit/>
          </a:bodyPr>
          <a:lstStyle/>
          <a:p>
            <a:r>
              <a:rPr lang="en-US" dirty="0"/>
              <a:t>Ryan Emanuel</a:t>
            </a:r>
          </a:p>
        </p:txBody>
      </p:sp>
      <p:sp>
        <p:nvSpPr>
          <p:cNvPr id="41" name="TextBox 40">
            <a:extLst>
              <a:ext uri="{FF2B5EF4-FFF2-40B4-BE49-F238E27FC236}">
                <a16:creationId xmlns:a16="http://schemas.microsoft.com/office/drawing/2014/main" id="{679C4AEE-CA7A-4B92-8674-3987B6A97807}"/>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30</a:t>
            </a:fld>
            <a:endParaRPr lang="en-US" dirty="0"/>
          </a:p>
        </p:txBody>
      </p:sp>
    </p:spTree>
    <p:extLst>
      <p:ext uri="{BB962C8B-B14F-4D97-AF65-F5344CB8AC3E}">
        <p14:creationId xmlns:p14="http://schemas.microsoft.com/office/powerpoint/2010/main" val="2579271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flow generation: </a:t>
            </a:r>
            <a:r>
              <a:rPr lang="en-US" dirty="0" err="1"/>
              <a:t>hillslope</a:t>
            </a:r>
            <a:r>
              <a:rPr lang="en-US" dirty="0"/>
              <a:t> hydrology</a:t>
            </a:r>
          </a:p>
        </p:txBody>
      </p:sp>
      <p:grpSp>
        <p:nvGrpSpPr>
          <p:cNvPr id="7" name="Group 6"/>
          <p:cNvGrpSpPr/>
          <p:nvPr/>
        </p:nvGrpSpPr>
        <p:grpSpPr>
          <a:xfrm>
            <a:off x="138347" y="1307894"/>
            <a:ext cx="11879281" cy="4674359"/>
            <a:chOff x="138347" y="1307894"/>
            <a:chExt cx="11879281" cy="4674359"/>
          </a:xfrm>
        </p:grpSpPr>
        <p:grpSp>
          <p:nvGrpSpPr>
            <p:cNvPr id="3" name="Group 2"/>
            <p:cNvGrpSpPr/>
            <p:nvPr/>
          </p:nvGrpSpPr>
          <p:grpSpPr>
            <a:xfrm>
              <a:off x="138347" y="1307894"/>
              <a:ext cx="11879281" cy="4369006"/>
              <a:chOff x="138347" y="1307894"/>
              <a:chExt cx="11879281" cy="4369006"/>
            </a:xfrm>
          </p:grpSpPr>
          <p:cxnSp>
            <p:nvCxnSpPr>
              <p:cNvPr id="187" name="Straight Connector 186"/>
              <p:cNvCxnSpPr/>
              <p:nvPr/>
            </p:nvCxnSpPr>
            <p:spPr>
              <a:xfrm>
                <a:off x="3047520" y="2990681"/>
                <a:ext cx="7118252" cy="2546252"/>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1" name="Group 190"/>
              <p:cNvGrpSpPr/>
              <p:nvPr/>
            </p:nvGrpSpPr>
            <p:grpSpPr>
              <a:xfrm>
                <a:off x="3185899" y="1307894"/>
                <a:ext cx="7385817" cy="926229"/>
                <a:chOff x="1149299" y="1108084"/>
                <a:chExt cx="7385817" cy="926229"/>
              </a:xfrm>
            </p:grpSpPr>
            <p:cxnSp>
              <p:nvCxnSpPr>
                <p:cNvPr id="192" name="Straight Arrow Connector 191"/>
                <p:cNvCxnSpPr/>
                <p:nvPr/>
              </p:nvCxnSpPr>
              <p:spPr>
                <a:xfrm flipH="1">
                  <a:off x="2667000" y="142545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H="1">
                  <a:off x="2831999" y="143009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H="1">
                  <a:off x="2999639" y="143277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a:off x="3164638" y="143742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H="1">
                  <a:off x="3339898" y="143039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3504897" y="143503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H="1">
                  <a:off x="3672537" y="143771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837536" y="144236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H="1">
                  <a:off x="4012334" y="144552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a:off x="4177333" y="145017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flipH="1">
                  <a:off x="4344973" y="14528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flipH="1">
                  <a:off x="4509972" y="14575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flipH="1">
                  <a:off x="4685232" y="145046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flipH="1">
                  <a:off x="4850231" y="145511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H="1">
                  <a:off x="5017871" y="145779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H="1">
                  <a:off x="5182870" y="146244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flipH="1">
                  <a:off x="5349241" y="14602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H="1">
                  <a:off x="5514240" y="14649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flipH="1">
                  <a:off x="5681880" y="146758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H="1">
                  <a:off x="5846879" y="147223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flipH="1">
                  <a:off x="6021677" y="147539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flipH="1">
                  <a:off x="6186676" y="148004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flipH="1">
                  <a:off x="6354316" y="148272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H="1">
                  <a:off x="6519315" y="148736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H="1">
                  <a:off x="6694575" y="148033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a:off x="6859574" y="148498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H="1">
                  <a:off x="7027214" y="148766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a:off x="7192213" y="149230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20" name="TextBox 63"/>
                <p:cNvSpPr txBox="1"/>
                <p:nvPr/>
              </p:nvSpPr>
              <p:spPr>
                <a:xfrm>
                  <a:off x="4225707" y="1108084"/>
                  <a:ext cx="172361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Precipitation = </a:t>
                  </a:r>
                  <a:r>
                    <a:rPr lang="en-US" i="1" dirty="0"/>
                    <a:t>P</a:t>
                  </a:r>
                </a:p>
              </p:txBody>
            </p:sp>
            <p:cxnSp>
              <p:nvCxnSpPr>
                <p:cNvPr id="221" name="Straight Arrow Connector 220"/>
                <p:cNvCxnSpPr/>
                <p:nvPr/>
              </p:nvCxnSpPr>
              <p:spPr>
                <a:xfrm flipH="1">
                  <a:off x="1149299" y="140072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flipH="1">
                  <a:off x="1314298" y="140537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H="1">
                  <a:off x="1481938" y="140805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flipH="1">
                  <a:off x="1646937" y="141270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flipH="1">
                  <a:off x="1822197" y="140566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flipH="1">
                  <a:off x="1987196" y="141031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flipH="1">
                  <a:off x="2154836" y="141299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flipH="1">
                  <a:off x="2319835" y="141764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H="1">
                  <a:off x="2494633" y="142080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flipH="1">
                  <a:off x="7354319" y="149677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H="1">
                  <a:off x="7521959" y="14994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flipH="1">
                  <a:off x="7686958" y="15041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flipH="1">
                  <a:off x="7862218" y="149706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flipH="1">
                  <a:off x="8027217" y="150171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flipH="1">
                  <a:off x="8194857" y="150439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flipH="1">
                  <a:off x="8359856" y="150904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3" name="Group 432"/>
              <p:cNvGrpSpPr/>
              <p:nvPr/>
            </p:nvGrpSpPr>
            <p:grpSpPr>
              <a:xfrm>
                <a:off x="4806781" y="2763445"/>
                <a:ext cx="1790646" cy="1470641"/>
                <a:chOff x="4384749" y="2763445"/>
                <a:chExt cx="1790646" cy="1470641"/>
              </a:xfrm>
            </p:grpSpPr>
            <p:grpSp>
              <p:nvGrpSpPr>
                <p:cNvPr id="289" name="Group 288"/>
                <p:cNvGrpSpPr/>
                <p:nvPr/>
              </p:nvGrpSpPr>
              <p:grpSpPr>
                <a:xfrm>
                  <a:off x="4384749" y="2763445"/>
                  <a:ext cx="201902" cy="886286"/>
                  <a:chOff x="4384749" y="3819193"/>
                  <a:chExt cx="109573" cy="280815"/>
                </a:xfrm>
              </p:grpSpPr>
              <p:sp>
                <p:nvSpPr>
                  <p:cNvPr id="288" name="Rectangle 28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7" name="Isosceles Triangle 28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0" name="Group 289"/>
                <p:cNvGrpSpPr/>
                <p:nvPr/>
              </p:nvGrpSpPr>
              <p:grpSpPr>
                <a:xfrm>
                  <a:off x="4597805" y="2829502"/>
                  <a:ext cx="201902" cy="886286"/>
                  <a:chOff x="4384749" y="3819193"/>
                  <a:chExt cx="109573" cy="280815"/>
                </a:xfrm>
              </p:grpSpPr>
              <p:sp>
                <p:nvSpPr>
                  <p:cNvPr id="291" name="Rectangle 29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2" name="Isosceles Triangle 29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3" name="Group 292"/>
                <p:cNvGrpSpPr/>
                <p:nvPr/>
              </p:nvGrpSpPr>
              <p:grpSpPr>
                <a:xfrm>
                  <a:off x="4767421" y="2915103"/>
                  <a:ext cx="201902" cy="886286"/>
                  <a:chOff x="4384749" y="3819193"/>
                  <a:chExt cx="109573" cy="280815"/>
                </a:xfrm>
              </p:grpSpPr>
              <p:sp>
                <p:nvSpPr>
                  <p:cNvPr id="294" name="Rectangle 29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5" name="Isosceles Triangle 29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6" name="Group 295"/>
                <p:cNvGrpSpPr/>
                <p:nvPr/>
              </p:nvGrpSpPr>
              <p:grpSpPr>
                <a:xfrm>
                  <a:off x="4980477" y="2981160"/>
                  <a:ext cx="201902" cy="886286"/>
                  <a:chOff x="4384749" y="3819193"/>
                  <a:chExt cx="109573" cy="280815"/>
                </a:xfrm>
              </p:grpSpPr>
              <p:sp>
                <p:nvSpPr>
                  <p:cNvPr id="297" name="Rectangle 29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8" name="Isosceles Triangle 29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9" name="Group 298"/>
                <p:cNvGrpSpPr/>
                <p:nvPr/>
              </p:nvGrpSpPr>
              <p:grpSpPr>
                <a:xfrm>
                  <a:off x="5258616" y="3084388"/>
                  <a:ext cx="201902" cy="886286"/>
                  <a:chOff x="4384749" y="3819193"/>
                  <a:chExt cx="109573" cy="280815"/>
                </a:xfrm>
              </p:grpSpPr>
              <p:sp>
                <p:nvSpPr>
                  <p:cNvPr id="300" name="Rectangle 29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1" name="Isosceles Triangle 30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2" name="Group 301"/>
                <p:cNvGrpSpPr/>
                <p:nvPr/>
              </p:nvGrpSpPr>
              <p:grpSpPr>
                <a:xfrm>
                  <a:off x="5471672" y="3150445"/>
                  <a:ext cx="201902" cy="886286"/>
                  <a:chOff x="4384749" y="3819193"/>
                  <a:chExt cx="109573" cy="280815"/>
                </a:xfrm>
              </p:grpSpPr>
              <p:sp>
                <p:nvSpPr>
                  <p:cNvPr id="303" name="Rectangle 30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4" name="Isosceles Triangle 30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5" name="Group 304"/>
                <p:cNvGrpSpPr/>
                <p:nvPr/>
              </p:nvGrpSpPr>
              <p:grpSpPr>
                <a:xfrm>
                  <a:off x="5695354" y="3244572"/>
                  <a:ext cx="201902" cy="886286"/>
                  <a:chOff x="4384749" y="3819193"/>
                  <a:chExt cx="109573" cy="280815"/>
                </a:xfrm>
              </p:grpSpPr>
              <p:sp>
                <p:nvSpPr>
                  <p:cNvPr id="306" name="Rectangle 30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7" name="Isosceles Triangle 30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8" name="Group 307"/>
                <p:cNvGrpSpPr/>
                <p:nvPr/>
              </p:nvGrpSpPr>
              <p:grpSpPr>
                <a:xfrm>
                  <a:off x="5973493" y="3347800"/>
                  <a:ext cx="201902" cy="886286"/>
                  <a:chOff x="4384749" y="3819193"/>
                  <a:chExt cx="109573" cy="280815"/>
                </a:xfrm>
              </p:grpSpPr>
              <p:sp>
                <p:nvSpPr>
                  <p:cNvPr id="309" name="Rectangle 30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0" name="Isosceles Triangle 30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311" name="Group 310"/>
              <p:cNvGrpSpPr/>
              <p:nvPr/>
            </p:nvGrpSpPr>
            <p:grpSpPr>
              <a:xfrm>
                <a:off x="6608581" y="3413857"/>
                <a:ext cx="201902" cy="886286"/>
                <a:chOff x="4384749" y="3819193"/>
                <a:chExt cx="109573" cy="280815"/>
              </a:xfrm>
            </p:grpSpPr>
            <p:sp>
              <p:nvSpPr>
                <p:cNvPr id="312" name="Rectangle 31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3" name="Isosceles Triangle 31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4" name="Group 313"/>
              <p:cNvGrpSpPr/>
              <p:nvPr/>
            </p:nvGrpSpPr>
            <p:grpSpPr>
              <a:xfrm>
                <a:off x="6763343" y="3462287"/>
                <a:ext cx="201902" cy="886286"/>
                <a:chOff x="4384749" y="3819193"/>
                <a:chExt cx="109573" cy="280815"/>
              </a:xfrm>
            </p:grpSpPr>
            <p:sp>
              <p:nvSpPr>
                <p:cNvPr id="315" name="Rectangle 31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6" name="Isosceles Triangle 31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7" name="Group 316"/>
              <p:cNvGrpSpPr/>
              <p:nvPr/>
            </p:nvGrpSpPr>
            <p:grpSpPr>
              <a:xfrm>
                <a:off x="7041482" y="3565515"/>
                <a:ext cx="201902" cy="886286"/>
                <a:chOff x="4384749" y="3819193"/>
                <a:chExt cx="109573" cy="280815"/>
              </a:xfrm>
            </p:grpSpPr>
            <p:sp>
              <p:nvSpPr>
                <p:cNvPr id="318" name="Rectangle 31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9" name="Isosceles Triangle 31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0" name="Group 319"/>
              <p:cNvGrpSpPr/>
              <p:nvPr/>
            </p:nvGrpSpPr>
            <p:grpSpPr>
              <a:xfrm>
                <a:off x="7254538" y="3631572"/>
                <a:ext cx="201902" cy="886286"/>
                <a:chOff x="4384749" y="3819193"/>
                <a:chExt cx="109573" cy="280815"/>
              </a:xfrm>
            </p:grpSpPr>
            <p:sp>
              <p:nvSpPr>
                <p:cNvPr id="321" name="Rectangle 32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2" name="Isosceles Triangle 32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3" name="Group 322"/>
              <p:cNvGrpSpPr/>
              <p:nvPr/>
            </p:nvGrpSpPr>
            <p:grpSpPr>
              <a:xfrm>
                <a:off x="7512372" y="3736145"/>
                <a:ext cx="201902" cy="886286"/>
                <a:chOff x="4384749" y="3819193"/>
                <a:chExt cx="109573" cy="280815"/>
              </a:xfrm>
            </p:grpSpPr>
            <p:sp>
              <p:nvSpPr>
                <p:cNvPr id="324" name="Rectangle 32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5" name="Isosceles Triangle 32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6" name="Group 325"/>
              <p:cNvGrpSpPr/>
              <p:nvPr/>
            </p:nvGrpSpPr>
            <p:grpSpPr>
              <a:xfrm>
                <a:off x="7790511" y="3839373"/>
                <a:ext cx="201902" cy="886286"/>
                <a:chOff x="4384749" y="3819193"/>
                <a:chExt cx="109573" cy="280815"/>
              </a:xfrm>
            </p:grpSpPr>
            <p:sp>
              <p:nvSpPr>
                <p:cNvPr id="327" name="Rectangle 32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8" name="Isosceles Triangle 32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9" name="Group 328"/>
              <p:cNvGrpSpPr/>
              <p:nvPr/>
            </p:nvGrpSpPr>
            <p:grpSpPr>
              <a:xfrm>
                <a:off x="8003567" y="3905430"/>
                <a:ext cx="201902" cy="886286"/>
                <a:chOff x="4384749" y="3819193"/>
                <a:chExt cx="109573" cy="280815"/>
              </a:xfrm>
            </p:grpSpPr>
            <p:sp>
              <p:nvSpPr>
                <p:cNvPr id="330" name="Rectangle 32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1" name="Isosceles Triangle 33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2" name="Group 331"/>
              <p:cNvGrpSpPr/>
              <p:nvPr/>
            </p:nvGrpSpPr>
            <p:grpSpPr>
              <a:xfrm>
                <a:off x="3651701" y="2341620"/>
                <a:ext cx="201902" cy="886286"/>
                <a:chOff x="4384749" y="3819193"/>
                <a:chExt cx="109573" cy="280815"/>
              </a:xfrm>
            </p:grpSpPr>
            <p:sp>
              <p:nvSpPr>
                <p:cNvPr id="333" name="Rectangle 33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4" name="Isosceles Triangle 33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5" name="Group 334"/>
              <p:cNvGrpSpPr/>
              <p:nvPr/>
            </p:nvGrpSpPr>
            <p:grpSpPr>
              <a:xfrm>
                <a:off x="3864757" y="2407677"/>
                <a:ext cx="201902" cy="886286"/>
                <a:chOff x="4384749" y="3819193"/>
                <a:chExt cx="109573" cy="280815"/>
              </a:xfrm>
            </p:grpSpPr>
            <p:sp>
              <p:nvSpPr>
                <p:cNvPr id="336" name="Rectangle 33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7" name="Isosceles Triangle 33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8" name="Group 337"/>
              <p:cNvGrpSpPr/>
              <p:nvPr/>
            </p:nvGrpSpPr>
            <p:grpSpPr>
              <a:xfrm>
                <a:off x="4122591" y="2512250"/>
                <a:ext cx="201902" cy="886286"/>
                <a:chOff x="4384749" y="3819193"/>
                <a:chExt cx="109573" cy="280815"/>
              </a:xfrm>
            </p:grpSpPr>
            <p:sp>
              <p:nvSpPr>
                <p:cNvPr id="339" name="Rectangle 33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0" name="Isosceles Triangle 33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1" name="Group 340"/>
              <p:cNvGrpSpPr/>
              <p:nvPr/>
            </p:nvGrpSpPr>
            <p:grpSpPr>
              <a:xfrm>
                <a:off x="4400730" y="2615478"/>
                <a:ext cx="201902" cy="886286"/>
                <a:chOff x="4384749" y="3819193"/>
                <a:chExt cx="109573" cy="280815"/>
              </a:xfrm>
            </p:grpSpPr>
            <p:sp>
              <p:nvSpPr>
                <p:cNvPr id="342" name="Rectangle 34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3" name="Isosceles Triangle 34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4" name="Group 343"/>
              <p:cNvGrpSpPr/>
              <p:nvPr/>
            </p:nvGrpSpPr>
            <p:grpSpPr>
              <a:xfrm>
                <a:off x="4613786" y="2681535"/>
                <a:ext cx="201902" cy="886286"/>
                <a:chOff x="4384749" y="3819193"/>
                <a:chExt cx="109573" cy="280815"/>
              </a:xfrm>
            </p:grpSpPr>
            <p:sp>
              <p:nvSpPr>
                <p:cNvPr id="345" name="Rectangle 34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6" name="Isosceles Triangle 34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7" name="Group 346"/>
              <p:cNvGrpSpPr/>
              <p:nvPr/>
            </p:nvGrpSpPr>
            <p:grpSpPr>
              <a:xfrm>
                <a:off x="3195291" y="2190719"/>
                <a:ext cx="201902" cy="886286"/>
                <a:chOff x="4384749" y="3819193"/>
                <a:chExt cx="109573" cy="280815"/>
              </a:xfrm>
            </p:grpSpPr>
            <p:sp>
              <p:nvSpPr>
                <p:cNvPr id="348" name="Rectangle 34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9" name="Isosceles Triangle 34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0" name="Group 349"/>
              <p:cNvGrpSpPr/>
              <p:nvPr/>
            </p:nvGrpSpPr>
            <p:grpSpPr>
              <a:xfrm>
                <a:off x="3408347" y="2256776"/>
                <a:ext cx="201902" cy="886286"/>
                <a:chOff x="4384749" y="3819193"/>
                <a:chExt cx="109573" cy="280815"/>
              </a:xfrm>
            </p:grpSpPr>
            <p:sp>
              <p:nvSpPr>
                <p:cNvPr id="351" name="Rectangle 35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2" name="Isosceles Triangle 35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3" name="Group 352"/>
              <p:cNvGrpSpPr/>
              <p:nvPr/>
            </p:nvGrpSpPr>
            <p:grpSpPr>
              <a:xfrm>
                <a:off x="8598851" y="4111361"/>
                <a:ext cx="201902" cy="886286"/>
                <a:chOff x="4384749" y="3819193"/>
                <a:chExt cx="109573" cy="280815"/>
              </a:xfrm>
            </p:grpSpPr>
            <p:sp>
              <p:nvSpPr>
                <p:cNvPr id="354" name="Rectangle 35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5" name="Isosceles Triangle 35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6" name="Group 355"/>
              <p:cNvGrpSpPr/>
              <p:nvPr/>
            </p:nvGrpSpPr>
            <p:grpSpPr>
              <a:xfrm>
                <a:off x="8811907" y="4177418"/>
                <a:ext cx="201902" cy="886286"/>
                <a:chOff x="4384749" y="3819193"/>
                <a:chExt cx="109573" cy="280815"/>
              </a:xfrm>
            </p:grpSpPr>
            <p:sp>
              <p:nvSpPr>
                <p:cNvPr id="357" name="Rectangle 35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8" name="Isosceles Triangle 35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9" name="Group 358"/>
              <p:cNvGrpSpPr/>
              <p:nvPr/>
            </p:nvGrpSpPr>
            <p:grpSpPr>
              <a:xfrm>
                <a:off x="8981523" y="4263019"/>
                <a:ext cx="201902" cy="886286"/>
                <a:chOff x="4384749" y="3819193"/>
                <a:chExt cx="109573" cy="280815"/>
              </a:xfrm>
            </p:grpSpPr>
            <p:sp>
              <p:nvSpPr>
                <p:cNvPr id="360" name="Rectangle 35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1" name="Isosceles Triangle 36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2" name="Group 361"/>
              <p:cNvGrpSpPr/>
              <p:nvPr/>
            </p:nvGrpSpPr>
            <p:grpSpPr>
              <a:xfrm>
                <a:off x="9194579" y="4329076"/>
                <a:ext cx="201902" cy="886286"/>
                <a:chOff x="4384749" y="3819193"/>
                <a:chExt cx="109573" cy="280815"/>
              </a:xfrm>
            </p:grpSpPr>
            <p:sp>
              <p:nvSpPr>
                <p:cNvPr id="363" name="Rectangle 36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4" name="Isosceles Triangle 36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5" name="Group 364"/>
              <p:cNvGrpSpPr/>
              <p:nvPr/>
            </p:nvGrpSpPr>
            <p:grpSpPr>
              <a:xfrm>
                <a:off x="9472718" y="4432304"/>
                <a:ext cx="201902" cy="886286"/>
                <a:chOff x="4384749" y="3819193"/>
                <a:chExt cx="109573" cy="280815"/>
              </a:xfrm>
            </p:grpSpPr>
            <p:sp>
              <p:nvSpPr>
                <p:cNvPr id="366" name="Rectangle 36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7" name="Isosceles Triangle 36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8" name="Group 367"/>
              <p:cNvGrpSpPr/>
              <p:nvPr/>
            </p:nvGrpSpPr>
            <p:grpSpPr>
              <a:xfrm>
                <a:off x="9685774" y="4498361"/>
                <a:ext cx="201902" cy="886286"/>
                <a:chOff x="4384749" y="3819193"/>
                <a:chExt cx="109573" cy="280815"/>
              </a:xfrm>
            </p:grpSpPr>
            <p:sp>
              <p:nvSpPr>
                <p:cNvPr id="369" name="Rectangle 36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0" name="Isosceles Triangle 36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1" name="Group 370"/>
              <p:cNvGrpSpPr/>
              <p:nvPr/>
            </p:nvGrpSpPr>
            <p:grpSpPr>
              <a:xfrm>
                <a:off x="9909456" y="4592488"/>
                <a:ext cx="201902" cy="886286"/>
                <a:chOff x="4384749" y="3819193"/>
                <a:chExt cx="109573" cy="280815"/>
              </a:xfrm>
            </p:grpSpPr>
            <p:sp>
              <p:nvSpPr>
                <p:cNvPr id="372" name="Rectangle 37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3" name="Isosceles Triangle 37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4" name="Group 373"/>
              <p:cNvGrpSpPr/>
              <p:nvPr/>
            </p:nvGrpSpPr>
            <p:grpSpPr>
              <a:xfrm>
                <a:off x="8192800" y="3963394"/>
                <a:ext cx="201902" cy="886286"/>
                <a:chOff x="4384749" y="3819193"/>
                <a:chExt cx="109573" cy="280815"/>
              </a:xfrm>
            </p:grpSpPr>
            <p:sp>
              <p:nvSpPr>
                <p:cNvPr id="375" name="Rectangle 37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6" name="Isosceles Triangle 37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7" name="Group 376"/>
              <p:cNvGrpSpPr/>
              <p:nvPr/>
            </p:nvGrpSpPr>
            <p:grpSpPr>
              <a:xfrm>
                <a:off x="8405856" y="4029451"/>
                <a:ext cx="201902" cy="886286"/>
                <a:chOff x="4384749" y="3819193"/>
                <a:chExt cx="109573" cy="280815"/>
              </a:xfrm>
            </p:grpSpPr>
            <p:sp>
              <p:nvSpPr>
                <p:cNvPr id="378" name="Rectangle 37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9" name="Isosceles Triangle 37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82" name="Freeform 381"/>
              <p:cNvSpPr/>
              <p:nvPr/>
            </p:nvSpPr>
            <p:spPr>
              <a:xfrm>
                <a:off x="10169282" y="5524500"/>
                <a:ext cx="400050" cy="152400"/>
              </a:xfrm>
              <a:custGeom>
                <a:avLst/>
                <a:gdLst>
                  <a:gd name="connsiteX0" fmla="*/ 0 w 393700"/>
                  <a:gd name="connsiteY0" fmla="*/ 0 h 152400"/>
                  <a:gd name="connsiteX1" fmla="*/ 0 w 393700"/>
                  <a:gd name="connsiteY1" fmla="*/ 152400 h 152400"/>
                  <a:gd name="connsiteX2" fmla="*/ 393700 w 393700"/>
                  <a:gd name="connsiteY2" fmla="*/ 152400 h 152400"/>
                  <a:gd name="connsiteX3" fmla="*/ 381000 w 393700"/>
                  <a:gd name="connsiteY3" fmla="*/ 12700 h 152400"/>
                  <a:gd name="connsiteX0" fmla="*/ 0 w 406400"/>
                  <a:gd name="connsiteY0" fmla="*/ 25400 h 177800"/>
                  <a:gd name="connsiteX1" fmla="*/ 0 w 406400"/>
                  <a:gd name="connsiteY1" fmla="*/ 177800 h 177800"/>
                  <a:gd name="connsiteX2" fmla="*/ 393700 w 406400"/>
                  <a:gd name="connsiteY2" fmla="*/ 177800 h 177800"/>
                  <a:gd name="connsiteX3" fmla="*/ 406400 w 406400"/>
                  <a:gd name="connsiteY3" fmla="*/ 0 h 177800"/>
                  <a:gd name="connsiteX0" fmla="*/ 0 w 393700"/>
                  <a:gd name="connsiteY0" fmla="*/ 25400 h 177800"/>
                  <a:gd name="connsiteX1" fmla="*/ 0 w 393700"/>
                  <a:gd name="connsiteY1" fmla="*/ 177800 h 177800"/>
                  <a:gd name="connsiteX2" fmla="*/ 393700 w 393700"/>
                  <a:gd name="connsiteY2" fmla="*/ 177800 h 177800"/>
                  <a:gd name="connsiteX3" fmla="*/ 381000 w 393700"/>
                  <a:gd name="connsiteY3" fmla="*/ 0 h 177800"/>
                  <a:gd name="connsiteX0" fmla="*/ 0 w 412750"/>
                  <a:gd name="connsiteY0" fmla="*/ 31750 h 184150"/>
                  <a:gd name="connsiteX1" fmla="*/ 0 w 412750"/>
                  <a:gd name="connsiteY1" fmla="*/ 184150 h 184150"/>
                  <a:gd name="connsiteX2" fmla="*/ 393700 w 412750"/>
                  <a:gd name="connsiteY2" fmla="*/ 184150 h 184150"/>
                  <a:gd name="connsiteX3" fmla="*/ 412750 w 412750"/>
                  <a:gd name="connsiteY3" fmla="*/ 0 h 184150"/>
                  <a:gd name="connsiteX0" fmla="*/ 0 w 393700"/>
                  <a:gd name="connsiteY0" fmla="*/ 50800 h 203200"/>
                  <a:gd name="connsiteX1" fmla="*/ 0 w 393700"/>
                  <a:gd name="connsiteY1" fmla="*/ 203200 h 203200"/>
                  <a:gd name="connsiteX2" fmla="*/ 393700 w 393700"/>
                  <a:gd name="connsiteY2" fmla="*/ 203200 h 203200"/>
                  <a:gd name="connsiteX3" fmla="*/ 387350 w 393700"/>
                  <a:gd name="connsiteY3" fmla="*/ 0 h 203200"/>
                  <a:gd name="connsiteX0" fmla="*/ 0 w 400050"/>
                  <a:gd name="connsiteY0" fmla="*/ 0 h 152400"/>
                  <a:gd name="connsiteX1" fmla="*/ 0 w 400050"/>
                  <a:gd name="connsiteY1" fmla="*/ 152400 h 152400"/>
                  <a:gd name="connsiteX2" fmla="*/ 393700 w 400050"/>
                  <a:gd name="connsiteY2" fmla="*/ 152400 h 152400"/>
                  <a:gd name="connsiteX3" fmla="*/ 400050 w 400050"/>
                  <a:gd name="connsiteY3" fmla="*/ 0 h 152400"/>
                </a:gdLst>
                <a:ahLst/>
                <a:cxnLst>
                  <a:cxn ang="0">
                    <a:pos x="connsiteX0" y="connsiteY0"/>
                  </a:cxn>
                  <a:cxn ang="0">
                    <a:pos x="connsiteX1" y="connsiteY1"/>
                  </a:cxn>
                  <a:cxn ang="0">
                    <a:pos x="connsiteX2" y="connsiteY2"/>
                  </a:cxn>
                  <a:cxn ang="0">
                    <a:pos x="connsiteX3" y="connsiteY3"/>
                  </a:cxn>
                </a:cxnLst>
                <a:rect l="l" t="t" r="r" b="b"/>
                <a:pathLst>
                  <a:path w="400050" h="152400">
                    <a:moveTo>
                      <a:pt x="0" y="0"/>
                    </a:moveTo>
                    <a:lnTo>
                      <a:pt x="0" y="152400"/>
                    </a:lnTo>
                    <a:lnTo>
                      <a:pt x="393700" y="152400"/>
                    </a:lnTo>
                    <a:lnTo>
                      <a:pt x="400050" y="0"/>
                    </a:lnTo>
                  </a:path>
                </a:pathLst>
              </a:custGeom>
              <a:noFill/>
              <a:ln w="3810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p:cNvSpPr/>
              <p:nvPr/>
            </p:nvSpPr>
            <p:spPr>
              <a:xfrm>
                <a:off x="10178814" y="5588191"/>
                <a:ext cx="378388" cy="85011"/>
              </a:xfrm>
              <a:prstGeom prst="rect">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384"/>
              <p:cNvGrpSpPr/>
              <p:nvPr/>
            </p:nvGrpSpPr>
            <p:grpSpPr>
              <a:xfrm>
                <a:off x="2903331" y="4048019"/>
                <a:ext cx="5695520" cy="949628"/>
                <a:chOff x="3044010" y="4076155"/>
                <a:chExt cx="5695520" cy="949628"/>
              </a:xfrm>
            </p:grpSpPr>
            <p:cxnSp>
              <p:nvCxnSpPr>
                <p:cNvPr id="281" name="Straight Connector 280"/>
                <p:cNvCxnSpPr/>
                <p:nvPr/>
              </p:nvCxnSpPr>
              <p:spPr>
                <a:xfrm>
                  <a:off x="3044010" y="4206406"/>
                  <a:ext cx="5695520" cy="819377"/>
                </a:xfrm>
                <a:prstGeom prst="line">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4" name="Isosceles Triangle 383"/>
                <p:cNvSpPr/>
                <p:nvPr/>
              </p:nvSpPr>
              <p:spPr>
                <a:xfrm rot="10800000">
                  <a:off x="3132041" y="4076155"/>
                  <a:ext cx="190500" cy="151658"/>
                </a:xfrm>
                <a:prstGeom prst="triangle">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391"/>
              <p:cNvGrpSpPr/>
              <p:nvPr/>
            </p:nvGrpSpPr>
            <p:grpSpPr>
              <a:xfrm rot="10800000">
                <a:off x="3833048" y="2191794"/>
                <a:ext cx="966222" cy="556299"/>
                <a:chOff x="5834583" y="2390273"/>
                <a:chExt cx="966222" cy="788443"/>
              </a:xfrm>
            </p:grpSpPr>
            <p:cxnSp>
              <p:nvCxnSpPr>
                <p:cNvPr id="386" name="Straight Arrow Connector 385"/>
                <p:cNvCxnSpPr/>
                <p:nvPr/>
              </p:nvCxnSpPr>
              <p:spPr>
                <a:xfrm flipH="1">
                  <a:off x="5834583" y="239027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7" name="Straight Arrow Connector 386"/>
                <p:cNvCxnSpPr/>
                <p:nvPr/>
              </p:nvCxnSpPr>
              <p:spPr>
                <a:xfrm flipH="1">
                  <a:off x="5981609" y="245729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p:nvPr/>
              </p:nvCxnSpPr>
              <p:spPr>
                <a:xfrm flipH="1">
                  <a:off x="6137251" y="250864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p:nvPr/>
              </p:nvCxnSpPr>
              <p:spPr>
                <a:xfrm flipH="1">
                  <a:off x="6285864" y="2561869"/>
                  <a:ext cx="175260" cy="525269"/>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0" name="Straight Arrow Connector 389"/>
                <p:cNvCxnSpPr/>
                <p:nvPr/>
              </p:nvCxnSpPr>
              <p:spPr>
                <a:xfrm flipH="1">
                  <a:off x="6440941" y="2606439"/>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1" name="Straight Arrow Connector 390"/>
                <p:cNvCxnSpPr/>
                <p:nvPr/>
              </p:nvCxnSpPr>
              <p:spPr>
                <a:xfrm flipH="1">
                  <a:off x="6625545" y="265344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02" name="TextBox 63"/>
              <p:cNvSpPr txBox="1"/>
              <p:nvPr/>
            </p:nvSpPr>
            <p:spPr>
              <a:xfrm>
                <a:off x="4780420" y="2261998"/>
                <a:ext cx="555305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Total interception loss (evaporation) + Evapotranspiration</a:t>
                </a:r>
                <a:endParaRPr lang="en-US" i="1" dirty="0"/>
              </a:p>
            </p:txBody>
          </p:sp>
          <mc:AlternateContent xmlns:mc="http://schemas.openxmlformats.org/markup-compatibility/2006" xmlns:a14="http://schemas.microsoft.com/office/drawing/2010/main">
            <mc:Choice Requires="a14">
              <p:sp>
                <p:nvSpPr>
                  <p:cNvPr id="403" name="TextBox 63"/>
                  <p:cNvSpPr txBox="1"/>
                  <p:nvPr/>
                </p:nvSpPr>
                <p:spPr>
                  <a:xfrm>
                    <a:off x="1040629" y="2125805"/>
                    <a:ext cx="179433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Interception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a14:m>
                    <a:r>
                      <a:rPr lang="en-US" dirty="0"/>
                      <a:t>)</a:t>
                    </a:r>
                  </a:p>
                </p:txBody>
              </p:sp>
            </mc:Choice>
            <mc:Fallback xmlns="">
              <p:sp>
                <p:nvSpPr>
                  <p:cNvPr id="403" name="TextBox 63"/>
                  <p:cNvSpPr txBox="1">
                    <a:spLocks noRot="1" noChangeAspect="1" noMove="1" noResize="1" noEditPoints="1" noAdjustHandles="1" noChangeArrowheads="1" noChangeShapeType="1" noTextEdit="1"/>
                  </p:cNvSpPr>
                  <p:nvPr/>
                </p:nvSpPr>
                <p:spPr>
                  <a:xfrm>
                    <a:off x="1040629" y="2125805"/>
                    <a:ext cx="1794337" cy="369332"/>
                  </a:xfrm>
                  <a:prstGeom prst="rect">
                    <a:avLst/>
                  </a:prstGeom>
                  <a:blipFill rotWithShape="0">
                    <a:blip r:embed="rId2"/>
                    <a:stretch>
                      <a:fillRect l="-3061" t="-10000" r="-2381" b="-26667"/>
                    </a:stretch>
                  </a:blipFill>
                </p:spPr>
                <p:txBody>
                  <a:bodyPr/>
                  <a:lstStyle/>
                  <a:p>
                    <a:r>
                      <a:rPr lang="en-US">
                        <a:noFill/>
                      </a:rPr>
                      <a:t> </a:t>
                    </a:r>
                  </a:p>
                </p:txBody>
              </p:sp>
            </mc:Fallback>
          </mc:AlternateContent>
          <p:sp>
            <p:nvSpPr>
              <p:cNvPr id="404" name="TextBox 63"/>
              <p:cNvSpPr txBox="1"/>
              <p:nvPr/>
            </p:nvSpPr>
            <p:spPr>
              <a:xfrm>
                <a:off x="138347" y="2439390"/>
                <a:ext cx="299845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Net precipitation (</a:t>
                </a:r>
                <a:r>
                  <a:rPr lang="en-US" dirty="0" err="1"/>
                  <a:t>throughfall</a:t>
                </a:r>
                <a:r>
                  <a:rPr lang="en-US" dirty="0"/>
                  <a:t>)</a:t>
                </a:r>
              </a:p>
            </p:txBody>
          </p:sp>
          <p:cxnSp>
            <p:nvCxnSpPr>
              <p:cNvPr id="406" name="Straight Arrow Connector 405"/>
              <p:cNvCxnSpPr/>
              <p:nvPr/>
            </p:nvCxnSpPr>
            <p:spPr>
              <a:xfrm>
                <a:off x="3061020" y="2643776"/>
                <a:ext cx="633856" cy="20278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10" name="Group 409"/>
              <p:cNvGrpSpPr/>
              <p:nvPr/>
            </p:nvGrpSpPr>
            <p:grpSpPr>
              <a:xfrm>
                <a:off x="3693798" y="3259239"/>
                <a:ext cx="948830" cy="773489"/>
                <a:chOff x="4399618" y="3135311"/>
                <a:chExt cx="948830" cy="773489"/>
              </a:xfrm>
            </p:grpSpPr>
            <p:cxnSp>
              <p:nvCxnSpPr>
                <p:cNvPr id="411" name="Straight Arrow Connector 410"/>
                <p:cNvCxnSpPr/>
                <p:nvPr/>
              </p:nvCxnSpPr>
              <p:spPr>
                <a:xfrm flipH="1">
                  <a:off x="4399618" y="3135311"/>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2" name="Straight Arrow Connector 411"/>
                <p:cNvCxnSpPr/>
                <p:nvPr/>
              </p:nvCxnSpPr>
              <p:spPr>
                <a:xfrm flipH="1">
                  <a:off x="4595560" y="324416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3" name="Straight Arrow Connector 412"/>
                <p:cNvCxnSpPr/>
                <p:nvPr/>
              </p:nvCxnSpPr>
              <p:spPr>
                <a:xfrm flipH="1">
                  <a:off x="4785411" y="3331747"/>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4" name="Straight Arrow Connector 413"/>
                <p:cNvCxnSpPr/>
                <p:nvPr/>
              </p:nvCxnSpPr>
              <p:spPr>
                <a:xfrm flipH="1">
                  <a:off x="5067967" y="342342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6" name="Straight Arrow Connector 415"/>
                <p:cNvCxnSpPr/>
                <p:nvPr/>
              </p:nvCxnSpPr>
              <p:spPr>
                <a:xfrm flipH="1">
                  <a:off x="5347843" y="3505425"/>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17" name="TextBox 63"/>
              <p:cNvSpPr txBox="1"/>
              <p:nvPr/>
            </p:nvSpPr>
            <p:spPr>
              <a:xfrm>
                <a:off x="1536547" y="3056051"/>
                <a:ext cx="117352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Infiltration</a:t>
                </a:r>
              </a:p>
            </p:txBody>
          </p:sp>
          <p:cxnSp>
            <p:nvCxnSpPr>
              <p:cNvPr id="418" name="Straight Arrow Connector 417"/>
              <p:cNvCxnSpPr>
                <a:stCxn id="417" idx="3"/>
              </p:cNvCxnSpPr>
              <p:nvPr/>
            </p:nvCxnSpPr>
            <p:spPr>
              <a:xfrm>
                <a:off x="2710073" y="3240717"/>
                <a:ext cx="994445" cy="236537"/>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27" name="Group 426"/>
              <p:cNvGrpSpPr/>
              <p:nvPr/>
            </p:nvGrpSpPr>
            <p:grpSpPr>
              <a:xfrm>
                <a:off x="4898483" y="3567821"/>
                <a:ext cx="1608218" cy="587004"/>
                <a:chOff x="4477390" y="3529339"/>
                <a:chExt cx="1801933" cy="658349"/>
              </a:xfrm>
            </p:grpSpPr>
            <p:cxnSp>
              <p:nvCxnSpPr>
                <p:cNvPr id="426" name="Straight Arrow Connector 425"/>
                <p:cNvCxnSpPr/>
                <p:nvPr/>
              </p:nvCxnSpPr>
              <p:spPr>
                <a:xfrm>
                  <a:off x="4477390" y="3532913"/>
                  <a:ext cx="1801933" cy="654775"/>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p:nvPr/>
              </p:nvCxnSpPr>
              <p:spPr>
                <a:xfrm>
                  <a:off x="4485700" y="3529339"/>
                  <a:ext cx="1713793" cy="63657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29" name="TextBox 63"/>
              <p:cNvSpPr txBox="1"/>
              <p:nvPr/>
            </p:nvSpPr>
            <p:spPr>
              <a:xfrm>
                <a:off x="6191994" y="2670654"/>
                <a:ext cx="316606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Infiltration excess overland flow</a:t>
                </a:r>
              </a:p>
            </p:txBody>
          </p:sp>
          <p:cxnSp>
            <p:nvCxnSpPr>
              <p:cNvPr id="430" name="Straight Arrow Connector 429"/>
              <p:cNvCxnSpPr/>
              <p:nvPr/>
            </p:nvCxnSpPr>
            <p:spPr>
              <a:xfrm flipH="1">
                <a:off x="5828343" y="2990453"/>
                <a:ext cx="696229" cy="856602"/>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34" name="Group 433"/>
              <p:cNvGrpSpPr/>
              <p:nvPr/>
            </p:nvGrpSpPr>
            <p:grpSpPr>
              <a:xfrm rot="21074241">
                <a:off x="5916127" y="4239611"/>
                <a:ext cx="1608218" cy="587004"/>
                <a:chOff x="4477390" y="3529339"/>
                <a:chExt cx="1801933" cy="658349"/>
              </a:xfrm>
            </p:grpSpPr>
            <p:cxnSp>
              <p:nvCxnSpPr>
                <p:cNvPr id="435" name="Straight Arrow Connector 434"/>
                <p:cNvCxnSpPr/>
                <p:nvPr/>
              </p:nvCxnSpPr>
              <p:spPr>
                <a:xfrm>
                  <a:off x="4477390" y="3532913"/>
                  <a:ext cx="1801933" cy="654775"/>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6" name="Straight Arrow Connector 435"/>
                <p:cNvCxnSpPr/>
                <p:nvPr/>
              </p:nvCxnSpPr>
              <p:spPr>
                <a:xfrm>
                  <a:off x="4485700" y="3529339"/>
                  <a:ext cx="1713793" cy="63657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37" name="TextBox 63"/>
              <p:cNvSpPr txBox="1"/>
              <p:nvPr/>
            </p:nvSpPr>
            <p:spPr>
              <a:xfrm>
                <a:off x="7290101" y="3288125"/>
                <a:ext cx="239334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Interflow (</a:t>
                </a:r>
                <a:r>
                  <a:rPr lang="en-US" dirty="0" err="1"/>
                  <a:t>throughflow</a:t>
                </a:r>
                <a:r>
                  <a:rPr lang="en-US" dirty="0"/>
                  <a:t>)</a:t>
                </a:r>
              </a:p>
            </p:txBody>
          </p:sp>
          <p:cxnSp>
            <p:nvCxnSpPr>
              <p:cNvPr id="438" name="Straight Arrow Connector 437"/>
              <p:cNvCxnSpPr/>
              <p:nvPr/>
            </p:nvCxnSpPr>
            <p:spPr>
              <a:xfrm flipH="1">
                <a:off x="6778197" y="3581443"/>
                <a:ext cx="815252" cy="936415"/>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41" name="Group 440"/>
              <p:cNvGrpSpPr/>
              <p:nvPr/>
            </p:nvGrpSpPr>
            <p:grpSpPr>
              <a:xfrm>
                <a:off x="3701180" y="3892380"/>
                <a:ext cx="940225" cy="553634"/>
                <a:chOff x="4399618" y="3135311"/>
                <a:chExt cx="940225" cy="553634"/>
              </a:xfrm>
            </p:grpSpPr>
            <p:cxnSp>
              <p:nvCxnSpPr>
                <p:cNvPr id="442" name="Straight Arrow Connector 441"/>
                <p:cNvCxnSpPr/>
                <p:nvPr/>
              </p:nvCxnSpPr>
              <p:spPr>
                <a:xfrm flipH="1">
                  <a:off x="4399618" y="3135311"/>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3" name="Straight Arrow Connector 442"/>
                <p:cNvCxnSpPr/>
                <p:nvPr/>
              </p:nvCxnSpPr>
              <p:spPr>
                <a:xfrm flipH="1">
                  <a:off x="4601471" y="314825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4" name="Straight Arrow Connector 443"/>
                <p:cNvCxnSpPr/>
                <p:nvPr/>
              </p:nvCxnSpPr>
              <p:spPr>
                <a:xfrm flipH="1">
                  <a:off x="4784566" y="3173762"/>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5" name="Straight Arrow Connector 444"/>
                <p:cNvCxnSpPr/>
                <p:nvPr/>
              </p:nvCxnSpPr>
              <p:spPr>
                <a:xfrm flipH="1">
                  <a:off x="5052251" y="3202950"/>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7" name="Straight Arrow Connector 446"/>
                <p:cNvCxnSpPr/>
                <p:nvPr/>
              </p:nvCxnSpPr>
              <p:spPr>
                <a:xfrm flipH="1">
                  <a:off x="5339238" y="3285570"/>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48" name="TextBox 63"/>
              <p:cNvSpPr txBox="1"/>
              <p:nvPr/>
            </p:nvSpPr>
            <p:spPr>
              <a:xfrm>
                <a:off x="514630" y="3655762"/>
                <a:ext cx="225965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Percolation (recharge)</a:t>
                </a:r>
              </a:p>
            </p:txBody>
          </p:sp>
          <p:cxnSp>
            <p:nvCxnSpPr>
              <p:cNvPr id="449" name="Straight Arrow Connector 448"/>
              <p:cNvCxnSpPr>
                <a:stCxn id="448" idx="3"/>
              </p:cNvCxnSpPr>
              <p:nvPr/>
            </p:nvCxnSpPr>
            <p:spPr>
              <a:xfrm>
                <a:off x="2774288" y="3840428"/>
                <a:ext cx="910579" cy="19230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51" name="Group 450"/>
              <p:cNvGrpSpPr/>
              <p:nvPr/>
            </p:nvGrpSpPr>
            <p:grpSpPr>
              <a:xfrm>
                <a:off x="7846930" y="4622340"/>
                <a:ext cx="985817" cy="358247"/>
                <a:chOff x="4477390" y="3532914"/>
                <a:chExt cx="1104562" cy="401786"/>
              </a:xfrm>
            </p:grpSpPr>
            <p:cxnSp>
              <p:nvCxnSpPr>
                <p:cNvPr id="452" name="Straight Arrow Connector 451"/>
                <p:cNvCxnSpPr/>
                <p:nvPr/>
              </p:nvCxnSpPr>
              <p:spPr>
                <a:xfrm>
                  <a:off x="4477390" y="3532914"/>
                  <a:ext cx="1104562" cy="401786"/>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3" name="Straight Arrow Connector 452"/>
                <p:cNvCxnSpPr/>
                <p:nvPr/>
              </p:nvCxnSpPr>
              <p:spPr>
                <a:xfrm>
                  <a:off x="4485700" y="3540022"/>
                  <a:ext cx="986184" cy="3542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54" name="TextBox 63"/>
              <p:cNvSpPr txBox="1"/>
              <p:nvPr/>
            </p:nvSpPr>
            <p:spPr>
              <a:xfrm>
                <a:off x="9127076" y="3709381"/>
                <a:ext cx="128298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Return flow</a:t>
                </a:r>
              </a:p>
            </p:txBody>
          </p:sp>
          <p:cxnSp>
            <p:nvCxnSpPr>
              <p:cNvPr id="455" name="Straight Arrow Connector 454"/>
              <p:cNvCxnSpPr/>
              <p:nvPr/>
            </p:nvCxnSpPr>
            <p:spPr>
              <a:xfrm flipH="1">
                <a:off x="8312952" y="4032111"/>
                <a:ext cx="1077967" cy="703073"/>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64" name="Group 463"/>
              <p:cNvGrpSpPr/>
              <p:nvPr/>
            </p:nvGrpSpPr>
            <p:grpSpPr>
              <a:xfrm rot="21039698">
                <a:off x="5961766" y="4936462"/>
                <a:ext cx="2240102" cy="459296"/>
                <a:chOff x="3123339" y="3238113"/>
                <a:chExt cx="2509930" cy="515115"/>
              </a:xfrm>
            </p:grpSpPr>
            <p:cxnSp>
              <p:nvCxnSpPr>
                <p:cNvPr id="465" name="Straight Arrow Connector 464"/>
                <p:cNvCxnSpPr/>
                <p:nvPr/>
              </p:nvCxnSpPr>
              <p:spPr>
                <a:xfrm rot="506082">
                  <a:off x="3123339" y="3238113"/>
                  <a:ext cx="2509930" cy="515115"/>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6" name="Straight Arrow Connector 465"/>
                <p:cNvCxnSpPr/>
                <p:nvPr/>
              </p:nvCxnSpPr>
              <p:spPr>
                <a:xfrm rot="506082">
                  <a:off x="3161701" y="3241484"/>
                  <a:ext cx="2358270" cy="482222"/>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68" name="Straight Arrow Connector 467"/>
              <p:cNvCxnSpPr/>
              <p:nvPr/>
            </p:nvCxnSpPr>
            <p:spPr>
              <a:xfrm flipV="1">
                <a:off x="6301563" y="5120723"/>
                <a:ext cx="381626" cy="491788"/>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73" name="Group 472"/>
              <p:cNvGrpSpPr/>
              <p:nvPr/>
            </p:nvGrpSpPr>
            <p:grpSpPr>
              <a:xfrm>
                <a:off x="9612360" y="5220233"/>
                <a:ext cx="746690" cy="316194"/>
                <a:chOff x="4477390" y="3532914"/>
                <a:chExt cx="836631" cy="354622"/>
              </a:xfrm>
            </p:grpSpPr>
            <p:cxnSp>
              <p:nvCxnSpPr>
                <p:cNvPr id="474" name="Straight Arrow Connector 473"/>
                <p:cNvCxnSpPr/>
                <p:nvPr/>
              </p:nvCxnSpPr>
              <p:spPr>
                <a:xfrm>
                  <a:off x="4477390" y="3532914"/>
                  <a:ext cx="836631" cy="354622"/>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a:off x="4485700" y="3540022"/>
                  <a:ext cx="716612" cy="29882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78" name="TextBox 63"/>
              <p:cNvSpPr txBox="1"/>
              <p:nvPr/>
            </p:nvSpPr>
            <p:spPr>
              <a:xfrm>
                <a:off x="10221704" y="3982266"/>
                <a:ext cx="17959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Saturation excess overland flow</a:t>
                </a:r>
              </a:p>
            </p:txBody>
          </p:sp>
          <p:cxnSp>
            <p:nvCxnSpPr>
              <p:cNvPr id="479" name="Straight Arrow Connector 478"/>
              <p:cNvCxnSpPr/>
              <p:nvPr/>
            </p:nvCxnSpPr>
            <p:spPr>
              <a:xfrm flipH="1">
                <a:off x="9886449" y="4599127"/>
                <a:ext cx="395118" cy="639033"/>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2" name="TextBox 63"/>
                  <p:cNvSpPr txBox="1"/>
                  <p:nvPr/>
                </p:nvSpPr>
                <p:spPr>
                  <a:xfrm>
                    <a:off x="1133894" y="3327020"/>
                    <a:ext cx="157017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Soil water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a14:m>
                    <a:r>
                      <a:rPr lang="en-US" dirty="0"/>
                      <a:t>)</a:t>
                    </a:r>
                  </a:p>
                </p:txBody>
              </p:sp>
            </mc:Choice>
            <mc:Fallback xmlns="">
              <p:sp>
                <p:nvSpPr>
                  <p:cNvPr id="482" name="TextBox 63"/>
                  <p:cNvSpPr txBox="1">
                    <a:spLocks noRot="1" noChangeAspect="1" noMove="1" noResize="1" noEditPoints="1" noAdjustHandles="1" noChangeArrowheads="1" noChangeShapeType="1" noTextEdit="1"/>
                  </p:cNvSpPr>
                  <p:nvPr/>
                </p:nvSpPr>
                <p:spPr>
                  <a:xfrm>
                    <a:off x="1133894" y="3327020"/>
                    <a:ext cx="1570173" cy="369332"/>
                  </a:xfrm>
                  <a:prstGeom prst="rect">
                    <a:avLst/>
                  </a:prstGeom>
                  <a:blipFill rotWithShape="0">
                    <a:blip r:embed="rId3"/>
                    <a:stretch>
                      <a:fillRect l="-3101" t="-10000" r="-271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3" name="TextBox 63"/>
                  <p:cNvSpPr txBox="1"/>
                  <p:nvPr/>
                </p:nvSpPr>
                <p:spPr>
                  <a:xfrm>
                    <a:off x="447299" y="2760394"/>
                    <a:ext cx="23124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Surface detention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a14:m>
                    <a:r>
                      <a:rPr lang="en-US" dirty="0"/>
                      <a:t>)</a:t>
                    </a:r>
                  </a:p>
                </p:txBody>
              </p:sp>
            </mc:Choice>
            <mc:Fallback xmlns="">
              <p:sp>
                <p:nvSpPr>
                  <p:cNvPr id="483" name="TextBox 63"/>
                  <p:cNvSpPr txBox="1">
                    <a:spLocks noRot="1" noChangeAspect="1" noMove="1" noResize="1" noEditPoints="1" noAdjustHandles="1" noChangeArrowheads="1" noChangeShapeType="1" noTextEdit="1"/>
                  </p:cNvSpPr>
                  <p:nvPr/>
                </p:nvSpPr>
                <p:spPr>
                  <a:xfrm>
                    <a:off x="447299" y="2760394"/>
                    <a:ext cx="2312428" cy="369332"/>
                  </a:xfrm>
                  <a:prstGeom prst="rect">
                    <a:avLst/>
                  </a:prstGeom>
                  <a:blipFill rotWithShape="0">
                    <a:blip r:embed="rId4"/>
                    <a:stretch>
                      <a:fillRect l="-2105" t="-10000" r="-1579"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0" name="TextBox 63"/>
                  <p:cNvSpPr txBox="1"/>
                  <p:nvPr/>
                </p:nvSpPr>
                <p:spPr>
                  <a:xfrm>
                    <a:off x="880123" y="4280687"/>
                    <a:ext cx="189346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Groundwater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a14:m>
                    <a:r>
                      <a:rPr lang="en-US" dirty="0"/>
                      <a:t>)</a:t>
                    </a:r>
                  </a:p>
                </p:txBody>
              </p:sp>
            </mc:Choice>
            <mc:Fallback xmlns="">
              <p:sp>
                <p:nvSpPr>
                  <p:cNvPr id="490" name="TextBox 63"/>
                  <p:cNvSpPr txBox="1">
                    <a:spLocks noRot="1" noChangeAspect="1" noMove="1" noResize="1" noEditPoints="1" noAdjustHandles="1" noChangeArrowheads="1" noChangeShapeType="1" noTextEdit="1"/>
                  </p:cNvSpPr>
                  <p:nvPr/>
                </p:nvSpPr>
                <p:spPr>
                  <a:xfrm>
                    <a:off x="880123" y="4280687"/>
                    <a:ext cx="1893467" cy="369332"/>
                  </a:xfrm>
                  <a:prstGeom prst="rect">
                    <a:avLst/>
                  </a:prstGeom>
                  <a:blipFill rotWithShape="0">
                    <a:blip r:embed="rId5"/>
                    <a:stretch>
                      <a:fillRect l="-2572" t="-8197" r="-2251" b="-24590"/>
                    </a:stretch>
                  </a:blipFill>
                </p:spPr>
                <p:txBody>
                  <a:bodyPr/>
                  <a:lstStyle/>
                  <a:p>
                    <a:r>
                      <a:rPr lang="en-US">
                        <a:noFill/>
                      </a:rPr>
                      <a:t> </a:t>
                    </a:r>
                  </a:p>
                </p:txBody>
              </p:sp>
            </mc:Fallback>
          </mc:AlternateContent>
        </p:grpSp>
        <p:sp>
          <p:nvSpPr>
            <p:cNvPr id="467" name="TextBox 63"/>
            <p:cNvSpPr txBox="1"/>
            <p:nvPr/>
          </p:nvSpPr>
          <p:spPr>
            <a:xfrm>
              <a:off x="4894002" y="5612921"/>
              <a:ext cx="275915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Groundwater (aquifer) flow</a:t>
              </a:r>
            </a:p>
          </p:txBody>
        </p:sp>
        <p:sp>
          <p:nvSpPr>
            <p:cNvPr id="239" name="TextBox 63"/>
            <p:cNvSpPr txBox="1"/>
            <p:nvPr/>
          </p:nvSpPr>
          <p:spPr>
            <a:xfrm>
              <a:off x="4894002" y="5612921"/>
              <a:ext cx="275915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Groundwater (aquifer) flow</a:t>
              </a:r>
            </a:p>
          </p:txBody>
        </p:sp>
      </p:grpSp>
      <p:sp>
        <p:nvSpPr>
          <p:cNvPr id="237" name="Rectangle 236"/>
          <p:cNvSpPr/>
          <p:nvPr/>
        </p:nvSpPr>
        <p:spPr>
          <a:xfrm>
            <a:off x="88095" y="1790700"/>
            <a:ext cx="3016266" cy="4678512"/>
          </a:xfrm>
          <a:prstGeom prst="rect">
            <a:avLst/>
          </a:prstGeom>
          <a:solidFill>
            <a:srgbClr val="FFFF00">
              <a:alpha val="20000"/>
            </a:srgbClr>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4735760" y="2640957"/>
            <a:ext cx="7281868" cy="3846340"/>
          </a:xfrm>
          <a:prstGeom prst="rect">
            <a:avLst/>
          </a:prstGeom>
          <a:solidFill>
            <a:srgbClr val="FFFF00">
              <a:alpha val="20000"/>
            </a:srgbClr>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extBox 63"/>
          <p:cNvSpPr txBox="1"/>
          <p:nvPr/>
        </p:nvSpPr>
        <p:spPr>
          <a:xfrm>
            <a:off x="309143" y="5806804"/>
            <a:ext cx="273837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Vertical water movement and storage</a:t>
            </a:r>
          </a:p>
        </p:txBody>
      </p:sp>
      <p:sp>
        <p:nvSpPr>
          <p:cNvPr id="241" name="TextBox 63"/>
          <p:cNvSpPr txBox="1"/>
          <p:nvPr/>
        </p:nvSpPr>
        <p:spPr>
          <a:xfrm>
            <a:off x="4921142" y="6072746"/>
            <a:ext cx="253152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Lateral water movement</a:t>
            </a:r>
          </a:p>
        </p:txBody>
      </p:sp>
      <p:sp>
        <p:nvSpPr>
          <p:cNvPr id="242" name="TextBox 63"/>
          <p:cNvSpPr txBox="1"/>
          <p:nvPr/>
        </p:nvSpPr>
        <p:spPr>
          <a:xfrm>
            <a:off x="7314353" y="6070967"/>
            <a:ext cx="260052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 Stream flow generation</a:t>
            </a:r>
          </a:p>
        </p:txBody>
      </p:sp>
      <p:grpSp>
        <p:nvGrpSpPr>
          <p:cNvPr id="244" name="Group 243"/>
          <p:cNvGrpSpPr/>
          <p:nvPr/>
        </p:nvGrpSpPr>
        <p:grpSpPr>
          <a:xfrm>
            <a:off x="3669207" y="2721207"/>
            <a:ext cx="948830" cy="773489"/>
            <a:chOff x="4399618" y="3135311"/>
            <a:chExt cx="948830" cy="773489"/>
          </a:xfrm>
        </p:grpSpPr>
        <p:cxnSp>
          <p:nvCxnSpPr>
            <p:cNvPr id="245" name="Straight Arrow Connector 244"/>
            <p:cNvCxnSpPr/>
            <p:nvPr/>
          </p:nvCxnSpPr>
          <p:spPr>
            <a:xfrm flipH="1">
              <a:off x="4399618" y="3135311"/>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flipH="1">
              <a:off x="4600374" y="3238530"/>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flipH="1">
              <a:off x="4824306" y="332659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H="1">
              <a:off x="5101894" y="3436792"/>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flipH="1">
              <a:off x="5347843" y="3505425"/>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a:off x="3755582" y="3172873"/>
            <a:ext cx="958356" cy="768723"/>
            <a:chOff x="4351988" y="3363917"/>
            <a:chExt cx="958356" cy="768723"/>
          </a:xfrm>
        </p:grpSpPr>
        <p:cxnSp>
          <p:nvCxnSpPr>
            <p:cNvPr id="251" name="Straight Arrow Connector 250"/>
            <p:cNvCxnSpPr/>
            <p:nvPr/>
          </p:nvCxnSpPr>
          <p:spPr>
            <a:xfrm flipH="1" flipV="1">
              <a:off x="4351988" y="3363917"/>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flipH="1" flipV="1">
              <a:off x="4562271" y="3448093"/>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p:nvPr/>
          </p:nvCxnSpPr>
          <p:spPr>
            <a:xfrm flipH="1" flipV="1">
              <a:off x="4824306" y="354568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flipH="1" flipV="1">
              <a:off x="5101894" y="3641591"/>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flipH="1" flipV="1">
              <a:off x="5309739" y="3729265"/>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23C1B4A3-B39D-438F-A8AA-F19D23FD96E8}"/>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31</a:t>
            </a:fld>
            <a:endParaRPr lang="en-US" dirty="0"/>
          </a:p>
        </p:txBody>
      </p:sp>
    </p:spTree>
    <p:extLst>
      <p:ext uri="{BB962C8B-B14F-4D97-AF65-F5344CB8AC3E}">
        <p14:creationId xmlns:p14="http://schemas.microsoft.com/office/powerpoint/2010/main" val="349135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500"/>
                                        <p:tgtEl>
                                          <p:spTgt spid="2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0"/>
                                        </p:tgtEl>
                                        <p:attrNameLst>
                                          <p:attrName>style.visibility</p:attrName>
                                        </p:attrNameLst>
                                      </p:cBhvr>
                                      <p:to>
                                        <p:strVal val="visible"/>
                                      </p:to>
                                    </p:set>
                                    <p:animEffect transition="in" filter="fade">
                                      <p:cBhvr>
                                        <p:cTn id="10" dur="500"/>
                                        <p:tgtEl>
                                          <p:spTgt spid="2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8"/>
                                        </p:tgtEl>
                                        <p:attrNameLst>
                                          <p:attrName>style.visibility</p:attrName>
                                        </p:attrNameLst>
                                      </p:cBhvr>
                                      <p:to>
                                        <p:strVal val="visible"/>
                                      </p:to>
                                    </p:set>
                                    <p:animEffect transition="in" filter="fade">
                                      <p:cBhvr>
                                        <p:cTn id="15" dur="500"/>
                                        <p:tgtEl>
                                          <p:spTgt spid="2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1"/>
                                        </p:tgtEl>
                                        <p:attrNameLst>
                                          <p:attrName>style.visibility</p:attrName>
                                        </p:attrNameLst>
                                      </p:cBhvr>
                                      <p:to>
                                        <p:strVal val="visible"/>
                                      </p:to>
                                    </p:set>
                                    <p:animEffect transition="in" filter="fade">
                                      <p:cBhvr>
                                        <p:cTn id="18" dur="500"/>
                                        <p:tgtEl>
                                          <p:spTgt spid="2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2"/>
                                        </p:tgtEl>
                                        <p:attrNameLst>
                                          <p:attrName>style.visibility</p:attrName>
                                        </p:attrNameLst>
                                      </p:cBhvr>
                                      <p:to>
                                        <p:strVal val="visible"/>
                                      </p:to>
                                    </p:set>
                                    <p:animEffect transition="in" filter="fade">
                                      <p:cBhvr>
                                        <p:cTn id="23"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animBg="1"/>
      <p:bldP spid="238" grpId="0" animBg="1"/>
      <p:bldP spid="240" grpId="0"/>
      <p:bldP spid="241" grpId="0"/>
      <p:bldP spid="2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749" y="1317756"/>
            <a:ext cx="11092575" cy="5351491"/>
          </a:xfrm>
          <a:prstGeom prst="rect">
            <a:avLst/>
          </a:prstGeom>
        </p:spPr>
      </p:pic>
      <p:sp>
        <p:nvSpPr>
          <p:cNvPr id="5" name="Title 1"/>
          <p:cNvSpPr>
            <a:spLocks noGrp="1"/>
          </p:cNvSpPr>
          <p:nvPr>
            <p:ph type="title"/>
          </p:nvPr>
        </p:nvSpPr>
        <p:spPr>
          <a:xfrm>
            <a:off x="838200" y="365125"/>
            <a:ext cx="10515600" cy="1325563"/>
          </a:xfrm>
        </p:spPr>
        <p:txBody>
          <a:bodyPr/>
          <a:lstStyle/>
          <a:p>
            <a:r>
              <a:rPr lang="en-US" dirty="0"/>
              <a:t>Stream flow generation: basic controls</a:t>
            </a:r>
          </a:p>
        </p:txBody>
      </p:sp>
      <p:sp>
        <p:nvSpPr>
          <p:cNvPr id="6" name="TextBox 5"/>
          <p:cNvSpPr txBox="1"/>
          <p:nvPr/>
        </p:nvSpPr>
        <p:spPr>
          <a:xfrm>
            <a:off x="4177717" y="4748169"/>
            <a:ext cx="1746184" cy="615553"/>
          </a:xfrm>
          <a:prstGeom prst="rect">
            <a:avLst/>
          </a:prstGeom>
          <a:noFill/>
          <a:ln>
            <a:noFill/>
          </a:ln>
        </p:spPr>
        <p:txBody>
          <a:bodyPr wrap="none" lIns="182880" tIns="182880" rIns="182880" bIns="182880" rtlCol="0">
            <a:spAutoFit/>
          </a:bodyPr>
          <a:lstStyle/>
          <a:p>
            <a:r>
              <a:rPr lang="en-US" sz="1600" dirty="0"/>
              <a:t>(a.k.a. Interflow)</a:t>
            </a:r>
          </a:p>
        </p:txBody>
      </p:sp>
      <p:grpSp>
        <p:nvGrpSpPr>
          <p:cNvPr id="8" name="Group 7"/>
          <p:cNvGrpSpPr/>
          <p:nvPr/>
        </p:nvGrpSpPr>
        <p:grpSpPr>
          <a:xfrm>
            <a:off x="1618203" y="1171575"/>
            <a:ext cx="7348045" cy="5792262"/>
            <a:chOff x="1618203" y="1171575"/>
            <a:chExt cx="7348045" cy="5792262"/>
          </a:xfrm>
        </p:grpSpPr>
        <p:sp>
          <p:nvSpPr>
            <p:cNvPr id="9" name="TextBox 8"/>
            <p:cNvSpPr txBox="1"/>
            <p:nvPr/>
          </p:nvSpPr>
          <p:spPr>
            <a:xfrm>
              <a:off x="1962150" y="1171575"/>
              <a:ext cx="702756" cy="646331"/>
            </a:xfrm>
            <a:prstGeom prst="rect">
              <a:avLst/>
            </a:prstGeom>
            <a:noFill/>
            <a:ln>
              <a:noFill/>
            </a:ln>
          </p:spPr>
          <p:txBody>
            <a:bodyPr wrap="none" lIns="182880" tIns="182880" rIns="182880" bIns="182880" rtlCol="0">
              <a:spAutoFit/>
            </a:bodyPr>
            <a:lstStyle/>
            <a:p>
              <a:r>
                <a:rPr lang="en-US" dirty="0">
                  <a:solidFill>
                    <a:srgbClr val="FF0000"/>
                  </a:solidFill>
                </a:rPr>
                <a:t>Soil</a:t>
              </a:r>
            </a:p>
          </p:txBody>
        </p:sp>
        <p:sp>
          <p:nvSpPr>
            <p:cNvPr id="10" name="TextBox 9"/>
            <p:cNvSpPr txBox="1"/>
            <p:nvPr/>
          </p:nvSpPr>
          <p:spPr>
            <a:xfrm>
              <a:off x="1618203" y="6317506"/>
              <a:ext cx="2301464" cy="646331"/>
            </a:xfrm>
            <a:prstGeom prst="rect">
              <a:avLst/>
            </a:prstGeom>
            <a:noFill/>
            <a:ln>
              <a:noFill/>
            </a:ln>
          </p:spPr>
          <p:txBody>
            <a:bodyPr wrap="none" lIns="182880" tIns="182880" rIns="182880" bIns="182880" rtlCol="0">
              <a:spAutoFit/>
            </a:bodyPr>
            <a:lstStyle/>
            <a:p>
              <a:r>
                <a:rPr lang="en-US" u="sng" dirty="0">
                  <a:solidFill>
                    <a:srgbClr val="FF0000"/>
                  </a:solidFill>
                </a:rPr>
                <a:t>Surface Permeability</a:t>
              </a:r>
            </a:p>
          </p:txBody>
        </p:sp>
        <p:cxnSp>
          <p:nvCxnSpPr>
            <p:cNvPr id="11" name="Straight Arrow Connector 10"/>
            <p:cNvCxnSpPr/>
            <p:nvPr/>
          </p:nvCxnSpPr>
          <p:spPr>
            <a:xfrm>
              <a:off x="4619625" y="6640671"/>
              <a:ext cx="3524250"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63913" y="6317506"/>
              <a:ext cx="970458" cy="646331"/>
            </a:xfrm>
            <a:prstGeom prst="rect">
              <a:avLst/>
            </a:prstGeom>
            <a:noFill/>
            <a:ln>
              <a:noFill/>
            </a:ln>
          </p:spPr>
          <p:txBody>
            <a:bodyPr wrap="none" lIns="182880" tIns="182880" rIns="182880" bIns="182880" rtlCol="0">
              <a:spAutoFit/>
            </a:bodyPr>
            <a:lstStyle/>
            <a:p>
              <a:r>
                <a:rPr lang="en-US" dirty="0">
                  <a:solidFill>
                    <a:srgbClr val="FF0000"/>
                  </a:solidFill>
                </a:rPr>
                <a:t>higher</a:t>
              </a:r>
            </a:p>
          </p:txBody>
        </p:sp>
        <p:sp>
          <p:nvSpPr>
            <p:cNvPr id="13" name="TextBox 12"/>
            <p:cNvSpPr txBox="1"/>
            <p:nvPr/>
          </p:nvSpPr>
          <p:spPr>
            <a:xfrm>
              <a:off x="8064463" y="6317505"/>
              <a:ext cx="901785" cy="646331"/>
            </a:xfrm>
            <a:prstGeom prst="rect">
              <a:avLst/>
            </a:prstGeom>
            <a:noFill/>
            <a:ln>
              <a:noFill/>
            </a:ln>
          </p:spPr>
          <p:txBody>
            <a:bodyPr wrap="none" lIns="182880" tIns="182880" rIns="182880" bIns="182880" rtlCol="0">
              <a:spAutoFit/>
            </a:bodyPr>
            <a:lstStyle/>
            <a:p>
              <a:r>
                <a:rPr lang="en-US" dirty="0">
                  <a:solidFill>
                    <a:srgbClr val="FF0000"/>
                  </a:solidFill>
                </a:rPr>
                <a:t>lower</a:t>
              </a:r>
            </a:p>
          </p:txBody>
        </p:sp>
      </p:grpSp>
      <p:sp>
        <p:nvSpPr>
          <p:cNvPr id="2" name="TextBox 1">
            <a:extLst>
              <a:ext uri="{FF2B5EF4-FFF2-40B4-BE49-F238E27FC236}">
                <a16:creationId xmlns:a16="http://schemas.microsoft.com/office/drawing/2014/main" id="{D4A3554D-8B93-4E7C-992B-C9ED570AC561}"/>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32</a:t>
            </a:fld>
            <a:endParaRPr lang="en-US" dirty="0"/>
          </a:p>
        </p:txBody>
      </p:sp>
    </p:spTree>
    <p:extLst>
      <p:ext uri="{BB962C8B-B14F-4D97-AF65-F5344CB8AC3E}">
        <p14:creationId xmlns:p14="http://schemas.microsoft.com/office/powerpoint/2010/main" val="96098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flow generation: source water</a:t>
            </a:r>
          </a:p>
        </p:txBody>
      </p:sp>
      <p:grpSp>
        <p:nvGrpSpPr>
          <p:cNvPr id="7" name="Group 6"/>
          <p:cNvGrpSpPr/>
          <p:nvPr/>
        </p:nvGrpSpPr>
        <p:grpSpPr>
          <a:xfrm>
            <a:off x="138347" y="1307894"/>
            <a:ext cx="11879281" cy="4674359"/>
            <a:chOff x="138347" y="1307894"/>
            <a:chExt cx="11879281" cy="4674359"/>
          </a:xfrm>
        </p:grpSpPr>
        <p:grpSp>
          <p:nvGrpSpPr>
            <p:cNvPr id="3" name="Group 2"/>
            <p:cNvGrpSpPr/>
            <p:nvPr/>
          </p:nvGrpSpPr>
          <p:grpSpPr>
            <a:xfrm>
              <a:off x="138347" y="1307894"/>
              <a:ext cx="11879281" cy="4369006"/>
              <a:chOff x="138347" y="1307894"/>
              <a:chExt cx="11879281" cy="4369006"/>
            </a:xfrm>
          </p:grpSpPr>
          <p:cxnSp>
            <p:nvCxnSpPr>
              <p:cNvPr id="187" name="Straight Connector 186"/>
              <p:cNvCxnSpPr/>
              <p:nvPr/>
            </p:nvCxnSpPr>
            <p:spPr>
              <a:xfrm>
                <a:off x="3047520" y="2990681"/>
                <a:ext cx="7118252" cy="2546252"/>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1" name="Group 190"/>
              <p:cNvGrpSpPr/>
              <p:nvPr/>
            </p:nvGrpSpPr>
            <p:grpSpPr>
              <a:xfrm>
                <a:off x="3185899" y="1307894"/>
                <a:ext cx="7385817" cy="926229"/>
                <a:chOff x="1149299" y="1108084"/>
                <a:chExt cx="7385817" cy="926229"/>
              </a:xfrm>
            </p:grpSpPr>
            <p:cxnSp>
              <p:nvCxnSpPr>
                <p:cNvPr id="192" name="Straight Arrow Connector 191"/>
                <p:cNvCxnSpPr/>
                <p:nvPr/>
              </p:nvCxnSpPr>
              <p:spPr>
                <a:xfrm flipH="1">
                  <a:off x="2667000" y="142545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H="1">
                  <a:off x="2831999" y="143009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H="1">
                  <a:off x="2999639" y="143277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a:off x="3164638" y="143742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H="1">
                  <a:off x="3339898" y="143039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3504897" y="143503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H="1">
                  <a:off x="3672537" y="143771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837536" y="144236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H="1">
                  <a:off x="4012334" y="144552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a:off x="4177333" y="145017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flipH="1">
                  <a:off x="4344973" y="14528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flipH="1">
                  <a:off x="4509972" y="14575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flipH="1">
                  <a:off x="4685232" y="145046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flipH="1">
                  <a:off x="4850231" y="145511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H="1">
                  <a:off x="5017871" y="145779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H="1">
                  <a:off x="5182870" y="146244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flipH="1">
                  <a:off x="5349241" y="14602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H="1">
                  <a:off x="5514240" y="14649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flipH="1">
                  <a:off x="5681880" y="146758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H="1">
                  <a:off x="5846879" y="147223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flipH="1">
                  <a:off x="6021677" y="147539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flipH="1">
                  <a:off x="6186676" y="148004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flipH="1">
                  <a:off x="6354316" y="148272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H="1">
                  <a:off x="6519315" y="148736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H="1">
                  <a:off x="6694575" y="148033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a:off x="6859574" y="148498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H="1">
                  <a:off x="7027214" y="148766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a:off x="7192213" y="149230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20" name="TextBox 63"/>
                <p:cNvSpPr txBox="1"/>
                <p:nvPr/>
              </p:nvSpPr>
              <p:spPr>
                <a:xfrm>
                  <a:off x="4225707" y="1108084"/>
                  <a:ext cx="172361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Precipitation = </a:t>
                  </a:r>
                  <a:r>
                    <a:rPr lang="en-US" i="1" dirty="0"/>
                    <a:t>P</a:t>
                  </a:r>
                </a:p>
              </p:txBody>
            </p:sp>
            <p:cxnSp>
              <p:nvCxnSpPr>
                <p:cNvPr id="221" name="Straight Arrow Connector 220"/>
                <p:cNvCxnSpPr/>
                <p:nvPr/>
              </p:nvCxnSpPr>
              <p:spPr>
                <a:xfrm flipH="1">
                  <a:off x="1149299" y="140072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flipH="1">
                  <a:off x="1314298" y="140537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H="1">
                  <a:off x="1481938" y="140805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flipH="1">
                  <a:off x="1646937" y="141270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flipH="1">
                  <a:off x="1822197" y="140566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flipH="1">
                  <a:off x="1987196" y="141031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flipH="1">
                  <a:off x="2154836" y="141299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flipH="1">
                  <a:off x="2319835" y="141764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H="1">
                  <a:off x="2494633" y="142080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flipH="1">
                  <a:off x="7354319" y="149677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H="1">
                  <a:off x="7521959" y="14994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flipH="1">
                  <a:off x="7686958" y="15041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flipH="1">
                  <a:off x="7862218" y="149706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flipH="1">
                  <a:off x="8027217" y="150171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flipH="1">
                  <a:off x="8194857" y="150439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flipH="1">
                  <a:off x="8359856" y="150904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3" name="Group 432"/>
              <p:cNvGrpSpPr/>
              <p:nvPr/>
            </p:nvGrpSpPr>
            <p:grpSpPr>
              <a:xfrm>
                <a:off x="4806781" y="2763445"/>
                <a:ext cx="1790646" cy="1470641"/>
                <a:chOff x="4384749" y="2763445"/>
                <a:chExt cx="1790646" cy="1470641"/>
              </a:xfrm>
            </p:grpSpPr>
            <p:grpSp>
              <p:nvGrpSpPr>
                <p:cNvPr id="289" name="Group 288"/>
                <p:cNvGrpSpPr/>
                <p:nvPr/>
              </p:nvGrpSpPr>
              <p:grpSpPr>
                <a:xfrm>
                  <a:off x="4384749" y="2763445"/>
                  <a:ext cx="201902" cy="886286"/>
                  <a:chOff x="4384749" y="3819193"/>
                  <a:chExt cx="109573" cy="280815"/>
                </a:xfrm>
              </p:grpSpPr>
              <p:sp>
                <p:nvSpPr>
                  <p:cNvPr id="288" name="Rectangle 28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7" name="Isosceles Triangle 28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0" name="Group 289"/>
                <p:cNvGrpSpPr/>
                <p:nvPr/>
              </p:nvGrpSpPr>
              <p:grpSpPr>
                <a:xfrm>
                  <a:off x="4597805" y="2829502"/>
                  <a:ext cx="201902" cy="886286"/>
                  <a:chOff x="4384749" y="3819193"/>
                  <a:chExt cx="109573" cy="280815"/>
                </a:xfrm>
              </p:grpSpPr>
              <p:sp>
                <p:nvSpPr>
                  <p:cNvPr id="291" name="Rectangle 29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2" name="Isosceles Triangle 29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3" name="Group 292"/>
                <p:cNvGrpSpPr/>
                <p:nvPr/>
              </p:nvGrpSpPr>
              <p:grpSpPr>
                <a:xfrm>
                  <a:off x="4767421" y="2915103"/>
                  <a:ext cx="201902" cy="886286"/>
                  <a:chOff x="4384749" y="3819193"/>
                  <a:chExt cx="109573" cy="280815"/>
                </a:xfrm>
              </p:grpSpPr>
              <p:sp>
                <p:nvSpPr>
                  <p:cNvPr id="294" name="Rectangle 29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5" name="Isosceles Triangle 29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6" name="Group 295"/>
                <p:cNvGrpSpPr/>
                <p:nvPr/>
              </p:nvGrpSpPr>
              <p:grpSpPr>
                <a:xfrm>
                  <a:off x="4980477" y="2981160"/>
                  <a:ext cx="201902" cy="886286"/>
                  <a:chOff x="4384749" y="3819193"/>
                  <a:chExt cx="109573" cy="280815"/>
                </a:xfrm>
              </p:grpSpPr>
              <p:sp>
                <p:nvSpPr>
                  <p:cNvPr id="297" name="Rectangle 29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8" name="Isosceles Triangle 29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9" name="Group 298"/>
                <p:cNvGrpSpPr/>
                <p:nvPr/>
              </p:nvGrpSpPr>
              <p:grpSpPr>
                <a:xfrm>
                  <a:off x="5258616" y="3084388"/>
                  <a:ext cx="201902" cy="886286"/>
                  <a:chOff x="4384749" y="3819193"/>
                  <a:chExt cx="109573" cy="280815"/>
                </a:xfrm>
              </p:grpSpPr>
              <p:sp>
                <p:nvSpPr>
                  <p:cNvPr id="300" name="Rectangle 29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1" name="Isosceles Triangle 30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2" name="Group 301"/>
                <p:cNvGrpSpPr/>
                <p:nvPr/>
              </p:nvGrpSpPr>
              <p:grpSpPr>
                <a:xfrm>
                  <a:off x="5471672" y="3150445"/>
                  <a:ext cx="201902" cy="886286"/>
                  <a:chOff x="4384749" y="3819193"/>
                  <a:chExt cx="109573" cy="280815"/>
                </a:xfrm>
              </p:grpSpPr>
              <p:sp>
                <p:nvSpPr>
                  <p:cNvPr id="303" name="Rectangle 30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4" name="Isosceles Triangle 30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5" name="Group 304"/>
                <p:cNvGrpSpPr/>
                <p:nvPr/>
              </p:nvGrpSpPr>
              <p:grpSpPr>
                <a:xfrm>
                  <a:off x="5695354" y="3244572"/>
                  <a:ext cx="201902" cy="886286"/>
                  <a:chOff x="4384749" y="3819193"/>
                  <a:chExt cx="109573" cy="280815"/>
                </a:xfrm>
              </p:grpSpPr>
              <p:sp>
                <p:nvSpPr>
                  <p:cNvPr id="306" name="Rectangle 30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7" name="Isosceles Triangle 30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8" name="Group 307"/>
                <p:cNvGrpSpPr/>
                <p:nvPr/>
              </p:nvGrpSpPr>
              <p:grpSpPr>
                <a:xfrm>
                  <a:off x="5973493" y="3347800"/>
                  <a:ext cx="201902" cy="886286"/>
                  <a:chOff x="4384749" y="3819193"/>
                  <a:chExt cx="109573" cy="280815"/>
                </a:xfrm>
              </p:grpSpPr>
              <p:sp>
                <p:nvSpPr>
                  <p:cNvPr id="309" name="Rectangle 30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0" name="Isosceles Triangle 30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311" name="Group 310"/>
              <p:cNvGrpSpPr/>
              <p:nvPr/>
            </p:nvGrpSpPr>
            <p:grpSpPr>
              <a:xfrm>
                <a:off x="6608581" y="3413857"/>
                <a:ext cx="201902" cy="886286"/>
                <a:chOff x="4384749" y="3819193"/>
                <a:chExt cx="109573" cy="280815"/>
              </a:xfrm>
            </p:grpSpPr>
            <p:sp>
              <p:nvSpPr>
                <p:cNvPr id="312" name="Rectangle 31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3" name="Isosceles Triangle 31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4" name="Group 313"/>
              <p:cNvGrpSpPr/>
              <p:nvPr/>
            </p:nvGrpSpPr>
            <p:grpSpPr>
              <a:xfrm>
                <a:off x="6763343" y="3462287"/>
                <a:ext cx="201902" cy="886286"/>
                <a:chOff x="4384749" y="3819193"/>
                <a:chExt cx="109573" cy="280815"/>
              </a:xfrm>
            </p:grpSpPr>
            <p:sp>
              <p:nvSpPr>
                <p:cNvPr id="315" name="Rectangle 31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6" name="Isosceles Triangle 31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7" name="Group 316"/>
              <p:cNvGrpSpPr/>
              <p:nvPr/>
            </p:nvGrpSpPr>
            <p:grpSpPr>
              <a:xfrm>
                <a:off x="7041482" y="3565515"/>
                <a:ext cx="201902" cy="886286"/>
                <a:chOff x="4384749" y="3819193"/>
                <a:chExt cx="109573" cy="280815"/>
              </a:xfrm>
            </p:grpSpPr>
            <p:sp>
              <p:nvSpPr>
                <p:cNvPr id="318" name="Rectangle 31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9" name="Isosceles Triangle 31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0" name="Group 319"/>
              <p:cNvGrpSpPr/>
              <p:nvPr/>
            </p:nvGrpSpPr>
            <p:grpSpPr>
              <a:xfrm>
                <a:off x="7254538" y="3631572"/>
                <a:ext cx="201902" cy="886286"/>
                <a:chOff x="4384749" y="3819193"/>
                <a:chExt cx="109573" cy="280815"/>
              </a:xfrm>
            </p:grpSpPr>
            <p:sp>
              <p:nvSpPr>
                <p:cNvPr id="321" name="Rectangle 32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2" name="Isosceles Triangle 32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3" name="Group 322"/>
              <p:cNvGrpSpPr/>
              <p:nvPr/>
            </p:nvGrpSpPr>
            <p:grpSpPr>
              <a:xfrm>
                <a:off x="7512372" y="3736145"/>
                <a:ext cx="201902" cy="886286"/>
                <a:chOff x="4384749" y="3819193"/>
                <a:chExt cx="109573" cy="280815"/>
              </a:xfrm>
            </p:grpSpPr>
            <p:sp>
              <p:nvSpPr>
                <p:cNvPr id="324" name="Rectangle 32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5" name="Isosceles Triangle 32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6" name="Group 325"/>
              <p:cNvGrpSpPr/>
              <p:nvPr/>
            </p:nvGrpSpPr>
            <p:grpSpPr>
              <a:xfrm>
                <a:off x="7790511" y="3839373"/>
                <a:ext cx="201902" cy="886286"/>
                <a:chOff x="4384749" y="3819193"/>
                <a:chExt cx="109573" cy="280815"/>
              </a:xfrm>
            </p:grpSpPr>
            <p:sp>
              <p:nvSpPr>
                <p:cNvPr id="327" name="Rectangle 32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8" name="Isosceles Triangle 32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9" name="Group 328"/>
              <p:cNvGrpSpPr/>
              <p:nvPr/>
            </p:nvGrpSpPr>
            <p:grpSpPr>
              <a:xfrm>
                <a:off x="8003567" y="3905430"/>
                <a:ext cx="201902" cy="886286"/>
                <a:chOff x="4384749" y="3819193"/>
                <a:chExt cx="109573" cy="280815"/>
              </a:xfrm>
            </p:grpSpPr>
            <p:sp>
              <p:nvSpPr>
                <p:cNvPr id="330" name="Rectangle 32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1" name="Isosceles Triangle 33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2" name="Group 331"/>
              <p:cNvGrpSpPr/>
              <p:nvPr/>
            </p:nvGrpSpPr>
            <p:grpSpPr>
              <a:xfrm>
                <a:off x="3651701" y="2341620"/>
                <a:ext cx="201902" cy="886286"/>
                <a:chOff x="4384749" y="3819193"/>
                <a:chExt cx="109573" cy="280815"/>
              </a:xfrm>
            </p:grpSpPr>
            <p:sp>
              <p:nvSpPr>
                <p:cNvPr id="333" name="Rectangle 33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4" name="Isosceles Triangle 33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5" name="Group 334"/>
              <p:cNvGrpSpPr/>
              <p:nvPr/>
            </p:nvGrpSpPr>
            <p:grpSpPr>
              <a:xfrm>
                <a:off x="3864757" y="2407677"/>
                <a:ext cx="201902" cy="886286"/>
                <a:chOff x="4384749" y="3819193"/>
                <a:chExt cx="109573" cy="280815"/>
              </a:xfrm>
            </p:grpSpPr>
            <p:sp>
              <p:nvSpPr>
                <p:cNvPr id="336" name="Rectangle 33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7" name="Isosceles Triangle 33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8" name="Group 337"/>
              <p:cNvGrpSpPr/>
              <p:nvPr/>
            </p:nvGrpSpPr>
            <p:grpSpPr>
              <a:xfrm>
                <a:off x="4122591" y="2512250"/>
                <a:ext cx="201902" cy="886286"/>
                <a:chOff x="4384749" y="3819193"/>
                <a:chExt cx="109573" cy="280815"/>
              </a:xfrm>
            </p:grpSpPr>
            <p:sp>
              <p:nvSpPr>
                <p:cNvPr id="339" name="Rectangle 33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0" name="Isosceles Triangle 33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1" name="Group 340"/>
              <p:cNvGrpSpPr/>
              <p:nvPr/>
            </p:nvGrpSpPr>
            <p:grpSpPr>
              <a:xfrm>
                <a:off x="4400730" y="2615478"/>
                <a:ext cx="201902" cy="886286"/>
                <a:chOff x="4384749" y="3819193"/>
                <a:chExt cx="109573" cy="280815"/>
              </a:xfrm>
            </p:grpSpPr>
            <p:sp>
              <p:nvSpPr>
                <p:cNvPr id="342" name="Rectangle 34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3" name="Isosceles Triangle 34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4" name="Group 343"/>
              <p:cNvGrpSpPr/>
              <p:nvPr/>
            </p:nvGrpSpPr>
            <p:grpSpPr>
              <a:xfrm>
                <a:off x="4613786" y="2681535"/>
                <a:ext cx="201902" cy="886286"/>
                <a:chOff x="4384749" y="3819193"/>
                <a:chExt cx="109573" cy="280815"/>
              </a:xfrm>
            </p:grpSpPr>
            <p:sp>
              <p:nvSpPr>
                <p:cNvPr id="345" name="Rectangle 34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6" name="Isosceles Triangle 34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7" name="Group 346"/>
              <p:cNvGrpSpPr/>
              <p:nvPr/>
            </p:nvGrpSpPr>
            <p:grpSpPr>
              <a:xfrm>
                <a:off x="3195291" y="2190719"/>
                <a:ext cx="201902" cy="886286"/>
                <a:chOff x="4384749" y="3819193"/>
                <a:chExt cx="109573" cy="280815"/>
              </a:xfrm>
            </p:grpSpPr>
            <p:sp>
              <p:nvSpPr>
                <p:cNvPr id="348" name="Rectangle 34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9" name="Isosceles Triangle 34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0" name="Group 349"/>
              <p:cNvGrpSpPr/>
              <p:nvPr/>
            </p:nvGrpSpPr>
            <p:grpSpPr>
              <a:xfrm>
                <a:off x="3408347" y="2256776"/>
                <a:ext cx="201902" cy="886286"/>
                <a:chOff x="4384749" y="3819193"/>
                <a:chExt cx="109573" cy="280815"/>
              </a:xfrm>
            </p:grpSpPr>
            <p:sp>
              <p:nvSpPr>
                <p:cNvPr id="351" name="Rectangle 35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2" name="Isosceles Triangle 35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3" name="Group 352"/>
              <p:cNvGrpSpPr/>
              <p:nvPr/>
            </p:nvGrpSpPr>
            <p:grpSpPr>
              <a:xfrm>
                <a:off x="8598851" y="4111361"/>
                <a:ext cx="201902" cy="886286"/>
                <a:chOff x="4384749" y="3819193"/>
                <a:chExt cx="109573" cy="280815"/>
              </a:xfrm>
            </p:grpSpPr>
            <p:sp>
              <p:nvSpPr>
                <p:cNvPr id="354" name="Rectangle 35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5" name="Isosceles Triangle 35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6" name="Group 355"/>
              <p:cNvGrpSpPr/>
              <p:nvPr/>
            </p:nvGrpSpPr>
            <p:grpSpPr>
              <a:xfrm>
                <a:off x="8811907" y="4177418"/>
                <a:ext cx="201902" cy="886286"/>
                <a:chOff x="4384749" y="3819193"/>
                <a:chExt cx="109573" cy="280815"/>
              </a:xfrm>
            </p:grpSpPr>
            <p:sp>
              <p:nvSpPr>
                <p:cNvPr id="357" name="Rectangle 35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8" name="Isosceles Triangle 35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9" name="Group 358"/>
              <p:cNvGrpSpPr/>
              <p:nvPr/>
            </p:nvGrpSpPr>
            <p:grpSpPr>
              <a:xfrm>
                <a:off x="8981523" y="4263019"/>
                <a:ext cx="201902" cy="886286"/>
                <a:chOff x="4384749" y="3819193"/>
                <a:chExt cx="109573" cy="280815"/>
              </a:xfrm>
            </p:grpSpPr>
            <p:sp>
              <p:nvSpPr>
                <p:cNvPr id="360" name="Rectangle 35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1" name="Isosceles Triangle 36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2" name="Group 361"/>
              <p:cNvGrpSpPr/>
              <p:nvPr/>
            </p:nvGrpSpPr>
            <p:grpSpPr>
              <a:xfrm>
                <a:off x="9194579" y="4329076"/>
                <a:ext cx="201902" cy="886286"/>
                <a:chOff x="4384749" y="3819193"/>
                <a:chExt cx="109573" cy="280815"/>
              </a:xfrm>
            </p:grpSpPr>
            <p:sp>
              <p:nvSpPr>
                <p:cNvPr id="363" name="Rectangle 36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4" name="Isosceles Triangle 36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5" name="Group 364"/>
              <p:cNvGrpSpPr/>
              <p:nvPr/>
            </p:nvGrpSpPr>
            <p:grpSpPr>
              <a:xfrm>
                <a:off x="9472718" y="4432304"/>
                <a:ext cx="201902" cy="886286"/>
                <a:chOff x="4384749" y="3819193"/>
                <a:chExt cx="109573" cy="280815"/>
              </a:xfrm>
            </p:grpSpPr>
            <p:sp>
              <p:nvSpPr>
                <p:cNvPr id="366" name="Rectangle 36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7" name="Isosceles Triangle 36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8" name="Group 367"/>
              <p:cNvGrpSpPr/>
              <p:nvPr/>
            </p:nvGrpSpPr>
            <p:grpSpPr>
              <a:xfrm>
                <a:off x="9685774" y="4498361"/>
                <a:ext cx="201902" cy="886286"/>
                <a:chOff x="4384749" y="3819193"/>
                <a:chExt cx="109573" cy="280815"/>
              </a:xfrm>
            </p:grpSpPr>
            <p:sp>
              <p:nvSpPr>
                <p:cNvPr id="369" name="Rectangle 36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0" name="Isosceles Triangle 36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1" name="Group 370"/>
              <p:cNvGrpSpPr/>
              <p:nvPr/>
            </p:nvGrpSpPr>
            <p:grpSpPr>
              <a:xfrm>
                <a:off x="9909456" y="4592488"/>
                <a:ext cx="201902" cy="886286"/>
                <a:chOff x="4384749" y="3819193"/>
                <a:chExt cx="109573" cy="280815"/>
              </a:xfrm>
            </p:grpSpPr>
            <p:sp>
              <p:nvSpPr>
                <p:cNvPr id="372" name="Rectangle 37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3" name="Isosceles Triangle 37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4" name="Group 373"/>
              <p:cNvGrpSpPr/>
              <p:nvPr/>
            </p:nvGrpSpPr>
            <p:grpSpPr>
              <a:xfrm>
                <a:off x="8192800" y="3963394"/>
                <a:ext cx="201902" cy="886286"/>
                <a:chOff x="4384749" y="3819193"/>
                <a:chExt cx="109573" cy="280815"/>
              </a:xfrm>
            </p:grpSpPr>
            <p:sp>
              <p:nvSpPr>
                <p:cNvPr id="375" name="Rectangle 37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6" name="Isosceles Triangle 37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7" name="Group 376"/>
              <p:cNvGrpSpPr/>
              <p:nvPr/>
            </p:nvGrpSpPr>
            <p:grpSpPr>
              <a:xfrm>
                <a:off x="8405856" y="4029451"/>
                <a:ext cx="201902" cy="886286"/>
                <a:chOff x="4384749" y="3819193"/>
                <a:chExt cx="109573" cy="280815"/>
              </a:xfrm>
            </p:grpSpPr>
            <p:sp>
              <p:nvSpPr>
                <p:cNvPr id="378" name="Rectangle 37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9" name="Isosceles Triangle 37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82" name="Freeform 381"/>
              <p:cNvSpPr/>
              <p:nvPr/>
            </p:nvSpPr>
            <p:spPr>
              <a:xfrm>
                <a:off x="10169282" y="5524500"/>
                <a:ext cx="400050" cy="152400"/>
              </a:xfrm>
              <a:custGeom>
                <a:avLst/>
                <a:gdLst>
                  <a:gd name="connsiteX0" fmla="*/ 0 w 393700"/>
                  <a:gd name="connsiteY0" fmla="*/ 0 h 152400"/>
                  <a:gd name="connsiteX1" fmla="*/ 0 w 393700"/>
                  <a:gd name="connsiteY1" fmla="*/ 152400 h 152400"/>
                  <a:gd name="connsiteX2" fmla="*/ 393700 w 393700"/>
                  <a:gd name="connsiteY2" fmla="*/ 152400 h 152400"/>
                  <a:gd name="connsiteX3" fmla="*/ 381000 w 393700"/>
                  <a:gd name="connsiteY3" fmla="*/ 12700 h 152400"/>
                  <a:gd name="connsiteX0" fmla="*/ 0 w 406400"/>
                  <a:gd name="connsiteY0" fmla="*/ 25400 h 177800"/>
                  <a:gd name="connsiteX1" fmla="*/ 0 w 406400"/>
                  <a:gd name="connsiteY1" fmla="*/ 177800 h 177800"/>
                  <a:gd name="connsiteX2" fmla="*/ 393700 w 406400"/>
                  <a:gd name="connsiteY2" fmla="*/ 177800 h 177800"/>
                  <a:gd name="connsiteX3" fmla="*/ 406400 w 406400"/>
                  <a:gd name="connsiteY3" fmla="*/ 0 h 177800"/>
                  <a:gd name="connsiteX0" fmla="*/ 0 w 393700"/>
                  <a:gd name="connsiteY0" fmla="*/ 25400 h 177800"/>
                  <a:gd name="connsiteX1" fmla="*/ 0 w 393700"/>
                  <a:gd name="connsiteY1" fmla="*/ 177800 h 177800"/>
                  <a:gd name="connsiteX2" fmla="*/ 393700 w 393700"/>
                  <a:gd name="connsiteY2" fmla="*/ 177800 h 177800"/>
                  <a:gd name="connsiteX3" fmla="*/ 381000 w 393700"/>
                  <a:gd name="connsiteY3" fmla="*/ 0 h 177800"/>
                  <a:gd name="connsiteX0" fmla="*/ 0 w 412750"/>
                  <a:gd name="connsiteY0" fmla="*/ 31750 h 184150"/>
                  <a:gd name="connsiteX1" fmla="*/ 0 w 412750"/>
                  <a:gd name="connsiteY1" fmla="*/ 184150 h 184150"/>
                  <a:gd name="connsiteX2" fmla="*/ 393700 w 412750"/>
                  <a:gd name="connsiteY2" fmla="*/ 184150 h 184150"/>
                  <a:gd name="connsiteX3" fmla="*/ 412750 w 412750"/>
                  <a:gd name="connsiteY3" fmla="*/ 0 h 184150"/>
                  <a:gd name="connsiteX0" fmla="*/ 0 w 393700"/>
                  <a:gd name="connsiteY0" fmla="*/ 50800 h 203200"/>
                  <a:gd name="connsiteX1" fmla="*/ 0 w 393700"/>
                  <a:gd name="connsiteY1" fmla="*/ 203200 h 203200"/>
                  <a:gd name="connsiteX2" fmla="*/ 393700 w 393700"/>
                  <a:gd name="connsiteY2" fmla="*/ 203200 h 203200"/>
                  <a:gd name="connsiteX3" fmla="*/ 387350 w 393700"/>
                  <a:gd name="connsiteY3" fmla="*/ 0 h 203200"/>
                  <a:gd name="connsiteX0" fmla="*/ 0 w 400050"/>
                  <a:gd name="connsiteY0" fmla="*/ 0 h 152400"/>
                  <a:gd name="connsiteX1" fmla="*/ 0 w 400050"/>
                  <a:gd name="connsiteY1" fmla="*/ 152400 h 152400"/>
                  <a:gd name="connsiteX2" fmla="*/ 393700 w 400050"/>
                  <a:gd name="connsiteY2" fmla="*/ 152400 h 152400"/>
                  <a:gd name="connsiteX3" fmla="*/ 400050 w 400050"/>
                  <a:gd name="connsiteY3" fmla="*/ 0 h 152400"/>
                </a:gdLst>
                <a:ahLst/>
                <a:cxnLst>
                  <a:cxn ang="0">
                    <a:pos x="connsiteX0" y="connsiteY0"/>
                  </a:cxn>
                  <a:cxn ang="0">
                    <a:pos x="connsiteX1" y="connsiteY1"/>
                  </a:cxn>
                  <a:cxn ang="0">
                    <a:pos x="connsiteX2" y="connsiteY2"/>
                  </a:cxn>
                  <a:cxn ang="0">
                    <a:pos x="connsiteX3" y="connsiteY3"/>
                  </a:cxn>
                </a:cxnLst>
                <a:rect l="l" t="t" r="r" b="b"/>
                <a:pathLst>
                  <a:path w="400050" h="152400">
                    <a:moveTo>
                      <a:pt x="0" y="0"/>
                    </a:moveTo>
                    <a:lnTo>
                      <a:pt x="0" y="152400"/>
                    </a:lnTo>
                    <a:lnTo>
                      <a:pt x="393700" y="152400"/>
                    </a:lnTo>
                    <a:lnTo>
                      <a:pt x="400050" y="0"/>
                    </a:lnTo>
                  </a:path>
                </a:pathLst>
              </a:custGeom>
              <a:noFill/>
              <a:ln w="3810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p:cNvSpPr/>
              <p:nvPr/>
            </p:nvSpPr>
            <p:spPr>
              <a:xfrm>
                <a:off x="10178814" y="5588191"/>
                <a:ext cx="378388" cy="85011"/>
              </a:xfrm>
              <a:prstGeom prst="rect">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384"/>
              <p:cNvGrpSpPr/>
              <p:nvPr/>
            </p:nvGrpSpPr>
            <p:grpSpPr>
              <a:xfrm>
                <a:off x="2903331" y="4048019"/>
                <a:ext cx="5695520" cy="949628"/>
                <a:chOff x="3044010" y="4076155"/>
                <a:chExt cx="5695520" cy="949628"/>
              </a:xfrm>
            </p:grpSpPr>
            <p:cxnSp>
              <p:nvCxnSpPr>
                <p:cNvPr id="281" name="Straight Connector 280"/>
                <p:cNvCxnSpPr/>
                <p:nvPr/>
              </p:nvCxnSpPr>
              <p:spPr>
                <a:xfrm>
                  <a:off x="3044010" y="4206406"/>
                  <a:ext cx="5695520" cy="819377"/>
                </a:xfrm>
                <a:prstGeom prst="line">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4" name="Isosceles Triangle 383"/>
                <p:cNvSpPr/>
                <p:nvPr/>
              </p:nvSpPr>
              <p:spPr>
                <a:xfrm rot="10800000">
                  <a:off x="3132041" y="4076155"/>
                  <a:ext cx="190500" cy="151658"/>
                </a:xfrm>
                <a:prstGeom prst="triangle">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391"/>
              <p:cNvGrpSpPr/>
              <p:nvPr/>
            </p:nvGrpSpPr>
            <p:grpSpPr>
              <a:xfrm rot="10800000">
                <a:off x="3833048" y="2191794"/>
                <a:ext cx="966222" cy="556299"/>
                <a:chOff x="5834583" y="2390273"/>
                <a:chExt cx="966222" cy="788443"/>
              </a:xfrm>
            </p:grpSpPr>
            <p:cxnSp>
              <p:nvCxnSpPr>
                <p:cNvPr id="386" name="Straight Arrow Connector 385"/>
                <p:cNvCxnSpPr/>
                <p:nvPr/>
              </p:nvCxnSpPr>
              <p:spPr>
                <a:xfrm flipH="1">
                  <a:off x="5834583" y="239027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7" name="Straight Arrow Connector 386"/>
                <p:cNvCxnSpPr/>
                <p:nvPr/>
              </p:nvCxnSpPr>
              <p:spPr>
                <a:xfrm flipH="1">
                  <a:off x="5981609" y="245729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p:nvPr/>
              </p:nvCxnSpPr>
              <p:spPr>
                <a:xfrm flipH="1">
                  <a:off x="6137251" y="250864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p:nvPr/>
              </p:nvCxnSpPr>
              <p:spPr>
                <a:xfrm flipH="1">
                  <a:off x="6285864" y="2561869"/>
                  <a:ext cx="175260" cy="525269"/>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0" name="Straight Arrow Connector 389"/>
                <p:cNvCxnSpPr/>
                <p:nvPr/>
              </p:nvCxnSpPr>
              <p:spPr>
                <a:xfrm flipH="1">
                  <a:off x="6440941" y="2606439"/>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1" name="Straight Arrow Connector 390"/>
                <p:cNvCxnSpPr/>
                <p:nvPr/>
              </p:nvCxnSpPr>
              <p:spPr>
                <a:xfrm flipH="1">
                  <a:off x="6625545" y="265344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1" name="Group 400"/>
              <p:cNvGrpSpPr/>
              <p:nvPr/>
            </p:nvGrpSpPr>
            <p:grpSpPr>
              <a:xfrm>
                <a:off x="3681969" y="2728275"/>
                <a:ext cx="948830" cy="773489"/>
                <a:chOff x="4399618" y="3135311"/>
                <a:chExt cx="948830" cy="773489"/>
              </a:xfrm>
            </p:grpSpPr>
            <p:cxnSp>
              <p:nvCxnSpPr>
                <p:cNvPr id="393" name="Straight Arrow Connector 392"/>
                <p:cNvCxnSpPr/>
                <p:nvPr/>
              </p:nvCxnSpPr>
              <p:spPr>
                <a:xfrm flipH="1">
                  <a:off x="4399618" y="3135311"/>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p:nvPr/>
              </p:nvCxnSpPr>
              <p:spPr>
                <a:xfrm flipH="1">
                  <a:off x="4595560" y="324416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flipH="1">
                  <a:off x="4785411" y="3331747"/>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7" name="Straight Arrow Connector 396"/>
                <p:cNvCxnSpPr/>
                <p:nvPr/>
              </p:nvCxnSpPr>
              <p:spPr>
                <a:xfrm flipH="1">
                  <a:off x="5067967" y="342342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8" name="Straight Arrow Connector 397"/>
                <p:cNvCxnSpPr/>
                <p:nvPr/>
              </p:nvCxnSpPr>
              <p:spPr>
                <a:xfrm flipH="1">
                  <a:off x="5169081" y="3470485"/>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9" name="Straight Arrow Connector 398"/>
                <p:cNvCxnSpPr/>
                <p:nvPr/>
              </p:nvCxnSpPr>
              <p:spPr>
                <a:xfrm flipH="1">
                  <a:off x="5347843" y="3505425"/>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02" name="TextBox 63"/>
              <p:cNvSpPr txBox="1"/>
              <p:nvPr/>
            </p:nvSpPr>
            <p:spPr>
              <a:xfrm>
                <a:off x="4780420" y="2261998"/>
                <a:ext cx="555305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Total interception loss (evaporation) + Evapotranspiration</a:t>
                </a:r>
                <a:endParaRPr lang="en-US" i="1" dirty="0"/>
              </a:p>
            </p:txBody>
          </p:sp>
          <mc:AlternateContent xmlns:mc="http://schemas.openxmlformats.org/markup-compatibility/2006" xmlns:a14="http://schemas.microsoft.com/office/drawing/2010/main">
            <mc:Choice Requires="a14">
              <p:sp>
                <p:nvSpPr>
                  <p:cNvPr id="403" name="TextBox 63"/>
                  <p:cNvSpPr txBox="1"/>
                  <p:nvPr/>
                </p:nvSpPr>
                <p:spPr>
                  <a:xfrm>
                    <a:off x="1040629" y="2125805"/>
                    <a:ext cx="179433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Interception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a14:m>
                    <a:r>
                      <a:rPr lang="en-US" dirty="0"/>
                      <a:t>)</a:t>
                    </a:r>
                  </a:p>
                </p:txBody>
              </p:sp>
            </mc:Choice>
            <mc:Fallback xmlns="">
              <p:sp>
                <p:nvSpPr>
                  <p:cNvPr id="403" name="TextBox 63"/>
                  <p:cNvSpPr txBox="1">
                    <a:spLocks noRot="1" noChangeAspect="1" noMove="1" noResize="1" noEditPoints="1" noAdjustHandles="1" noChangeArrowheads="1" noChangeShapeType="1" noTextEdit="1"/>
                  </p:cNvSpPr>
                  <p:nvPr/>
                </p:nvSpPr>
                <p:spPr>
                  <a:xfrm>
                    <a:off x="1040629" y="2125805"/>
                    <a:ext cx="1794337" cy="369332"/>
                  </a:xfrm>
                  <a:prstGeom prst="rect">
                    <a:avLst/>
                  </a:prstGeom>
                  <a:blipFill rotWithShape="0">
                    <a:blip r:embed="rId2"/>
                    <a:stretch>
                      <a:fillRect l="-3061" t="-10000" r="-2381" b="-26667"/>
                    </a:stretch>
                  </a:blipFill>
                </p:spPr>
                <p:txBody>
                  <a:bodyPr/>
                  <a:lstStyle/>
                  <a:p>
                    <a:r>
                      <a:rPr lang="en-US">
                        <a:noFill/>
                      </a:rPr>
                      <a:t> </a:t>
                    </a:r>
                  </a:p>
                </p:txBody>
              </p:sp>
            </mc:Fallback>
          </mc:AlternateContent>
          <p:sp>
            <p:nvSpPr>
              <p:cNvPr id="404" name="TextBox 63"/>
              <p:cNvSpPr txBox="1"/>
              <p:nvPr/>
            </p:nvSpPr>
            <p:spPr>
              <a:xfrm>
                <a:off x="138347" y="2439390"/>
                <a:ext cx="299845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Net precipitation (</a:t>
                </a:r>
                <a:r>
                  <a:rPr lang="en-US" dirty="0" err="1"/>
                  <a:t>throughfall</a:t>
                </a:r>
                <a:r>
                  <a:rPr lang="en-US" dirty="0"/>
                  <a:t>)</a:t>
                </a:r>
              </a:p>
            </p:txBody>
          </p:sp>
          <p:cxnSp>
            <p:nvCxnSpPr>
              <p:cNvPr id="406" name="Straight Arrow Connector 405"/>
              <p:cNvCxnSpPr/>
              <p:nvPr/>
            </p:nvCxnSpPr>
            <p:spPr>
              <a:xfrm>
                <a:off x="3061020" y="2643776"/>
                <a:ext cx="633856" cy="20278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10" name="Group 409"/>
              <p:cNvGrpSpPr/>
              <p:nvPr/>
            </p:nvGrpSpPr>
            <p:grpSpPr>
              <a:xfrm>
                <a:off x="3693798" y="3259239"/>
                <a:ext cx="948830" cy="773489"/>
                <a:chOff x="4399618" y="3135311"/>
                <a:chExt cx="948830" cy="773489"/>
              </a:xfrm>
            </p:grpSpPr>
            <p:cxnSp>
              <p:nvCxnSpPr>
                <p:cNvPr id="411" name="Straight Arrow Connector 410"/>
                <p:cNvCxnSpPr/>
                <p:nvPr/>
              </p:nvCxnSpPr>
              <p:spPr>
                <a:xfrm flipH="1">
                  <a:off x="4399618" y="3135311"/>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2" name="Straight Arrow Connector 411"/>
                <p:cNvCxnSpPr/>
                <p:nvPr/>
              </p:nvCxnSpPr>
              <p:spPr>
                <a:xfrm flipH="1">
                  <a:off x="4595560" y="324416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3" name="Straight Arrow Connector 412"/>
                <p:cNvCxnSpPr/>
                <p:nvPr/>
              </p:nvCxnSpPr>
              <p:spPr>
                <a:xfrm flipH="1">
                  <a:off x="4785411" y="3331747"/>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4" name="Straight Arrow Connector 413"/>
                <p:cNvCxnSpPr/>
                <p:nvPr/>
              </p:nvCxnSpPr>
              <p:spPr>
                <a:xfrm flipH="1">
                  <a:off x="5067967" y="342342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5" name="Straight Arrow Connector 414"/>
                <p:cNvCxnSpPr/>
                <p:nvPr/>
              </p:nvCxnSpPr>
              <p:spPr>
                <a:xfrm flipH="1">
                  <a:off x="5169081" y="3470485"/>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6" name="Straight Arrow Connector 415"/>
                <p:cNvCxnSpPr/>
                <p:nvPr/>
              </p:nvCxnSpPr>
              <p:spPr>
                <a:xfrm flipH="1">
                  <a:off x="5347843" y="3505425"/>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17" name="TextBox 63"/>
              <p:cNvSpPr txBox="1"/>
              <p:nvPr/>
            </p:nvSpPr>
            <p:spPr>
              <a:xfrm>
                <a:off x="1536547" y="3056051"/>
                <a:ext cx="117352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Infiltration</a:t>
                </a:r>
              </a:p>
            </p:txBody>
          </p:sp>
          <p:cxnSp>
            <p:nvCxnSpPr>
              <p:cNvPr id="418" name="Straight Arrow Connector 417"/>
              <p:cNvCxnSpPr>
                <a:stCxn id="417" idx="3"/>
              </p:cNvCxnSpPr>
              <p:nvPr/>
            </p:nvCxnSpPr>
            <p:spPr>
              <a:xfrm>
                <a:off x="2710073" y="3240717"/>
                <a:ext cx="994445" cy="236537"/>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27" name="Group 426"/>
              <p:cNvGrpSpPr/>
              <p:nvPr/>
            </p:nvGrpSpPr>
            <p:grpSpPr>
              <a:xfrm>
                <a:off x="4898483" y="3567821"/>
                <a:ext cx="1608218" cy="587004"/>
                <a:chOff x="4477390" y="3529339"/>
                <a:chExt cx="1801933" cy="658349"/>
              </a:xfrm>
            </p:grpSpPr>
            <p:cxnSp>
              <p:nvCxnSpPr>
                <p:cNvPr id="426" name="Straight Arrow Connector 425"/>
                <p:cNvCxnSpPr/>
                <p:nvPr/>
              </p:nvCxnSpPr>
              <p:spPr>
                <a:xfrm>
                  <a:off x="4477390" y="3532913"/>
                  <a:ext cx="1801933" cy="654775"/>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p:nvPr/>
              </p:nvCxnSpPr>
              <p:spPr>
                <a:xfrm>
                  <a:off x="4485700" y="3529339"/>
                  <a:ext cx="1713793" cy="63657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29" name="TextBox 63"/>
              <p:cNvSpPr txBox="1"/>
              <p:nvPr/>
            </p:nvSpPr>
            <p:spPr>
              <a:xfrm>
                <a:off x="6191994" y="2670654"/>
                <a:ext cx="316606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Infiltration excess overland flow</a:t>
                </a:r>
              </a:p>
            </p:txBody>
          </p:sp>
          <p:cxnSp>
            <p:nvCxnSpPr>
              <p:cNvPr id="430" name="Straight Arrow Connector 429"/>
              <p:cNvCxnSpPr/>
              <p:nvPr/>
            </p:nvCxnSpPr>
            <p:spPr>
              <a:xfrm flipH="1">
                <a:off x="5828343" y="2990453"/>
                <a:ext cx="696229" cy="856602"/>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34" name="Group 433"/>
              <p:cNvGrpSpPr/>
              <p:nvPr/>
            </p:nvGrpSpPr>
            <p:grpSpPr>
              <a:xfrm rot="21074241">
                <a:off x="5916127" y="4239611"/>
                <a:ext cx="1608218" cy="587004"/>
                <a:chOff x="4477390" y="3529339"/>
                <a:chExt cx="1801933" cy="658349"/>
              </a:xfrm>
            </p:grpSpPr>
            <p:cxnSp>
              <p:nvCxnSpPr>
                <p:cNvPr id="435" name="Straight Arrow Connector 434"/>
                <p:cNvCxnSpPr/>
                <p:nvPr/>
              </p:nvCxnSpPr>
              <p:spPr>
                <a:xfrm>
                  <a:off x="4477390" y="3532913"/>
                  <a:ext cx="1801933" cy="654775"/>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6" name="Straight Arrow Connector 435"/>
                <p:cNvCxnSpPr/>
                <p:nvPr/>
              </p:nvCxnSpPr>
              <p:spPr>
                <a:xfrm>
                  <a:off x="4485700" y="3529339"/>
                  <a:ext cx="1713793" cy="63657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37" name="TextBox 63"/>
              <p:cNvSpPr txBox="1"/>
              <p:nvPr/>
            </p:nvSpPr>
            <p:spPr>
              <a:xfrm>
                <a:off x="7290101" y="3288125"/>
                <a:ext cx="239334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Interflow (</a:t>
                </a:r>
                <a:r>
                  <a:rPr lang="en-US" dirty="0" err="1"/>
                  <a:t>throughflow</a:t>
                </a:r>
                <a:r>
                  <a:rPr lang="en-US" dirty="0"/>
                  <a:t>)</a:t>
                </a:r>
              </a:p>
            </p:txBody>
          </p:sp>
          <p:cxnSp>
            <p:nvCxnSpPr>
              <p:cNvPr id="438" name="Straight Arrow Connector 437"/>
              <p:cNvCxnSpPr/>
              <p:nvPr/>
            </p:nvCxnSpPr>
            <p:spPr>
              <a:xfrm flipH="1">
                <a:off x="6778197" y="3581443"/>
                <a:ext cx="815252" cy="936415"/>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41" name="Group 440"/>
              <p:cNvGrpSpPr/>
              <p:nvPr/>
            </p:nvGrpSpPr>
            <p:grpSpPr>
              <a:xfrm>
                <a:off x="3701180" y="3892380"/>
                <a:ext cx="940225" cy="553634"/>
                <a:chOff x="4399618" y="3135311"/>
                <a:chExt cx="940225" cy="553634"/>
              </a:xfrm>
            </p:grpSpPr>
            <p:cxnSp>
              <p:nvCxnSpPr>
                <p:cNvPr id="442" name="Straight Arrow Connector 441"/>
                <p:cNvCxnSpPr/>
                <p:nvPr/>
              </p:nvCxnSpPr>
              <p:spPr>
                <a:xfrm flipH="1">
                  <a:off x="4399618" y="3135311"/>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3" name="Straight Arrow Connector 442"/>
                <p:cNvCxnSpPr/>
                <p:nvPr/>
              </p:nvCxnSpPr>
              <p:spPr>
                <a:xfrm flipH="1">
                  <a:off x="4601471" y="314825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4" name="Straight Arrow Connector 443"/>
                <p:cNvCxnSpPr/>
                <p:nvPr/>
              </p:nvCxnSpPr>
              <p:spPr>
                <a:xfrm flipH="1">
                  <a:off x="4784566" y="3173762"/>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5" name="Straight Arrow Connector 444"/>
                <p:cNvCxnSpPr/>
                <p:nvPr/>
              </p:nvCxnSpPr>
              <p:spPr>
                <a:xfrm flipH="1">
                  <a:off x="5052251" y="3202950"/>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6" name="Straight Arrow Connector 445"/>
                <p:cNvCxnSpPr/>
                <p:nvPr/>
              </p:nvCxnSpPr>
              <p:spPr>
                <a:xfrm flipH="1">
                  <a:off x="5161299" y="3236001"/>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7" name="Straight Arrow Connector 446"/>
                <p:cNvCxnSpPr/>
                <p:nvPr/>
              </p:nvCxnSpPr>
              <p:spPr>
                <a:xfrm flipH="1">
                  <a:off x="5339238" y="3285570"/>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48" name="TextBox 63"/>
              <p:cNvSpPr txBox="1"/>
              <p:nvPr/>
            </p:nvSpPr>
            <p:spPr>
              <a:xfrm>
                <a:off x="514630" y="3655762"/>
                <a:ext cx="225965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Percolation (recharge)</a:t>
                </a:r>
              </a:p>
            </p:txBody>
          </p:sp>
          <p:cxnSp>
            <p:nvCxnSpPr>
              <p:cNvPr id="449" name="Straight Arrow Connector 448"/>
              <p:cNvCxnSpPr>
                <a:stCxn id="448" idx="3"/>
              </p:cNvCxnSpPr>
              <p:nvPr/>
            </p:nvCxnSpPr>
            <p:spPr>
              <a:xfrm>
                <a:off x="2774288" y="3840428"/>
                <a:ext cx="910579" cy="19230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51" name="Group 450"/>
              <p:cNvGrpSpPr/>
              <p:nvPr/>
            </p:nvGrpSpPr>
            <p:grpSpPr>
              <a:xfrm>
                <a:off x="7846930" y="4622340"/>
                <a:ext cx="985817" cy="358247"/>
                <a:chOff x="4477390" y="3532914"/>
                <a:chExt cx="1104562" cy="401786"/>
              </a:xfrm>
            </p:grpSpPr>
            <p:cxnSp>
              <p:nvCxnSpPr>
                <p:cNvPr id="452" name="Straight Arrow Connector 451"/>
                <p:cNvCxnSpPr/>
                <p:nvPr/>
              </p:nvCxnSpPr>
              <p:spPr>
                <a:xfrm>
                  <a:off x="4477390" y="3532914"/>
                  <a:ext cx="1104562" cy="401786"/>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3" name="Straight Arrow Connector 452"/>
                <p:cNvCxnSpPr/>
                <p:nvPr/>
              </p:nvCxnSpPr>
              <p:spPr>
                <a:xfrm>
                  <a:off x="4485700" y="3540022"/>
                  <a:ext cx="986184" cy="3542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54" name="TextBox 63"/>
              <p:cNvSpPr txBox="1"/>
              <p:nvPr/>
            </p:nvSpPr>
            <p:spPr>
              <a:xfrm>
                <a:off x="9127076" y="3709381"/>
                <a:ext cx="128298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Return flow</a:t>
                </a:r>
              </a:p>
            </p:txBody>
          </p:sp>
          <p:cxnSp>
            <p:nvCxnSpPr>
              <p:cNvPr id="455" name="Straight Arrow Connector 454"/>
              <p:cNvCxnSpPr/>
              <p:nvPr/>
            </p:nvCxnSpPr>
            <p:spPr>
              <a:xfrm flipH="1">
                <a:off x="8312952" y="4032111"/>
                <a:ext cx="1077967" cy="703073"/>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64" name="Group 463"/>
              <p:cNvGrpSpPr/>
              <p:nvPr/>
            </p:nvGrpSpPr>
            <p:grpSpPr>
              <a:xfrm rot="21039698">
                <a:off x="5961766" y="4936462"/>
                <a:ext cx="2240102" cy="459296"/>
                <a:chOff x="3123339" y="3238113"/>
                <a:chExt cx="2509930" cy="515115"/>
              </a:xfrm>
            </p:grpSpPr>
            <p:cxnSp>
              <p:nvCxnSpPr>
                <p:cNvPr id="465" name="Straight Arrow Connector 464"/>
                <p:cNvCxnSpPr/>
                <p:nvPr/>
              </p:nvCxnSpPr>
              <p:spPr>
                <a:xfrm rot="506082">
                  <a:off x="3123339" y="3238113"/>
                  <a:ext cx="2509930" cy="515115"/>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6" name="Straight Arrow Connector 465"/>
                <p:cNvCxnSpPr/>
                <p:nvPr/>
              </p:nvCxnSpPr>
              <p:spPr>
                <a:xfrm rot="506082">
                  <a:off x="3161701" y="3241484"/>
                  <a:ext cx="2358270" cy="482222"/>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68" name="Straight Arrow Connector 467"/>
              <p:cNvCxnSpPr/>
              <p:nvPr/>
            </p:nvCxnSpPr>
            <p:spPr>
              <a:xfrm flipV="1">
                <a:off x="6301563" y="5120723"/>
                <a:ext cx="381626" cy="491788"/>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73" name="Group 472"/>
              <p:cNvGrpSpPr/>
              <p:nvPr/>
            </p:nvGrpSpPr>
            <p:grpSpPr>
              <a:xfrm>
                <a:off x="9612360" y="5220233"/>
                <a:ext cx="746690" cy="316194"/>
                <a:chOff x="4477390" y="3532914"/>
                <a:chExt cx="836631" cy="354622"/>
              </a:xfrm>
            </p:grpSpPr>
            <p:cxnSp>
              <p:nvCxnSpPr>
                <p:cNvPr id="474" name="Straight Arrow Connector 473"/>
                <p:cNvCxnSpPr/>
                <p:nvPr/>
              </p:nvCxnSpPr>
              <p:spPr>
                <a:xfrm>
                  <a:off x="4477390" y="3532914"/>
                  <a:ext cx="836631" cy="354622"/>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a:off x="4485700" y="3540022"/>
                  <a:ext cx="716612" cy="29882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78" name="TextBox 63"/>
              <p:cNvSpPr txBox="1"/>
              <p:nvPr/>
            </p:nvSpPr>
            <p:spPr>
              <a:xfrm>
                <a:off x="10221704" y="3982266"/>
                <a:ext cx="17959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Saturation excess overland flow</a:t>
                </a:r>
              </a:p>
            </p:txBody>
          </p:sp>
          <p:cxnSp>
            <p:nvCxnSpPr>
              <p:cNvPr id="479" name="Straight Arrow Connector 478"/>
              <p:cNvCxnSpPr/>
              <p:nvPr/>
            </p:nvCxnSpPr>
            <p:spPr>
              <a:xfrm flipH="1">
                <a:off x="9886449" y="4599127"/>
                <a:ext cx="395118" cy="639033"/>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2" name="TextBox 63"/>
                  <p:cNvSpPr txBox="1"/>
                  <p:nvPr/>
                </p:nvSpPr>
                <p:spPr>
                  <a:xfrm>
                    <a:off x="1133894" y="3327020"/>
                    <a:ext cx="157017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Soil water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a14:m>
                    <a:r>
                      <a:rPr lang="en-US" dirty="0"/>
                      <a:t>)</a:t>
                    </a:r>
                  </a:p>
                </p:txBody>
              </p:sp>
            </mc:Choice>
            <mc:Fallback xmlns="">
              <p:sp>
                <p:nvSpPr>
                  <p:cNvPr id="482" name="TextBox 63"/>
                  <p:cNvSpPr txBox="1">
                    <a:spLocks noRot="1" noChangeAspect="1" noMove="1" noResize="1" noEditPoints="1" noAdjustHandles="1" noChangeArrowheads="1" noChangeShapeType="1" noTextEdit="1"/>
                  </p:cNvSpPr>
                  <p:nvPr/>
                </p:nvSpPr>
                <p:spPr>
                  <a:xfrm>
                    <a:off x="1133894" y="3327020"/>
                    <a:ext cx="1570173" cy="369332"/>
                  </a:xfrm>
                  <a:prstGeom prst="rect">
                    <a:avLst/>
                  </a:prstGeom>
                  <a:blipFill rotWithShape="0">
                    <a:blip r:embed="rId3"/>
                    <a:stretch>
                      <a:fillRect l="-3101" t="-10000" r="-271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3" name="TextBox 63"/>
                  <p:cNvSpPr txBox="1"/>
                  <p:nvPr/>
                </p:nvSpPr>
                <p:spPr>
                  <a:xfrm>
                    <a:off x="447299" y="2760394"/>
                    <a:ext cx="23124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Surface detention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a14:m>
                    <a:r>
                      <a:rPr lang="en-US" dirty="0"/>
                      <a:t>)</a:t>
                    </a:r>
                  </a:p>
                </p:txBody>
              </p:sp>
            </mc:Choice>
            <mc:Fallback xmlns="">
              <p:sp>
                <p:nvSpPr>
                  <p:cNvPr id="483" name="TextBox 63"/>
                  <p:cNvSpPr txBox="1">
                    <a:spLocks noRot="1" noChangeAspect="1" noMove="1" noResize="1" noEditPoints="1" noAdjustHandles="1" noChangeArrowheads="1" noChangeShapeType="1" noTextEdit="1"/>
                  </p:cNvSpPr>
                  <p:nvPr/>
                </p:nvSpPr>
                <p:spPr>
                  <a:xfrm>
                    <a:off x="447299" y="2760394"/>
                    <a:ext cx="2312428" cy="369332"/>
                  </a:xfrm>
                  <a:prstGeom prst="rect">
                    <a:avLst/>
                  </a:prstGeom>
                  <a:blipFill rotWithShape="0">
                    <a:blip r:embed="rId4"/>
                    <a:stretch>
                      <a:fillRect l="-2105" t="-10000" r="-1579"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0" name="TextBox 63"/>
                  <p:cNvSpPr txBox="1"/>
                  <p:nvPr/>
                </p:nvSpPr>
                <p:spPr>
                  <a:xfrm>
                    <a:off x="880123" y="4280687"/>
                    <a:ext cx="189346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Groundwater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a14:m>
                    <a:r>
                      <a:rPr lang="en-US" dirty="0"/>
                      <a:t>)</a:t>
                    </a:r>
                  </a:p>
                </p:txBody>
              </p:sp>
            </mc:Choice>
            <mc:Fallback xmlns="">
              <p:sp>
                <p:nvSpPr>
                  <p:cNvPr id="490" name="TextBox 63"/>
                  <p:cNvSpPr txBox="1">
                    <a:spLocks noRot="1" noChangeAspect="1" noMove="1" noResize="1" noEditPoints="1" noAdjustHandles="1" noChangeArrowheads="1" noChangeShapeType="1" noTextEdit="1"/>
                  </p:cNvSpPr>
                  <p:nvPr/>
                </p:nvSpPr>
                <p:spPr>
                  <a:xfrm>
                    <a:off x="880123" y="4280687"/>
                    <a:ext cx="1893467" cy="369332"/>
                  </a:xfrm>
                  <a:prstGeom prst="rect">
                    <a:avLst/>
                  </a:prstGeom>
                  <a:blipFill rotWithShape="0">
                    <a:blip r:embed="rId5"/>
                    <a:stretch>
                      <a:fillRect l="-2572" t="-8197" r="-2251" b="-24590"/>
                    </a:stretch>
                  </a:blipFill>
                </p:spPr>
                <p:txBody>
                  <a:bodyPr/>
                  <a:lstStyle/>
                  <a:p>
                    <a:r>
                      <a:rPr lang="en-US">
                        <a:noFill/>
                      </a:rPr>
                      <a:t> </a:t>
                    </a:r>
                  </a:p>
                </p:txBody>
              </p:sp>
            </mc:Fallback>
          </mc:AlternateContent>
        </p:grpSp>
        <p:sp>
          <p:nvSpPr>
            <p:cNvPr id="467" name="TextBox 63"/>
            <p:cNvSpPr txBox="1"/>
            <p:nvPr/>
          </p:nvSpPr>
          <p:spPr>
            <a:xfrm>
              <a:off x="4894002" y="5612921"/>
              <a:ext cx="275915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Groundwater (aquifer) flow</a:t>
              </a:r>
            </a:p>
          </p:txBody>
        </p:sp>
        <p:sp>
          <p:nvSpPr>
            <p:cNvPr id="239" name="TextBox 63"/>
            <p:cNvSpPr txBox="1"/>
            <p:nvPr/>
          </p:nvSpPr>
          <p:spPr>
            <a:xfrm>
              <a:off x="4894002" y="5612921"/>
              <a:ext cx="275915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Groundwater (aquifer) flow</a:t>
              </a:r>
            </a:p>
          </p:txBody>
        </p:sp>
      </p:grpSp>
      <p:sp>
        <p:nvSpPr>
          <p:cNvPr id="237" name="Rectangle 236"/>
          <p:cNvSpPr/>
          <p:nvPr/>
        </p:nvSpPr>
        <p:spPr>
          <a:xfrm>
            <a:off x="88095" y="1790700"/>
            <a:ext cx="3016266" cy="4678512"/>
          </a:xfrm>
          <a:prstGeom prst="rect">
            <a:avLst/>
          </a:prstGeom>
          <a:solidFill>
            <a:srgbClr val="FFFF00">
              <a:alpha val="20000"/>
            </a:srgbClr>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4735760" y="2640957"/>
            <a:ext cx="7281868" cy="3846340"/>
          </a:xfrm>
          <a:prstGeom prst="rect">
            <a:avLst/>
          </a:prstGeom>
          <a:solidFill>
            <a:srgbClr val="FFFF00">
              <a:alpha val="20000"/>
            </a:srgbClr>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extBox 63"/>
          <p:cNvSpPr txBox="1"/>
          <p:nvPr/>
        </p:nvSpPr>
        <p:spPr>
          <a:xfrm>
            <a:off x="309143" y="5806804"/>
            <a:ext cx="273837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Vertical water movement and storage</a:t>
            </a:r>
          </a:p>
        </p:txBody>
      </p:sp>
      <p:sp>
        <p:nvSpPr>
          <p:cNvPr id="241" name="TextBox 63"/>
          <p:cNvSpPr txBox="1"/>
          <p:nvPr/>
        </p:nvSpPr>
        <p:spPr>
          <a:xfrm>
            <a:off x="4921142" y="6072746"/>
            <a:ext cx="253152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Lateral water movement</a:t>
            </a:r>
          </a:p>
        </p:txBody>
      </p:sp>
      <p:sp>
        <p:nvSpPr>
          <p:cNvPr id="242" name="TextBox 63"/>
          <p:cNvSpPr txBox="1"/>
          <p:nvPr/>
        </p:nvSpPr>
        <p:spPr>
          <a:xfrm>
            <a:off x="7314353" y="6070967"/>
            <a:ext cx="260052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 Stream flow generation</a:t>
            </a:r>
          </a:p>
        </p:txBody>
      </p:sp>
      <p:sp>
        <p:nvSpPr>
          <p:cNvPr id="4" name="TextBox 3">
            <a:extLst>
              <a:ext uri="{FF2B5EF4-FFF2-40B4-BE49-F238E27FC236}">
                <a16:creationId xmlns:a16="http://schemas.microsoft.com/office/drawing/2014/main" id="{6C047FF4-59FA-4278-934C-407787BD7E7A}"/>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33</a:t>
            </a:fld>
            <a:endParaRPr lang="en-US" dirty="0"/>
          </a:p>
        </p:txBody>
      </p:sp>
    </p:spTree>
    <p:extLst>
      <p:ext uri="{BB962C8B-B14F-4D97-AF65-F5344CB8AC3E}">
        <p14:creationId xmlns:p14="http://schemas.microsoft.com/office/powerpoint/2010/main" val="8770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237"/>
                                        </p:tgtEl>
                                      </p:cBhvr>
                                    </p:animEffect>
                                    <p:set>
                                      <p:cBhvr>
                                        <p:cTn id="7" dur="1" fill="hold">
                                          <p:stCondLst>
                                            <p:cond delay="499"/>
                                          </p:stCondLst>
                                        </p:cTn>
                                        <p:tgtEl>
                                          <p:spTgt spid="237"/>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40"/>
                                        </p:tgtEl>
                                      </p:cBhvr>
                                    </p:animEffect>
                                    <p:set>
                                      <p:cBhvr>
                                        <p:cTn id="10" dur="1" fill="hold">
                                          <p:stCondLst>
                                            <p:cond delay="499"/>
                                          </p:stCondLst>
                                        </p:cTn>
                                        <p:tgtEl>
                                          <p:spTgt spid="240"/>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238"/>
                                        </p:tgtEl>
                                      </p:cBhvr>
                                    </p:animEffect>
                                    <p:set>
                                      <p:cBhvr>
                                        <p:cTn id="13" dur="1" fill="hold">
                                          <p:stCondLst>
                                            <p:cond delay="499"/>
                                          </p:stCondLst>
                                        </p:cTn>
                                        <p:tgtEl>
                                          <p:spTgt spid="238"/>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241"/>
                                        </p:tgtEl>
                                      </p:cBhvr>
                                    </p:animEffect>
                                    <p:set>
                                      <p:cBhvr>
                                        <p:cTn id="16" dur="1" fill="hold">
                                          <p:stCondLst>
                                            <p:cond delay="499"/>
                                          </p:stCondLst>
                                        </p:cTn>
                                        <p:tgtEl>
                                          <p:spTgt spid="241"/>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42"/>
                                        </p:tgtEl>
                                      </p:cBhvr>
                                    </p:animEffect>
                                    <p:set>
                                      <p:cBhvr>
                                        <p:cTn id="19" dur="1" fill="hold">
                                          <p:stCondLst>
                                            <p:cond delay="499"/>
                                          </p:stCondLst>
                                        </p:cTn>
                                        <p:tgtEl>
                                          <p:spTgt spid="242"/>
                                        </p:tgtEl>
                                        <p:attrNameLst>
                                          <p:attrName>style.visibility</p:attrName>
                                        </p:attrNameLst>
                                      </p:cBhvr>
                                      <p:to>
                                        <p:strVal val="hidden"/>
                                      </p:to>
                                    </p:set>
                                  </p:childTnLst>
                                </p:cTn>
                              </p:par>
                              <p:par>
                                <p:cTn id="20" presetID="6" presetClass="emph" presetSubtype="0" fill="hold" nodeType="withEffect">
                                  <p:stCondLst>
                                    <p:cond delay="0"/>
                                  </p:stCondLst>
                                  <p:childTnLst>
                                    <p:animScale>
                                      <p:cBhvr>
                                        <p:cTn id="21" dur="2000" fill="hold"/>
                                        <p:tgtEl>
                                          <p:spTgt spid="7"/>
                                        </p:tgtEl>
                                      </p:cBhvr>
                                      <p:by x="50000" y="50000"/>
                                    </p:animScale>
                                  </p:childTnLst>
                                </p:cTn>
                              </p:par>
                              <p:par>
                                <p:cTn id="22" presetID="42" presetClass="path" presetSubtype="0" accel="50000" decel="50000" fill="hold" nodeType="withEffect">
                                  <p:stCondLst>
                                    <p:cond delay="0"/>
                                  </p:stCondLst>
                                  <p:childTnLst>
                                    <p:animMotion origin="layout" path="M 2.5E-6 -1.48148E-6 L -0.2405 -0.00278 " pathEditMode="relative" rAng="0" ptsTypes="AA">
                                      <p:cBhvr>
                                        <p:cTn id="23" dur="2000" fill="hold"/>
                                        <p:tgtEl>
                                          <p:spTgt spid="7"/>
                                        </p:tgtEl>
                                        <p:attrNameLst>
                                          <p:attrName>ppt_x</p:attrName>
                                          <p:attrName>ppt_y</p:attrName>
                                        </p:attrNameLst>
                                      </p:cBhvr>
                                      <p:rCtr x="-1203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1" animBg="1"/>
      <p:bldP spid="238" grpId="1" animBg="1"/>
      <p:bldP spid="240" grpId="1"/>
      <p:bldP spid="241" grpId="1"/>
      <p:bldP spid="24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flow generation: source water</a:t>
            </a:r>
          </a:p>
        </p:txBody>
      </p:sp>
      <p:pic>
        <p:nvPicPr>
          <p:cNvPr id="4" name="Picture 3"/>
          <p:cNvPicPr>
            <a:picLocks noChangeAspect="1"/>
          </p:cNvPicPr>
          <p:nvPr/>
        </p:nvPicPr>
        <p:blipFill>
          <a:blip r:embed="rId2"/>
          <a:stretch>
            <a:fillRect/>
          </a:stretch>
        </p:blipFill>
        <p:spPr>
          <a:xfrm>
            <a:off x="177109" y="2460644"/>
            <a:ext cx="6000956" cy="2385357"/>
          </a:xfrm>
          <a:prstGeom prst="rect">
            <a:avLst/>
          </a:prstGeom>
        </p:spPr>
      </p:pic>
      <p:cxnSp>
        <p:nvCxnSpPr>
          <p:cNvPr id="8" name="Straight Connector 7"/>
          <p:cNvCxnSpPr/>
          <p:nvPr/>
        </p:nvCxnSpPr>
        <p:spPr>
          <a:xfrm>
            <a:off x="6838950" y="2460644"/>
            <a:ext cx="0" cy="3682981"/>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6477000" y="5915025"/>
            <a:ext cx="5172075" cy="9525"/>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5834804" y="2018289"/>
            <a:ext cx="1284391" cy="646331"/>
          </a:xfrm>
          <a:prstGeom prst="rect">
            <a:avLst/>
          </a:prstGeom>
          <a:solidFill>
            <a:schemeClr val="bg1"/>
          </a:solidFill>
          <a:ln>
            <a:noFill/>
          </a:ln>
        </p:spPr>
        <p:txBody>
          <a:bodyPr wrap="none" lIns="182880" tIns="182880" rIns="182880" bIns="182880" rtlCol="0">
            <a:spAutoFit/>
          </a:bodyPr>
          <a:lstStyle/>
          <a:p>
            <a:r>
              <a:rPr lang="en-US" dirty="0"/>
              <a:t>Discharge</a:t>
            </a:r>
          </a:p>
        </p:txBody>
      </p:sp>
      <p:sp>
        <p:nvSpPr>
          <p:cNvPr id="244" name="TextBox 243"/>
          <p:cNvSpPr txBox="1"/>
          <p:nvPr/>
        </p:nvSpPr>
        <p:spPr>
          <a:xfrm>
            <a:off x="8645935" y="6001177"/>
            <a:ext cx="834203" cy="646331"/>
          </a:xfrm>
          <a:prstGeom prst="rect">
            <a:avLst/>
          </a:prstGeom>
          <a:solidFill>
            <a:schemeClr val="bg1"/>
          </a:solidFill>
          <a:ln>
            <a:noFill/>
          </a:ln>
        </p:spPr>
        <p:txBody>
          <a:bodyPr wrap="none" lIns="182880" tIns="182880" rIns="182880" bIns="182880" rtlCol="0">
            <a:spAutoFit/>
          </a:bodyPr>
          <a:lstStyle/>
          <a:p>
            <a:r>
              <a:rPr lang="en-US" dirty="0"/>
              <a:t>Time</a:t>
            </a:r>
          </a:p>
        </p:txBody>
      </p:sp>
      <p:sp>
        <p:nvSpPr>
          <p:cNvPr id="13" name="Freeform 12"/>
          <p:cNvSpPr/>
          <p:nvPr/>
        </p:nvSpPr>
        <p:spPr>
          <a:xfrm>
            <a:off x="6858000" y="2550361"/>
            <a:ext cx="4943475" cy="2768004"/>
          </a:xfrm>
          <a:custGeom>
            <a:avLst/>
            <a:gdLst>
              <a:gd name="connsiteX0" fmla="*/ 0 w 4943475"/>
              <a:gd name="connsiteY0" fmla="*/ 2697914 h 2768004"/>
              <a:gd name="connsiteX1" fmla="*/ 314325 w 4943475"/>
              <a:gd name="connsiteY1" fmla="*/ 2697914 h 2768004"/>
              <a:gd name="connsiteX2" fmla="*/ 533400 w 4943475"/>
              <a:gd name="connsiteY2" fmla="*/ 2669339 h 2768004"/>
              <a:gd name="connsiteX3" fmla="*/ 647700 w 4943475"/>
              <a:gd name="connsiteY3" fmla="*/ 2583614 h 2768004"/>
              <a:gd name="connsiteX4" fmla="*/ 981075 w 4943475"/>
              <a:gd name="connsiteY4" fmla="*/ 2107364 h 2768004"/>
              <a:gd name="connsiteX5" fmla="*/ 1323975 w 4943475"/>
              <a:gd name="connsiteY5" fmla="*/ 888164 h 2768004"/>
              <a:gd name="connsiteX6" fmla="*/ 1476375 w 4943475"/>
              <a:gd name="connsiteY6" fmla="*/ 173789 h 2768004"/>
              <a:gd name="connsiteX7" fmla="*/ 1676400 w 4943475"/>
              <a:gd name="connsiteY7" fmla="*/ 2339 h 2768004"/>
              <a:gd name="connsiteX8" fmla="*/ 1990725 w 4943475"/>
              <a:gd name="connsiteY8" fmla="*/ 249989 h 2768004"/>
              <a:gd name="connsiteX9" fmla="*/ 2219325 w 4943475"/>
              <a:gd name="connsiteY9" fmla="*/ 1173914 h 2768004"/>
              <a:gd name="connsiteX10" fmla="*/ 2743200 w 4943475"/>
              <a:gd name="connsiteY10" fmla="*/ 1869239 h 2768004"/>
              <a:gd name="connsiteX11" fmla="*/ 3409950 w 4943475"/>
              <a:gd name="connsiteY11" fmla="*/ 2345489 h 2768004"/>
              <a:gd name="connsiteX12" fmla="*/ 4057650 w 4943475"/>
              <a:gd name="connsiteY12" fmla="*/ 2659814 h 2768004"/>
              <a:gd name="connsiteX13" fmla="*/ 4705350 w 4943475"/>
              <a:gd name="connsiteY13" fmla="*/ 2755064 h 2768004"/>
              <a:gd name="connsiteX14" fmla="*/ 4943475 w 4943475"/>
              <a:gd name="connsiteY14" fmla="*/ 2764589 h 276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43475" h="2768004">
                <a:moveTo>
                  <a:pt x="0" y="2697914"/>
                </a:moveTo>
                <a:cubicBezTo>
                  <a:pt x="112712" y="2700295"/>
                  <a:pt x="225425" y="2702677"/>
                  <a:pt x="314325" y="2697914"/>
                </a:cubicBezTo>
                <a:cubicBezTo>
                  <a:pt x="403225" y="2693151"/>
                  <a:pt x="477838" y="2688389"/>
                  <a:pt x="533400" y="2669339"/>
                </a:cubicBezTo>
                <a:cubicBezTo>
                  <a:pt x="588963" y="2650289"/>
                  <a:pt x="573088" y="2677276"/>
                  <a:pt x="647700" y="2583614"/>
                </a:cubicBezTo>
                <a:cubicBezTo>
                  <a:pt x="722313" y="2489951"/>
                  <a:pt x="868363" y="2389939"/>
                  <a:pt x="981075" y="2107364"/>
                </a:cubicBezTo>
                <a:cubicBezTo>
                  <a:pt x="1093787" y="1824789"/>
                  <a:pt x="1241425" y="1210426"/>
                  <a:pt x="1323975" y="888164"/>
                </a:cubicBezTo>
                <a:cubicBezTo>
                  <a:pt x="1406525" y="565901"/>
                  <a:pt x="1417638" y="321426"/>
                  <a:pt x="1476375" y="173789"/>
                </a:cubicBezTo>
                <a:cubicBezTo>
                  <a:pt x="1535112" y="26152"/>
                  <a:pt x="1590675" y="-10361"/>
                  <a:pt x="1676400" y="2339"/>
                </a:cubicBezTo>
                <a:cubicBezTo>
                  <a:pt x="1762125" y="15039"/>
                  <a:pt x="1900238" y="54727"/>
                  <a:pt x="1990725" y="249989"/>
                </a:cubicBezTo>
                <a:cubicBezTo>
                  <a:pt x="2081212" y="445251"/>
                  <a:pt x="2093913" y="904039"/>
                  <a:pt x="2219325" y="1173914"/>
                </a:cubicBezTo>
                <a:cubicBezTo>
                  <a:pt x="2344738" y="1443789"/>
                  <a:pt x="2544763" y="1673977"/>
                  <a:pt x="2743200" y="1869239"/>
                </a:cubicBezTo>
                <a:cubicBezTo>
                  <a:pt x="2941637" y="2064501"/>
                  <a:pt x="3190875" y="2213727"/>
                  <a:pt x="3409950" y="2345489"/>
                </a:cubicBezTo>
                <a:cubicBezTo>
                  <a:pt x="3629025" y="2477251"/>
                  <a:pt x="3841750" y="2591552"/>
                  <a:pt x="4057650" y="2659814"/>
                </a:cubicBezTo>
                <a:cubicBezTo>
                  <a:pt x="4273550" y="2728076"/>
                  <a:pt x="4557713" y="2737602"/>
                  <a:pt x="4705350" y="2755064"/>
                </a:cubicBezTo>
                <a:cubicBezTo>
                  <a:pt x="4852987" y="2772526"/>
                  <a:pt x="4898231" y="2768557"/>
                  <a:pt x="4943475" y="2764589"/>
                </a:cubicBezTo>
              </a:path>
            </a:pathLst>
          </a:custGeom>
          <a:noFill/>
          <a:ln w="38100">
            <a:solidFill>
              <a:srgbClr val="00B0F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781925" y="3333137"/>
            <a:ext cx="2457450" cy="1558169"/>
          </a:xfrm>
          <a:custGeom>
            <a:avLst/>
            <a:gdLst>
              <a:gd name="connsiteX0" fmla="*/ 0 w 2457450"/>
              <a:gd name="connsiteY0" fmla="*/ 1458064 h 1534264"/>
              <a:gd name="connsiteX1" fmla="*/ 304800 w 2457450"/>
              <a:gd name="connsiteY1" fmla="*/ 981814 h 1534264"/>
              <a:gd name="connsiteX2" fmla="*/ 619125 w 2457450"/>
              <a:gd name="connsiteY2" fmla="*/ 276964 h 1534264"/>
              <a:gd name="connsiteX3" fmla="*/ 809625 w 2457450"/>
              <a:gd name="connsiteY3" fmla="*/ 10264 h 1534264"/>
              <a:gd name="connsiteX4" fmla="*/ 1200150 w 2457450"/>
              <a:gd name="connsiteY4" fmla="*/ 591289 h 1534264"/>
              <a:gd name="connsiteX5" fmla="*/ 1981200 w 2457450"/>
              <a:gd name="connsiteY5" fmla="*/ 1277089 h 1534264"/>
              <a:gd name="connsiteX6" fmla="*/ 2457450 w 2457450"/>
              <a:gd name="connsiteY6" fmla="*/ 1534264 h 1534264"/>
              <a:gd name="connsiteX0" fmla="*/ 0 w 2457450"/>
              <a:gd name="connsiteY0" fmla="*/ 1447869 h 1524069"/>
              <a:gd name="connsiteX1" fmla="*/ 304800 w 2457450"/>
              <a:gd name="connsiteY1" fmla="*/ 971619 h 1524069"/>
              <a:gd name="connsiteX2" fmla="*/ 619125 w 2457450"/>
              <a:gd name="connsiteY2" fmla="*/ 266769 h 1524069"/>
              <a:gd name="connsiteX3" fmla="*/ 809625 w 2457450"/>
              <a:gd name="connsiteY3" fmla="*/ 69 h 1524069"/>
              <a:gd name="connsiteX4" fmla="*/ 1000125 w 2457450"/>
              <a:gd name="connsiteY4" fmla="*/ 285819 h 1524069"/>
              <a:gd name="connsiteX5" fmla="*/ 1200150 w 2457450"/>
              <a:gd name="connsiteY5" fmla="*/ 581094 h 1524069"/>
              <a:gd name="connsiteX6" fmla="*/ 1981200 w 2457450"/>
              <a:gd name="connsiteY6" fmla="*/ 1266894 h 1524069"/>
              <a:gd name="connsiteX7" fmla="*/ 2457450 w 2457450"/>
              <a:gd name="connsiteY7" fmla="*/ 1524069 h 1524069"/>
              <a:gd name="connsiteX0" fmla="*/ 0 w 2457450"/>
              <a:gd name="connsiteY0" fmla="*/ 1448836 h 1525036"/>
              <a:gd name="connsiteX1" fmla="*/ 304800 w 2457450"/>
              <a:gd name="connsiteY1" fmla="*/ 972586 h 1525036"/>
              <a:gd name="connsiteX2" fmla="*/ 619125 w 2457450"/>
              <a:gd name="connsiteY2" fmla="*/ 267736 h 1525036"/>
              <a:gd name="connsiteX3" fmla="*/ 809625 w 2457450"/>
              <a:gd name="connsiteY3" fmla="*/ 1036 h 1525036"/>
              <a:gd name="connsiteX4" fmla="*/ 1038225 w 2457450"/>
              <a:gd name="connsiteY4" fmla="*/ 191536 h 1525036"/>
              <a:gd name="connsiteX5" fmla="*/ 1200150 w 2457450"/>
              <a:gd name="connsiteY5" fmla="*/ 582061 h 1525036"/>
              <a:gd name="connsiteX6" fmla="*/ 1981200 w 2457450"/>
              <a:gd name="connsiteY6" fmla="*/ 1267861 h 1525036"/>
              <a:gd name="connsiteX7" fmla="*/ 2457450 w 2457450"/>
              <a:gd name="connsiteY7" fmla="*/ 1525036 h 1525036"/>
              <a:gd name="connsiteX0" fmla="*/ 0 w 2457450"/>
              <a:gd name="connsiteY0" fmla="*/ 1448836 h 1525036"/>
              <a:gd name="connsiteX1" fmla="*/ 304800 w 2457450"/>
              <a:gd name="connsiteY1" fmla="*/ 972586 h 1525036"/>
              <a:gd name="connsiteX2" fmla="*/ 619125 w 2457450"/>
              <a:gd name="connsiteY2" fmla="*/ 267736 h 1525036"/>
              <a:gd name="connsiteX3" fmla="*/ 809625 w 2457450"/>
              <a:gd name="connsiteY3" fmla="*/ 1036 h 1525036"/>
              <a:gd name="connsiteX4" fmla="*/ 1038225 w 2457450"/>
              <a:gd name="connsiteY4" fmla="*/ 191536 h 1525036"/>
              <a:gd name="connsiteX5" fmla="*/ 1285875 w 2457450"/>
              <a:gd name="connsiteY5" fmla="*/ 648736 h 1525036"/>
              <a:gd name="connsiteX6" fmla="*/ 1981200 w 2457450"/>
              <a:gd name="connsiteY6" fmla="*/ 1267861 h 1525036"/>
              <a:gd name="connsiteX7" fmla="*/ 2457450 w 2457450"/>
              <a:gd name="connsiteY7" fmla="*/ 1525036 h 1525036"/>
              <a:gd name="connsiteX0" fmla="*/ 0 w 2457450"/>
              <a:gd name="connsiteY0" fmla="*/ 1448836 h 1525036"/>
              <a:gd name="connsiteX1" fmla="*/ 304800 w 2457450"/>
              <a:gd name="connsiteY1" fmla="*/ 972586 h 1525036"/>
              <a:gd name="connsiteX2" fmla="*/ 619125 w 2457450"/>
              <a:gd name="connsiteY2" fmla="*/ 267736 h 1525036"/>
              <a:gd name="connsiteX3" fmla="*/ 809625 w 2457450"/>
              <a:gd name="connsiteY3" fmla="*/ 1036 h 1525036"/>
              <a:gd name="connsiteX4" fmla="*/ 1038225 w 2457450"/>
              <a:gd name="connsiteY4" fmla="*/ 191536 h 1525036"/>
              <a:gd name="connsiteX5" fmla="*/ 1285875 w 2457450"/>
              <a:gd name="connsiteY5" fmla="*/ 648736 h 1525036"/>
              <a:gd name="connsiteX6" fmla="*/ 1981200 w 2457450"/>
              <a:gd name="connsiteY6" fmla="*/ 1267861 h 1525036"/>
              <a:gd name="connsiteX7" fmla="*/ 2457450 w 2457450"/>
              <a:gd name="connsiteY7" fmla="*/ 1525036 h 1525036"/>
              <a:gd name="connsiteX0" fmla="*/ 0 w 2457450"/>
              <a:gd name="connsiteY0" fmla="*/ 1448413 h 1524613"/>
              <a:gd name="connsiteX1" fmla="*/ 304800 w 2457450"/>
              <a:gd name="connsiteY1" fmla="*/ 972163 h 1524613"/>
              <a:gd name="connsiteX2" fmla="*/ 571500 w 2457450"/>
              <a:gd name="connsiteY2" fmla="*/ 248263 h 1524613"/>
              <a:gd name="connsiteX3" fmla="*/ 809625 w 2457450"/>
              <a:gd name="connsiteY3" fmla="*/ 613 h 1524613"/>
              <a:gd name="connsiteX4" fmla="*/ 1038225 w 2457450"/>
              <a:gd name="connsiteY4" fmla="*/ 191113 h 1524613"/>
              <a:gd name="connsiteX5" fmla="*/ 1285875 w 2457450"/>
              <a:gd name="connsiteY5" fmla="*/ 648313 h 1524613"/>
              <a:gd name="connsiteX6" fmla="*/ 1981200 w 2457450"/>
              <a:gd name="connsiteY6" fmla="*/ 1267438 h 1524613"/>
              <a:gd name="connsiteX7" fmla="*/ 2457450 w 2457450"/>
              <a:gd name="connsiteY7" fmla="*/ 1524613 h 1524613"/>
              <a:gd name="connsiteX0" fmla="*/ 0 w 2457450"/>
              <a:gd name="connsiteY0" fmla="*/ 1448413 h 1558169"/>
              <a:gd name="connsiteX1" fmla="*/ 304800 w 2457450"/>
              <a:gd name="connsiteY1" fmla="*/ 972163 h 1558169"/>
              <a:gd name="connsiteX2" fmla="*/ 571500 w 2457450"/>
              <a:gd name="connsiteY2" fmla="*/ 248263 h 1558169"/>
              <a:gd name="connsiteX3" fmla="*/ 809625 w 2457450"/>
              <a:gd name="connsiteY3" fmla="*/ 613 h 1558169"/>
              <a:gd name="connsiteX4" fmla="*/ 1038225 w 2457450"/>
              <a:gd name="connsiteY4" fmla="*/ 191113 h 1558169"/>
              <a:gd name="connsiteX5" fmla="*/ 1285875 w 2457450"/>
              <a:gd name="connsiteY5" fmla="*/ 648313 h 1558169"/>
              <a:gd name="connsiteX6" fmla="*/ 1981200 w 2457450"/>
              <a:gd name="connsiteY6" fmla="*/ 1267438 h 1558169"/>
              <a:gd name="connsiteX7" fmla="*/ 2457450 w 2457450"/>
              <a:gd name="connsiteY7" fmla="*/ 1558169 h 155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7450" h="1558169">
                <a:moveTo>
                  <a:pt x="0" y="1448413"/>
                </a:moveTo>
                <a:cubicBezTo>
                  <a:pt x="100806" y="1308713"/>
                  <a:pt x="209550" y="1172188"/>
                  <a:pt x="304800" y="972163"/>
                </a:cubicBezTo>
                <a:cubicBezTo>
                  <a:pt x="400050" y="772138"/>
                  <a:pt x="487363" y="410188"/>
                  <a:pt x="571500" y="248263"/>
                </a:cubicBezTo>
                <a:cubicBezTo>
                  <a:pt x="655637" y="86338"/>
                  <a:pt x="731838" y="10138"/>
                  <a:pt x="809625" y="613"/>
                </a:cubicBezTo>
                <a:cubicBezTo>
                  <a:pt x="887412" y="-8912"/>
                  <a:pt x="973138" y="94276"/>
                  <a:pt x="1038225" y="191113"/>
                </a:cubicBezTo>
                <a:cubicBezTo>
                  <a:pt x="1103312" y="287950"/>
                  <a:pt x="1138238" y="421301"/>
                  <a:pt x="1285875" y="648313"/>
                </a:cubicBezTo>
                <a:cubicBezTo>
                  <a:pt x="1433512" y="875325"/>
                  <a:pt x="1785938" y="1121388"/>
                  <a:pt x="1981200" y="1267438"/>
                </a:cubicBezTo>
                <a:cubicBezTo>
                  <a:pt x="2176463" y="1413488"/>
                  <a:pt x="2324100" y="1508163"/>
                  <a:pt x="2457450" y="1558169"/>
                </a:cubicBezTo>
              </a:path>
            </a:pathLst>
          </a:custGeom>
          <a:noFill/>
          <a:ln w="38100">
            <a:solidFill>
              <a:srgbClr val="00B0F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p:cNvSpPr txBox="1"/>
          <p:nvPr/>
        </p:nvSpPr>
        <p:spPr>
          <a:xfrm>
            <a:off x="9108019" y="2748804"/>
            <a:ext cx="797782" cy="646331"/>
          </a:xfrm>
          <a:prstGeom prst="rect">
            <a:avLst/>
          </a:prstGeom>
          <a:noFill/>
          <a:ln>
            <a:noFill/>
          </a:ln>
        </p:spPr>
        <p:txBody>
          <a:bodyPr wrap="none" lIns="182880" tIns="182880" rIns="182880" bIns="182880" rtlCol="0">
            <a:spAutoFit/>
          </a:bodyPr>
          <a:lstStyle/>
          <a:p>
            <a:r>
              <a:rPr lang="en-US" dirty="0"/>
              <a:t>New</a:t>
            </a:r>
          </a:p>
        </p:txBody>
      </p:sp>
      <p:cxnSp>
        <p:nvCxnSpPr>
          <p:cNvPr id="246" name="Straight Arrow Connector 245"/>
          <p:cNvCxnSpPr/>
          <p:nvPr/>
        </p:nvCxnSpPr>
        <p:spPr>
          <a:xfrm flipH="1" flipV="1">
            <a:off x="8582226" y="3020368"/>
            <a:ext cx="652262" cy="51445"/>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47" name="TextBox 246"/>
          <p:cNvSpPr txBox="1"/>
          <p:nvPr/>
        </p:nvSpPr>
        <p:spPr>
          <a:xfrm>
            <a:off x="9570410" y="3657191"/>
            <a:ext cx="696344" cy="646331"/>
          </a:xfrm>
          <a:prstGeom prst="rect">
            <a:avLst/>
          </a:prstGeom>
          <a:noFill/>
          <a:ln>
            <a:noFill/>
          </a:ln>
        </p:spPr>
        <p:txBody>
          <a:bodyPr wrap="none" lIns="182880" tIns="182880" rIns="182880" bIns="182880" rtlCol="0">
            <a:spAutoFit/>
          </a:bodyPr>
          <a:lstStyle/>
          <a:p>
            <a:r>
              <a:rPr lang="en-US" dirty="0"/>
              <a:t>Old</a:t>
            </a:r>
          </a:p>
        </p:txBody>
      </p:sp>
      <p:cxnSp>
        <p:nvCxnSpPr>
          <p:cNvPr id="248" name="Straight Arrow Connector 247"/>
          <p:cNvCxnSpPr/>
          <p:nvPr/>
        </p:nvCxnSpPr>
        <p:spPr>
          <a:xfrm flipH="1">
            <a:off x="8708695" y="3991795"/>
            <a:ext cx="943305" cy="134359"/>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130869" y="2919132"/>
            <a:ext cx="1297150" cy="246221"/>
          </a:xfrm>
          <a:prstGeom prst="rect">
            <a:avLst/>
          </a:prstGeom>
        </p:spPr>
        <p:txBody>
          <a:bodyPr wrap="none">
            <a:spAutoFit/>
          </a:bodyPr>
          <a:lstStyle/>
          <a:p>
            <a:r>
              <a:rPr lang="en-US" sz="1000" dirty="0"/>
              <a:t> + Evapotranspiration</a:t>
            </a:r>
          </a:p>
        </p:txBody>
      </p:sp>
      <p:sp>
        <p:nvSpPr>
          <p:cNvPr id="5" name="TextBox 4">
            <a:extLst>
              <a:ext uri="{FF2B5EF4-FFF2-40B4-BE49-F238E27FC236}">
                <a16:creationId xmlns:a16="http://schemas.microsoft.com/office/drawing/2014/main" id="{D832D18D-EE51-4C84-894B-90E86BC46BC5}"/>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34</a:t>
            </a:fld>
            <a:endParaRPr lang="en-US" dirty="0"/>
          </a:p>
        </p:txBody>
      </p:sp>
    </p:spTree>
    <p:extLst>
      <p:ext uri="{BB962C8B-B14F-4D97-AF65-F5344CB8AC3E}">
        <p14:creationId xmlns:p14="http://schemas.microsoft.com/office/powerpoint/2010/main" val="2102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
                                        </p:tgtEl>
                                        <p:attrNameLst>
                                          <p:attrName>style.visibility</p:attrName>
                                        </p:attrNameLst>
                                      </p:cBhvr>
                                      <p:to>
                                        <p:strVal val="visible"/>
                                      </p:to>
                                    </p:set>
                                    <p:animEffect transition="in" filter="fade">
                                      <p:cBhvr>
                                        <p:cTn id="10" dur="500"/>
                                        <p:tgtEl>
                                          <p:spTgt spid="245"/>
                                        </p:tgtEl>
                                      </p:cBhvr>
                                    </p:animEffect>
                                  </p:childTnLst>
                                </p:cTn>
                              </p:par>
                              <p:par>
                                <p:cTn id="11" presetID="10" presetClass="entr" presetSubtype="0" fill="hold" nodeType="withEffect">
                                  <p:stCondLst>
                                    <p:cond delay="0"/>
                                  </p:stCondLst>
                                  <p:childTnLst>
                                    <p:set>
                                      <p:cBhvr>
                                        <p:cTn id="12" dur="1" fill="hold">
                                          <p:stCondLst>
                                            <p:cond delay="0"/>
                                          </p:stCondLst>
                                        </p:cTn>
                                        <p:tgtEl>
                                          <p:spTgt spid="246"/>
                                        </p:tgtEl>
                                        <p:attrNameLst>
                                          <p:attrName>style.visibility</p:attrName>
                                        </p:attrNameLst>
                                      </p:cBhvr>
                                      <p:to>
                                        <p:strVal val="visible"/>
                                      </p:to>
                                    </p:set>
                                    <p:animEffect transition="in" filter="fade">
                                      <p:cBhvr>
                                        <p:cTn id="13" dur="500"/>
                                        <p:tgtEl>
                                          <p:spTgt spid="2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7"/>
                                        </p:tgtEl>
                                        <p:attrNameLst>
                                          <p:attrName>style.visibility</p:attrName>
                                        </p:attrNameLst>
                                      </p:cBhvr>
                                      <p:to>
                                        <p:strVal val="visible"/>
                                      </p:to>
                                    </p:set>
                                    <p:animEffect transition="in" filter="fade">
                                      <p:cBhvr>
                                        <p:cTn id="16" dur="500"/>
                                        <p:tgtEl>
                                          <p:spTgt spid="247"/>
                                        </p:tgtEl>
                                      </p:cBhvr>
                                    </p:animEffect>
                                  </p:childTnLst>
                                </p:cTn>
                              </p:par>
                              <p:par>
                                <p:cTn id="17" presetID="10" presetClass="entr" presetSubtype="0" fill="hold" nodeType="withEffect">
                                  <p:stCondLst>
                                    <p:cond delay="0"/>
                                  </p:stCondLst>
                                  <p:childTnLst>
                                    <p:set>
                                      <p:cBhvr>
                                        <p:cTn id="18" dur="1" fill="hold">
                                          <p:stCondLst>
                                            <p:cond delay="0"/>
                                          </p:stCondLst>
                                        </p:cTn>
                                        <p:tgtEl>
                                          <p:spTgt spid="248"/>
                                        </p:tgtEl>
                                        <p:attrNameLst>
                                          <p:attrName>style.visibility</p:attrName>
                                        </p:attrNameLst>
                                      </p:cBhvr>
                                      <p:to>
                                        <p:strVal val="visible"/>
                                      </p:to>
                                    </p:set>
                                    <p:animEffect transition="in" filter="fade">
                                      <p:cBhvr>
                                        <p:cTn id="19"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5" grpId="0"/>
      <p:bldP spid="2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flow generation: source water</a:t>
            </a:r>
          </a:p>
        </p:txBody>
      </p:sp>
      <p:pic>
        <p:nvPicPr>
          <p:cNvPr id="4" name="Picture 3"/>
          <p:cNvPicPr>
            <a:picLocks noChangeAspect="1"/>
          </p:cNvPicPr>
          <p:nvPr/>
        </p:nvPicPr>
        <p:blipFill>
          <a:blip r:embed="rId2"/>
          <a:stretch>
            <a:fillRect/>
          </a:stretch>
        </p:blipFill>
        <p:spPr>
          <a:xfrm>
            <a:off x="177109" y="2460644"/>
            <a:ext cx="6000956" cy="2385357"/>
          </a:xfrm>
          <a:prstGeom prst="rect">
            <a:avLst/>
          </a:prstGeom>
        </p:spPr>
      </p:pic>
      <p:cxnSp>
        <p:nvCxnSpPr>
          <p:cNvPr id="8" name="Straight Connector 7"/>
          <p:cNvCxnSpPr/>
          <p:nvPr/>
        </p:nvCxnSpPr>
        <p:spPr>
          <a:xfrm>
            <a:off x="6838950" y="2460644"/>
            <a:ext cx="0" cy="3682981"/>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6477000" y="5915025"/>
            <a:ext cx="5172075" cy="9525"/>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5831291" y="2030736"/>
            <a:ext cx="1284391" cy="646331"/>
          </a:xfrm>
          <a:prstGeom prst="rect">
            <a:avLst/>
          </a:prstGeom>
          <a:solidFill>
            <a:schemeClr val="bg1"/>
          </a:solidFill>
          <a:ln>
            <a:noFill/>
          </a:ln>
        </p:spPr>
        <p:txBody>
          <a:bodyPr wrap="none" lIns="182880" tIns="182880" rIns="182880" bIns="182880" rtlCol="0">
            <a:spAutoFit/>
          </a:bodyPr>
          <a:lstStyle/>
          <a:p>
            <a:r>
              <a:rPr lang="en-US" dirty="0"/>
              <a:t>Discharge</a:t>
            </a:r>
          </a:p>
        </p:txBody>
      </p:sp>
      <p:sp>
        <p:nvSpPr>
          <p:cNvPr id="244" name="TextBox 243"/>
          <p:cNvSpPr txBox="1"/>
          <p:nvPr/>
        </p:nvSpPr>
        <p:spPr>
          <a:xfrm>
            <a:off x="8645935" y="6001177"/>
            <a:ext cx="834203" cy="646331"/>
          </a:xfrm>
          <a:prstGeom prst="rect">
            <a:avLst/>
          </a:prstGeom>
          <a:solidFill>
            <a:schemeClr val="bg1"/>
          </a:solidFill>
          <a:ln>
            <a:noFill/>
          </a:ln>
        </p:spPr>
        <p:txBody>
          <a:bodyPr wrap="none" lIns="182880" tIns="182880" rIns="182880" bIns="182880" rtlCol="0">
            <a:spAutoFit/>
          </a:bodyPr>
          <a:lstStyle/>
          <a:p>
            <a:r>
              <a:rPr lang="en-US" dirty="0"/>
              <a:t>Time</a:t>
            </a:r>
          </a:p>
        </p:txBody>
      </p:sp>
      <p:sp>
        <p:nvSpPr>
          <p:cNvPr id="13" name="Freeform 12"/>
          <p:cNvSpPr/>
          <p:nvPr/>
        </p:nvSpPr>
        <p:spPr>
          <a:xfrm>
            <a:off x="6858000" y="2550361"/>
            <a:ext cx="4943475" cy="2768004"/>
          </a:xfrm>
          <a:custGeom>
            <a:avLst/>
            <a:gdLst>
              <a:gd name="connsiteX0" fmla="*/ 0 w 4943475"/>
              <a:gd name="connsiteY0" fmla="*/ 2697914 h 2768004"/>
              <a:gd name="connsiteX1" fmla="*/ 314325 w 4943475"/>
              <a:gd name="connsiteY1" fmla="*/ 2697914 h 2768004"/>
              <a:gd name="connsiteX2" fmla="*/ 533400 w 4943475"/>
              <a:gd name="connsiteY2" fmla="*/ 2669339 h 2768004"/>
              <a:gd name="connsiteX3" fmla="*/ 647700 w 4943475"/>
              <a:gd name="connsiteY3" fmla="*/ 2583614 h 2768004"/>
              <a:gd name="connsiteX4" fmla="*/ 981075 w 4943475"/>
              <a:gd name="connsiteY4" fmla="*/ 2107364 h 2768004"/>
              <a:gd name="connsiteX5" fmla="*/ 1323975 w 4943475"/>
              <a:gd name="connsiteY5" fmla="*/ 888164 h 2768004"/>
              <a:gd name="connsiteX6" fmla="*/ 1476375 w 4943475"/>
              <a:gd name="connsiteY6" fmla="*/ 173789 h 2768004"/>
              <a:gd name="connsiteX7" fmla="*/ 1676400 w 4943475"/>
              <a:gd name="connsiteY7" fmla="*/ 2339 h 2768004"/>
              <a:gd name="connsiteX8" fmla="*/ 1990725 w 4943475"/>
              <a:gd name="connsiteY8" fmla="*/ 249989 h 2768004"/>
              <a:gd name="connsiteX9" fmla="*/ 2219325 w 4943475"/>
              <a:gd name="connsiteY9" fmla="*/ 1173914 h 2768004"/>
              <a:gd name="connsiteX10" fmla="*/ 2743200 w 4943475"/>
              <a:gd name="connsiteY10" fmla="*/ 1869239 h 2768004"/>
              <a:gd name="connsiteX11" fmla="*/ 3409950 w 4943475"/>
              <a:gd name="connsiteY11" fmla="*/ 2345489 h 2768004"/>
              <a:gd name="connsiteX12" fmla="*/ 4057650 w 4943475"/>
              <a:gd name="connsiteY12" fmla="*/ 2659814 h 2768004"/>
              <a:gd name="connsiteX13" fmla="*/ 4705350 w 4943475"/>
              <a:gd name="connsiteY13" fmla="*/ 2755064 h 2768004"/>
              <a:gd name="connsiteX14" fmla="*/ 4943475 w 4943475"/>
              <a:gd name="connsiteY14" fmla="*/ 2764589 h 276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43475" h="2768004">
                <a:moveTo>
                  <a:pt x="0" y="2697914"/>
                </a:moveTo>
                <a:cubicBezTo>
                  <a:pt x="112712" y="2700295"/>
                  <a:pt x="225425" y="2702677"/>
                  <a:pt x="314325" y="2697914"/>
                </a:cubicBezTo>
                <a:cubicBezTo>
                  <a:pt x="403225" y="2693151"/>
                  <a:pt x="477838" y="2688389"/>
                  <a:pt x="533400" y="2669339"/>
                </a:cubicBezTo>
                <a:cubicBezTo>
                  <a:pt x="588963" y="2650289"/>
                  <a:pt x="573088" y="2677276"/>
                  <a:pt x="647700" y="2583614"/>
                </a:cubicBezTo>
                <a:cubicBezTo>
                  <a:pt x="722313" y="2489951"/>
                  <a:pt x="868363" y="2389939"/>
                  <a:pt x="981075" y="2107364"/>
                </a:cubicBezTo>
                <a:cubicBezTo>
                  <a:pt x="1093787" y="1824789"/>
                  <a:pt x="1241425" y="1210426"/>
                  <a:pt x="1323975" y="888164"/>
                </a:cubicBezTo>
                <a:cubicBezTo>
                  <a:pt x="1406525" y="565901"/>
                  <a:pt x="1417638" y="321426"/>
                  <a:pt x="1476375" y="173789"/>
                </a:cubicBezTo>
                <a:cubicBezTo>
                  <a:pt x="1535112" y="26152"/>
                  <a:pt x="1590675" y="-10361"/>
                  <a:pt x="1676400" y="2339"/>
                </a:cubicBezTo>
                <a:cubicBezTo>
                  <a:pt x="1762125" y="15039"/>
                  <a:pt x="1900238" y="54727"/>
                  <a:pt x="1990725" y="249989"/>
                </a:cubicBezTo>
                <a:cubicBezTo>
                  <a:pt x="2081212" y="445251"/>
                  <a:pt x="2093913" y="904039"/>
                  <a:pt x="2219325" y="1173914"/>
                </a:cubicBezTo>
                <a:cubicBezTo>
                  <a:pt x="2344738" y="1443789"/>
                  <a:pt x="2544763" y="1673977"/>
                  <a:pt x="2743200" y="1869239"/>
                </a:cubicBezTo>
                <a:cubicBezTo>
                  <a:pt x="2941637" y="2064501"/>
                  <a:pt x="3190875" y="2213727"/>
                  <a:pt x="3409950" y="2345489"/>
                </a:cubicBezTo>
                <a:cubicBezTo>
                  <a:pt x="3629025" y="2477251"/>
                  <a:pt x="3841750" y="2591552"/>
                  <a:pt x="4057650" y="2659814"/>
                </a:cubicBezTo>
                <a:cubicBezTo>
                  <a:pt x="4273550" y="2728076"/>
                  <a:pt x="4557713" y="2737602"/>
                  <a:pt x="4705350" y="2755064"/>
                </a:cubicBezTo>
                <a:cubicBezTo>
                  <a:pt x="4852987" y="2772526"/>
                  <a:pt x="4898231" y="2768557"/>
                  <a:pt x="4943475" y="2764589"/>
                </a:cubicBezTo>
              </a:path>
            </a:pathLst>
          </a:custGeom>
          <a:noFill/>
          <a:ln w="38100">
            <a:solidFill>
              <a:srgbClr val="00B0F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781925" y="3333137"/>
            <a:ext cx="2457450" cy="1524613"/>
          </a:xfrm>
          <a:custGeom>
            <a:avLst/>
            <a:gdLst>
              <a:gd name="connsiteX0" fmla="*/ 0 w 2457450"/>
              <a:gd name="connsiteY0" fmla="*/ 1458064 h 1534264"/>
              <a:gd name="connsiteX1" fmla="*/ 304800 w 2457450"/>
              <a:gd name="connsiteY1" fmla="*/ 981814 h 1534264"/>
              <a:gd name="connsiteX2" fmla="*/ 619125 w 2457450"/>
              <a:gd name="connsiteY2" fmla="*/ 276964 h 1534264"/>
              <a:gd name="connsiteX3" fmla="*/ 809625 w 2457450"/>
              <a:gd name="connsiteY3" fmla="*/ 10264 h 1534264"/>
              <a:gd name="connsiteX4" fmla="*/ 1200150 w 2457450"/>
              <a:gd name="connsiteY4" fmla="*/ 591289 h 1534264"/>
              <a:gd name="connsiteX5" fmla="*/ 1981200 w 2457450"/>
              <a:gd name="connsiteY5" fmla="*/ 1277089 h 1534264"/>
              <a:gd name="connsiteX6" fmla="*/ 2457450 w 2457450"/>
              <a:gd name="connsiteY6" fmla="*/ 1534264 h 1534264"/>
              <a:gd name="connsiteX0" fmla="*/ 0 w 2457450"/>
              <a:gd name="connsiteY0" fmla="*/ 1447869 h 1524069"/>
              <a:gd name="connsiteX1" fmla="*/ 304800 w 2457450"/>
              <a:gd name="connsiteY1" fmla="*/ 971619 h 1524069"/>
              <a:gd name="connsiteX2" fmla="*/ 619125 w 2457450"/>
              <a:gd name="connsiteY2" fmla="*/ 266769 h 1524069"/>
              <a:gd name="connsiteX3" fmla="*/ 809625 w 2457450"/>
              <a:gd name="connsiteY3" fmla="*/ 69 h 1524069"/>
              <a:gd name="connsiteX4" fmla="*/ 1000125 w 2457450"/>
              <a:gd name="connsiteY4" fmla="*/ 285819 h 1524069"/>
              <a:gd name="connsiteX5" fmla="*/ 1200150 w 2457450"/>
              <a:gd name="connsiteY5" fmla="*/ 581094 h 1524069"/>
              <a:gd name="connsiteX6" fmla="*/ 1981200 w 2457450"/>
              <a:gd name="connsiteY6" fmla="*/ 1266894 h 1524069"/>
              <a:gd name="connsiteX7" fmla="*/ 2457450 w 2457450"/>
              <a:gd name="connsiteY7" fmla="*/ 1524069 h 1524069"/>
              <a:gd name="connsiteX0" fmla="*/ 0 w 2457450"/>
              <a:gd name="connsiteY0" fmla="*/ 1448836 h 1525036"/>
              <a:gd name="connsiteX1" fmla="*/ 304800 w 2457450"/>
              <a:gd name="connsiteY1" fmla="*/ 972586 h 1525036"/>
              <a:gd name="connsiteX2" fmla="*/ 619125 w 2457450"/>
              <a:gd name="connsiteY2" fmla="*/ 267736 h 1525036"/>
              <a:gd name="connsiteX3" fmla="*/ 809625 w 2457450"/>
              <a:gd name="connsiteY3" fmla="*/ 1036 h 1525036"/>
              <a:gd name="connsiteX4" fmla="*/ 1038225 w 2457450"/>
              <a:gd name="connsiteY4" fmla="*/ 191536 h 1525036"/>
              <a:gd name="connsiteX5" fmla="*/ 1200150 w 2457450"/>
              <a:gd name="connsiteY5" fmla="*/ 582061 h 1525036"/>
              <a:gd name="connsiteX6" fmla="*/ 1981200 w 2457450"/>
              <a:gd name="connsiteY6" fmla="*/ 1267861 h 1525036"/>
              <a:gd name="connsiteX7" fmla="*/ 2457450 w 2457450"/>
              <a:gd name="connsiteY7" fmla="*/ 1525036 h 1525036"/>
              <a:gd name="connsiteX0" fmla="*/ 0 w 2457450"/>
              <a:gd name="connsiteY0" fmla="*/ 1448836 h 1525036"/>
              <a:gd name="connsiteX1" fmla="*/ 304800 w 2457450"/>
              <a:gd name="connsiteY1" fmla="*/ 972586 h 1525036"/>
              <a:gd name="connsiteX2" fmla="*/ 619125 w 2457450"/>
              <a:gd name="connsiteY2" fmla="*/ 267736 h 1525036"/>
              <a:gd name="connsiteX3" fmla="*/ 809625 w 2457450"/>
              <a:gd name="connsiteY3" fmla="*/ 1036 h 1525036"/>
              <a:gd name="connsiteX4" fmla="*/ 1038225 w 2457450"/>
              <a:gd name="connsiteY4" fmla="*/ 191536 h 1525036"/>
              <a:gd name="connsiteX5" fmla="*/ 1285875 w 2457450"/>
              <a:gd name="connsiteY5" fmla="*/ 648736 h 1525036"/>
              <a:gd name="connsiteX6" fmla="*/ 1981200 w 2457450"/>
              <a:gd name="connsiteY6" fmla="*/ 1267861 h 1525036"/>
              <a:gd name="connsiteX7" fmla="*/ 2457450 w 2457450"/>
              <a:gd name="connsiteY7" fmla="*/ 1525036 h 1525036"/>
              <a:gd name="connsiteX0" fmla="*/ 0 w 2457450"/>
              <a:gd name="connsiteY0" fmla="*/ 1448836 h 1525036"/>
              <a:gd name="connsiteX1" fmla="*/ 304800 w 2457450"/>
              <a:gd name="connsiteY1" fmla="*/ 972586 h 1525036"/>
              <a:gd name="connsiteX2" fmla="*/ 619125 w 2457450"/>
              <a:gd name="connsiteY2" fmla="*/ 267736 h 1525036"/>
              <a:gd name="connsiteX3" fmla="*/ 809625 w 2457450"/>
              <a:gd name="connsiteY3" fmla="*/ 1036 h 1525036"/>
              <a:gd name="connsiteX4" fmla="*/ 1038225 w 2457450"/>
              <a:gd name="connsiteY4" fmla="*/ 191536 h 1525036"/>
              <a:gd name="connsiteX5" fmla="*/ 1285875 w 2457450"/>
              <a:gd name="connsiteY5" fmla="*/ 648736 h 1525036"/>
              <a:gd name="connsiteX6" fmla="*/ 1981200 w 2457450"/>
              <a:gd name="connsiteY6" fmla="*/ 1267861 h 1525036"/>
              <a:gd name="connsiteX7" fmla="*/ 2457450 w 2457450"/>
              <a:gd name="connsiteY7" fmla="*/ 1525036 h 1525036"/>
              <a:gd name="connsiteX0" fmla="*/ 0 w 2457450"/>
              <a:gd name="connsiteY0" fmla="*/ 1448413 h 1524613"/>
              <a:gd name="connsiteX1" fmla="*/ 304800 w 2457450"/>
              <a:gd name="connsiteY1" fmla="*/ 972163 h 1524613"/>
              <a:gd name="connsiteX2" fmla="*/ 571500 w 2457450"/>
              <a:gd name="connsiteY2" fmla="*/ 248263 h 1524613"/>
              <a:gd name="connsiteX3" fmla="*/ 809625 w 2457450"/>
              <a:gd name="connsiteY3" fmla="*/ 613 h 1524613"/>
              <a:gd name="connsiteX4" fmla="*/ 1038225 w 2457450"/>
              <a:gd name="connsiteY4" fmla="*/ 191113 h 1524613"/>
              <a:gd name="connsiteX5" fmla="*/ 1285875 w 2457450"/>
              <a:gd name="connsiteY5" fmla="*/ 648313 h 1524613"/>
              <a:gd name="connsiteX6" fmla="*/ 1981200 w 2457450"/>
              <a:gd name="connsiteY6" fmla="*/ 1267438 h 1524613"/>
              <a:gd name="connsiteX7" fmla="*/ 2457450 w 2457450"/>
              <a:gd name="connsiteY7" fmla="*/ 1524613 h 152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7450" h="1524613">
                <a:moveTo>
                  <a:pt x="0" y="1448413"/>
                </a:moveTo>
                <a:cubicBezTo>
                  <a:pt x="100806" y="1308713"/>
                  <a:pt x="209550" y="1172188"/>
                  <a:pt x="304800" y="972163"/>
                </a:cubicBezTo>
                <a:cubicBezTo>
                  <a:pt x="400050" y="772138"/>
                  <a:pt x="487363" y="410188"/>
                  <a:pt x="571500" y="248263"/>
                </a:cubicBezTo>
                <a:cubicBezTo>
                  <a:pt x="655637" y="86338"/>
                  <a:pt x="731838" y="10138"/>
                  <a:pt x="809625" y="613"/>
                </a:cubicBezTo>
                <a:cubicBezTo>
                  <a:pt x="887412" y="-8912"/>
                  <a:pt x="973138" y="94276"/>
                  <a:pt x="1038225" y="191113"/>
                </a:cubicBezTo>
                <a:cubicBezTo>
                  <a:pt x="1103312" y="287950"/>
                  <a:pt x="1138238" y="421301"/>
                  <a:pt x="1285875" y="648313"/>
                </a:cubicBezTo>
                <a:cubicBezTo>
                  <a:pt x="1433512" y="875325"/>
                  <a:pt x="1785938" y="1121388"/>
                  <a:pt x="1981200" y="1267438"/>
                </a:cubicBezTo>
                <a:cubicBezTo>
                  <a:pt x="2176463" y="1413488"/>
                  <a:pt x="2324100" y="1474607"/>
                  <a:pt x="2457450" y="1524613"/>
                </a:cubicBezTo>
              </a:path>
            </a:pathLst>
          </a:custGeom>
          <a:noFill/>
          <a:ln w="38100">
            <a:solidFill>
              <a:srgbClr val="00B0F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extBox 246"/>
          <p:cNvSpPr txBox="1"/>
          <p:nvPr/>
        </p:nvSpPr>
        <p:spPr>
          <a:xfrm>
            <a:off x="9570410" y="3657191"/>
            <a:ext cx="696344" cy="646331"/>
          </a:xfrm>
          <a:prstGeom prst="rect">
            <a:avLst/>
          </a:prstGeom>
          <a:noFill/>
          <a:ln>
            <a:noFill/>
          </a:ln>
        </p:spPr>
        <p:txBody>
          <a:bodyPr wrap="none" lIns="182880" tIns="182880" rIns="182880" bIns="182880" rtlCol="0">
            <a:spAutoFit/>
          </a:bodyPr>
          <a:lstStyle/>
          <a:p>
            <a:r>
              <a:rPr lang="en-US" dirty="0"/>
              <a:t>Old</a:t>
            </a:r>
          </a:p>
        </p:txBody>
      </p:sp>
      <p:sp>
        <p:nvSpPr>
          <p:cNvPr id="3" name="Freeform 2"/>
          <p:cNvSpPr/>
          <p:nvPr/>
        </p:nvSpPr>
        <p:spPr>
          <a:xfrm>
            <a:off x="7848600" y="2940050"/>
            <a:ext cx="1778000" cy="1733550"/>
          </a:xfrm>
          <a:custGeom>
            <a:avLst/>
            <a:gdLst>
              <a:gd name="connsiteX0" fmla="*/ 0 w 1778000"/>
              <a:gd name="connsiteY0" fmla="*/ 1733550 h 1733550"/>
              <a:gd name="connsiteX1" fmla="*/ 215900 w 1778000"/>
              <a:gd name="connsiteY1" fmla="*/ 1250950 h 1733550"/>
              <a:gd name="connsiteX2" fmla="*/ 495300 w 1778000"/>
              <a:gd name="connsiteY2" fmla="*/ 311150 h 1733550"/>
              <a:gd name="connsiteX3" fmla="*/ 622300 w 1778000"/>
              <a:gd name="connsiteY3" fmla="*/ 31750 h 1733550"/>
              <a:gd name="connsiteX4" fmla="*/ 749300 w 1778000"/>
              <a:gd name="connsiteY4" fmla="*/ 6350 h 1733550"/>
              <a:gd name="connsiteX5" fmla="*/ 749300 w 1778000"/>
              <a:gd name="connsiteY5" fmla="*/ 6350 h 1733550"/>
              <a:gd name="connsiteX6" fmla="*/ 876300 w 1778000"/>
              <a:gd name="connsiteY6" fmla="*/ 69850 h 1733550"/>
              <a:gd name="connsiteX7" fmla="*/ 1028700 w 1778000"/>
              <a:gd name="connsiteY7" fmla="*/ 501650 h 1733550"/>
              <a:gd name="connsiteX8" fmla="*/ 1295400 w 1778000"/>
              <a:gd name="connsiteY8" fmla="*/ 1060450 h 1733550"/>
              <a:gd name="connsiteX9" fmla="*/ 1778000 w 1778000"/>
              <a:gd name="connsiteY9" fmla="*/ 153035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000" h="1733550">
                <a:moveTo>
                  <a:pt x="0" y="1733550"/>
                </a:moveTo>
                <a:cubicBezTo>
                  <a:pt x="66675" y="1610783"/>
                  <a:pt x="133350" y="1488017"/>
                  <a:pt x="215900" y="1250950"/>
                </a:cubicBezTo>
                <a:cubicBezTo>
                  <a:pt x="298450" y="1013883"/>
                  <a:pt x="427567" y="514350"/>
                  <a:pt x="495300" y="311150"/>
                </a:cubicBezTo>
                <a:cubicBezTo>
                  <a:pt x="563033" y="107950"/>
                  <a:pt x="579967" y="82550"/>
                  <a:pt x="622300" y="31750"/>
                </a:cubicBezTo>
                <a:cubicBezTo>
                  <a:pt x="664633" y="-19050"/>
                  <a:pt x="749300" y="6350"/>
                  <a:pt x="749300" y="6350"/>
                </a:cubicBezTo>
                <a:lnTo>
                  <a:pt x="749300" y="6350"/>
                </a:lnTo>
                <a:cubicBezTo>
                  <a:pt x="770467" y="16933"/>
                  <a:pt x="829733" y="-12700"/>
                  <a:pt x="876300" y="69850"/>
                </a:cubicBezTo>
                <a:cubicBezTo>
                  <a:pt x="922867" y="152400"/>
                  <a:pt x="958850" y="336550"/>
                  <a:pt x="1028700" y="501650"/>
                </a:cubicBezTo>
                <a:cubicBezTo>
                  <a:pt x="1098550" y="666750"/>
                  <a:pt x="1170517" y="889000"/>
                  <a:pt x="1295400" y="1060450"/>
                </a:cubicBezTo>
                <a:cubicBezTo>
                  <a:pt x="1420283" y="1231900"/>
                  <a:pt x="1599141" y="1381125"/>
                  <a:pt x="1778000" y="1530350"/>
                </a:cubicBezTo>
              </a:path>
            </a:pathLst>
          </a:custGeom>
          <a:noFill/>
          <a:ln w="38100">
            <a:solidFill>
              <a:srgbClr val="00B0F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4800600" y="2781002"/>
            <a:ext cx="3632201" cy="393313"/>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119259" y="3215172"/>
            <a:ext cx="2365094" cy="669924"/>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096705" y="2364237"/>
            <a:ext cx="2009974" cy="646331"/>
          </a:xfrm>
          <a:prstGeom prst="rect">
            <a:avLst/>
          </a:prstGeom>
          <a:noFill/>
          <a:ln>
            <a:noFill/>
          </a:ln>
        </p:spPr>
        <p:txBody>
          <a:bodyPr wrap="none" lIns="182880" tIns="182880" rIns="182880" bIns="182880" rtlCol="0">
            <a:spAutoFit/>
          </a:bodyPr>
          <a:lstStyle/>
          <a:p>
            <a:r>
              <a:rPr lang="en-US" dirty="0"/>
              <a:t>Infiltration excess</a:t>
            </a:r>
          </a:p>
        </p:txBody>
      </p:sp>
      <p:cxnSp>
        <p:nvCxnSpPr>
          <p:cNvPr id="29" name="Straight Arrow Connector 28"/>
          <p:cNvCxnSpPr/>
          <p:nvPr/>
        </p:nvCxnSpPr>
        <p:spPr>
          <a:xfrm flipH="1">
            <a:off x="8582225" y="2687402"/>
            <a:ext cx="653322" cy="93601"/>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117431" y="2748256"/>
            <a:ext cx="2474381" cy="923330"/>
          </a:xfrm>
          <a:prstGeom prst="rect">
            <a:avLst/>
          </a:prstGeom>
          <a:noFill/>
          <a:ln>
            <a:noFill/>
          </a:ln>
        </p:spPr>
        <p:txBody>
          <a:bodyPr wrap="square" lIns="182880" tIns="182880" rIns="182880" bIns="182880" rtlCol="0">
            <a:spAutoFit/>
          </a:bodyPr>
          <a:lstStyle/>
          <a:p>
            <a:r>
              <a:rPr lang="en-US" dirty="0"/>
              <a:t>Precipitation on variable source area</a:t>
            </a:r>
          </a:p>
        </p:txBody>
      </p:sp>
      <p:cxnSp>
        <p:nvCxnSpPr>
          <p:cNvPr id="31" name="Straight Arrow Connector 30"/>
          <p:cNvCxnSpPr/>
          <p:nvPr/>
        </p:nvCxnSpPr>
        <p:spPr>
          <a:xfrm flipH="1" flipV="1">
            <a:off x="8533231" y="3174317"/>
            <a:ext cx="728840" cy="57713"/>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H="1">
            <a:off x="8708695" y="3991795"/>
            <a:ext cx="943305" cy="134359"/>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30869" y="2919132"/>
            <a:ext cx="1297150" cy="246221"/>
          </a:xfrm>
          <a:prstGeom prst="rect">
            <a:avLst/>
          </a:prstGeom>
        </p:spPr>
        <p:txBody>
          <a:bodyPr wrap="none">
            <a:spAutoFit/>
          </a:bodyPr>
          <a:lstStyle/>
          <a:p>
            <a:r>
              <a:rPr lang="en-US" sz="1000" dirty="0"/>
              <a:t> + Evapotranspiration</a:t>
            </a:r>
          </a:p>
        </p:txBody>
      </p:sp>
      <p:sp>
        <p:nvSpPr>
          <p:cNvPr id="5" name="TextBox 4">
            <a:extLst>
              <a:ext uri="{FF2B5EF4-FFF2-40B4-BE49-F238E27FC236}">
                <a16:creationId xmlns:a16="http://schemas.microsoft.com/office/drawing/2014/main" id="{8A722EAF-A0F8-4B4E-8193-4BF82D97F56D}"/>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35</a:t>
            </a:fld>
            <a:endParaRPr lang="en-US" dirty="0"/>
          </a:p>
        </p:txBody>
      </p:sp>
    </p:spTree>
    <p:extLst>
      <p:ext uri="{BB962C8B-B14F-4D97-AF65-F5344CB8AC3E}">
        <p14:creationId xmlns:p14="http://schemas.microsoft.com/office/powerpoint/2010/main" val="216140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flow generation: source water</a:t>
            </a:r>
          </a:p>
        </p:txBody>
      </p:sp>
      <p:pic>
        <p:nvPicPr>
          <p:cNvPr id="4" name="Picture 3"/>
          <p:cNvPicPr>
            <a:picLocks noChangeAspect="1"/>
          </p:cNvPicPr>
          <p:nvPr/>
        </p:nvPicPr>
        <p:blipFill>
          <a:blip r:embed="rId2"/>
          <a:stretch>
            <a:fillRect/>
          </a:stretch>
        </p:blipFill>
        <p:spPr>
          <a:xfrm>
            <a:off x="177109" y="2460644"/>
            <a:ext cx="6000956" cy="2385357"/>
          </a:xfrm>
          <a:prstGeom prst="rect">
            <a:avLst/>
          </a:prstGeom>
        </p:spPr>
      </p:pic>
      <p:cxnSp>
        <p:nvCxnSpPr>
          <p:cNvPr id="8" name="Straight Connector 7"/>
          <p:cNvCxnSpPr/>
          <p:nvPr/>
        </p:nvCxnSpPr>
        <p:spPr>
          <a:xfrm>
            <a:off x="6838950" y="2460644"/>
            <a:ext cx="0" cy="3682981"/>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6477000" y="5915025"/>
            <a:ext cx="5172075" cy="9525"/>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5834804" y="2017572"/>
            <a:ext cx="1284391" cy="646331"/>
          </a:xfrm>
          <a:prstGeom prst="rect">
            <a:avLst/>
          </a:prstGeom>
          <a:solidFill>
            <a:schemeClr val="bg1"/>
          </a:solidFill>
          <a:ln>
            <a:noFill/>
          </a:ln>
        </p:spPr>
        <p:txBody>
          <a:bodyPr wrap="none" lIns="182880" tIns="182880" rIns="182880" bIns="182880" rtlCol="0">
            <a:spAutoFit/>
          </a:bodyPr>
          <a:lstStyle/>
          <a:p>
            <a:r>
              <a:rPr lang="en-US" dirty="0"/>
              <a:t>Discharge</a:t>
            </a:r>
          </a:p>
        </p:txBody>
      </p:sp>
      <p:sp>
        <p:nvSpPr>
          <p:cNvPr id="244" name="TextBox 243"/>
          <p:cNvSpPr txBox="1"/>
          <p:nvPr/>
        </p:nvSpPr>
        <p:spPr>
          <a:xfrm>
            <a:off x="8645935" y="6001177"/>
            <a:ext cx="834203" cy="646331"/>
          </a:xfrm>
          <a:prstGeom prst="rect">
            <a:avLst/>
          </a:prstGeom>
          <a:solidFill>
            <a:schemeClr val="bg1"/>
          </a:solidFill>
          <a:ln>
            <a:noFill/>
          </a:ln>
        </p:spPr>
        <p:txBody>
          <a:bodyPr wrap="none" lIns="182880" tIns="182880" rIns="182880" bIns="182880" rtlCol="0">
            <a:spAutoFit/>
          </a:bodyPr>
          <a:lstStyle/>
          <a:p>
            <a:r>
              <a:rPr lang="en-US" dirty="0"/>
              <a:t>Time</a:t>
            </a:r>
          </a:p>
        </p:txBody>
      </p:sp>
      <p:sp>
        <p:nvSpPr>
          <p:cNvPr id="13" name="Freeform 12"/>
          <p:cNvSpPr/>
          <p:nvPr/>
        </p:nvSpPr>
        <p:spPr>
          <a:xfrm>
            <a:off x="6858000" y="2550361"/>
            <a:ext cx="4943475" cy="2768004"/>
          </a:xfrm>
          <a:custGeom>
            <a:avLst/>
            <a:gdLst>
              <a:gd name="connsiteX0" fmla="*/ 0 w 4943475"/>
              <a:gd name="connsiteY0" fmla="*/ 2697914 h 2768004"/>
              <a:gd name="connsiteX1" fmla="*/ 314325 w 4943475"/>
              <a:gd name="connsiteY1" fmla="*/ 2697914 h 2768004"/>
              <a:gd name="connsiteX2" fmla="*/ 533400 w 4943475"/>
              <a:gd name="connsiteY2" fmla="*/ 2669339 h 2768004"/>
              <a:gd name="connsiteX3" fmla="*/ 647700 w 4943475"/>
              <a:gd name="connsiteY3" fmla="*/ 2583614 h 2768004"/>
              <a:gd name="connsiteX4" fmla="*/ 981075 w 4943475"/>
              <a:gd name="connsiteY4" fmla="*/ 2107364 h 2768004"/>
              <a:gd name="connsiteX5" fmla="*/ 1323975 w 4943475"/>
              <a:gd name="connsiteY5" fmla="*/ 888164 h 2768004"/>
              <a:gd name="connsiteX6" fmla="*/ 1476375 w 4943475"/>
              <a:gd name="connsiteY6" fmla="*/ 173789 h 2768004"/>
              <a:gd name="connsiteX7" fmla="*/ 1676400 w 4943475"/>
              <a:gd name="connsiteY7" fmla="*/ 2339 h 2768004"/>
              <a:gd name="connsiteX8" fmla="*/ 1990725 w 4943475"/>
              <a:gd name="connsiteY8" fmla="*/ 249989 h 2768004"/>
              <a:gd name="connsiteX9" fmla="*/ 2219325 w 4943475"/>
              <a:gd name="connsiteY9" fmla="*/ 1173914 h 2768004"/>
              <a:gd name="connsiteX10" fmla="*/ 2743200 w 4943475"/>
              <a:gd name="connsiteY10" fmla="*/ 1869239 h 2768004"/>
              <a:gd name="connsiteX11" fmla="*/ 3409950 w 4943475"/>
              <a:gd name="connsiteY11" fmla="*/ 2345489 h 2768004"/>
              <a:gd name="connsiteX12" fmla="*/ 4057650 w 4943475"/>
              <a:gd name="connsiteY12" fmla="*/ 2659814 h 2768004"/>
              <a:gd name="connsiteX13" fmla="*/ 4705350 w 4943475"/>
              <a:gd name="connsiteY13" fmla="*/ 2755064 h 2768004"/>
              <a:gd name="connsiteX14" fmla="*/ 4943475 w 4943475"/>
              <a:gd name="connsiteY14" fmla="*/ 2764589 h 276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43475" h="2768004">
                <a:moveTo>
                  <a:pt x="0" y="2697914"/>
                </a:moveTo>
                <a:cubicBezTo>
                  <a:pt x="112712" y="2700295"/>
                  <a:pt x="225425" y="2702677"/>
                  <a:pt x="314325" y="2697914"/>
                </a:cubicBezTo>
                <a:cubicBezTo>
                  <a:pt x="403225" y="2693151"/>
                  <a:pt x="477838" y="2688389"/>
                  <a:pt x="533400" y="2669339"/>
                </a:cubicBezTo>
                <a:cubicBezTo>
                  <a:pt x="588963" y="2650289"/>
                  <a:pt x="573088" y="2677276"/>
                  <a:pt x="647700" y="2583614"/>
                </a:cubicBezTo>
                <a:cubicBezTo>
                  <a:pt x="722313" y="2489951"/>
                  <a:pt x="868363" y="2389939"/>
                  <a:pt x="981075" y="2107364"/>
                </a:cubicBezTo>
                <a:cubicBezTo>
                  <a:pt x="1093787" y="1824789"/>
                  <a:pt x="1241425" y="1210426"/>
                  <a:pt x="1323975" y="888164"/>
                </a:cubicBezTo>
                <a:cubicBezTo>
                  <a:pt x="1406525" y="565901"/>
                  <a:pt x="1417638" y="321426"/>
                  <a:pt x="1476375" y="173789"/>
                </a:cubicBezTo>
                <a:cubicBezTo>
                  <a:pt x="1535112" y="26152"/>
                  <a:pt x="1590675" y="-10361"/>
                  <a:pt x="1676400" y="2339"/>
                </a:cubicBezTo>
                <a:cubicBezTo>
                  <a:pt x="1762125" y="15039"/>
                  <a:pt x="1900238" y="54727"/>
                  <a:pt x="1990725" y="249989"/>
                </a:cubicBezTo>
                <a:cubicBezTo>
                  <a:pt x="2081212" y="445251"/>
                  <a:pt x="2093913" y="904039"/>
                  <a:pt x="2219325" y="1173914"/>
                </a:cubicBezTo>
                <a:cubicBezTo>
                  <a:pt x="2344738" y="1443789"/>
                  <a:pt x="2544763" y="1673977"/>
                  <a:pt x="2743200" y="1869239"/>
                </a:cubicBezTo>
                <a:cubicBezTo>
                  <a:pt x="2941637" y="2064501"/>
                  <a:pt x="3190875" y="2213727"/>
                  <a:pt x="3409950" y="2345489"/>
                </a:cubicBezTo>
                <a:cubicBezTo>
                  <a:pt x="3629025" y="2477251"/>
                  <a:pt x="3841750" y="2591552"/>
                  <a:pt x="4057650" y="2659814"/>
                </a:cubicBezTo>
                <a:cubicBezTo>
                  <a:pt x="4273550" y="2728076"/>
                  <a:pt x="4557713" y="2737602"/>
                  <a:pt x="4705350" y="2755064"/>
                </a:cubicBezTo>
                <a:cubicBezTo>
                  <a:pt x="4852987" y="2772526"/>
                  <a:pt x="4898231" y="2768557"/>
                  <a:pt x="4943475" y="2764589"/>
                </a:cubicBezTo>
              </a:path>
            </a:pathLst>
          </a:custGeom>
          <a:noFill/>
          <a:ln w="38100">
            <a:solidFill>
              <a:srgbClr val="00B0F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781925" y="3333137"/>
            <a:ext cx="2516173" cy="1574947"/>
          </a:xfrm>
          <a:custGeom>
            <a:avLst/>
            <a:gdLst>
              <a:gd name="connsiteX0" fmla="*/ 0 w 2457450"/>
              <a:gd name="connsiteY0" fmla="*/ 1458064 h 1534264"/>
              <a:gd name="connsiteX1" fmla="*/ 304800 w 2457450"/>
              <a:gd name="connsiteY1" fmla="*/ 981814 h 1534264"/>
              <a:gd name="connsiteX2" fmla="*/ 619125 w 2457450"/>
              <a:gd name="connsiteY2" fmla="*/ 276964 h 1534264"/>
              <a:gd name="connsiteX3" fmla="*/ 809625 w 2457450"/>
              <a:gd name="connsiteY3" fmla="*/ 10264 h 1534264"/>
              <a:gd name="connsiteX4" fmla="*/ 1200150 w 2457450"/>
              <a:gd name="connsiteY4" fmla="*/ 591289 h 1534264"/>
              <a:gd name="connsiteX5" fmla="*/ 1981200 w 2457450"/>
              <a:gd name="connsiteY5" fmla="*/ 1277089 h 1534264"/>
              <a:gd name="connsiteX6" fmla="*/ 2457450 w 2457450"/>
              <a:gd name="connsiteY6" fmla="*/ 1534264 h 1534264"/>
              <a:gd name="connsiteX0" fmla="*/ 0 w 2457450"/>
              <a:gd name="connsiteY0" fmla="*/ 1447869 h 1524069"/>
              <a:gd name="connsiteX1" fmla="*/ 304800 w 2457450"/>
              <a:gd name="connsiteY1" fmla="*/ 971619 h 1524069"/>
              <a:gd name="connsiteX2" fmla="*/ 619125 w 2457450"/>
              <a:gd name="connsiteY2" fmla="*/ 266769 h 1524069"/>
              <a:gd name="connsiteX3" fmla="*/ 809625 w 2457450"/>
              <a:gd name="connsiteY3" fmla="*/ 69 h 1524069"/>
              <a:gd name="connsiteX4" fmla="*/ 1000125 w 2457450"/>
              <a:gd name="connsiteY4" fmla="*/ 285819 h 1524069"/>
              <a:gd name="connsiteX5" fmla="*/ 1200150 w 2457450"/>
              <a:gd name="connsiteY5" fmla="*/ 581094 h 1524069"/>
              <a:gd name="connsiteX6" fmla="*/ 1981200 w 2457450"/>
              <a:gd name="connsiteY6" fmla="*/ 1266894 h 1524069"/>
              <a:gd name="connsiteX7" fmla="*/ 2457450 w 2457450"/>
              <a:gd name="connsiteY7" fmla="*/ 1524069 h 1524069"/>
              <a:gd name="connsiteX0" fmla="*/ 0 w 2457450"/>
              <a:gd name="connsiteY0" fmla="*/ 1448836 h 1525036"/>
              <a:gd name="connsiteX1" fmla="*/ 304800 w 2457450"/>
              <a:gd name="connsiteY1" fmla="*/ 972586 h 1525036"/>
              <a:gd name="connsiteX2" fmla="*/ 619125 w 2457450"/>
              <a:gd name="connsiteY2" fmla="*/ 267736 h 1525036"/>
              <a:gd name="connsiteX3" fmla="*/ 809625 w 2457450"/>
              <a:gd name="connsiteY3" fmla="*/ 1036 h 1525036"/>
              <a:gd name="connsiteX4" fmla="*/ 1038225 w 2457450"/>
              <a:gd name="connsiteY4" fmla="*/ 191536 h 1525036"/>
              <a:gd name="connsiteX5" fmla="*/ 1200150 w 2457450"/>
              <a:gd name="connsiteY5" fmla="*/ 582061 h 1525036"/>
              <a:gd name="connsiteX6" fmla="*/ 1981200 w 2457450"/>
              <a:gd name="connsiteY6" fmla="*/ 1267861 h 1525036"/>
              <a:gd name="connsiteX7" fmla="*/ 2457450 w 2457450"/>
              <a:gd name="connsiteY7" fmla="*/ 1525036 h 1525036"/>
              <a:gd name="connsiteX0" fmla="*/ 0 w 2457450"/>
              <a:gd name="connsiteY0" fmla="*/ 1448836 h 1525036"/>
              <a:gd name="connsiteX1" fmla="*/ 304800 w 2457450"/>
              <a:gd name="connsiteY1" fmla="*/ 972586 h 1525036"/>
              <a:gd name="connsiteX2" fmla="*/ 619125 w 2457450"/>
              <a:gd name="connsiteY2" fmla="*/ 267736 h 1525036"/>
              <a:gd name="connsiteX3" fmla="*/ 809625 w 2457450"/>
              <a:gd name="connsiteY3" fmla="*/ 1036 h 1525036"/>
              <a:gd name="connsiteX4" fmla="*/ 1038225 w 2457450"/>
              <a:gd name="connsiteY4" fmla="*/ 191536 h 1525036"/>
              <a:gd name="connsiteX5" fmla="*/ 1285875 w 2457450"/>
              <a:gd name="connsiteY5" fmla="*/ 648736 h 1525036"/>
              <a:gd name="connsiteX6" fmla="*/ 1981200 w 2457450"/>
              <a:gd name="connsiteY6" fmla="*/ 1267861 h 1525036"/>
              <a:gd name="connsiteX7" fmla="*/ 2457450 w 2457450"/>
              <a:gd name="connsiteY7" fmla="*/ 1525036 h 1525036"/>
              <a:gd name="connsiteX0" fmla="*/ 0 w 2457450"/>
              <a:gd name="connsiteY0" fmla="*/ 1448836 h 1525036"/>
              <a:gd name="connsiteX1" fmla="*/ 304800 w 2457450"/>
              <a:gd name="connsiteY1" fmla="*/ 972586 h 1525036"/>
              <a:gd name="connsiteX2" fmla="*/ 619125 w 2457450"/>
              <a:gd name="connsiteY2" fmla="*/ 267736 h 1525036"/>
              <a:gd name="connsiteX3" fmla="*/ 809625 w 2457450"/>
              <a:gd name="connsiteY3" fmla="*/ 1036 h 1525036"/>
              <a:gd name="connsiteX4" fmla="*/ 1038225 w 2457450"/>
              <a:gd name="connsiteY4" fmla="*/ 191536 h 1525036"/>
              <a:gd name="connsiteX5" fmla="*/ 1285875 w 2457450"/>
              <a:gd name="connsiteY5" fmla="*/ 648736 h 1525036"/>
              <a:gd name="connsiteX6" fmla="*/ 1981200 w 2457450"/>
              <a:gd name="connsiteY6" fmla="*/ 1267861 h 1525036"/>
              <a:gd name="connsiteX7" fmla="*/ 2457450 w 2457450"/>
              <a:gd name="connsiteY7" fmla="*/ 1525036 h 1525036"/>
              <a:gd name="connsiteX0" fmla="*/ 0 w 2457450"/>
              <a:gd name="connsiteY0" fmla="*/ 1448413 h 1524613"/>
              <a:gd name="connsiteX1" fmla="*/ 304800 w 2457450"/>
              <a:gd name="connsiteY1" fmla="*/ 972163 h 1524613"/>
              <a:gd name="connsiteX2" fmla="*/ 571500 w 2457450"/>
              <a:gd name="connsiteY2" fmla="*/ 248263 h 1524613"/>
              <a:gd name="connsiteX3" fmla="*/ 809625 w 2457450"/>
              <a:gd name="connsiteY3" fmla="*/ 613 h 1524613"/>
              <a:gd name="connsiteX4" fmla="*/ 1038225 w 2457450"/>
              <a:gd name="connsiteY4" fmla="*/ 191113 h 1524613"/>
              <a:gd name="connsiteX5" fmla="*/ 1285875 w 2457450"/>
              <a:gd name="connsiteY5" fmla="*/ 648313 h 1524613"/>
              <a:gd name="connsiteX6" fmla="*/ 1981200 w 2457450"/>
              <a:gd name="connsiteY6" fmla="*/ 1267438 h 1524613"/>
              <a:gd name="connsiteX7" fmla="*/ 2457450 w 2457450"/>
              <a:gd name="connsiteY7" fmla="*/ 1524613 h 1524613"/>
              <a:gd name="connsiteX0" fmla="*/ 0 w 2516173"/>
              <a:gd name="connsiteY0" fmla="*/ 1448413 h 1574947"/>
              <a:gd name="connsiteX1" fmla="*/ 304800 w 2516173"/>
              <a:gd name="connsiteY1" fmla="*/ 972163 h 1574947"/>
              <a:gd name="connsiteX2" fmla="*/ 571500 w 2516173"/>
              <a:gd name="connsiteY2" fmla="*/ 248263 h 1574947"/>
              <a:gd name="connsiteX3" fmla="*/ 809625 w 2516173"/>
              <a:gd name="connsiteY3" fmla="*/ 613 h 1574947"/>
              <a:gd name="connsiteX4" fmla="*/ 1038225 w 2516173"/>
              <a:gd name="connsiteY4" fmla="*/ 191113 h 1574947"/>
              <a:gd name="connsiteX5" fmla="*/ 1285875 w 2516173"/>
              <a:gd name="connsiteY5" fmla="*/ 648313 h 1574947"/>
              <a:gd name="connsiteX6" fmla="*/ 1981200 w 2516173"/>
              <a:gd name="connsiteY6" fmla="*/ 1267438 h 1574947"/>
              <a:gd name="connsiteX7" fmla="*/ 2516173 w 2516173"/>
              <a:gd name="connsiteY7" fmla="*/ 1574947 h 157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6173" h="1574947">
                <a:moveTo>
                  <a:pt x="0" y="1448413"/>
                </a:moveTo>
                <a:cubicBezTo>
                  <a:pt x="100806" y="1308713"/>
                  <a:pt x="209550" y="1172188"/>
                  <a:pt x="304800" y="972163"/>
                </a:cubicBezTo>
                <a:cubicBezTo>
                  <a:pt x="400050" y="772138"/>
                  <a:pt x="487363" y="410188"/>
                  <a:pt x="571500" y="248263"/>
                </a:cubicBezTo>
                <a:cubicBezTo>
                  <a:pt x="655637" y="86338"/>
                  <a:pt x="731838" y="10138"/>
                  <a:pt x="809625" y="613"/>
                </a:cubicBezTo>
                <a:cubicBezTo>
                  <a:pt x="887412" y="-8912"/>
                  <a:pt x="973138" y="94276"/>
                  <a:pt x="1038225" y="191113"/>
                </a:cubicBezTo>
                <a:cubicBezTo>
                  <a:pt x="1103312" y="287950"/>
                  <a:pt x="1138238" y="421301"/>
                  <a:pt x="1285875" y="648313"/>
                </a:cubicBezTo>
                <a:cubicBezTo>
                  <a:pt x="1433512" y="875325"/>
                  <a:pt x="1785938" y="1121388"/>
                  <a:pt x="1981200" y="1267438"/>
                </a:cubicBezTo>
                <a:cubicBezTo>
                  <a:pt x="2176463" y="1413488"/>
                  <a:pt x="2382823" y="1524941"/>
                  <a:pt x="2516173" y="1574947"/>
                </a:cubicBezTo>
              </a:path>
            </a:pathLst>
          </a:custGeom>
          <a:noFill/>
          <a:ln w="38100">
            <a:solidFill>
              <a:srgbClr val="00B0F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extBox 246"/>
          <p:cNvSpPr txBox="1"/>
          <p:nvPr/>
        </p:nvSpPr>
        <p:spPr>
          <a:xfrm>
            <a:off x="9570410" y="3365091"/>
            <a:ext cx="1226233" cy="646331"/>
          </a:xfrm>
          <a:prstGeom prst="rect">
            <a:avLst/>
          </a:prstGeom>
          <a:noFill/>
          <a:ln>
            <a:noFill/>
          </a:ln>
        </p:spPr>
        <p:txBody>
          <a:bodyPr wrap="none" lIns="182880" tIns="182880" rIns="182880" bIns="182880" rtlCol="0">
            <a:spAutoFit/>
          </a:bodyPr>
          <a:lstStyle/>
          <a:p>
            <a:r>
              <a:rPr lang="en-US" dirty="0"/>
              <a:t>Interflow</a:t>
            </a:r>
          </a:p>
        </p:txBody>
      </p:sp>
      <p:sp>
        <p:nvSpPr>
          <p:cNvPr id="3" name="Freeform 2"/>
          <p:cNvSpPr/>
          <p:nvPr/>
        </p:nvSpPr>
        <p:spPr>
          <a:xfrm>
            <a:off x="7848600" y="2940050"/>
            <a:ext cx="1778000" cy="1733550"/>
          </a:xfrm>
          <a:custGeom>
            <a:avLst/>
            <a:gdLst>
              <a:gd name="connsiteX0" fmla="*/ 0 w 1778000"/>
              <a:gd name="connsiteY0" fmla="*/ 1733550 h 1733550"/>
              <a:gd name="connsiteX1" fmla="*/ 215900 w 1778000"/>
              <a:gd name="connsiteY1" fmla="*/ 1250950 h 1733550"/>
              <a:gd name="connsiteX2" fmla="*/ 495300 w 1778000"/>
              <a:gd name="connsiteY2" fmla="*/ 311150 h 1733550"/>
              <a:gd name="connsiteX3" fmla="*/ 622300 w 1778000"/>
              <a:gd name="connsiteY3" fmla="*/ 31750 h 1733550"/>
              <a:gd name="connsiteX4" fmla="*/ 749300 w 1778000"/>
              <a:gd name="connsiteY4" fmla="*/ 6350 h 1733550"/>
              <a:gd name="connsiteX5" fmla="*/ 749300 w 1778000"/>
              <a:gd name="connsiteY5" fmla="*/ 6350 h 1733550"/>
              <a:gd name="connsiteX6" fmla="*/ 876300 w 1778000"/>
              <a:gd name="connsiteY6" fmla="*/ 69850 h 1733550"/>
              <a:gd name="connsiteX7" fmla="*/ 1028700 w 1778000"/>
              <a:gd name="connsiteY7" fmla="*/ 501650 h 1733550"/>
              <a:gd name="connsiteX8" fmla="*/ 1295400 w 1778000"/>
              <a:gd name="connsiteY8" fmla="*/ 1060450 h 1733550"/>
              <a:gd name="connsiteX9" fmla="*/ 1778000 w 1778000"/>
              <a:gd name="connsiteY9" fmla="*/ 153035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000" h="1733550">
                <a:moveTo>
                  <a:pt x="0" y="1733550"/>
                </a:moveTo>
                <a:cubicBezTo>
                  <a:pt x="66675" y="1610783"/>
                  <a:pt x="133350" y="1488017"/>
                  <a:pt x="215900" y="1250950"/>
                </a:cubicBezTo>
                <a:cubicBezTo>
                  <a:pt x="298450" y="1013883"/>
                  <a:pt x="427567" y="514350"/>
                  <a:pt x="495300" y="311150"/>
                </a:cubicBezTo>
                <a:cubicBezTo>
                  <a:pt x="563033" y="107950"/>
                  <a:pt x="579967" y="82550"/>
                  <a:pt x="622300" y="31750"/>
                </a:cubicBezTo>
                <a:cubicBezTo>
                  <a:pt x="664633" y="-19050"/>
                  <a:pt x="749300" y="6350"/>
                  <a:pt x="749300" y="6350"/>
                </a:cubicBezTo>
                <a:lnTo>
                  <a:pt x="749300" y="6350"/>
                </a:lnTo>
                <a:cubicBezTo>
                  <a:pt x="770467" y="16933"/>
                  <a:pt x="829733" y="-12700"/>
                  <a:pt x="876300" y="69850"/>
                </a:cubicBezTo>
                <a:cubicBezTo>
                  <a:pt x="922867" y="152400"/>
                  <a:pt x="958850" y="336550"/>
                  <a:pt x="1028700" y="501650"/>
                </a:cubicBezTo>
                <a:cubicBezTo>
                  <a:pt x="1098550" y="666750"/>
                  <a:pt x="1170517" y="889000"/>
                  <a:pt x="1295400" y="1060450"/>
                </a:cubicBezTo>
                <a:cubicBezTo>
                  <a:pt x="1420283" y="1231900"/>
                  <a:pt x="1599141" y="1381125"/>
                  <a:pt x="1778000" y="1530350"/>
                </a:cubicBezTo>
              </a:path>
            </a:pathLst>
          </a:custGeom>
          <a:noFill/>
          <a:ln w="38100">
            <a:solidFill>
              <a:srgbClr val="00B0F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096705" y="2364237"/>
            <a:ext cx="2009974" cy="646331"/>
          </a:xfrm>
          <a:prstGeom prst="rect">
            <a:avLst/>
          </a:prstGeom>
          <a:noFill/>
          <a:ln>
            <a:noFill/>
          </a:ln>
        </p:spPr>
        <p:txBody>
          <a:bodyPr wrap="none" lIns="182880" tIns="182880" rIns="182880" bIns="182880" rtlCol="0">
            <a:spAutoFit/>
          </a:bodyPr>
          <a:lstStyle/>
          <a:p>
            <a:r>
              <a:rPr lang="en-US" dirty="0"/>
              <a:t>Infiltration excess</a:t>
            </a:r>
          </a:p>
        </p:txBody>
      </p:sp>
      <p:cxnSp>
        <p:nvCxnSpPr>
          <p:cNvPr id="16" name="Straight Arrow Connector 15"/>
          <p:cNvCxnSpPr/>
          <p:nvPr/>
        </p:nvCxnSpPr>
        <p:spPr>
          <a:xfrm flipH="1">
            <a:off x="8582225" y="2687402"/>
            <a:ext cx="653322" cy="93601"/>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117431" y="2748256"/>
            <a:ext cx="2474381" cy="923330"/>
          </a:xfrm>
          <a:prstGeom prst="rect">
            <a:avLst/>
          </a:prstGeom>
          <a:noFill/>
          <a:ln>
            <a:noFill/>
          </a:ln>
        </p:spPr>
        <p:txBody>
          <a:bodyPr wrap="square" lIns="182880" tIns="182880" rIns="182880" bIns="182880" rtlCol="0">
            <a:spAutoFit/>
          </a:bodyPr>
          <a:lstStyle/>
          <a:p>
            <a:r>
              <a:rPr lang="en-US" dirty="0"/>
              <a:t>Precipitation on variable source area</a:t>
            </a:r>
          </a:p>
        </p:txBody>
      </p:sp>
      <p:cxnSp>
        <p:nvCxnSpPr>
          <p:cNvPr id="19" name="Straight Arrow Connector 18"/>
          <p:cNvCxnSpPr/>
          <p:nvPr/>
        </p:nvCxnSpPr>
        <p:spPr>
          <a:xfrm flipH="1" flipV="1">
            <a:off x="8533231" y="3174317"/>
            <a:ext cx="728840" cy="57713"/>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800600" y="2781002"/>
            <a:ext cx="3632201" cy="393313"/>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119259" y="3215172"/>
            <a:ext cx="2365094" cy="669924"/>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7708900" y="4104171"/>
            <a:ext cx="2420457" cy="810729"/>
          </a:xfrm>
          <a:custGeom>
            <a:avLst/>
            <a:gdLst>
              <a:gd name="connsiteX0" fmla="*/ 0 w 2311400"/>
              <a:gd name="connsiteY0" fmla="*/ 810729 h 810729"/>
              <a:gd name="connsiteX1" fmla="*/ 292100 w 2311400"/>
              <a:gd name="connsiteY1" fmla="*/ 531329 h 810729"/>
              <a:gd name="connsiteX2" fmla="*/ 723900 w 2311400"/>
              <a:gd name="connsiteY2" fmla="*/ 61429 h 810729"/>
              <a:gd name="connsiteX3" fmla="*/ 965200 w 2311400"/>
              <a:gd name="connsiteY3" fmla="*/ 23329 h 810729"/>
              <a:gd name="connsiteX4" fmla="*/ 1371600 w 2311400"/>
              <a:gd name="connsiteY4" fmla="*/ 226529 h 810729"/>
              <a:gd name="connsiteX5" fmla="*/ 2032000 w 2311400"/>
              <a:gd name="connsiteY5" fmla="*/ 569429 h 810729"/>
              <a:gd name="connsiteX6" fmla="*/ 2311400 w 2311400"/>
              <a:gd name="connsiteY6" fmla="*/ 632929 h 810729"/>
              <a:gd name="connsiteX0" fmla="*/ 0 w 2420457"/>
              <a:gd name="connsiteY0" fmla="*/ 810729 h 810729"/>
              <a:gd name="connsiteX1" fmla="*/ 292100 w 2420457"/>
              <a:gd name="connsiteY1" fmla="*/ 531329 h 810729"/>
              <a:gd name="connsiteX2" fmla="*/ 723900 w 2420457"/>
              <a:gd name="connsiteY2" fmla="*/ 61429 h 810729"/>
              <a:gd name="connsiteX3" fmla="*/ 965200 w 2420457"/>
              <a:gd name="connsiteY3" fmla="*/ 23329 h 810729"/>
              <a:gd name="connsiteX4" fmla="*/ 1371600 w 2420457"/>
              <a:gd name="connsiteY4" fmla="*/ 226529 h 810729"/>
              <a:gd name="connsiteX5" fmla="*/ 2032000 w 2420457"/>
              <a:gd name="connsiteY5" fmla="*/ 569429 h 810729"/>
              <a:gd name="connsiteX6" fmla="*/ 2420457 w 2420457"/>
              <a:gd name="connsiteY6" fmla="*/ 691652 h 81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0457" h="810729">
                <a:moveTo>
                  <a:pt x="0" y="810729"/>
                </a:moveTo>
                <a:cubicBezTo>
                  <a:pt x="85725" y="733470"/>
                  <a:pt x="171450" y="656212"/>
                  <a:pt x="292100" y="531329"/>
                </a:cubicBezTo>
                <a:cubicBezTo>
                  <a:pt x="412750" y="406446"/>
                  <a:pt x="611717" y="146096"/>
                  <a:pt x="723900" y="61429"/>
                </a:cubicBezTo>
                <a:cubicBezTo>
                  <a:pt x="836083" y="-23238"/>
                  <a:pt x="857250" y="-4188"/>
                  <a:pt x="965200" y="23329"/>
                </a:cubicBezTo>
                <a:cubicBezTo>
                  <a:pt x="1073150" y="50846"/>
                  <a:pt x="1371600" y="226529"/>
                  <a:pt x="1371600" y="226529"/>
                </a:cubicBezTo>
                <a:cubicBezTo>
                  <a:pt x="1549400" y="317546"/>
                  <a:pt x="1875367" y="501696"/>
                  <a:pt x="2032000" y="569429"/>
                </a:cubicBezTo>
                <a:cubicBezTo>
                  <a:pt x="2188633" y="637162"/>
                  <a:pt x="2359073" y="693768"/>
                  <a:pt x="2420457" y="691652"/>
                </a:cubicBezTo>
              </a:path>
            </a:pathLst>
          </a:custGeom>
          <a:noFill/>
          <a:ln w="38100">
            <a:solidFill>
              <a:srgbClr val="00B0F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0679319" y="4433349"/>
            <a:ext cx="1733562" cy="923330"/>
          </a:xfrm>
          <a:prstGeom prst="rect">
            <a:avLst/>
          </a:prstGeom>
          <a:noFill/>
          <a:ln>
            <a:noFill/>
          </a:ln>
        </p:spPr>
        <p:txBody>
          <a:bodyPr wrap="square" lIns="182880" tIns="182880" rIns="182880" bIns="182880" rtlCol="0">
            <a:spAutoFit/>
          </a:bodyPr>
          <a:lstStyle/>
          <a:p>
            <a:r>
              <a:rPr lang="en-US" dirty="0"/>
              <a:t>Deep groundwater</a:t>
            </a:r>
          </a:p>
        </p:txBody>
      </p:sp>
      <p:cxnSp>
        <p:nvCxnSpPr>
          <p:cNvPr id="23" name="Straight Arrow Connector 22"/>
          <p:cNvCxnSpPr>
            <a:stCxn id="22" idx="1"/>
          </p:cNvCxnSpPr>
          <p:nvPr/>
        </p:nvCxnSpPr>
        <p:spPr>
          <a:xfrm flipH="1">
            <a:off x="9386039" y="4895014"/>
            <a:ext cx="1293280" cy="268181"/>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064000" y="4673600"/>
            <a:ext cx="4805894" cy="489595"/>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56828" y="3556834"/>
            <a:ext cx="3374873" cy="239608"/>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7447245" y="4810501"/>
            <a:ext cx="3111102" cy="407131"/>
          </a:xfrm>
          <a:custGeom>
            <a:avLst/>
            <a:gdLst>
              <a:gd name="connsiteX0" fmla="*/ 0 w 1892300"/>
              <a:gd name="connsiteY0" fmla="*/ 407131 h 407131"/>
              <a:gd name="connsiteX1" fmla="*/ 635000 w 1892300"/>
              <a:gd name="connsiteY1" fmla="*/ 76931 h 407131"/>
              <a:gd name="connsiteX2" fmla="*/ 1143000 w 1892300"/>
              <a:gd name="connsiteY2" fmla="*/ 731 h 407131"/>
              <a:gd name="connsiteX3" fmla="*/ 1892300 w 1892300"/>
              <a:gd name="connsiteY3" fmla="*/ 102331 h 407131"/>
              <a:gd name="connsiteX0" fmla="*/ 0 w 2009523"/>
              <a:gd name="connsiteY0" fmla="*/ 407131 h 407131"/>
              <a:gd name="connsiteX1" fmla="*/ 635000 w 2009523"/>
              <a:gd name="connsiteY1" fmla="*/ 76931 h 407131"/>
              <a:gd name="connsiteX2" fmla="*/ 1143000 w 2009523"/>
              <a:gd name="connsiteY2" fmla="*/ 731 h 407131"/>
              <a:gd name="connsiteX3" fmla="*/ 2009523 w 2009523"/>
              <a:gd name="connsiteY3" fmla="*/ 110720 h 407131"/>
              <a:gd name="connsiteX0" fmla="*/ 0 w 2173634"/>
              <a:gd name="connsiteY0" fmla="*/ 407131 h 407131"/>
              <a:gd name="connsiteX1" fmla="*/ 635000 w 2173634"/>
              <a:gd name="connsiteY1" fmla="*/ 76931 h 407131"/>
              <a:gd name="connsiteX2" fmla="*/ 1143000 w 2173634"/>
              <a:gd name="connsiteY2" fmla="*/ 731 h 407131"/>
              <a:gd name="connsiteX3" fmla="*/ 2173634 w 2173634"/>
              <a:gd name="connsiteY3" fmla="*/ 253332 h 407131"/>
              <a:gd name="connsiteX0" fmla="*/ 0 w 2173634"/>
              <a:gd name="connsiteY0" fmla="*/ 407131 h 407131"/>
              <a:gd name="connsiteX1" fmla="*/ 635000 w 2173634"/>
              <a:gd name="connsiteY1" fmla="*/ 76931 h 407131"/>
              <a:gd name="connsiteX2" fmla="*/ 1143000 w 2173634"/>
              <a:gd name="connsiteY2" fmla="*/ 731 h 407131"/>
              <a:gd name="connsiteX3" fmla="*/ 2173634 w 2173634"/>
              <a:gd name="connsiteY3" fmla="*/ 253332 h 407131"/>
            </a:gdLst>
            <a:ahLst/>
            <a:cxnLst>
              <a:cxn ang="0">
                <a:pos x="connsiteX0" y="connsiteY0"/>
              </a:cxn>
              <a:cxn ang="0">
                <a:pos x="connsiteX1" y="connsiteY1"/>
              </a:cxn>
              <a:cxn ang="0">
                <a:pos x="connsiteX2" y="connsiteY2"/>
              </a:cxn>
              <a:cxn ang="0">
                <a:pos x="connsiteX3" y="connsiteY3"/>
              </a:cxn>
            </a:cxnLst>
            <a:rect l="l" t="t" r="r" b="b"/>
            <a:pathLst>
              <a:path w="2173634" h="407131">
                <a:moveTo>
                  <a:pt x="0" y="407131"/>
                </a:moveTo>
                <a:cubicBezTo>
                  <a:pt x="222250" y="275897"/>
                  <a:pt x="444500" y="144664"/>
                  <a:pt x="635000" y="76931"/>
                </a:cubicBezTo>
                <a:cubicBezTo>
                  <a:pt x="825500" y="9198"/>
                  <a:pt x="933450" y="-3502"/>
                  <a:pt x="1143000" y="731"/>
                </a:cubicBezTo>
                <a:cubicBezTo>
                  <a:pt x="1352550" y="4964"/>
                  <a:pt x="1915482" y="171092"/>
                  <a:pt x="2173634" y="253332"/>
                </a:cubicBezTo>
              </a:path>
            </a:pathLst>
          </a:custGeom>
          <a:noFill/>
          <a:ln w="38100">
            <a:solidFill>
              <a:srgbClr val="00B0F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0031851" y="3779773"/>
            <a:ext cx="2448502" cy="923330"/>
          </a:xfrm>
          <a:prstGeom prst="rect">
            <a:avLst/>
          </a:prstGeom>
          <a:noFill/>
          <a:ln>
            <a:noFill/>
          </a:ln>
        </p:spPr>
        <p:txBody>
          <a:bodyPr wrap="square" lIns="182880" tIns="182880" rIns="182880" bIns="182880" rtlCol="0">
            <a:spAutoFit/>
          </a:bodyPr>
          <a:lstStyle/>
          <a:p>
            <a:r>
              <a:rPr lang="en-US" dirty="0"/>
              <a:t>Groundwater from variable source area</a:t>
            </a:r>
          </a:p>
        </p:txBody>
      </p:sp>
      <p:cxnSp>
        <p:nvCxnSpPr>
          <p:cNvPr id="36" name="Straight Arrow Connector 35"/>
          <p:cNvCxnSpPr/>
          <p:nvPr/>
        </p:nvCxnSpPr>
        <p:spPr>
          <a:xfrm flipH="1">
            <a:off x="8708934" y="4260488"/>
            <a:ext cx="1446742" cy="70212"/>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119259" y="4045189"/>
            <a:ext cx="2446319" cy="315059"/>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H="1">
            <a:off x="8645935" y="3695700"/>
            <a:ext cx="1053690" cy="100743"/>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130869" y="2919132"/>
            <a:ext cx="1297150" cy="246221"/>
          </a:xfrm>
          <a:prstGeom prst="rect">
            <a:avLst/>
          </a:prstGeom>
        </p:spPr>
        <p:txBody>
          <a:bodyPr wrap="none">
            <a:spAutoFit/>
          </a:bodyPr>
          <a:lstStyle/>
          <a:p>
            <a:r>
              <a:rPr lang="en-US" sz="1000" dirty="0"/>
              <a:t> + Evapotranspiration</a:t>
            </a:r>
          </a:p>
        </p:txBody>
      </p:sp>
      <p:sp>
        <p:nvSpPr>
          <p:cNvPr id="5" name="TextBox 4">
            <a:extLst>
              <a:ext uri="{FF2B5EF4-FFF2-40B4-BE49-F238E27FC236}">
                <a16:creationId xmlns:a16="http://schemas.microsoft.com/office/drawing/2014/main" id="{5FA1275D-2ECC-4E68-AB63-F4CF25F80C12}"/>
              </a:ext>
            </a:extLst>
          </p:cNvPr>
          <p:cNvSpPr txBox="1"/>
          <p:nvPr/>
        </p:nvSpPr>
        <p:spPr>
          <a:xfrm>
            <a:off x="188430" y="244444"/>
            <a:ext cx="473003"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36</a:t>
            </a:fld>
            <a:endParaRPr lang="en-US" dirty="0"/>
          </a:p>
        </p:txBody>
      </p:sp>
    </p:spTree>
    <p:extLst>
      <p:ext uri="{BB962C8B-B14F-4D97-AF65-F5344CB8AC3E}">
        <p14:creationId xmlns:p14="http://schemas.microsoft.com/office/powerpoint/2010/main" val="802382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flow generation: </a:t>
            </a:r>
            <a:r>
              <a:rPr lang="en-US" dirty="0" err="1"/>
              <a:t>hillslope</a:t>
            </a:r>
            <a:r>
              <a:rPr lang="en-US" dirty="0"/>
              <a:t> hydrology</a:t>
            </a:r>
          </a:p>
        </p:txBody>
      </p:sp>
      <p:grpSp>
        <p:nvGrpSpPr>
          <p:cNvPr id="4" name="Group 3"/>
          <p:cNvGrpSpPr>
            <a:grpSpLocks noChangeAspect="1"/>
          </p:cNvGrpSpPr>
          <p:nvPr/>
        </p:nvGrpSpPr>
        <p:grpSpPr>
          <a:xfrm>
            <a:off x="1668486" y="3210700"/>
            <a:ext cx="8748783" cy="2084324"/>
            <a:chOff x="167639" y="1821180"/>
            <a:chExt cx="8189855" cy="1951164"/>
          </a:xfrm>
        </p:grpSpPr>
        <p:sp>
          <p:nvSpPr>
            <p:cNvPr id="184" name="Freeform 183"/>
            <p:cNvSpPr/>
            <p:nvPr/>
          </p:nvSpPr>
          <p:spPr>
            <a:xfrm>
              <a:off x="167639" y="1821180"/>
              <a:ext cx="8189855" cy="1951164"/>
            </a:xfrm>
            <a:custGeom>
              <a:avLst/>
              <a:gdLst>
                <a:gd name="connsiteX0" fmla="*/ 0 w 5829300"/>
                <a:gd name="connsiteY0" fmla="*/ 60960 h 1388782"/>
                <a:gd name="connsiteX1" fmla="*/ 609600 w 5829300"/>
                <a:gd name="connsiteY1" fmla="*/ 205740 h 1388782"/>
                <a:gd name="connsiteX2" fmla="*/ 906780 w 5829300"/>
                <a:gd name="connsiteY2" fmla="*/ 327660 h 1388782"/>
                <a:gd name="connsiteX3" fmla="*/ 1371600 w 5829300"/>
                <a:gd name="connsiteY3" fmla="*/ 457200 h 1388782"/>
                <a:gd name="connsiteX4" fmla="*/ 1623060 w 5829300"/>
                <a:gd name="connsiteY4" fmla="*/ 548640 h 1388782"/>
                <a:gd name="connsiteX5" fmla="*/ 1767840 w 5829300"/>
                <a:gd name="connsiteY5" fmla="*/ 579120 h 1388782"/>
                <a:gd name="connsiteX6" fmla="*/ 2019300 w 5829300"/>
                <a:gd name="connsiteY6" fmla="*/ 701040 h 1388782"/>
                <a:gd name="connsiteX7" fmla="*/ 2377440 w 5829300"/>
                <a:gd name="connsiteY7" fmla="*/ 952500 h 1388782"/>
                <a:gd name="connsiteX8" fmla="*/ 2712720 w 5829300"/>
                <a:gd name="connsiteY8" fmla="*/ 1104900 h 1388782"/>
                <a:gd name="connsiteX9" fmla="*/ 2994660 w 5829300"/>
                <a:gd name="connsiteY9" fmla="*/ 1318260 h 1388782"/>
                <a:gd name="connsiteX10" fmla="*/ 3078480 w 5829300"/>
                <a:gd name="connsiteY10" fmla="*/ 1356360 h 1388782"/>
                <a:gd name="connsiteX11" fmla="*/ 3520440 w 5829300"/>
                <a:gd name="connsiteY11" fmla="*/ 1348740 h 1388782"/>
                <a:gd name="connsiteX12" fmla="*/ 4213860 w 5829300"/>
                <a:gd name="connsiteY12" fmla="*/ 861060 h 1388782"/>
                <a:gd name="connsiteX13" fmla="*/ 5036820 w 5829300"/>
                <a:gd name="connsiteY13" fmla="*/ 411480 h 1388782"/>
                <a:gd name="connsiteX14" fmla="*/ 5829300 w 5829300"/>
                <a:gd name="connsiteY14" fmla="*/ 0 h 138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29300" h="1388782">
                  <a:moveTo>
                    <a:pt x="0" y="60960"/>
                  </a:moveTo>
                  <a:cubicBezTo>
                    <a:pt x="229235" y="111125"/>
                    <a:pt x="458470" y="161290"/>
                    <a:pt x="609600" y="205740"/>
                  </a:cubicBezTo>
                  <a:cubicBezTo>
                    <a:pt x="760730" y="250190"/>
                    <a:pt x="779780" y="285750"/>
                    <a:pt x="906780" y="327660"/>
                  </a:cubicBezTo>
                  <a:cubicBezTo>
                    <a:pt x="1033780" y="369570"/>
                    <a:pt x="1252220" y="420370"/>
                    <a:pt x="1371600" y="457200"/>
                  </a:cubicBezTo>
                  <a:cubicBezTo>
                    <a:pt x="1490980" y="494030"/>
                    <a:pt x="1557020" y="528320"/>
                    <a:pt x="1623060" y="548640"/>
                  </a:cubicBezTo>
                  <a:cubicBezTo>
                    <a:pt x="1689100" y="568960"/>
                    <a:pt x="1701800" y="553720"/>
                    <a:pt x="1767840" y="579120"/>
                  </a:cubicBezTo>
                  <a:cubicBezTo>
                    <a:pt x="1833880" y="604520"/>
                    <a:pt x="1917700" y="638810"/>
                    <a:pt x="2019300" y="701040"/>
                  </a:cubicBezTo>
                  <a:cubicBezTo>
                    <a:pt x="2120900" y="763270"/>
                    <a:pt x="2261870" y="885190"/>
                    <a:pt x="2377440" y="952500"/>
                  </a:cubicBezTo>
                  <a:cubicBezTo>
                    <a:pt x="2493010" y="1019810"/>
                    <a:pt x="2609850" y="1043940"/>
                    <a:pt x="2712720" y="1104900"/>
                  </a:cubicBezTo>
                  <a:cubicBezTo>
                    <a:pt x="2815590" y="1165860"/>
                    <a:pt x="2933700" y="1276350"/>
                    <a:pt x="2994660" y="1318260"/>
                  </a:cubicBezTo>
                  <a:cubicBezTo>
                    <a:pt x="3055620" y="1360170"/>
                    <a:pt x="2990850" y="1351280"/>
                    <a:pt x="3078480" y="1356360"/>
                  </a:cubicBezTo>
                  <a:cubicBezTo>
                    <a:pt x="3166110" y="1361440"/>
                    <a:pt x="3331210" y="1431290"/>
                    <a:pt x="3520440" y="1348740"/>
                  </a:cubicBezTo>
                  <a:cubicBezTo>
                    <a:pt x="3709670" y="1266190"/>
                    <a:pt x="3961130" y="1017270"/>
                    <a:pt x="4213860" y="861060"/>
                  </a:cubicBezTo>
                  <a:cubicBezTo>
                    <a:pt x="4466590" y="704850"/>
                    <a:pt x="4767580" y="554990"/>
                    <a:pt x="5036820" y="411480"/>
                  </a:cubicBezTo>
                  <a:cubicBezTo>
                    <a:pt x="5306060" y="267970"/>
                    <a:pt x="5567680" y="133985"/>
                    <a:pt x="5829300" y="0"/>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5" name="Freeform 184"/>
            <p:cNvSpPr/>
            <p:nvPr/>
          </p:nvSpPr>
          <p:spPr>
            <a:xfrm>
              <a:off x="167639" y="1821180"/>
              <a:ext cx="8189855" cy="1951164"/>
            </a:xfrm>
            <a:custGeom>
              <a:avLst/>
              <a:gdLst>
                <a:gd name="connsiteX0" fmla="*/ 0 w 5829300"/>
                <a:gd name="connsiteY0" fmla="*/ 60960 h 1388782"/>
                <a:gd name="connsiteX1" fmla="*/ 609600 w 5829300"/>
                <a:gd name="connsiteY1" fmla="*/ 205740 h 1388782"/>
                <a:gd name="connsiteX2" fmla="*/ 906780 w 5829300"/>
                <a:gd name="connsiteY2" fmla="*/ 327660 h 1388782"/>
                <a:gd name="connsiteX3" fmla="*/ 1371600 w 5829300"/>
                <a:gd name="connsiteY3" fmla="*/ 457200 h 1388782"/>
                <a:gd name="connsiteX4" fmla="*/ 1623060 w 5829300"/>
                <a:gd name="connsiteY4" fmla="*/ 548640 h 1388782"/>
                <a:gd name="connsiteX5" fmla="*/ 1767840 w 5829300"/>
                <a:gd name="connsiteY5" fmla="*/ 579120 h 1388782"/>
                <a:gd name="connsiteX6" fmla="*/ 2019300 w 5829300"/>
                <a:gd name="connsiteY6" fmla="*/ 701040 h 1388782"/>
                <a:gd name="connsiteX7" fmla="*/ 2377440 w 5829300"/>
                <a:gd name="connsiteY7" fmla="*/ 952500 h 1388782"/>
                <a:gd name="connsiteX8" fmla="*/ 2712720 w 5829300"/>
                <a:gd name="connsiteY8" fmla="*/ 1104900 h 1388782"/>
                <a:gd name="connsiteX9" fmla="*/ 2994660 w 5829300"/>
                <a:gd name="connsiteY9" fmla="*/ 1318260 h 1388782"/>
                <a:gd name="connsiteX10" fmla="*/ 3078480 w 5829300"/>
                <a:gd name="connsiteY10" fmla="*/ 1356360 h 1388782"/>
                <a:gd name="connsiteX11" fmla="*/ 3520440 w 5829300"/>
                <a:gd name="connsiteY11" fmla="*/ 1348740 h 1388782"/>
                <a:gd name="connsiteX12" fmla="*/ 4213860 w 5829300"/>
                <a:gd name="connsiteY12" fmla="*/ 861060 h 1388782"/>
                <a:gd name="connsiteX13" fmla="*/ 5036820 w 5829300"/>
                <a:gd name="connsiteY13" fmla="*/ 411480 h 1388782"/>
                <a:gd name="connsiteX14" fmla="*/ 5829300 w 5829300"/>
                <a:gd name="connsiteY14" fmla="*/ 0 h 138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29300" h="1388782">
                  <a:moveTo>
                    <a:pt x="0" y="60960"/>
                  </a:moveTo>
                  <a:cubicBezTo>
                    <a:pt x="229235" y="111125"/>
                    <a:pt x="458470" y="161290"/>
                    <a:pt x="609600" y="205740"/>
                  </a:cubicBezTo>
                  <a:cubicBezTo>
                    <a:pt x="760730" y="250190"/>
                    <a:pt x="779780" y="285750"/>
                    <a:pt x="906780" y="327660"/>
                  </a:cubicBezTo>
                  <a:cubicBezTo>
                    <a:pt x="1033780" y="369570"/>
                    <a:pt x="1252220" y="420370"/>
                    <a:pt x="1371600" y="457200"/>
                  </a:cubicBezTo>
                  <a:cubicBezTo>
                    <a:pt x="1490980" y="494030"/>
                    <a:pt x="1557020" y="528320"/>
                    <a:pt x="1623060" y="548640"/>
                  </a:cubicBezTo>
                  <a:cubicBezTo>
                    <a:pt x="1689100" y="568960"/>
                    <a:pt x="1701800" y="553720"/>
                    <a:pt x="1767840" y="579120"/>
                  </a:cubicBezTo>
                  <a:cubicBezTo>
                    <a:pt x="1833880" y="604520"/>
                    <a:pt x="1917700" y="638810"/>
                    <a:pt x="2019300" y="701040"/>
                  </a:cubicBezTo>
                  <a:cubicBezTo>
                    <a:pt x="2120900" y="763270"/>
                    <a:pt x="2261870" y="885190"/>
                    <a:pt x="2377440" y="952500"/>
                  </a:cubicBezTo>
                  <a:cubicBezTo>
                    <a:pt x="2493010" y="1019810"/>
                    <a:pt x="2609850" y="1043940"/>
                    <a:pt x="2712720" y="1104900"/>
                  </a:cubicBezTo>
                  <a:cubicBezTo>
                    <a:pt x="2815590" y="1165860"/>
                    <a:pt x="2933700" y="1276350"/>
                    <a:pt x="2994660" y="1318260"/>
                  </a:cubicBezTo>
                  <a:cubicBezTo>
                    <a:pt x="3055620" y="1360170"/>
                    <a:pt x="2990850" y="1351280"/>
                    <a:pt x="3078480" y="1356360"/>
                  </a:cubicBezTo>
                  <a:cubicBezTo>
                    <a:pt x="3166110" y="1361440"/>
                    <a:pt x="3331210" y="1431290"/>
                    <a:pt x="3520440" y="1348740"/>
                  </a:cubicBezTo>
                  <a:cubicBezTo>
                    <a:pt x="3709670" y="1266190"/>
                    <a:pt x="3961130" y="1017270"/>
                    <a:pt x="4213860" y="861060"/>
                  </a:cubicBezTo>
                  <a:cubicBezTo>
                    <a:pt x="4466590" y="704850"/>
                    <a:pt x="4767580" y="554990"/>
                    <a:pt x="5036820" y="411480"/>
                  </a:cubicBezTo>
                  <a:cubicBezTo>
                    <a:pt x="5306060" y="267970"/>
                    <a:pt x="5567680" y="133985"/>
                    <a:pt x="5829300" y="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5" name="Freeform 4"/>
          <p:cNvSpPr/>
          <p:nvPr/>
        </p:nvSpPr>
        <p:spPr>
          <a:xfrm>
            <a:off x="6544627" y="5314328"/>
            <a:ext cx="273361" cy="115747"/>
          </a:xfrm>
          <a:custGeom>
            <a:avLst/>
            <a:gdLst>
              <a:gd name="connsiteX0" fmla="*/ 17170 w 273361"/>
              <a:gd name="connsiteY0" fmla="*/ 20243 h 115747"/>
              <a:gd name="connsiteX1" fmla="*/ 42570 w 273361"/>
              <a:gd name="connsiteY1" fmla="*/ 96443 h 115747"/>
              <a:gd name="connsiteX2" fmla="*/ 226720 w 273361"/>
              <a:gd name="connsiteY2" fmla="*/ 109143 h 115747"/>
              <a:gd name="connsiteX3" fmla="*/ 258470 w 273361"/>
              <a:gd name="connsiteY3" fmla="*/ 7543 h 115747"/>
              <a:gd name="connsiteX4" fmla="*/ 17170 w 273361"/>
              <a:gd name="connsiteY4" fmla="*/ 20243 h 11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61" h="115747">
                <a:moveTo>
                  <a:pt x="17170" y="20243"/>
                </a:moveTo>
                <a:cubicBezTo>
                  <a:pt x="-18813" y="35060"/>
                  <a:pt x="7645" y="81626"/>
                  <a:pt x="42570" y="96443"/>
                </a:cubicBezTo>
                <a:cubicBezTo>
                  <a:pt x="77495" y="111260"/>
                  <a:pt x="190737" y="123960"/>
                  <a:pt x="226720" y="109143"/>
                </a:cubicBezTo>
                <a:cubicBezTo>
                  <a:pt x="262703" y="94326"/>
                  <a:pt x="292337" y="24476"/>
                  <a:pt x="258470" y="7543"/>
                </a:cubicBezTo>
                <a:cubicBezTo>
                  <a:pt x="224603" y="-9390"/>
                  <a:pt x="53153" y="5426"/>
                  <a:pt x="17170" y="2024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6" name="Straight Connector 5"/>
          <p:cNvCxnSpPr/>
          <p:nvPr/>
        </p:nvCxnSpPr>
        <p:spPr>
          <a:xfrm flipV="1">
            <a:off x="6202387" y="5314328"/>
            <a:ext cx="787400" cy="872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645627" y="3713620"/>
            <a:ext cx="8816340" cy="1767840"/>
            <a:chOff x="144780" y="2324100"/>
            <a:chExt cx="8816340" cy="1767840"/>
          </a:xfrm>
        </p:grpSpPr>
        <p:sp>
          <p:nvSpPr>
            <p:cNvPr id="181" name="Freeform 180"/>
            <p:cNvSpPr/>
            <p:nvPr/>
          </p:nvSpPr>
          <p:spPr>
            <a:xfrm rot="290420">
              <a:off x="5547360" y="2346960"/>
              <a:ext cx="3413760" cy="1729740"/>
            </a:xfrm>
            <a:custGeom>
              <a:avLst/>
              <a:gdLst>
                <a:gd name="connsiteX0" fmla="*/ 0 w 3413760"/>
                <a:gd name="connsiteY0" fmla="*/ 1729740 h 1729740"/>
                <a:gd name="connsiteX1" fmla="*/ 312420 w 3413760"/>
                <a:gd name="connsiteY1" fmla="*/ 1584960 h 1729740"/>
                <a:gd name="connsiteX2" fmla="*/ 1028700 w 3413760"/>
                <a:gd name="connsiteY2" fmla="*/ 1104900 h 1729740"/>
                <a:gd name="connsiteX3" fmla="*/ 1889760 w 3413760"/>
                <a:gd name="connsiteY3" fmla="*/ 662940 h 1729740"/>
                <a:gd name="connsiteX4" fmla="*/ 3413760 w 3413760"/>
                <a:gd name="connsiteY4" fmla="*/ 0 h 1729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1729740">
                  <a:moveTo>
                    <a:pt x="0" y="1729740"/>
                  </a:moveTo>
                  <a:cubicBezTo>
                    <a:pt x="70485" y="1709420"/>
                    <a:pt x="140970" y="1689100"/>
                    <a:pt x="312420" y="1584960"/>
                  </a:cubicBezTo>
                  <a:cubicBezTo>
                    <a:pt x="483870" y="1480820"/>
                    <a:pt x="765810" y="1258570"/>
                    <a:pt x="1028700" y="1104900"/>
                  </a:cubicBezTo>
                  <a:cubicBezTo>
                    <a:pt x="1291590" y="951230"/>
                    <a:pt x="1492250" y="847090"/>
                    <a:pt x="1889760" y="662940"/>
                  </a:cubicBezTo>
                  <a:cubicBezTo>
                    <a:pt x="2287270" y="478790"/>
                    <a:pt x="2850515" y="239395"/>
                    <a:pt x="3413760" y="0"/>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2" name="Freeform 181"/>
            <p:cNvSpPr/>
            <p:nvPr/>
          </p:nvSpPr>
          <p:spPr>
            <a:xfrm rot="21367787">
              <a:off x="144780" y="2324100"/>
              <a:ext cx="4518660" cy="1767840"/>
            </a:xfrm>
            <a:custGeom>
              <a:avLst/>
              <a:gdLst>
                <a:gd name="connsiteX0" fmla="*/ 4518660 w 4518660"/>
                <a:gd name="connsiteY0" fmla="*/ 1767840 h 1767840"/>
                <a:gd name="connsiteX1" fmla="*/ 4091940 w 4518660"/>
                <a:gd name="connsiteY1" fmla="*/ 1546860 h 1767840"/>
                <a:gd name="connsiteX2" fmla="*/ 3535680 w 4518660"/>
                <a:gd name="connsiteY2" fmla="*/ 1325880 h 1767840"/>
                <a:gd name="connsiteX3" fmla="*/ 2941320 w 4518660"/>
                <a:gd name="connsiteY3" fmla="*/ 876300 h 1767840"/>
                <a:gd name="connsiteX4" fmla="*/ 2293620 w 4518660"/>
                <a:gd name="connsiteY4" fmla="*/ 701040 h 1767840"/>
                <a:gd name="connsiteX5" fmla="*/ 1112520 w 4518660"/>
                <a:gd name="connsiteY5" fmla="*/ 358140 h 1767840"/>
                <a:gd name="connsiteX6" fmla="*/ 868680 w 4518660"/>
                <a:gd name="connsiteY6" fmla="*/ 243840 h 1767840"/>
                <a:gd name="connsiteX7" fmla="*/ 0 w 4518660"/>
                <a:gd name="connsiteY7" fmla="*/ 0 h 176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8660" h="1767840">
                  <a:moveTo>
                    <a:pt x="4518660" y="1767840"/>
                  </a:moveTo>
                  <a:cubicBezTo>
                    <a:pt x="4387215" y="1694180"/>
                    <a:pt x="4255770" y="1620520"/>
                    <a:pt x="4091940" y="1546860"/>
                  </a:cubicBezTo>
                  <a:cubicBezTo>
                    <a:pt x="3928110" y="1473200"/>
                    <a:pt x="3727450" y="1437640"/>
                    <a:pt x="3535680" y="1325880"/>
                  </a:cubicBezTo>
                  <a:cubicBezTo>
                    <a:pt x="3343910" y="1214120"/>
                    <a:pt x="3148330" y="980440"/>
                    <a:pt x="2941320" y="876300"/>
                  </a:cubicBezTo>
                  <a:cubicBezTo>
                    <a:pt x="2734310" y="772160"/>
                    <a:pt x="2293620" y="701040"/>
                    <a:pt x="2293620" y="701040"/>
                  </a:cubicBezTo>
                  <a:lnTo>
                    <a:pt x="1112520" y="358140"/>
                  </a:lnTo>
                  <a:cubicBezTo>
                    <a:pt x="875030" y="281940"/>
                    <a:pt x="1054100" y="303530"/>
                    <a:pt x="868680" y="243840"/>
                  </a:cubicBezTo>
                  <a:cubicBezTo>
                    <a:pt x="683260" y="184150"/>
                    <a:pt x="341630" y="92075"/>
                    <a:pt x="0" y="0"/>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3" name="Isosceles Triangle 182"/>
            <p:cNvSpPr/>
            <p:nvPr/>
          </p:nvSpPr>
          <p:spPr>
            <a:xfrm flipV="1">
              <a:off x="198119" y="2392680"/>
              <a:ext cx="106680" cy="1066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80" name="TextBox 24"/>
          <p:cNvSpPr txBox="1"/>
          <p:nvPr/>
        </p:nvSpPr>
        <p:spPr>
          <a:xfrm>
            <a:off x="7059581" y="5299032"/>
            <a:ext cx="146482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Runoff = </a:t>
            </a:r>
            <a:r>
              <a:rPr lang="en-US" i="1" dirty="0"/>
              <a:t>Q</a:t>
            </a:r>
            <a:r>
              <a:rPr lang="en-US" i="1" baseline="-25000" dirty="0"/>
              <a:t>OUT</a:t>
            </a:r>
          </a:p>
        </p:txBody>
      </p:sp>
      <p:grpSp>
        <p:nvGrpSpPr>
          <p:cNvPr id="9" name="Group 8"/>
          <p:cNvGrpSpPr/>
          <p:nvPr/>
        </p:nvGrpSpPr>
        <p:grpSpPr>
          <a:xfrm>
            <a:off x="3916387" y="4498480"/>
            <a:ext cx="4960620" cy="601980"/>
            <a:chOff x="2415540" y="3108960"/>
            <a:chExt cx="4960620" cy="601980"/>
          </a:xfrm>
        </p:grpSpPr>
        <p:sp>
          <p:nvSpPr>
            <p:cNvPr id="177" name="Freeform 176"/>
            <p:cNvSpPr/>
            <p:nvPr/>
          </p:nvSpPr>
          <p:spPr>
            <a:xfrm>
              <a:off x="2415540" y="3108960"/>
              <a:ext cx="1463040" cy="601980"/>
            </a:xfrm>
            <a:custGeom>
              <a:avLst/>
              <a:gdLst>
                <a:gd name="connsiteX0" fmla="*/ 0 w 1463040"/>
                <a:gd name="connsiteY0" fmla="*/ 0 h 601980"/>
                <a:gd name="connsiteX1" fmla="*/ 510540 w 1463040"/>
                <a:gd name="connsiteY1" fmla="*/ 60960 h 601980"/>
                <a:gd name="connsiteX2" fmla="*/ 853440 w 1463040"/>
                <a:gd name="connsiteY2" fmla="*/ 251460 h 601980"/>
                <a:gd name="connsiteX3" fmla="*/ 1066800 w 1463040"/>
                <a:gd name="connsiteY3" fmla="*/ 388620 h 601980"/>
                <a:gd name="connsiteX4" fmla="*/ 1150620 w 1463040"/>
                <a:gd name="connsiteY4" fmla="*/ 464820 h 601980"/>
                <a:gd name="connsiteX5" fmla="*/ 1463040 w 1463040"/>
                <a:gd name="connsiteY5" fmla="*/ 601980 h 60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0" h="601980">
                  <a:moveTo>
                    <a:pt x="0" y="0"/>
                  </a:moveTo>
                  <a:cubicBezTo>
                    <a:pt x="184150" y="9525"/>
                    <a:pt x="368300" y="19050"/>
                    <a:pt x="510540" y="60960"/>
                  </a:cubicBezTo>
                  <a:cubicBezTo>
                    <a:pt x="652780" y="102870"/>
                    <a:pt x="760730" y="196850"/>
                    <a:pt x="853440" y="251460"/>
                  </a:cubicBezTo>
                  <a:cubicBezTo>
                    <a:pt x="946150" y="306070"/>
                    <a:pt x="1017270" y="353060"/>
                    <a:pt x="1066800" y="388620"/>
                  </a:cubicBezTo>
                  <a:cubicBezTo>
                    <a:pt x="1116330" y="424180"/>
                    <a:pt x="1084580" y="429260"/>
                    <a:pt x="1150620" y="464820"/>
                  </a:cubicBezTo>
                  <a:cubicBezTo>
                    <a:pt x="1216660" y="500380"/>
                    <a:pt x="1339850" y="551180"/>
                    <a:pt x="1463040" y="601980"/>
                  </a:cubicBezTo>
                </a:path>
              </a:pathLst>
            </a:custGeom>
            <a:noFill/>
            <a:ln w="38100">
              <a:solidFill>
                <a:srgbClr val="00B0F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8" name="Freeform 177"/>
            <p:cNvSpPr/>
            <p:nvPr/>
          </p:nvSpPr>
          <p:spPr>
            <a:xfrm>
              <a:off x="6385560" y="3139440"/>
              <a:ext cx="990600" cy="434340"/>
            </a:xfrm>
            <a:custGeom>
              <a:avLst/>
              <a:gdLst>
                <a:gd name="connsiteX0" fmla="*/ 990600 w 990600"/>
                <a:gd name="connsiteY0" fmla="*/ 0 h 434340"/>
                <a:gd name="connsiteX1" fmla="*/ 464820 w 990600"/>
                <a:gd name="connsiteY1" fmla="*/ 198120 h 434340"/>
                <a:gd name="connsiteX2" fmla="*/ 0 w 990600"/>
                <a:gd name="connsiteY2" fmla="*/ 434340 h 434340"/>
              </a:gdLst>
              <a:ahLst/>
              <a:cxnLst>
                <a:cxn ang="0">
                  <a:pos x="connsiteX0" y="connsiteY0"/>
                </a:cxn>
                <a:cxn ang="0">
                  <a:pos x="connsiteX1" y="connsiteY1"/>
                </a:cxn>
                <a:cxn ang="0">
                  <a:pos x="connsiteX2" y="connsiteY2"/>
                </a:cxn>
              </a:cxnLst>
              <a:rect l="l" t="t" r="r" b="b"/>
              <a:pathLst>
                <a:path w="990600" h="434340">
                  <a:moveTo>
                    <a:pt x="990600" y="0"/>
                  </a:moveTo>
                  <a:cubicBezTo>
                    <a:pt x="810260" y="62865"/>
                    <a:pt x="629920" y="125730"/>
                    <a:pt x="464820" y="198120"/>
                  </a:cubicBezTo>
                  <a:cubicBezTo>
                    <a:pt x="299720" y="270510"/>
                    <a:pt x="149860" y="352425"/>
                    <a:pt x="0" y="434340"/>
                  </a:cubicBezTo>
                </a:path>
              </a:pathLst>
            </a:custGeom>
            <a:noFill/>
            <a:ln w="38100">
              <a:solidFill>
                <a:srgbClr val="00B0F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0" name="Group 9"/>
          <p:cNvGrpSpPr/>
          <p:nvPr/>
        </p:nvGrpSpPr>
        <p:grpSpPr>
          <a:xfrm>
            <a:off x="3752138" y="4736964"/>
            <a:ext cx="1897699" cy="693111"/>
            <a:chOff x="2251291" y="3347444"/>
            <a:chExt cx="1897699" cy="693111"/>
          </a:xfrm>
        </p:grpSpPr>
        <p:sp>
          <p:nvSpPr>
            <p:cNvPr id="175" name="TextBox 29"/>
            <p:cNvSpPr txBox="1"/>
            <p:nvPr/>
          </p:nvSpPr>
          <p:spPr>
            <a:xfrm>
              <a:off x="2251291" y="3671223"/>
              <a:ext cx="189769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Groundwater flow</a:t>
              </a:r>
            </a:p>
          </p:txBody>
        </p:sp>
        <p:cxnSp>
          <p:nvCxnSpPr>
            <p:cNvPr id="176" name="Straight Arrow Connector 175"/>
            <p:cNvCxnSpPr/>
            <p:nvPr/>
          </p:nvCxnSpPr>
          <p:spPr>
            <a:xfrm flipV="1">
              <a:off x="3071074" y="3347444"/>
              <a:ext cx="175260" cy="4009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581566" y="1821616"/>
            <a:ext cx="7385817" cy="926229"/>
            <a:chOff x="1149299" y="1108084"/>
            <a:chExt cx="7385817" cy="926229"/>
          </a:xfrm>
        </p:grpSpPr>
        <p:cxnSp>
          <p:nvCxnSpPr>
            <p:cNvPr id="130" name="Straight Arrow Connector 129"/>
            <p:cNvCxnSpPr/>
            <p:nvPr/>
          </p:nvCxnSpPr>
          <p:spPr>
            <a:xfrm flipH="1">
              <a:off x="2667000" y="142545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H="1">
              <a:off x="2831999" y="143009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2999639" y="143277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3164638" y="143742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a:off x="3339898" y="143039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a:off x="3504897" y="143503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a:off x="3672537" y="143771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a:off x="3837536" y="144236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a:off x="4012334" y="144552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a:off x="4177333" y="145017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a:off x="4344973" y="14528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H="1">
              <a:off x="4509972" y="14575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H="1">
              <a:off x="4685232" y="145046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H="1">
              <a:off x="4850231" y="145511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a:off x="5017871" y="145779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H="1">
              <a:off x="5182870" y="146244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a:off x="5349241" y="14602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5514240" y="14649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H="1">
              <a:off x="5681880" y="146758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a:off x="5846879" y="147223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H="1">
              <a:off x="6021677" y="147539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6186676" y="148004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a:off x="6354316" y="148272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H="1">
              <a:off x="6519315" y="148736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a:off x="6694575" y="148033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H="1">
              <a:off x="6859574" y="148498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H="1">
              <a:off x="7027214" y="148766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a:off x="7192213" y="149230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8" name="TextBox 63"/>
            <p:cNvSpPr txBox="1"/>
            <p:nvPr/>
          </p:nvSpPr>
          <p:spPr>
            <a:xfrm>
              <a:off x="4225707" y="1108084"/>
              <a:ext cx="172361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Precipitation = </a:t>
              </a:r>
              <a:r>
                <a:rPr lang="en-US" i="1" dirty="0"/>
                <a:t>P</a:t>
              </a:r>
            </a:p>
          </p:txBody>
        </p:sp>
        <p:cxnSp>
          <p:nvCxnSpPr>
            <p:cNvPr id="159" name="Straight Arrow Connector 158"/>
            <p:cNvCxnSpPr/>
            <p:nvPr/>
          </p:nvCxnSpPr>
          <p:spPr>
            <a:xfrm flipH="1">
              <a:off x="1149299" y="140072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H="1">
              <a:off x="1314298" y="140537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1481938" y="140805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H="1">
              <a:off x="1646937" y="141270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H="1">
              <a:off x="1822197" y="140566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H="1">
              <a:off x="1987196" y="141031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H="1">
              <a:off x="2154836" y="141299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H="1">
              <a:off x="2319835" y="141764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H="1">
              <a:off x="2494633" y="142080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H="1">
              <a:off x="7354319" y="149677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H="1">
              <a:off x="7521959" y="14994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a:off x="7686958" y="15041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flipH="1">
              <a:off x="7862218" y="149706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H="1">
              <a:off x="8027217" y="150171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flipH="1">
              <a:off x="8194857" y="150439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H="1">
              <a:off x="8359856" y="150904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2731325" y="3627652"/>
            <a:ext cx="6505394" cy="1472808"/>
            <a:chOff x="1230478" y="2238132"/>
            <a:chExt cx="6505394" cy="1472808"/>
          </a:xfrm>
        </p:grpSpPr>
        <p:cxnSp>
          <p:nvCxnSpPr>
            <p:cNvPr id="118" name="Straight Arrow Connector 117"/>
            <p:cNvCxnSpPr/>
            <p:nvPr/>
          </p:nvCxnSpPr>
          <p:spPr>
            <a:xfrm>
              <a:off x="1230478" y="2238132"/>
              <a:ext cx="11430" cy="51366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5998585" y="3511310"/>
              <a:ext cx="0" cy="19963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1697814" y="2392680"/>
              <a:ext cx="0" cy="47066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3929752" y="3377339"/>
              <a:ext cx="4758" cy="26794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2173886" y="2494963"/>
              <a:ext cx="0" cy="47066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3373422" y="3054472"/>
              <a:ext cx="2708" cy="29668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a:off x="2640851" y="2658934"/>
              <a:ext cx="1446" cy="39553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2986622" y="2809718"/>
              <a:ext cx="6263" cy="29204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6385560" y="3211830"/>
              <a:ext cx="9265" cy="23914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6781799" y="2965625"/>
              <a:ext cx="0" cy="294377"/>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7211263" y="2730294"/>
              <a:ext cx="0" cy="382519"/>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a:off x="7714835" y="2429673"/>
              <a:ext cx="21037" cy="48281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128723" y="3964542"/>
            <a:ext cx="1316194" cy="1023022"/>
            <a:chOff x="2401441" y="3330716"/>
            <a:chExt cx="1316194" cy="1023022"/>
          </a:xfrm>
        </p:grpSpPr>
        <p:sp>
          <p:nvSpPr>
            <p:cNvPr id="116" name="TextBox 121"/>
            <p:cNvSpPr txBox="1"/>
            <p:nvPr/>
          </p:nvSpPr>
          <p:spPr>
            <a:xfrm>
              <a:off x="2401441" y="3707407"/>
              <a:ext cx="1316194"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Infiltration /</a:t>
              </a:r>
            </a:p>
            <a:p>
              <a:r>
                <a:rPr lang="en-US" dirty="0"/>
                <a:t>Recharge</a:t>
              </a:r>
            </a:p>
          </p:txBody>
        </p:sp>
        <p:cxnSp>
          <p:nvCxnSpPr>
            <p:cNvPr id="117" name="Straight Arrow Connector 116"/>
            <p:cNvCxnSpPr/>
            <p:nvPr/>
          </p:nvCxnSpPr>
          <p:spPr>
            <a:xfrm flipV="1">
              <a:off x="3093720" y="3330716"/>
              <a:ext cx="384841" cy="4306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873385" y="3362325"/>
            <a:ext cx="6220793" cy="1909511"/>
            <a:chOff x="1372538" y="2582405"/>
            <a:chExt cx="6220793" cy="1909511"/>
          </a:xfrm>
        </p:grpSpPr>
        <p:grpSp>
          <p:nvGrpSpPr>
            <p:cNvPr id="59" name="Group 58"/>
            <p:cNvGrpSpPr/>
            <p:nvPr/>
          </p:nvGrpSpPr>
          <p:grpSpPr>
            <a:xfrm>
              <a:off x="1372538" y="2582405"/>
              <a:ext cx="109573" cy="286563"/>
              <a:chOff x="2404110" y="2206019"/>
              <a:chExt cx="109573" cy="286563"/>
            </a:xfrm>
          </p:grpSpPr>
          <p:sp>
            <p:nvSpPr>
              <p:cNvPr id="114" name="Isosceles Triangle 113"/>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5" name="Rectangle 114"/>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0" name="Group 59"/>
            <p:cNvGrpSpPr/>
            <p:nvPr/>
          </p:nvGrpSpPr>
          <p:grpSpPr>
            <a:xfrm>
              <a:off x="1479045" y="2612951"/>
              <a:ext cx="109573" cy="286563"/>
              <a:chOff x="2404110" y="2206019"/>
              <a:chExt cx="109573" cy="286563"/>
            </a:xfrm>
          </p:grpSpPr>
          <p:sp>
            <p:nvSpPr>
              <p:cNvPr id="112" name="Isosceles Triangle 111"/>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3" name="Rectangle 112"/>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1" name="Group 60"/>
            <p:cNvGrpSpPr/>
            <p:nvPr/>
          </p:nvGrpSpPr>
          <p:grpSpPr>
            <a:xfrm>
              <a:off x="1568381" y="2657207"/>
              <a:ext cx="109573" cy="286563"/>
              <a:chOff x="2404110" y="2206019"/>
              <a:chExt cx="109573" cy="286563"/>
            </a:xfrm>
          </p:grpSpPr>
          <p:sp>
            <p:nvSpPr>
              <p:cNvPr id="110" name="Isosceles Triangle 109"/>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1" name="Rectangle 110"/>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2" name="Group 61"/>
            <p:cNvGrpSpPr/>
            <p:nvPr/>
          </p:nvGrpSpPr>
          <p:grpSpPr>
            <a:xfrm>
              <a:off x="1687436" y="2689409"/>
              <a:ext cx="109573" cy="286563"/>
              <a:chOff x="2404110" y="2206019"/>
              <a:chExt cx="109573" cy="286563"/>
            </a:xfrm>
          </p:grpSpPr>
          <p:sp>
            <p:nvSpPr>
              <p:cNvPr id="108" name="Isosceles Triangle 107"/>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9" name="Rectangle 108"/>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3" name="Group 62"/>
            <p:cNvGrpSpPr/>
            <p:nvPr/>
          </p:nvGrpSpPr>
          <p:grpSpPr>
            <a:xfrm>
              <a:off x="1785013" y="2731760"/>
              <a:ext cx="109573" cy="286563"/>
              <a:chOff x="2404110" y="2206019"/>
              <a:chExt cx="109573" cy="286563"/>
            </a:xfrm>
          </p:grpSpPr>
          <p:sp>
            <p:nvSpPr>
              <p:cNvPr id="106" name="Isosceles Triangle 105"/>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 name="Rectangle 106"/>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4" name="Group 63"/>
            <p:cNvGrpSpPr/>
            <p:nvPr/>
          </p:nvGrpSpPr>
          <p:grpSpPr>
            <a:xfrm>
              <a:off x="2611407" y="2964482"/>
              <a:ext cx="109573" cy="286563"/>
              <a:chOff x="2404110" y="2206019"/>
              <a:chExt cx="109573" cy="286563"/>
            </a:xfrm>
          </p:grpSpPr>
          <p:sp>
            <p:nvSpPr>
              <p:cNvPr id="104" name="Isosceles Triangle 103"/>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 name="Rectangle 104"/>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5" name="Group 64"/>
            <p:cNvGrpSpPr/>
            <p:nvPr/>
          </p:nvGrpSpPr>
          <p:grpSpPr>
            <a:xfrm>
              <a:off x="2704886" y="2993171"/>
              <a:ext cx="109573" cy="286563"/>
              <a:chOff x="2404110" y="2206019"/>
              <a:chExt cx="109573" cy="286563"/>
            </a:xfrm>
          </p:grpSpPr>
          <p:sp>
            <p:nvSpPr>
              <p:cNvPr id="102" name="Isosceles Triangle 101"/>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 name="Rectangle 102"/>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6" name="Group 65"/>
            <p:cNvGrpSpPr/>
            <p:nvPr/>
          </p:nvGrpSpPr>
          <p:grpSpPr>
            <a:xfrm>
              <a:off x="2807990" y="3012310"/>
              <a:ext cx="109573" cy="286563"/>
              <a:chOff x="2404110" y="2206019"/>
              <a:chExt cx="109573" cy="286563"/>
            </a:xfrm>
          </p:grpSpPr>
          <p:sp>
            <p:nvSpPr>
              <p:cNvPr id="100" name="Isosceles Triangle 99"/>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1" name="Rectangle 100"/>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7" name="Group 66"/>
            <p:cNvGrpSpPr/>
            <p:nvPr/>
          </p:nvGrpSpPr>
          <p:grpSpPr>
            <a:xfrm>
              <a:off x="2883902" y="3039273"/>
              <a:ext cx="109573" cy="286563"/>
              <a:chOff x="2404110" y="2206019"/>
              <a:chExt cx="109573" cy="286563"/>
            </a:xfrm>
          </p:grpSpPr>
          <p:sp>
            <p:nvSpPr>
              <p:cNvPr id="98" name="Isosceles Triangle 97"/>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9" name="Rectangle 98"/>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8" name="Group 67"/>
            <p:cNvGrpSpPr/>
            <p:nvPr/>
          </p:nvGrpSpPr>
          <p:grpSpPr>
            <a:xfrm>
              <a:off x="4936632" y="4205353"/>
              <a:ext cx="109573" cy="286563"/>
              <a:chOff x="2404110" y="2206019"/>
              <a:chExt cx="109573" cy="286563"/>
            </a:xfrm>
          </p:grpSpPr>
          <p:sp>
            <p:nvSpPr>
              <p:cNvPr id="96" name="Isosceles Triangle 95"/>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Rectangle 96"/>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9" name="Group 68"/>
            <p:cNvGrpSpPr/>
            <p:nvPr/>
          </p:nvGrpSpPr>
          <p:grpSpPr>
            <a:xfrm>
              <a:off x="4822222" y="4186234"/>
              <a:ext cx="109573" cy="286563"/>
              <a:chOff x="2404110" y="2206019"/>
              <a:chExt cx="109573" cy="286563"/>
            </a:xfrm>
          </p:grpSpPr>
          <p:sp>
            <p:nvSpPr>
              <p:cNvPr id="94" name="Isosceles Triangle 93"/>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5" name="Rectangle 94"/>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0" name="Group 69"/>
            <p:cNvGrpSpPr/>
            <p:nvPr/>
          </p:nvGrpSpPr>
          <p:grpSpPr>
            <a:xfrm>
              <a:off x="5998585" y="3735458"/>
              <a:ext cx="109573" cy="286563"/>
              <a:chOff x="2404110" y="2206019"/>
              <a:chExt cx="109573" cy="286563"/>
            </a:xfrm>
          </p:grpSpPr>
          <p:sp>
            <p:nvSpPr>
              <p:cNvPr id="92" name="Isosceles Triangle 91"/>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 name="Rectangle 92"/>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1" name="Group 70"/>
            <p:cNvGrpSpPr/>
            <p:nvPr/>
          </p:nvGrpSpPr>
          <p:grpSpPr>
            <a:xfrm>
              <a:off x="6108158" y="3639085"/>
              <a:ext cx="109573" cy="286563"/>
              <a:chOff x="2404110" y="2206019"/>
              <a:chExt cx="109573" cy="286563"/>
            </a:xfrm>
          </p:grpSpPr>
          <p:sp>
            <p:nvSpPr>
              <p:cNvPr id="90" name="Isosceles Triangle 89"/>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Rectangle 90"/>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2" name="Group 71"/>
            <p:cNvGrpSpPr/>
            <p:nvPr/>
          </p:nvGrpSpPr>
          <p:grpSpPr>
            <a:xfrm>
              <a:off x="5314168" y="4178926"/>
              <a:ext cx="109573" cy="286563"/>
              <a:chOff x="2404110" y="2206019"/>
              <a:chExt cx="109573" cy="286563"/>
            </a:xfrm>
          </p:grpSpPr>
          <p:sp>
            <p:nvSpPr>
              <p:cNvPr id="88" name="Isosceles Triangle 87"/>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Rectangle 88"/>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3" name="Group 72"/>
            <p:cNvGrpSpPr/>
            <p:nvPr/>
          </p:nvGrpSpPr>
          <p:grpSpPr>
            <a:xfrm>
              <a:off x="6213316" y="3565256"/>
              <a:ext cx="109573" cy="286563"/>
              <a:chOff x="2404110" y="2206019"/>
              <a:chExt cx="109573" cy="286563"/>
            </a:xfrm>
          </p:grpSpPr>
          <p:sp>
            <p:nvSpPr>
              <p:cNvPr id="86" name="Isosceles Triangle 85"/>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Rectangle 86"/>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4" name="Group 73"/>
            <p:cNvGrpSpPr/>
            <p:nvPr/>
          </p:nvGrpSpPr>
          <p:grpSpPr>
            <a:xfrm>
              <a:off x="7196836" y="2985535"/>
              <a:ext cx="109573" cy="286563"/>
              <a:chOff x="2404110" y="2206019"/>
              <a:chExt cx="109573" cy="286563"/>
            </a:xfrm>
          </p:grpSpPr>
          <p:sp>
            <p:nvSpPr>
              <p:cNvPr id="84" name="Isosceles Triangle 83"/>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Rectangle 84"/>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5" name="Group 74"/>
            <p:cNvGrpSpPr/>
            <p:nvPr/>
          </p:nvGrpSpPr>
          <p:grpSpPr>
            <a:xfrm>
              <a:off x="7314382" y="2915442"/>
              <a:ext cx="109573" cy="286563"/>
              <a:chOff x="2404110" y="2206019"/>
              <a:chExt cx="109573" cy="286563"/>
            </a:xfrm>
          </p:grpSpPr>
          <p:sp>
            <p:nvSpPr>
              <p:cNvPr id="82" name="Isosceles Triangle 81"/>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3" name="Rectangle 82"/>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6" name="Group 75"/>
            <p:cNvGrpSpPr/>
            <p:nvPr/>
          </p:nvGrpSpPr>
          <p:grpSpPr>
            <a:xfrm>
              <a:off x="7407853" y="2858319"/>
              <a:ext cx="109573" cy="286563"/>
              <a:chOff x="2404110" y="2206019"/>
              <a:chExt cx="109573" cy="286563"/>
            </a:xfrm>
          </p:grpSpPr>
          <p:sp>
            <p:nvSpPr>
              <p:cNvPr id="80" name="Isosceles Triangle 79"/>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Rectangle 80"/>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7" name="Group 76"/>
            <p:cNvGrpSpPr/>
            <p:nvPr/>
          </p:nvGrpSpPr>
          <p:grpSpPr>
            <a:xfrm>
              <a:off x="7483758" y="2836569"/>
              <a:ext cx="109573" cy="286563"/>
              <a:chOff x="2404110" y="2206019"/>
              <a:chExt cx="109573" cy="286563"/>
            </a:xfrm>
          </p:grpSpPr>
          <p:sp>
            <p:nvSpPr>
              <p:cNvPr id="78" name="Isosceles Triangle 77"/>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9" name="Rectangle 78"/>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15" name="TextBox 213"/>
          <p:cNvSpPr txBox="1"/>
          <p:nvPr/>
        </p:nvSpPr>
        <p:spPr>
          <a:xfrm>
            <a:off x="4565977" y="3450000"/>
            <a:ext cx="361682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Evaporation (and Transpiration) = </a:t>
            </a:r>
            <a:r>
              <a:rPr lang="en-US" i="1" dirty="0"/>
              <a:t>E</a:t>
            </a:r>
            <a:r>
              <a:rPr lang="en-US" i="1" baseline="-25000" dirty="0"/>
              <a:t>ET</a:t>
            </a:r>
          </a:p>
        </p:txBody>
      </p:sp>
      <p:grpSp>
        <p:nvGrpSpPr>
          <p:cNvPr id="16" name="Group 15"/>
          <p:cNvGrpSpPr/>
          <p:nvPr/>
        </p:nvGrpSpPr>
        <p:grpSpPr>
          <a:xfrm>
            <a:off x="2504197" y="2910937"/>
            <a:ext cx="7385817" cy="2030555"/>
            <a:chOff x="1003350" y="2131018"/>
            <a:chExt cx="7385817" cy="3395756"/>
          </a:xfrm>
        </p:grpSpPr>
        <p:cxnSp>
          <p:nvCxnSpPr>
            <p:cNvPr id="17" name="Straight Arrow Connector 16"/>
            <p:cNvCxnSpPr/>
            <p:nvPr/>
          </p:nvCxnSpPr>
          <p:spPr>
            <a:xfrm flipH="1" flipV="1">
              <a:off x="2612650" y="289382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982422" y="3553154"/>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162342" y="37473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368161" y="391956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570858" y="411472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763104" y="430840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988785" y="451323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246977" y="477586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396695" y="48860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564401" y="494891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4736177" y="487668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4929478" y="49335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5115393" y="5001504"/>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5276846" y="490441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5432592" y="4792304"/>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5500572" y="449738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5643996" y="428548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5749770" y="416046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5881356" y="3989289"/>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6028320" y="383648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6268102" y="398160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6406516" y="391004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63976" y="368747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6684018" y="337507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6842493" y="322236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6983515" y="300783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1003350" y="213101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1167306" y="222706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1343167" y="227831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1507565" y="2334259"/>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1675744" y="240458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1935253" y="2946619"/>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2100252" y="299554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2286332" y="310299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2402171" y="282809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7121043" y="281440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7292190" y="265868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7495289" y="259182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7701137" y="251988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7866136" y="243536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8052394" y="233740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8213907" y="223933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186" name="Rectangle 185"/>
          <p:cNvSpPr/>
          <p:nvPr/>
        </p:nvSpPr>
        <p:spPr>
          <a:xfrm>
            <a:off x="1591117" y="1821616"/>
            <a:ext cx="5069447" cy="4069420"/>
          </a:xfrm>
          <a:prstGeom prst="rect">
            <a:avLst/>
          </a:prstGeom>
          <a:noFill/>
          <a:ln w="5715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C3EC80-4E3B-49E5-9FB1-600F1578C6EC}"/>
              </a:ext>
            </a:extLst>
          </p:cNvPr>
          <p:cNvSpPr txBox="1"/>
          <p:nvPr/>
        </p:nvSpPr>
        <p:spPr>
          <a:xfrm>
            <a:off x="188431" y="244444"/>
            <a:ext cx="351530"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4</a:t>
            </a:fld>
            <a:endParaRPr lang="en-US" dirty="0"/>
          </a:p>
        </p:txBody>
      </p:sp>
    </p:spTree>
    <p:extLst>
      <p:ext uri="{BB962C8B-B14F-4D97-AF65-F5344CB8AC3E}">
        <p14:creationId xmlns:p14="http://schemas.microsoft.com/office/powerpoint/2010/main" val="335358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flow generation: </a:t>
            </a:r>
            <a:r>
              <a:rPr lang="en-US" dirty="0" err="1"/>
              <a:t>hillslope</a:t>
            </a:r>
            <a:r>
              <a:rPr lang="en-US" dirty="0"/>
              <a:t> hydrology</a:t>
            </a:r>
          </a:p>
        </p:txBody>
      </p:sp>
      <p:grpSp>
        <p:nvGrpSpPr>
          <p:cNvPr id="4" name="Group 3"/>
          <p:cNvGrpSpPr>
            <a:grpSpLocks noChangeAspect="1"/>
          </p:cNvGrpSpPr>
          <p:nvPr/>
        </p:nvGrpSpPr>
        <p:grpSpPr>
          <a:xfrm>
            <a:off x="1668486" y="3210700"/>
            <a:ext cx="8748783" cy="2084324"/>
            <a:chOff x="167639" y="1821180"/>
            <a:chExt cx="8189855" cy="1951164"/>
          </a:xfrm>
        </p:grpSpPr>
        <p:sp>
          <p:nvSpPr>
            <p:cNvPr id="184" name="Freeform 183"/>
            <p:cNvSpPr/>
            <p:nvPr/>
          </p:nvSpPr>
          <p:spPr>
            <a:xfrm>
              <a:off x="167639" y="1821180"/>
              <a:ext cx="8189855" cy="1951164"/>
            </a:xfrm>
            <a:custGeom>
              <a:avLst/>
              <a:gdLst>
                <a:gd name="connsiteX0" fmla="*/ 0 w 5829300"/>
                <a:gd name="connsiteY0" fmla="*/ 60960 h 1388782"/>
                <a:gd name="connsiteX1" fmla="*/ 609600 w 5829300"/>
                <a:gd name="connsiteY1" fmla="*/ 205740 h 1388782"/>
                <a:gd name="connsiteX2" fmla="*/ 906780 w 5829300"/>
                <a:gd name="connsiteY2" fmla="*/ 327660 h 1388782"/>
                <a:gd name="connsiteX3" fmla="*/ 1371600 w 5829300"/>
                <a:gd name="connsiteY3" fmla="*/ 457200 h 1388782"/>
                <a:gd name="connsiteX4" fmla="*/ 1623060 w 5829300"/>
                <a:gd name="connsiteY4" fmla="*/ 548640 h 1388782"/>
                <a:gd name="connsiteX5" fmla="*/ 1767840 w 5829300"/>
                <a:gd name="connsiteY5" fmla="*/ 579120 h 1388782"/>
                <a:gd name="connsiteX6" fmla="*/ 2019300 w 5829300"/>
                <a:gd name="connsiteY6" fmla="*/ 701040 h 1388782"/>
                <a:gd name="connsiteX7" fmla="*/ 2377440 w 5829300"/>
                <a:gd name="connsiteY7" fmla="*/ 952500 h 1388782"/>
                <a:gd name="connsiteX8" fmla="*/ 2712720 w 5829300"/>
                <a:gd name="connsiteY8" fmla="*/ 1104900 h 1388782"/>
                <a:gd name="connsiteX9" fmla="*/ 2994660 w 5829300"/>
                <a:gd name="connsiteY9" fmla="*/ 1318260 h 1388782"/>
                <a:gd name="connsiteX10" fmla="*/ 3078480 w 5829300"/>
                <a:gd name="connsiteY10" fmla="*/ 1356360 h 1388782"/>
                <a:gd name="connsiteX11" fmla="*/ 3520440 w 5829300"/>
                <a:gd name="connsiteY11" fmla="*/ 1348740 h 1388782"/>
                <a:gd name="connsiteX12" fmla="*/ 4213860 w 5829300"/>
                <a:gd name="connsiteY12" fmla="*/ 861060 h 1388782"/>
                <a:gd name="connsiteX13" fmla="*/ 5036820 w 5829300"/>
                <a:gd name="connsiteY13" fmla="*/ 411480 h 1388782"/>
                <a:gd name="connsiteX14" fmla="*/ 5829300 w 5829300"/>
                <a:gd name="connsiteY14" fmla="*/ 0 h 138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29300" h="1388782">
                  <a:moveTo>
                    <a:pt x="0" y="60960"/>
                  </a:moveTo>
                  <a:cubicBezTo>
                    <a:pt x="229235" y="111125"/>
                    <a:pt x="458470" y="161290"/>
                    <a:pt x="609600" y="205740"/>
                  </a:cubicBezTo>
                  <a:cubicBezTo>
                    <a:pt x="760730" y="250190"/>
                    <a:pt x="779780" y="285750"/>
                    <a:pt x="906780" y="327660"/>
                  </a:cubicBezTo>
                  <a:cubicBezTo>
                    <a:pt x="1033780" y="369570"/>
                    <a:pt x="1252220" y="420370"/>
                    <a:pt x="1371600" y="457200"/>
                  </a:cubicBezTo>
                  <a:cubicBezTo>
                    <a:pt x="1490980" y="494030"/>
                    <a:pt x="1557020" y="528320"/>
                    <a:pt x="1623060" y="548640"/>
                  </a:cubicBezTo>
                  <a:cubicBezTo>
                    <a:pt x="1689100" y="568960"/>
                    <a:pt x="1701800" y="553720"/>
                    <a:pt x="1767840" y="579120"/>
                  </a:cubicBezTo>
                  <a:cubicBezTo>
                    <a:pt x="1833880" y="604520"/>
                    <a:pt x="1917700" y="638810"/>
                    <a:pt x="2019300" y="701040"/>
                  </a:cubicBezTo>
                  <a:cubicBezTo>
                    <a:pt x="2120900" y="763270"/>
                    <a:pt x="2261870" y="885190"/>
                    <a:pt x="2377440" y="952500"/>
                  </a:cubicBezTo>
                  <a:cubicBezTo>
                    <a:pt x="2493010" y="1019810"/>
                    <a:pt x="2609850" y="1043940"/>
                    <a:pt x="2712720" y="1104900"/>
                  </a:cubicBezTo>
                  <a:cubicBezTo>
                    <a:pt x="2815590" y="1165860"/>
                    <a:pt x="2933700" y="1276350"/>
                    <a:pt x="2994660" y="1318260"/>
                  </a:cubicBezTo>
                  <a:cubicBezTo>
                    <a:pt x="3055620" y="1360170"/>
                    <a:pt x="2990850" y="1351280"/>
                    <a:pt x="3078480" y="1356360"/>
                  </a:cubicBezTo>
                  <a:cubicBezTo>
                    <a:pt x="3166110" y="1361440"/>
                    <a:pt x="3331210" y="1431290"/>
                    <a:pt x="3520440" y="1348740"/>
                  </a:cubicBezTo>
                  <a:cubicBezTo>
                    <a:pt x="3709670" y="1266190"/>
                    <a:pt x="3961130" y="1017270"/>
                    <a:pt x="4213860" y="861060"/>
                  </a:cubicBezTo>
                  <a:cubicBezTo>
                    <a:pt x="4466590" y="704850"/>
                    <a:pt x="4767580" y="554990"/>
                    <a:pt x="5036820" y="411480"/>
                  </a:cubicBezTo>
                  <a:cubicBezTo>
                    <a:pt x="5306060" y="267970"/>
                    <a:pt x="5567680" y="133985"/>
                    <a:pt x="5829300" y="0"/>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5" name="Freeform 184"/>
            <p:cNvSpPr/>
            <p:nvPr/>
          </p:nvSpPr>
          <p:spPr>
            <a:xfrm>
              <a:off x="167639" y="1821180"/>
              <a:ext cx="8189855" cy="1951164"/>
            </a:xfrm>
            <a:custGeom>
              <a:avLst/>
              <a:gdLst>
                <a:gd name="connsiteX0" fmla="*/ 0 w 5829300"/>
                <a:gd name="connsiteY0" fmla="*/ 60960 h 1388782"/>
                <a:gd name="connsiteX1" fmla="*/ 609600 w 5829300"/>
                <a:gd name="connsiteY1" fmla="*/ 205740 h 1388782"/>
                <a:gd name="connsiteX2" fmla="*/ 906780 w 5829300"/>
                <a:gd name="connsiteY2" fmla="*/ 327660 h 1388782"/>
                <a:gd name="connsiteX3" fmla="*/ 1371600 w 5829300"/>
                <a:gd name="connsiteY3" fmla="*/ 457200 h 1388782"/>
                <a:gd name="connsiteX4" fmla="*/ 1623060 w 5829300"/>
                <a:gd name="connsiteY4" fmla="*/ 548640 h 1388782"/>
                <a:gd name="connsiteX5" fmla="*/ 1767840 w 5829300"/>
                <a:gd name="connsiteY5" fmla="*/ 579120 h 1388782"/>
                <a:gd name="connsiteX6" fmla="*/ 2019300 w 5829300"/>
                <a:gd name="connsiteY6" fmla="*/ 701040 h 1388782"/>
                <a:gd name="connsiteX7" fmla="*/ 2377440 w 5829300"/>
                <a:gd name="connsiteY7" fmla="*/ 952500 h 1388782"/>
                <a:gd name="connsiteX8" fmla="*/ 2712720 w 5829300"/>
                <a:gd name="connsiteY8" fmla="*/ 1104900 h 1388782"/>
                <a:gd name="connsiteX9" fmla="*/ 2994660 w 5829300"/>
                <a:gd name="connsiteY9" fmla="*/ 1318260 h 1388782"/>
                <a:gd name="connsiteX10" fmla="*/ 3078480 w 5829300"/>
                <a:gd name="connsiteY10" fmla="*/ 1356360 h 1388782"/>
                <a:gd name="connsiteX11" fmla="*/ 3520440 w 5829300"/>
                <a:gd name="connsiteY11" fmla="*/ 1348740 h 1388782"/>
                <a:gd name="connsiteX12" fmla="*/ 4213860 w 5829300"/>
                <a:gd name="connsiteY12" fmla="*/ 861060 h 1388782"/>
                <a:gd name="connsiteX13" fmla="*/ 5036820 w 5829300"/>
                <a:gd name="connsiteY13" fmla="*/ 411480 h 1388782"/>
                <a:gd name="connsiteX14" fmla="*/ 5829300 w 5829300"/>
                <a:gd name="connsiteY14" fmla="*/ 0 h 138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29300" h="1388782">
                  <a:moveTo>
                    <a:pt x="0" y="60960"/>
                  </a:moveTo>
                  <a:cubicBezTo>
                    <a:pt x="229235" y="111125"/>
                    <a:pt x="458470" y="161290"/>
                    <a:pt x="609600" y="205740"/>
                  </a:cubicBezTo>
                  <a:cubicBezTo>
                    <a:pt x="760730" y="250190"/>
                    <a:pt x="779780" y="285750"/>
                    <a:pt x="906780" y="327660"/>
                  </a:cubicBezTo>
                  <a:cubicBezTo>
                    <a:pt x="1033780" y="369570"/>
                    <a:pt x="1252220" y="420370"/>
                    <a:pt x="1371600" y="457200"/>
                  </a:cubicBezTo>
                  <a:cubicBezTo>
                    <a:pt x="1490980" y="494030"/>
                    <a:pt x="1557020" y="528320"/>
                    <a:pt x="1623060" y="548640"/>
                  </a:cubicBezTo>
                  <a:cubicBezTo>
                    <a:pt x="1689100" y="568960"/>
                    <a:pt x="1701800" y="553720"/>
                    <a:pt x="1767840" y="579120"/>
                  </a:cubicBezTo>
                  <a:cubicBezTo>
                    <a:pt x="1833880" y="604520"/>
                    <a:pt x="1917700" y="638810"/>
                    <a:pt x="2019300" y="701040"/>
                  </a:cubicBezTo>
                  <a:cubicBezTo>
                    <a:pt x="2120900" y="763270"/>
                    <a:pt x="2261870" y="885190"/>
                    <a:pt x="2377440" y="952500"/>
                  </a:cubicBezTo>
                  <a:cubicBezTo>
                    <a:pt x="2493010" y="1019810"/>
                    <a:pt x="2609850" y="1043940"/>
                    <a:pt x="2712720" y="1104900"/>
                  </a:cubicBezTo>
                  <a:cubicBezTo>
                    <a:pt x="2815590" y="1165860"/>
                    <a:pt x="2933700" y="1276350"/>
                    <a:pt x="2994660" y="1318260"/>
                  </a:cubicBezTo>
                  <a:cubicBezTo>
                    <a:pt x="3055620" y="1360170"/>
                    <a:pt x="2990850" y="1351280"/>
                    <a:pt x="3078480" y="1356360"/>
                  </a:cubicBezTo>
                  <a:cubicBezTo>
                    <a:pt x="3166110" y="1361440"/>
                    <a:pt x="3331210" y="1431290"/>
                    <a:pt x="3520440" y="1348740"/>
                  </a:cubicBezTo>
                  <a:cubicBezTo>
                    <a:pt x="3709670" y="1266190"/>
                    <a:pt x="3961130" y="1017270"/>
                    <a:pt x="4213860" y="861060"/>
                  </a:cubicBezTo>
                  <a:cubicBezTo>
                    <a:pt x="4466590" y="704850"/>
                    <a:pt x="4767580" y="554990"/>
                    <a:pt x="5036820" y="411480"/>
                  </a:cubicBezTo>
                  <a:cubicBezTo>
                    <a:pt x="5306060" y="267970"/>
                    <a:pt x="5567680" y="133985"/>
                    <a:pt x="5829300" y="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5" name="Freeform 4"/>
          <p:cNvSpPr/>
          <p:nvPr/>
        </p:nvSpPr>
        <p:spPr>
          <a:xfrm>
            <a:off x="6544627" y="5314328"/>
            <a:ext cx="273361" cy="115747"/>
          </a:xfrm>
          <a:custGeom>
            <a:avLst/>
            <a:gdLst>
              <a:gd name="connsiteX0" fmla="*/ 17170 w 273361"/>
              <a:gd name="connsiteY0" fmla="*/ 20243 h 115747"/>
              <a:gd name="connsiteX1" fmla="*/ 42570 w 273361"/>
              <a:gd name="connsiteY1" fmla="*/ 96443 h 115747"/>
              <a:gd name="connsiteX2" fmla="*/ 226720 w 273361"/>
              <a:gd name="connsiteY2" fmla="*/ 109143 h 115747"/>
              <a:gd name="connsiteX3" fmla="*/ 258470 w 273361"/>
              <a:gd name="connsiteY3" fmla="*/ 7543 h 115747"/>
              <a:gd name="connsiteX4" fmla="*/ 17170 w 273361"/>
              <a:gd name="connsiteY4" fmla="*/ 20243 h 11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61" h="115747">
                <a:moveTo>
                  <a:pt x="17170" y="20243"/>
                </a:moveTo>
                <a:cubicBezTo>
                  <a:pt x="-18813" y="35060"/>
                  <a:pt x="7645" y="81626"/>
                  <a:pt x="42570" y="96443"/>
                </a:cubicBezTo>
                <a:cubicBezTo>
                  <a:pt x="77495" y="111260"/>
                  <a:pt x="190737" y="123960"/>
                  <a:pt x="226720" y="109143"/>
                </a:cubicBezTo>
                <a:cubicBezTo>
                  <a:pt x="262703" y="94326"/>
                  <a:pt x="292337" y="24476"/>
                  <a:pt x="258470" y="7543"/>
                </a:cubicBezTo>
                <a:cubicBezTo>
                  <a:pt x="224603" y="-9390"/>
                  <a:pt x="53153" y="5426"/>
                  <a:pt x="17170" y="2024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6" name="Straight Connector 5"/>
          <p:cNvCxnSpPr/>
          <p:nvPr/>
        </p:nvCxnSpPr>
        <p:spPr>
          <a:xfrm flipV="1">
            <a:off x="6202387" y="5314328"/>
            <a:ext cx="787400" cy="872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645627" y="3713620"/>
            <a:ext cx="8816340" cy="1767840"/>
            <a:chOff x="144780" y="2324100"/>
            <a:chExt cx="8816340" cy="1767840"/>
          </a:xfrm>
        </p:grpSpPr>
        <p:sp>
          <p:nvSpPr>
            <p:cNvPr id="181" name="Freeform 180"/>
            <p:cNvSpPr/>
            <p:nvPr/>
          </p:nvSpPr>
          <p:spPr>
            <a:xfrm rot="290420">
              <a:off x="5547360" y="2346960"/>
              <a:ext cx="3413760" cy="1729740"/>
            </a:xfrm>
            <a:custGeom>
              <a:avLst/>
              <a:gdLst>
                <a:gd name="connsiteX0" fmla="*/ 0 w 3413760"/>
                <a:gd name="connsiteY0" fmla="*/ 1729740 h 1729740"/>
                <a:gd name="connsiteX1" fmla="*/ 312420 w 3413760"/>
                <a:gd name="connsiteY1" fmla="*/ 1584960 h 1729740"/>
                <a:gd name="connsiteX2" fmla="*/ 1028700 w 3413760"/>
                <a:gd name="connsiteY2" fmla="*/ 1104900 h 1729740"/>
                <a:gd name="connsiteX3" fmla="*/ 1889760 w 3413760"/>
                <a:gd name="connsiteY3" fmla="*/ 662940 h 1729740"/>
                <a:gd name="connsiteX4" fmla="*/ 3413760 w 3413760"/>
                <a:gd name="connsiteY4" fmla="*/ 0 h 1729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1729740">
                  <a:moveTo>
                    <a:pt x="0" y="1729740"/>
                  </a:moveTo>
                  <a:cubicBezTo>
                    <a:pt x="70485" y="1709420"/>
                    <a:pt x="140970" y="1689100"/>
                    <a:pt x="312420" y="1584960"/>
                  </a:cubicBezTo>
                  <a:cubicBezTo>
                    <a:pt x="483870" y="1480820"/>
                    <a:pt x="765810" y="1258570"/>
                    <a:pt x="1028700" y="1104900"/>
                  </a:cubicBezTo>
                  <a:cubicBezTo>
                    <a:pt x="1291590" y="951230"/>
                    <a:pt x="1492250" y="847090"/>
                    <a:pt x="1889760" y="662940"/>
                  </a:cubicBezTo>
                  <a:cubicBezTo>
                    <a:pt x="2287270" y="478790"/>
                    <a:pt x="2850515" y="239395"/>
                    <a:pt x="3413760" y="0"/>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2" name="Freeform 181"/>
            <p:cNvSpPr/>
            <p:nvPr/>
          </p:nvSpPr>
          <p:spPr>
            <a:xfrm rot="21367787">
              <a:off x="144780" y="2324100"/>
              <a:ext cx="4518660" cy="1767840"/>
            </a:xfrm>
            <a:custGeom>
              <a:avLst/>
              <a:gdLst>
                <a:gd name="connsiteX0" fmla="*/ 4518660 w 4518660"/>
                <a:gd name="connsiteY0" fmla="*/ 1767840 h 1767840"/>
                <a:gd name="connsiteX1" fmla="*/ 4091940 w 4518660"/>
                <a:gd name="connsiteY1" fmla="*/ 1546860 h 1767840"/>
                <a:gd name="connsiteX2" fmla="*/ 3535680 w 4518660"/>
                <a:gd name="connsiteY2" fmla="*/ 1325880 h 1767840"/>
                <a:gd name="connsiteX3" fmla="*/ 2941320 w 4518660"/>
                <a:gd name="connsiteY3" fmla="*/ 876300 h 1767840"/>
                <a:gd name="connsiteX4" fmla="*/ 2293620 w 4518660"/>
                <a:gd name="connsiteY4" fmla="*/ 701040 h 1767840"/>
                <a:gd name="connsiteX5" fmla="*/ 1112520 w 4518660"/>
                <a:gd name="connsiteY5" fmla="*/ 358140 h 1767840"/>
                <a:gd name="connsiteX6" fmla="*/ 868680 w 4518660"/>
                <a:gd name="connsiteY6" fmla="*/ 243840 h 1767840"/>
                <a:gd name="connsiteX7" fmla="*/ 0 w 4518660"/>
                <a:gd name="connsiteY7" fmla="*/ 0 h 176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8660" h="1767840">
                  <a:moveTo>
                    <a:pt x="4518660" y="1767840"/>
                  </a:moveTo>
                  <a:cubicBezTo>
                    <a:pt x="4387215" y="1694180"/>
                    <a:pt x="4255770" y="1620520"/>
                    <a:pt x="4091940" y="1546860"/>
                  </a:cubicBezTo>
                  <a:cubicBezTo>
                    <a:pt x="3928110" y="1473200"/>
                    <a:pt x="3727450" y="1437640"/>
                    <a:pt x="3535680" y="1325880"/>
                  </a:cubicBezTo>
                  <a:cubicBezTo>
                    <a:pt x="3343910" y="1214120"/>
                    <a:pt x="3148330" y="980440"/>
                    <a:pt x="2941320" y="876300"/>
                  </a:cubicBezTo>
                  <a:cubicBezTo>
                    <a:pt x="2734310" y="772160"/>
                    <a:pt x="2293620" y="701040"/>
                    <a:pt x="2293620" y="701040"/>
                  </a:cubicBezTo>
                  <a:lnTo>
                    <a:pt x="1112520" y="358140"/>
                  </a:lnTo>
                  <a:cubicBezTo>
                    <a:pt x="875030" y="281940"/>
                    <a:pt x="1054100" y="303530"/>
                    <a:pt x="868680" y="243840"/>
                  </a:cubicBezTo>
                  <a:cubicBezTo>
                    <a:pt x="683260" y="184150"/>
                    <a:pt x="341630" y="92075"/>
                    <a:pt x="0" y="0"/>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3" name="Isosceles Triangle 182"/>
            <p:cNvSpPr/>
            <p:nvPr/>
          </p:nvSpPr>
          <p:spPr>
            <a:xfrm flipV="1">
              <a:off x="198119" y="2392680"/>
              <a:ext cx="106680" cy="1066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80" name="TextBox 24"/>
          <p:cNvSpPr txBox="1"/>
          <p:nvPr/>
        </p:nvSpPr>
        <p:spPr>
          <a:xfrm>
            <a:off x="7059581" y="5299032"/>
            <a:ext cx="146482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Runoff = </a:t>
            </a:r>
            <a:r>
              <a:rPr lang="en-US" i="1" dirty="0"/>
              <a:t>Q</a:t>
            </a:r>
            <a:r>
              <a:rPr lang="en-US" i="1" baseline="-25000" dirty="0"/>
              <a:t>OUT</a:t>
            </a:r>
          </a:p>
        </p:txBody>
      </p:sp>
      <p:grpSp>
        <p:nvGrpSpPr>
          <p:cNvPr id="9" name="Group 8"/>
          <p:cNvGrpSpPr/>
          <p:nvPr/>
        </p:nvGrpSpPr>
        <p:grpSpPr>
          <a:xfrm>
            <a:off x="3916387" y="4498480"/>
            <a:ext cx="4960620" cy="601980"/>
            <a:chOff x="2415540" y="3108960"/>
            <a:chExt cx="4960620" cy="601980"/>
          </a:xfrm>
        </p:grpSpPr>
        <p:sp>
          <p:nvSpPr>
            <p:cNvPr id="177" name="Freeform 176"/>
            <p:cNvSpPr/>
            <p:nvPr/>
          </p:nvSpPr>
          <p:spPr>
            <a:xfrm>
              <a:off x="2415540" y="3108960"/>
              <a:ext cx="1463040" cy="601980"/>
            </a:xfrm>
            <a:custGeom>
              <a:avLst/>
              <a:gdLst>
                <a:gd name="connsiteX0" fmla="*/ 0 w 1463040"/>
                <a:gd name="connsiteY0" fmla="*/ 0 h 601980"/>
                <a:gd name="connsiteX1" fmla="*/ 510540 w 1463040"/>
                <a:gd name="connsiteY1" fmla="*/ 60960 h 601980"/>
                <a:gd name="connsiteX2" fmla="*/ 853440 w 1463040"/>
                <a:gd name="connsiteY2" fmla="*/ 251460 h 601980"/>
                <a:gd name="connsiteX3" fmla="*/ 1066800 w 1463040"/>
                <a:gd name="connsiteY3" fmla="*/ 388620 h 601980"/>
                <a:gd name="connsiteX4" fmla="*/ 1150620 w 1463040"/>
                <a:gd name="connsiteY4" fmla="*/ 464820 h 601980"/>
                <a:gd name="connsiteX5" fmla="*/ 1463040 w 1463040"/>
                <a:gd name="connsiteY5" fmla="*/ 601980 h 60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0" h="601980">
                  <a:moveTo>
                    <a:pt x="0" y="0"/>
                  </a:moveTo>
                  <a:cubicBezTo>
                    <a:pt x="184150" y="9525"/>
                    <a:pt x="368300" y="19050"/>
                    <a:pt x="510540" y="60960"/>
                  </a:cubicBezTo>
                  <a:cubicBezTo>
                    <a:pt x="652780" y="102870"/>
                    <a:pt x="760730" y="196850"/>
                    <a:pt x="853440" y="251460"/>
                  </a:cubicBezTo>
                  <a:cubicBezTo>
                    <a:pt x="946150" y="306070"/>
                    <a:pt x="1017270" y="353060"/>
                    <a:pt x="1066800" y="388620"/>
                  </a:cubicBezTo>
                  <a:cubicBezTo>
                    <a:pt x="1116330" y="424180"/>
                    <a:pt x="1084580" y="429260"/>
                    <a:pt x="1150620" y="464820"/>
                  </a:cubicBezTo>
                  <a:cubicBezTo>
                    <a:pt x="1216660" y="500380"/>
                    <a:pt x="1339850" y="551180"/>
                    <a:pt x="1463040" y="601980"/>
                  </a:cubicBezTo>
                </a:path>
              </a:pathLst>
            </a:custGeom>
            <a:noFill/>
            <a:ln w="38100">
              <a:solidFill>
                <a:srgbClr val="00B0F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8" name="Freeform 177"/>
            <p:cNvSpPr/>
            <p:nvPr/>
          </p:nvSpPr>
          <p:spPr>
            <a:xfrm>
              <a:off x="6385560" y="3139440"/>
              <a:ext cx="990600" cy="434340"/>
            </a:xfrm>
            <a:custGeom>
              <a:avLst/>
              <a:gdLst>
                <a:gd name="connsiteX0" fmla="*/ 990600 w 990600"/>
                <a:gd name="connsiteY0" fmla="*/ 0 h 434340"/>
                <a:gd name="connsiteX1" fmla="*/ 464820 w 990600"/>
                <a:gd name="connsiteY1" fmla="*/ 198120 h 434340"/>
                <a:gd name="connsiteX2" fmla="*/ 0 w 990600"/>
                <a:gd name="connsiteY2" fmla="*/ 434340 h 434340"/>
              </a:gdLst>
              <a:ahLst/>
              <a:cxnLst>
                <a:cxn ang="0">
                  <a:pos x="connsiteX0" y="connsiteY0"/>
                </a:cxn>
                <a:cxn ang="0">
                  <a:pos x="connsiteX1" y="connsiteY1"/>
                </a:cxn>
                <a:cxn ang="0">
                  <a:pos x="connsiteX2" y="connsiteY2"/>
                </a:cxn>
              </a:cxnLst>
              <a:rect l="l" t="t" r="r" b="b"/>
              <a:pathLst>
                <a:path w="990600" h="434340">
                  <a:moveTo>
                    <a:pt x="990600" y="0"/>
                  </a:moveTo>
                  <a:cubicBezTo>
                    <a:pt x="810260" y="62865"/>
                    <a:pt x="629920" y="125730"/>
                    <a:pt x="464820" y="198120"/>
                  </a:cubicBezTo>
                  <a:cubicBezTo>
                    <a:pt x="299720" y="270510"/>
                    <a:pt x="149860" y="352425"/>
                    <a:pt x="0" y="434340"/>
                  </a:cubicBezTo>
                </a:path>
              </a:pathLst>
            </a:custGeom>
            <a:noFill/>
            <a:ln w="38100">
              <a:solidFill>
                <a:srgbClr val="00B0F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0" name="Group 9"/>
          <p:cNvGrpSpPr/>
          <p:nvPr/>
        </p:nvGrpSpPr>
        <p:grpSpPr>
          <a:xfrm>
            <a:off x="3752138" y="4736964"/>
            <a:ext cx="1897699" cy="693111"/>
            <a:chOff x="2251291" y="3347444"/>
            <a:chExt cx="1897699" cy="693111"/>
          </a:xfrm>
        </p:grpSpPr>
        <p:sp>
          <p:nvSpPr>
            <p:cNvPr id="175" name="TextBox 29"/>
            <p:cNvSpPr txBox="1"/>
            <p:nvPr/>
          </p:nvSpPr>
          <p:spPr>
            <a:xfrm>
              <a:off x="2251291" y="3671223"/>
              <a:ext cx="189769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Groundwater flow</a:t>
              </a:r>
            </a:p>
          </p:txBody>
        </p:sp>
        <p:cxnSp>
          <p:nvCxnSpPr>
            <p:cNvPr id="176" name="Straight Arrow Connector 175"/>
            <p:cNvCxnSpPr/>
            <p:nvPr/>
          </p:nvCxnSpPr>
          <p:spPr>
            <a:xfrm flipV="1">
              <a:off x="3071074" y="3347444"/>
              <a:ext cx="175260" cy="4009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581566" y="1821616"/>
            <a:ext cx="7385817" cy="926229"/>
            <a:chOff x="1149299" y="1108084"/>
            <a:chExt cx="7385817" cy="926229"/>
          </a:xfrm>
        </p:grpSpPr>
        <p:cxnSp>
          <p:nvCxnSpPr>
            <p:cNvPr id="130" name="Straight Arrow Connector 129"/>
            <p:cNvCxnSpPr/>
            <p:nvPr/>
          </p:nvCxnSpPr>
          <p:spPr>
            <a:xfrm flipH="1">
              <a:off x="2667000" y="142545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H="1">
              <a:off x="2831999" y="143009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2999639" y="143277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3164638" y="143742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a:off x="3339898" y="143039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a:off x="3504897" y="143503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a:off x="3672537" y="143771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a:off x="3837536" y="144236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a:off x="4012334" y="144552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a:off x="4177333" y="145017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a:off x="4344973" y="14528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H="1">
              <a:off x="4509972" y="14575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H="1">
              <a:off x="4685232" y="145046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H="1">
              <a:off x="4850231" y="145511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a:off x="5017871" y="145779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H="1">
              <a:off x="5182870" y="146244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a:off x="5349241" y="14602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5514240" y="14649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H="1">
              <a:off x="5681880" y="146758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a:off x="5846879" y="147223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H="1">
              <a:off x="6021677" y="147539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6186676" y="148004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a:off x="6354316" y="148272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H="1">
              <a:off x="6519315" y="148736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a:off x="6694575" y="148033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H="1">
              <a:off x="6859574" y="148498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H="1">
              <a:off x="7027214" y="148766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a:off x="7192213" y="149230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8" name="TextBox 63"/>
            <p:cNvSpPr txBox="1"/>
            <p:nvPr/>
          </p:nvSpPr>
          <p:spPr>
            <a:xfrm>
              <a:off x="4225707" y="1108084"/>
              <a:ext cx="172361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Precipitation = </a:t>
              </a:r>
              <a:r>
                <a:rPr lang="en-US" i="1" dirty="0"/>
                <a:t>P</a:t>
              </a:r>
            </a:p>
          </p:txBody>
        </p:sp>
        <p:cxnSp>
          <p:nvCxnSpPr>
            <p:cNvPr id="159" name="Straight Arrow Connector 158"/>
            <p:cNvCxnSpPr/>
            <p:nvPr/>
          </p:nvCxnSpPr>
          <p:spPr>
            <a:xfrm flipH="1">
              <a:off x="1149299" y="140072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H="1">
              <a:off x="1314298" y="140537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1481938" y="140805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H="1">
              <a:off x="1646937" y="141270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H="1">
              <a:off x="1822197" y="140566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H="1">
              <a:off x="1987196" y="141031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H="1">
              <a:off x="2154836" y="141299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H="1">
              <a:off x="2319835" y="141764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H="1">
              <a:off x="2494633" y="142080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H="1">
              <a:off x="7354319" y="149677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H="1">
              <a:off x="7521959" y="14994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a:off x="7686958" y="15041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flipH="1">
              <a:off x="7862218" y="149706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H="1">
              <a:off x="8027217" y="150171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flipH="1">
              <a:off x="8194857" y="150439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H="1">
              <a:off x="8359856" y="150904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2731325" y="3627652"/>
            <a:ext cx="6505394" cy="1472808"/>
            <a:chOff x="1230478" y="2238132"/>
            <a:chExt cx="6505394" cy="1472808"/>
          </a:xfrm>
        </p:grpSpPr>
        <p:cxnSp>
          <p:nvCxnSpPr>
            <p:cNvPr id="118" name="Straight Arrow Connector 117"/>
            <p:cNvCxnSpPr/>
            <p:nvPr/>
          </p:nvCxnSpPr>
          <p:spPr>
            <a:xfrm>
              <a:off x="1230478" y="2238132"/>
              <a:ext cx="11430" cy="51366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5998585" y="3511310"/>
              <a:ext cx="0" cy="19963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1697814" y="2392680"/>
              <a:ext cx="0" cy="47066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3929752" y="3377339"/>
              <a:ext cx="4758" cy="26794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2173886" y="2494963"/>
              <a:ext cx="0" cy="47066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3373422" y="3054472"/>
              <a:ext cx="2708" cy="29668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a:off x="2640851" y="2658934"/>
              <a:ext cx="1446" cy="39553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2986622" y="2809718"/>
              <a:ext cx="6263" cy="29204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6385560" y="3211830"/>
              <a:ext cx="9265" cy="23914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6781799" y="2965625"/>
              <a:ext cx="0" cy="294377"/>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7211263" y="2730294"/>
              <a:ext cx="0" cy="382519"/>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a:off x="7714835" y="2429673"/>
              <a:ext cx="21037" cy="48281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128723" y="3964542"/>
            <a:ext cx="1316194" cy="1023022"/>
            <a:chOff x="2401441" y="3330716"/>
            <a:chExt cx="1316194" cy="1023022"/>
          </a:xfrm>
        </p:grpSpPr>
        <p:sp>
          <p:nvSpPr>
            <p:cNvPr id="116" name="TextBox 121"/>
            <p:cNvSpPr txBox="1"/>
            <p:nvPr/>
          </p:nvSpPr>
          <p:spPr>
            <a:xfrm>
              <a:off x="2401441" y="3707407"/>
              <a:ext cx="1316194"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Infiltration /</a:t>
              </a:r>
            </a:p>
            <a:p>
              <a:r>
                <a:rPr lang="en-US" dirty="0"/>
                <a:t>Recharge</a:t>
              </a:r>
            </a:p>
          </p:txBody>
        </p:sp>
        <p:cxnSp>
          <p:nvCxnSpPr>
            <p:cNvPr id="117" name="Straight Arrow Connector 116"/>
            <p:cNvCxnSpPr/>
            <p:nvPr/>
          </p:nvCxnSpPr>
          <p:spPr>
            <a:xfrm flipV="1">
              <a:off x="3093720" y="3330716"/>
              <a:ext cx="384841" cy="4306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873385" y="3362325"/>
            <a:ext cx="6220793" cy="1909511"/>
            <a:chOff x="1372538" y="2582405"/>
            <a:chExt cx="6220793" cy="1909511"/>
          </a:xfrm>
        </p:grpSpPr>
        <p:grpSp>
          <p:nvGrpSpPr>
            <p:cNvPr id="59" name="Group 58"/>
            <p:cNvGrpSpPr/>
            <p:nvPr/>
          </p:nvGrpSpPr>
          <p:grpSpPr>
            <a:xfrm>
              <a:off x="1372538" y="2582405"/>
              <a:ext cx="109573" cy="286563"/>
              <a:chOff x="2404110" y="2206019"/>
              <a:chExt cx="109573" cy="286563"/>
            </a:xfrm>
          </p:grpSpPr>
          <p:sp>
            <p:nvSpPr>
              <p:cNvPr id="114" name="Isosceles Triangle 113"/>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5" name="Rectangle 114"/>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0" name="Group 59"/>
            <p:cNvGrpSpPr/>
            <p:nvPr/>
          </p:nvGrpSpPr>
          <p:grpSpPr>
            <a:xfrm>
              <a:off x="1479045" y="2612951"/>
              <a:ext cx="109573" cy="286563"/>
              <a:chOff x="2404110" y="2206019"/>
              <a:chExt cx="109573" cy="286563"/>
            </a:xfrm>
          </p:grpSpPr>
          <p:sp>
            <p:nvSpPr>
              <p:cNvPr id="112" name="Isosceles Triangle 111"/>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3" name="Rectangle 112"/>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1" name="Group 60"/>
            <p:cNvGrpSpPr/>
            <p:nvPr/>
          </p:nvGrpSpPr>
          <p:grpSpPr>
            <a:xfrm>
              <a:off x="1568381" y="2657207"/>
              <a:ext cx="109573" cy="286563"/>
              <a:chOff x="2404110" y="2206019"/>
              <a:chExt cx="109573" cy="286563"/>
            </a:xfrm>
          </p:grpSpPr>
          <p:sp>
            <p:nvSpPr>
              <p:cNvPr id="110" name="Isosceles Triangle 109"/>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1" name="Rectangle 110"/>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2" name="Group 61"/>
            <p:cNvGrpSpPr/>
            <p:nvPr/>
          </p:nvGrpSpPr>
          <p:grpSpPr>
            <a:xfrm>
              <a:off x="1687436" y="2689409"/>
              <a:ext cx="109573" cy="286563"/>
              <a:chOff x="2404110" y="2206019"/>
              <a:chExt cx="109573" cy="286563"/>
            </a:xfrm>
          </p:grpSpPr>
          <p:sp>
            <p:nvSpPr>
              <p:cNvPr id="108" name="Isosceles Triangle 107"/>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9" name="Rectangle 108"/>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3" name="Group 62"/>
            <p:cNvGrpSpPr/>
            <p:nvPr/>
          </p:nvGrpSpPr>
          <p:grpSpPr>
            <a:xfrm>
              <a:off x="1785013" y="2731760"/>
              <a:ext cx="109573" cy="286563"/>
              <a:chOff x="2404110" y="2206019"/>
              <a:chExt cx="109573" cy="286563"/>
            </a:xfrm>
          </p:grpSpPr>
          <p:sp>
            <p:nvSpPr>
              <p:cNvPr id="106" name="Isosceles Triangle 105"/>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 name="Rectangle 106"/>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4" name="Group 63"/>
            <p:cNvGrpSpPr/>
            <p:nvPr/>
          </p:nvGrpSpPr>
          <p:grpSpPr>
            <a:xfrm>
              <a:off x="2611407" y="2964482"/>
              <a:ext cx="109573" cy="286563"/>
              <a:chOff x="2404110" y="2206019"/>
              <a:chExt cx="109573" cy="286563"/>
            </a:xfrm>
          </p:grpSpPr>
          <p:sp>
            <p:nvSpPr>
              <p:cNvPr id="104" name="Isosceles Triangle 103"/>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 name="Rectangle 104"/>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5" name="Group 64"/>
            <p:cNvGrpSpPr/>
            <p:nvPr/>
          </p:nvGrpSpPr>
          <p:grpSpPr>
            <a:xfrm>
              <a:off x="2704886" y="2993171"/>
              <a:ext cx="109573" cy="286563"/>
              <a:chOff x="2404110" y="2206019"/>
              <a:chExt cx="109573" cy="286563"/>
            </a:xfrm>
          </p:grpSpPr>
          <p:sp>
            <p:nvSpPr>
              <p:cNvPr id="102" name="Isosceles Triangle 101"/>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 name="Rectangle 102"/>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6" name="Group 65"/>
            <p:cNvGrpSpPr/>
            <p:nvPr/>
          </p:nvGrpSpPr>
          <p:grpSpPr>
            <a:xfrm>
              <a:off x="2807990" y="3012310"/>
              <a:ext cx="109573" cy="286563"/>
              <a:chOff x="2404110" y="2206019"/>
              <a:chExt cx="109573" cy="286563"/>
            </a:xfrm>
          </p:grpSpPr>
          <p:sp>
            <p:nvSpPr>
              <p:cNvPr id="100" name="Isosceles Triangle 99"/>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1" name="Rectangle 100"/>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7" name="Group 66"/>
            <p:cNvGrpSpPr/>
            <p:nvPr/>
          </p:nvGrpSpPr>
          <p:grpSpPr>
            <a:xfrm>
              <a:off x="2883902" y="3039273"/>
              <a:ext cx="109573" cy="286563"/>
              <a:chOff x="2404110" y="2206019"/>
              <a:chExt cx="109573" cy="286563"/>
            </a:xfrm>
          </p:grpSpPr>
          <p:sp>
            <p:nvSpPr>
              <p:cNvPr id="98" name="Isosceles Triangle 97"/>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9" name="Rectangle 98"/>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8" name="Group 67"/>
            <p:cNvGrpSpPr/>
            <p:nvPr/>
          </p:nvGrpSpPr>
          <p:grpSpPr>
            <a:xfrm>
              <a:off x="4936632" y="4205353"/>
              <a:ext cx="109573" cy="286563"/>
              <a:chOff x="2404110" y="2206019"/>
              <a:chExt cx="109573" cy="286563"/>
            </a:xfrm>
          </p:grpSpPr>
          <p:sp>
            <p:nvSpPr>
              <p:cNvPr id="96" name="Isosceles Triangle 95"/>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Rectangle 96"/>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9" name="Group 68"/>
            <p:cNvGrpSpPr/>
            <p:nvPr/>
          </p:nvGrpSpPr>
          <p:grpSpPr>
            <a:xfrm>
              <a:off x="4822222" y="4186234"/>
              <a:ext cx="109573" cy="286563"/>
              <a:chOff x="2404110" y="2206019"/>
              <a:chExt cx="109573" cy="286563"/>
            </a:xfrm>
          </p:grpSpPr>
          <p:sp>
            <p:nvSpPr>
              <p:cNvPr id="94" name="Isosceles Triangle 93"/>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5" name="Rectangle 94"/>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0" name="Group 69"/>
            <p:cNvGrpSpPr/>
            <p:nvPr/>
          </p:nvGrpSpPr>
          <p:grpSpPr>
            <a:xfrm>
              <a:off x="5998585" y="3735458"/>
              <a:ext cx="109573" cy="286563"/>
              <a:chOff x="2404110" y="2206019"/>
              <a:chExt cx="109573" cy="286563"/>
            </a:xfrm>
          </p:grpSpPr>
          <p:sp>
            <p:nvSpPr>
              <p:cNvPr id="92" name="Isosceles Triangle 91"/>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 name="Rectangle 92"/>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1" name="Group 70"/>
            <p:cNvGrpSpPr/>
            <p:nvPr/>
          </p:nvGrpSpPr>
          <p:grpSpPr>
            <a:xfrm>
              <a:off x="6108158" y="3639085"/>
              <a:ext cx="109573" cy="286563"/>
              <a:chOff x="2404110" y="2206019"/>
              <a:chExt cx="109573" cy="286563"/>
            </a:xfrm>
          </p:grpSpPr>
          <p:sp>
            <p:nvSpPr>
              <p:cNvPr id="90" name="Isosceles Triangle 89"/>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Rectangle 90"/>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2" name="Group 71"/>
            <p:cNvGrpSpPr/>
            <p:nvPr/>
          </p:nvGrpSpPr>
          <p:grpSpPr>
            <a:xfrm>
              <a:off x="5314168" y="4178926"/>
              <a:ext cx="109573" cy="286563"/>
              <a:chOff x="2404110" y="2206019"/>
              <a:chExt cx="109573" cy="286563"/>
            </a:xfrm>
          </p:grpSpPr>
          <p:sp>
            <p:nvSpPr>
              <p:cNvPr id="88" name="Isosceles Triangle 87"/>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Rectangle 88"/>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3" name="Group 72"/>
            <p:cNvGrpSpPr/>
            <p:nvPr/>
          </p:nvGrpSpPr>
          <p:grpSpPr>
            <a:xfrm>
              <a:off x="6213316" y="3565256"/>
              <a:ext cx="109573" cy="286563"/>
              <a:chOff x="2404110" y="2206019"/>
              <a:chExt cx="109573" cy="286563"/>
            </a:xfrm>
          </p:grpSpPr>
          <p:sp>
            <p:nvSpPr>
              <p:cNvPr id="86" name="Isosceles Triangle 85"/>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Rectangle 86"/>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4" name="Group 73"/>
            <p:cNvGrpSpPr/>
            <p:nvPr/>
          </p:nvGrpSpPr>
          <p:grpSpPr>
            <a:xfrm>
              <a:off x="7196836" y="2985535"/>
              <a:ext cx="109573" cy="286563"/>
              <a:chOff x="2404110" y="2206019"/>
              <a:chExt cx="109573" cy="286563"/>
            </a:xfrm>
          </p:grpSpPr>
          <p:sp>
            <p:nvSpPr>
              <p:cNvPr id="84" name="Isosceles Triangle 83"/>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Rectangle 84"/>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5" name="Group 74"/>
            <p:cNvGrpSpPr/>
            <p:nvPr/>
          </p:nvGrpSpPr>
          <p:grpSpPr>
            <a:xfrm>
              <a:off x="7314382" y="2915442"/>
              <a:ext cx="109573" cy="286563"/>
              <a:chOff x="2404110" y="2206019"/>
              <a:chExt cx="109573" cy="286563"/>
            </a:xfrm>
          </p:grpSpPr>
          <p:sp>
            <p:nvSpPr>
              <p:cNvPr id="82" name="Isosceles Triangle 81"/>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3" name="Rectangle 82"/>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6" name="Group 75"/>
            <p:cNvGrpSpPr/>
            <p:nvPr/>
          </p:nvGrpSpPr>
          <p:grpSpPr>
            <a:xfrm>
              <a:off x="7407853" y="2858319"/>
              <a:ext cx="109573" cy="286563"/>
              <a:chOff x="2404110" y="2206019"/>
              <a:chExt cx="109573" cy="286563"/>
            </a:xfrm>
          </p:grpSpPr>
          <p:sp>
            <p:nvSpPr>
              <p:cNvPr id="80" name="Isosceles Triangle 79"/>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Rectangle 80"/>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7" name="Group 76"/>
            <p:cNvGrpSpPr/>
            <p:nvPr/>
          </p:nvGrpSpPr>
          <p:grpSpPr>
            <a:xfrm>
              <a:off x="7483758" y="2836569"/>
              <a:ext cx="109573" cy="286563"/>
              <a:chOff x="2404110" y="2206019"/>
              <a:chExt cx="109573" cy="286563"/>
            </a:xfrm>
          </p:grpSpPr>
          <p:sp>
            <p:nvSpPr>
              <p:cNvPr id="78" name="Isosceles Triangle 77"/>
              <p:cNvSpPr/>
              <p:nvPr/>
            </p:nvSpPr>
            <p:spPr>
              <a:xfrm>
                <a:off x="2404110" y="2206019"/>
                <a:ext cx="109573" cy="232722"/>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9" name="Rectangle 78"/>
              <p:cNvSpPr/>
              <p:nvPr/>
            </p:nvSpPr>
            <p:spPr>
              <a:xfrm>
                <a:off x="2437958" y="2443639"/>
                <a:ext cx="45719" cy="4894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15" name="TextBox 213"/>
          <p:cNvSpPr txBox="1"/>
          <p:nvPr/>
        </p:nvSpPr>
        <p:spPr>
          <a:xfrm>
            <a:off x="4565977" y="3450000"/>
            <a:ext cx="361682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Evaporation (and Transpiration) = </a:t>
            </a:r>
            <a:r>
              <a:rPr lang="en-US" i="1" dirty="0"/>
              <a:t>E</a:t>
            </a:r>
            <a:r>
              <a:rPr lang="en-US" i="1" baseline="-25000" dirty="0"/>
              <a:t>ET</a:t>
            </a:r>
          </a:p>
        </p:txBody>
      </p:sp>
      <p:grpSp>
        <p:nvGrpSpPr>
          <p:cNvPr id="16" name="Group 15"/>
          <p:cNvGrpSpPr/>
          <p:nvPr/>
        </p:nvGrpSpPr>
        <p:grpSpPr>
          <a:xfrm>
            <a:off x="2504197" y="2910937"/>
            <a:ext cx="7385817" cy="2030555"/>
            <a:chOff x="1003350" y="2131018"/>
            <a:chExt cx="7385817" cy="3395756"/>
          </a:xfrm>
        </p:grpSpPr>
        <p:cxnSp>
          <p:nvCxnSpPr>
            <p:cNvPr id="17" name="Straight Arrow Connector 16"/>
            <p:cNvCxnSpPr/>
            <p:nvPr/>
          </p:nvCxnSpPr>
          <p:spPr>
            <a:xfrm flipH="1" flipV="1">
              <a:off x="2612650" y="289382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982422" y="3553154"/>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162342" y="37473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368161" y="391956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570858" y="411472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763104" y="430840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988785" y="451323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246977" y="477586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396695" y="48860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564401" y="494891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4736177" y="487668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4929478" y="49335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5115393" y="5001504"/>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5276846" y="490441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5432592" y="4792304"/>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5500572" y="449738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5643996" y="428548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5749770" y="416046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5881356" y="3989289"/>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6028320" y="383648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6268102" y="398160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6406516" y="391004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63976" y="368747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6684018" y="337507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6842493" y="322236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6983515" y="300783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1003350" y="213101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1167306" y="222706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1343167" y="227831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1507565" y="2334259"/>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1675744" y="240458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1935253" y="2946619"/>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2100252" y="299554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2286332" y="310299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2402171" y="282809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7121043" y="281440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7292190" y="265868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7495289" y="259182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7701137" y="251988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7866136" y="243536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8052394" y="233740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8213907" y="223933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186" name="Rectangle 185"/>
          <p:cNvSpPr/>
          <p:nvPr/>
        </p:nvSpPr>
        <p:spPr>
          <a:xfrm>
            <a:off x="1591117" y="1821616"/>
            <a:ext cx="5069447" cy="4069420"/>
          </a:xfrm>
          <a:prstGeom prst="rect">
            <a:avLst/>
          </a:prstGeom>
          <a:noFill/>
          <a:ln w="5715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Picture 178"/>
          <p:cNvPicPr>
            <a:picLocks noChangeAspect="1"/>
          </p:cNvPicPr>
          <p:nvPr/>
        </p:nvPicPr>
        <p:blipFill>
          <a:blip r:embed="rId2"/>
          <a:stretch>
            <a:fillRect/>
          </a:stretch>
        </p:blipFill>
        <p:spPr>
          <a:xfrm>
            <a:off x="6704885" y="1413539"/>
            <a:ext cx="4951131" cy="5087828"/>
          </a:xfrm>
          <a:prstGeom prst="rect">
            <a:avLst/>
          </a:prstGeom>
        </p:spPr>
      </p:pic>
      <p:sp>
        <p:nvSpPr>
          <p:cNvPr id="3" name="TextBox 2">
            <a:extLst>
              <a:ext uri="{FF2B5EF4-FFF2-40B4-BE49-F238E27FC236}">
                <a16:creationId xmlns:a16="http://schemas.microsoft.com/office/drawing/2014/main" id="{71C214AD-9EE2-4BE7-A33B-DDFEF2EA1152}"/>
              </a:ext>
            </a:extLst>
          </p:cNvPr>
          <p:cNvSpPr txBox="1"/>
          <p:nvPr/>
        </p:nvSpPr>
        <p:spPr>
          <a:xfrm>
            <a:off x="188431" y="244444"/>
            <a:ext cx="351530"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5</a:t>
            </a:fld>
            <a:endParaRPr lang="en-US" dirty="0"/>
          </a:p>
        </p:txBody>
      </p:sp>
    </p:spTree>
    <p:extLst>
      <p:ext uri="{BB962C8B-B14F-4D97-AF65-F5344CB8AC3E}">
        <p14:creationId xmlns:p14="http://schemas.microsoft.com/office/powerpoint/2010/main" val="299721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flow generation: </a:t>
            </a:r>
            <a:r>
              <a:rPr lang="en-US" dirty="0" err="1"/>
              <a:t>hillslope</a:t>
            </a:r>
            <a:r>
              <a:rPr lang="en-US" dirty="0"/>
              <a:t> hydrology</a:t>
            </a:r>
          </a:p>
        </p:txBody>
      </p:sp>
      <p:cxnSp>
        <p:nvCxnSpPr>
          <p:cNvPr id="187" name="Straight Connector 186"/>
          <p:cNvCxnSpPr/>
          <p:nvPr/>
        </p:nvCxnSpPr>
        <p:spPr>
          <a:xfrm>
            <a:off x="3047520" y="2990681"/>
            <a:ext cx="7118252" cy="2546252"/>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1" name="Group 190"/>
          <p:cNvGrpSpPr/>
          <p:nvPr/>
        </p:nvGrpSpPr>
        <p:grpSpPr>
          <a:xfrm>
            <a:off x="3185899" y="1307894"/>
            <a:ext cx="7385817" cy="926229"/>
            <a:chOff x="1149299" y="1108084"/>
            <a:chExt cx="7385817" cy="926229"/>
          </a:xfrm>
        </p:grpSpPr>
        <p:cxnSp>
          <p:nvCxnSpPr>
            <p:cNvPr id="192" name="Straight Arrow Connector 191"/>
            <p:cNvCxnSpPr/>
            <p:nvPr/>
          </p:nvCxnSpPr>
          <p:spPr>
            <a:xfrm flipH="1">
              <a:off x="2667000" y="142545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H="1">
              <a:off x="2831999" y="143009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H="1">
              <a:off x="2999639" y="143277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a:off x="3164638" y="143742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H="1">
              <a:off x="3339898" y="143039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3504897" y="143503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H="1">
              <a:off x="3672537" y="143771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837536" y="144236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H="1">
              <a:off x="4012334" y="144552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a:off x="4177333" y="145017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flipH="1">
              <a:off x="4344973" y="14528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flipH="1">
              <a:off x="4509972" y="14575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flipH="1">
              <a:off x="4685232" y="145046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flipH="1">
              <a:off x="4850231" y="145511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H="1">
              <a:off x="5017871" y="145779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H="1">
              <a:off x="5182870" y="146244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flipH="1">
              <a:off x="5349241" y="14602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H="1">
              <a:off x="5514240" y="14649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flipH="1">
              <a:off x="5681880" y="146758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H="1">
              <a:off x="5846879" y="147223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flipH="1">
              <a:off x="6021677" y="147539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flipH="1">
              <a:off x="6186676" y="148004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flipH="1">
              <a:off x="6354316" y="148272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H="1">
              <a:off x="6519315" y="148736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H="1">
              <a:off x="6694575" y="148033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a:off x="6859574" y="148498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H="1">
              <a:off x="7027214" y="148766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a:off x="7192213" y="149230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20" name="TextBox 63"/>
            <p:cNvSpPr txBox="1"/>
            <p:nvPr/>
          </p:nvSpPr>
          <p:spPr>
            <a:xfrm>
              <a:off x="4225707" y="1108084"/>
              <a:ext cx="172361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Precipitation = </a:t>
              </a:r>
              <a:r>
                <a:rPr lang="en-US" i="1" dirty="0"/>
                <a:t>P</a:t>
              </a:r>
            </a:p>
          </p:txBody>
        </p:sp>
        <p:cxnSp>
          <p:nvCxnSpPr>
            <p:cNvPr id="221" name="Straight Arrow Connector 220"/>
            <p:cNvCxnSpPr/>
            <p:nvPr/>
          </p:nvCxnSpPr>
          <p:spPr>
            <a:xfrm flipH="1">
              <a:off x="1149299" y="140072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flipH="1">
              <a:off x="1314298" y="140537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H="1">
              <a:off x="1481938" y="140805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flipH="1">
              <a:off x="1646937" y="141270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flipH="1">
              <a:off x="1822197" y="140566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flipH="1">
              <a:off x="1987196" y="141031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flipH="1">
              <a:off x="2154836" y="141299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flipH="1">
              <a:off x="2319835" y="141764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H="1">
              <a:off x="2494633" y="142080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flipH="1">
              <a:off x="7354319" y="149677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H="1">
              <a:off x="7521959" y="14994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flipH="1">
              <a:off x="7686958" y="15041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flipH="1">
              <a:off x="7862218" y="149706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flipH="1">
              <a:off x="8027217" y="150171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flipH="1">
              <a:off x="8194857" y="150439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flipH="1">
              <a:off x="8359856" y="150904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3" name="Group 432"/>
          <p:cNvGrpSpPr/>
          <p:nvPr/>
        </p:nvGrpSpPr>
        <p:grpSpPr>
          <a:xfrm>
            <a:off x="4806781" y="2763445"/>
            <a:ext cx="1790646" cy="1470641"/>
            <a:chOff x="4384749" y="2763445"/>
            <a:chExt cx="1790646" cy="1470641"/>
          </a:xfrm>
        </p:grpSpPr>
        <p:grpSp>
          <p:nvGrpSpPr>
            <p:cNvPr id="289" name="Group 288"/>
            <p:cNvGrpSpPr/>
            <p:nvPr/>
          </p:nvGrpSpPr>
          <p:grpSpPr>
            <a:xfrm>
              <a:off x="4384749" y="2763445"/>
              <a:ext cx="201902" cy="886286"/>
              <a:chOff x="4384749" y="3819193"/>
              <a:chExt cx="109573" cy="280815"/>
            </a:xfrm>
          </p:grpSpPr>
          <p:sp>
            <p:nvSpPr>
              <p:cNvPr id="288" name="Rectangle 28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7" name="Isosceles Triangle 28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0" name="Group 289"/>
            <p:cNvGrpSpPr/>
            <p:nvPr/>
          </p:nvGrpSpPr>
          <p:grpSpPr>
            <a:xfrm>
              <a:off x="4597805" y="2829502"/>
              <a:ext cx="201902" cy="886286"/>
              <a:chOff x="4384749" y="3819193"/>
              <a:chExt cx="109573" cy="280815"/>
            </a:xfrm>
          </p:grpSpPr>
          <p:sp>
            <p:nvSpPr>
              <p:cNvPr id="291" name="Rectangle 29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2" name="Isosceles Triangle 29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3" name="Group 292"/>
            <p:cNvGrpSpPr/>
            <p:nvPr/>
          </p:nvGrpSpPr>
          <p:grpSpPr>
            <a:xfrm>
              <a:off x="4767421" y="2915103"/>
              <a:ext cx="201902" cy="886286"/>
              <a:chOff x="4384749" y="3819193"/>
              <a:chExt cx="109573" cy="280815"/>
            </a:xfrm>
          </p:grpSpPr>
          <p:sp>
            <p:nvSpPr>
              <p:cNvPr id="294" name="Rectangle 29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5" name="Isosceles Triangle 29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6" name="Group 295"/>
            <p:cNvGrpSpPr/>
            <p:nvPr/>
          </p:nvGrpSpPr>
          <p:grpSpPr>
            <a:xfrm>
              <a:off x="4980477" y="2981160"/>
              <a:ext cx="201902" cy="886286"/>
              <a:chOff x="4384749" y="3819193"/>
              <a:chExt cx="109573" cy="280815"/>
            </a:xfrm>
          </p:grpSpPr>
          <p:sp>
            <p:nvSpPr>
              <p:cNvPr id="297" name="Rectangle 29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8" name="Isosceles Triangle 29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9" name="Group 298"/>
            <p:cNvGrpSpPr/>
            <p:nvPr/>
          </p:nvGrpSpPr>
          <p:grpSpPr>
            <a:xfrm>
              <a:off x="5258616" y="3084388"/>
              <a:ext cx="201902" cy="886286"/>
              <a:chOff x="4384749" y="3819193"/>
              <a:chExt cx="109573" cy="280815"/>
            </a:xfrm>
          </p:grpSpPr>
          <p:sp>
            <p:nvSpPr>
              <p:cNvPr id="300" name="Rectangle 29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1" name="Isosceles Triangle 30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2" name="Group 301"/>
            <p:cNvGrpSpPr/>
            <p:nvPr/>
          </p:nvGrpSpPr>
          <p:grpSpPr>
            <a:xfrm>
              <a:off x="5471672" y="3150445"/>
              <a:ext cx="201902" cy="886286"/>
              <a:chOff x="4384749" y="3819193"/>
              <a:chExt cx="109573" cy="280815"/>
            </a:xfrm>
          </p:grpSpPr>
          <p:sp>
            <p:nvSpPr>
              <p:cNvPr id="303" name="Rectangle 30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4" name="Isosceles Triangle 30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5" name="Group 304"/>
            <p:cNvGrpSpPr/>
            <p:nvPr/>
          </p:nvGrpSpPr>
          <p:grpSpPr>
            <a:xfrm>
              <a:off x="5695354" y="3244572"/>
              <a:ext cx="201902" cy="886286"/>
              <a:chOff x="4384749" y="3819193"/>
              <a:chExt cx="109573" cy="280815"/>
            </a:xfrm>
          </p:grpSpPr>
          <p:sp>
            <p:nvSpPr>
              <p:cNvPr id="306" name="Rectangle 30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7" name="Isosceles Triangle 30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8" name="Group 307"/>
            <p:cNvGrpSpPr/>
            <p:nvPr/>
          </p:nvGrpSpPr>
          <p:grpSpPr>
            <a:xfrm>
              <a:off x="5973493" y="3347800"/>
              <a:ext cx="201902" cy="886286"/>
              <a:chOff x="4384749" y="3819193"/>
              <a:chExt cx="109573" cy="280815"/>
            </a:xfrm>
          </p:grpSpPr>
          <p:sp>
            <p:nvSpPr>
              <p:cNvPr id="309" name="Rectangle 30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0" name="Isosceles Triangle 30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311" name="Group 310"/>
          <p:cNvGrpSpPr/>
          <p:nvPr/>
        </p:nvGrpSpPr>
        <p:grpSpPr>
          <a:xfrm>
            <a:off x="6608581" y="3413857"/>
            <a:ext cx="201902" cy="886286"/>
            <a:chOff x="4384749" y="3819193"/>
            <a:chExt cx="109573" cy="280815"/>
          </a:xfrm>
        </p:grpSpPr>
        <p:sp>
          <p:nvSpPr>
            <p:cNvPr id="312" name="Rectangle 31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3" name="Isosceles Triangle 31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4" name="Group 313"/>
          <p:cNvGrpSpPr/>
          <p:nvPr/>
        </p:nvGrpSpPr>
        <p:grpSpPr>
          <a:xfrm>
            <a:off x="6763343" y="3462287"/>
            <a:ext cx="201902" cy="886286"/>
            <a:chOff x="4384749" y="3819193"/>
            <a:chExt cx="109573" cy="280815"/>
          </a:xfrm>
        </p:grpSpPr>
        <p:sp>
          <p:nvSpPr>
            <p:cNvPr id="315" name="Rectangle 31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6" name="Isosceles Triangle 31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7" name="Group 316"/>
          <p:cNvGrpSpPr/>
          <p:nvPr/>
        </p:nvGrpSpPr>
        <p:grpSpPr>
          <a:xfrm>
            <a:off x="7041482" y="3565515"/>
            <a:ext cx="201902" cy="886286"/>
            <a:chOff x="4384749" y="3819193"/>
            <a:chExt cx="109573" cy="280815"/>
          </a:xfrm>
        </p:grpSpPr>
        <p:sp>
          <p:nvSpPr>
            <p:cNvPr id="318" name="Rectangle 31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9" name="Isosceles Triangle 31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0" name="Group 319"/>
          <p:cNvGrpSpPr/>
          <p:nvPr/>
        </p:nvGrpSpPr>
        <p:grpSpPr>
          <a:xfrm>
            <a:off x="7254538" y="3631572"/>
            <a:ext cx="201902" cy="886286"/>
            <a:chOff x="4384749" y="3819193"/>
            <a:chExt cx="109573" cy="280815"/>
          </a:xfrm>
        </p:grpSpPr>
        <p:sp>
          <p:nvSpPr>
            <p:cNvPr id="321" name="Rectangle 32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2" name="Isosceles Triangle 32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3" name="Group 322"/>
          <p:cNvGrpSpPr/>
          <p:nvPr/>
        </p:nvGrpSpPr>
        <p:grpSpPr>
          <a:xfrm>
            <a:off x="7512372" y="3736145"/>
            <a:ext cx="201902" cy="886286"/>
            <a:chOff x="4384749" y="3819193"/>
            <a:chExt cx="109573" cy="280815"/>
          </a:xfrm>
        </p:grpSpPr>
        <p:sp>
          <p:nvSpPr>
            <p:cNvPr id="324" name="Rectangle 32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5" name="Isosceles Triangle 32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6" name="Group 325"/>
          <p:cNvGrpSpPr/>
          <p:nvPr/>
        </p:nvGrpSpPr>
        <p:grpSpPr>
          <a:xfrm>
            <a:off x="7790511" y="3839373"/>
            <a:ext cx="201902" cy="886286"/>
            <a:chOff x="4384749" y="3819193"/>
            <a:chExt cx="109573" cy="280815"/>
          </a:xfrm>
        </p:grpSpPr>
        <p:sp>
          <p:nvSpPr>
            <p:cNvPr id="327" name="Rectangle 32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8" name="Isosceles Triangle 32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9" name="Group 328"/>
          <p:cNvGrpSpPr/>
          <p:nvPr/>
        </p:nvGrpSpPr>
        <p:grpSpPr>
          <a:xfrm>
            <a:off x="8003567" y="3905430"/>
            <a:ext cx="201902" cy="886286"/>
            <a:chOff x="4384749" y="3819193"/>
            <a:chExt cx="109573" cy="280815"/>
          </a:xfrm>
        </p:grpSpPr>
        <p:sp>
          <p:nvSpPr>
            <p:cNvPr id="330" name="Rectangle 32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1" name="Isosceles Triangle 33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2" name="Group 331"/>
          <p:cNvGrpSpPr/>
          <p:nvPr/>
        </p:nvGrpSpPr>
        <p:grpSpPr>
          <a:xfrm>
            <a:off x="3651701" y="2341620"/>
            <a:ext cx="201902" cy="886286"/>
            <a:chOff x="4384749" y="3819193"/>
            <a:chExt cx="109573" cy="280815"/>
          </a:xfrm>
        </p:grpSpPr>
        <p:sp>
          <p:nvSpPr>
            <p:cNvPr id="333" name="Rectangle 33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4" name="Isosceles Triangle 33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5" name="Group 334"/>
          <p:cNvGrpSpPr/>
          <p:nvPr/>
        </p:nvGrpSpPr>
        <p:grpSpPr>
          <a:xfrm>
            <a:off x="3864757" y="2407677"/>
            <a:ext cx="201902" cy="886286"/>
            <a:chOff x="4384749" y="3819193"/>
            <a:chExt cx="109573" cy="280815"/>
          </a:xfrm>
        </p:grpSpPr>
        <p:sp>
          <p:nvSpPr>
            <p:cNvPr id="336" name="Rectangle 33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7" name="Isosceles Triangle 33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8" name="Group 337"/>
          <p:cNvGrpSpPr/>
          <p:nvPr/>
        </p:nvGrpSpPr>
        <p:grpSpPr>
          <a:xfrm>
            <a:off x="4122591" y="2512250"/>
            <a:ext cx="201902" cy="886286"/>
            <a:chOff x="4384749" y="3819193"/>
            <a:chExt cx="109573" cy="280815"/>
          </a:xfrm>
        </p:grpSpPr>
        <p:sp>
          <p:nvSpPr>
            <p:cNvPr id="339" name="Rectangle 33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0" name="Isosceles Triangle 33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1" name="Group 340"/>
          <p:cNvGrpSpPr/>
          <p:nvPr/>
        </p:nvGrpSpPr>
        <p:grpSpPr>
          <a:xfrm>
            <a:off x="4400730" y="2615478"/>
            <a:ext cx="201902" cy="886286"/>
            <a:chOff x="4384749" y="3819193"/>
            <a:chExt cx="109573" cy="280815"/>
          </a:xfrm>
        </p:grpSpPr>
        <p:sp>
          <p:nvSpPr>
            <p:cNvPr id="342" name="Rectangle 34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3" name="Isosceles Triangle 34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4" name="Group 343"/>
          <p:cNvGrpSpPr/>
          <p:nvPr/>
        </p:nvGrpSpPr>
        <p:grpSpPr>
          <a:xfrm>
            <a:off x="4613786" y="2681535"/>
            <a:ext cx="201902" cy="886286"/>
            <a:chOff x="4384749" y="3819193"/>
            <a:chExt cx="109573" cy="280815"/>
          </a:xfrm>
        </p:grpSpPr>
        <p:sp>
          <p:nvSpPr>
            <p:cNvPr id="345" name="Rectangle 34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6" name="Isosceles Triangle 34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7" name="Group 346"/>
          <p:cNvGrpSpPr/>
          <p:nvPr/>
        </p:nvGrpSpPr>
        <p:grpSpPr>
          <a:xfrm>
            <a:off x="3195291" y="2190719"/>
            <a:ext cx="201902" cy="886286"/>
            <a:chOff x="4384749" y="3819193"/>
            <a:chExt cx="109573" cy="280815"/>
          </a:xfrm>
        </p:grpSpPr>
        <p:sp>
          <p:nvSpPr>
            <p:cNvPr id="348" name="Rectangle 34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9" name="Isosceles Triangle 34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0" name="Group 349"/>
          <p:cNvGrpSpPr/>
          <p:nvPr/>
        </p:nvGrpSpPr>
        <p:grpSpPr>
          <a:xfrm>
            <a:off x="3408347" y="2256776"/>
            <a:ext cx="201902" cy="886286"/>
            <a:chOff x="4384749" y="3819193"/>
            <a:chExt cx="109573" cy="280815"/>
          </a:xfrm>
        </p:grpSpPr>
        <p:sp>
          <p:nvSpPr>
            <p:cNvPr id="351" name="Rectangle 35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2" name="Isosceles Triangle 35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3" name="Group 352"/>
          <p:cNvGrpSpPr/>
          <p:nvPr/>
        </p:nvGrpSpPr>
        <p:grpSpPr>
          <a:xfrm>
            <a:off x="8598851" y="4111361"/>
            <a:ext cx="201902" cy="886286"/>
            <a:chOff x="4384749" y="3819193"/>
            <a:chExt cx="109573" cy="280815"/>
          </a:xfrm>
        </p:grpSpPr>
        <p:sp>
          <p:nvSpPr>
            <p:cNvPr id="354" name="Rectangle 35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5" name="Isosceles Triangle 35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6" name="Group 355"/>
          <p:cNvGrpSpPr/>
          <p:nvPr/>
        </p:nvGrpSpPr>
        <p:grpSpPr>
          <a:xfrm>
            <a:off x="8811907" y="4177418"/>
            <a:ext cx="201902" cy="886286"/>
            <a:chOff x="4384749" y="3819193"/>
            <a:chExt cx="109573" cy="280815"/>
          </a:xfrm>
        </p:grpSpPr>
        <p:sp>
          <p:nvSpPr>
            <p:cNvPr id="357" name="Rectangle 35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8" name="Isosceles Triangle 35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9" name="Group 358"/>
          <p:cNvGrpSpPr/>
          <p:nvPr/>
        </p:nvGrpSpPr>
        <p:grpSpPr>
          <a:xfrm>
            <a:off x="8981523" y="4263019"/>
            <a:ext cx="201902" cy="886286"/>
            <a:chOff x="4384749" y="3819193"/>
            <a:chExt cx="109573" cy="280815"/>
          </a:xfrm>
        </p:grpSpPr>
        <p:sp>
          <p:nvSpPr>
            <p:cNvPr id="360" name="Rectangle 35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1" name="Isosceles Triangle 36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2" name="Group 361"/>
          <p:cNvGrpSpPr/>
          <p:nvPr/>
        </p:nvGrpSpPr>
        <p:grpSpPr>
          <a:xfrm>
            <a:off x="9194579" y="4329076"/>
            <a:ext cx="201902" cy="886286"/>
            <a:chOff x="4384749" y="3819193"/>
            <a:chExt cx="109573" cy="280815"/>
          </a:xfrm>
        </p:grpSpPr>
        <p:sp>
          <p:nvSpPr>
            <p:cNvPr id="363" name="Rectangle 36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4" name="Isosceles Triangle 36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5" name="Group 364"/>
          <p:cNvGrpSpPr/>
          <p:nvPr/>
        </p:nvGrpSpPr>
        <p:grpSpPr>
          <a:xfrm>
            <a:off x="9472718" y="4432304"/>
            <a:ext cx="201902" cy="886286"/>
            <a:chOff x="4384749" y="3819193"/>
            <a:chExt cx="109573" cy="280815"/>
          </a:xfrm>
        </p:grpSpPr>
        <p:sp>
          <p:nvSpPr>
            <p:cNvPr id="366" name="Rectangle 36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7" name="Isosceles Triangle 36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8" name="Group 367"/>
          <p:cNvGrpSpPr/>
          <p:nvPr/>
        </p:nvGrpSpPr>
        <p:grpSpPr>
          <a:xfrm>
            <a:off x="9685774" y="4498361"/>
            <a:ext cx="201902" cy="886286"/>
            <a:chOff x="4384749" y="3819193"/>
            <a:chExt cx="109573" cy="280815"/>
          </a:xfrm>
        </p:grpSpPr>
        <p:sp>
          <p:nvSpPr>
            <p:cNvPr id="369" name="Rectangle 36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0" name="Isosceles Triangle 36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1" name="Group 370"/>
          <p:cNvGrpSpPr/>
          <p:nvPr/>
        </p:nvGrpSpPr>
        <p:grpSpPr>
          <a:xfrm>
            <a:off x="9909456" y="4592488"/>
            <a:ext cx="201902" cy="886286"/>
            <a:chOff x="4384749" y="3819193"/>
            <a:chExt cx="109573" cy="280815"/>
          </a:xfrm>
        </p:grpSpPr>
        <p:sp>
          <p:nvSpPr>
            <p:cNvPr id="372" name="Rectangle 37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3" name="Isosceles Triangle 37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4" name="Group 373"/>
          <p:cNvGrpSpPr/>
          <p:nvPr/>
        </p:nvGrpSpPr>
        <p:grpSpPr>
          <a:xfrm>
            <a:off x="8192800" y="3963394"/>
            <a:ext cx="201902" cy="886286"/>
            <a:chOff x="4384749" y="3819193"/>
            <a:chExt cx="109573" cy="280815"/>
          </a:xfrm>
        </p:grpSpPr>
        <p:sp>
          <p:nvSpPr>
            <p:cNvPr id="375" name="Rectangle 37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6" name="Isosceles Triangle 37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7" name="Group 376"/>
          <p:cNvGrpSpPr/>
          <p:nvPr/>
        </p:nvGrpSpPr>
        <p:grpSpPr>
          <a:xfrm>
            <a:off x="8405856" y="4029451"/>
            <a:ext cx="201902" cy="886286"/>
            <a:chOff x="4384749" y="3819193"/>
            <a:chExt cx="109573" cy="280815"/>
          </a:xfrm>
        </p:grpSpPr>
        <p:sp>
          <p:nvSpPr>
            <p:cNvPr id="378" name="Rectangle 37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9" name="Isosceles Triangle 37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82" name="Freeform 381"/>
          <p:cNvSpPr/>
          <p:nvPr/>
        </p:nvSpPr>
        <p:spPr>
          <a:xfrm>
            <a:off x="10169282" y="5524500"/>
            <a:ext cx="400050" cy="152400"/>
          </a:xfrm>
          <a:custGeom>
            <a:avLst/>
            <a:gdLst>
              <a:gd name="connsiteX0" fmla="*/ 0 w 393700"/>
              <a:gd name="connsiteY0" fmla="*/ 0 h 152400"/>
              <a:gd name="connsiteX1" fmla="*/ 0 w 393700"/>
              <a:gd name="connsiteY1" fmla="*/ 152400 h 152400"/>
              <a:gd name="connsiteX2" fmla="*/ 393700 w 393700"/>
              <a:gd name="connsiteY2" fmla="*/ 152400 h 152400"/>
              <a:gd name="connsiteX3" fmla="*/ 381000 w 393700"/>
              <a:gd name="connsiteY3" fmla="*/ 12700 h 152400"/>
              <a:gd name="connsiteX0" fmla="*/ 0 w 406400"/>
              <a:gd name="connsiteY0" fmla="*/ 25400 h 177800"/>
              <a:gd name="connsiteX1" fmla="*/ 0 w 406400"/>
              <a:gd name="connsiteY1" fmla="*/ 177800 h 177800"/>
              <a:gd name="connsiteX2" fmla="*/ 393700 w 406400"/>
              <a:gd name="connsiteY2" fmla="*/ 177800 h 177800"/>
              <a:gd name="connsiteX3" fmla="*/ 406400 w 406400"/>
              <a:gd name="connsiteY3" fmla="*/ 0 h 177800"/>
              <a:gd name="connsiteX0" fmla="*/ 0 w 393700"/>
              <a:gd name="connsiteY0" fmla="*/ 25400 h 177800"/>
              <a:gd name="connsiteX1" fmla="*/ 0 w 393700"/>
              <a:gd name="connsiteY1" fmla="*/ 177800 h 177800"/>
              <a:gd name="connsiteX2" fmla="*/ 393700 w 393700"/>
              <a:gd name="connsiteY2" fmla="*/ 177800 h 177800"/>
              <a:gd name="connsiteX3" fmla="*/ 381000 w 393700"/>
              <a:gd name="connsiteY3" fmla="*/ 0 h 177800"/>
              <a:gd name="connsiteX0" fmla="*/ 0 w 412750"/>
              <a:gd name="connsiteY0" fmla="*/ 31750 h 184150"/>
              <a:gd name="connsiteX1" fmla="*/ 0 w 412750"/>
              <a:gd name="connsiteY1" fmla="*/ 184150 h 184150"/>
              <a:gd name="connsiteX2" fmla="*/ 393700 w 412750"/>
              <a:gd name="connsiteY2" fmla="*/ 184150 h 184150"/>
              <a:gd name="connsiteX3" fmla="*/ 412750 w 412750"/>
              <a:gd name="connsiteY3" fmla="*/ 0 h 184150"/>
              <a:gd name="connsiteX0" fmla="*/ 0 w 393700"/>
              <a:gd name="connsiteY0" fmla="*/ 50800 h 203200"/>
              <a:gd name="connsiteX1" fmla="*/ 0 w 393700"/>
              <a:gd name="connsiteY1" fmla="*/ 203200 h 203200"/>
              <a:gd name="connsiteX2" fmla="*/ 393700 w 393700"/>
              <a:gd name="connsiteY2" fmla="*/ 203200 h 203200"/>
              <a:gd name="connsiteX3" fmla="*/ 387350 w 393700"/>
              <a:gd name="connsiteY3" fmla="*/ 0 h 203200"/>
              <a:gd name="connsiteX0" fmla="*/ 0 w 400050"/>
              <a:gd name="connsiteY0" fmla="*/ 0 h 152400"/>
              <a:gd name="connsiteX1" fmla="*/ 0 w 400050"/>
              <a:gd name="connsiteY1" fmla="*/ 152400 h 152400"/>
              <a:gd name="connsiteX2" fmla="*/ 393700 w 400050"/>
              <a:gd name="connsiteY2" fmla="*/ 152400 h 152400"/>
              <a:gd name="connsiteX3" fmla="*/ 400050 w 400050"/>
              <a:gd name="connsiteY3" fmla="*/ 0 h 152400"/>
            </a:gdLst>
            <a:ahLst/>
            <a:cxnLst>
              <a:cxn ang="0">
                <a:pos x="connsiteX0" y="connsiteY0"/>
              </a:cxn>
              <a:cxn ang="0">
                <a:pos x="connsiteX1" y="connsiteY1"/>
              </a:cxn>
              <a:cxn ang="0">
                <a:pos x="connsiteX2" y="connsiteY2"/>
              </a:cxn>
              <a:cxn ang="0">
                <a:pos x="connsiteX3" y="connsiteY3"/>
              </a:cxn>
            </a:cxnLst>
            <a:rect l="l" t="t" r="r" b="b"/>
            <a:pathLst>
              <a:path w="400050" h="152400">
                <a:moveTo>
                  <a:pt x="0" y="0"/>
                </a:moveTo>
                <a:lnTo>
                  <a:pt x="0" y="152400"/>
                </a:lnTo>
                <a:lnTo>
                  <a:pt x="393700" y="152400"/>
                </a:lnTo>
                <a:lnTo>
                  <a:pt x="400050" y="0"/>
                </a:lnTo>
              </a:path>
            </a:pathLst>
          </a:custGeom>
          <a:noFill/>
          <a:ln w="3810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p:cNvSpPr/>
          <p:nvPr/>
        </p:nvSpPr>
        <p:spPr>
          <a:xfrm>
            <a:off x="10178814" y="5588191"/>
            <a:ext cx="378388" cy="85011"/>
          </a:xfrm>
          <a:prstGeom prst="rect">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2" name="Group 391"/>
          <p:cNvGrpSpPr/>
          <p:nvPr/>
        </p:nvGrpSpPr>
        <p:grpSpPr>
          <a:xfrm rot="10800000">
            <a:off x="3833048" y="2191794"/>
            <a:ext cx="966222" cy="556299"/>
            <a:chOff x="5834583" y="2390273"/>
            <a:chExt cx="966222" cy="788443"/>
          </a:xfrm>
        </p:grpSpPr>
        <p:cxnSp>
          <p:nvCxnSpPr>
            <p:cNvPr id="386" name="Straight Arrow Connector 385"/>
            <p:cNvCxnSpPr/>
            <p:nvPr/>
          </p:nvCxnSpPr>
          <p:spPr>
            <a:xfrm flipH="1">
              <a:off x="5834583" y="239027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7" name="Straight Arrow Connector 386"/>
            <p:cNvCxnSpPr/>
            <p:nvPr/>
          </p:nvCxnSpPr>
          <p:spPr>
            <a:xfrm flipH="1">
              <a:off x="5981609" y="245729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p:nvPr/>
          </p:nvCxnSpPr>
          <p:spPr>
            <a:xfrm flipH="1">
              <a:off x="6137251" y="250864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p:nvPr/>
          </p:nvCxnSpPr>
          <p:spPr>
            <a:xfrm flipH="1">
              <a:off x="6285864" y="2561869"/>
              <a:ext cx="175260" cy="525269"/>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0" name="Straight Arrow Connector 389"/>
            <p:cNvCxnSpPr/>
            <p:nvPr/>
          </p:nvCxnSpPr>
          <p:spPr>
            <a:xfrm flipH="1">
              <a:off x="6440941" y="2606439"/>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1" name="Straight Arrow Connector 390"/>
            <p:cNvCxnSpPr/>
            <p:nvPr/>
          </p:nvCxnSpPr>
          <p:spPr>
            <a:xfrm flipH="1">
              <a:off x="6625545" y="265344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1" name="Group 400"/>
          <p:cNvGrpSpPr/>
          <p:nvPr/>
        </p:nvGrpSpPr>
        <p:grpSpPr>
          <a:xfrm>
            <a:off x="3681969" y="2728275"/>
            <a:ext cx="948830" cy="773489"/>
            <a:chOff x="4399618" y="3135311"/>
            <a:chExt cx="948830" cy="773489"/>
          </a:xfrm>
        </p:grpSpPr>
        <p:cxnSp>
          <p:nvCxnSpPr>
            <p:cNvPr id="393" name="Straight Arrow Connector 392"/>
            <p:cNvCxnSpPr/>
            <p:nvPr/>
          </p:nvCxnSpPr>
          <p:spPr>
            <a:xfrm flipH="1">
              <a:off x="4399618" y="3135311"/>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p:nvPr/>
          </p:nvCxnSpPr>
          <p:spPr>
            <a:xfrm flipH="1">
              <a:off x="4595560" y="324416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flipH="1">
              <a:off x="4785411" y="3331747"/>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7" name="Straight Arrow Connector 396"/>
            <p:cNvCxnSpPr/>
            <p:nvPr/>
          </p:nvCxnSpPr>
          <p:spPr>
            <a:xfrm flipH="1">
              <a:off x="5067967" y="342342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8" name="Straight Arrow Connector 397"/>
            <p:cNvCxnSpPr/>
            <p:nvPr/>
          </p:nvCxnSpPr>
          <p:spPr>
            <a:xfrm flipH="1">
              <a:off x="5169081" y="3470485"/>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9" name="Straight Arrow Connector 398"/>
            <p:cNvCxnSpPr/>
            <p:nvPr/>
          </p:nvCxnSpPr>
          <p:spPr>
            <a:xfrm flipH="1">
              <a:off x="5347843" y="3505425"/>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02" name="TextBox 63"/>
          <p:cNvSpPr txBox="1"/>
          <p:nvPr/>
        </p:nvSpPr>
        <p:spPr>
          <a:xfrm>
            <a:off x="4780420" y="2261998"/>
            <a:ext cx="356328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Total interception loss (evaporation)</a:t>
            </a:r>
            <a:endParaRPr lang="en-US" i="1" dirty="0"/>
          </a:p>
        </p:txBody>
      </p:sp>
      <mc:AlternateContent xmlns:mc="http://schemas.openxmlformats.org/markup-compatibility/2006" xmlns:a14="http://schemas.microsoft.com/office/drawing/2010/main">
        <mc:Choice Requires="a14">
          <p:sp>
            <p:nvSpPr>
              <p:cNvPr id="403" name="TextBox 63"/>
              <p:cNvSpPr txBox="1"/>
              <p:nvPr/>
            </p:nvSpPr>
            <p:spPr>
              <a:xfrm>
                <a:off x="1040629" y="2125805"/>
                <a:ext cx="179433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Interception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a14:m>
                <a:r>
                  <a:rPr lang="en-US" dirty="0"/>
                  <a:t>)</a:t>
                </a:r>
              </a:p>
            </p:txBody>
          </p:sp>
        </mc:Choice>
        <mc:Fallback xmlns="">
          <p:sp>
            <p:nvSpPr>
              <p:cNvPr id="403" name="TextBox 63"/>
              <p:cNvSpPr txBox="1">
                <a:spLocks noRot="1" noChangeAspect="1" noMove="1" noResize="1" noEditPoints="1" noAdjustHandles="1" noChangeArrowheads="1" noChangeShapeType="1" noTextEdit="1"/>
              </p:cNvSpPr>
              <p:nvPr/>
            </p:nvSpPr>
            <p:spPr>
              <a:xfrm>
                <a:off x="1040629" y="2125805"/>
                <a:ext cx="1794337" cy="369332"/>
              </a:xfrm>
              <a:prstGeom prst="rect">
                <a:avLst/>
              </a:prstGeom>
              <a:blipFill rotWithShape="0">
                <a:blip r:embed="rId2"/>
                <a:stretch>
                  <a:fillRect l="-3061" t="-10000" r="-2381" b="-26667"/>
                </a:stretch>
              </a:blipFill>
            </p:spPr>
            <p:txBody>
              <a:bodyPr/>
              <a:lstStyle/>
              <a:p>
                <a:r>
                  <a:rPr lang="en-US">
                    <a:noFill/>
                  </a:rPr>
                  <a:t> </a:t>
                </a:r>
              </a:p>
            </p:txBody>
          </p:sp>
        </mc:Fallback>
      </mc:AlternateContent>
      <p:sp>
        <p:nvSpPr>
          <p:cNvPr id="404" name="TextBox 63"/>
          <p:cNvSpPr txBox="1"/>
          <p:nvPr/>
        </p:nvSpPr>
        <p:spPr>
          <a:xfrm>
            <a:off x="138347" y="2439390"/>
            <a:ext cx="299845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Net precipitation (</a:t>
            </a:r>
            <a:r>
              <a:rPr lang="en-US" dirty="0" err="1"/>
              <a:t>throughfall</a:t>
            </a:r>
            <a:r>
              <a:rPr lang="en-US" dirty="0"/>
              <a:t>)</a:t>
            </a:r>
          </a:p>
        </p:txBody>
      </p:sp>
      <p:cxnSp>
        <p:nvCxnSpPr>
          <p:cNvPr id="406" name="Straight Arrow Connector 405"/>
          <p:cNvCxnSpPr/>
          <p:nvPr/>
        </p:nvCxnSpPr>
        <p:spPr>
          <a:xfrm>
            <a:off x="3061020" y="2643776"/>
            <a:ext cx="633856" cy="20278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10" name="Group 409"/>
          <p:cNvGrpSpPr/>
          <p:nvPr/>
        </p:nvGrpSpPr>
        <p:grpSpPr>
          <a:xfrm>
            <a:off x="3693798" y="3259239"/>
            <a:ext cx="948830" cy="773489"/>
            <a:chOff x="4399618" y="3135311"/>
            <a:chExt cx="948830" cy="773489"/>
          </a:xfrm>
        </p:grpSpPr>
        <p:cxnSp>
          <p:nvCxnSpPr>
            <p:cNvPr id="411" name="Straight Arrow Connector 410"/>
            <p:cNvCxnSpPr/>
            <p:nvPr/>
          </p:nvCxnSpPr>
          <p:spPr>
            <a:xfrm flipH="1">
              <a:off x="4399618" y="3135311"/>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2" name="Straight Arrow Connector 411"/>
            <p:cNvCxnSpPr/>
            <p:nvPr/>
          </p:nvCxnSpPr>
          <p:spPr>
            <a:xfrm flipH="1">
              <a:off x="4595560" y="324416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3" name="Straight Arrow Connector 412"/>
            <p:cNvCxnSpPr/>
            <p:nvPr/>
          </p:nvCxnSpPr>
          <p:spPr>
            <a:xfrm flipH="1">
              <a:off x="4785411" y="3331747"/>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4" name="Straight Arrow Connector 413"/>
            <p:cNvCxnSpPr/>
            <p:nvPr/>
          </p:nvCxnSpPr>
          <p:spPr>
            <a:xfrm flipH="1">
              <a:off x="5067967" y="342342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5" name="Straight Arrow Connector 414"/>
            <p:cNvCxnSpPr/>
            <p:nvPr/>
          </p:nvCxnSpPr>
          <p:spPr>
            <a:xfrm flipH="1">
              <a:off x="5169081" y="3470485"/>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6" name="Straight Arrow Connector 415"/>
            <p:cNvCxnSpPr/>
            <p:nvPr/>
          </p:nvCxnSpPr>
          <p:spPr>
            <a:xfrm flipH="1">
              <a:off x="5347843" y="3505425"/>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17" name="TextBox 63"/>
          <p:cNvSpPr txBox="1"/>
          <p:nvPr/>
        </p:nvSpPr>
        <p:spPr>
          <a:xfrm>
            <a:off x="1536547" y="3056051"/>
            <a:ext cx="117352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Infiltration</a:t>
            </a:r>
          </a:p>
        </p:txBody>
      </p:sp>
      <p:cxnSp>
        <p:nvCxnSpPr>
          <p:cNvPr id="418" name="Straight Arrow Connector 417"/>
          <p:cNvCxnSpPr>
            <a:stCxn id="417" idx="3"/>
          </p:cNvCxnSpPr>
          <p:nvPr/>
        </p:nvCxnSpPr>
        <p:spPr>
          <a:xfrm>
            <a:off x="2710073" y="3240717"/>
            <a:ext cx="994445" cy="236537"/>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27" name="Group 426"/>
          <p:cNvGrpSpPr/>
          <p:nvPr/>
        </p:nvGrpSpPr>
        <p:grpSpPr>
          <a:xfrm>
            <a:off x="4898483" y="3567821"/>
            <a:ext cx="1608218" cy="587004"/>
            <a:chOff x="4477390" y="3529339"/>
            <a:chExt cx="1801933" cy="658349"/>
          </a:xfrm>
        </p:grpSpPr>
        <p:cxnSp>
          <p:nvCxnSpPr>
            <p:cNvPr id="426" name="Straight Arrow Connector 425"/>
            <p:cNvCxnSpPr/>
            <p:nvPr/>
          </p:nvCxnSpPr>
          <p:spPr>
            <a:xfrm>
              <a:off x="4477390" y="3532913"/>
              <a:ext cx="1801933" cy="654775"/>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p:nvPr/>
          </p:nvCxnSpPr>
          <p:spPr>
            <a:xfrm>
              <a:off x="4485700" y="3529339"/>
              <a:ext cx="1713793" cy="63657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29" name="TextBox 63"/>
          <p:cNvSpPr txBox="1"/>
          <p:nvPr/>
        </p:nvSpPr>
        <p:spPr>
          <a:xfrm>
            <a:off x="6191994" y="2670654"/>
            <a:ext cx="316606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Infiltration excess overland flow</a:t>
            </a:r>
          </a:p>
        </p:txBody>
      </p:sp>
      <p:cxnSp>
        <p:nvCxnSpPr>
          <p:cNvPr id="430" name="Straight Arrow Connector 429"/>
          <p:cNvCxnSpPr/>
          <p:nvPr/>
        </p:nvCxnSpPr>
        <p:spPr>
          <a:xfrm flipH="1">
            <a:off x="5828343" y="2990453"/>
            <a:ext cx="696229" cy="856602"/>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2" name="TextBox 63"/>
              <p:cNvSpPr txBox="1"/>
              <p:nvPr/>
            </p:nvSpPr>
            <p:spPr>
              <a:xfrm>
                <a:off x="1133894" y="3327020"/>
                <a:ext cx="157017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Soil water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a14:m>
                <a:r>
                  <a:rPr lang="en-US" dirty="0"/>
                  <a:t>)</a:t>
                </a:r>
              </a:p>
            </p:txBody>
          </p:sp>
        </mc:Choice>
        <mc:Fallback xmlns="">
          <p:sp>
            <p:nvSpPr>
              <p:cNvPr id="482" name="TextBox 63"/>
              <p:cNvSpPr txBox="1">
                <a:spLocks noRot="1" noChangeAspect="1" noMove="1" noResize="1" noEditPoints="1" noAdjustHandles="1" noChangeArrowheads="1" noChangeShapeType="1" noTextEdit="1"/>
              </p:cNvSpPr>
              <p:nvPr/>
            </p:nvSpPr>
            <p:spPr>
              <a:xfrm>
                <a:off x="1133894" y="3327020"/>
                <a:ext cx="1570173" cy="369332"/>
              </a:xfrm>
              <a:prstGeom prst="rect">
                <a:avLst/>
              </a:prstGeom>
              <a:blipFill rotWithShape="0">
                <a:blip r:embed="rId3"/>
                <a:stretch>
                  <a:fillRect l="-3101" t="-10000" r="-271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3" name="TextBox 63"/>
              <p:cNvSpPr txBox="1"/>
              <p:nvPr/>
            </p:nvSpPr>
            <p:spPr>
              <a:xfrm>
                <a:off x="447299" y="2760394"/>
                <a:ext cx="23124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Surface detention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a14:m>
                <a:r>
                  <a:rPr lang="en-US" dirty="0"/>
                  <a:t>)</a:t>
                </a:r>
              </a:p>
            </p:txBody>
          </p:sp>
        </mc:Choice>
        <mc:Fallback xmlns="">
          <p:sp>
            <p:nvSpPr>
              <p:cNvPr id="483" name="TextBox 63"/>
              <p:cNvSpPr txBox="1">
                <a:spLocks noRot="1" noChangeAspect="1" noMove="1" noResize="1" noEditPoints="1" noAdjustHandles="1" noChangeArrowheads="1" noChangeShapeType="1" noTextEdit="1"/>
              </p:cNvSpPr>
              <p:nvPr/>
            </p:nvSpPr>
            <p:spPr>
              <a:xfrm>
                <a:off x="447299" y="2760394"/>
                <a:ext cx="2312428" cy="369332"/>
              </a:xfrm>
              <a:prstGeom prst="rect">
                <a:avLst/>
              </a:prstGeom>
              <a:blipFill rotWithShape="0">
                <a:blip r:embed="rId4"/>
                <a:stretch>
                  <a:fillRect l="-2105" t="-10000" r="-1579" b="-2666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A6BB1A26-8A21-4FFF-8447-A5D0A322AC95}"/>
              </a:ext>
            </a:extLst>
          </p:cNvPr>
          <p:cNvSpPr txBox="1"/>
          <p:nvPr/>
        </p:nvSpPr>
        <p:spPr>
          <a:xfrm>
            <a:off x="188431" y="244444"/>
            <a:ext cx="351530"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6</a:t>
            </a:fld>
            <a:endParaRPr lang="en-US" dirty="0"/>
          </a:p>
        </p:txBody>
      </p:sp>
    </p:spTree>
    <p:extLst>
      <p:ext uri="{BB962C8B-B14F-4D97-AF65-F5344CB8AC3E}">
        <p14:creationId xmlns:p14="http://schemas.microsoft.com/office/powerpoint/2010/main" val="405342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3"/>
                                        </p:tgtEl>
                                        <p:attrNameLst>
                                          <p:attrName>style.visibility</p:attrName>
                                        </p:attrNameLst>
                                      </p:cBhvr>
                                      <p:to>
                                        <p:strVal val="visible"/>
                                      </p:to>
                                    </p:set>
                                    <p:animEffect transition="in" filter="fade">
                                      <p:cBhvr>
                                        <p:cTn id="12" dur="500"/>
                                        <p:tgtEl>
                                          <p:spTgt spid="4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2"/>
                                        </p:tgtEl>
                                        <p:attrNameLst>
                                          <p:attrName>style.visibility</p:attrName>
                                        </p:attrNameLst>
                                      </p:cBhvr>
                                      <p:to>
                                        <p:strVal val="visible"/>
                                      </p:to>
                                    </p:set>
                                    <p:animEffect transition="in" filter="fade">
                                      <p:cBhvr>
                                        <p:cTn id="17" dur="500"/>
                                        <p:tgtEl>
                                          <p:spTgt spid="402"/>
                                        </p:tgtEl>
                                      </p:cBhvr>
                                    </p:animEffect>
                                  </p:childTnLst>
                                </p:cTn>
                              </p:par>
                              <p:par>
                                <p:cTn id="18" presetID="10" presetClass="entr" presetSubtype="0" fill="hold" nodeType="withEffect">
                                  <p:stCondLst>
                                    <p:cond delay="0"/>
                                  </p:stCondLst>
                                  <p:childTnLst>
                                    <p:set>
                                      <p:cBhvr>
                                        <p:cTn id="19" dur="1" fill="hold">
                                          <p:stCondLst>
                                            <p:cond delay="0"/>
                                          </p:stCondLst>
                                        </p:cTn>
                                        <p:tgtEl>
                                          <p:spTgt spid="392"/>
                                        </p:tgtEl>
                                        <p:attrNameLst>
                                          <p:attrName>style.visibility</p:attrName>
                                        </p:attrNameLst>
                                      </p:cBhvr>
                                      <p:to>
                                        <p:strVal val="visible"/>
                                      </p:to>
                                    </p:set>
                                    <p:animEffect transition="in" filter="fade">
                                      <p:cBhvr>
                                        <p:cTn id="20" dur="500"/>
                                        <p:tgtEl>
                                          <p:spTgt spid="39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1"/>
                                        </p:tgtEl>
                                        <p:attrNameLst>
                                          <p:attrName>style.visibility</p:attrName>
                                        </p:attrNameLst>
                                      </p:cBhvr>
                                      <p:to>
                                        <p:strVal val="visible"/>
                                      </p:to>
                                    </p:set>
                                    <p:animEffect transition="in" filter="fade">
                                      <p:cBhvr>
                                        <p:cTn id="25" dur="500"/>
                                        <p:tgtEl>
                                          <p:spTgt spid="40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04"/>
                                        </p:tgtEl>
                                        <p:attrNameLst>
                                          <p:attrName>style.visibility</p:attrName>
                                        </p:attrNameLst>
                                      </p:cBhvr>
                                      <p:to>
                                        <p:strVal val="visible"/>
                                      </p:to>
                                    </p:set>
                                    <p:animEffect transition="in" filter="fade">
                                      <p:cBhvr>
                                        <p:cTn id="30" dur="500"/>
                                        <p:tgtEl>
                                          <p:spTgt spid="404"/>
                                        </p:tgtEl>
                                      </p:cBhvr>
                                    </p:animEffect>
                                  </p:childTnLst>
                                </p:cTn>
                              </p:par>
                              <p:par>
                                <p:cTn id="31" presetID="10" presetClass="entr" presetSubtype="0" fill="hold" nodeType="withEffect">
                                  <p:stCondLst>
                                    <p:cond delay="0"/>
                                  </p:stCondLst>
                                  <p:childTnLst>
                                    <p:set>
                                      <p:cBhvr>
                                        <p:cTn id="32" dur="1" fill="hold">
                                          <p:stCondLst>
                                            <p:cond delay="0"/>
                                          </p:stCondLst>
                                        </p:cTn>
                                        <p:tgtEl>
                                          <p:spTgt spid="406"/>
                                        </p:tgtEl>
                                        <p:attrNameLst>
                                          <p:attrName>style.visibility</p:attrName>
                                        </p:attrNameLst>
                                      </p:cBhvr>
                                      <p:to>
                                        <p:strVal val="visible"/>
                                      </p:to>
                                    </p:set>
                                    <p:animEffect transition="in" filter="fade">
                                      <p:cBhvr>
                                        <p:cTn id="33" dur="500"/>
                                        <p:tgtEl>
                                          <p:spTgt spid="40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83"/>
                                        </p:tgtEl>
                                        <p:attrNameLst>
                                          <p:attrName>style.visibility</p:attrName>
                                        </p:attrNameLst>
                                      </p:cBhvr>
                                      <p:to>
                                        <p:strVal val="visible"/>
                                      </p:to>
                                    </p:set>
                                    <p:animEffect transition="in" filter="fade">
                                      <p:cBhvr>
                                        <p:cTn id="38" dur="500"/>
                                        <p:tgtEl>
                                          <p:spTgt spid="48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10"/>
                                        </p:tgtEl>
                                        <p:attrNameLst>
                                          <p:attrName>style.visibility</p:attrName>
                                        </p:attrNameLst>
                                      </p:cBhvr>
                                      <p:to>
                                        <p:strVal val="visible"/>
                                      </p:to>
                                    </p:set>
                                    <p:animEffect transition="in" filter="fade">
                                      <p:cBhvr>
                                        <p:cTn id="43" dur="500"/>
                                        <p:tgtEl>
                                          <p:spTgt spid="4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82"/>
                                        </p:tgtEl>
                                        <p:attrNameLst>
                                          <p:attrName>style.visibility</p:attrName>
                                        </p:attrNameLst>
                                      </p:cBhvr>
                                      <p:to>
                                        <p:strVal val="visible"/>
                                      </p:to>
                                    </p:set>
                                    <p:animEffect transition="in" filter="fade">
                                      <p:cBhvr>
                                        <p:cTn id="46" dur="500"/>
                                        <p:tgtEl>
                                          <p:spTgt spid="48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17"/>
                                        </p:tgtEl>
                                        <p:attrNameLst>
                                          <p:attrName>style.visibility</p:attrName>
                                        </p:attrNameLst>
                                      </p:cBhvr>
                                      <p:to>
                                        <p:strVal val="visible"/>
                                      </p:to>
                                    </p:set>
                                    <p:animEffect transition="in" filter="fade">
                                      <p:cBhvr>
                                        <p:cTn id="51" dur="500"/>
                                        <p:tgtEl>
                                          <p:spTgt spid="417"/>
                                        </p:tgtEl>
                                      </p:cBhvr>
                                    </p:animEffect>
                                  </p:childTnLst>
                                </p:cTn>
                              </p:par>
                              <p:par>
                                <p:cTn id="52" presetID="10" presetClass="entr" presetSubtype="0" fill="hold" nodeType="withEffect">
                                  <p:stCondLst>
                                    <p:cond delay="0"/>
                                  </p:stCondLst>
                                  <p:childTnLst>
                                    <p:set>
                                      <p:cBhvr>
                                        <p:cTn id="53" dur="1" fill="hold">
                                          <p:stCondLst>
                                            <p:cond delay="0"/>
                                          </p:stCondLst>
                                        </p:cTn>
                                        <p:tgtEl>
                                          <p:spTgt spid="418"/>
                                        </p:tgtEl>
                                        <p:attrNameLst>
                                          <p:attrName>style.visibility</p:attrName>
                                        </p:attrNameLst>
                                      </p:cBhvr>
                                      <p:to>
                                        <p:strVal val="visible"/>
                                      </p:to>
                                    </p:set>
                                    <p:animEffect transition="in" filter="fade">
                                      <p:cBhvr>
                                        <p:cTn id="54" dur="500"/>
                                        <p:tgtEl>
                                          <p:spTgt spid="4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29"/>
                                        </p:tgtEl>
                                        <p:attrNameLst>
                                          <p:attrName>style.visibility</p:attrName>
                                        </p:attrNameLst>
                                      </p:cBhvr>
                                      <p:to>
                                        <p:strVal val="visible"/>
                                      </p:to>
                                    </p:set>
                                    <p:animEffect transition="in" filter="fade">
                                      <p:cBhvr>
                                        <p:cTn id="59" dur="500"/>
                                        <p:tgtEl>
                                          <p:spTgt spid="429"/>
                                        </p:tgtEl>
                                      </p:cBhvr>
                                    </p:animEffect>
                                  </p:childTnLst>
                                </p:cTn>
                              </p:par>
                              <p:par>
                                <p:cTn id="60" presetID="10" presetClass="entr" presetSubtype="0" fill="hold" nodeType="withEffect">
                                  <p:stCondLst>
                                    <p:cond delay="0"/>
                                  </p:stCondLst>
                                  <p:childTnLst>
                                    <p:set>
                                      <p:cBhvr>
                                        <p:cTn id="61" dur="1" fill="hold">
                                          <p:stCondLst>
                                            <p:cond delay="0"/>
                                          </p:stCondLst>
                                        </p:cTn>
                                        <p:tgtEl>
                                          <p:spTgt spid="430"/>
                                        </p:tgtEl>
                                        <p:attrNameLst>
                                          <p:attrName>style.visibility</p:attrName>
                                        </p:attrNameLst>
                                      </p:cBhvr>
                                      <p:to>
                                        <p:strVal val="visible"/>
                                      </p:to>
                                    </p:set>
                                    <p:animEffect transition="in" filter="fade">
                                      <p:cBhvr>
                                        <p:cTn id="62" dur="500"/>
                                        <p:tgtEl>
                                          <p:spTgt spid="430"/>
                                        </p:tgtEl>
                                      </p:cBhvr>
                                    </p:animEffect>
                                  </p:childTnLst>
                                </p:cTn>
                              </p:par>
                              <p:par>
                                <p:cTn id="63" presetID="10" presetClass="entr" presetSubtype="0" fill="hold" nodeType="withEffect">
                                  <p:stCondLst>
                                    <p:cond delay="0"/>
                                  </p:stCondLst>
                                  <p:childTnLst>
                                    <p:set>
                                      <p:cBhvr>
                                        <p:cTn id="64" dur="1" fill="hold">
                                          <p:stCondLst>
                                            <p:cond delay="0"/>
                                          </p:stCondLst>
                                        </p:cTn>
                                        <p:tgtEl>
                                          <p:spTgt spid="427"/>
                                        </p:tgtEl>
                                        <p:attrNameLst>
                                          <p:attrName>style.visibility</p:attrName>
                                        </p:attrNameLst>
                                      </p:cBhvr>
                                      <p:to>
                                        <p:strVal val="visible"/>
                                      </p:to>
                                    </p:set>
                                    <p:animEffect transition="in" filter="fade">
                                      <p:cBhvr>
                                        <p:cTn id="65" dur="500"/>
                                        <p:tgtEl>
                                          <p:spTgt spid="427"/>
                                        </p:tgtEl>
                                      </p:cBhvr>
                                    </p:animEffect>
                                  </p:childTnLst>
                                </p:cTn>
                              </p:par>
                              <p:par>
                                <p:cTn id="66" presetID="9" presetClass="emph" presetSubtype="0" nodeType="withEffect">
                                  <p:stCondLst>
                                    <p:cond delay="0"/>
                                  </p:stCondLst>
                                  <p:childTnLst>
                                    <p:set>
                                      <p:cBhvr rctx="PPT">
                                        <p:cTn id="67" dur="indefinite"/>
                                        <p:tgtEl>
                                          <p:spTgt spid="433"/>
                                        </p:tgtEl>
                                        <p:attrNameLst>
                                          <p:attrName>style.opacity</p:attrName>
                                        </p:attrNameLst>
                                      </p:cBhvr>
                                      <p:to>
                                        <p:strVal val="0.5"/>
                                      </p:to>
                                    </p:set>
                                    <p:animEffect filter="image" prLst="opacity: 0.5">
                                      <p:cBhvr rctx="IE">
                                        <p:cTn id="68" dur="indefinite"/>
                                        <p:tgtEl>
                                          <p:spTgt spid="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p:bldP spid="403" grpId="0"/>
      <p:bldP spid="404" grpId="0"/>
      <p:bldP spid="417" grpId="0"/>
      <p:bldP spid="429" grpId="0"/>
      <p:bldP spid="482" grpId="0"/>
      <p:bldP spid="4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12318" y="2514447"/>
            <a:ext cx="7879681" cy="4037384"/>
          </a:xfrm>
          <a:prstGeom prst="rect">
            <a:avLst/>
          </a:prstGeom>
        </p:spPr>
      </p:pic>
      <p:sp>
        <p:nvSpPr>
          <p:cNvPr id="2" name="Title 1"/>
          <p:cNvSpPr>
            <a:spLocks noGrp="1"/>
          </p:cNvSpPr>
          <p:nvPr>
            <p:ph type="title"/>
          </p:nvPr>
        </p:nvSpPr>
        <p:spPr>
          <a:xfrm>
            <a:off x="552450" y="889000"/>
            <a:ext cx="3381375" cy="2149475"/>
          </a:xfrm>
        </p:spPr>
        <p:txBody>
          <a:bodyPr>
            <a:normAutofit fontScale="90000"/>
          </a:bodyPr>
          <a:lstStyle/>
          <a:p>
            <a:r>
              <a:rPr lang="en-US" dirty="0"/>
              <a:t>Stream flow generation: Infiltration excess</a:t>
            </a:r>
          </a:p>
        </p:txBody>
      </p:sp>
      <p:pic>
        <p:nvPicPr>
          <p:cNvPr id="6" name="Picture 5"/>
          <p:cNvPicPr>
            <a:picLocks noChangeAspect="1"/>
          </p:cNvPicPr>
          <p:nvPr/>
        </p:nvPicPr>
        <p:blipFill rotWithShape="1">
          <a:blip r:embed="rId3"/>
          <a:srcRect b="7368"/>
          <a:stretch/>
        </p:blipFill>
        <p:spPr>
          <a:xfrm>
            <a:off x="4312319" y="39468"/>
            <a:ext cx="7919323" cy="2427507"/>
          </a:xfrm>
          <a:prstGeom prst="rect">
            <a:avLst/>
          </a:prstGeom>
        </p:spPr>
      </p:pic>
      <p:sp>
        <p:nvSpPr>
          <p:cNvPr id="7" name="TextBox 6"/>
          <p:cNvSpPr txBox="1"/>
          <p:nvPr/>
        </p:nvSpPr>
        <p:spPr>
          <a:xfrm>
            <a:off x="5486400" y="2943225"/>
            <a:ext cx="1276350" cy="1200329"/>
          </a:xfrm>
          <a:prstGeom prst="rect">
            <a:avLst/>
          </a:prstGeom>
          <a:noFill/>
        </p:spPr>
        <p:txBody>
          <a:bodyPr wrap="square" rtlCol="0">
            <a:spAutoFit/>
          </a:bodyPr>
          <a:lstStyle/>
          <a:p>
            <a:r>
              <a:rPr lang="en-US" dirty="0"/>
              <a:t>Rising limb</a:t>
            </a:r>
          </a:p>
          <a:p>
            <a:r>
              <a:rPr lang="en-US" dirty="0"/>
              <a:t>or</a:t>
            </a:r>
          </a:p>
          <a:p>
            <a:r>
              <a:rPr lang="en-US" dirty="0"/>
              <a:t>hydrograph rise</a:t>
            </a:r>
          </a:p>
        </p:txBody>
      </p:sp>
      <p:sp>
        <p:nvSpPr>
          <p:cNvPr id="8" name="TextBox 7"/>
          <p:cNvSpPr txBox="1"/>
          <p:nvPr/>
        </p:nvSpPr>
        <p:spPr>
          <a:xfrm>
            <a:off x="7965406" y="2943225"/>
            <a:ext cx="1276350" cy="1200329"/>
          </a:xfrm>
          <a:prstGeom prst="rect">
            <a:avLst/>
          </a:prstGeom>
          <a:noFill/>
        </p:spPr>
        <p:txBody>
          <a:bodyPr wrap="square" rtlCol="0">
            <a:spAutoFit/>
          </a:bodyPr>
          <a:lstStyle/>
          <a:p>
            <a:r>
              <a:rPr lang="en-US" dirty="0"/>
              <a:t>Falling limb</a:t>
            </a:r>
          </a:p>
          <a:p>
            <a:r>
              <a:rPr lang="en-US" dirty="0"/>
              <a:t>or</a:t>
            </a:r>
          </a:p>
          <a:p>
            <a:r>
              <a:rPr lang="en-US" dirty="0"/>
              <a:t>hydrograph recession</a:t>
            </a:r>
          </a:p>
        </p:txBody>
      </p:sp>
      <p:sp>
        <p:nvSpPr>
          <p:cNvPr id="12" name="TextBox 11"/>
          <p:cNvSpPr txBox="1"/>
          <p:nvPr/>
        </p:nvSpPr>
        <p:spPr>
          <a:xfrm>
            <a:off x="5569888" y="6082267"/>
            <a:ext cx="1087862" cy="369332"/>
          </a:xfrm>
          <a:prstGeom prst="rect">
            <a:avLst/>
          </a:prstGeom>
          <a:noFill/>
        </p:spPr>
        <p:txBody>
          <a:bodyPr wrap="none" rtlCol="0">
            <a:spAutoFit/>
          </a:bodyPr>
          <a:lstStyle/>
          <a:p>
            <a:r>
              <a:rPr lang="en-US" dirty="0"/>
              <a:t>Base flow</a:t>
            </a:r>
          </a:p>
        </p:txBody>
      </p:sp>
      <p:cxnSp>
        <p:nvCxnSpPr>
          <p:cNvPr id="13" name="Straight Arrow Connector 12"/>
          <p:cNvCxnSpPr/>
          <p:nvPr/>
        </p:nvCxnSpPr>
        <p:spPr>
          <a:xfrm flipV="1">
            <a:off x="5956300" y="5865077"/>
            <a:ext cx="31750" cy="3134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14488" y="2573893"/>
            <a:ext cx="1091261" cy="369332"/>
          </a:xfrm>
          <a:prstGeom prst="rect">
            <a:avLst/>
          </a:prstGeom>
          <a:noFill/>
        </p:spPr>
        <p:txBody>
          <a:bodyPr wrap="none" rtlCol="0">
            <a:spAutoFit/>
          </a:bodyPr>
          <a:lstStyle/>
          <a:p>
            <a:r>
              <a:rPr lang="en-US" dirty="0"/>
              <a:t>Peak flow</a:t>
            </a:r>
          </a:p>
        </p:txBody>
      </p:sp>
      <p:cxnSp>
        <p:nvCxnSpPr>
          <p:cNvPr id="15" name="Straight Arrow Connector 14"/>
          <p:cNvCxnSpPr/>
          <p:nvPr/>
        </p:nvCxnSpPr>
        <p:spPr>
          <a:xfrm flipH="1">
            <a:off x="7350919" y="2883694"/>
            <a:ext cx="3" cy="2452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45197" y="5638748"/>
            <a:ext cx="2613921" cy="369332"/>
          </a:xfrm>
          <a:prstGeom prst="rect">
            <a:avLst/>
          </a:prstGeom>
          <a:noFill/>
        </p:spPr>
        <p:txBody>
          <a:bodyPr wrap="none" rtlCol="0">
            <a:spAutoFit/>
          </a:bodyPr>
          <a:lstStyle/>
          <a:p>
            <a:r>
              <a:rPr lang="en-US" dirty="0"/>
              <a:t>Delayed flow or Base flow</a:t>
            </a:r>
          </a:p>
        </p:txBody>
      </p:sp>
      <p:sp>
        <p:nvSpPr>
          <p:cNvPr id="17" name="TextBox 16"/>
          <p:cNvSpPr txBox="1"/>
          <p:nvPr/>
        </p:nvSpPr>
        <p:spPr>
          <a:xfrm>
            <a:off x="6631859" y="4944945"/>
            <a:ext cx="1438120" cy="646331"/>
          </a:xfrm>
          <a:prstGeom prst="rect">
            <a:avLst/>
          </a:prstGeom>
          <a:noFill/>
        </p:spPr>
        <p:txBody>
          <a:bodyPr wrap="square" rtlCol="0">
            <a:spAutoFit/>
          </a:bodyPr>
          <a:lstStyle/>
          <a:p>
            <a:r>
              <a:rPr lang="en-US" dirty="0"/>
              <a:t>Quick flow or Event flow</a:t>
            </a:r>
          </a:p>
        </p:txBody>
      </p:sp>
      <p:pic>
        <p:nvPicPr>
          <p:cNvPr id="18" name="Picture 4" descr="Hor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 y="3025118"/>
            <a:ext cx="3002744" cy="3526713"/>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2558601">
            <a:off x="5050321" y="4029581"/>
            <a:ext cx="1895421" cy="645109"/>
          </a:xfrm>
          <a:prstGeom prst="rightArrow">
            <a:avLst/>
          </a:prstGeom>
          <a:solidFill>
            <a:srgbClr val="FFFF00"/>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905749" y="1038492"/>
            <a:ext cx="3990469" cy="1754326"/>
          </a:xfrm>
          <a:prstGeom prst="rect">
            <a:avLst/>
          </a:prstGeom>
          <a:solidFill>
            <a:schemeClr val="bg1"/>
          </a:solidFill>
          <a:ln>
            <a:solidFill>
              <a:srgbClr val="FF0000"/>
            </a:solidFill>
          </a:ln>
        </p:spPr>
        <p:txBody>
          <a:bodyPr wrap="square" lIns="182880" tIns="182880" rIns="182880" bIns="182880" rtlCol="0">
            <a:spAutoFit/>
          </a:bodyPr>
          <a:lstStyle/>
          <a:p>
            <a:pPr marL="285750" indent="-285750">
              <a:buFont typeface="Arial" panose="020B0604020202020204" pitchFamily="34" charset="0"/>
              <a:buChar char="•"/>
            </a:pPr>
            <a:r>
              <a:rPr lang="en-US" dirty="0"/>
              <a:t>Infiltration excess overland flow </a:t>
            </a:r>
            <a:br>
              <a:rPr lang="en-US" dirty="0"/>
            </a:br>
            <a:r>
              <a:rPr lang="en-US" dirty="0"/>
              <a:t>= </a:t>
            </a:r>
            <a:r>
              <a:rPr lang="en-US" dirty="0" err="1"/>
              <a:t>Hortonian</a:t>
            </a:r>
            <a:r>
              <a:rPr lang="en-US" dirty="0"/>
              <a:t> overland flow</a:t>
            </a:r>
          </a:p>
          <a:p>
            <a:pPr marL="285750" indent="-285750">
              <a:buFont typeface="Arial" panose="020B0604020202020204" pitchFamily="34" charset="0"/>
              <a:buChar char="•"/>
            </a:pPr>
            <a:r>
              <a:rPr lang="en-US" dirty="0"/>
              <a:t>Foundational concept for decades (including the basis for rational and SCS curve methods)</a:t>
            </a:r>
          </a:p>
        </p:txBody>
      </p:sp>
      <p:sp>
        <p:nvSpPr>
          <p:cNvPr id="19" name="Right Arrow 18"/>
          <p:cNvSpPr/>
          <p:nvPr/>
        </p:nvSpPr>
        <p:spPr>
          <a:xfrm rot="20436134">
            <a:off x="5501947" y="2033551"/>
            <a:ext cx="2609147" cy="645109"/>
          </a:xfrm>
          <a:prstGeom prst="rightArrow">
            <a:avLst/>
          </a:prstGeom>
          <a:solidFill>
            <a:srgbClr val="FFFF00"/>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Callout 3"/>
          <p:cNvSpPr/>
          <p:nvPr/>
        </p:nvSpPr>
        <p:spPr>
          <a:xfrm>
            <a:off x="3136110" y="2124075"/>
            <a:ext cx="2969415" cy="2095500"/>
          </a:xfrm>
          <a:prstGeom prst="cloudCallout">
            <a:avLst>
              <a:gd name="adj1" fmla="val -66456"/>
              <a:gd name="adj2" fmla="val 57913"/>
            </a:avLst>
          </a:prstGeom>
          <a:solidFill>
            <a:schemeClr val="bg1"/>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if event flow is driven by rainfall rates in excess of soil infiltration capacity?</a:t>
            </a:r>
          </a:p>
        </p:txBody>
      </p:sp>
      <p:sp>
        <p:nvSpPr>
          <p:cNvPr id="11" name="TextBox 10"/>
          <p:cNvSpPr txBox="1"/>
          <p:nvPr/>
        </p:nvSpPr>
        <p:spPr>
          <a:xfrm>
            <a:off x="637293" y="6128433"/>
            <a:ext cx="2321213" cy="646331"/>
          </a:xfrm>
          <a:prstGeom prst="rect">
            <a:avLst/>
          </a:prstGeom>
          <a:solidFill>
            <a:schemeClr val="bg1"/>
          </a:solidFill>
          <a:ln>
            <a:noFill/>
          </a:ln>
        </p:spPr>
        <p:txBody>
          <a:bodyPr wrap="none" lIns="182880" tIns="182880" rIns="182880" bIns="182880" rtlCol="0">
            <a:spAutoFit/>
          </a:bodyPr>
          <a:lstStyle/>
          <a:p>
            <a:r>
              <a:rPr lang="en-US" dirty="0"/>
              <a:t>Robert Elmer Horton</a:t>
            </a:r>
          </a:p>
        </p:txBody>
      </p:sp>
      <p:sp>
        <p:nvSpPr>
          <p:cNvPr id="9" name="TextBox 8">
            <a:extLst>
              <a:ext uri="{FF2B5EF4-FFF2-40B4-BE49-F238E27FC236}">
                <a16:creationId xmlns:a16="http://schemas.microsoft.com/office/drawing/2014/main" id="{92BF90F6-4104-4F92-B0AD-358EF346A164}"/>
              </a:ext>
            </a:extLst>
          </p:cNvPr>
          <p:cNvSpPr txBox="1"/>
          <p:nvPr/>
        </p:nvSpPr>
        <p:spPr>
          <a:xfrm>
            <a:off x="188431" y="244444"/>
            <a:ext cx="351530"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7</a:t>
            </a:fld>
            <a:endParaRPr lang="en-US" dirty="0"/>
          </a:p>
        </p:txBody>
      </p:sp>
    </p:spTree>
    <p:extLst>
      <p:ext uri="{BB962C8B-B14F-4D97-AF65-F5344CB8AC3E}">
        <p14:creationId xmlns:p14="http://schemas.microsoft.com/office/powerpoint/2010/main" val="380617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9"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889000"/>
            <a:ext cx="3381375" cy="2149475"/>
          </a:xfrm>
        </p:spPr>
        <p:txBody>
          <a:bodyPr>
            <a:normAutofit fontScale="90000"/>
          </a:bodyPr>
          <a:lstStyle/>
          <a:p>
            <a:r>
              <a:rPr lang="en-US" dirty="0"/>
              <a:t>Stream flow generation: Infiltration excess</a:t>
            </a:r>
          </a:p>
        </p:txBody>
      </p:sp>
      <p:pic>
        <p:nvPicPr>
          <p:cNvPr id="20" name="Picture 19"/>
          <p:cNvPicPr>
            <a:picLocks noChangeAspect="1"/>
          </p:cNvPicPr>
          <p:nvPr/>
        </p:nvPicPr>
        <p:blipFill rotWithShape="1">
          <a:blip r:embed="rId2"/>
          <a:srcRect b="7368"/>
          <a:stretch/>
        </p:blipFill>
        <p:spPr>
          <a:xfrm>
            <a:off x="3730188" y="0"/>
            <a:ext cx="7919323" cy="2427507"/>
          </a:xfrm>
          <a:prstGeom prst="rect">
            <a:avLst/>
          </a:prstGeom>
        </p:spPr>
      </p:pic>
      <p:pic>
        <p:nvPicPr>
          <p:cNvPr id="3" name="Picture 2"/>
          <p:cNvPicPr>
            <a:picLocks noChangeAspect="1"/>
          </p:cNvPicPr>
          <p:nvPr/>
        </p:nvPicPr>
        <p:blipFill>
          <a:blip r:embed="rId3"/>
          <a:stretch>
            <a:fillRect/>
          </a:stretch>
        </p:blipFill>
        <p:spPr>
          <a:xfrm>
            <a:off x="3730188" y="2718991"/>
            <a:ext cx="8623737" cy="4037384"/>
          </a:xfrm>
          <a:prstGeom prst="rect">
            <a:avLst/>
          </a:prstGeom>
        </p:spPr>
      </p:pic>
      <p:sp>
        <p:nvSpPr>
          <p:cNvPr id="12" name="TextBox 11"/>
          <p:cNvSpPr txBox="1"/>
          <p:nvPr/>
        </p:nvSpPr>
        <p:spPr>
          <a:xfrm>
            <a:off x="6349578" y="5387078"/>
            <a:ext cx="1105624" cy="369332"/>
          </a:xfrm>
          <a:prstGeom prst="rect">
            <a:avLst/>
          </a:prstGeom>
          <a:noFill/>
        </p:spPr>
        <p:txBody>
          <a:bodyPr wrap="none" rtlCol="0">
            <a:spAutoFit/>
          </a:bodyPr>
          <a:lstStyle/>
          <a:p>
            <a:r>
              <a:rPr lang="en-US" dirty="0"/>
              <a:t>Old water</a:t>
            </a:r>
          </a:p>
        </p:txBody>
      </p:sp>
      <p:grpSp>
        <p:nvGrpSpPr>
          <p:cNvPr id="6" name="Group 5"/>
          <p:cNvGrpSpPr/>
          <p:nvPr/>
        </p:nvGrpSpPr>
        <p:grpSpPr>
          <a:xfrm>
            <a:off x="6744749" y="2955668"/>
            <a:ext cx="1214187" cy="760655"/>
            <a:chOff x="6744749" y="2955668"/>
            <a:chExt cx="1214187" cy="760655"/>
          </a:xfrm>
        </p:grpSpPr>
        <p:sp>
          <p:nvSpPr>
            <p:cNvPr id="13" name="TextBox 12"/>
            <p:cNvSpPr txBox="1"/>
            <p:nvPr/>
          </p:nvSpPr>
          <p:spPr>
            <a:xfrm>
              <a:off x="6751874" y="2955668"/>
              <a:ext cx="1207062" cy="369332"/>
            </a:xfrm>
            <a:prstGeom prst="rect">
              <a:avLst/>
            </a:prstGeom>
            <a:noFill/>
          </p:spPr>
          <p:txBody>
            <a:bodyPr wrap="none" rtlCol="0">
              <a:spAutoFit/>
            </a:bodyPr>
            <a:lstStyle/>
            <a:p>
              <a:r>
                <a:rPr lang="en-US" dirty="0"/>
                <a:t>New water</a:t>
              </a:r>
            </a:p>
          </p:txBody>
        </p:sp>
        <p:cxnSp>
          <p:nvCxnSpPr>
            <p:cNvPr id="5" name="Straight Arrow Connector 4"/>
            <p:cNvCxnSpPr/>
            <p:nvPr/>
          </p:nvCxnSpPr>
          <p:spPr>
            <a:xfrm flipH="1">
              <a:off x="6744749" y="3296873"/>
              <a:ext cx="268447" cy="419450"/>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pic>
        <p:nvPicPr>
          <p:cNvPr id="15" name="Picture 4" descr="Hor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 y="3025118"/>
            <a:ext cx="3002744" cy="352671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37293" y="6128433"/>
            <a:ext cx="2321213" cy="646331"/>
          </a:xfrm>
          <a:prstGeom prst="rect">
            <a:avLst/>
          </a:prstGeom>
          <a:solidFill>
            <a:schemeClr val="bg1"/>
          </a:solidFill>
          <a:ln>
            <a:noFill/>
          </a:ln>
        </p:spPr>
        <p:txBody>
          <a:bodyPr wrap="none" lIns="182880" tIns="182880" rIns="182880" bIns="182880" rtlCol="0">
            <a:spAutoFit/>
          </a:bodyPr>
          <a:lstStyle/>
          <a:p>
            <a:r>
              <a:rPr lang="en-US" dirty="0"/>
              <a:t>Robert Elmer Horton</a:t>
            </a:r>
          </a:p>
        </p:txBody>
      </p:sp>
      <p:sp>
        <p:nvSpPr>
          <p:cNvPr id="19" name="Right Arrow 18"/>
          <p:cNvSpPr/>
          <p:nvPr/>
        </p:nvSpPr>
        <p:spPr>
          <a:xfrm rot="2558601">
            <a:off x="4417799" y="4293947"/>
            <a:ext cx="2429662" cy="645109"/>
          </a:xfrm>
          <a:prstGeom prst="rightArrow">
            <a:avLst/>
          </a:prstGeom>
          <a:solidFill>
            <a:srgbClr val="FFFF00"/>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Callout 15"/>
          <p:cNvSpPr/>
          <p:nvPr/>
        </p:nvSpPr>
        <p:spPr>
          <a:xfrm>
            <a:off x="3136110" y="2124075"/>
            <a:ext cx="2969415" cy="2095500"/>
          </a:xfrm>
          <a:prstGeom prst="cloudCallout">
            <a:avLst>
              <a:gd name="adj1" fmla="val -75438"/>
              <a:gd name="adj2" fmla="val 59277"/>
            </a:avLst>
          </a:prstGeom>
          <a:solidFill>
            <a:schemeClr val="bg1"/>
          </a:solidFill>
          <a:ln w="28575">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tx1"/>
                </a:solidFill>
              </a:rPr>
              <a:t>?</a:t>
            </a:r>
          </a:p>
        </p:txBody>
      </p:sp>
      <p:sp>
        <p:nvSpPr>
          <p:cNvPr id="4" name="TextBox 3">
            <a:extLst>
              <a:ext uri="{FF2B5EF4-FFF2-40B4-BE49-F238E27FC236}">
                <a16:creationId xmlns:a16="http://schemas.microsoft.com/office/drawing/2014/main" id="{9FD805CC-FDDC-4873-BA00-8D98991BA293}"/>
              </a:ext>
            </a:extLst>
          </p:cNvPr>
          <p:cNvSpPr txBox="1"/>
          <p:nvPr/>
        </p:nvSpPr>
        <p:spPr>
          <a:xfrm>
            <a:off x="188431" y="244444"/>
            <a:ext cx="351530"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8</a:t>
            </a:fld>
            <a:endParaRPr lang="en-US" dirty="0"/>
          </a:p>
        </p:txBody>
      </p:sp>
    </p:spTree>
    <p:extLst>
      <p:ext uri="{BB962C8B-B14F-4D97-AF65-F5344CB8AC3E}">
        <p14:creationId xmlns:p14="http://schemas.microsoft.com/office/powerpoint/2010/main" val="141652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flow generation: </a:t>
            </a:r>
            <a:r>
              <a:rPr lang="en-US" dirty="0" err="1"/>
              <a:t>hillslope</a:t>
            </a:r>
            <a:r>
              <a:rPr lang="en-US" dirty="0"/>
              <a:t> hydrology</a:t>
            </a:r>
          </a:p>
        </p:txBody>
      </p:sp>
      <p:cxnSp>
        <p:nvCxnSpPr>
          <p:cNvPr id="187" name="Straight Connector 186"/>
          <p:cNvCxnSpPr/>
          <p:nvPr/>
        </p:nvCxnSpPr>
        <p:spPr>
          <a:xfrm>
            <a:off x="3047520" y="2990681"/>
            <a:ext cx="7118252" cy="2546252"/>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1" name="Group 190"/>
          <p:cNvGrpSpPr/>
          <p:nvPr/>
        </p:nvGrpSpPr>
        <p:grpSpPr>
          <a:xfrm>
            <a:off x="3185899" y="1307894"/>
            <a:ext cx="7385817" cy="926229"/>
            <a:chOff x="1149299" y="1108084"/>
            <a:chExt cx="7385817" cy="926229"/>
          </a:xfrm>
        </p:grpSpPr>
        <p:cxnSp>
          <p:nvCxnSpPr>
            <p:cNvPr id="192" name="Straight Arrow Connector 191"/>
            <p:cNvCxnSpPr/>
            <p:nvPr/>
          </p:nvCxnSpPr>
          <p:spPr>
            <a:xfrm flipH="1">
              <a:off x="2667000" y="142545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H="1">
              <a:off x="2831999" y="143009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H="1">
              <a:off x="2999639" y="143277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a:off x="3164638" y="143742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H="1">
              <a:off x="3339898" y="143039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3504897" y="143503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H="1">
              <a:off x="3672537" y="143771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837536" y="144236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H="1">
              <a:off x="4012334" y="144552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a:off x="4177333" y="145017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flipH="1">
              <a:off x="4344973" y="14528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flipH="1">
              <a:off x="4509972" y="14575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flipH="1">
              <a:off x="4685232" y="145046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flipH="1">
              <a:off x="4850231" y="145511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H="1">
              <a:off x="5017871" y="145779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H="1">
              <a:off x="5182870" y="146244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flipH="1">
              <a:off x="5349241" y="14602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H="1">
              <a:off x="5514240" y="14649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flipH="1">
              <a:off x="5681880" y="146758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H="1">
              <a:off x="5846879" y="147223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flipH="1">
              <a:off x="6021677" y="147539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flipH="1">
              <a:off x="6186676" y="148004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flipH="1">
              <a:off x="6354316" y="148272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H="1">
              <a:off x="6519315" y="148736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H="1">
              <a:off x="6694575" y="148033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a:off x="6859574" y="148498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H="1">
              <a:off x="7027214" y="1487660"/>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a:off x="7192213" y="1492308"/>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20" name="TextBox 63"/>
            <p:cNvSpPr txBox="1"/>
            <p:nvPr/>
          </p:nvSpPr>
          <p:spPr>
            <a:xfrm>
              <a:off x="4225707" y="1108084"/>
              <a:ext cx="172361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Precipitation = </a:t>
              </a:r>
              <a:r>
                <a:rPr lang="en-US" i="1" dirty="0"/>
                <a:t>P</a:t>
              </a:r>
            </a:p>
          </p:txBody>
        </p:sp>
        <p:cxnSp>
          <p:nvCxnSpPr>
            <p:cNvPr id="221" name="Straight Arrow Connector 220"/>
            <p:cNvCxnSpPr/>
            <p:nvPr/>
          </p:nvCxnSpPr>
          <p:spPr>
            <a:xfrm flipH="1">
              <a:off x="1149299" y="140072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flipH="1">
              <a:off x="1314298" y="140537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H="1">
              <a:off x="1481938" y="140805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flipH="1">
              <a:off x="1646937" y="141270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flipH="1">
              <a:off x="1822197" y="140566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flipH="1">
              <a:off x="1987196" y="141031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flipH="1">
              <a:off x="2154836" y="141299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flipH="1">
              <a:off x="2319835" y="1417641"/>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H="1">
              <a:off x="2494633" y="1420802"/>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flipH="1">
              <a:off x="7354319" y="149677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H="1">
              <a:off x="7521959" y="149945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flipH="1">
              <a:off x="7686958" y="150410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flipH="1">
              <a:off x="7862218" y="1497067"/>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flipH="1">
              <a:off x="8027217" y="150171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flipH="1">
              <a:off x="8194857" y="1504395"/>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flipH="1">
              <a:off x="8359856" y="150904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3" name="Group 432"/>
          <p:cNvGrpSpPr/>
          <p:nvPr/>
        </p:nvGrpSpPr>
        <p:grpSpPr>
          <a:xfrm>
            <a:off x="4806781" y="2763445"/>
            <a:ext cx="1790646" cy="1470641"/>
            <a:chOff x="4384749" y="2763445"/>
            <a:chExt cx="1790646" cy="1470641"/>
          </a:xfrm>
        </p:grpSpPr>
        <p:grpSp>
          <p:nvGrpSpPr>
            <p:cNvPr id="289" name="Group 288"/>
            <p:cNvGrpSpPr/>
            <p:nvPr/>
          </p:nvGrpSpPr>
          <p:grpSpPr>
            <a:xfrm>
              <a:off x="4384749" y="2763445"/>
              <a:ext cx="201902" cy="886286"/>
              <a:chOff x="4384749" y="3819193"/>
              <a:chExt cx="109573" cy="280815"/>
            </a:xfrm>
          </p:grpSpPr>
          <p:sp>
            <p:nvSpPr>
              <p:cNvPr id="288" name="Rectangle 28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7" name="Isosceles Triangle 28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0" name="Group 289"/>
            <p:cNvGrpSpPr/>
            <p:nvPr/>
          </p:nvGrpSpPr>
          <p:grpSpPr>
            <a:xfrm>
              <a:off x="4597805" y="2829502"/>
              <a:ext cx="201902" cy="886286"/>
              <a:chOff x="4384749" y="3819193"/>
              <a:chExt cx="109573" cy="280815"/>
            </a:xfrm>
          </p:grpSpPr>
          <p:sp>
            <p:nvSpPr>
              <p:cNvPr id="291" name="Rectangle 29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2" name="Isosceles Triangle 29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3" name="Group 292"/>
            <p:cNvGrpSpPr/>
            <p:nvPr/>
          </p:nvGrpSpPr>
          <p:grpSpPr>
            <a:xfrm>
              <a:off x="4767421" y="2915103"/>
              <a:ext cx="201902" cy="886286"/>
              <a:chOff x="4384749" y="3819193"/>
              <a:chExt cx="109573" cy="280815"/>
            </a:xfrm>
          </p:grpSpPr>
          <p:sp>
            <p:nvSpPr>
              <p:cNvPr id="294" name="Rectangle 29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5" name="Isosceles Triangle 29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6" name="Group 295"/>
            <p:cNvGrpSpPr/>
            <p:nvPr/>
          </p:nvGrpSpPr>
          <p:grpSpPr>
            <a:xfrm>
              <a:off x="4980477" y="2981160"/>
              <a:ext cx="201902" cy="886286"/>
              <a:chOff x="4384749" y="3819193"/>
              <a:chExt cx="109573" cy="280815"/>
            </a:xfrm>
          </p:grpSpPr>
          <p:sp>
            <p:nvSpPr>
              <p:cNvPr id="297" name="Rectangle 29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8" name="Isosceles Triangle 29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9" name="Group 298"/>
            <p:cNvGrpSpPr/>
            <p:nvPr/>
          </p:nvGrpSpPr>
          <p:grpSpPr>
            <a:xfrm>
              <a:off x="5258616" y="3084388"/>
              <a:ext cx="201902" cy="886286"/>
              <a:chOff x="4384749" y="3819193"/>
              <a:chExt cx="109573" cy="280815"/>
            </a:xfrm>
          </p:grpSpPr>
          <p:sp>
            <p:nvSpPr>
              <p:cNvPr id="300" name="Rectangle 29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1" name="Isosceles Triangle 30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2" name="Group 301"/>
            <p:cNvGrpSpPr/>
            <p:nvPr/>
          </p:nvGrpSpPr>
          <p:grpSpPr>
            <a:xfrm>
              <a:off x="5471672" y="3150445"/>
              <a:ext cx="201902" cy="886286"/>
              <a:chOff x="4384749" y="3819193"/>
              <a:chExt cx="109573" cy="280815"/>
            </a:xfrm>
          </p:grpSpPr>
          <p:sp>
            <p:nvSpPr>
              <p:cNvPr id="303" name="Rectangle 30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4" name="Isosceles Triangle 30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5" name="Group 304"/>
            <p:cNvGrpSpPr/>
            <p:nvPr/>
          </p:nvGrpSpPr>
          <p:grpSpPr>
            <a:xfrm>
              <a:off x="5695354" y="3244572"/>
              <a:ext cx="201902" cy="886286"/>
              <a:chOff x="4384749" y="3819193"/>
              <a:chExt cx="109573" cy="280815"/>
            </a:xfrm>
          </p:grpSpPr>
          <p:sp>
            <p:nvSpPr>
              <p:cNvPr id="306" name="Rectangle 30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7" name="Isosceles Triangle 30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8" name="Group 307"/>
            <p:cNvGrpSpPr/>
            <p:nvPr/>
          </p:nvGrpSpPr>
          <p:grpSpPr>
            <a:xfrm>
              <a:off x="5973493" y="3347800"/>
              <a:ext cx="201902" cy="886286"/>
              <a:chOff x="4384749" y="3819193"/>
              <a:chExt cx="109573" cy="280815"/>
            </a:xfrm>
          </p:grpSpPr>
          <p:sp>
            <p:nvSpPr>
              <p:cNvPr id="309" name="Rectangle 30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0" name="Isosceles Triangle 30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311" name="Group 310"/>
          <p:cNvGrpSpPr/>
          <p:nvPr/>
        </p:nvGrpSpPr>
        <p:grpSpPr>
          <a:xfrm>
            <a:off x="6608581" y="3413857"/>
            <a:ext cx="201902" cy="886286"/>
            <a:chOff x="4384749" y="3819193"/>
            <a:chExt cx="109573" cy="280815"/>
          </a:xfrm>
        </p:grpSpPr>
        <p:sp>
          <p:nvSpPr>
            <p:cNvPr id="312" name="Rectangle 31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3" name="Isosceles Triangle 31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4" name="Group 313"/>
          <p:cNvGrpSpPr/>
          <p:nvPr/>
        </p:nvGrpSpPr>
        <p:grpSpPr>
          <a:xfrm>
            <a:off x="6763343" y="3462287"/>
            <a:ext cx="201902" cy="886286"/>
            <a:chOff x="4384749" y="3819193"/>
            <a:chExt cx="109573" cy="280815"/>
          </a:xfrm>
        </p:grpSpPr>
        <p:sp>
          <p:nvSpPr>
            <p:cNvPr id="315" name="Rectangle 31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6" name="Isosceles Triangle 31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7" name="Group 316"/>
          <p:cNvGrpSpPr/>
          <p:nvPr/>
        </p:nvGrpSpPr>
        <p:grpSpPr>
          <a:xfrm>
            <a:off x="7041482" y="3565515"/>
            <a:ext cx="201902" cy="886286"/>
            <a:chOff x="4384749" y="3819193"/>
            <a:chExt cx="109573" cy="280815"/>
          </a:xfrm>
        </p:grpSpPr>
        <p:sp>
          <p:nvSpPr>
            <p:cNvPr id="318" name="Rectangle 31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9" name="Isosceles Triangle 31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0" name="Group 319"/>
          <p:cNvGrpSpPr/>
          <p:nvPr/>
        </p:nvGrpSpPr>
        <p:grpSpPr>
          <a:xfrm>
            <a:off x="7254538" y="3631572"/>
            <a:ext cx="201902" cy="886286"/>
            <a:chOff x="4384749" y="3819193"/>
            <a:chExt cx="109573" cy="280815"/>
          </a:xfrm>
        </p:grpSpPr>
        <p:sp>
          <p:nvSpPr>
            <p:cNvPr id="321" name="Rectangle 32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2" name="Isosceles Triangle 32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3" name="Group 322"/>
          <p:cNvGrpSpPr/>
          <p:nvPr/>
        </p:nvGrpSpPr>
        <p:grpSpPr>
          <a:xfrm>
            <a:off x="7512372" y="3736145"/>
            <a:ext cx="201902" cy="886286"/>
            <a:chOff x="4384749" y="3819193"/>
            <a:chExt cx="109573" cy="280815"/>
          </a:xfrm>
        </p:grpSpPr>
        <p:sp>
          <p:nvSpPr>
            <p:cNvPr id="324" name="Rectangle 32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5" name="Isosceles Triangle 32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6" name="Group 325"/>
          <p:cNvGrpSpPr/>
          <p:nvPr/>
        </p:nvGrpSpPr>
        <p:grpSpPr>
          <a:xfrm>
            <a:off x="7790511" y="3839373"/>
            <a:ext cx="201902" cy="886286"/>
            <a:chOff x="4384749" y="3819193"/>
            <a:chExt cx="109573" cy="280815"/>
          </a:xfrm>
        </p:grpSpPr>
        <p:sp>
          <p:nvSpPr>
            <p:cNvPr id="327" name="Rectangle 32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8" name="Isosceles Triangle 32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9" name="Group 328"/>
          <p:cNvGrpSpPr/>
          <p:nvPr/>
        </p:nvGrpSpPr>
        <p:grpSpPr>
          <a:xfrm>
            <a:off x="8003567" y="3905430"/>
            <a:ext cx="201902" cy="886286"/>
            <a:chOff x="4384749" y="3819193"/>
            <a:chExt cx="109573" cy="280815"/>
          </a:xfrm>
        </p:grpSpPr>
        <p:sp>
          <p:nvSpPr>
            <p:cNvPr id="330" name="Rectangle 32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1" name="Isosceles Triangle 33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2" name="Group 331"/>
          <p:cNvGrpSpPr/>
          <p:nvPr/>
        </p:nvGrpSpPr>
        <p:grpSpPr>
          <a:xfrm>
            <a:off x="3651701" y="2341620"/>
            <a:ext cx="201902" cy="886286"/>
            <a:chOff x="4384749" y="3819193"/>
            <a:chExt cx="109573" cy="280815"/>
          </a:xfrm>
        </p:grpSpPr>
        <p:sp>
          <p:nvSpPr>
            <p:cNvPr id="333" name="Rectangle 33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4" name="Isosceles Triangle 33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5" name="Group 334"/>
          <p:cNvGrpSpPr/>
          <p:nvPr/>
        </p:nvGrpSpPr>
        <p:grpSpPr>
          <a:xfrm>
            <a:off x="3864757" y="2407677"/>
            <a:ext cx="201902" cy="886286"/>
            <a:chOff x="4384749" y="3819193"/>
            <a:chExt cx="109573" cy="280815"/>
          </a:xfrm>
        </p:grpSpPr>
        <p:sp>
          <p:nvSpPr>
            <p:cNvPr id="336" name="Rectangle 33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7" name="Isosceles Triangle 33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8" name="Group 337"/>
          <p:cNvGrpSpPr/>
          <p:nvPr/>
        </p:nvGrpSpPr>
        <p:grpSpPr>
          <a:xfrm>
            <a:off x="4122591" y="2512250"/>
            <a:ext cx="201902" cy="886286"/>
            <a:chOff x="4384749" y="3819193"/>
            <a:chExt cx="109573" cy="280815"/>
          </a:xfrm>
        </p:grpSpPr>
        <p:sp>
          <p:nvSpPr>
            <p:cNvPr id="339" name="Rectangle 33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0" name="Isosceles Triangle 33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1" name="Group 340"/>
          <p:cNvGrpSpPr/>
          <p:nvPr/>
        </p:nvGrpSpPr>
        <p:grpSpPr>
          <a:xfrm>
            <a:off x="4400730" y="2615478"/>
            <a:ext cx="201902" cy="886286"/>
            <a:chOff x="4384749" y="3819193"/>
            <a:chExt cx="109573" cy="280815"/>
          </a:xfrm>
        </p:grpSpPr>
        <p:sp>
          <p:nvSpPr>
            <p:cNvPr id="342" name="Rectangle 34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3" name="Isosceles Triangle 34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4" name="Group 343"/>
          <p:cNvGrpSpPr/>
          <p:nvPr/>
        </p:nvGrpSpPr>
        <p:grpSpPr>
          <a:xfrm>
            <a:off x="4613786" y="2681535"/>
            <a:ext cx="201902" cy="886286"/>
            <a:chOff x="4384749" y="3819193"/>
            <a:chExt cx="109573" cy="280815"/>
          </a:xfrm>
        </p:grpSpPr>
        <p:sp>
          <p:nvSpPr>
            <p:cNvPr id="345" name="Rectangle 34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6" name="Isosceles Triangle 34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7" name="Group 346"/>
          <p:cNvGrpSpPr/>
          <p:nvPr/>
        </p:nvGrpSpPr>
        <p:grpSpPr>
          <a:xfrm>
            <a:off x="3195291" y="2190719"/>
            <a:ext cx="201902" cy="886286"/>
            <a:chOff x="4384749" y="3819193"/>
            <a:chExt cx="109573" cy="280815"/>
          </a:xfrm>
        </p:grpSpPr>
        <p:sp>
          <p:nvSpPr>
            <p:cNvPr id="348" name="Rectangle 34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9" name="Isosceles Triangle 34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0" name="Group 349"/>
          <p:cNvGrpSpPr/>
          <p:nvPr/>
        </p:nvGrpSpPr>
        <p:grpSpPr>
          <a:xfrm>
            <a:off x="3408347" y="2256776"/>
            <a:ext cx="201902" cy="886286"/>
            <a:chOff x="4384749" y="3819193"/>
            <a:chExt cx="109573" cy="280815"/>
          </a:xfrm>
        </p:grpSpPr>
        <p:sp>
          <p:nvSpPr>
            <p:cNvPr id="351" name="Rectangle 350"/>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2" name="Isosceles Triangle 351"/>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3" name="Group 352"/>
          <p:cNvGrpSpPr/>
          <p:nvPr/>
        </p:nvGrpSpPr>
        <p:grpSpPr>
          <a:xfrm>
            <a:off x="8598851" y="4111361"/>
            <a:ext cx="201902" cy="886286"/>
            <a:chOff x="4384749" y="3819193"/>
            <a:chExt cx="109573" cy="280815"/>
          </a:xfrm>
        </p:grpSpPr>
        <p:sp>
          <p:nvSpPr>
            <p:cNvPr id="354" name="Rectangle 353"/>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5" name="Isosceles Triangle 354"/>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6" name="Group 355"/>
          <p:cNvGrpSpPr/>
          <p:nvPr/>
        </p:nvGrpSpPr>
        <p:grpSpPr>
          <a:xfrm>
            <a:off x="8811907" y="4177418"/>
            <a:ext cx="201902" cy="886286"/>
            <a:chOff x="4384749" y="3819193"/>
            <a:chExt cx="109573" cy="280815"/>
          </a:xfrm>
        </p:grpSpPr>
        <p:sp>
          <p:nvSpPr>
            <p:cNvPr id="357" name="Rectangle 356"/>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8" name="Isosceles Triangle 357"/>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9" name="Group 358"/>
          <p:cNvGrpSpPr/>
          <p:nvPr/>
        </p:nvGrpSpPr>
        <p:grpSpPr>
          <a:xfrm>
            <a:off x="8981523" y="4263019"/>
            <a:ext cx="201902" cy="886286"/>
            <a:chOff x="4384749" y="3819193"/>
            <a:chExt cx="109573" cy="280815"/>
          </a:xfrm>
        </p:grpSpPr>
        <p:sp>
          <p:nvSpPr>
            <p:cNvPr id="360" name="Rectangle 359"/>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1" name="Isosceles Triangle 360"/>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2" name="Group 361"/>
          <p:cNvGrpSpPr/>
          <p:nvPr/>
        </p:nvGrpSpPr>
        <p:grpSpPr>
          <a:xfrm>
            <a:off x="9194579" y="4329076"/>
            <a:ext cx="201902" cy="886286"/>
            <a:chOff x="4384749" y="3819193"/>
            <a:chExt cx="109573" cy="280815"/>
          </a:xfrm>
        </p:grpSpPr>
        <p:sp>
          <p:nvSpPr>
            <p:cNvPr id="363" name="Rectangle 362"/>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4" name="Isosceles Triangle 363"/>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5" name="Group 364"/>
          <p:cNvGrpSpPr/>
          <p:nvPr/>
        </p:nvGrpSpPr>
        <p:grpSpPr>
          <a:xfrm>
            <a:off x="9472718" y="4432304"/>
            <a:ext cx="201902" cy="886286"/>
            <a:chOff x="4384749" y="3819193"/>
            <a:chExt cx="109573" cy="280815"/>
          </a:xfrm>
        </p:grpSpPr>
        <p:sp>
          <p:nvSpPr>
            <p:cNvPr id="366" name="Rectangle 365"/>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7" name="Isosceles Triangle 366"/>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68" name="Group 367"/>
          <p:cNvGrpSpPr/>
          <p:nvPr/>
        </p:nvGrpSpPr>
        <p:grpSpPr>
          <a:xfrm>
            <a:off x="9685774" y="4498361"/>
            <a:ext cx="201902" cy="886286"/>
            <a:chOff x="4384749" y="3819193"/>
            <a:chExt cx="109573" cy="280815"/>
          </a:xfrm>
        </p:grpSpPr>
        <p:sp>
          <p:nvSpPr>
            <p:cNvPr id="369" name="Rectangle 368"/>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0" name="Isosceles Triangle 369"/>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1" name="Group 370"/>
          <p:cNvGrpSpPr/>
          <p:nvPr/>
        </p:nvGrpSpPr>
        <p:grpSpPr>
          <a:xfrm>
            <a:off x="9909456" y="4592488"/>
            <a:ext cx="201902" cy="886286"/>
            <a:chOff x="4384749" y="3819193"/>
            <a:chExt cx="109573" cy="280815"/>
          </a:xfrm>
        </p:grpSpPr>
        <p:sp>
          <p:nvSpPr>
            <p:cNvPr id="372" name="Rectangle 371"/>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3" name="Isosceles Triangle 372"/>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4" name="Group 373"/>
          <p:cNvGrpSpPr/>
          <p:nvPr/>
        </p:nvGrpSpPr>
        <p:grpSpPr>
          <a:xfrm>
            <a:off x="8192800" y="3963394"/>
            <a:ext cx="201902" cy="886286"/>
            <a:chOff x="4384749" y="3819193"/>
            <a:chExt cx="109573" cy="280815"/>
          </a:xfrm>
        </p:grpSpPr>
        <p:sp>
          <p:nvSpPr>
            <p:cNvPr id="375" name="Rectangle 374"/>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6" name="Isosceles Triangle 375"/>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77" name="Group 376"/>
          <p:cNvGrpSpPr/>
          <p:nvPr/>
        </p:nvGrpSpPr>
        <p:grpSpPr>
          <a:xfrm>
            <a:off x="8405856" y="4029451"/>
            <a:ext cx="201902" cy="886286"/>
            <a:chOff x="4384749" y="3819193"/>
            <a:chExt cx="109573" cy="280815"/>
          </a:xfrm>
        </p:grpSpPr>
        <p:sp>
          <p:nvSpPr>
            <p:cNvPr id="378" name="Rectangle 377"/>
            <p:cNvSpPr/>
            <p:nvPr/>
          </p:nvSpPr>
          <p:spPr>
            <a:xfrm>
              <a:off x="4425239" y="3941812"/>
              <a:ext cx="29209" cy="158196"/>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9" name="Isosceles Triangle 378"/>
            <p:cNvSpPr/>
            <p:nvPr/>
          </p:nvSpPr>
          <p:spPr>
            <a:xfrm>
              <a:off x="4384749" y="3819193"/>
              <a:ext cx="109573" cy="122619"/>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82" name="Freeform 381"/>
          <p:cNvSpPr/>
          <p:nvPr/>
        </p:nvSpPr>
        <p:spPr>
          <a:xfrm>
            <a:off x="10169282" y="5524500"/>
            <a:ext cx="400050" cy="152400"/>
          </a:xfrm>
          <a:custGeom>
            <a:avLst/>
            <a:gdLst>
              <a:gd name="connsiteX0" fmla="*/ 0 w 393700"/>
              <a:gd name="connsiteY0" fmla="*/ 0 h 152400"/>
              <a:gd name="connsiteX1" fmla="*/ 0 w 393700"/>
              <a:gd name="connsiteY1" fmla="*/ 152400 h 152400"/>
              <a:gd name="connsiteX2" fmla="*/ 393700 w 393700"/>
              <a:gd name="connsiteY2" fmla="*/ 152400 h 152400"/>
              <a:gd name="connsiteX3" fmla="*/ 381000 w 393700"/>
              <a:gd name="connsiteY3" fmla="*/ 12700 h 152400"/>
              <a:gd name="connsiteX0" fmla="*/ 0 w 406400"/>
              <a:gd name="connsiteY0" fmla="*/ 25400 h 177800"/>
              <a:gd name="connsiteX1" fmla="*/ 0 w 406400"/>
              <a:gd name="connsiteY1" fmla="*/ 177800 h 177800"/>
              <a:gd name="connsiteX2" fmla="*/ 393700 w 406400"/>
              <a:gd name="connsiteY2" fmla="*/ 177800 h 177800"/>
              <a:gd name="connsiteX3" fmla="*/ 406400 w 406400"/>
              <a:gd name="connsiteY3" fmla="*/ 0 h 177800"/>
              <a:gd name="connsiteX0" fmla="*/ 0 w 393700"/>
              <a:gd name="connsiteY0" fmla="*/ 25400 h 177800"/>
              <a:gd name="connsiteX1" fmla="*/ 0 w 393700"/>
              <a:gd name="connsiteY1" fmla="*/ 177800 h 177800"/>
              <a:gd name="connsiteX2" fmla="*/ 393700 w 393700"/>
              <a:gd name="connsiteY2" fmla="*/ 177800 h 177800"/>
              <a:gd name="connsiteX3" fmla="*/ 381000 w 393700"/>
              <a:gd name="connsiteY3" fmla="*/ 0 h 177800"/>
              <a:gd name="connsiteX0" fmla="*/ 0 w 412750"/>
              <a:gd name="connsiteY0" fmla="*/ 31750 h 184150"/>
              <a:gd name="connsiteX1" fmla="*/ 0 w 412750"/>
              <a:gd name="connsiteY1" fmla="*/ 184150 h 184150"/>
              <a:gd name="connsiteX2" fmla="*/ 393700 w 412750"/>
              <a:gd name="connsiteY2" fmla="*/ 184150 h 184150"/>
              <a:gd name="connsiteX3" fmla="*/ 412750 w 412750"/>
              <a:gd name="connsiteY3" fmla="*/ 0 h 184150"/>
              <a:gd name="connsiteX0" fmla="*/ 0 w 393700"/>
              <a:gd name="connsiteY0" fmla="*/ 50800 h 203200"/>
              <a:gd name="connsiteX1" fmla="*/ 0 w 393700"/>
              <a:gd name="connsiteY1" fmla="*/ 203200 h 203200"/>
              <a:gd name="connsiteX2" fmla="*/ 393700 w 393700"/>
              <a:gd name="connsiteY2" fmla="*/ 203200 h 203200"/>
              <a:gd name="connsiteX3" fmla="*/ 387350 w 393700"/>
              <a:gd name="connsiteY3" fmla="*/ 0 h 203200"/>
              <a:gd name="connsiteX0" fmla="*/ 0 w 400050"/>
              <a:gd name="connsiteY0" fmla="*/ 0 h 152400"/>
              <a:gd name="connsiteX1" fmla="*/ 0 w 400050"/>
              <a:gd name="connsiteY1" fmla="*/ 152400 h 152400"/>
              <a:gd name="connsiteX2" fmla="*/ 393700 w 400050"/>
              <a:gd name="connsiteY2" fmla="*/ 152400 h 152400"/>
              <a:gd name="connsiteX3" fmla="*/ 400050 w 400050"/>
              <a:gd name="connsiteY3" fmla="*/ 0 h 152400"/>
            </a:gdLst>
            <a:ahLst/>
            <a:cxnLst>
              <a:cxn ang="0">
                <a:pos x="connsiteX0" y="connsiteY0"/>
              </a:cxn>
              <a:cxn ang="0">
                <a:pos x="connsiteX1" y="connsiteY1"/>
              </a:cxn>
              <a:cxn ang="0">
                <a:pos x="connsiteX2" y="connsiteY2"/>
              </a:cxn>
              <a:cxn ang="0">
                <a:pos x="connsiteX3" y="connsiteY3"/>
              </a:cxn>
            </a:cxnLst>
            <a:rect l="l" t="t" r="r" b="b"/>
            <a:pathLst>
              <a:path w="400050" h="152400">
                <a:moveTo>
                  <a:pt x="0" y="0"/>
                </a:moveTo>
                <a:lnTo>
                  <a:pt x="0" y="152400"/>
                </a:lnTo>
                <a:lnTo>
                  <a:pt x="393700" y="152400"/>
                </a:lnTo>
                <a:lnTo>
                  <a:pt x="400050" y="0"/>
                </a:lnTo>
              </a:path>
            </a:pathLst>
          </a:custGeom>
          <a:noFill/>
          <a:ln w="3810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p:cNvSpPr/>
          <p:nvPr/>
        </p:nvSpPr>
        <p:spPr>
          <a:xfrm>
            <a:off x="10178814" y="5588191"/>
            <a:ext cx="378388" cy="85011"/>
          </a:xfrm>
          <a:prstGeom prst="rect">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384"/>
          <p:cNvGrpSpPr/>
          <p:nvPr/>
        </p:nvGrpSpPr>
        <p:grpSpPr>
          <a:xfrm>
            <a:off x="2903331" y="4048019"/>
            <a:ext cx="6530227" cy="1242435"/>
            <a:chOff x="3044010" y="4076155"/>
            <a:chExt cx="6530227" cy="1242435"/>
          </a:xfrm>
        </p:grpSpPr>
        <p:cxnSp>
          <p:nvCxnSpPr>
            <p:cNvPr id="281" name="Straight Connector 280"/>
            <p:cNvCxnSpPr>
              <a:endCxn id="366" idx="2"/>
            </p:cNvCxnSpPr>
            <p:nvPr/>
          </p:nvCxnSpPr>
          <p:spPr>
            <a:xfrm>
              <a:off x="3044010" y="4206406"/>
              <a:ext cx="6530227" cy="1112184"/>
            </a:xfrm>
            <a:prstGeom prst="line">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4" name="Isosceles Triangle 383"/>
            <p:cNvSpPr/>
            <p:nvPr/>
          </p:nvSpPr>
          <p:spPr>
            <a:xfrm rot="10800000">
              <a:off x="3132041" y="4076155"/>
              <a:ext cx="190500" cy="151658"/>
            </a:xfrm>
            <a:prstGeom prst="triangle">
              <a:avLst/>
            </a:prstGeom>
            <a:solidFill>
              <a:schemeClr val="accent1">
                <a:lumMod val="75000"/>
              </a:schemeClr>
            </a:solidFill>
            <a:ln w="28575">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391"/>
          <p:cNvGrpSpPr/>
          <p:nvPr/>
        </p:nvGrpSpPr>
        <p:grpSpPr>
          <a:xfrm rot="10800000">
            <a:off x="3833048" y="2191794"/>
            <a:ext cx="966222" cy="556299"/>
            <a:chOff x="5834583" y="2390273"/>
            <a:chExt cx="966222" cy="788443"/>
          </a:xfrm>
        </p:grpSpPr>
        <p:cxnSp>
          <p:nvCxnSpPr>
            <p:cNvPr id="386" name="Straight Arrow Connector 385"/>
            <p:cNvCxnSpPr/>
            <p:nvPr/>
          </p:nvCxnSpPr>
          <p:spPr>
            <a:xfrm flipH="1">
              <a:off x="5834583" y="239027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7" name="Straight Arrow Connector 386"/>
            <p:cNvCxnSpPr/>
            <p:nvPr/>
          </p:nvCxnSpPr>
          <p:spPr>
            <a:xfrm flipH="1">
              <a:off x="5981609" y="2457293"/>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p:nvPr/>
          </p:nvCxnSpPr>
          <p:spPr>
            <a:xfrm flipH="1">
              <a:off x="6137251" y="250864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p:nvPr/>
          </p:nvCxnSpPr>
          <p:spPr>
            <a:xfrm flipH="1">
              <a:off x="6285864" y="2561869"/>
              <a:ext cx="175260" cy="525269"/>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0" name="Straight Arrow Connector 389"/>
            <p:cNvCxnSpPr/>
            <p:nvPr/>
          </p:nvCxnSpPr>
          <p:spPr>
            <a:xfrm flipH="1">
              <a:off x="6440941" y="2606439"/>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1" name="Straight Arrow Connector 390"/>
            <p:cNvCxnSpPr/>
            <p:nvPr/>
          </p:nvCxnSpPr>
          <p:spPr>
            <a:xfrm flipH="1">
              <a:off x="6625545" y="2653446"/>
              <a:ext cx="175260" cy="5252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1" name="Group 400"/>
          <p:cNvGrpSpPr/>
          <p:nvPr/>
        </p:nvGrpSpPr>
        <p:grpSpPr>
          <a:xfrm>
            <a:off x="3669207" y="2721207"/>
            <a:ext cx="948830" cy="773489"/>
            <a:chOff x="4399618" y="3135311"/>
            <a:chExt cx="948830" cy="773489"/>
          </a:xfrm>
        </p:grpSpPr>
        <p:cxnSp>
          <p:nvCxnSpPr>
            <p:cNvPr id="393" name="Straight Arrow Connector 392"/>
            <p:cNvCxnSpPr/>
            <p:nvPr/>
          </p:nvCxnSpPr>
          <p:spPr>
            <a:xfrm flipH="1">
              <a:off x="4399618" y="3135311"/>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p:nvPr/>
          </p:nvCxnSpPr>
          <p:spPr>
            <a:xfrm flipH="1">
              <a:off x="4600374" y="3238530"/>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flipH="1">
              <a:off x="4824306" y="332659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8" name="Straight Arrow Connector 397"/>
            <p:cNvCxnSpPr/>
            <p:nvPr/>
          </p:nvCxnSpPr>
          <p:spPr>
            <a:xfrm flipH="1">
              <a:off x="5101894" y="3436792"/>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9" name="Straight Arrow Connector 398"/>
            <p:cNvCxnSpPr/>
            <p:nvPr/>
          </p:nvCxnSpPr>
          <p:spPr>
            <a:xfrm flipH="1">
              <a:off x="5347843" y="3505425"/>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02" name="TextBox 63"/>
          <p:cNvSpPr txBox="1"/>
          <p:nvPr/>
        </p:nvSpPr>
        <p:spPr>
          <a:xfrm>
            <a:off x="4780420" y="2261998"/>
            <a:ext cx="356328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Total interception loss (evaporation)</a:t>
            </a:r>
            <a:endParaRPr lang="en-US" i="1" dirty="0"/>
          </a:p>
        </p:txBody>
      </p:sp>
      <mc:AlternateContent xmlns:mc="http://schemas.openxmlformats.org/markup-compatibility/2006" xmlns:a14="http://schemas.microsoft.com/office/drawing/2010/main">
        <mc:Choice Requires="a14">
          <p:sp>
            <p:nvSpPr>
              <p:cNvPr id="403" name="TextBox 63"/>
              <p:cNvSpPr txBox="1"/>
              <p:nvPr/>
            </p:nvSpPr>
            <p:spPr>
              <a:xfrm>
                <a:off x="1040629" y="2125805"/>
                <a:ext cx="179433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Interception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a14:m>
                <a:r>
                  <a:rPr lang="en-US" dirty="0"/>
                  <a:t>)</a:t>
                </a:r>
              </a:p>
            </p:txBody>
          </p:sp>
        </mc:Choice>
        <mc:Fallback xmlns="">
          <p:sp>
            <p:nvSpPr>
              <p:cNvPr id="403" name="TextBox 63"/>
              <p:cNvSpPr txBox="1">
                <a:spLocks noRot="1" noChangeAspect="1" noMove="1" noResize="1" noEditPoints="1" noAdjustHandles="1" noChangeArrowheads="1" noChangeShapeType="1" noTextEdit="1"/>
              </p:cNvSpPr>
              <p:nvPr/>
            </p:nvSpPr>
            <p:spPr>
              <a:xfrm>
                <a:off x="1040629" y="2125805"/>
                <a:ext cx="1794337" cy="369332"/>
              </a:xfrm>
              <a:prstGeom prst="rect">
                <a:avLst/>
              </a:prstGeom>
              <a:blipFill rotWithShape="0">
                <a:blip r:embed="rId2"/>
                <a:stretch>
                  <a:fillRect l="-3061" t="-10000" r="-2381" b="-26667"/>
                </a:stretch>
              </a:blipFill>
            </p:spPr>
            <p:txBody>
              <a:bodyPr/>
              <a:lstStyle/>
              <a:p>
                <a:r>
                  <a:rPr lang="en-US">
                    <a:noFill/>
                  </a:rPr>
                  <a:t> </a:t>
                </a:r>
              </a:p>
            </p:txBody>
          </p:sp>
        </mc:Fallback>
      </mc:AlternateContent>
      <p:sp>
        <p:nvSpPr>
          <p:cNvPr id="404" name="TextBox 63"/>
          <p:cNvSpPr txBox="1"/>
          <p:nvPr/>
        </p:nvSpPr>
        <p:spPr>
          <a:xfrm>
            <a:off x="138347" y="2439390"/>
            <a:ext cx="299845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Net precipitation (</a:t>
            </a:r>
            <a:r>
              <a:rPr lang="en-US" dirty="0" err="1"/>
              <a:t>throughfall</a:t>
            </a:r>
            <a:r>
              <a:rPr lang="en-US" dirty="0"/>
              <a:t>)</a:t>
            </a:r>
          </a:p>
        </p:txBody>
      </p:sp>
      <p:cxnSp>
        <p:nvCxnSpPr>
          <p:cNvPr id="406" name="Straight Arrow Connector 405"/>
          <p:cNvCxnSpPr/>
          <p:nvPr/>
        </p:nvCxnSpPr>
        <p:spPr>
          <a:xfrm>
            <a:off x="3061020" y="2643776"/>
            <a:ext cx="633856" cy="20278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10" name="Group 409"/>
          <p:cNvGrpSpPr/>
          <p:nvPr/>
        </p:nvGrpSpPr>
        <p:grpSpPr>
          <a:xfrm>
            <a:off x="3693798" y="3259239"/>
            <a:ext cx="948830" cy="773489"/>
            <a:chOff x="4399618" y="3135311"/>
            <a:chExt cx="948830" cy="773489"/>
          </a:xfrm>
        </p:grpSpPr>
        <p:cxnSp>
          <p:nvCxnSpPr>
            <p:cNvPr id="411" name="Straight Arrow Connector 410"/>
            <p:cNvCxnSpPr/>
            <p:nvPr/>
          </p:nvCxnSpPr>
          <p:spPr>
            <a:xfrm flipH="1">
              <a:off x="4399618" y="3135311"/>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2" name="Straight Arrow Connector 411"/>
            <p:cNvCxnSpPr/>
            <p:nvPr/>
          </p:nvCxnSpPr>
          <p:spPr>
            <a:xfrm flipH="1">
              <a:off x="4595560" y="324416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3" name="Straight Arrow Connector 412"/>
            <p:cNvCxnSpPr/>
            <p:nvPr/>
          </p:nvCxnSpPr>
          <p:spPr>
            <a:xfrm flipH="1">
              <a:off x="4785411" y="3331747"/>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4" name="Straight Arrow Connector 413"/>
            <p:cNvCxnSpPr/>
            <p:nvPr/>
          </p:nvCxnSpPr>
          <p:spPr>
            <a:xfrm flipH="1">
              <a:off x="5067967" y="342342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6" name="Straight Arrow Connector 415"/>
            <p:cNvCxnSpPr/>
            <p:nvPr/>
          </p:nvCxnSpPr>
          <p:spPr>
            <a:xfrm flipH="1">
              <a:off x="5347843" y="3505425"/>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17" name="TextBox 63"/>
          <p:cNvSpPr txBox="1"/>
          <p:nvPr/>
        </p:nvSpPr>
        <p:spPr>
          <a:xfrm>
            <a:off x="1536547" y="3056051"/>
            <a:ext cx="117352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Infiltration</a:t>
            </a:r>
          </a:p>
        </p:txBody>
      </p:sp>
      <p:cxnSp>
        <p:nvCxnSpPr>
          <p:cNvPr id="418" name="Straight Arrow Connector 417"/>
          <p:cNvCxnSpPr>
            <a:stCxn id="417" idx="3"/>
          </p:cNvCxnSpPr>
          <p:nvPr/>
        </p:nvCxnSpPr>
        <p:spPr>
          <a:xfrm>
            <a:off x="2710073" y="3240717"/>
            <a:ext cx="994445" cy="236537"/>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27" name="Group 426"/>
          <p:cNvGrpSpPr/>
          <p:nvPr/>
        </p:nvGrpSpPr>
        <p:grpSpPr>
          <a:xfrm>
            <a:off x="4898483" y="3567821"/>
            <a:ext cx="1608218" cy="587004"/>
            <a:chOff x="4477390" y="3529339"/>
            <a:chExt cx="1801933" cy="658349"/>
          </a:xfrm>
        </p:grpSpPr>
        <p:cxnSp>
          <p:nvCxnSpPr>
            <p:cNvPr id="426" name="Straight Arrow Connector 425"/>
            <p:cNvCxnSpPr/>
            <p:nvPr/>
          </p:nvCxnSpPr>
          <p:spPr>
            <a:xfrm>
              <a:off x="4477390" y="3532913"/>
              <a:ext cx="1801933" cy="654775"/>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p:nvPr/>
          </p:nvCxnSpPr>
          <p:spPr>
            <a:xfrm>
              <a:off x="4485700" y="3529339"/>
              <a:ext cx="1713793" cy="63657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29" name="TextBox 63"/>
          <p:cNvSpPr txBox="1"/>
          <p:nvPr/>
        </p:nvSpPr>
        <p:spPr>
          <a:xfrm>
            <a:off x="6191994" y="2670654"/>
            <a:ext cx="316606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Infiltration excess overland flow</a:t>
            </a:r>
          </a:p>
        </p:txBody>
      </p:sp>
      <p:cxnSp>
        <p:nvCxnSpPr>
          <p:cNvPr id="430" name="Straight Arrow Connector 429"/>
          <p:cNvCxnSpPr/>
          <p:nvPr/>
        </p:nvCxnSpPr>
        <p:spPr>
          <a:xfrm flipH="1">
            <a:off x="5828343" y="2990453"/>
            <a:ext cx="696229" cy="856602"/>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41" name="Group 440"/>
          <p:cNvGrpSpPr/>
          <p:nvPr/>
        </p:nvGrpSpPr>
        <p:grpSpPr>
          <a:xfrm>
            <a:off x="3701180" y="3892380"/>
            <a:ext cx="938608" cy="583636"/>
            <a:chOff x="4399618" y="3135311"/>
            <a:chExt cx="938608" cy="583636"/>
          </a:xfrm>
        </p:grpSpPr>
        <p:cxnSp>
          <p:nvCxnSpPr>
            <p:cNvPr id="442" name="Straight Arrow Connector 441"/>
            <p:cNvCxnSpPr/>
            <p:nvPr/>
          </p:nvCxnSpPr>
          <p:spPr>
            <a:xfrm flipH="1">
              <a:off x="4399618" y="3135311"/>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3" name="Straight Arrow Connector 442"/>
            <p:cNvCxnSpPr/>
            <p:nvPr/>
          </p:nvCxnSpPr>
          <p:spPr>
            <a:xfrm flipH="1">
              <a:off x="4609134" y="3185433"/>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4" name="Straight Arrow Connector 443"/>
            <p:cNvCxnSpPr/>
            <p:nvPr/>
          </p:nvCxnSpPr>
          <p:spPr>
            <a:xfrm flipH="1">
              <a:off x="4785259" y="3229990"/>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5" name="Straight Arrow Connector 444"/>
            <p:cNvCxnSpPr/>
            <p:nvPr/>
          </p:nvCxnSpPr>
          <p:spPr>
            <a:xfrm flipH="1">
              <a:off x="5051606" y="3270948"/>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7" name="Straight Arrow Connector 446"/>
            <p:cNvCxnSpPr/>
            <p:nvPr/>
          </p:nvCxnSpPr>
          <p:spPr>
            <a:xfrm flipH="1">
              <a:off x="5337621" y="3315572"/>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48" name="TextBox 63"/>
          <p:cNvSpPr txBox="1"/>
          <p:nvPr/>
        </p:nvSpPr>
        <p:spPr>
          <a:xfrm>
            <a:off x="514630" y="3655762"/>
            <a:ext cx="225965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Percolation (recharge)</a:t>
            </a:r>
          </a:p>
        </p:txBody>
      </p:sp>
      <p:cxnSp>
        <p:nvCxnSpPr>
          <p:cNvPr id="449" name="Straight Arrow Connector 448"/>
          <p:cNvCxnSpPr>
            <a:stCxn id="448" idx="3"/>
          </p:cNvCxnSpPr>
          <p:nvPr/>
        </p:nvCxnSpPr>
        <p:spPr>
          <a:xfrm>
            <a:off x="2774288" y="3840428"/>
            <a:ext cx="910579" cy="19230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64" name="Group 463"/>
          <p:cNvGrpSpPr/>
          <p:nvPr/>
        </p:nvGrpSpPr>
        <p:grpSpPr>
          <a:xfrm rot="21039698">
            <a:off x="5961766" y="4936462"/>
            <a:ext cx="2240102" cy="459296"/>
            <a:chOff x="3123339" y="3238113"/>
            <a:chExt cx="2509930" cy="515115"/>
          </a:xfrm>
        </p:grpSpPr>
        <p:cxnSp>
          <p:nvCxnSpPr>
            <p:cNvPr id="465" name="Straight Arrow Connector 464"/>
            <p:cNvCxnSpPr/>
            <p:nvPr/>
          </p:nvCxnSpPr>
          <p:spPr>
            <a:xfrm rot="506082">
              <a:off x="3123339" y="3238113"/>
              <a:ext cx="2509930" cy="515115"/>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6" name="Straight Arrow Connector 465"/>
            <p:cNvCxnSpPr/>
            <p:nvPr/>
          </p:nvCxnSpPr>
          <p:spPr>
            <a:xfrm rot="506082">
              <a:off x="3161701" y="3241484"/>
              <a:ext cx="2358270" cy="482222"/>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67" name="TextBox 63"/>
          <p:cNvSpPr txBox="1"/>
          <p:nvPr/>
        </p:nvSpPr>
        <p:spPr>
          <a:xfrm>
            <a:off x="4894002" y="5612921"/>
            <a:ext cx="275915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Groundwater (aquifer) flow</a:t>
            </a:r>
          </a:p>
        </p:txBody>
      </p:sp>
      <p:cxnSp>
        <p:nvCxnSpPr>
          <p:cNvPr id="468" name="Straight Arrow Connector 467"/>
          <p:cNvCxnSpPr/>
          <p:nvPr/>
        </p:nvCxnSpPr>
        <p:spPr>
          <a:xfrm flipV="1">
            <a:off x="6301563" y="5120723"/>
            <a:ext cx="381626" cy="491788"/>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73" name="Group 472"/>
          <p:cNvGrpSpPr/>
          <p:nvPr/>
        </p:nvGrpSpPr>
        <p:grpSpPr>
          <a:xfrm>
            <a:off x="9612360" y="5220233"/>
            <a:ext cx="746690" cy="316194"/>
            <a:chOff x="4477390" y="3532914"/>
            <a:chExt cx="836631" cy="354622"/>
          </a:xfrm>
        </p:grpSpPr>
        <p:cxnSp>
          <p:nvCxnSpPr>
            <p:cNvPr id="474" name="Straight Arrow Connector 473"/>
            <p:cNvCxnSpPr/>
            <p:nvPr/>
          </p:nvCxnSpPr>
          <p:spPr>
            <a:xfrm>
              <a:off x="4477390" y="3532914"/>
              <a:ext cx="836631" cy="354622"/>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a:off x="4485700" y="3540022"/>
              <a:ext cx="716612" cy="29882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78" name="TextBox 63"/>
          <p:cNvSpPr txBox="1"/>
          <p:nvPr/>
        </p:nvSpPr>
        <p:spPr>
          <a:xfrm>
            <a:off x="10221704" y="3982266"/>
            <a:ext cx="17959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Saturation excess overland flow</a:t>
            </a:r>
          </a:p>
        </p:txBody>
      </p:sp>
      <p:cxnSp>
        <p:nvCxnSpPr>
          <p:cNvPr id="479" name="Straight Arrow Connector 478"/>
          <p:cNvCxnSpPr/>
          <p:nvPr/>
        </p:nvCxnSpPr>
        <p:spPr>
          <a:xfrm flipH="1">
            <a:off x="9886449" y="4599127"/>
            <a:ext cx="395118" cy="639033"/>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2" name="TextBox 63"/>
              <p:cNvSpPr txBox="1"/>
              <p:nvPr/>
            </p:nvSpPr>
            <p:spPr>
              <a:xfrm>
                <a:off x="1133894" y="3327020"/>
                <a:ext cx="157017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Soil water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a14:m>
                <a:r>
                  <a:rPr lang="en-US" dirty="0"/>
                  <a:t>)</a:t>
                </a:r>
              </a:p>
            </p:txBody>
          </p:sp>
        </mc:Choice>
        <mc:Fallback xmlns="">
          <p:sp>
            <p:nvSpPr>
              <p:cNvPr id="482" name="TextBox 63"/>
              <p:cNvSpPr txBox="1">
                <a:spLocks noRot="1" noChangeAspect="1" noMove="1" noResize="1" noEditPoints="1" noAdjustHandles="1" noChangeArrowheads="1" noChangeShapeType="1" noTextEdit="1"/>
              </p:cNvSpPr>
              <p:nvPr/>
            </p:nvSpPr>
            <p:spPr>
              <a:xfrm>
                <a:off x="1133894" y="3327020"/>
                <a:ext cx="1570173" cy="369332"/>
              </a:xfrm>
              <a:prstGeom prst="rect">
                <a:avLst/>
              </a:prstGeom>
              <a:blipFill rotWithShape="0">
                <a:blip r:embed="rId3"/>
                <a:stretch>
                  <a:fillRect l="-3101" t="-10000" r="-271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3" name="TextBox 63"/>
              <p:cNvSpPr txBox="1"/>
              <p:nvPr/>
            </p:nvSpPr>
            <p:spPr>
              <a:xfrm>
                <a:off x="447299" y="2760394"/>
                <a:ext cx="23124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Surface detention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a14:m>
                <a:r>
                  <a:rPr lang="en-US" dirty="0"/>
                  <a:t>)</a:t>
                </a:r>
              </a:p>
            </p:txBody>
          </p:sp>
        </mc:Choice>
        <mc:Fallback xmlns="">
          <p:sp>
            <p:nvSpPr>
              <p:cNvPr id="483" name="TextBox 63"/>
              <p:cNvSpPr txBox="1">
                <a:spLocks noRot="1" noChangeAspect="1" noMove="1" noResize="1" noEditPoints="1" noAdjustHandles="1" noChangeArrowheads="1" noChangeShapeType="1" noTextEdit="1"/>
              </p:cNvSpPr>
              <p:nvPr/>
            </p:nvSpPr>
            <p:spPr>
              <a:xfrm>
                <a:off x="447299" y="2760394"/>
                <a:ext cx="2312428" cy="369332"/>
              </a:xfrm>
              <a:prstGeom prst="rect">
                <a:avLst/>
              </a:prstGeom>
              <a:blipFill rotWithShape="0">
                <a:blip r:embed="rId4"/>
                <a:stretch>
                  <a:fillRect l="-2105" t="-10000" r="-1579"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0" name="TextBox 63"/>
              <p:cNvSpPr txBox="1"/>
              <p:nvPr/>
            </p:nvSpPr>
            <p:spPr>
              <a:xfrm>
                <a:off x="880123" y="4280687"/>
                <a:ext cx="189346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Groundwater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a14:m>
                <a:r>
                  <a:rPr lang="en-US" dirty="0"/>
                  <a:t>)</a:t>
                </a:r>
              </a:p>
            </p:txBody>
          </p:sp>
        </mc:Choice>
        <mc:Fallback xmlns="">
          <p:sp>
            <p:nvSpPr>
              <p:cNvPr id="490" name="TextBox 63"/>
              <p:cNvSpPr txBox="1">
                <a:spLocks noRot="1" noChangeAspect="1" noMove="1" noResize="1" noEditPoints="1" noAdjustHandles="1" noChangeArrowheads="1" noChangeShapeType="1" noTextEdit="1"/>
              </p:cNvSpPr>
              <p:nvPr/>
            </p:nvSpPr>
            <p:spPr>
              <a:xfrm>
                <a:off x="880123" y="4280687"/>
                <a:ext cx="1893467" cy="369332"/>
              </a:xfrm>
              <a:prstGeom prst="rect">
                <a:avLst/>
              </a:prstGeom>
              <a:blipFill rotWithShape="0">
                <a:blip r:embed="rId5"/>
                <a:stretch>
                  <a:fillRect l="-2572" t="-8197" r="-2251" b="-24590"/>
                </a:stretch>
              </a:blipFill>
            </p:spPr>
            <p:txBody>
              <a:bodyPr/>
              <a:lstStyle/>
              <a:p>
                <a:r>
                  <a:rPr lang="en-US">
                    <a:noFill/>
                  </a:rPr>
                  <a:t> </a:t>
                </a:r>
              </a:p>
            </p:txBody>
          </p:sp>
        </mc:Fallback>
      </mc:AlternateContent>
      <p:sp>
        <p:nvSpPr>
          <p:cNvPr id="237" name="TextBox 63"/>
          <p:cNvSpPr txBox="1"/>
          <p:nvPr/>
        </p:nvSpPr>
        <p:spPr>
          <a:xfrm>
            <a:off x="8233537" y="2256408"/>
            <a:ext cx="212154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0000"/>
                </a:solidFill>
              </a:rPr>
              <a:t>+ Evapotranspiration</a:t>
            </a:r>
            <a:endParaRPr lang="en-US" i="1" dirty="0">
              <a:solidFill>
                <a:srgbClr val="FF0000"/>
              </a:solidFill>
            </a:endParaRPr>
          </a:p>
        </p:txBody>
      </p:sp>
      <p:grpSp>
        <p:nvGrpSpPr>
          <p:cNvPr id="239" name="Group 238"/>
          <p:cNvGrpSpPr/>
          <p:nvPr/>
        </p:nvGrpSpPr>
        <p:grpSpPr>
          <a:xfrm>
            <a:off x="3755582" y="3172873"/>
            <a:ext cx="958356" cy="768723"/>
            <a:chOff x="4351988" y="3363917"/>
            <a:chExt cx="958356" cy="768723"/>
          </a:xfrm>
        </p:grpSpPr>
        <p:cxnSp>
          <p:nvCxnSpPr>
            <p:cNvPr id="240" name="Straight Arrow Connector 239"/>
            <p:cNvCxnSpPr/>
            <p:nvPr/>
          </p:nvCxnSpPr>
          <p:spPr>
            <a:xfrm flipH="1" flipV="1">
              <a:off x="4351988" y="3363917"/>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flipH="1" flipV="1">
              <a:off x="4562271" y="3448093"/>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flipH="1" flipV="1">
              <a:off x="4824306" y="3545689"/>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flipH="1" flipV="1">
              <a:off x="5101894" y="3641591"/>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flipH="1" flipV="1">
              <a:off x="5309739" y="3729265"/>
              <a:ext cx="605" cy="403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D3AC6B1-5EB8-43B3-8AE7-F260102C710A}"/>
              </a:ext>
            </a:extLst>
          </p:cNvPr>
          <p:cNvSpPr txBox="1"/>
          <p:nvPr/>
        </p:nvSpPr>
        <p:spPr>
          <a:xfrm>
            <a:off x="188431" y="244444"/>
            <a:ext cx="351530" cy="369332"/>
          </a:xfrm>
          <a:prstGeom prst="rect">
            <a:avLst/>
          </a:prstGeom>
          <a:solidFill>
            <a:schemeClr val="bg1"/>
          </a:solidFill>
          <a:ln>
            <a:solidFill>
              <a:schemeClr val="tx1"/>
            </a:solidFill>
          </a:ln>
        </p:spPr>
        <p:txBody>
          <a:bodyPr wrap="square" rtlCol="0">
            <a:spAutoFit/>
          </a:bodyPr>
          <a:lstStyle/>
          <a:p>
            <a:fld id="{AC0BE65F-EB35-40E7-890F-9200CC132D9F}" type="slidenum">
              <a:rPr lang="en-US" smtClean="0"/>
              <a:t>9</a:t>
            </a:fld>
            <a:endParaRPr lang="en-US" dirty="0"/>
          </a:p>
        </p:txBody>
      </p:sp>
    </p:spTree>
    <p:extLst>
      <p:ext uri="{BB962C8B-B14F-4D97-AF65-F5344CB8AC3E}">
        <p14:creationId xmlns:p14="http://schemas.microsoft.com/office/powerpoint/2010/main" val="134422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33"/>
                                        </p:tgtEl>
                                        <p:attrNameLst>
                                          <p:attrName>style.opacity</p:attrName>
                                        </p:attrNameLst>
                                      </p:cBhvr>
                                      <p:to>
                                        <p:strVal val="0.5"/>
                                      </p:to>
                                    </p:set>
                                    <p:animEffect filter="image" prLst="opacity: 0.5">
                                      <p:cBhvr rctx="IE">
                                        <p:cTn id="7" dur="indefinite"/>
                                        <p:tgtEl>
                                          <p:spTgt spid="4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5"/>
                                        </p:tgtEl>
                                        <p:attrNameLst>
                                          <p:attrName>style.visibility</p:attrName>
                                        </p:attrNameLst>
                                      </p:cBhvr>
                                      <p:to>
                                        <p:strVal val="visible"/>
                                      </p:to>
                                    </p:set>
                                    <p:animEffect transition="in" filter="fade">
                                      <p:cBhvr>
                                        <p:cTn id="12" dur="500"/>
                                        <p:tgtEl>
                                          <p:spTgt spid="38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90"/>
                                        </p:tgtEl>
                                        <p:attrNameLst>
                                          <p:attrName>style.visibility</p:attrName>
                                        </p:attrNameLst>
                                      </p:cBhvr>
                                      <p:to>
                                        <p:strVal val="visible"/>
                                      </p:to>
                                    </p:set>
                                    <p:animEffect transition="in" filter="fade">
                                      <p:cBhvr>
                                        <p:cTn id="15" dur="500"/>
                                        <p:tgtEl>
                                          <p:spTgt spid="490"/>
                                        </p:tgtEl>
                                      </p:cBhvr>
                                    </p:animEffect>
                                  </p:childTnLst>
                                </p:cTn>
                              </p:par>
                              <p:par>
                                <p:cTn id="16" presetID="10" presetClass="entr" presetSubtype="0" fill="hold" nodeType="withEffect">
                                  <p:stCondLst>
                                    <p:cond delay="0"/>
                                  </p:stCondLst>
                                  <p:childTnLst>
                                    <p:set>
                                      <p:cBhvr>
                                        <p:cTn id="17" dur="1" fill="hold">
                                          <p:stCondLst>
                                            <p:cond delay="0"/>
                                          </p:stCondLst>
                                        </p:cTn>
                                        <p:tgtEl>
                                          <p:spTgt spid="441"/>
                                        </p:tgtEl>
                                        <p:attrNameLst>
                                          <p:attrName>style.visibility</p:attrName>
                                        </p:attrNameLst>
                                      </p:cBhvr>
                                      <p:to>
                                        <p:strVal val="visible"/>
                                      </p:to>
                                    </p:set>
                                    <p:animEffect transition="in" filter="fade">
                                      <p:cBhvr>
                                        <p:cTn id="18" dur="500"/>
                                        <p:tgtEl>
                                          <p:spTgt spid="4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48"/>
                                        </p:tgtEl>
                                        <p:attrNameLst>
                                          <p:attrName>style.visibility</p:attrName>
                                        </p:attrNameLst>
                                      </p:cBhvr>
                                      <p:to>
                                        <p:strVal val="visible"/>
                                      </p:to>
                                    </p:set>
                                    <p:animEffect transition="in" filter="fade">
                                      <p:cBhvr>
                                        <p:cTn id="23" dur="500"/>
                                        <p:tgtEl>
                                          <p:spTgt spid="448"/>
                                        </p:tgtEl>
                                      </p:cBhvr>
                                    </p:animEffect>
                                  </p:childTnLst>
                                </p:cTn>
                              </p:par>
                              <p:par>
                                <p:cTn id="24" presetID="10" presetClass="entr" presetSubtype="0" fill="hold" nodeType="withEffect">
                                  <p:stCondLst>
                                    <p:cond delay="0"/>
                                  </p:stCondLst>
                                  <p:childTnLst>
                                    <p:set>
                                      <p:cBhvr>
                                        <p:cTn id="25" dur="1" fill="hold">
                                          <p:stCondLst>
                                            <p:cond delay="0"/>
                                          </p:stCondLst>
                                        </p:cTn>
                                        <p:tgtEl>
                                          <p:spTgt spid="449"/>
                                        </p:tgtEl>
                                        <p:attrNameLst>
                                          <p:attrName>style.visibility</p:attrName>
                                        </p:attrNameLst>
                                      </p:cBhvr>
                                      <p:to>
                                        <p:strVal val="visible"/>
                                      </p:to>
                                    </p:set>
                                    <p:animEffect transition="in" filter="fade">
                                      <p:cBhvr>
                                        <p:cTn id="26" dur="500"/>
                                        <p:tgtEl>
                                          <p:spTgt spid="44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7"/>
                                        </p:tgtEl>
                                        <p:attrNameLst>
                                          <p:attrName>style.visibility</p:attrName>
                                        </p:attrNameLst>
                                      </p:cBhvr>
                                      <p:to>
                                        <p:strVal val="visible"/>
                                      </p:to>
                                    </p:set>
                                    <p:animEffect transition="in" filter="fade">
                                      <p:cBhvr>
                                        <p:cTn id="31" dur="500"/>
                                        <p:tgtEl>
                                          <p:spTgt spid="237"/>
                                        </p:tgtEl>
                                      </p:cBhvr>
                                    </p:animEffect>
                                  </p:childTnLst>
                                </p:cTn>
                              </p:par>
                              <p:par>
                                <p:cTn id="32" presetID="10" presetClass="entr" presetSubtype="0" fill="hold" nodeType="withEffect">
                                  <p:stCondLst>
                                    <p:cond delay="0"/>
                                  </p:stCondLst>
                                  <p:childTnLst>
                                    <p:set>
                                      <p:cBhvr>
                                        <p:cTn id="33" dur="1" fill="hold">
                                          <p:stCondLst>
                                            <p:cond delay="0"/>
                                          </p:stCondLst>
                                        </p:cTn>
                                        <p:tgtEl>
                                          <p:spTgt spid="239"/>
                                        </p:tgtEl>
                                        <p:attrNameLst>
                                          <p:attrName>style.visibility</p:attrName>
                                        </p:attrNameLst>
                                      </p:cBhvr>
                                      <p:to>
                                        <p:strVal val="visible"/>
                                      </p:to>
                                    </p:set>
                                    <p:animEffect transition="in" filter="fade">
                                      <p:cBhvr>
                                        <p:cTn id="34" dur="500"/>
                                        <p:tgtEl>
                                          <p:spTgt spid="23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67"/>
                                        </p:tgtEl>
                                        <p:attrNameLst>
                                          <p:attrName>style.visibility</p:attrName>
                                        </p:attrNameLst>
                                      </p:cBhvr>
                                      <p:to>
                                        <p:strVal val="visible"/>
                                      </p:to>
                                    </p:set>
                                    <p:animEffect transition="in" filter="fade">
                                      <p:cBhvr>
                                        <p:cTn id="39" dur="500"/>
                                        <p:tgtEl>
                                          <p:spTgt spid="467"/>
                                        </p:tgtEl>
                                      </p:cBhvr>
                                    </p:animEffect>
                                  </p:childTnLst>
                                </p:cTn>
                              </p:par>
                              <p:par>
                                <p:cTn id="40" presetID="10" presetClass="entr" presetSubtype="0" fill="hold" nodeType="withEffect">
                                  <p:stCondLst>
                                    <p:cond delay="0"/>
                                  </p:stCondLst>
                                  <p:childTnLst>
                                    <p:set>
                                      <p:cBhvr>
                                        <p:cTn id="41" dur="1" fill="hold">
                                          <p:stCondLst>
                                            <p:cond delay="0"/>
                                          </p:stCondLst>
                                        </p:cTn>
                                        <p:tgtEl>
                                          <p:spTgt spid="468"/>
                                        </p:tgtEl>
                                        <p:attrNameLst>
                                          <p:attrName>style.visibility</p:attrName>
                                        </p:attrNameLst>
                                      </p:cBhvr>
                                      <p:to>
                                        <p:strVal val="visible"/>
                                      </p:to>
                                    </p:set>
                                    <p:animEffect transition="in" filter="fade">
                                      <p:cBhvr>
                                        <p:cTn id="42" dur="500"/>
                                        <p:tgtEl>
                                          <p:spTgt spid="468"/>
                                        </p:tgtEl>
                                      </p:cBhvr>
                                    </p:animEffect>
                                  </p:childTnLst>
                                </p:cTn>
                              </p:par>
                              <p:par>
                                <p:cTn id="43" presetID="10" presetClass="entr" presetSubtype="0" fill="hold" nodeType="withEffect">
                                  <p:stCondLst>
                                    <p:cond delay="0"/>
                                  </p:stCondLst>
                                  <p:childTnLst>
                                    <p:set>
                                      <p:cBhvr>
                                        <p:cTn id="44" dur="1" fill="hold">
                                          <p:stCondLst>
                                            <p:cond delay="0"/>
                                          </p:stCondLst>
                                        </p:cTn>
                                        <p:tgtEl>
                                          <p:spTgt spid="464"/>
                                        </p:tgtEl>
                                        <p:attrNameLst>
                                          <p:attrName>style.visibility</p:attrName>
                                        </p:attrNameLst>
                                      </p:cBhvr>
                                      <p:to>
                                        <p:strVal val="visible"/>
                                      </p:to>
                                    </p:set>
                                    <p:animEffect transition="in" filter="fade">
                                      <p:cBhvr>
                                        <p:cTn id="45" dur="500"/>
                                        <p:tgtEl>
                                          <p:spTgt spid="46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78"/>
                                        </p:tgtEl>
                                        <p:attrNameLst>
                                          <p:attrName>style.visibility</p:attrName>
                                        </p:attrNameLst>
                                      </p:cBhvr>
                                      <p:to>
                                        <p:strVal val="visible"/>
                                      </p:to>
                                    </p:set>
                                    <p:animEffect transition="in" filter="fade">
                                      <p:cBhvr>
                                        <p:cTn id="50" dur="500"/>
                                        <p:tgtEl>
                                          <p:spTgt spid="478"/>
                                        </p:tgtEl>
                                      </p:cBhvr>
                                    </p:animEffect>
                                  </p:childTnLst>
                                </p:cTn>
                              </p:par>
                              <p:par>
                                <p:cTn id="51" presetID="10" presetClass="entr" presetSubtype="0" fill="hold" nodeType="withEffect">
                                  <p:stCondLst>
                                    <p:cond delay="0"/>
                                  </p:stCondLst>
                                  <p:childTnLst>
                                    <p:set>
                                      <p:cBhvr>
                                        <p:cTn id="52" dur="1" fill="hold">
                                          <p:stCondLst>
                                            <p:cond delay="0"/>
                                          </p:stCondLst>
                                        </p:cTn>
                                        <p:tgtEl>
                                          <p:spTgt spid="479"/>
                                        </p:tgtEl>
                                        <p:attrNameLst>
                                          <p:attrName>style.visibility</p:attrName>
                                        </p:attrNameLst>
                                      </p:cBhvr>
                                      <p:to>
                                        <p:strVal val="visible"/>
                                      </p:to>
                                    </p:set>
                                    <p:animEffect transition="in" filter="fade">
                                      <p:cBhvr>
                                        <p:cTn id="53" dur="500"/>
                                        <p:tgtEl>
                                          <p:spTgt spid="479"/>
                                        </p:tgtEl>
                                      </p:cBhvr>
                                    </p:animEffect>
                                  </p:childTnLst>
                                </p:cTn>
                              </p:par>
                              <p:par>
                                <p:cTn id="54" presetID="10" presetClass="entr" presetSubtype="0" fill="hold" nodeType="withEffect">
                                  <p:stCondLst>
                                    <p:cond delay="0"/>
                                  </p:stCondLst>
                                  <p:childTnLst>
                                    <p:set>
                                      <p:cBhvr>
                                        <p:cTn id="55" dur="1" fill="hold">
                                          <p:stCondLst>
                                            <p:cond delay="0"/>
                                          </p:stCondLst>
                                        </p:cTn>
                                        <p:tgtEl>
                                          <p:spTgt spid="473"/>
                                        </p:tgtEl>
                                        <p:attrNameLst>
                                          <p:attrName>style.visibility</p:attrName>
                                        </p:attrNameLst>
                                      </p:cBhvr>
                                      <p:to>
                                        <p:strVal val="visible"/>
                                      </p:to>
                                    </p:set>
                                    <p:animEffect transition="in" filter="fade">
                                      <p:cBhvr>
                                        <p:cTn id="56" dur="500"/>
                                        <p:tgtEl>
                                          <p:spTgt spid="473"/>
                                        </p:tgtEl>
                                      </p:cBhvr>
                                    </p:animEffect>
                                  </p:childTnLst>
                                </p:cTn>
                              </p:par>
                              <p:par>
                                <p:cTn id="57" presetID="9" presetClass="emph" presetSubtype="0" nodeType="withEffect">
                                  <p:stCondLst>
                                    <p:cond delay="0"/>
                                  </p:stCondLst>
                                  <p:childTnLst>
                                    <p:set>
                                      <p:cBhvr rctx="PPT">
                                        <p:cTn id="58" dur="indefinite"/>
                                        <p:tgtEl>
                                          <p:spTgt spid="368"/>
                                        </p:tgtEl>
                                        <p:attrNameLst>
                                          <p:attrName>style.opacity</p:attrName>
                                        </p:attrNameLst>
                                      </p:cBhvr>
                                      <p:to>
                                        <p:strVal val="0.5"/>
                                      </p:to>
                                    </p:set>
                                    <p:animEffect filter="image" prLst="opacity: 0.5">
                                      <p:cBhvr rctx="IE">
                                        <p:cTn id="59" dur="indefinite"/>
                                        <p:tgtEl>
                                          <p:spTgt spid="368"/>
                                        </p:tgtEl>
                                      </p:cBhvr>
                                    </p:animEffect>
                                  </p:childTnLst>
                                </p:cTn>
                              </p:par>
                              <p:par>
                                <p:cTn id="60" presetID="9" presetClass="emph" presetSubtype="0" nodeType="withEffect">
                                  <p:stCondLst>
                                    <p:cond delay="0"/>
                                  </p:stCondLst>
                                  <p:childTnLst>
                                    <p:set>
                                      <p:cBhvr rctx="PPT">
                                        <p:cTn id="61" dur="indefinite"/>
                                        <p:tgtEl>
                                          <p:spTgt spid="371"/>
                                        </p:tgtEl>
                                        <p:attrNameLst>
                                          <p:attrName>style.opacity</p:attrName>
                                        </p:attrNameLst>
                                      </p:cBhvr>
                                      <p:to>
                                        <p:strVal val="0.5"/>
                                      </p:to>
                                    </p:set>
                                    <p:animEffect filter="image" prLst="opacity: 0.5">
                                      <p:cBhvr rctx="IE">
                                        <p:cTn id="62" dur="indefinite"/>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 grpId="0"/>
      <p:bldP spid="467" grpId="0"/>
      <p:bldP spid="478" grpId="0"/>
      <p:bldP spid="490" grpId="0"/>
      <p:bldP spid="2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00B0F0"/>
          </a:solidFill>
          <a:prstDash val="solid"/>
          <a:headEnd type="none" w="med" len="med"/>
          <a:tailEnd type="none" w="med" len="me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noFill/>
        </a:ln>
      </a:spPr>
      <a:bodyPr wrap="none" lIns="182880" tIns="182880" rIns="182880" bIns="18288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5434</TotalTime>
  <Words>1396</Words>
  <Application>Microsoft Office PowerPoint</Application>
  <PresentationFormat>Widescreen</PresentationFormat>
  <Paragraphs>320</Paragraphs>
  <Slides>36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Cambria Math</vt:lpstr>
      <vt:lpstr>Office Theme</vt:lpstr>
      <vt:lpstr>Stream flow generation</vt:lpstr>
      <vt:lpstr>Stream flow response: Source water separation</vt:lpstr>
      <vt:lpstr>Stream flow generation: hillslope hydrology</vt:lpstr>
      <vt:lpstr>Stream flow generation: hillslope hydrology</vt:lpstr>
      <vt:lpstr>Stream flow generation: hillslope hydrology</vt:lpstr>
      <vt:lpstr>Stream flow generation: hillslope hydrology</vt:lpstr>
      <vt:lpstr>Stream flow generation: Infiltration excess</vt:lpstr>
      <vt:lpstr>Stream flow generation: Infiltration excess</vt:lpstr>
      <vt:lpstr>Stream flow generation: hillslope hydrology</vt:lpstr>
      <vt:lpstr>Stream flow generation: Saturation excess</vt:lpstr>
      <vt:lpstr>Stream flow generation: Variable source areas</vt:lpstr>
      <vt:lpstr>Stream flow generation: Variable source areas</vt:lpstr>
      <vt:lpstr>Stream flow generation: Variable source areas</vt:lpstr>
      <vt:lpstr>Stream flow generation: topographic controls</vt:lpstr>
      <vt:lpstr>Stream flow generation: topographic controls</vt:lpstr>
      <vt:lpstr>Stream flow generation: topographic controls</vt:lpstr>
      <vt:lpstr>Stream flow generation: topographic controls</vt:lpstr>
      <vt:lpstr>PowerPoint Presentation</vt:lpstr>
      <vt:lpstr>PowerPoint Presentation</vt:lpstr>
      <vt:lpstr>Contributing area and local slope:  The topographic wetness index</vt:lpstr>
      <vt:lpstr>Contributing area and local slope:  The topographic wetness index</vt:lpstr>
      <vt:lpstr>Stream flow generation: Variable source areas</vt:lpstr>
      <vt:lpstr>Contributing area and local slope:  Concepts behind TOPMODEL</vt:lpstr>
      <vt:lpstr>Stream flow generation: hillslope hydrology</vt:lpstr>
      <vt:lpstr>Stream flow generation: interflow</vt:lpstr>
      <vt:lpstr>Stream flow generation: interflow</vt:lpstr>
      <vt:lpstr>Stream flow generation: measuring interflow</vt:lpstr>
      <vt:lpstr>Stream flow generation: macroporosity</vt:lpstr>
      <vt:lpstr>Stream flow generation: macroporosity</vt:lpstr>
      <vt:lpstr>PowerPoint Presentation</vt:lpstr>
      <vt:lpstr>Stream flow generation: hillslope hydrology</vt:lpstr>
      <vt:lpstr>Stream flow generation: basic controls</vt:lpstr>
      <vt:lpstr>Stream flow generation: source water</vt:lpstr>
      <vt:lpstr>Stream flow generation: source water</vt:lpstr>
      <vt:lpstr>Stream flow generation: source water</vt:lpstr>
      <vt:lpstr>Stream flow generation: source water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Hydrostatics: elevation and pressure head</dc:title>
  <dc:creator>Payn, Robert</dc:creator>
  <cp:lastModifiedBy>Robert Payn</cp:lastModifiedBy>
  <cp:revision>343</cp:revision>
  <dcterms:created xsi:type="dcterms:W3CDTF">2014-10-09T17:34:30Z</dcterms:created>
  <dcterms:modified xsi:type="dcterms:W3CDTF">2020-10-28T12:44:48Z</dcterms:modified>
</cp:coreProperties>
</file>