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1" r:id="rId5"/>
  </p:sldMasterIdLst>
  <p:notesMasterIdLst>
    <p:notesMasterId r:id="rId6"/>
  </p:notesMasterIdLst>
  <p:sldIdLst>
    <p:sldId id="256" r:id="rId7"/>
    <p:sldId id="257" r:id="rId8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45D1704-D496-4ADA-BDAE-AE7FAAE281E3}">
  <a:tblStyle styleId="{745D1704-D496-4ADA-BDAE-AE7FAAE281E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" name="Google Shape;3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dff339c5c_0_79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dff339c5c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irst Page" type="title">
  <p:cSld name="TITLE"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" name="Google Shape;8;p2"/>
          <p:cNvSpPr txBox="1"/>
          <p:nvPr>
            <p:ph idx="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" name="Google Shape;9;p2"/>
          <p:cNvSpPr/>
          <p:nvPr/>
        </p:nvSpPr>
        <p:spPr>
          <a:xfrm>
            <a:off x="25" y="47625"/>
            <a:ext cx="7772400" cy="1005840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0" y="0"/>
            <a:ext cx="7772400" cy="1568700"/>
          </a:xfrm>
          <a:prstGeom prst="rect">
            <a:avLst/>
          </a:prstGeom>
          <a:solidFill>
            <a:srgbClr val="595959">
              <a:alpha val="7451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595959"/>
              </a:solidFill>
            </a:endParaRPr>
          </a:p>
        </p:txBody>
      </p:sp>
      <p:sp>
        <p:nvSpPr>
          <p:cNvPr id="11" name="Google Shape;11;p2"/>
          <p:cNvSpPr/>
          <p:nvPr/>
        </p:nvSpPr>
        <p:spPr>
          <a:xfrm>
            <a:off x="550025" y="885125"/>
            <a:ext cx="6667500" cy="1925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557250" y="2960125"/>
            <a:ext cx="1935000" cy="51183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" name="Google Shape;13;p2"/>
          <p:cNvCxnSpPr/>
          <p:nvPr/>
        </p:nvCxnSpPr>
        <p:spPr>
          <a:xfrm>
            <a:off x="788900" y="3474325"/>
            <a:ext cx="0" cy="395250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4" name="Google Shape;14;p2"/>
          <p:cNvSpPr/>
          <p:nvPr/>
        </p:nvSpPr>
        <p:spPr>
          <a:xfrm>
            <a:off x="2609850" y="2955477"/>
            <a:ext cx="4600500" cy="6857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25" y="8244075"/>
            <a:ext cx="2609700" cy="1568700"/>
          </a:xfrm>
          <a:prstGeom prst="rect">
            <a:avLst/>
          </a:prstGeom>
          <a:solidFill>
            <a:srgbClr val="595959">
              <a:alpha val="7451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6" name="Google Shape;16;p2"/>
          <p:cNvCxnSpPr/>
          <p:nvPr/>
        </p:nvCxnSpPr>
        <p:spPr>
          <a:xfrm>
            <a:off x="4106113" y="1756013"/>
            <a:ext cx="0" cy="32910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7" name="Google Shape;17;p2"/>
          <p:cNvSpPr/>
          <p:nvPr/>
        </p:nvSpPr>
        <p:spPr>
          <a:xfrm>
            <a:off x="25" y="9810750"/>
            <a:ext cx="7772400" cy="24780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8" name="Google Shape;18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42925" y="142223"/>
            <a:ext cx="608025" cy="6017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ond Page">
  <p:cSld name="CUSTOM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/>
          <p:nvPr/>
        </p:nvSpPr>
        <p:spPr>
          <a:xfrm>
            <a:off x="25" y="47625"/>
            <a:ext cx="7772400" cy="1005840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25" y="0"/>
            <a:ext cx="7772400" cy="1568700"/>
          </a:xfrm>
          <a:prstGeom prst="rect">
            <a:avLst/>
          </a:prstGeom>
          <a:solidFill>
            <a:srgbClr val="595959">
              <a:alpha val="7451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25" y="9128000"/>
            <a:ext cx="7772400" cy="684600"/>
          </a:xfrm>
          <a:prstGeom prst="rect">
            <a:avLst/>
          </a:prstGeom>
          <a:solidFill>
            <a:srgbClr val="595959">
              <a:alpha val="7451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3"/>
          <p:cNvSpPr/>
          <p:nvPr/>
        </p:nvSpPr>
        <p:spPr>
          <a:xfrm>
            <a:off x="550025" y="8095600"/>
            <a:ext cx="6667500" cy="13923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3"/>
          <p:cNvSpPr/>
          <p:nvPr/>
        </p:nvSpPr>
        <p:spPr>
          <a:xfrm>
            <a:off x="25" y="9810750"/>
            <a:ext cx="7772400" cy="24780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3"/>
          <p:cNvSpPr/>
          <p:nvPr/>
        </p:nvSpPr>
        <p:spPr>
          <a:xfrm>
            <a:off x="552475" y="885175"/>
            <a:ext cx="6667500" cy="2699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6" name="Google Shape;26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42925" y="142223"/>
            <a:ext cx="608025" cy="601749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3"/>
          <p:cNvSpPr/>
          <p:nvPr/>
        </p:nvSpPr>
        <p:spPr>
          <a:xfrm>
            <a:off x="542925" y="3725475"/>
            <a:ext cx="6667500" cy="424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Page">
  <p:cSld name="CUSTOM_1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/>
          <p:nvPr/>
        </p:nvSpPr>
        <p:spPr>
          <a:xfrm>
            <a:off x="25" y="47625"/>
            <a:ext cx="7772400" cy="1005840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4"/>
          <p:cNvSpPr/>
          <p:nvPr/>
        </p:nvSpPr>
        <p:spPr>
          <a:xfrm>
            <a:off x="25" y="0"/>
            <a:ext cx="7772400" cy="1568700"/>
          </a:xfrm>
          <a:prstGeom prst="rect">
            <a:avLst/>
          </a:prstGeom>
          <a:solidFill>
            <a:srgbClr val="595959">
              <a:alpha val="7451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4"/>
          <p:cNvSpPr/>
          <p:nvPr/>
        </p:nvSpPr>
        <p:spPr>
          <a:xfrm>
            <a:off x="25" y="9128000"/>
            <a:ext cx="7772400" cy="684600"/>
          </a:xfrm>
          <a:prstGeom prst="rect">
            <a:avLst/>
          </a:prstGeom>
          <a:solidFill>
            <a:srgbClr val="595959">
              <a:alpha val="7451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4"/>
          <p:cNvSpPr/>
          <p:nvPr/>
        </p:nvSpPr>
        <p:spPr>
          <a:xfrm>
            <a:off x="25" y="9810750"/>
            <a:ext cx="7772400" cy="24780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4"/>
          <p:cNvSpPr/>
          <p:nvPr/>
        </p:nvSpPr>
        <p:spPr>
          <a:xfrm>
            <a:off x="550025" y="885125"/>
            <a:ext cx="6667500" cy="8602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4" name="Google Shape;34;p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42925" y="142223"/>
            <a:ext cx="608025" cy="6017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Google Shape;39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0500" y="1028850"/>
            <a:ext cx="1403700" cy="1616925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40" name="Google Shape;40;p5"/>
          <p:cNvSpPr txBox="1"/>
          <p:nvPr/>
        </p:nvSpPr>
        <p:spPr>
          <a:xfrm>
            <a:off x="4106125" y="380338"/>
            <a:ext cx="30861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Candidate Profile</a:t>
            </a:r>
            <a:endParaRPr b="1" sz="12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1" name="Google Shape;41;p5"/>
          <p:cNvSpPr txBox="1"/>
          <p:nvPr/>
        </p:nvSpPr>
        <p:spPr>
          <a:xfrm>
            <a:off x="2590800" y="2943225"/>
            <a:ext cx="4601400" cy="300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274300" spcFirstLastPara="1" rIns="9142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333333"/>
                </a:solidFill>
                <a:latin typeface="Open Sans"/>
                <a:ea typeface="Open Sans"/>
                <a:cs typeface="Open Sans"/>
                <a:sym typeface="Open Sans"/>
              </a:rPr>
              <a:t>Hi, I’m </a:t>
            </a:r>
            <a:r>
              <a:rPr b="1" lang="en">
                <a:solidFill>
                  <a:srgbClr val="3E59FF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[Enter your nickname here]</a:t>
            </a:r>
            <a:r>
              <a:rPr b="1" lang="en">
                <a:solidFill>
                  <a:srgbClr val="333333"/>
                </a:solidFill>
                <a:latin typeface="Open Sans"/>
                <a:ea typeface="Open Sans"/>
                <a:cs typeface="Open Sans"/>
                <a:sym typeface="Open Sans"/>
              </a:rPr>
              <a:t>!</a:t>
            </a:r>
            <a:endParaRPr b="1">
              <a:solidFill>
                <a:srgbClr val="333333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2" name="Google Shape;42;p5"/>
          <p:cNvSpPr txBox="1"/>
          <p:nvPr/>
        </p:nvSpPr>
        <p:spPr>
          <a:xfrm>
            <a:off x="2590800" y="5949875"/>
            <a:ext cx="4601400" cy="387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274300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333333"/>
                </a:solidFill>
                <a:latin typeface="Open Sans"/>
                <a:ea typeface="Open Sans"/>
                <a:cs typeface="Open Sans"/>
                <a:sym typeface="Open Sans"/>
              </a:rPr>
              <a:t>Career Summary</a:t>
            </a:r>
            <a:endParaRPr b="1">
              <a:solidFill>
                <a:srgbClr val="333333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[Most recent role]</a:t>
            </a:r>
            <a:r>
              <a:rPr lang="en" sz="1200">
                <a:solidFill>
                  <a:srgbClr val="333333"/>
                </a:solidFill>
                <a:latin typeface="Open Sans"/>
                <a:ea typeface="Open Sans"/>
                <a:cs typeface="Open Sans"/>
                <a:sym typeface="Open Sans"/>
              </a:rPr>
              <a:t> | </a:t>
            </a: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[Most recent company]</a:t>
            </a:r>
            <a:br>
              <a:rPr lang="en" sz="1200">
                <a:solidFill>
                  <a:srgbClr val="333333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Start Date (Month Year)</a:t>
            </a:r>
            <a:r>
              <a:rPr lang="en" sz="1200">
                <a:solidFill>
                  <a:srgbClr val="333333"/>
                </a:solidFill>
                <a:latin typeface="Open Sans"/>
                <a:ea typeface="Open Sans"/>
                <a:cs typeface="Open Sans"/>
                <a:sym typeface="Open Sans"/>
              </a:rPr>
              <a:t> - </a:t>
            </a: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End Date (Month Year)</a:t>
            </a:r>
            <a:endParaRPr sz="1200">
              <a:solidFill>
                <a:srgbClr val="333333"/>
              </a:solidFill>
              <a:highlight>
                <a:srgbClr val="FFFF00"/>
              </a:highlight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[Most recent role]</a:t>
            </a:r>
            <a:r>
              <a:rPr lang="en" sz="1200">
                <a:solidFill>
                  <a:srgbClr val="333333"/>
                </a:solidFill>
                <a:latin typeface="Open Sans"/>
                <a:ea typeface="Open Sans"/>
                <a:cs typeface="Open Sans"/>
                <a:sym typeface="Open Sans"/>
              </a:rPr>
              <a:t> | </a:t>
            </a: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[Most recent company]</a:t>
            </a:r>
            <a:br>
              <a:rPr lang="en" sz="1200">
                <a:solidFill>
                  <a:srgbClr val="333333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Start Date (Month Year)</a:t>
            </a:r>
            <a:r>
              <a:rPr lang="en" sz="1200">
                <a:solidFill>
                  <a:srgbClr val="333333"/>
                </a:solidFill>
                <a:latin typeface="Open Sans"/>
                <a:ea typeface="Open Sans"/>
                <a:cs typeface="Open Sans"/>
                <a:sym typeface="Open Sans"/>
              </a:rPr>
              <a:t> - </a:t>
            </a: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End Date (Month Year)</a:t>
            </a:r>
            <a:endParaRPr sz="1200">
              <a:solidFill>
                <a:srgbClr val="333333"/>
              </a:solidFill>
              <a:highlight>
                <a:srgbClr val="FFFF00"/>
              </a:highlight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[Most recent role]</a:t>
            </a:r>
            <a:r>
              <a:rPr lang="en" sz="1200">
                <a:solidFill>
                  <a:srgbClr val="333333"/>
                </a:solidFill>
                <a:latin typeface="Open Sans"/>
                <a:ea typeface="Open Sans"/>
                <a:cs typeface="Open Sans"/>
                <a:sym typeface="Open Sans"/>
              </a:rPr>
              <a:t> | </a:t>
            </a: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[Most recent company]</a:t>
            </a:r>
            <a:br>
              <a:rPr lang="en" sz="1200">
                <a:solidFill>
                  <a:srgbClr val="333333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Start Date (Month Year)</a:t>
            </a:r>
            <a:r>
              <a:rPr lang="en" sz="1200">
                <a:solidFill>
                  <a:srgbClr val="333333"/>
                </a:solidFill>
                <a:latin typeface="Open Sans"/>
                <a:ea typeface="Open Sans"/>
                <a:cs typeface="Open Sans"/>
                <a:sym typeface="Open Sans"/>
              </a:rPr>
              <a:t> - </a:t>
            </a: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End Date (Month Year)</a:t>
            </a:r>
            <a:endParaRPr sz="1200">
              <a:solidFill>
                <a:srgbClr val="333333"/>
              </a:solidFill>
              <a:highlight>
                <a:srgbClr val="FFFF00"/>
              </a:highlight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[Most recent role]</a:t>
            </a:r>
            <a:r>
              <a:rPr lang="en" sz="1200">
                <a:solidFill>
                  <a:srgbClr val="333333"/>
                </a:solidFill>
                <a:latin typeface="Open Sans"/>
                <a:ea typeface="Open Sans"/>
                <a:cs typeface="Open Sans"/>
                <a:sym typeface="Open Sans"/>
              </a:rPr>
              <a:t> | </a:t>
            </a: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[Most recent company]</a:t>
            </a:r>
            <a:br>
              <a:rPr lang="en" sz="1200">
                <a:solidFill>
                  <a:srgbClr val="333333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Start Date (Month Year)</a:t>
            </a:r>
            <a:r>
              <a:rPr lang="en" sz="1200">
                <a:solidFill>
                  <a:srgbClr val="333333"/>
                </a:solidFill>
                <a:latin typeface="Open Sans"/>
                <a:ea typeface="Open Sans"/>
                <a:cs typeface="Open Sans"/>
                <a:sym typeface="Open Sans"/>
              </a:rPr>
              <a:t> - </a:t>
            </a: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End Date (Month Year)</a:t>
            </a:r>
            <a:endParaRPr sz="1200">
              <a:solidFill>
                <a:srgbClr val="333333"/>
              </a:solidFill>
              <a:highlight>
                <a:srgbClr val="FFFF00"/>
              </a:highlight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[Most recent role]</a:t>
            </a:r>
            <a:r>
              <a:rPr lang="en" sz="1200">
                <a:solidFill>
                  <a:srgbClr val="333333"/>
                </a:solidFill>
                <a:latin typeface="Open Sans"/>
                <a:ea typeface="Open Sans"/>
                <a:cs typeface="Open Sans"/>
                <a:sym typeface="Open Sans"/>
              </a:rPr>
              <a:t> | </a:t>
            </a: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[Most recent company]</a:t>
            </a:r>
            <a:br>
              <a:rPr lang="en" sz="1200">
                <a:solidFill>
                  <a:srgbClr val="333333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Start Date (Month Year)</a:t>
            </a:r>
            <a:r>
              <a:rPr lang="en" sz="1200">
                <a:solidFill>
                  <a:srgbClr val="333333"/>
                </a:solidFill>
                <a:latin typeface="Open Sans"/>
                <a:ea typeface="Open Sans"/>
                <a:cs typeface="Open Sans"/>
                <a:sym typeface="Open Sans"/>
              </a:rPr>
              <a:t> - </a:t>
            </a: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End Date (Month Year)</a:t>
            </a:r>
            <a:endParaRPr sz="1200">
              <a:solidFill>
                <a:srgbClr val="333333"/>
              </a:solidFill>
              <a:highlight>
                <a:srgbClr val="FFFF00"/>
              </a:highlight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3" name="Google Shape;43;p5"/>
          <p:cNvSpPr txBox="1"/>
          <p:nvPr/>
        </p:nvSpPr>
        <p:spPr>
          <a:xfrm>
            <a:off x="4106125" y="186888"/>
            <a:ext cx="3086100" cy="24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Go2</a:t>
            </a:r>
            <a:endParaRPr sz="11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4" name="Google Shape;44;p5"/>
          <p:cNvSpPr txBox="1"/>
          <p:nvPr/>
        </p:nvSpPr>
        <p:spPr>
          <a:xfrm>
            <a:off x="735600" y="1462925"/>
            <a:ext cx="1283100" cy="7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[Paste your picture here. Make sure it fits the frame.]</a:t>
            </a:r>
            <a:endParaRPr sz="1500">
              <a:solidFill>
                <a:srgbClr val="333333"/>
              </a:solidFill>
              <a:highlight>
                <a:srgbClr val="FFFF00"/>
              </a:highlight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5" name="Google Shape;45;p5"/>
          <p:cNvSpPr txBox="1"/>
          <p:nvPr/>
        </p:nvSpPr>
        <p:spPr>
          <a:xfrm>
            <a:off x="209650" y="8457875"/>
            <a:ext cx="2245800" cy="58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" sz="900" u="none" cap="none" strike="noStrik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For questions about this Candidate Profile, please get in touch with us.</a:t>
            </a:r>
            <a:endParaRPr b="0" i="0" sz="900" u="none" cap="none" strike="noStrike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6" name="Google Shape;46;p5"/>
          <p:cNvSpPr txBox="1"/>
          <p:nvPr/>
        </p:nvSpPr>
        <p:spPr>
          <a:xfrm>
            <a:off x="1092400" y="9114600"/>
            <a:ext cx="1316100" cy="48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s@go2.io</a:t>
            </a:r>
            <a:endParaRPr b="0" i="0" sz="1000" u="none" cap="none" strike="noStrike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000" u="none" cap="none" strike="noStrik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484 723-9457</a:t>
            </a:r>
            <a:endParaRPr b="0" i="0" sz="1000" u="none" cap="none" strike="noStrike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7" name="Google Shape;47;p5"/>
          <p:cNvSpPr txBox="1"/>
          <p:nvPr/>
        </p:nvSpPr>
        <p:spPr>
          <a:xfrm>
            <a:off x="262350" y="9136200"/>
            <a:ext cx="888600" cy="4461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1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" sz="2400" u="none" cap="none" strike="noStrike">
                <a:solidFill>
                  <a:srgbClr val="3E59FF"/>
                </a:solidFill>
                <a:latin typeface="Open Sans"/>
                <a:ea typeface="Open Sans"/>
                <a:cs typeface="Open Sans"/>
                <a:sym typeface="Open Sans"/>
              </a:rPr>
              <a:t>G</a:t>
            </a:r>
            <a:r>
              <a:rPr lang="en" sz="2400">
                <a:solidFill>
                  <a:srgbClr val="3E59FF"/>
                </a:solidFill>
                <a:latin typeface="Open Sans"/>
                <a:ea typeface="Open Sans"/>
                <a:cs typeface="Open Sans"/>
                <a:sym typeface="Open Sans"/>
              </a:rPr>
              <a:t>o</a:t>
            </a:r>
            <a:r>
              <a:rPr b="0" i="0" lang="en" sz="2400" u="none" cap="none" strike="noStrike">
                <a:solidFill>
                  <a:srgbClr val="3E59FF"/>
                </a:solidFill>
                <a:latin typeface="Open Sans"/>
                <a:ea typeface="Open Sans"/>
                <a:cs typeface="Open Sans"/>
                <a:sym typeface="Open Sans"/>
              </a:rPr>
              <a:t>2</a:t>
            </a:r>
            <a:endParaRPr b="0" i="0" sz="1400" u="none" cap="none" strike="noStrike">
              <a:solidFill>
                <a:srgbClr val="3E59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5"/>
          <p:cNvSpPr txBox="1"/>
          <p:nvPr/>
        </p:nvSpPr>
        <p:spPr>
          <a:xfrm>
            <a:off x="571500" y="2943225"/>
            <a:ext cx="1924200" cy="513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333333"/>
                </a:solidFill>
                <a:latin typeface="Open Sans"/>
                <a:ea typeface="Open Sans"/>
                <a:cs typeface="Open Sans"/>
                <a:sym typeface="Open Sans"/>
              </a:rPr>
              <a:t>Strengths</a:t>
            </a:r>
            <a:endParaRPr b="1" sz="1600">
              <a:solidFill>
                <a:srgbClr val="333333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190500" lvl="0" marL="285750" rtl="0" algn="l">
              <a:spcBef>
                <a:spcPts val="1500"/>
              </a:spcBef>
              <a:spcAft>
                <a:spcPts val="0"/>
              </a:spcAft>
              <a:buClr>
                <a:srgbClr val="3E59FF"/>
              </a:buClr>
              <a:buSzPts val="1200"/>
              <a:buFont typeface="Open Sans"/>
              <a:buChar char="●"/>
            </a:pPr>
            <a:r>
              <a:rPr lang="en" sz="1200">
                <a:solidFill>
                  <a:srgbClr val="262626"/>
                </a:solidFill>
                <a:latin typeface="Open Sans"/>
                <a:ea typeface="Open Sans"/>
                <a:cs typeface="Open Sans"/>
                <a:sym typeface="Open Sans"/>
              </a:rPr>
              <a:t>[Enter your skill here.] </a:t>
            </a:r>
            <a:endParaRPr sz="1200">
              <a:solidFill>
                <a:srgbClr val="26262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190500" lvl="0" marL="285750" rtl="0" algn="l">
              <a:spcBef>
                <a:spcPts val="1500"/>
              </a:spcBef>
              <a:spcAft>
                <a:spcPts val="0"/>
              </a:spcAft>
              <a:buClr>
                <a:srgbClr val="3E59FF"/>
              </a:buClr>
              <a:buSzPts val="1200"/>
              <a:buFont typeface="Open Sans"/>
              <a:buChar char="●"/>
            </a:pPr>
            <a:r>
              <a:rPr lang="en" sz="1200">
                <a:solidFill>
                  <a:srgbClr val="262626"/>
                </a:solidFill>
                <a:latin typeface="Open Sans"/>
                <a:ea typeface="Open Sans"/>
                <a:cs typeface="Open Sans"/>
                <a:sym typeface="Open Sans"/>
              </a:rPr>
              <a:t>[Enter your skill here.]</a:t>
            </a:r>
            <a:endParaRPr sz="1200">
              <a:solidFill>
                <a:srgbClr val="26262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190500" lvl="0" marL="285750" rtl="0" algn="l">
              <a:spcBef>
                <a:spcPts val="1500"/>
              </a:spcBef>
              <a:spcAft>
                <a:spcPts val="0"/>
              </a:spcAft>
              <a:buClr>
                <a:srgbClr val="3E59FF"/>
              </a:buClr>
              <a:buSzPts val="1200"/>
              <a:buFont typeface="Open Sans"/>
              <a:buChar char="●"/>
            </a:pPr>
            <a:r>
              <a:rPr lang="en" sz="1200">
                <a:solidFill>
                  <a:srgbClr val="262626"/>
                </a:solidFill>
                <a:latin typeface="Open Sans"/>
                <a:ea typeface="Open Sans"/>
                <a:cs typeface="Open Sans"/>
                <a:sym typeface="Open Sans"/>
              </a:rPr>
              <a:t>[Enter your skill here.]</a:t>
            </a:r>
            <a:endParaRPr sz="1200">
              <a:solidFill>
                <a:srgbClr val="26262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190500" lvl="0" marL="285750" rtl="0" algn="l">
              <a:spcBef>
                <a:spcPts val="1500"/>
              </a:spcBef>
              <a:spcAft>
                <a:spcPts val="0"/>
              </a:spcAft>
              <a:buClr>
                <a:srgbClr val="3E59FF"/>
              </a:buClr>
              <a:buSzPts val="1200"/>
              <a:buFont typeface="Open Sans"/>
              <a:buChar char="●"/>
            </a:pPr>
            <a:r>
              <a:rPr lang="en" sz="1200">
                <a:solidFill>
                  <a:srgbClr val="262626"/>
                </a:solidFill>
                <a:latin typeface="Open Sans"/>
                <a:ea typeface="Open Sans"/>
                <a:cs typeface="Open Sans"/>
                <a:sym typeface="Open Sans"/>
              </a:rPr>
              <a:t>[Enter your skill here.]</a:t>
            </a:r>
            <a:endParaRPr sz="1200">
              <a:solidFill>
                <a:srgbClr val="26262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190500" lvl="0" marL="285750" rtl="0" algn="l">
              <a:spcBef>
                <a:spcPts val="1500"/>
              </a:spcBef>
              <a:spcAft>
                <a:spcPts val="0"/>
              </a:spcAft>
              <a:buClr>
                <a:srgbClr val="3E59FF"/>
              </a:buClr>
              <a:buSzPts val="1200"/>
              <a:buFont typeface="Open Sans"/>
              <a:buChar char="●"/>
            </a:pPr>
            <a:r>
              <a:rPr lang="en" sz="1200">
                <a:solidFill>
                  <a:srgbClr val="262626"/>
                </a:solidFill>
                <a:latin typeface="Open Sans"/>
                <a:ea typeface="Open Sans"/>
                <a:cs typeface="Open Sans"/>
                <a:sym typeface="Open Sans"/>
              </a:rPr>
              <a:t>[Enter your skill here.]</a:t>
            </a:r>
            <a:endParaRPr sz="1200">
              <a:solidFill>
                <a:srgbClr val="26262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190500" lvl="0" marL="285750" rtl="0" algn="l">
              <a:spcBef>
                <a:spcPts val="1500"/>
              </a:spcBef>
              <a:spcAft>
                <a:spcPts val="1500"/>
              </a:spcAft>
              <a:buClr>
                <a:srgbClr val="3E59FF"/>
              </a:buClr>
              <a:buSzPts val="1200"/>
              <a:buFont typeface="Open Sans"/>
              <a:buChar char="●"/>
            </a:pPr>
            <a:r>
              <a:rPr lang="en" sz="1200">
                <a:solidFill>
                  <a:srgbClr val="262626"/>
                </a:solidFill>
                <a:latin typeface="Open Sans"/>
                <a:ea typeface="Open Sans"/>
                <a:cs typeface="Open Sans"/>
                <a:sym typeface="Open Sans"/>
              </a:rPr>
              <a:t>[Enter your skill here.]</a:t>
            </a:r>
            <a:endParaRPr sz="1200">
              <a:solidFill>
                <a:srgbClr val="262626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aphicFrame>
        <p:nvGraphicFramePr>
          <p:cNvPr id="49" name="Google Shape;49;p5"/>
          <p:cNvGraphicFramePr/>
          <p:nvPr/>
        </p:nvGraphicFramePr>
        <p:xfrm>
          <a:off x="2143975" y="88649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{745D1704-D496-4ADA-BDAE-AE7FAAE281E3}</a:tableStyleId>
              </a:tblPr>
              <a:tblGrid>
                <a:gridCol w="2385375"/>
                <a:gridCol w="2662875"/>
              </a:tblGrid>
              <a:tr h="5514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rgbClr val="333333"/>
                          </a:solidFill>
                          <a:highlight>
                            <a:srgbClr val="FFFF00"/>
                          </a:highlight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[Enter your complete name here.]</a:t>
                      </a:r>
                      <a:endParaRPr b="1" sz="1800">
                        <a:solidFill>
                          <a:srgbClr val="3E59FF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182875" marB="0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465825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rgbClr val="3E59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Go2 Teammate</a:t>
                      </a:r>
                      <a:endParaRPr b="1" sz="12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465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Years Experience:</a:t>
                      </a:r>
                      <a:r>
                        <a:rPr lang="en" sz="12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 </a:t>
                      </a:r>
                      <a:r>
                        <a:rPr lang="en" sz="1200">
                          <a:highlight>
                            <a:srgbClr val="FFFF00"/>
                          </a:highlight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[##]</a:t>
                      </a:r>
                      <a:endParaRPr sz="1200">
                        <a:highlight>
                          <a:srgbClr val="FFFF00"/>
                        </a:highlight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Location:</a:t>
                      </a:r>
                      <a:r>
                        <a:rPr lang="en" sz="12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 </a:t>
                      </a:r>
                      <a:r>
                        <a:rPr lang="en" sz="1200">
                          <a:highlight>
                            <a:srgbClr val="FFFF00"/>
                          </a:highlight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[City, Country]</a:t>
                      </a:r>
                      <a:endParaRPr sz="1200">
                        <a:highlight>
                          <a:srgbClr val="FFFF00"/>
                        </a:highlight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65825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Beyond the Profile:</a:t>
                      </a:r>
                      <a:r>
                        <a:rPr lang="en" sz="12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 </a:t>
                      </a:r>
                      <a:r>
                        <a:rPr lang="en" sz="1200">
                          <a:highlight>
                            <a:srgbClr val="FFFF00"/>
                          </a:highlight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[Using a few words, write something fun about yourself.]</a:t>
                      </a:r>
                      <a:endParaRPr sz="1200">
                        <a:highlight>
                          <a:srgbClr val="FFFF00"/>
                        </a:highlight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6"/>
          <p:cNvSpPr txBox="1"/>
          <p:nvPr/>
        </p:nvSpPr>
        <p:spPr>
          <a:xfrm>
            <a:off x="543000" y="3733800"/>
            <a:ext cx="6649200" cy="40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274300" spcFirstLastPara="1" rIns="274300" wrap="square" tIns="18287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Rockstar Moments</a:t>
            </a:r>
            <a:endParaRPr b="1">
              <a:solidFill>
                <a:srgbClr val="333333"/>
              </a:solidFill>
              <a:highlight>
                <a:srgbClr val="FFFF00"/>
              </a:highlight>
              <a:latin typeface="Open Sans"/>
              <a:ea typeface="Open Sans"/>
              <a:cs typeface="Open Sans"/>
              <a:sym typeface="Open Sans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3E59FF"/>
              </a:buClr>
              <a:buSzPts val="1200"/>
              <a:buFont typeface="Open Sans"/>
              <a:buChar char="●"/>
            </a:pP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[List an accomplishment / contribution / initiative / award / recognition that you have done / received in the past.</a:t>
            </a: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 Provide the employer name who provided the award, your role, and further context of this award. What did you do/accomplish to receive the award? What was the biggest impact of this accomplishment/project/initiative? Write in first-person point of view.</a:t>
            </a: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]</a:t>
            </a:r>
            <a:r>
              <a:rPr lang="en" sz="1200">
                <a:solidFill>
                  <a:srgbClr val="333333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sz="1200">
              <a:solidFill>
                <a:srgbClr val="333333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1000"/>
              </a:spcAft>
              <a:buClr>
                <a:srgbClr val="3E59FF"/>
              </a:buClr>
              <a:buSzPts val="1200"/>
              <a:buFont typeface="Open Sans"/>
              <a:buChar char="●"/>
            </a:pP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[List an accomplishment / contribution / initiative / award / recognition that you have done / received in the past. Provide the employer name who provided the award, your role, and further context of this award. What did you do/accomplish to receive the award? What was the biggest impact of this accomplishment/project/initiative? Write in first-person point of view.]</a:t>
            </a:r>
            <a:r>
              <a:rPr lang="en" sz="1200">
                <a:solidFill>
                  <a:srgbClr val="333333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sz="1200">
              <a:solidFill>
                <a:srgbClr val="333333"/>
              </a:solidFill>
              <a:highlight>
                <a:srgbClr val="FFFF00"/>
              </a:highlight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5" name="Google Shape;55;p6"/>
          <p:cNvSpPr txBox="1"/>
          <p:nvPr/>
        </p:nvSpPr>
        <p:spPr>
          <a:xfrm>
            <a:off x="4106125" y="380338"/>
            <a:ext cx="30861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Candidate Profile</a:t>
            </a:r>
            <a:endParaRPr b="1" sz="12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6" name="Google Shape;56;p6"/>
          <p:cNvSpPr txBox="1"/>
          <p:nvPr/>
        </p:nvSpPr>
        <p:spPr>
          <a:xfrm>
            <a:off x="542925" y="885825"/>
            <a:ext cx="6649200" cy="270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274300" spcFirstLastPara="1" rIns="274300" wrap="square" tIns="18287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The Pitch</a:t>
            </a:r>
            <a:endParaRPr b="1">
              <a:solidFill>
                <a:srgbClr val="333333"/>
              </a:solidFill>
              <a:highlight>
                <a:srgbClr val="FFFF00"/>
              </a:highlight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[What makes this role the right fit for you? In at least </a:t>
            </a:r>
            <a:r>
              <a:rPr b="1"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3 sentences</a:t>
            </a: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, provide any additional skills (soft and hard skills) and information that you can use as a strength to become successful with communicating with your partners and at work in general. Provide real-life situations where you were able to apply your soft/hard skills to overcome a challenge. </a:t>
            </a: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Write in </a:t>
            </a:r>
            <a:r>
              <a:rPr b="1"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first-person point of view</a:t>
            </a: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. Here are some of questions to help you out:</a:t>
            </a:r>
            <a:endParaRPr sz="1200">
              <a:solidFill>
                <a:srgbClr val="333333"/>
              </a:solidFill>
              <a:highlight>
                <a:srgbClr val="FFFF00"/>
              </a:highlight>
              <a:latin typeface="Open Sans"/>
              <a:ea typeface="Open Sans"/>
              <a:cs typeface="Open Sans"/>
              <a:sym typeface="Open Sans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Open Sans"/>
              <a:buAutoNum type="arabicPeriod"/>
            </a:pP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How do you ensure success at work?</a:t>
            </a:r>
            <a:endParaRPr sz="1200">
              <a:solidFill>
                <a:srgbClr val="333333"/>
              </a:solidFill>
              <a:highlight>
                <a:srgbClr val="FFFF00"/>
              </a:highlight>
              <a:latin typeface="Open Sans"/>
              <a:ea typeface="Open Sans"/>
              <a:cs typeface="Open Sans"/>
              <a:sym typeface="Open Sans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Open Sans"/>
              <a:buAutoNum type="arabicPeriod"/>
            </a:pP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How will you work with your teammates/partners to achieve one goal?</a:t>
            </a:r>
            <a:endParaRPr sz="1200">
              <a:solidFill>
                <a:srgbClr val="333333"/>
              </a:solidFill>
              <a:highlight>
                <a:srgbClr val="FFFF00"/>
              </a:highlight>
              <a:latin typeface="Open Sans"/>
              <a:ea typeface="Open Sans"/>
              <a:cs typeface="Open Sans"/>
              <a:sym typeface="Open Sans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Open Sans"/>
              <a:buAutoNum type="arabicPeriod"/>
            </a:pP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How will you showcase your strengths at work? </a:t>
            </a: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]</a:t>
            </a:r>
            <a:endParaRPr sz="1200">
              <a:solidFill>
                <a:srgbClr val="333333"/>
              </a:solidFill>
              <a:highlight>
                <a:srgbClr val="FFFF00"/>
              </a:highlight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7" name="Google Shape;57;p6"/>
          <p:cNvSpPr txBox="1"/>
          <p:nvPr/>
        </p:nvSpPr>
        <p:spPr>
          <a:xfrm>
            <a:off x="542925" y="8105775"/>
            <a:ext cx="66492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274300" spcFirstLastPara="1" rIns="274300" wrap="square" tIns="18287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Academic Roots</a:t>
            </a:r>
            <a:endParaRPr b="1">
              <a:solidFill>
                <a:srgbClr val="333333"/>
              </a:solidFill>
              <a:highlight>
                <a:srgbClr val="FFFF00"/>
              </a:highlight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[University /College]</a:t>
            </a:r>
            <a:r>
              <a:rPr lang="en" sz="1200">
                <a:solidFill>
                  <a:srgbClr val="333333"/>
                </a:solidFill>
                <a:latin typeface="Open Sans"/>
                <a:ea typeface="Open Sans"/>
                <a:cs typeface="Open Sans"/>
                <a:sym typeface="Open Sans"/>
              </a:rPr>
              <a:t>, </a:t>
            </a: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[Last year attended]</a:t>
            </a:r>
            <a:endParaRPr sz="1200">
              <a:solidFill>
                <a:srgbClr val="333333"/>
              </a:solidFill>
              <a:highlight>
                <a:srgbClr val="FFFF00"/>
              </a:highlight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[</a:t>
            </a: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Course taken], [Graduate or Undergraduate]</a:t>
            </a:r>
            <a:endParaRPr sz="1200">
              <a:solidFill>
                <a:srgbClr val="333333"/>
              </a:solidFill>
              <a:highlight>
                <a:srgbClr val="FFFF00"/>
              </a:highlight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333333"/>
                </a:solidFill>
                <a:highlight>
                  <a:srgbClr val="FFFF00"/>
                </a:highlight>
                <a:latin typeface="Open Sans"/>
                <a:ea typeface="Open Sans"/>
                <a:cs typeface="Open Sans"/>
                <a:sym typeface="Open Sans"/>
              </a:rPr>
              <a:t>[Major, if applicable]</a:t>
            </a:r>
            <a:endParaRPr sz="1200">
              <a:solidFill>
                <a:srgbClr val="333333"/>
              </a:solidFill>
              <a:highlight>
                <a:srgbClr val="FFFF00"/>
              </a:highlight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8" name="Google Shape;58;p6"/>
          <p:cNvSpPr txBox="1"/>
          <p:nvPr/>
        </p:nvSpPr>
        <p:spPr>
          <a:xfrm>
            <a:off x="4106125" y="186888"/>
            <a:ext cx="3086100" cy="24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Go2</a:t>
            </a:r>
            <a:endParaRPr sz="11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andidate Profile Template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