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  <p:sldMasterId id="2147483682" r:id="rId2"/>
    <p:sldMasterId id="2147483683" r:id="rId3"/>
  </p:sldMasterIdLst>
  <p:notesMasterIdLst>
    <p:notesMasterId r:id="rId15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9144000" cy="5143500" type="screen16x9"/>
  <p:notesSz cx="6858000" cy="9144000"/>
  <p:embeddedFontLst>
    <p:embeddedFont>
      <p:font typeface="Lobster" panose="02000506000000020003" pitchFamily="2" charset="0"/>
      <p:regular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1524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5014c5ce0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5014c5ce0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497a18ba12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497a18ba12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5014c5ce0d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5014c5ce0d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49535f1af6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49535f1af6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49535f1af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49535f1af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497a18ba12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497a18ba12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497a18ba12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497a18ba12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497a18ba12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497a18ba12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497a18ba12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497a18ba12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497a18ba12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497a18ba12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497a18ba12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497a18ba12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3" name="Google Shape;83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4" name="Google Shape;84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87" name="Google Shape;87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91" name="Google Shape;91;p2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2" name="Google Shape;92;p2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3" name="Google Shape;93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96" name="Google Shape;96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9" name="Google Shape;99;p2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0" name="Google Shape;100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9" name="Google Shape;109;p2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7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3" name="Google Shape;113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7" name="Google Shape;117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21" name="Google Shape;121;p29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22" name="Google Shape;122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1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8" name="Google Shape;128;p31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29" name="Google Shape;129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2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32" name="Google Shape;132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33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36" name="Google Shape;136;p33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37" name="Google Shape;137;p33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8" name="Google Shape;138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5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44" name="Google Shape;144;p35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5" name="Google Shape;145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3">
            <a:alphaModFix/>
          </a:blip>
          <a:srcRect t="39" b="2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1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1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109100" y="519950"/>
            <a:ext cx="279801" cy="42285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pic>
        <p:nvPicPr>
          <p:cNvPr id="58" name="Google Shape;58;p13"/>
          <p:cNvPicPr preferRelativeResize="0"/>
          <p:nvPr/>
        </p:nvPicPr>
        <p:blipFill rotWithShape="1">
          <a:blip r:embed="rId13">
            <a:alphaModFix/>
          </a:blip>
          <a:srcRect t="39" b="2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38286" y="512500"/>
            <a:ext cx="421426" cy="35309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6" name="Google Shape;106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1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.png"/><Relationship Id="rId11" Type="http://schemas.openxmlformats.org/officeDocument/2006/relationships/image" Target="../media/image32.png"/><Relationship Id="rId5" Type="http://schemas.openxmlformats.org/officeDocument/2006/relationships/image" Target="../media/image27.png"/><Relationship Id="rId10" Type="http://schemas.openxmlformats.org/officeDocument/2006/relationships/image" Target="../media/image31.png"/><Relationship Id="rId4" Type="http://schemas.openxmlformats.org/officeDocument/2006/relationships/image" Target="../media/image3.png"/><Relationship Id="rId9" Type="http://schemas.openxmlformats.org/officeDocument/2006/relationships/image" Target="../media/image30.png"/><Relationship Id="rId1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hyperlink" Target="http://bit.ly/zipitapp" TargetMode="External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.png"/><Relationship Id="rId5" Type="http://schemas.openxmlformats.org/officeDocument/2006/relationships/hyperlink" Target="https://t.umblr.com/redirect?z=https%3A%2F%2Fwww.behance.net%2Figor_bastidas&amp;t=MzA4NDk1OGQwY2I1NTE4NTkwZGYzYTYyOTA3M2M0MTBiZThjYzk3YyxFMWRaWHN4RQ%3D%3D&amp;b=t%3Ak73rvdpbvgwb1A2Cr_y8rw&amp;p=http%3A%2F%2Fescapekit.ca%2Fpost%2F170659647698%2Fchildline-nyc-based-illustrator-igor-bastidas-has&amp;m=1" TargetMode="External"/><Relationship Id="rId4" Type="http://schemas.openxmlformats.org/officeDocument/2006/relationships/hyperlink" Target="http://escapekit.ca/post/170659647698/childline-nyc-based-illustrator-igor-bastidas-has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6.jpg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37"/>
          <p:cNvPicPr preferRelativeResize="0"/>
          <p:nvPr/>
        </p:nvPicPr>
        <p:blipFill rotWithShape="1">
          <a:blip r:embed="rId3">
            <a:alphaModFix/>
          </a:blip>
          <a:srcRect t="39" b="2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37"/>
          <p:cNvSpPr txBox="1">
            <a:spLocks noGrp="1"/>
          </p:cNvSpPr>
          <p:nvPr>
            <p:ph type="ctrTitle"/>
          </p:nvPr>
        </p:nvSpPr>
        <p:spPr>
          <a:xfrm>
            <a:off x="788249" y="1095600"/>
            <a:ext cx="5134085" cy="261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de-DE" sz="4800" b="1" dirty="0"/>
              <a:t>Aussagekräftige Memes</a:t>
            </a:r>
            <a:endParaRPr sz="4800" b="1" dirty="0"/>
          </a:p>
        </p:txBody>
      </p:sp>
      <p:sp>
        <p:nvSpPr>
          <p:cNvPr id="156" name="Google Shape;156;p37"/>
          <p:cNvSpPr txBox="1"/>
          <p:nvPr/>
        </p:nvSpPr>
        <p:spPr>
          <a:xfrm>
            <a:off x="988800" y="53850"/>
            <a:ext cx="8010900" cy="3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>
                <a:solidFill>
                  <a:srgbClr val="F7931D"/>
                </a:solidFill>
              </a:rPr>
              <a:t>Was ist meine Rolle und was kann ich tun? &gt; Bürgerschaftliches Engagement &gt; </a:t>
            </a:r>
            <a:r>
              <a:rPr lang="de-DE" b="1" dirty="0">
                <a:solidFill>
                  <a:srgbClr val="F7931D"/>
                </a:solidFill>
              </a:rPr>
              <a:t>Aussagekräftige </a:t>
            </a:r>
            <a:r>
              <a:rPr lang="de-DE" b="1" dirty="0" err="1">
                <a:solidFill>
                  <a:srgbClr val="F7931D"/>
                </a:solidFill>
              </a:rPr>
              <a:t>Memes</a:t>
            </a:r>
            <a:endParaRPr b="1" dirty="0">
              <a:solidFill>
                <a:srgbClr val="F7931D"/>
              </a:solidFill>
            </a:endParaRPr>
          </a:p>
        </p:txBody>
      </p:sp>
      <p:pic>
        <p:nvPicPr>
          <p:cNvPr id="157" name="Google Shape;157;p3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66801" y="90838"/>
            <a:ext cx="298400" cy="450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3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463437">
            <a:off x="5129497" y="2541761"/>
            <a:ext cx="1765619" cy="1765619"/>
          </a:xfrm>
          <a:prstGeom prst="roundRect">
            <a:avLst>
              <a:gd name="adj" fmla="val 12059"/>
            </a:avLst>
          </a:prstGeom>
          <a:noFill/>
          <a:ln>
            <a:noFill/>
          </a:ln>
        </p:spPr>
      </p:pic>
      <p:pic>
        <p:nvPicPr>
          <p:cNvPr id="159" name="Google Shape;159;p3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298868">
            <a:off x="7020174" y="769420"/>
            <a:ext cx="1765568" cy="1765568"/>
          </a:xfrm>
          <a:prstGeom prst="roundRect">
            <a:avLst>
              <a:gd name="adj" fmla="val 12127"/>
            </a:avLst>
          </a:prstGeom>
          <a:noFill/>
          <a:ln>
            <a:noFill/>
          </a:ln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BE9F64D7-B87B-42B8-B6CB-D8266E9BED3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425" y="1863672"/>
            <a:ext cx="351016" cy="312179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6"/>
          <p:cNvSpPr txBox="1"/>
          <p:nvPr/>
        </p:nvSpPr>
        <p:spPr>
          <a:xfrm>
            <a:off x="563526" y="205175"/>
            <a:ext cx="5910999" cy="10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3000" dirty="0"/>
              <a:t>Kannst du für folgende Szenarien </a:t>
            </a:r>
            <a:r>
              <a:rPr lang="de-DE" sz="3000" b="1" dirty="0">
                <a:solidFill>
                  <a:srgbClr val="F7931D"/>
                </a:solidFill>
              </a:rPr>
              <a:t>ein eigenes Meme</a:t>
            </a:r>
            <a:r>
              <a:rPr lang="de-DE" sz="3000" dirty="0"/>
              <a:t> erstellen?</a:t>
            </a:r>
            <a:endParaRPr sz="3000" dirty="0"/>
          </a:p>
        </p:txBody>
      </p:sp>
      <p:sp>
        <p:nvSpPr>
          <p:cNvPr id="244" name="Google Shape;244;p46"/>
          <p:cNvSpPr txBox="1"/>
          <p:nvPr/>
        </p:nvSpPr>
        <p:spPr>
          <a:xfrm>
            <a:off x="657925" y="1894675"/>
            <a:ext cx="8361000" cy="273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de-DE" sz="1800" dirty="0">
                <a:solidFill>
                  <a:schemeClr val="dk1"/>
                </a:solidFill>
              </a:rPr>
              <a:t>Gehässige Kommentare zu mindestens einem geschützten Merkmal, </a:t>
            </a:r>
            <a:r>
              <a:rPr lang="de-DE" sz="1800" b="1" dirty="0">
                <a:solidFill>
                  <a:srgbClr val="F7931D"/>
                </a:solidFill>
              </a:rPr>
              <a:t>die abzielen…</a:t>
            </a:r>
            <a:endParaRPr sz="1800" b="1" dirty="0">
              <a:solidFill>
                <a:srgbClr val="F7931D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b="1" dirty="0">
                <a:solidFill>
                  <a:schemeClr val="dk1"/>
                </a:solidFill>
              </a:rPr>
              <a:t>	</a:t>
            </a:r>
            <a:r>
              <a:rPr lang="de-DE" b="1" dirty="0">
                <a:solidFill>
                  <a:srgbClr val="F7931D"/>
                </a:solidFill>
              </a:rPr>
              <a:t>...auf dich.</a:t>
            </a:r>
            <a:r>
              <a:rPr lang="de-DE" b="1" dirty="0">
                <a:solidFill>
                  <a:schemeClr val="dk1"/>
                </a:solidFill>
              </a:rPr>
              <a:t>	</a:t>
            </a:r>
            <a:r>
              <a:rPr lang="de-DE" b="1" dirty="0">
                <a:solidFill>
                  <a:srgbClr val="F7931D"/>
                </a:solidFill>
              </a:rPr>
              <a:t>...jemanden, den du kennst.</a:t>
            </a:r>
            <a:r>
              <a:rPr lang="de-DE" b="1" dirty="0">
                <a:solidFill>
                  <a:schemeClr val="dk1"/>
                </a:solidFill>
              </a:rPr>
              <a:t>  	 </a:t>
            </a:r>
            <a:r>
              <a:rPr lang="de-DE" b="1" dirty="0">
                <a:solidFill>
                  <a:srgbClr val="F7931D"/>
                </a:solidFill>
              </a:rPr>
              <a:t>...jemanden, den du nicht kennst.</a:t>
            </a:r>
            <a:endParaRPr sz="1600" b="1" dirty="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de-DE" sz="1800" dirty="0">
                <a:solidFill>
                  <a:schemeClr val="dk1"/>
                </a:solidFill>
              </a:rPr>
              <a:t>Gehässige Kommentare über </a:t>
            </a:r>
            <a:r>
              <a:rPr lang="de-DE" sz="1800" b="1" dirty="0">
                <a:solidFill>
                  <a:srgbClr val="F7931D"/>
                </a:solidFill>
              </a:rPr>
              <a:t>eine Gruppe</a:t>
            </a:r>
            <a:r>
              <a:rPr lang="de-DE" sz="1800" dirty="0"/>
              <a:t>.</a:t>
            </a:r>
            <a:endParaRPr sz="1800" dirty="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de-DE" sz="1800" dirty="0">
                <a:solidFill>
                  <a:schemeClr val="dk1"/>
                </a:solidFill>
              </a:rPr>
              <a:t>Aussagen, die </a:t>
            </a:r>
            <a:r>
              <a:rPr lang="de-DE" sz="1800" b="1" dirty="0">
                <a:solidFill>
                  <a:srgbClr val="F7931D"/>
                </a:solidFill>
              </a:rPr>
              <a:t>die negativen Merkmale einer Person/Gruppe stark übertreiben</a:t>
            </a:r>
            <a:r>
              <a:rPr lang="de-DE" sz="1800" dirty="0">
                <a:solidFill>
                  <a:schemeClr val="dk1"/>
                </a:solidFill>
              </a:rPr>
              <a:t>.</a:t>
            </a:r>
            <a:endParaRPr sz="1800" dirty="0"/>
          </a:p>
        </p:txBody>
      </p:sp>
      <p:grpSp>
        <p:nvGrpSpPr>
          <p:cNvPr id="245" name="Google Shape;245;p46"/>
          <p:cNvGrpSpPr/>
          <p:nvPr/>
        </p:nvGrpSpPr>
        <p:grpSpPr>
          <a:xfrm rot="470741">
            <a:off x="6896126" y="181046"/>
            <a:ext cx="1697209" cy="1839139"/>
            <a:chOff x="6896500" y="180713"/>
            <a:chExt cx="1697277" cy="1839213"/>
          </a:xfrm>
        </p:grpSpPr>
        <p:pic>
          <p:nvPicPr>
            <p:cNvPr id="246" name="Google Shape;246;p4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961402" y="180713"/>
              <a:ext cx="1632375" cy="16323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7" name="Google Shape;247;p46"/>
            <p:cNvSpPr txBox="1"/>
            <p:nvPr/>
          </p:nvSpPr>
          <p:spPr>
            <a:xfrm>
              <a:off x="6896500" y="1731325"/>
              <a:ext cx="807900" cy="28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000">
                  <a:solidFill>
                    <a:schemeClr val="dk1"/>
                  </a:solidFill>
                </a:rPr>
                <a:t>© </a:t>
              </a:r>
              <a:r>
                <a:rPr lang="de-DE" sz="1000"/>
                <a:t>Childline</a:t>
              </a:r>
              <a:endParaRPr sz="1000"/>
            </a:p>
          </p:txBody>
        </p:sp>
      </p:grpSp>
      <p:pic>
        <p:nvPicPr>
          <p:cNvPr id="7" name="Grafik 6">
            <a:extLst>
              <a:ext uri="{FF2B5EF4-FFF2-40B4-BE49-F238E27FC236}">
                <a16:creationId xmlns:a16="http://schemas.microsoft.com/office/drawing/2014/main" id="{E33C9653-FA5A-4315-83CE-812A290027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25" y="1863672"/>
            <a:ext cx="351016" cy="312179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Google Shape;252;p47"/>
          <p:cNvPicPr preferRelativeResize="0"/>
          <p:nvPr/>
        </p:nvPicPr>
        <p:blipFill rotWithShape="1">
          <a:blip r:embed="rId3">
            <a:alphaModFix/>
          </a:blip>
          <a:srcRect t="39" b="2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4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13182" y="703750"/>
            <a:ext cx="4517626" cy="186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47"/>
          <p:cNvSpPr txBox="1"/>
          <p:nvPr/>
        </p:nvSpPr>
        <p:spPr>
          <a:xfrm>
            <a:off x="1933950" y="2764750"/>
            <a:ext cx="5276100" cy="7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3600" b="1">
                <a:solidFill>
                  <a:srgbClr val="F7931D"/>
                </a:solidFill>
              </a:rPr>
              <a:t>www.hackinghate.eu</a:t>
            </a:r>
            <a:endParaRPr sz="3600" b="1">
              <a:solidFill>
                <a:srgbClr val="F7931D"/>
              </a:solidFill>
            </a:endParaRPr>
          </a:p>
        </p:txBody>
      </p:sp>
      <p:sp>
        <p:nvSpPr>
          <p:cNvPr id="255" name="Google Shape;255;p47"/>
          <p:cNvSpPr txBox="1"/>
          <p:nvPr/>
        </p:nvSpPr>
        <p:spPr>
          <a:xfrm>
            <a:off x="3498613" y="3742400"/>
            <a:ext cx="2146800" cy="4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500" b="1">
                <a:solidFill>
                  <a:srgbClr val="F7931D"/>
                </a:solidFill>
              </a:rPr>
              <a:t>#SELMA_eu</a:t>
            </a:r>
            <a:endParaRPr sz="2500" b="1">
              <a:solidFill>
                <a:srgbClr val="F7931D"/>
              </a:solidFill>
            </a:endParaRPr>
          </a:p>
        </p:txBody>
      </p:sp>
      <p:pic>
        <p:nvPicPr>
          <p:cNvPr id="256" name="Google Shape;256;p4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994226" y="3738238"/>
            <a:ext cx="421425" cy="42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4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8200" y="4566900"/>
            <a:ext cx="2193600" cy="41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4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951950" y="4627776"/>
            <a:ext cx="953696" cy="29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47"/>
          <p:cNvPicPr preferRelativeResize="0"/>
          <p:nvPr/>
        </p:nvPicPr>
        <p:blipFill rotWithShape="1">
          <a:blip r:embed="rId8">
            <a:alphaModFix/>
          </a:blip>
          <a:srcRect t="6263" b="6254"/>
          <a:stretch/>
        </p:blipFill>
        <p:spPr>
          <a:xfrm>
            <a:off x="3022725" y="4566900"/>
            <a:ext cx="1169370" cy="41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4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323031" y="4524394"/>
            <a:ext cx="498000" cy="49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47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036575" y="4499890"/>
            <a:ext cx="498002" cy="547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47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665500" y="4617700"/>
            <a:ext cx="953698" cy="311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47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750125" y="4627775"/>
            <a:ext cx="1142175" cy="29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47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09100" y="519950"/>
            <a:ext cx="279801" cy="422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31E1EF21-2376-4B04-8CC4-E9A01F6E650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8425" y="1863672"/>
            <a:ext cx="351016" cy="312179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 txBox="1"/>
          <p:nvPr/>
        </p:nvSpPr>
        <p:spPr>
          <a:xfrm>
            <a:off x="6050752" y="3874450"/>
            <a:ext cx="2412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800" b="1" u="sng">
                <a:hlinkClick r:id="rId3"/>
              </a:rPr>
              <a:t>http://bit.ly/zipitapp</a:t>
            </a:r>
            <a:endParaRPr sz="1800" b="1"/>
          </a:p>
        </p:txBody>
      </p:sp>
      <p:pic>
        <p:nvPicPr>
          <p:cNvPr id="165" name="Google Shape;165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19550" y="2686188"/>
            <a:ext cx="1117250" cy="111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75025" y="2079700"/>
            <a:ext cx="1499574" cy="446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81750" y="2079700"/>
            <a:ext cx="1340048" cy="446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3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904613" y="253375"/>
            <a:ext cx="2947125" cy="1629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38"/>
          <p:cNvPicPr preferRelativeResize="0"/>
          <p:nvPr/>
        </p:nvPicPr>
        <p:blipFill rotWithShape="1">
          <a:blip r:embed="rId8">
            <a:alphaModFix/>
          </a:blip>
          <a:srcRect t="3558"/>
          <a:stretch/>
        </p:blipFill>
        <p:spPr>
          <a:xfrm rot="-241109">
            <a:off x="2011365" y="183852"/>
            <a:ext cx="2563725" cy="4395498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38"/>
          <p:cNvSpPr txBox="1"/>
          <p:nvPr/>
        </p:nvSpPr>
        <p:spPr>
          <a:xfrm>
            <a:off x="3968475" y="4431375"/>
            <a:ext cx="8679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00">
                <a:solidFill>
                  <a:schemeClr val="dk1"/>
                </a:solidFill>
              </a:rPr>
              <a:t>© </a:t>
            </a:r>
            <a:r>
              <a:rPr lang="de-DE" sz="1000"/>
              <a:t>Childline</a:t>
            </a:r>
            <a:endParaRPr sz="100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0B889292-1BB0-451D-AEAB-599729E30EC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425" y="1863672"/>
            <a:ext cx="351016" cy="312179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5650" y="188600"/>
            <a:ext cx="6156476" cy="4397475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39"/>
          <p:cNvSpPr txBox="1"/>
          <p:nvPr/>
        </p:nvSpPr>
        <p:spPr>
          <a:xfrm>
            <a:off x="4394350" y="4492875"/>
            <a:ext cx="2934600" cy="3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100" u="sng">
                <a:solidFill>
                  <a:srgbClr val="1155CC"/>
                </a:solidFill>
                <a:hlinkClick r:id="rId4"/>
              </a:rPr>
              <a:t>Witzige GIFs </a:t>
            </a:r>
            <a:r>
              <a:rPr lang="de-DE" sz="1100">
                <a:solidFill>
                  <a:schemeClr val="dk1"/>
                </a:solidFill>
              </a:rPr>
              <a:t>von Illustrator </a:t>
            </a:r>
            <a:r>
              <a:rPr lang="de-DE" sz="1050" u="sng">
                <a:solidFill>
                  <a:schemeClr val="dk1"/>
                </a:solidFill>
                <a:highlight>
                  <a:srgbClr val="FFFFFF"/>
                </a:highlight>
                <a:hlinkClick r:id="rId5"/>
              </a:rPr>
              <a:t>Igor Bastidas</a:t>
            </a:r>
            <a:r>
              <a:rPr lang="de-DE" sz="1100">
                <a:solidFill>
                  <a:schemeClr val="dk1"/>
                </a:solidFill>
              </a:rPr>
              <a:t> </a:t>
            </a:r>
            <a:endParaRPr/>
          </a:p>
        </p:txBody>
      </p:sp>
      <p:sp>
        <p:nvSpPr>
          <p:cNvPr id="177" name="Google Shape;177;p39"/>
          <p:cNvSpPr txBox="1"/>
          <p:nvPr/>
        </p:nvSpPr>
        <p:spPr>
          <a:xfrm>
            <a:off x="6893375" y="858450"/>
            <a:ext cx="2171400" cy="32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 b="1" dirty="0">
                <a:solidFill>
                  <a:srgbClr val="F7931D"/>
                </a:solidFill>
              </a:rPr>
              <a:t>Humor</a:t>
            </a:r>
            <a:r>
              <a:rPr lang="de-DE" sz="2400" dirty="0"/>
              <a:t> kann ein sehr effektives Mittel gegen negative</a:t>
            </a:r>
            <a:br>
              <a:rPr lang="en-GB" sz="2400" dirty="0"/>
            </a:br>
            <a:r>
              <a:rPr lang="de-DE" sz="2400" dirty="0"/>
              <a:t>Kommentare sein!</a:t>
            </a:r>
            <a:endParaRPr sz="24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1AFD6E2-8AC8-4020-8BCE-5607161378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425" y="1863672"/>
            <a:ext cx="351016" cy="312179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40"/>
          <p:cNvSpPr txBox="1"/>
          <p:nvPr/>
        </p:nvSpPr>
        <p:spPr>
          <a:xfrm>
            <a:off x="1673638" y="289600"/>
            <a:ext cx="6052500" cy="9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/>
              <a:t>Verschiedene Arten von Memes eignen sich für </a:t>
            </a:r>
            <a:r>
              <a:rPr lang="de-DE" sz="2400" b="1">
                <a:solidFill>
                  <a:srgbClr val="F7931D"/>
                </a:solidFill>
              </a:rPr>
              <a:t>verschiedene Ziele</a:t>
            </a:r>
            <a:endParaRPr sz="2400" b="1">
              <a:solidFill>
                <a:srgbClr val="F7931D"/>
              </a:solidFill>
            </a:endParaRPr>
          </a:p>
        </p:txBody>
      </p:sp>
      <p:grpSp>
        <p:nvGrpSpPr>
          <p:cNvPr id="183" name="Google Shape;183;p40"/>
          <p:cNvGrpSpPr/>
          <p:nvPr/>
        </p:nvGrpSpPr>
        <p:grpSpPr>
          <a:xfrm>
            <a:off x="1392867" y="1657805"/>
            <a:ext cx="6614021" cy="2717848"/>
            <a:chOff x="562700" y="1704275"/>
            <a:chExt cx="5395237" cy="2217023"/>
          </a:xfrm>
        </p:grpSpPr>
        <p:pic>
          <p:nvPicPr>
            <p:cNvPr id="184" name="Google Shape;184;p4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62700" y="1704275"/>
              <a:ext cx="1790022" cy="11054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5" name="Google Shape;185;p4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352725" y="1705275"/>
              <a:ext cx="1803413" cy="11054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6" name="Google Shape;186;p40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156144" y="1704275"/>
              <a:ext cx="1800160" cy="11054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7" name="Google Shape;187;p40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562700" y="2810725"/>
              <a:ext cx="1786900" cy="11035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8" name="Google Shape;188;p40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2349600" y="2813850"/>
              <a:ext cx="1803425" cy="11074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9" name="Google Shape;189;p40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4154513" y="2804663"/>
              <a:ext cx="1803425" cy="111567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0" name="Google Shape;190;p40"/>
          <p:cNvSpPr txBox="1"/>
          <p:nvPr/>
        </p:nvSpPr>
        <p:spPr>
          <a:xfrm>
            <a:off x="1325100" y="4332350"/>
            <a:ext cx="8679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00">
                <a:solidFill>
                  <a:schemeClr val="dk1"/>
                </a:solidFill>
              </a:rPr>
              <a:t>© </a:t>
            </a:r>
            <a:r>
              <a:rPr lang="de-DE" sz="1000"/>
              <a:t>Childline</a:t>
            </a:r>
            <a:endParaRPr sz="100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B6277008-23D1-4D86-AC19-8E1A5FCA173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425" y="1863672"/>
            <a:ext cx="351016" cy="312179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1"/>
          <p:cNvSpPr txBox="1"/>
          <p:nvPr/>
        </p:nvSpPr>
        <p:spPr>
          <a:xfrm>
            <a:off x="1565275" y="645485"/>
            <a:ext cx="2171400" cy="10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6000" dirty="0">
                <a:latin typeface="Lobster"/>
                <a:ea typeface="Lobster"/>
                <a:cs typeface="Lobster"/>
                <a:sym typeface="Lobster"/>
              </a:rPr>
              <a:t>Das</a:t>
            </a:r>
            <a:endParaRPr sz="6000" dirty="0"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196" name="Google Shape;196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09595" y="709675"/>
            <a:ext cx="1698825" cy="93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41"/>
          <p:cNvSpPr txBox="1"/>
          <p:nvPr/>
        </p:nvSpPr>
        <p:spPr>
          <a:xfrm>
            <a:off x="5259700" y="645475"/>
            <a:ext cx="1968600" cy="10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6000">
                <a:latin typeface="Lobster"/>
                <a:ea typeface="Lobster"/>
                <a:cs typeface="Lobster"/>
                <a:sym typeface="Lobster"/>
              </a:rPr>
              <a:t>Quiz</a:t>
            </a:r>
            <a:endParaRPr sz="6000"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98" name="Google Shape;198;p41"/>
          <p:cNvSpPr txBox="1"/>
          <p:nvPr/>
        </p:nvSpPr>
        <p:spPr>
          <a:xfrm>
            <a:off x="1661550" y="2308450"/>
            <a:ext cx="5820900" cy="14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3600" dirty="0"/>
              <a:t>Welches </a:t>
            </a:r>
            <a:r>
              <a:rPr lang="de-DE" sz="3600" b="1" dirty="0">
                <a:solidFill>
                  <a:srgbClr val="F7931D"/>
                </a:solidFill>
              </a:rPr>
              <a:t>Label passt</a:t>
            </a:r>
            <a:r>
              <a:rPr lang="de-DE" sz="3600" dirty="0"/>
              <a:t> zum Meme?</a:t>
            </a:r>
            <a:endParaRPr sz="360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69DBB41-B4E4-4015-85FF-EFEFD6A217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25" y="1863672"/>
            <a:ext cx="351016" cy="312179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2875" y="500000"/>
            <a:ext cx="3891900" cy="389190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42"/>
          <p:cNvSpPr txBox="1"/>
          <p:nvPr/>
        </p:nvSpPr>
        <p:spPr>
          <a:xfrm>
            <a:off x="4862175" y="2150675"/>
            <a:ext cx="3585300" cy="4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2400" dirty="0"/>
              <a:t>B) That's not appeeling!</a:t>
            </a:r>
            <a:endParaRPr sz="2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205" name="Google Shape;205;p42"/>
          <p:cNvSpPr/>
          <p:nvPr/>
        </p:nvSpPr>
        <p:spPr>
          <a:xfrm>
            <a:off x="1180225" y="761525"/>
            <a:ext cx="3037200" cy="14427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42"/>
          <p:cNvSpPr txBox="1"/>
          <p:nvPr/>
        </p:nvSpPr>
        <p:spPr>
          <a:xfrm>
            <a:off x="4862175" y="1260600"/>
            <a:ext cx="30000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>
                <a:solidFill>
                  <a:schemeClr val="dk1"/>
                </a:solidFill>
              </a:rPr>
              <a:t>A) Here's some skin!</a:t>
            </a:r>
            <a:endParaRPr/>
          </a:p>
        </p:txBody>
      </p:sp>
      <p:sp>
        <p:nvSpPr>
          <p:cNvPr id="207" name="Google Shape;207;p42"/>
          <p:cNvSpPr txBox="1"/>
          <p:nvPr/>
        </p:nvSpPr>
        <p:spPr>
          <a:xfrm>
            <a:off x="4862175" y="3008200"/>
            <a:ext cx="30000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>
                <a:solidFill>
                  <a:schemeClr val="dk1"/>
                </a:solidFill>
              </a:rPr>
              <a:t>C) You're bananas!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208" name="Google Shape;208;p42"/>
          <p:cNvSpPr txBox="1"/>
          <p:nvPr/>
        </p:nvSpPr>
        <p:spPr>
          <a:xfrm>
            <a:off x="752875" y="4391900"/>
            <a:ext cx="8679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00">
                <a:solidFill>
                  <a:schemeClr val="dk1"/>
                </a:solidFill>
              </a:rPr>
              <a:t>© </a:t>
            </a:r>
            <a:r>
              <a:rPr lang="de-DE" sz="1000"/>
              <a:t>Childline</a:t>
            </a:r>
            <a:endParaRPr sz="100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83B3F77-A977-4544-9512-6827E79ED0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25" y="1863672"/>
            <a:ext cx="351016" cy="31217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9000" y="450000"/>
            <a:ext cx="3872951" cy="3872951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43"/>
          <p:cNvSpPr txBox="1"/>
          <p:nvPr/>
        </p:nvSpPr>
        <p:spPr>
          <a:xfrm>
            <a:off x="4862175" y="2150675"/>
            <a:ext cx="3585300" cy="4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 dirty="0"/>
              <a:t>B) Stop horsing around</a:t>
            </a:r>
            <a:endParaRPr sz="2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215" name="Google Shape;215;p43"/>
          <p:cNvSpPr/>
          <p:nvPr/>
        </p:nvSpPr>
        <p:spPr>
          <a:xfrm>
            <a:off x="699000" y="3551525"/>
            <a:ext cx="3873000" cy="7713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43"/>
          <p:cNvSpPr txBox="1"/>
          <p:nvPr/>
        </p:nvSpPr>
        <p:spPr>
          <a:xfrm>
            <a:off x="4862175" y="1260600"/>
            <a:ext cx="30000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>
                <a:solidFill>
                  <a:schemeClr val="dk1"/>
                </a:solidFill>
              </a:rPr>
              <a:t>A) Don’t be weird</a:t>
            </a:r>
            <a:endParaRPr/>
          </a:p>
        </p:txBody>
      </p:sp>
      <p:sp>
        <p:nvSpPr>
          <p:cNvPr id="217" name="Google Shape;217;p43"/>
          <p:cNvSpPr txBox="1"/>
          <p:nvPr/>
        </p:nvSpPr>
        <p:spPr>
          <a:xfrm>
            <a:off x="4862175" y="3008200"/>
            <a:ext cx="30000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 dirty="0">
                <a:solidFill>
                  <a:schemeClr val="dk1"/>
                </a:solidFill>
              </a:rPr>
              <a:t>C) I say ‘neigh’</a:t>
            </a:r>
            <a:endParaRPr sz="2400" dirty="0">
              <a:solidFill>
                <a:schemeClr val="dk1"/>
              </a:solidFill>
            </a:endParaRPr>
          </a:p>
        </p:txBody>
      </p:sp>
      <p:sp>
        <p:nvSpPr>
          <p:cNvPr id="218" name="Google Shape;218;p43"/>
          <p:cNvSpPr txBox="1"/>
          <p:nvPr/>
        </p:nvSpPr>
        <p:spPr>
          <a:xfrm>
            <a:off x="699000" y="4322825"/>
            <a:ext cx="8679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00">
                <a:solidFill>
                  <a:schemeClr val="dk1"/>
                </a:solidFill>
              </a:rPr>
              <a:t>© </a:t>
            </a:r>
            <a:r>
              <a:rPr lang="de-DE" sz="1000"/>
              <a:t>Childline</a:t>
            </a:r>
            <a:endParaRPr sz="100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81879AD-F44E-4BF6-8FD4-C1A9E8775E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25" y="1863672"/>
            <a:ext cx="351016" cy="31217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7675" y="334575"/>
            <a:ext cx="4103801" cy="4103801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44"/>
          <p:cNvSpPr txBox="1"/>
          <p:nvPr/>
        </p:nvSpPr>
        <p:spPr>
          <a:xfrm>
            <a:off x="4862175" y="2150675"/>
            <a:ext cx="3585300" cy="4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/>
              <a:t>B) You’re off your trolley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5" name="Google Shape;225;p44"/>
          <p:cNvSpPr/>
          <p:nvPr/>
        </p:nvSpPr>
        <p:spPr>
          <a:xfrm>
            <a:off x="753075" y="3137175"/>
            <a:ext cx="3873000" cy="1301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44"/>
          <p:cNvSpPr txBox="1"/>
          <p:nvPr/>
        </p:nvSpPr>
        <p:spPr>
          <a:xfrm>
            <a:off x="4862175" y="1260600"/>
            <a:ext cx="30000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>
                <a:solidFill>
                  <a:schemeClr val="dk1"/>
                </a:solidFill>
              </a:rPr>
              <a:t>A) I’m off the market</a:t>
            </a:r>
            <a:endParaRPr/>
          </a:p>
        </p:txBody>
      </p:sp>
      <p:sp>
        <p:nvSpPr>
          <p:cNvPr id="227" name="Google Shape;227;p44"/>
          <p:cNvSpPr txBox="1"/>
          <p:nvPr/>
        </p:nvSpPr>
        <p:spPr>
          <a:xfrm>
            <a:off x="4862175" y="3008200"/>
            <a:ext cx="37368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>
                <a:solidFill>
                  <a:schemeClr val="dk1"/>
                </a:solidFill>
              </a:rPr>
              <a:t>C) Don’t push it too far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228" name="Google Shape;228;p44"/>
          <p:cNvSpPr txBox="1"/>
          <p:nvPr/>
        </p:nvSpPr>
        <p:spPr>
          <a:xfrm>
            <a:off x="637675" y="4438275"/>
            <a:ext cx="867900" cy="2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00">
                <a:solidFill>
                  <a:schemeClr val="dk1"/>
                </a:solidFill>
              </a:rPr>
              <a:t>© </a:t>
            </a:r>
            <a:r>
              <a:rPr lang="de-DE" sz="1000"/>
              <a:t>Childline</a:t>
            </a:r>
            <a:endParaRPr sz="100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437F465-BE67-4924-B1D4-A9C47913BE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25" y="1863672"/>
            <a:ext cx="351016" cy="31217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6675" y="408050"/>
            <a:ext cx="3956824" cy="3956824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45"/>
          <p:cNvSpPr txBox="1"/>
          <p:nvPr/>
        </p:nvSpPr>
        <p:spPr>
          <a:xfrm>
            <a:off x="4862175" y="2150675"/>
            <a:ext cx="3585300" cy="4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/>
              <a:t>B) Jog on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5" name="Google Shape;235;p45"/>
          <p:cNvSpPr/>
          <p:nvPr/>
        </p:nvSpPr>
        <p:spPr>
          <a:xfrm>
            <a:off x="786687" y="3345175"/>
            <a:ext cx="3736800" cy="10197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45"/>
          <p:cNvSpPr txBox="1"/>
          <p:nvPr/>
        </p:nvSpPr>
        <p:spPr>
          <a:xfrm>
            <a:off x="4862175" y="1260600"/>
            <a:ext cx="30000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>
                <a:solidFill>
                  <a:schemeClr val="dk1"/>
                </a:solidFill>
              </a:rPr>
              <a:t>A) Smooth moves</a:t>
            </a:r>
            <a:endParaRPr/>
          </a:p>
        </p:txBody>
      </p:sp>
      <p:sp>
        <p:nvSpPr>
          <p:cNvPr id="237" name="Google Shape;237;p45"/>
          <p:cNvSpPr txBox="1"/>
          <p:nvPr/>
        </p:nvSpPr>
        <p:spPr>
          <a:xfrm>
            <a:off x="4862175" y="3008200"/>
            <a:ext cx="37368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 dirty="0">
                <a:solidFill>
                  <a:schemeClr val="dk1"/>
                </a:solidFill>
              </a:rPr>
              <a:t>C) Run away, run away!</a:t>
            </a:r>
            <a:endParaRPr sz="2400" dirty="0">
              <a:solidFill>
                <a:schemeClr val="dk1"/>
              </a:solidFill>
            </a:endParaRPr>
          </a:p>
        </p:txBody>
      </p:sp>
      <p:sp>
        <p:nvSpPr>
          <p:cNvPr id="238" name="Google Shape;238;p45"/>
          <p:cNvSpPr txBox="1"/>
          <p:nvPr/>
        </p:nvSpPr>
        <p:spPr>
          <a:xfrm>
            <a:off x="676675" y="4364875"/>
            <a:ext cx="8679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00">
                <a:solidFill>
                  <a:schemeClr val="dk1"/>
                </a:solidFill>
              </a:rPr>
              <a:t>© </a:t>
            </a:r>
            <a:r>
              <a:rPr lang="de-DE" sz="1000"/>
              <a:t>Childline</a:t>
            </a:r>
            <a:endParaRPr sz="100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31C9329-225A-4DE2-A8DC-2065697BB1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25" y="1863672"/>
            <a:ext cx="351016" cy="31217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169</Words>
  <Application>Microsoft Office PowerPoint</Application>
  <PresentationFormat>Bildschirmpräsentation (16:9)</PresentationFormat>
  <Paragraphs>38</Paragraphs>
  <Slides>11</Slides>
  <Notes>11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11</vt:i4>
      </vt:variant>
    </vt:vector>
  </HeadingPairs>
  <TitlesOfParts>
    <vt:vector size="16" baseType="lpstr">
      <vt:lpstr>Arial</vt:lpstr>
      <vt:lpstr>Lobster</vt:lpstr>
      <vt:lpstr>Simple Light</vt:lpstr>
      <vt:lpstr>Simple Light</vt:lpstr>
      <vt:lpstr>Simple Light</vt:lpstr>
      <vt:lpstr>Aussagekräftige Memes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Aussagekräftige Memes</dc:title>
  <cp:lastModifiedBy>Groschup, Friederike</cp:lastModifiedBy>
  <cp:revision>3</cp:revision>
  <dcterms:modified xsi:type="dcterms:W3CDTF">2019-10-02T09:53:29Z</dcterms:modified>
</cp:coreProperties>
</file>