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</p:sldIdLst>
  <p:sldSz cx="18288000" cy="10287000"/>
  <p:notesSz cx="10287000" cy="18288000"/>
  <p:embeddedFontLst>
    <p:embeddedFont>
      <p:font typeface="Montserrat" pitchFamily="2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LvRxHudmVukvx2na5wo75TlYc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" name="Google Shape;2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" name="Google Shape;2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" name="Google Shape;5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" name="Google Shape;12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fbad8e3b0e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3fbad8e3b0e_0_1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fbad8e3b0e_0_1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 title="final.png"/>
          <p:cNvPicPr preferRelativeResize="0"/>
          <p:nvPr/>
        </p:nvPicPr>
        <p:blipFill rotWithShape="1">
          <a:blip r:embed="rId3">
            <a:alphaModFix/>
          </a:blip>
          <a:srcRect t="30" b="20"/>
          <a:stretch/>
        </p:blipFill>
        <p:spPr>
          <a:xfrm>
            <a:off x="0" y="0"/>
            <a:ext cx="18288000" cy="231336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"/>
          <p:cNvSpPr/>
          <p:nvPr/>
        </p:nvSpPr>
        <p:spPr>
          <a:xfrm>
            <a:off x="888200" y="3630953"/>
            <a:ext cx="13538700" cy="22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83590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6300"/>
              <a:buFont typeface="Montserrat"/>
              <a:buNone/>
            </a:pPr>
            <a:r>
              <a:rPr lang="en-US" sz="65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Why do my plants die when I water them?</a:t>
            </a:r>
            <a:endParaRPr sz="6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888200" y="5992855"/>
            <a:ext cx="14459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4714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550"/>
              <a:buFont typeface="Open Sans"/>
              <a:buNone/>
            </a:pPr>
            <a:r>
              <a:rPr lang="en-US" sz="3000" b="1" i="0" u="none" strike="noStrike" cap="none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Reverse </a:t>
            </a:r>
            <a:r>
              <a:rPr lang="en-US" sz="3000" b="1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P</a:t>
            </a:r>
            <a:r>
              <a:rPr lang="en-US" sz="3000" b="1" i="0" u="none" strike="noStrike" cap="none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itch · Third</a:t>
            </a:r>
            <a:r>
              <a:rPr lang="en-US" sz="3000" b="1">
                <a:solidFill>
                  <a:srgbClr val="1565C0"/>
                </a:solidFill>
                <a:latin typeface="Open Sans"/>
                <a:ea typeface="Open Sans"/>
                <a:cs typeface="Open Sans"/>
                <a:sym typeface="Open Sans"/>
              </a:rPr>
              <a:t> year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88200" y="6451866"/>
            <a:ext cx="144591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FULL NAME · DIRECTOR · RESEARCH GROUP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88200" y="6775153"/>
            <a:ext cx="144591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 i="0" u="none" strike="noStrike" cap="none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PHD PROGRAM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" title="CentroAutomáticaRobótica.png"/>
          <p:cNvPicPr preferRelativeResize="0"/>
          <p:nvPr/>
        </p:nvPicPr>
        <p:blipFill rotWithShape="1">
          <a:blip r:embed="rId4">
            <a:alphaModFix/>
          </a:blip>
          <a:srcRect l="13107" r="14276"/>
          <a:stretch/>
        </p:blipFill>
        <p:spPr>
          <a:xfrm>
            <a:off x="931075" y="9419625"/>
            <a:ext cx="792475" cy="61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" title="csic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64074" y="9419627"/>
            <a:ext cx="2488274" cy="611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" title="logo_fina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68475" y="9001675"/>
            <a:ext cx="3636787" cy="1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4;p1">
            <a:extLst>
              <a:ext uri="{FF2B5EF4-FFF2-40B4-BE49-F238E27FC236}">
                <a16:creationId xmlns:a16="http://schemas.microsoft.com/office/drawing/2014/main" id="{2EB6C2C8-07CE-7F5A-B990-2637AC0D891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70" r="370"/>
          <a:stretch/>
        </p:blipFill>
        <p:spPr>
          <a:xfrm>
            <a:off x="2108910" y="9419620"/>
            <a:ext cx="769806" cy="6111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7;p3">
            <a:extLst>
              <a:ext uri="{FF2B5EF4-FFF2-40B4-BE49-F238E27FC236}">
                <a16:creationId xmlns:a16="http://schemas.microsoft.com/office/drawing/2014/main" id="{554F190C-6B6F-63EE-E834-8682F0BA841A}"/>
              </a:ext>
            </a:extLst>
          </p:cNvPr>
          <p:cNvSpPr/>
          <p:nvPr/>
        </p:nvSpPr>
        <p:spPr>
          <a:xfrm>
            <a:off x="888200" y="3176738"/>
            <a:ext cx="113040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Autofit/>
          </a:bodyPr>
          <a:lstStyle/>
          <a:p>
            <a:pPr marL="0" marR="0" lvl="0" indent="0" algn="l" rtl="0">
              <a:lnSpc>
                <a:spcPct val="106971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CENTRE FOR AUTOMATION AND ROBOTICS </a:t>
            </a:r>
            <a:r>
              <a:rPr lang="en-US" sz="25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· </a:t>
            </a:r>
            <a:r>
              <a:rPr lang="en-US" sz="2500" b="1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FIRST EDITION</a:t>
            </a:r>
            <a:r>
              <a:rPr lang="en-US" sz="25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· 2026</a:t>
            </a:r>
            <a:endParaRPr sz="2500" b="0" i="0" u="none" strike="noStrike" cap="none" dirty="0">
              <a:solidFill>
                <a:srgbClr val="1E88E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952500" y="2865425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952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379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THE PROBLEM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379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1 in 3 houseplants dies in its first year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379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Hypothetical figure. The most frequent cause is watering, either too much or too little.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540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6967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WHO IT AFFECTS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6967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Offices and schools: nobody is responsible for them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6967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Either everyone waters or nobody does, and the label does not tell January from July.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12128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2555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MY APPROACH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2555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Water according to what is measured, not to a calendar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2555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Cheap sensors in the pot and a model that estimates how much water each plant needs.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" name="Google Shape;44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"/>
          <p:cNvSpPr/>
          <p:nvPr/>
        </p:nvSpPr>
        <p:spPr>
          <a:xfrm>
            <a:off x="952500" y="9482212"/>
            <a:ext cx="8229600" cy="34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2 / 8 · WHAT MY THESIS IS ABOUT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" name="Google Shape;46;p2" title="icon_logo.png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01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WHAT MY THESIS IS ABOUT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Watering a houseplant is easy; watering it well is not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"/>
          <p:cNvSpPr/>
          <p:nvPr/>
        </p:nvSpPr>
        <p:spPr>
          <a:xfrm>
            <a:off x="952500" y="2865425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952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1379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CONSTRAINT 1 · PHYSICS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379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The substrate compacts and dries unevenly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1379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sensor measures one point; the roots fill the whole pot.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6540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6967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CONSTRAINT 2 · DATA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967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I don't know the plant is unwell until it is too late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6967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Once a leaf turns yellow there is no way back; until then, all I can do is wait.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12128500" y="4191000"/>
            <a:ext cx="5207100" cy="4191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12555513" y="45799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CONSTRAINT 3 · OUTSIDE THE LAB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12555513" y="5029150"/>
            <a:ext cx="4483564" cy="120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Every office is a different climate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12555513" y="6366247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Radiators, air conditioning and windows: the model that works in one room fails in the next one.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>
            <a:off x="952500" y="9482212"/>
            <a:ext cx="8229600" cy="34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3 / 8 · WHERE I'M STUCK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3" title="icon_logo.png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02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WHERE I'M STUCK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The sensor tells me something different every week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03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WHAT I'VE ALREADY TRIED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Three attempts, three lessons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"/>
          <p:cNvSpPr/>
          <p:nvPr/>
        </p:nvSpPr>
        <p:spPr>
          <a:xfrm>
            <a:off x="952500" y="9482200"/>
            <a:ext cx="82296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4 / 8 · WHAT I'VE ALREADY TRIED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4" title="icon_logo.png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"/>
          <p:cNvSpPr/>
          <p:nvPr/>
        </p:nvSpPr>
        <p:spPr>
          <a:xfrm>
            <a:off x="952500" y="4354463"/>
            <a:ext cx="61536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952500" y="3943350"/>
            <a:ext cx="63384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ATTEMPT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7487171" y="4354463"/>
            <a:ext cx="47337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7487171" y="3943350"/>
            <a:ext cx="48756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WHAT HAPPENED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12601773" y="4354463"/>
            <a:ext cx="4733700" cy="159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12601773" y="3943350"/>
            <a:ext cx="48756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LESSON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952500" y="5596930"/>
            <a:ext cx="61536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952500" y="4637038"/>
            <a:ext cx="63384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Watering on a fixed schedule, every 7 days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7487171" y="5596930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7487171" y="4637038"/>
            <a:ext cx="4875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Half of them died: some from too much water, some from too little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12601773" y="5596930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12601773" y="4637038"/>
            <a:ext cx="4875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same rule does not work for two different plants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952500" y="6869658"/>
            <a:ext cx="61536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952500" y="5871567"/>
            <a:ext cx="6338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 cheap moisture sensor in every pot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7487171" y="6869658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7487171" y="5871567"/>
            <a:ext cx="4875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It worked for a month; then the readings drifted away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12601773" y="6869658"/>
            <a:ext cx="47337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12601773" y="5871567"/>
            <a:ext cx="4875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Without recalibration, a cheap sensor is just an opinion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952500" y="7144295"/>
            <a:ext cx="63384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804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00"/>
              <a:buFont typeface="Montserrat"/>
              <a:buNone/>
            </a:pPr>
            <a:r>
              <a:rPr lang="en-US" sz="240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Estimating plant health from leaf photos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7487171" y="7144295"/>
            <a:ext cx="4875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The model learned to recognise the time of day, not the plant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12601773" y="7144295"/>
            <a:ext cx="48756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If the light changes, the camera sees something else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04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WHAT I HAVE AND WHAT I'M MISSING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What already works and the gap to the goal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952500" y="4000500"/>
            <a:ext cx="8001000" cy="374903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1417588" y="4427513"/>
            <a:ext cx="7777907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I HAVE</a:t>
            </a:r>
            <a:endParaRPr sz="1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1417588" y="4895825"/>
            <a:ext cx="7282949" cy="1252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82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40 instrumented pots and eight months of data</a:t>
            </a:r>
            <a:endParaRPr sz="255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1417588" y="6300390"/>
            <a:ext cx="7282949" cy="75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Readings every 10 minutes, a daily photo and automatic watering that works in my office.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9334500" y="4000500"/>
            <a:ext cx="8001000" cy="374903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9799588" y="4427513"/>
            <a:ext cx="7777907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I'M MISSING</a:t>
            </a:r>
            <a:endParaRPr sz="18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9799588" y="4895825"/>
            <a:ext cx="7282949" cy="847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4082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 measure of plant health that warns in time</a:t>
            </a:r>
            <a:endParaRPr sz="255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9799588" y="5895702"/>
            <a:ext cx="7282949" cy="756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250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I want to get to watering that adapts itself to each plant, validated in three offices.</a:t>
            </a:r>
            <a:endParaRPr sz="25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" name="Google Shape;122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/>
          <p:nvPr/>
        </p:nvSpPr>
        <p:spPr>
          <a:xfrm>
            <a:off x="952500" y="9482212"/>
            <a:ext cx="8229600" cy="34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5 / 8 · WHAT I HAVE AND WHAT I'M MISSING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84;p4" title="icon_logo.png">
            <a:extLst>
              <a:ext uri="{FF2B5EF4-FFF2-40B4-BE49-F238E27FC236}">
                <a16:creationId xmlns:a16="http://schemas.microsoft.com/office/drawing/2014/main" id="{73FFF8A2-37F6-10C6-D1AB-149051C28814}"/>
              </a:ext>
            </a:extLst>
          </p:cNvPr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05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WHAT I'M LOOKING FOR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Three things someone here may have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952500" y="3105051"/>
            <a:ext cx="5207000" cy="18288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6540500" y="3114601"/>
            <a:ext cx="5207000" cy="18976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2128499" y="3114601"/>
            <a:ext cx="5207000" cy="18976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952500" y="3524126"/>
            <a:ext cx="5727700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KNOWLEDGE</a:t>
            </a:r>
            <a:endParaRPr sz="18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540500" y="3524126"/>
            <a:ext cx="5727700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B5F6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ACCESS</a:t>
            </a:r>
            <a:endParaRPr sz="18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12128499" y="3524126"/>
            <a:ext cx="5727700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B5F6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COLLABORATION</a:t>
            </a:r>
            <a:endParaRPr sz="1800" b="0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952500" y="4000500"/>
            <a:ext cx="5207000" cy="32686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387450" y="4397375"/>
            <a:ext cx="4770809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SOMEONE WHO KNOWS ABOUT</a:t>
            </a: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1387450" y="4846588"/>
            <a:ext cx="4467212" cy="8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Estimating what cannot be measured</a:t>
            </a:r>
            <a:endParaRPr sz="25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1387450" y="5795119"/>
            <a:ext cx="4467212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Observers that estimate the state of the plant from noisy sensors. Just like in a robot.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6540500" y="4000500"/>
            <a:ext cx="5207000" cy="32686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6967513" y="43894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ACCESS TO</a:t>
            </a: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6967513" y="4838650"/>
            <a:ext cx="4483564" cy="81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 climate chamber for two weeks</a:t>
            </a:r>
            <a:endParaRPr sz="25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6967513" y="5787182"/>
            <a:ext cx="4483564" cy="111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To repeat the same watering under controlled light and temperature and isolate the sensor error.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12128499" y="4000500"/>
            <a:ext cx="5207000" cy="32686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D9DE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12555513" y="4389437"/>
            <a:ext cx="4788272" cy="31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WILLING TO</a:t>
            </a:r>
            <a:endParaRPr sz="1800" b="0" i="0" u="none" strike="noStrike" cap="none">
              <a:solidFill>
                <a:schemeClr val="accent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12555513" y="4837176"/>
            <a:ext cx="4788272" cy="813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918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Montserrat"/>
              <a:buNone/>
            </a:pPr>
            <a:r>
              <a:rPr lang="en-US" sz="255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Test the system in your office</a:t>
            </a:r>
            <a:endParaRPr sz="2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12555513" y="5788152"/>
            <a:ext cx="4480560" cy="1115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950"/>
              <a:buFont typeface="Open Sans"/>
              <a:buNone/>
            </a:pPr>
            <a:r>
              <a:rPr lang="en-US" sz="1950" b="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Ten pots, one term and zero work for you. In return, living plants and co-authorship if something comes out.</a:t>
            </a:r>
            <a:endParaRPr sz="19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6"/>
          <p:cNvSpPr/>
          <p:nvPr/>
        </p:nvSpPr>
        <p:spPr>
          <a:xfrm>
            <a:off x="952500" y="9482212"/>
            <a:ext cx="8229600" cy="347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6 / 8 · WHAT I'M LOOKING FOR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84;p4" title="icon_logo.png">
            <a:extLst>
              <a:ext uri="{FF2B5EF4-FFF2-40B4-BE49-F238E27FC236}">
                <a16:creationId xmlns:a16="http://schemas.microsoft.com/office/drawing/2014/main" id="{015DB113-0CB9-9DB6-42AE-BD644F1D698C}"/>
              </a:ext>
            </a:extLst>
          </p:cNvPr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/>
          <p:nvPr/>
        </p:nvSpPr>
        <p:spPr>
          <a:xfrm>
            <a:off x="952500" y="3810000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i="0" u="none" strike="noStrike" cap="none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Q1</a:t>
            </a:r>
            <a:r>
              <a:rPr lang="en-US" sz="30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· METHOD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4000500" y="3810000"/>
            <a:ext cx="15900" cy="906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4321175" y="3810000"/>
            <a:ext cx="130584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50" b="0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How do you calibrate a cheap sensor that drifts when you cannot take it out of where it is?</a:t>
            </a:r>
            <a:endParaRPr sz="25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952500" y="5135687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i="0" u="none" strike="noStrike" cap="none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Q2</a:t>
            </a:r>
            <a:r>
              <a:rPr lang="en-US" sz="30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· DESIGN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4000500" y="5135687"/>
            <a:ext cx="15900" cy="906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321175" y="5135688"/>
            <a:ext cx="13058400" cy="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50" b="0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One model per plant, or a general model with tunable parameters? I am torn between the two.</a:t>
            </a:r>
            <a:endParaRPr sz="25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952500" y="6461373"/>
            <a:ext cx="29337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9310"/>
              </a:lnSpc>
              <a:spcBef>
                <a:spcPts val="0"/>
              </a:spcBef>
              <a:spcAft>
                <a:spcPts val="0"/>
              </a:spcAft>
              <a:buClr>
                <a:srgbClr val="1E88E5"/>
              </a:buClr>
              <a:buSzPts val="3000"/>
              <a:buFont typeface="Montserrat"/>
              <a:buNone/>
            </a:pPr>
            <a:r>
              <a:rPr lang="en-US" sz="3000" b="1" i="0" u="none" strike="noStrike" cap="none" dirty="0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rPr>
              <a:t>Q3</a:t>
            </a:r>
            <a:r>
              <a:rPr lang="en-US" sz="3000" b="1" i="0" u="none" strike="noStrike" cap="none" dirty="0">
                <a:solidFill>
                  <a:srgbClr val="1E88E5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800" b="1" i="0" u="none" strike="noStrike" cap="none" dirty="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· EVIDENCE</a:t>
            </a:r>
            <a:endParaRPr sz="3000" b="1" i="0" u="none" strike="noStrike" cap="none" dirty="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4000500" y="6461373"/>
            <a:ext cx="15900" cy="4533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4321175" y="6461375"/>
            <a:ext cx="13966800" cy="4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550"/>
              <a:buFont typeface="Open Sans"/>
              <a:buNone/>
            </a:pPr>
            <a:r>
              <a:rPr lang="en-US" sz="2550" b="0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What would convince you: fewer dead plants, less water or fewer interventions?</a:t>
            </a:r>
            <a:endParaRPr sz="255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7"/>
          <p:cNvSpPr/>
          <p:nvPr/>
        </p:nvSpPr>
        <p:spPr>
          <a:xfrm>
            <a:off x="952500" y="9482212"/>
            <a:ext cx="8229600" cy="3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b="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7 / 8 · THREE QUESTIONS FOR YOU</a:t>
            </a:r>
            <a:endParaRPr lang="en-US"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952500" y="771075"/>
            <a:ext cx="8442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87C"/>
              </a:buClr>
              <a:buSzPts val="4200"/>
              <a:buFont typeface="Montserrat"/>
              <a:buNone/>
            </a:pPr>
            <a:r>
              <a:rPr lang="en-US" sz="4200" b="1" i="0" u="none" strike="noStrike" cap="none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06</a:t>
            </a:r>
            <a:endParaRPr sz="4200" b="1" i="0" u="none" strike="noStrike" cap="none">
              <a:solidFill>
                <a:srgbClr val="2BBCF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1796850" y="770850"/>
            <a:ext cx="12267300" cy="6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250"/>
              <a:buFont typeface="Montserrat"/>
              <a:buNone/>
            </a:pPr>
            <a:r>
              <a:rPr lang="en-US" sz="4200" b="1" i="0" u="none" strike="noStrike" cap="none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THREE QUESTIONS FOR YOU</a:t>
            </a:r>
            <a:endParaRPr sz="4200" b="0" i="0" u="none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952500" y="1450950"/>
            <a:ext cx="15304800" cy="13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0839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4800"/>
              <a:buFont typeface="Montserrat"/>
              <a:buNone/>
            </a:pPr>
            <a:r>
              <a:rPr lang="en-US" sz="48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What I can't answer and maybe you can</a:t>
            </a:r>
            <a:endParaRPr sz="4800" b="1" i="0" u="none" strike="noStrike" cap="none">
              <a:solidFill>
                <a:srgbClr val="0D47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Google Shape;84;p4" title="icon_logo.png">
            <a:extLst>
              <a:ext uri="{FF2B5EF4-FFF2-40B4-BE49-F238E27FC236}">
                <a16:creationId xmlns:a16="http://schemas.microsoft.com/office/drawing/2014/main" id="{E1A41D27-B035-301E-580C-128A2490B6D3}"/>
              </a:ext>
            </a:extLst>
          </p:cNvPr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6640525" y="194250"/>
            <a:ext cx="1484452" cy="89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952500" y="8449965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952500" y="797693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LINKEDIN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11500" y="8382000"/>
            <a:ext cx="24765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952500" y="9482201"/>
            <a:ext cx="25200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800"/>
              <a:buFont typeface="Open Sans"/>
              <a:buNone/>
            </a:pPr>
            <a:r>
              <a:rPr lang="en-US" sz="1800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8 / 8 · THANK YOU</a:t>
            </a:r>
            <a:endParaRPr sz="18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" name="Google Shape;47;p6" title="logo_final_fondo_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82500" y="9057996"/>
            <a:ext cx="3323187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6"/>
          <p:cNvSpPr/>
          <p:nvPr/>
        </p:nvSpPr>
        <p:spPr>
          <a:xfrm>
            <a:off x="952500" y="2857500"/>
            <a:ext cx="11315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81702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7200"/>
              <a:buFont typeface="Montserrat"/>
              <a:buNone/>
            </a:pPr>
            <a:r>
              <a:rPr lang="en-US" sz="72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sz="7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952500" y="4000500"/>
            <a:ext cx="113157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lnSpc>
                <a:spcPct val="94714"/>
              </a:lnSpc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2550"/>
              <a:buFont typeface="Open Sans"/>
              <a:buNone/>
            </a:pPr>
            <a:r>
              <a:rPr lang="en-US" sz="255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Questions</a:t>
            </a:r>
            <a:r>
              <a:rPr lang="en-US" sz="255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, ideas, </a:t>
            </a:r>
            <a:r>
              <a:rPr lang="en-US" sz="255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synergies</a:t>
            </a:r>
            <a:r>
              <a:rPr lang="en-US" sz="255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55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952500" y="5586512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952500" y="5113486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NAME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3276575" y="5049986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[Full name]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952500" y="6302375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952500" y="582934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EMAIL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3276575" y="5765849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[name@csic.es]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6"/>
          <p:cNvSpPr/>
          <p:nvPr/>
        </p:nvSpPr>
        <p:spPr>
          <a:xfrm>
            <a:off x="952500" y="7018238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6"/>
          <p:cNvSpPr/>
          <p:nvPr/>
        </p:nvSpPr>
        <p:spPr>
          <a:xfrm>
            <a:off x="952500" y="6545213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ORCID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6"/>
          <p:cNvSpPr/>
          <p:nvPr/>
        </p:nvSpPr>
        <p:spPr>
          <a:xfrm>
            <a:off x="3276575" y="6481713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[0000-0000-0000-0000]</a:t>
            </a:r>
            <a:endParaRPr sz="20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952500" y="7734102"/>
            <a:ext cx="10287000" cy="9600"/>
          </a:xfrm>
          <a:prstGeom prst="rect">
            <a:avLst/>
          </a:prstGeom>
          <a:solidFill>
            <a:srgbClr val="D9DE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952500" y="7261076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SCHOLAR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3276575" y="7197576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[scholar.google.com/…]</a:t>
            </a:r>
            <a:endParaRPr sz="200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952500" y="7976939"/>
            <a:ext cx="23052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2000" b="1" i="0" u="none" strike="noStrike" cap="none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LINKEDIN 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3276575" y="7913439"/>
            <a:ext cx="87591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2100"/>
              <a:buFont typeface="Open Sans"/>
              <a:buNone/>
            </a:pPr>
            <a:r>
              <a:rPr lang="en-US" sz="2000" i="0" u="none" strike="noStrike" cap="none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[@user]</a:t>
            </a:r>
            <a:endParaRPr sz="20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12382500" y="3143250"/>
            <a:ext cx="544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i="0" u="none" strike="noStrike" cap="none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LOGO OF THE GROUP / INSTITUTION</a:t>
            </a:r>
            <a:endParaRPr sz="18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12382500" y="5837163"/>
            <a:ext cx="5448300" cy="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800"/>
              <a:buFont typeface="Montserrat"/>
              <a:buNone/>
            </a:pPr>
            <a:r>
              <a:rPr lang="en-US" sz="1800" b="1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Q</a:t>
            </a:r>
            <a:r>
              <a:rPr lang="en-US" sz="1800" b="1" i="0" u="none" strike="noStrike" cap="none" dirty="0">
                <a:solidFill>
                  <a:srgbClr val="1565C0"/>
                </a:solidFill>
                <a:latin typeface="Montserrat"/>
                <a:ea typeface="Montserrat"/>
                <a:cs typeface="Montserrat"/>
                <a:sym typeface="Montserrat"/>
              </a:rPr>
              <a:t>R CODE</a:t>
            </a:r>
            <a:endParaRPr sz="18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8" name="Google Shape;68;p6"/>
          <p:cNvGrpSpPr/>
          <p:nvPr/>
        </p:nvGrpSpPr>
        <p:grpSpPr>
          <a:xfrm>
            <a:off x="12382500" y="3611562"/>
            <a:ext cx="4953000" cy="1905000"/>
            <a:chOff x="12382500" y="3611562"/>
            <a:chExt cx="4953000" cy="1905000"/>
          </a:xfrm>
        </p:grpSpPr>
        <p:sp>
          <p:nvSpPr>
            <p:cNvPr id="69" name="Google Shape;69;p6"/>
            <p:cNvSpPr/>
            <p:nvPr/>
          </p:nvSpPr>
          <p:spPr>
            <a:xfrm>
              <a:off x="12382500" y="3611562"/>
              <a:ext cx="4953000" cy="1905000"/>
            </a:xfrm>
            <a:prstGeom prst="rect">
              <a:avLst/>
            </a:prstGeom>
            <a:solidFill>
              <a:srgbClr val="F8FAFC"/>
            </a:solidFill>
            <a:ln w="15875" cap="flat" cmpd="sng">
              <a:solidFill>
                <a:srgbClr val="CBD5E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12552680" y="3856037"/>
              <a:ext cx="4612500" cy="14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[</a:t>
              </a:r>
              <a:r>
                <a:rPr lang="en-US" sz="1800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Group logo</a:t>
              </a:r>
              <a:r>
                <a:rPr lang="en-US" sz="1800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]</a:t>
              </a:r>
              <a:endParaRPr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6"/>
          <p:cNvGrpSpPr/>
          <p:nvPr/>
        </p:nvGrpSpPr>
        <p:grpSpPr>
          <a:xfrm>
            <a:off x="12382500" y="6289600"/>
            <a:ext cx="1905000" cy="1905000"/>
            <a:chOff x="12382500" y="6289600"/>
            <a:chExt cx="1905000" cy="1905000"/>
          </a:xfrm>
        </p:grpSpPr>
        <p:sp>
          <p:nvSpPr>
            <p:cNvPr id="72" name="Google Shape;72;p6"/>
            <p:cNvSpPr/>
            <p:nvPr/>
          </p:nvSpPr>
          <p:spPr>
            <a:xfrm>
              <a:off x="12382500" y="6289600"/>
              <a:ext cx="1905000" cy="1905000"/>
            </a:xfrm>
            <a:prstGeom prst="rect">
              <a:avLst/>
            </a:prstGeom>
            <a:solidFill>
              <a:srgbClr val="F8FAFC"/>
            </a:solidFill>
            <a:ln w="15875" cap="flat" cmpd="sng">
              <a:solidFill>
                <a:srgbClr val="CBD5E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12512675" y="6457875"/>
              <a:ext cx="1644600" cy="160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453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[QR</a:t>
              </a:r>
              <a:r>
                <a:rPr lang="en-US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CODE THAT WILL BE PROVIDED BY THE ORGANIZATION</a:t>
              </a:r>
              <a:r>
                <a:rPr lang="en-US" b="1" i="0" u="none" strike="noStrike" cap="none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]</a:t>
              </a:r>
              <a:endPara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4" name="Google Shape;74;p6" title="final.png"/>
          <p:cNvPicPr preferRelativeResize="0"/>
          <p:nvPr/>
        </p:nvPicPr>
        <p:blipFill rotWithShape="1">
          <a:blip r:embed="rId5">
            <a:alphaModFix/>
          </a:blip>
          <a:srcRect t="30" b="20"/>
          <a:stretch/>
        </p:blipFill>
        <p:spPr>
          <a:xfrm>
            <a:off x="0" y="0"/>
            <a:ext cx="18288000" cy="2313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ornadas Predoctorales CAR (Presentation)">
      <a:dk1>
        <a:srgbClr val="000000"/>
      </a:dk1>
      <a:lt1>
        <a:srgbClr val="FFFFFF"/>
      </a:lt1>
      <a:dk2>
        <a:srgbClr val="44546A"/>
      </a:dk2>
      <a:lt2>
        <a:srgbClr val="D9DEE5"/>
      </a:lt2>
      <a:accent1>
        <a:srgbClr val="004A9D"/>
      </a:accent1>
      <a:accent2>
        <a:srgbClr val="2BBCF8"/>
      </a:accent2>
      <a:accent3>
        <a:srgbClr val="1565C0"/>
      </a:accent3>
      <a:accent4>
        <a:srgbClr val="64B5F6"/>
      </a:accent4>
      <a:accent5>
        <a:srgbClr val="F3BA0E"/>
      </a:accent5>
      <a:accent6>
        <a:srgbClr val="FFF4CC"/>
      </a:accent6>
      <a:hlink>
        <a:srgbClr val="BFE3FF"/>
      </a:hlink>
      <a:folHlink>
        <a:srgbClr val="004A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718</Words>
  <Application>Microsoft Office PowerPoint</Application>
  <PresentationFormat>Personalizado</PresentationFormat>
  <Paragraphs>108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Calibri</vt:lpstr>
      <vt:lpstr>Montserrat</vt:lpstr>
      <vt:lpstr>Open Sans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Carlota Trigo</cp:lastModifiedBy>
  <cp:revision>9</cp:revision>
  <dcterms:modified xsi:type="dcterms:W3CDTF">2026-10-15T13:58:05Z</dcterms:modified>
</cp:coreProperties>
</file>