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42D663-AC68-4B71-9DE8-A154CB63F68A}">
  <a:tblStyle styleId="{9942D663-AC68-4B71-9DE8-A154CB63F68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162C8AE-0D99-446C-8688-D2399F1F500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e936cae2e_0_26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e936cae2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e936cae2e_0_121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1e936cae2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e936cae2e_0_292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e936cae2e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45ead3f43_0_25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45ead3f4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Version retravaillée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6765ae161_0_5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36765ae1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Relationship Id="rId3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10599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036283" y="2598488"/>
            <a:ext cx="5869500" cy="130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Google Shape;15;p2"/>
          <p:cNvSpPr txBox="1"/>
          <p:nvPr>
            <p:ph type="title"/>
          </p:nvPr>
        </p:nvSpPr>
        <p:spPr>
          <a:xfrm>
            <a:off x="1741517" y="2828750"/>
            <a:ext cx="4458900" cy="8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294922" y="474950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" name="Google Shape;17;p2"/>
          <p:cNvCxnSpPr/>
          <p:nvPr/>
        </p:nvCxnSpPr>
        <p:spPr>
          <a:xfrm>
            <a:off x="1075011" y="4669450"/>
            <a:ext cx="5792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966264" y="5364450"/>
            <a:ext cx="2807700" cy="3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3" type="body"/>
          </p:nvPr>
        </p:nvSpPr>
        <p:spPr>
          <a:xfrm>
            <a:off x="3998559" y="5364450"/>
            <a:ext cx="2807700" cy="3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>
            <a:off x="638695" y="2050125"/>
            <a:ext cx="1307100" cy="12303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DÉFI</a:t>
            </a:r>
            <a:r>
              <a:rPr b="1" lang="fr-CA" sz="1800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sz="1800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95" name="Google Shape;95;p13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3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" name="Google Shape;100;p13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3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08" name="Google Shape;108;p1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1" name="Google Shape;111;p14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21" name="Google Shape;121;p1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4" name="Google Shape;124;p1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27" name="Google Shape;12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35" name="Google Shape;135;p1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6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45" name="Google Shape;145;p1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46" name="Google Shape;146;p1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9837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4291783" y="4521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56" name="Google Shape;156;p19"/>
          <p:cNvCxnSpPr/>
          <p:nvPr/>
        </p:nvCxnSpPr>
        <p:spPr>
          <a:xfrm>
            <a:off x="4886730" y="7788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19"/>
          <p:cNvSpPr/>
          <p:nvPr/>
        </p:nvSpPr>
        <p:spPr>
          <a:xfrm>
            <a:off x="638695" y="1592925"/>
            <a:ext cx="1307100" cy="12303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DÉFI</a:t>
            </a:r>
            <a:r>
              <a:rPr b="1" lang="fr-CA" sz="1800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sz="1800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67" name="Google Shape;167;p21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21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1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70" name="Google Shape;170;p21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71" name="Google Shape;171;p21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2" name="Google Shape;172;p21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1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80" name="Google Shape;180;p22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22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3" name="Google Shape;183;p22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04425" y="3084275"/>
            <a:ext cx="5776800" cy="211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34535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7" name="Google Shape;27;p3"/>
          <p:cNvCxnSpPr/>
          <p:nvPr/>
        </p:nvCxnSpPr>
        <p:spPr>
          <a:xfrm>
            <a:off x="3936475" y="550275"/>
            <a:ext cx="353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2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3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4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/>
          <p:nvPr/>
        </p:nvSpPr>
        <p:spPr>
          <a:xfrm>
            <a:off x="1104425" y="5845050"/>
            <a:ext cx="5776800" cy="3046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93" name="Google Shape;193;p23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3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3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6" name="Google Shape;196;p23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99" name="Google Shape;19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2" name="Google Shape;202;p23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4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07" name="Google Shape;207;p2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2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4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25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7" name="Google Shape;217;p2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18" name="Google Shape;218;p2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7" name="Google Shape;37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Google Shape;38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Font typeface="Comic Sans MS"/>
              <a:buNone/>
              <a:defRPr b="1" sz="1400">
                <a:solidFill>
                  <a:srgbClr val="2A71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0" name="Google Shape;40;p4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1" name="Google Shape;51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pic>
        <p:nvPicPr>
          <p:cNvPr id="54" name="Google Shape;5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erge">
  <p:cSld name="TITLE_2_1_1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9837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/>
          <p:nvPr/>
        </p:nvSpPr>
        <p:spPr>
          <a:xfrm>
            <a:off x="638695" y="1592925"/>
            <a:ext cx="1307100" cy="12303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Rappel du</a:t>
            </a:r>
            <a:r>
              <a:rPr b="1" lang="fr-CA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b="1" lang="fr-CA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DÉFI</a:t>
            </a:r>
            <a:r>
              <a:rPr b="1" lang="fr-CA" sz="1800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sz="1800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80" name="Google Shape;80;p10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3">
  <p:cSld name="TITLE_4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/>
          <p:nvPr/>
        </p:nvSpPr>
        <p:spPr>
          <a:xfrm>
            <a:off x="412063" y="1893300"/>
            <a:ext cx="1603200" cy="15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Rappel </a:t>
            </a:r>
            <a:r>
              <a:rPr b="1" lang="fr-CA" sz="15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du</a:t>
            </a:r>
            <a:r>
              <a:rPr b="1" lang="fr-CA" sz="1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fr-CA" sz="2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DÉFI</a:t>
            </a:r>
            <a:r>
              <a:rPr b="1" lang="fr-CA" sz="21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_</a:t>
            </a:r>
            <a:endParaRPr b="1" sz="2100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4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33.png"/><Relationship Id="rId7" Type="http://schemas.openxmlformats.org/officeDocument/2006/relationships/hyperlink" Target="mailto:equipe@recitmst.qc.ca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idx="2" type="subTitle"/>
          </p:nvPr>
        </p:nvSpPr>
        <p:spPr>
          <a:xfrm>
            <a:off x="1294947" y="19422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0" lang="fr-CA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 planifie</a:t>
            </a:r>
            <a:r>
              <a:rPr b="0" lang="fr-CA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lang="fr-CA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 travail</a:t>
            </a:r>
            <a:endParaRPr b="0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26"/>
          <p:cNvSpPr txBox="1"/>
          <p:nvPr>
            <p:ph idx="4" type="subTitle"/>
          </p:nvPr>
        </p:nvSpPr>
        <p:spPr>
          <a:xfrm>
            <a:off x="1075011" y="2737982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fr-CA" sz="1410">
                <a:latin typeface="Century Gothic"/>
                <a:ea typeface="Century Gothic"/>
                <a:cs typeface="Century Gothic"/>
                <a:sym typeface="Century Gothic"/>
              </a:rPr>
              <a:t>Quel(s) sujet(s) souhaites-tu aborder ?</a:t>
            </a:r>
            <a:endParaRPr sz="141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1194489" y="3694950"/>
            <a:ext cx="26244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Réduction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Refus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Recyclage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Revalorisation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3886200" y="3706500"/>
            <a:ext cx="28077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Compostage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Gaspillage alimentaire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Autre :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26"/>
          <p:cNvSpPr txBox="1"/>
          <p:nvPr/>
        </p:nvSpPr>
        <p:spPr>
          <a:xfrm>
            <a:off x="1352425" y="3077550"/>
            <a:ext cx="53415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idées pour présenter une action de l’objectif </a:t>
            </a:r>
            <a:r>
              <a:rPr i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Consommation et </a:t>
            </a:r>
            <a:r>
              <a:rPr i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production</a:t>
            </a:r>
            <a:r>
              <a:rPr i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durable</a:t>
            </a: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: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26"/>
          <p:cNvSpPr txBox="1"/>
          <p:nvPr>
            <p:ph idx="4" type="subTitle"/>
          </p:nvPr>
        </p:nvSpPr>
        <p:spPr>
          <a:xfrm>
            <a:off x="1074997" y="5483825"/>
            <a:ext cx="26244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fr-CA" sz="1410">
                <a:latin typeface="Century Gothic"/>
                <a:ea typeface="Century Gothic"/>
                <a:cs typeface="Century Gothic"/>
                <a:sym typeface="Century Gothic"/>
              </a:rPr>
              <a:t>Mes premières idées </a:t>
            </a:r>
            <a:endParaRPr sz="141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42799" y="1666300"/>
            <a:ext cx="834651" cy="864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Élément décoratif" id="230" name="Google Shape;230;p26" title="Personnage Kre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000" y="1527201"/>
            <a:ext cx="944314" cy="11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8690" y="9685275"/>
            <a:ext cx="834660" cy="2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 txBox="1"/>
          <p:nvPr/>
        </p:nvSpPr>
        <p:spPr>
          <a:xfrm>
            <a:off x="300900" y="9713700"/>
            <a:ext cx="646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Présentation du </a:t>
            </a:r>
            <a:r>
              <a:rPr lang="fr-CA" sz="1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</a:t>
            </a:r>
            <a:r>
              <a:rPr lang="fr-CA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, mise à disposition, sauf exception, selon les termes de la </a:t>
            </a:r>
            <a:r>
              <a:rPr lang="fr-CA" sz="1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</a:t>
            </a:r>
            <a:r>
              <a:rPr lang="fr-CA" sz="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cence CC</a:t>
            </a:r>
            <a:r>
              <a:rPr lang="fr-CA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4.0 international</a:t>
            </a:r>
            <a:r>
              <a:rPr lang="fr-CA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1132375" y="5895395"/>
            <a:ext cx="5781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Écris tes idées ici :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idx="4294967295" type="title"/>
          </p:nvPr>
        </p:nvSpPr>
        <p:spPr>
          <a:xfrm>
            <a:off x="1944050" y="691425"/>
            <a:ext cx="54663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entury Gothic"/>
                <a:ea typeface="Century Gothic"/>
                <a:cs typeface="Century Gothic"/>
                <a:sym typeface="Century Gothic"/>
              </a:rPr>
              <a:t>Je m’informe !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27"/>
          <p:cNvSpPr txBox="1"/>
          <p:nvPr>
            <p:ph idx="4294967295" type="body"/>
          </p:nvPr>
        </p:nvSpPr>
        <p:spPr>
          <a:xfrm>
            <a:off x="1944047" y="1189300"/>
            <a:ext cx="52377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207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Notes </a:t>
            </a:r>
            <a:r>
              <a:rPr lang="fr-CA" sz="5207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lang="fr-CA" sz="5207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dessine les </a:t>
            </a:r>
            <a:r>
              <a:rPr lang="fr-CA" sz="5207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informations </a:t>
            </a:r>
            <a:r>
              <a:rPr lang="fr-CA" sz="5207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 pourront t’aider à réaliser ton projet.</a:t>
            </a:r>
            <a:endParaRPr b="1" sz="520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0" name="Google Shape;240;p27"/>
          <p:cNvCxnSpPr/>
          <p:nvPr/>
        </p:nvCxnSpPr>
        <p:spPr>
          <a:xfrm>
            <a:off x="2049216" y="1814925"/>
            <a:ext cx="507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27"/>
          <p:cNvSpPr/>
          <p:nvPr/>
        </p:nvSpPr>
        <p:spPr>
          <a:xfrm>
            <a:off x="487800" y="600275"/>
            <a:ext cx="1252500" cy="1214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23" y="855425"/>
            <a:ext cx="606949" cy="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/>
          <p:nvPr/>
        </p:nvSpPr>
        <p:spPr>
          <a:xfrm>
            <a:off x="615325" y="8268625"/>
            <a:ext cx="6528300" cy="98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fr-CA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ction(s) posée(s)</a:t>
            </a:r>
            <a:r>
              <a:rPr b="1" lang="fr-CA" sz="13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615325" y="2056475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1</a:t>
            </a:r>
            <a:r>
              <a:rPr b="1" lang="fr-CA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b="1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615325" y="3609050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2</a:t>
            </a:r>
            <a:r>
              <a:rPr b="1" lang="fr-CA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615325" y="5171150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3</a:t>
            </a:r>
            <a:r>
              <a:rPr b="1" lang="fr-CA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615325" y="6723725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4</a:t>
            </a:r>
            <a:r>
              <a:rPr b="1" lang="fr-CA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-CA" sz="1700">
                <a:latin typeface="Century Gothic"/>
                <a:ea typeface="Century Gothic"/>
                <a:cs typeface="Century Gothic"/>
                <a:sym typeface="Century Gothic"/>
              </a:rPr>
              <a:t>Si tu prévois un dialogue entre deux sprites.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28"/>
          <p:cNvSpPr/>
          <p:nvPr/>
        </p:nvSpPr>
        <p:spPr>
          <a:xfrm>
            <a:off x="267431" y="1694875"/>
            <a:ext cx="513745" cy="4722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Fira Sans"/>
              </a:rPr>
              <a:t>«</a:t>
            </a:r>
          </a:p>
        </p:txBody>
      </p:sp>
      <p:sp>
        <p:nvSpPr>
          <p:cNvPr id="254" name="Google Shape;254;p28"/>
          <p:cNvSpPr/>
          <p:nvPr/>
        </p:nvSpPr>
        <p:spPr>
          <a:xfrm rot="10800000">
            <a:off x="781176" y="1866344"/>
            <a:ext cx="513745" cy="4722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Fira Sans"/>
              </a:rPr>
              <a:t>«</a:t>
            </a:r>
          </a:p>
        </p:txBody>
      </p:sp>
      <p:graphicFrame>
        <p:nvGraphicFramePr>
          <p:cNvPr id="255" name="Google Shape;255;p28"/>
          <p:cNvGraphicFramePr/>
          <p:nvPr/>
        </p:nvGraphicFramePr>
        <p:xfrm>
          <a:off x="354291" y="24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{9942D663-AC68-4B71-9DE8-A154CB63F68A}</a:tableStyleId>
              </a:tblPr>
              <a:tblGrid>
                <a:gridCol w="2480375"/>
                <a:gridCol w="970075"/>
                <a:gridCol w="2480375"/>
                <a:gridCol w="970075"/>
              </a:tblGrid>
              <a:tr h="4017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fr-CA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Sprite </a:t>
                      </a:r>
                      <a:r>
                        <a:rPr b="1" lang="fr-CA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fr-CA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Sprite </a:t>
                      </a:r>
                      <a:r>
                        <a:rPr b="1" lang="fr-CA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401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 sz="13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Dialogue ou action</a:t>
                      </a:r>
                      <a:endParaRPr sz="13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 sz="11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Durée en secondes</a:t>
                      </a:r>
                      <a:endParaRPr sz="11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Dialogue ou action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 sz="11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Durée en secondes</a:t>
                      </a:r>
                      <a:endParaRPr sz="11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576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/>
        </p:nvSpPr>
        <p:spPr>
          <a:xfrm>
            <a:off x="2057825" y="2154675"/>
            <a:ext cx="4677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l’aide de Scratch, présente</a:t>
            </a: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 moins un geste concret que tu peux poser pour aider à atteindre </a:t>
            </a: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l’objectif </a:t>
            </a: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Consommation et production responsables.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1033500" y="3470925"/>
            <a:ext cx="570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relever ce défi, tu devras respecter </a:t>
            </a:r>
            <a:b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différentes contraintes</a:t>
            </a:r>
            <a:r>
              <a:rPr b="1" lang="fr-CA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62" name="Google Shape;262;p29"/>
          <p:cNvGraphicFramePr/>
          <p:nvPr/>
        </p:nvGraphicFramePr>
        <p:xfrm>
          <a:off x="1033500" y="4746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{9162C8AE-0D99-446C-8688-D2399F1F5001}</a:tableStyleId>
              </a:tblPr>
              <a:tblGrid>
                <a:gridCol w="476250"/>
                <a:gridCol w="522915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Ton animation ou ton jeu devra comprendre: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 geste concret que tu peux poser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deux arrières-plans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deux sprites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 son ou un enregistrement audio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 dialogue entre deux sprites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une interaction (ex.: question) avec l’utilisateur 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3" name="Google Shape;263;p29"/>
          <p:cNvSpPr txBox="1"/>
          <p:nvPr/>
        </p:nvSpPr>
        <p:spPr>
          <a:xfrm>
            <a:off x="953850" y="4346075"/>
            <a:ext cx="441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Century Gothic"/>
                <a:ea typeface="Century Gothic"/>
                <a:cs typeface="Century Gothic"/>
                <a:sym typeface="Century Gothic"/>
              </a:rPr>
              <a:t>Contenu de l’animation ou du jeu interactif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hat orange qui marche" id="264" name="Google Shape;264;p29" title="Lutin Scrat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97490" y="1678925"/>
            <a:ext cx="802344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9"/>
          <p:cNvSpPr txBox="1"/>
          <p:nvPr/>
        </p:nvSpPr>
        <p:spPr>
          <a:xfrm>
            <a:off x="2057816" y="1312050"/>
            <a:ext cx="3933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 de vérification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Google Shape;270;p30"/>
          <p:cNvGraphicFramePr/>
          <p:nvPr/>
        </p:nvGraphicFramePr>
        <p:xfrm>
          <a:off x="923200" y="120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{9162C8AE-0D99-446C-8688-D2399F1F5001}</a:tableStyleId>
              </a:tblPr>
              <a:tblGrid>
                <a:gridCol w="476250"/>
                <a:gridCol w="50958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Ton programme devra comprendre: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 blocs de mouvements pour animer les sprites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 bloc capteur (ex.: pour poser une question à l’utilisateur)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une structure conditionnelle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une boucle de répétition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deux blocs de départ différents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une animation dont la durée est entre 2 et 4 minutes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1" name="Google Shape;271;p30"/>
          <p:cNvSpPr txBox="1"/>
          <p:nvPr/>
        </p:nvSpPr>
        <p:spPr>
          <a:xfrm>
            <a:off x="923200" y="701825"/>
            <a:ext cx="36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Century Gothic"/>
                <a:ea typeface="Century Gothic"/>
                <a:cs typeface="Century Gothic"/>
                <a:sym typeface="Century Gothic"/>
              </a:rPr>
              <a:t>Contenu du programme Scratch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72" name="Google Shape;272;p30"/>
          <p:cNvGraphicFramePr/>
          <p:nvPr/>
        </p:nvGraphicFramePr>
        <p:xfrm>
          <a:off x="923200" y="534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{9162C8AE-0D99-446C-8688-D2399F1F5001}</a:tableStyleId>
              </a:tblPr>
              <a:tblGrid>
                <a:gridCol w="486025"/>
                <a:gridCol w="5200400"/>
              </a:tblGrid>
              <a:tr h="396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 vue de la publication de ton programme, tu devras: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609575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avoir un titre significatif suivi de Kreocode 20XX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(ex.: Jeu sur le recyclage - Kreocode 20XX)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utiliser des images, des photos ou de sons libres de droits </a:t>
                      </a: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(ne pas utiliser de photos ou de données nominatives comme le prénom ou le nom d’un élève, de son groupe ou de son école)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besoin, indiquer les sources dans l’espace Notes et crédits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porter une attention particulière à l’utilisation de la langue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indiquer comment démarrer le programme dans la section Instructions  s’il ne démarre pas avec le drapeau vert.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partager le projet lorsqu’il est complété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3" name="Google Shape;273;p30"/>
          <p:cNvSpPr txBox="1"/>
          <p:nvPr/>
        </p:nvSpPr>
        <p:spPr>
          <a:xfrm>
            <a:off x="923200" y="4824575"/>
            <a:ext cx="36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Century Gothic"/>
                <a:ea typeface="Century Gothic"/>
                <a:cs typeface="Century Gothic"/>
                <a:sym typeface="Century Gothic"/>
              </a:rPr>
              <a:t>Éléments relatifs à la publication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