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4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7A3FBD16-89CC-26EC-4F2A-952F25321575}"/>
              </a:ext>
            </a:extLst>
          </p:cNvPr>
          <p:cNvSpPr/>
          <p:nvPr/>
        </p:nvSpPr>
        <p:spPr>
          <a:xfrm>
            <a:off x="591425" y="1600200"/>
            <a:ext cx="5301218" cy="415598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8D2B6CD-A843-AF52-3823-2BCACBDB728B}"/>
              </a:ext>
            </a:extLst>
          </p:cNvPr>
          <p:cNvSpPr/>
          <p:nvPr/>
        </p:nvSpPr>
        <p:spPr>
          <a:xfrm>
            <a:off x="6281181" y="1600200"/>
            <a:ext cx="5301218" cy="415598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632917B-6190-C190-4EE2-149F083784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Measuring the Business Impact of Digital Transformation Initiatives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632257-BB06-3642-19A1-DBF96F3BC1C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B8D92-101B-010A-0069-76A0182EB3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F1608-23A9-E593-5B2D-002276FE3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515CC6-238B-81D7-239F-5BA19EA9DE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/>
          <a:lstStyle/>
          <a:p>
            <a:r>
              <a:rPr lang="en-US" dirty="0"/>
              <a:t>Measuring the Business Impact of Digital Transformation Initiatives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CFC5A6B-9E28-8FA6-FAE9-FE6B5609F3D9}"/>
              </a:ext>
            </a:extLst>
          </p:cNvPr>
          <p:cNvGraphicFramePr>
            <a:graphicFrameLocks noGrp="1"/>
          </p:cNvGraphicFramePr>
          <p:nvPr/>
        </p:nvGraphicFramePr>
        <p:xfrm>
          <a:off x="609601" y="2101095"/>
          <a:ext cx="5283042" cy="2957149"/>
        </p:xfrm>
        <a:graphic>
          <a:graphicData uri="http://schemas.openxmlformats.org/drawingml/2006/table">
            <a:tbl>
              <a:tblPr firstRow="1" bandRow="1"/>
              <a:tblGrid>
                <a:gridCol w="1761014">
                  <a:extLst>
                    <a:ext uri="{9D8B030D-6E8A-4147-A177-3AD203B41FA5}">
                      <a16:colId xmlns:a16="http://schemas.microsoft.com/office/drawing/2014/main" val="2908752078"/>
                    </a:ext>
                  </a:extLst>
                </a:gridCol>
                <a:gridCol w="1761014">
                  <a:extLst>
                    <a:ext uri="{9D8B030D-6E8A-4147-A177-3AD203B41FA5}">
                      <a16:colId xmlns:a16="http://schemas.microsoft.com/office/drawing/2014/main" val="683587158"/>
                    </a:ext>
                  </a:extLst>
                </a:gridCol>
                <a:gridCol w="1761014">
                  <a:extLst>
                    <a:ext uri="{9D8B030D-6E8A-4147-A177-3AD203B41FA5}">
                      <a16:colId xmlns:a16="http://schemas.microsoft.com/office/drawing/2014/main" val="266922135"/>
                    </a:ext>
                  </a:extLst>
                </a:gridCol>
              </a:tblGrid>
              <a:tr h="5225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Metric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9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Before Transformation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After Transformation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256675"/>
                  </a:ext>
                </a:extLst>
              </a:tr>
              <a:tr h="6117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Operational Efficiency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9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60%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85%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143991"/>
                  </a:ext>
                </a:extLst>
              </a:tr>
              <a:tr h="6117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Cost </a:t>
                      </a:r>
                      <a:b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</a:b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Reduction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9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10%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28%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2253020"/>
                  </a:ext>
                </a:extLst>
              </a:tr>
              <a:tr h="4377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 algn="l"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IT </a:t>
                      </a:r>
                      <a:b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</a:b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Downtime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9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5 </a:t>
                      </a:r>
                      <a:r>
                        <a:rPr lang="en-US" sz="1200" dirty="0" err="1">
                          <a:solidFill>
                            <a:schemeClr val="tx2"/>
                          </a:solidFill>
                        </a:rPr>
                        <a:t>hrs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/month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30 mins/month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676720"/>
                  </a:ext>
                </a:extLst>
              </a:tr>
              <a:tr h="6117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Time-to-</a:t>
                      </a:r>
                      <a:b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</a:b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Market (Avg.)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9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8 months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4 months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3587"/>
                  </a:ext>
                </a:extLst>
              </a:tr>
            </a:tbl>
          </a:graphicData>
        </a:graphic>
      </p:graphicFrame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3EC14F24-9256-3E11-EC33-09B2CD2FDD8E}"/>
              </a:ext>
            </a:extLst>
          </p:cNvPr>
          <p:cNvSpPr txBox="1">
            <a:spLocks/>
          </p:cNvSpPr>
          <p:nvPr/>
        </p:nvSpPr>
        <p:spPr>
          <a:xfrm>
            <a:off x="1283480" y="1668282"/>
            <a:ext cx="4698220" cy="24929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Operational Metrics</a:t>
            </a:r>
          </a:p>
        </p:txBody>
      </p:sp>
      <p:sp>
        <p:nvSpPr>
          <p:cNvPr id="20" name="Text Placeholder 44">
            <a:extLst>
              <a:ext uri="{FF2B5EF4-FFF2-40B4-BE49-F238E27FC236}">
                <a16:creationId xmlns:a16="http://schemas.microsoft.com/office/drawing/2014/main" id="{9A682548-5AD8-DA96-EA92-5DBE443E2807}"/>
              </a:ext>
            </a:extLst>
          </p:cNvPr>
          <p:cNvSpPr txBox="1">
            <a:spLocks/>
          </p:cNvSpPr>
          <p:nvPr/>
        </p:nvSpPr>
        <p:spPr>
          <a:xfrm>
            <a:off x="6960379" y="1668282"/>
            <a:ext cx="4622021" cy="24929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Customer &amp; Revenue Metrics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637C13CD-78E5-4160-E3F4-20B74D0AE99C}"/>
              </a:ext>
            </a:extLst>
          </p:cNvPr>
          <p:cNvGraphicFramePr>
            <a:graphicFrameLocks noGrp="1"/>
          </p:cNvGraphicFramePr>
          <p:nvPr/>
        </p:nvGraphicFramePr>
        <p:xfrm>
          <a:off x="6299359" y="2101094"/>
          <a:ext cx="5283042" cy="2938687"/>
        </p:xfrm>
        <a:graphic>
          <a:graphicData uri="http://schemas.openxmlformats.org/drawingml/2006/table">
            <a:tbl>
              <a:tblPr firstRow="1" bandRow="1"/>
              <a:tblGrid>
                <a:gridCol w="1761014">
                  <a:extLst>
                    <a:ext uri="{9D8B030D-6E8A-4147-A177-3AD203B41FA5}">
                      <a16:colId xmlns:a16="http://schemas.microsoft.com/office/drawing/2014/main" val="2908752078"/>
                    </a:ext>
                  </a:extLst>
                </a:gridCol>
                <a:gridCol w="1761014">
                  <a:extLst>
                    <a:ext uri="{9D8B030D-6E8A-4147-A177-3AD203B41FA5}">
                      <a16:colId xmlns:a16="http://schemas.microsoft.com/office/drawing/2014/main" val="683587158"/>
                    </a:ext>
                  </a:extLst>
                </a:gridCol>
                <a:gridCol w="1761014">
                  <a:extLst>
                    <a:ext uri="{9D8B030D-6E8A-4147-A177-3AD203B41FA5}">
                      <a16:colId xmlns:a16="http://schemas.microsoft.com/office/drawing/2014/main" val="266922135"/>
                    </a:ext>
                  </a:extLst>
                </a:gridCol>
              </a:tblGrid>
              <a:tr h="4028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Metric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9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Before Transformation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After Transformation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256675"/>
                  </a:ext>
                </a:extLst>
              </a:tr>
              <a:tr h="594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Customer Satisfaction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9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70%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92%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143991"/>
                  </a:ext>
                </a:extLst>
              </a:tr>
              <a:tr h="594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Revenue from Digital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9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20%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50%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2253020"/>
                  </a:ext>
                </a:extLst>
              </a:tr>
              <a:tr h="594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Customer Retention 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9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65%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85%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676720"/>
                  </a:ext>
                </a:extLst>
              </a:tr>
              <a:tr h="594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New Digital Customers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9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22%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3587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68F13DCF-9930-5590-F60B-D8DDCA91802C}"/>
              </a:ext>
            </a:extLst>
          </p:cNvPr>
          <p:cNvSpPr txBox="1"/>
          <p:nvPr/>
        </p:nvSpPr>
        <p:spPr>
          <a:xfrm>
            <a:off x="609600" y="5209444"/>
            <a:ext cx="5283043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/>
              <a:t>This table highlights significant operational gains post-transformation, including improved efficiency, reduced downtime, accelerated time-to-market, and notable cost savings.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D24572-9316-67B2-8556-B1A080DEC30B}"/>
              </a:ext>
            </a:extLst>
          </p:cNvPr>
          <p:cNvSpPr txBox="1"/>
          <p:nvPr/>
        </p:nvSpPr>
        <p:spPr>
          <a:xfrm>
            <a:off x="6299359" y="5209444"/>
            <a:ext cx="5283043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/>
              <a:t>This table showcases how digital initiatives directly impact customer satisfaction, retention, and digital revenue growth, confirming the value of investing in customer-centric, data-driven strategies.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0ECA1CD7-813D-A2D1-35B1-4B8AAF6860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2793" b="-12793"/>
          <a:stretch/>
        </p:blipFill>
        <p:spPr>
          <a:xfrm>
            <a:off x="11299810" y="1667108"/>
            <a:ext cx="222433" cy="279345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FFDF4A83-BDB6-2E5D-94E7-8CC1B8DE8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04826" y="1682132"/>
            <a:ext cx="228600" cy="228600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7AEBBD74-93E1-3194-89A7-AE27E8606356}"/>
              </a:ext>
            </a:extLst>
          </p:cNvPr>
          <p:cNvGrpSpPr/>
          <p:nvPr/>
        </p:nvGrpSpPr>
        <p:grpSpPr>
          <a:xfrm>
            <a:off x="684861" y="1688213"/>
            <a:ext cx="571759" cy="209438"/>
            <a:chOff x="612215" y="3436053"/>
            <a:chExt cx="954475" cy="344047"/>
          </a:xfrm>
        </p:grpSpPr>
        <p:sp>
          <p:nvSpPr>
            <p:cNvPr id="39" name="Parallelogram 38">
              <a:extLst>
                <a:ext uri="{FF2B5EF4-FFF2-40B4-BE49-F238E27FC236}">
                  <a16:creationId xmlns:a16="http://schemas.microsoft.com/office/drawing/2014/main" id="{3780CE9B-7FB4-781B-0BFE-5B7CF469DD1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0" name="Parallelogram 39">
              <a:extLst>
                <a:ext uri="{FF2B5EF4-FFF2-40B4-BE49-F238E27FC236}">
                  <a16:creationId xmlns:a16="http://schemas.microsoft.com/office/drawing/2014/main" id="{D9AEF3A2-1310-DFF1-FC70-C1130EDB438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1" name="Parallelogram 40">
              <a:extLst>
                <a:ext uri="{FF2B5EF4-FFF2-40B4-BE49-F238E27FC236}">
                  <a16:creationId xmlns:a16="http://schemas.microsoft.com/office/drawing/2014/main" id="{99B703AA-32B7-E67D-A82A-38894B4A8F74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D30C571-D6A8-4898-ABB5-303F5A7DCFC5}"/>
              </a:ext>
            </a:extLst>
          </p:cNvPr>
          <p:cNvGrpSpPr/>
          <p:nvPr/>
        </p:nvGrpSpPr>
        <p:grpSpPr>
          <a:xfrm>
            <a:off x="6334901" y="1688213"/>
            <a:ext cx="571759" cy="209438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3FE6202C-8397-B41C-7EC9-90925990392B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69A3AED8-AE13-13BD-80C4-9E0F3A84275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5FE47E69-7EE0-F0DF-22B6-E1042082C29A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1111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8737</TotalTime>
  <Words>149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60</cp:revision>
  <dcterms:created xsi:type="dcterms:W3CDTF">2025-04-10T11:11:23Z</dcterms:created>
  <dcterms:modified xsi:type="dcterms:W3CDTF">2025-10-16T08:25:29Z</dcterms:modified>
  <cp:category/>
</cp:coreProperties>
</file>