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D458122-DB6D-4183-9A12-8E2BB6994AD1}">
  <a:tblStyle styleId="{1D458122-DB6D-4183-9A12-8E2BB6994AD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5" name="Google Shape;155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3" name="Google Shape;163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0" name="Google Shape;170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Multiple services, disabilities, systems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Research:  academic,  social/behavioral.  progr. eval.,  staff dev.  perf. mgmt.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8" name="Google Shape;178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" name="Google Shape;186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3" name="Google Shape;193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0" name="Google Shape;200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7" name="Google Shape;207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4" name="Google Shape;214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1" name="Google Shape;221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7" name="Google Shape;237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4" name="Google Shape;244;p4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1" name="Google Shape;251;p4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8" name="Google Shape;258;p4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5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5" name="Google Shape;265;p5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5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2" name="Google Shape;272;p5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5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9" name="Google Shape;279;p5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5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Google Shape;286;p5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5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Google Shape;293;p5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6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0" name="Google Shape;300;p6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6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7" name="Google Shape;307;p6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6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4" name="Google Shape;314;p6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6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1" name="Google Shape;321;p6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6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8" name="Google Shape;328;p6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7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5" name="Google Shape;335;p7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7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2" name="Google Shape;342;p7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7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9" name="Google Shape;349;p7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7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6" name="Google Shape;356;p7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7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7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3" name="Google Shape;363;p7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8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0" name="Google Shape;370;p8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Q&amp;A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many are practitioners?  Researchers?   Admin?  Academic?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Informal survey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Think about a recently successful intervention (got the outcomes you wanted)?  (single student, classroom, group curriculum)?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likelihood that the intervention will still be in place in the next year?  With different staff?  Without outside consultation / training?  In the student’s next classroom?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	What was the “big picture” of your accomplishment?  What is ABA accomplishing?   Other than full employment for the field of ABA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	What would it take to “sustain” this intervention indefinitely?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We get caught up in our ability to change behavior…lose sight of big picture…my wife always says, you are a behaviorist, why can’t you do something.  I answer that I can describe behavior, not control it.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8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8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7" name="Google Shape;377;p8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9" name="Google Shape;129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7" name="Google Shape;137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7" name="Google Shape;147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295400" y="2057400"/>
            <a:ext cx="678180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Association for Behavior Analysis Conference</a:t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Sustainable Programs:</a:t>
            </a:r>
            <a:endParaRPr/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 Search of the Elusive</a:t>
            </a:r>
            <a:endParaRPr b="1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 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ing_header"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7620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2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do we care about “sustainability”?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2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average life of an education innovation is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18-48 months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15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(Latham, 1988)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evidence-based and effective practices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often fail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due to ineffective implementation strategies 	      </a:t>
            </a:r>
            <a:r>
              <a:rPr b="0" i="0" lang="en-US" sz="15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(National Implementation Research Network)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major gaps exist between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known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 effective practices (i.e. theory and science) and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actually done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(i.e. policy and practice)</a:t>
            </a:r>
            <a:endParaRPr/>
          </a:p>
          <a:p>
            <a:pPr indent="-342900" lvl="0" marL="342900" marR="0" rtl="0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</a:t>
            </a:r>
            <a:r>
              <a:rPr b="0" i="0" lang="en-US" sz="15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(National Implementation Research Network)</a:t>
            </a:r>
            <a:endParaRPr b="0" i="0" sz="15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initial data on comprehensive school reform models initiated in 2000:	</a:t>
            </a:r>
            <a:endParaRPr b="0" i="0" sz="15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2"/>
          <p:cNvSpPr/>
          <p:nvPr/>
        </p:nvSpPr>
        <p:spPr>
          <a:xfrm>
            <a:off x="1981200" y="5065713"/>
            <a:ext cx="65532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in 5 maintained reforms through 2002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in 10 maintained reforms through 2004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(American Institute for Research)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/>
          <p:nvPr>
            <p:ph idx="1" type="body"/>
          </p:nvPr>
        </p:nvSpPr>
        <p:spPr>
          <a:xfrm>
            <a:off x="914400" y="1676400"/>
            <a:ext cx="76962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1524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30 years studying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“research to practice”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issues…</a:t>
            </a:r>
            <a:endParaRPr/>
          </a:p>
          <a:p>
            <a:pPr indent="0" lvl="0" marL="0" marR="0" rtl="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the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“practice”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side</a:t>
            </a:r>
            <a:endParaRPr b="0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ing_header" id="166" name="Google Shape;16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7620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 txBox="1"/>
          <p:nvPr>
            <p:ph type="title"/>
          </p:nvPr>
        </p:nvSpPr>
        <p:spPr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Wing Institute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4"/>
          <p:cNvSpPr txBox="1"/>
          <p:nvPr>
            <p:ph idx="1" type="body"/>
          </p:nvPr>
        </p:nvSpPr>
        <p:spPr>
          <a:xfrm>
            <a:off x="685800" y="1676400"/>
            <a:ext cx="79248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1978 - 2004</a:t>
            </a: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operated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"research based"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special education services in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“real-world”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settings…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…provided a “laboratory” setting for longitudinal study of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research to practice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174" name="Google Shape;17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5334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Wing Institute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5"/>
          <p:cNvSpPr txBox="1"/>
          <p:nvPr>
            <p:ph idx="1" type="body"/>
          </p:nvPr>
        </p:nvSpPr>
        <p:spPr>
          <a:xfrm>
            <a:off x="533400" y="1676400"/>
            <a:ext cx="80010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2004 - present</a:t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independent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non-profit operating foundation 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promote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policies and practices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 as a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catalyst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to facilitate communication, cooperation and collaboration between individuals and organizations  currently engaged in evidence based education</a:t>
            </a:r>
            <a:endParaRPr b="0" i="1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182" name="Google Shape;18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5334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6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a “sustainable” intervention?</a:t>
            </a:r>
            <a:b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6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implemented with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procedural fidelity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desired outcomes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(effectiveness) at the consumer level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time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generations of practitioners and decision-makers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operates within existing resources (financial, staff, materials) and existing mandates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becomes institutionalized, routine…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“the way we do business”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are the sources of research on “sustainability”?</a:t>
            </a:r>
            <a:endParaRPr b="1" i="1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27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IMPLEMENTATION RESEARCH</a:t>
            </a:r>
            <a:r>
              <a:rPr b="1" i="1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1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National Implementation Research Network (NIRN)</a:t>
            </a:r>
            <a:endParaRPr b="1" i="1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COMPREHENSIVE SCHOOL REFORM (CSR)</a:t>
            </a:r>
            <a:endParaRPr b="1" i="1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1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National Longitudinal Evaluation of Comprehensive School Reform (NLECSR)</a:t>
            </a:r>
            <a:endParaRPr b="1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SCHOOL-WIDE POSITIVE BEHAVIOR SUPPORT (PBS)</a:t>
            </a:r>
            <a:endParaRPr b="1" i="1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RESPONSE TO INTERVENTION (RtI)</a:t>
            </a:r>
            <a:endParaRPr b="1" i="1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SCHOOL PSYCHOLOGY</a:t>
            </a:r>
            <a:endParaRPr b="1" i="1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 b="0" i="0" sz="1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8"/>
          <p:cNvSpPr txBox="1"/>
          <p:nvPr>
            <p:ph type="title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endParaRPr b="0" i="1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8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Implementation 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the critical component of sustainability</a:t>
            </a:r>
            <a:r>
              <a:rPr b="1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1" i="1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</a:t>
            </a: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and intervention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not the same thing.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9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vs. Intervention:   Definitions</a:t>
            </a:r>
            <a:endParaRPr b="0" i="1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Google Shape;210;p29"/>
          <p:cNvSpPr txBox="1"/>
          <p:nvPr>
            <p:ph idx="1" type="body"/>
          </p:nvPr>
        </p:nvSpPr>
        <p:spPr>
          <a:xfrm>
            <a:off x="685800" y="1676400"/>
            <a:ext cx="7848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Intervention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is defined as the treatment or prevention efforts at the consumer level.</a:t>
            </a:r>
            <a:endParaRPr b="0" i="0" sz="2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is defined as a specified set of activities designed to incorporate an intervention at the community, agency, or practitioner level.               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Sustainable Implementation</a:t>
            </a: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involves systematic implementation at all levels.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also known as:    	diffusion	going to scale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		replication	scaling-up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		rollout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6350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0"/>
          <p:cNvSpPr txBox="1"/>
          <p:nvPr>
            <p:ph type="title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vs. Intervention:  Implications</a:t>
            </a:r>
            <a:endParaRPr/>
          </a:p>
        </p:txBody>
      </p:sp>
      <p:sp>
        <p:nvSpPr>
          <p:cNvPr id="217" name="Google Shape;217;p30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Those responsible for developing effective interventions do not necessarily have the skills for effective implementation.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The process of implementation is the same regardless of the intervention or domain (mental health, juvenile justice, education, child welfare…as well as business, health, etc.)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Implementation success often has very little to do with the details or merits of the actual intervention.                       </a:t>
            </a:r>
            <a:endParaRPr/>
          </a:p>
          <a:p>
            <a:pPr indent="-342900" lvl="0" marL="342900" marR="0" rtl="0" algn="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(NIRN, 2005)</a:t>
            </a:r>
            <a:endParaRPr/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1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vs. Intervention:  Implications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4" name="Google Shape;224;p31"/>
          <p:cNvGraphicFramePr/>
          <p:nvPr/>
        </p:nvGraphicFramePr>
        <p:xfrm>
          <a:off x="2590800" y="3009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{1D458122-DB6D-4183-9A12-8E2BB6994AD1}</a:tableStyleId>
              </a:tblPr>
              <a:tblGrid>
                <a:gridCol w="2514600"/>
                <a:gridCol w="2514600"/>
              </a:tblGrid>
              <a:tr h="928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14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5" name="Google Shape;225;p31"/>
          <p:cNvSpPr txBox="1"/>
          <p:nvPr/>
        </p:nvSpPr>
        <p:spPr>
          <a:xfrm>
            <a:off x="5029200" y="2324100"/>
            <a:ext cx="26670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Implementation </a:t>
            </a:r>
            <a:endParaRPr/>
          </a:p>
        </p:txBody>
      </p:sp>
      <p:sp>
        <p:nvSpPr>
          <p:cNvPr id="226" name="Google Shape;226;p31"/>
          <p:cNvSpPr txBox="1"/>
          <p:nvPr/>
        </p:nvSpPr>
        <p:spPr>
          <a:xfrm>
            <a:off x="2743200" y="2324100"/>
            <a:ext cx="22098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Intervention</a:t>
            </a:r>
            <a:endParaRPr/>
          </a:p>
        </p:txBody>
      </p:sp>
      <p:sp>
        <p:nvSpPr>
          <p:cNvPr id="227" name="Google Shape;227;p31"/>
          <p:cNvSpPr txBox="1"/>
          <p:nvPr/>
        </p:nvSpPr>
        <p:spPr>
          <a:xfrm>
            <a:off x="609600" y="3178175"/>
            <a:ext cx="19050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Activities </a:t>
            </a:r>
            <a:endParaRPr/>
          </a:p>
        </p:txBody>
      </p:sp>
      <p:sp>
        <p:nvSpPr>
          <p:cNvPr id="228" name="Google Shape;228;p31"/>
          <p:cNvSpPr txBox="1"/>
          <p:nvPr/>
        </p:nvSpPr>
        <p:spPr>
          <a:xfrm>
            <a:off x="533400" y="4132263"/>
            <a:ext cx="19812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Outcomes </a:t>
            </a:r>
            <a:endParaRPr/>
          </a:p>
        </p:txBody>
      </p:sp>
      <p:sp>
        <p:nvSpPr>
          <p:cNvPr id="229" name="Google Shape;229;p31"/>
          <p:cNvSpPr/>
          <p:nvPr/>
        </p:nvSpPr>
        <p:spPr>
          <a:xfrm>
            <a:off x="1066800" y="1676400"/>
            <a:ext cx="7337425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variables are not the same as </a:t>
            </a:r>
            <a:r>
              <a:rPr i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intervention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variables</a:t>
            </a:r>
            <a:endParaRPr/>
          </a:p>
        </p:txBody>
      </p:sp>
      <p:sp>
        <p:nvSpPr>
          <p:cNvPr id="230" name="Google Shape;230;p31"/>
          <p:cNvSpPr/>
          <p:nvPr/>
        </p:nvSpPr>
        <p:spPr>
          <a:xfrm>
            <a:off x="3116263" y="3025775"/>
            <a:ext cx="147161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treatment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fidelity</a:t>
            </a:r>
            <a:endParaRPr/>
          </a:p>
        </p:txBody>
      </p:sp>
      <p:sp>
        <p:nvSpPr>
          <p:cNvPr id="231" name="Google Shape;231;p31"/>
          <p:cNvSpPr/>
          <p:nvPr/>
        </p:nvSpPr>
        <p:spPr>
          <a:xfrm>
            <a:off x="5241925" y="3025775"/>
            <a:ext cx="22383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procedural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fidelity</a:t>
            </a:r>
            <a:endParaRPr/>
          </a:p>
        </p:txBody>
      </p:sp>
      <p:sp>
        <p:nvSpPr>
          <p:cNvPr id="232" name="Google Shape;232;p31"/>
          <p:cNvSpPr/>
          <p:nvPr/>
        </p:nvSpPr>
        <p:spPr>
          <a:xfrm>
            <a:off x="3255963" y="4162425"/>
            <a:ext cx="11842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sp>
        <p:nvSpPr>
          <p:cNvPr id="233" name="Google Shape;233;p31"/>
          <p:cNvSpPr/>
          <p:nvPr/>
        </p:nvSpPr>
        <p:spPr>
          <a:xfrm>
            <a:off x="5178425" y="3943350"/>
            <a:ext cx="2366963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organization, 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system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Today’s Focus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About Sustaining Programs?</a:t>
            </a:r>
            <a:endParaRPr b="1" i="1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63500" lvl="0" marL="4572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1" sz="1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Sustainability Through the Looking Glass: 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Shifting Contingencies Across Levels of a System</a:t>
            </a:r>
            <a:r>
              <a:rPr b="1" i="1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Jack States</a:t>
            </a:r>
            <a:endParaRPr/>
          </a:p>
          <a:p>
            <a:pPr indent="63500" lvl="0" marL="4572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1" sz="1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Treatment Integrity and Program Fidelity: 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Necessary but Not Sufficient to Sustain Programs</a:t>
            </a:r>
            <a:endParaRPr b="1" i="1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 b="1" i="1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0" marL="4572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2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32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 implementation requires: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a social / cultural change process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across all levels of an organization</a:t>
            </a:r>
            <a:endParaRPr b="1" i="1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changes in adult professional behavior (all stakeholders)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organizational structures and cultures, both formal and informal (systems, policies, contingencies, values, procedures)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relationships to consumers, stakeholders, and systems partners (metacontingencies)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3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3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 implementation requires: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a long term, ongoing, developmental process</a:t>
            </a:r>
            <a:endParaRPr b="1" i="1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implementation must be an ongoing part of culture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things change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contingencies, staff, resources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ongoing adaptation and innovation are critical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4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4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Sustainable implementation must respect and address the </a:t>
            </a:r>
            <a:r>
              <a:rPr b="1" i="1" lang="en-US" sz="2400" u="sng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uniqueness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every aspect of the system</a:t>
            </a:r>
            <a:endParaRPr b="1" i="1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every culture, system, organization, staff, and consumer has unique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needs				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histories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contingencies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capacity (resources, skills, etc.)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5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do we get to SUSTAINABILITY?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35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key is systematic, strategic, thoughtful and effective on-going implementation and monitoring strategies at multiple levels.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Sustainability should be the focus from day one.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Sustainable implementation is impossible without a monitoring (feedback) system to guide decisions and activities.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6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are the challenges for ABA?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6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Sustainable implementation requires </a:t>
            </a:r>
            <a:r>
              <a:rPr b="1" i="1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an expanded unit of analysis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organizations, systems, cultures…in addition to 		individual behavior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new analytic tools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utilization of expanded forms of research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(group 	designs, quasi-experimental, qualitative)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05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7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are the challenges for ABA?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7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9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Sustainable implementation requires </a:t>
            </a:r>
            <a:r>
              <a:rPr b="1" i="1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an expanded focus on implementation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more emphasis on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organizations, systems, culture change strategies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performance management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metrics for tracking changes over large scale interventions 				and long-term time increments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505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8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Has ABA achieved “social importance”?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38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We, as behavior analysts, have failed to: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apply behavioral technology to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larger social needs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gain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social recognition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and acceptance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behavioral 		technology 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develop the science to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our successes at 		cultural levels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not us….who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not now…when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0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are the challenges for ABA?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40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9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Expanded units of analysis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Interventions targeting group, organizational, systems, cultural practices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Randomized clinical trials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quasi-experimental designs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qualitative research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Commitment to precision, tolerance for ambiguity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	</a:t>
            </a:r>
            <a:endParaRPr b="1" i="1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505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4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THE END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533400" y="609600"/>
            <a:ext cx="76200" cy="7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609600" y="1219200"/>
            <a:ext cx="79248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we know about </a:t>
            </a:r>
            <a:endParaRPr/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Implications for </a:t>
            </a:r>
            <a:endParaRPr/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applied behavior analysis</a:t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2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about the science of </a:t>
            </a:r>
            <a:b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implementation</a:t>
            </a: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42"/>
          <p:cNvSpPr txBox="1"/>
          <p:nvPr>
            <p:ph idx="1" type="body"/>
          </p:nvPr>
        </p:nvSpPr>
        <p:spPr>
          <a:xfrm>
            <a:off x="762000" y="1600200"/>
            <a:ext cx="77724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32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for ABA</a:t>
            </a:r>
            <a:endParaRPr b="1" i="1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 implementation requires </a:t>
            </a:r>
            <a:r>
              <a:rPr b="1" i="1" lang="en-US" sz="1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expanded unit of analysis</a:t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organizations, systems, cultures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addition to individual behavior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new analytic tools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utilization of expanded forms of research (group designs, qualitative)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40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3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about the science of </a:t>
            </a:r>
            <a:b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implementation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43"/>
          <p:cNvSpPr txBox="1"/>
          <p:nvPr>
            <p:ph idx="1" type="body"/>
          </p:nvPr>
        </p:nvSpPr>
        <p:spPr>
          <a:xfrm>
            <a:off x="762000" y="1600200"/>
            <a:ext cx="77724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32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for ABA</a:t>
            </a:r>
            <a:endParaRPr b="1" i="1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more emphasis on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generalization and maintenance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long term monitoring and program evolution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metrics for tracking changes over large time increments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40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4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Have we achieved “social importance”?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44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Despite significant progress in the behavioral sciences,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achieved few widespread improvements in our society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 Over the past 40 years, effective interventions have been developed for diverse problems of human behavior,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only rarely has our knowledge been translated into changes in the incidence or prevalence of problems                               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parenting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mental health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…”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Biglan 1995   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45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are the sources of research on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??</a:t>
            </a:r>
            <a:endParaRPr/>
          </a:p>
        </p:txBody>
      </p:sp>
      <p:sp>
        <p:nvSpPr>
          <p:cNvPr id="331" name="Google Shape;331;p45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RESEARCH</a:t>
            </a:r>
            <a:r>
              <a:rPr b="1" i="1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1" lang="en-US" sz="16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Implementation Research Network (NIRN)</a:t>
            </a:r>
            <a:endParaRPr b="1" i="1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COMPREHENSIVE SCHOOL REFORM (CSR)</a:t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1" lang="en-US" sz="16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Longitudinal Evaluation of Comprehensive School Reform (NLECSR)</a:t>
            </a:r>
            <a:endParaRPr b="1" i="1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SCHOOL-WIDE POSITIVE BEHAVIOR SUPPORT (PBS)</a:t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RESPONSE TO INTERVENTION (RtI)</a:t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PSYCHOLOGY</a:t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6"/>
          <p:cNvSpPr txBox="1"/>
          <p:nvPr>
            <p:ph type="title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do we care about “sustainability”?</a:t>
            </a:r>
            <a:endParaRPr/>
          </a:p>
        </p:txBody>
      </p:sp>
      <p:sp>
        <p:nvSpPr>
          <p:cNvPr id="338" name="Google Shape;338;p46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evidence-based program is one thing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of an evidence-based program is a very different thing.   (Fixsen, 2005)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Essential for EBE Debate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The evidence base debate has focused on what is evidence, how do we know when something is evidence-based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asked question of how to get an evidence-based practice to sustain.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 of limited resources.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7"/>
          <p:cNvSpPr txBox="1"/>
          <p:nvPr>
            <p:ph type="title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endParaRPr/>
          </a:p>
        </p:txBody>
      </p:sp>
      <p:sp>
        <p:nvSpPr>
          <p:cNvPr id="345" name="Google Shape;345;p47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Sustainability requires change at the culture level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requires systematic implementation strategies.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Implementation 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the critical component of sustainability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1" i="1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evidence-based program is one thing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of an evidence-based program is a very different thing.   (Fixsen, 2005)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48"/>
          <p:cNvSpPr txBox="1"/>
          <p:nvPr>
            <p:ph type="title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of Intervention / Implementation Split</a:t>
            </a:r>
            <a:endParaRPr/>
          </a:p>
        </p:txBody>
      </p:sp>
      <p:sp>
        <p:nvSpPr>
          <p:cNvPr id="352" name="Google Shape;352;p48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Those responsible for developing effective interventions do not necessarily have the skills for effective implementation.</a:t>
            </a: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The process of implementation is the same regardless of the intervention or domain (mental health, juvenile justice, education, child welfare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well as business, health, etc.)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Implementation success often has very little to do with the details or merits of the actual intervention.</a:t>
            </a:r>
            <a:endParaRPr/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9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Definitions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49"/>
          <p:cNvSpPr txBox="1"/>
          <p:nvPr>
            <p:ph idx="1" type="body"/>
          </p:nvPr>
        </p:nvSpPr>
        <p:spPr>
          <a:xfrm>
            <a:off x="685800" y="1676400"/>
            <a:ext cx="7848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defined as the treatment or prevention efforts at the </a:t>
            </a:r>
            <a:r>
              <a:rPr b="0" i="0" lang="en-US" sz="20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consumer level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0" i="0" sz="2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defined as a specified set of activities designed to incorporate a program or practice </a:t>
            </a:r>
            <a:r>
              <a:rPr b="0" i="0" lang="en-US" sz="20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the community, agency, or practitioner level.               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sng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 Implementation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involves systematic implementation at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levels.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also known as:    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	going to scale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replication	scaling-up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rollout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</a:t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7620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50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are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Components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b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50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Components for </a:t>
            </a:r>
            <a:r>
              <a:rPr b="1" i="0" lang="en-US" sz="2400" u="sng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Interventions &amp; Implementation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most essential and indispensable components of an intervention practice or program 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</a:t>
            </a: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more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.no less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51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Obstacles to Sustainable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51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stakeholder resistance (general)</a:t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inertia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cynicism about fads, new ideas, education reform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resistance to performance feedback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intervention more difficult than anticipated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intervention causes too much change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desired outcomes take too long to materialize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b="0" i="0" lang="en-US" sz="2000" u="sng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costs exceed </a:t>
            </a:r>
            <a:r>
              <a:rPr b="0" i="0" lang="en-US" sz="2000" u="sng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benefits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Establishing a personal context…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does my work relate to</a:t>
            </a:r>
            <a:endParaRPr/>
          </a:p>
          <a:p>
            <a:pPr indent="-457200" lvl="0" marL="4572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“sustainability” </a:t>
            </a:r>
            <a:r>
              <a:rPr b="0" i="1" lang="en-US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2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en-US" sz="3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Obstacles to Sustainable Implementation</a:t>
            </a:r>
            <a:endParaRPr/>
          </a:p>
        </p:txBody>
      </p:sp>
      <p:sp>
        <p:nvSpPr>
          <p:cNvPr id="380" name="Google Shape;380;p52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organizational lack of skill and experience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most common forms of implementation</a:t>
            </a: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paper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implementation:  	new policies and procedures put in place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process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implementation:  	   new operating procedures put in place</a:t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information dissemination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training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supervision</a:t>
            </a:r>
            <a:endParaRPr b="0" i="0" sz="1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repeatedly been shown to be ineffective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performance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implementation:     monitoring activities and outcomes 			 and responding to the data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Establishing an “ABA” context…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“If the application of behavioral techniques does not produce </a:t>
            </a:r>
            <a:r>
              <a:rPr b="1" i="1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large enough effects for practical value</a:t>
            </a: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then application has failed…Its practical importance, specifically its power in altering behavior enough to be </a:t>
            </a:r>
            <a:r>
              <a:rPr b="1" i="1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socially important</a:t>
            </a: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is the essential criterion.”  				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Baer, 1968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505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“social importance”?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Dimensions of Social Validity (Wolf, 1978)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1" marL="977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social significance of the goals.</a:t>
            </a:r>
            <a:endParaRPr/>
          </a:p>
          <a:p>
            <a:pPr indent="-457200" lvl="1" marL="977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social appropriateness of the procedures.</a:t>
            </a:r>
            <a:endParaRPr/>
          </a:p>
          <a:p>
            <a:pPr indent="-457200" lvl="1" marL="977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social importance of the effects.</a:t>
            </a:r>
            <a:endParaRPr/>
          </a:p>
          <a:p>
            <a:pPr indent="15240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 a key component of the </a:t>
            </a:r>
            <a:endParaRPr/>
          </a:p>
          <a:p>
            <a:pPr indent="0" lvl="0" marL="0" marR="0" rtl="0" algn="ctr">
              <a:lnSpc>
                <a:spcPct val="13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“social importance of the effects”.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24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Establishing an Evidence-based Practice context…</a:t>
            </a:r>
            <a:endParaRPr b="0" i="1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1143000" y="4419600"/>
            <a:ext cx="72390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9"/>
          <p:cNvSpPr/>
          <p:nvPr/>
        </p:nvSpPr>
        <p:spPr>
          <a:xfrm>
            <a:off x="1066800" y="1981200"/>
            <a:ext cx="7543800" cy="2486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286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ultimate goal of the “evidence-based movement” is make better use of research findings in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typical service settings, to benefit consumers and society….</a:t>
            </a: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</a:t>
            </a:r>
            <a:r>
              <a:rPr b="1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Fixsen 2008</a:t>
            </a: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1" i="0" sz="1800" u="none" cap="none" strike="noStrike">
              <a:solidFill>
                <a:srgbClr val="00157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28600" marR="0" rtl="0" algn="l">
              <a:lnSpc>
                <a:spcPct val="13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1574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/>
          <p:nvPr>
            <p:ph type="title"/>
          </p:nvPr>
        </p:nvSpPr>
        <p:spPr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20"/>
          <p:cNvSpPr txBox="1"/>
          <p:nvPr>
            <p:ph idx="1" type="body"/>
          </p:nvPr>
        </p:nvSpPr>
        <p:spPr>
          <a:xfrm>
            <a:off x="762000" y="14478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		Research  to  Practice</a:t>
            </a:r>
            <a:endParaRPr b="1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in the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Real-world</a:t>
            </a:r>
            <a:endParaRPr b="1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in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Real-time</a:t>
            </a:r>
            <a:endParaRPr b="1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0"/>
          <p:cNvSpPr/>
          <p:nvPr/>
        </p:nvSpPr>
        <p:spPr>
          <a:xfrm>
            <a:off x="304800" y="4038600"/>
            <a:ext cx="3733800" cy="1524000"/>
          </a:xfrm>
          <a:prstGeom prst="wedgeEllipseCallout">
            <a:avLst>
              <a:gd fmla="val 54463" name="adj1"/>
              <a:gd fmla="val -161148" name="adj2"/>
            </a:avLst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20"/>
          <p:cNvSpPr txBox="1"/>
          <p:nvPr/>
        </p:nvSpPr>
        <p:spPr>
          <a:xfrm>
            <a:off x="457200" y="3775075"/>
            <a:ext cx="3429000" cy="163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r>
              <a:rPr b="1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</a:t>
            </a:r>
            <a:endParaRPr/>
          </a:p>
        </p:txBody>
      </p:sp>
      <p:sp>
        <p:nvSpPr>
          <p:cNvPr id="143" name="Google Shape;143;p20"/>
          <p:cNvSpPr/>
          <p:nvPr/>
        </p:nvSpPr>
        <p:spPr>
          <a:xfrm>
            <a:off x="4114800" y="1828800"/>
            <a:ext cx="533400" cy="533400"/>
          </a:xfrm>
          <a:prstGeom prst="ellipse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 u="sng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/>
          <p:nvPr>
            <p:ph type="title"/>
          </p:nvPr>
        </p:nvSpPr>
        <p:spPr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 to Practice: the problem</a:t>
            </a:r>
            <a:endParaRPr b="0" i="1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1"/>
          <p:cNvSpPr txBox="1"/>
          <p:nvPr>
            <p:ph idx="1" type="body"/>
          </p:nvPr>
        </p:nvSpPr>
        <p:spPr>
          <a:xfrm>
            <a:off x="685800" y="3048000"/>
            <a:ext cx="7772400" cy="26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Too many practices with proven research results fail when implemented in “real world” settings.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Too many practices with poor or no research are adopted and continue to be implemented despite poor results.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" name="Google Shape;151;p21"/>
          <p:cNvSpPr/>
          <p:nvPr/>
        </p:nvSpPr>
        <p:spPr>
          <a:xfrm>
            <a:off x="381000" y="1905000"/>
            <a:ext cx="7848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Despite recent attention, there is still  a disconnect between research and practice…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