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693408"/>
            <a:ext cx="12188952" cy="164592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0" y="640080"/>
            <a:ext cx="3200400" cy="33832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4160520"/>
            <a:ext cx="10725912" cy="777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 b="1" i="0">
                <a:solidFill>
                  <a:srgbClr val="1A5276"/>
                </a:solidFill>
                <a:latin typeface="Calibri"/>
              </a:rPr>
              <a:t>第一堂課：AI 是什麼？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4892040"/>
            <a:ext cx="10725912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0E7B8C"/>
                </a:solidFill>
                <a:latin typeface="Calibri"/>
              </a:rPr>
              <a:t>Lesson 1: What Is AI?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5577840"/>
            <a:ext cx="10725912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2C3E50"/>
                </a:solidFill>
                <a:latin typeface="Calibri"/>
              </a:rPr>
              <a:t>ACE — AI Competency Excellence  ·  ATOMS AI Literacy Group, IAMS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IAMS AI 使用規範（一）：七大指導原則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IAMS AI Guideline — Seven Guiding Principles  (ATOMS v1.0 · 2026/04)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4320" y="1115568"/>
            <a:ext cx="11640312" cy="7498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4320" y="1115568"/>
            <a:ext cx="512064" cy="749808"/>
          </a:xfrm>
          <a:prstGeom prst="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4320" y="1280160"/>
            <a:ext cx="512064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824" y="1161288"/>
            <a:ext cx="512064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5276"/>
                </a:solidFill>
                <a:latin typeface="Calibri"/>
              </a:rPr>
              <a:t>正確性與品質管控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7824" y="1426464"/>
            <a:ext cx="512064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所有 AI 產出須人工驗證，不得未經獨立查核直接採用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6480" y="1161288"/>
            <a:ext cx="56692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99AA"/>
                </a:solidFill>
                <a:latin typeface="Calibri"/>
              </a:rPr>
              <a:t>Accuracy &amp; Quality Control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0" y="1426464"/>
            <a:ext cx="56692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All AI outputs must be verified by humans; never adopt without independent review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4320" y="1883664"/>
            <a:ext cx="11640312" cy="749808"/>
          </a:xfrm>
          <a:prstGeom prst="rect">
            <a:avLst/>
          </a:prstGeom>
          <a:solidFill>
            <a:srgbClr val="F4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274320" y="1883664"/>
            <a:ext cx="512064" cy="749808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274320" y="2048256"/>
            <a:ext cx="512064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7824" y="1929384"/>
            <a:ext cx="512064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5276"/>
                </a:solidFill>
                <a:latin typeface="Calibri"/>
              </a:rPr>
              <a:t>隱私保護與資訊安全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77824" y="2194560"/>
            <a:ext cx="512064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機密、敏感、個人資料不得輸入外部 AI 系統；遵守個資法（PDPA）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6480" y="1929384"/>
            <a:ext cx="56692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99AA"/>
                </a:solidFill>
                <a:latin typeface="Calibri"/>
              </a:rPr>
              <a:t>Privacy &amp; Information Security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26480" y="2194560"/>
            <a:ext cx="56692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Confidential, sensitive, or personal data must not be entered into external AI systems; comply with PDPA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4320" y="2651760"/>
            <a:ext cx="11640312" cy="7498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274320" y="2651760"/>
            <a:ext cx="512064" cy="749808"/>
          </a:xfrm>
          <a:prstGeom prst="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274320" y="2816352"/>
            <a:ext cx="512064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7824" y="2697479"/>
            <a:ext cx="512064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5276"/>
                </a:solidFill>
                <a:latin typeface="Calibri"/>
              </a:rPr>
              <a:t>透明與揭露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77824" y="2962656"/>
            <a:ext cx="512064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研究或行政流程中實質使用 AI 須依機構及出版社規定記錄與揭露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126480" y="2697479"/>
            <a:ext cx="56692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99AA"/>
                </a:solidFill>
                <a:latin typeface="Calibri"/>
              </a:rPr>
              <a:t>Transparency &amp; Disclosure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126480" y="2962656"/>
            <a:ext cx="56692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Substantial AI use in research or admin processes must be documented and disclosed per institutional rules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74320" y="3419856"/>
            <a:ext cx="11640312" cy="749808"/>
          </a:xfrm>
          <a:prstGeom prst="rect">
            <a:avLst/>
          </a:prstGeom>
          <a:solidFill>
            <a:srgbClr val="F4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74320" y="3419856"/>
            <a:ext cx="512064" cy="749808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74320" y="3584448"/>
            <a:ext cx="512064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77824" y="3465576"/>
            <a:ext cx="512064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5276"/>
                </a:solidFill>
                <a:latin typeface="Calibri"/>
              </a:rPr>
              <a:t>問責與責任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77824" y="3730752"/>
            <a:ext cx="512064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研究人員及職員對所有 AI 輔助產出負完全責任；AI 系統不得列為作者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126480" y="3465576"/>
            <a:ext cx="56692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99AA"/>
                </a:solidFill>
                <a:latin typeface="Calibri"/>
              </a:rPr>
              <a:t>Accountability &amp; Responsibility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26480" y="3730752"/>
            <a:ext cx="56692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Staff and researchers bear full responsibility for all AI-assisted outputs; AI may not be listed as author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74320" y="4187952"/>
            <a:ext cx="11640312" cy="7498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274320" y="4187952"/>
            <a:ext cx="512064" cy="749808"/>
          </a:xfrm>
          <a:prstGeom prst="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74320" y="4352544"/>
            <a:ext cx="512064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77824" y="4233672"/>
            <a:ext cx="512064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5276"/>
                </a:solidFill>
                <a:latin typeface="Calibri"/>
              </a:rPr>
              <a:t>公平與不歧視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77824" y="4498848"/>
            <a:ext cx="512064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使用 AI 時應避免在研究設計、資料分析及行政決策中產生偏見或歧視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26480" y="4233672"/>
            <a:ext cx="56692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99AA"/>
                </a:solidFill>
                <a:latin typeface="Calibri"/>
              </a:rPr>
              <a:t>Fairness &amp; Non-Discrimination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26480" y="4498848"/>
            <a:ext cx="56692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Avoid generating bias or discrimination in research design, data analysis, or administrative decisions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74320" y="4956048"/>
            <a:ext cx="11640312" cy="749808"/>
          </a:xfrm>
          <a:prstGeom prst="rect">
            <a:avLst/>
          </a:prstGeom>
          <a:solidFill>
            <a:srgbClr val="F4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274320" y="4956048"/>
            <a:ext cx="512064" cy="749808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274320" y="5120640"/>
            <a:ext cx="512064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877824" y="5001768"/>
            <a:ext cx="512064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5276"/>
                </a:solidFill>
                <a:latin typeface="Calibri"/>
              </a:rPr>
              <a:t>資安與安全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77824" y="5266944"/>
            <a:ext cx="512064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涉及敏感任務時，僅得使用經機構核准或審查之 AI 工具；使用前評估安全性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126480" y="5001768"/>
            <a:ext cx="56692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99AA"/>
                </a:solidFill>
                <a:latin typeface="Calibri"/>
              </a:rPr>
              <a:t>Cybersecurity &amp; Safety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26480" y="5266944"/>
            <a:ext cx="56692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For sensitive tasks, use only institution-approved AI tools; assess security risks before use</a:t>
            </a:r>
          </a:p>
        </p:txBody>
      </p:sp>
      <p:sp>
        <p:nvSpPr>
          <p:cNvPr id="49" name="Rectangle 48"/>
          <p:cNvSpPr/>
          <p:nvPr/>
        </p:nvSpPr>
        <p:spPr>
          <a:xfrm>
            <a:off x="274320" y="5724144"/>
            <a:ext cx="11640312" cy="7498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274320" y="5724144"/>
            <a:ext cx="512064" cy="749808"/>
          </a:xfrm>
          <a:prstGeom prst="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274320" y="5888736"/>
            <a:ext cx="512064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77824" y="5769864"/>
            <a:ext cx="512064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5276"/>
                </a:solidFill>
                <a:latin typeface="Calibri"/>
              </a:rPr>
              <a:t>研究誠信與倫理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77824" y="6035040"/>
            <a:ext cx="512064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AI 使用須符合既有研究倫理標準；透過 AI 工具造假、竄改或抄襲，構成研究不端行為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26480" y="5769864"/>
            <a:ext cx="56692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99AA"/>
                </a:solidFill>
                <a:latin typeface="Calibri"/>
              </a:rPr>
              <a:t>Research Integrity &amp; Ethics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126480" y="6035040"/>
            <a:ext cx="56692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AI use must meet existing ethics standards; fabrication, falsification, or plagiarism via AI is misconduct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IAMS AI 使用規範（二）：行政使用範例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IAMS AI Guideline — Administrative Use Examples  (ATOMS v1.0 · 2026/04)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4320" y="1115568"/>
            <a:ext cx="11640312" cy="1792224"/>
          </a:xfrm>
          <a:prstGeom prst="rect">
            <a:avLst/>
          </a:prstGeom>
          <a:solidFill>
            <a:srgbClr val="F0FBF0"/>
          </a:solidFill>
          <a:ln w="25400">
            <a:solidFill>
              <a:srgbClr val="1E8B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4320" y="1115568"/>
            <a:ext cx="11640312" cy="384048"/>
          </a:xfrm>
          <a:prstGeom prst="rect">
            <a:avLst/>
          </a:prstGeom>
          <a:solidFill>
            <a:srgbClr val="1E8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02336" y="1133856"/>
            <a:ext cx="114300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✅  許可使用  /  Permitted Uses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1554480"/>
            <a:ext cx="6583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• 例行公文草擬（標準作業 / Standard practice）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49440" y="1554480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  Drafting routine communications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1883664"/>
            <a:ext cx="6583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• 文件排版與範本製作（標準作業 / Standard practice）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949440" y="1883664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  Document formatting &amp; template creation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2212848"/>
            <a:ext cx="6583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• 行政文件翻譯（須驗證正確性 / Verify accuracy）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49440" y="2212848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  Translation of administrative documents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2542032"/>
            <a:ext cx="65836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• 會議紀要草擬（分發前須核實 / Verify before distribution）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49440" y="2542032"/>
            <a:ext cx="4846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  Meeting summary drafting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4320" y="2980944"/>
            <a:ext cx="11640312" cy="1316736"/>
          </a:xfrm>
          <a:prstGeom prst="rect">
            <a:avLst/>
          </a:prstGeom>
          <a:solidFill>
            <a:srgbClr val="FEF9F0"/>
          </a:solidFill>
          <a:ln w="25400">
            <a:solidFill>
              <a:srgbClr val="D35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274320" y="2980944"/>
            <a:ext cx="11640312" cy="384048"/>
          </a:xfrm>
          <a:prstGeom prst="rect">
            <a:avLst/>
          </a:prstGeom>
          <a:solidFill>
            <a:srgbClr val="D35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02336" y="2999232"/>
            <a:ext cx="114300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⚠️  限制使用（須核准）  /  Restricted Uses — Require Approval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3438144"/>
            <a:ext cx="55778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• 含人事資料之文件處理  —  僅限 IT 安全部門核准之工具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17920" y="3438144"/>
            <a:ext cx="55778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Processing documents with personnel data  —  IT Security-approved tools only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57200" y="3840480"/>
            <a:ext cx="55778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• 財務文件編製  —  僅限 IT 安全部門核准之工具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3840480"/>
            <a:ext cx="55778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Financial document preparation  —  IT Security-approved tools only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74320" y="4370832"/>
            <a:ext cx="11640312" cy="1810512"/>
          </a:xfrm>
          <a:prstGeom prst="rect">
            <a:avLst/>
          </a:prstGeom>
          <a:solidFill>
            <a:srgbClr val="FDF0F0"/>
          </a:solidFill>
          <a:ln w="25400">
            <a:solidFill>
              <a:srgbClr val="C039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74320" y="4370832"/>
            <a:ext cx="11640312" cy="38404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02336" y="4389120"/>
            <a:ext cx="114300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🚫  禁止使用  /  Prohibited Uses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4828032"/>
            <a:ext cx="55778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C0392B"/>
                </a:solidFill>
                <a:latin typeface="Calibri"/>
              </a:rPr>
              <a:t>• 人事考核、聘用、晉升之自動化決策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17920" y="4828032"/>
            <a:ext cx="55778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Automated decision-making on personnel evaluations, hiring, or promotions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7200" y="5230368"/>
            <a:ext cx="55778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C0392B"/>
                </a:solidFill>
                <a:latin typeface="Calibri"/>
              </a:rPr>
              <a:t>• 機密或保密性機構資料輸入外部 AI 系統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217920" y="5230368"/>
            <a:ext cx="55778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Inputting classified or confidential institutional data into external AI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7200" y="5632704"/>
            <a:ext cx="55778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C0392B"/>
                </a:solidFill>
                <a:latin typeface="Calibri"/>
              </a:rPr>
              <a:t>• 未經人工審核即以 AI 發布機構正式聲明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217920" y="5632704"/>
            <a:ext cx="55778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Using AI to generate official institutional statements without human review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74320" y="6236208"/>
            <a:ext cx="11640312" cy="310896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02336" y="6254496"/>
            <a:ext cx="114300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1">
                <a:solidFill>
                  <a:srgbClr val="1A5276"/>
                </a:solidFill>
                <a:latin typeface="Calibri"/>
              </a:rPr>
              <a:t>📋  完整規範另涵蓋：研究活動許可/限制/禁止 · 資料保護細則 · 研究誠信與出版 · 代理式 AI 系統  —  由 ATOMS 工作小組提供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「做 AI」不只一種意思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"Doing AI" Means Very Different Things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4320" y="1115568"/>
            <a:ext cx="11640312" cy="896112"/>
          </a:xfrm>
          <a:prstGeom prst="rect">
            <a:avLst/>
          </a:prstGeom>
          <a:solidFill>
            <a:srgbClr val="F4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4320" y="1115568"/>
            <a:ext cx="1691640" cy="896112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4320" y="1143000"/>
            <a:ext cx="1691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92608" y="1636776"/>
            <a:ext cx="165506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基礎研究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03120" y="1152144"/>
            <a:ext cx="9692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Basic Research  —  Inventing new architectures (e.g. Transformer)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03120" y="1609344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99AA"/>
                </a:solidFill>
                <a:latin typeface="Calibri"/>
              </a:rPr>
              <a:t>發明新架構，例如 Transformer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4320" y="2048256"/>
            <a:ext cx="11640312" cy="89611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2048256"/>
            <a:ext cx="1691640" cy="896112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74320" y="2075688"/>
            <a:ext cx="1691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92608" y="2569464"/>
            <a:ext cx="165506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模型訓練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103120" y="2084832"/>
            <a:ext cx="9692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Model Training  —  Training foundation models from scratch (e.g. GPT, Gemini)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03120" y="2542032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99AA"/>
                </a:solidFill>
                <a:latin typeface="Calibri"/>
              </a:rPr>
              <a:t>從零訓練大模型，例如 GPT、Gemini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4320" y="2980944"/>
            <a:ext cx="11640312" cy="896112"/>
          </a:xfrm>
          <a:prstGeom prst="rect">
            <a:avLst/>
          </a:prstGeom>
          <a:solidFill>
            <a:srgbClr val="F4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274320" y="2980944"/>
            <a:ext cx="1691640" cy="896112"/>
          </a:xfrm>
          <a:prstGeom prst="rect">
            <a:avLst/>
          </a:prstGeom>
          <a:solidFill>
            <a:srgbClr val="D35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74320" y="3008375"/>
            <a:ext cx="1691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2608" y="3502151"/>
            <a:ext cx="165506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微調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103120" y="3017520"/>
            <a:ext cx="96926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Fine-tuning  —  Adapting a model with domain-specific data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103120" y="3474720"/>
            <a:ext cx="9692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99AA"/>
                </a:solidFill>
                <a:latin typeface="Calibri"/>
              </a:rPr>
              <a:t>用自己的資料調整現有模型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74320" y="3913632"/>
            <a:ext cx="11640312" cy="896112"/>
          </a:xfrm>
          <a:prstGeom prst="rect">
            <a:avLst/>
          </a:prstGeom>
          <a:solidFill>
            <a:srgbClr val="E8F8F0"/>
          </a:solidFill>
          <a:ln w="31750">
            <a:solidFill>
              <a:srgbClr val="1E8B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274320" y="3913632"/>
            <a:ext cx="1691640" cy="896112"/>
          </a:xfrm>
          <a:prstGeom prst="rect">
            <a:avLst/>
          </a:prstGeom>
          <a:solidFill>
            <a:srgbClr val="1E8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74320" y="3941064"/>
            <a:ext cx="1691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92608" y="4434840"/>
            <a:ext cx="165506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應用整合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03120" y="3950208"/>
            <a:ext cx="6858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E8B4C"/>
                </a:solidFill>
                <a:latin typeface="Calibri"/>
              </a:rPr>
              <a:t>Application Integration  —  Combining existing tools into working products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103120" y="4407408"/>
            <a:ext cx="6858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99AA"/>
                </a:solidFill>
                <a:latin typeface="Calibri"/>
              </a:rPr>
              <a:t>把現成工具組合成產品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144000" y="4069080"/>
            <a:ext cx="2743200" cy="566928"/>
          </a:xfrm>
          <a:prstGeom prst="rect">
            <a:avLst/>
          </a:prstGeom>
          <a:solidFill>
            <a:srgbClr val="1E8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162288" y="4114800"/>
            <a:ext cx="2706624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★  今天的重點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4320" y="4846320"/>
            <a:ext cx="11640312" cy="896112"/>
          </a:xfrm>
          <a:prstGeom prst="rect">
            <a:avLst/>
          </a:prstGeom>
          <a:solidFill>
            <a:srgbClr val="E8F8F0"/>
          </a:solidFill>
          <a:ln w="31750">
            <a:solidFill>
              <a:srgbClr val="0E7B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274320" y="4846320"/>
            <a:ext cx="1691640" cy="896112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274320" y="4873752"/>
            <a:ext cx="16916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92608" y="5367528"/>
            <a:ext cx="1655064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Calibri"/>
              </a:rPr>
              <a:t>使用者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103120" y="4882896"/>
            <a:ext cx="6858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E7B8C"/>
                </a:solidFill>
                <a:latin typeface="Calibri"/>
              </a:rPr>
              <a:t>End User  —  Using ChatGPT, writing prompts, daily workflows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03120" y="5340096"/>
            <a:ext cx="6858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99AA"/>
                </a:solidFill>
                <a:latin typeface="Calibri"/>
              </a:rPr>
              <a:t>使用 ChatGPT 等工具，寫 prompt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144000" y="5001768"/>
            <a:ext cx="2743200" cy="566928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162288" y="5047488"/>
            <a:ext cx="2706624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FFFFFF"/>
                </a:solidFill>
                <a:latin typeface="Calibri"/>
              </a:rPr>
              <a:t>★  今天的重點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這些詞是什麼關係？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AI / ML / Neural Networks / LLM — How Do They Relate?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4320" y="1170432"/>
            <a:ext cx="5806440" cy="5394960"/>
          </a:xfrm>
          <a:prstGeom prst="rect">
            <a:avLst/>
          </a:prstGeom>
          <a:solidFill>
            <a:srgbClr val="E2E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572768"/>
            <a:ext cx="5038344" cy="4590288"/>
          </a:xfrm>
          <a:prstGeom prst="rect">
            <a:avLst/>
          </a:prstGeom>
          <a:solidFill>
            <a:srgbClr val="C8DE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1042415" y="1975104"/>
            <a:ext cx="4270248" cy="3785615"/>
          </a:xfrm>
          <a:prstGeom prst="rect">
            <a:avLst/>
          </a:prstGeom>
          <a:solidFill>
            <a:srgbClr val="B8E4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1426464" y="2377440"/>
            <a:ext cx="3502152" cy="2980944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5760" y="1197864"/>
            <a:ext cx="562356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445566"/>
                </a:solidFill>
                <a:latin typeface="Calibri"/>
              </a:rPr>
              <a:t>AI  /  人工智慧  (Artificial Intelligence)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49808" y="1600200"/>
            <a:ext cx="484632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A5276"/>
                </a:solidFill>
                <a:latin typeface="Calibri"/>
              </a:rPr>
              <a:t>Machine Learning  /  機器學習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3856" y="2002536"/>
            <a:ext cx="4078224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0E7B8C"/>
                </a:solidFill>
                <a:latin typeface="Calibri"/>
              </a:rPr>
              <a:t>Deep Learning / Neural Networks  /  深度學習・神經網路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26464" y="2834640"/>
            <a:ext cx="3502152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000" b="1" i="0">
                <a:solidFill>
                  <a:srgbClr val="FFFFFF"/>
                </a:solidFill>
                <a:latin typeface="Calibri"/>
              </a:rPr>
              <a:t>LLM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26464" y="3456432"/>
            <a:ext cx="3502152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大型語言模型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26464" y="3867912"/>
            <a:ext cx="3502152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1">
                <a:solidFill>
                  <a:srgbClr val="CCEEFF"/>
                </a:solidFill>
                <a:latin typeface="Calibri"/>
              </a:rPr>
              <a:t>ChatGPT · Claude · Gemini · TAIDE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26464" y="4224528"/>
            <a:ext cx="3502152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88"/>
                </a:solidFill>
                <a:latin typeface="Calibri"/>
              </a:rPr>
              <a:t>★  今天的主角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00800" y="1207008"/>
            <a:ext cx="5532120" cy="960120"/>
          </a:xfrm>
          <a:prstGeom prst="rect">
            <a:avLst/>
          </a:prstGeom>
          <a:solidFill>
            <a:srgbClr val="F4F6F7"/>
          </a:solidFill>
          <a:ln w="25400">
            <a:solidFill>
              <a:srgbClr val="4455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10528" y="1261872"/>
            <a:ext cx="534924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445566"/>
                </a:solidFill>
                <a:latin typeface="Calibri"/>
              </a:rPr>
              <a:t>AI  /  人工智慧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510528" y="1591056"/>
            <a:ext cx="5349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讓機器展現出「聰明」行為的最大概念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10528" y="1956816"/>
            <a:ext cx="5349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The broadest idea: making machines act smart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0" y="2331720"/>
            <a:ext cx="5532120" cy="960120"/>
          </a:xfrm>
          <a:prstGeom prst="rect">
            <a:avLst/>
          </a:prstGeom>
          <a:solidFill>
            <a:srgbClr val="F4F6F7"/>
          </a:solidFill>
          <a:ln w="25400">
            <a:solidFill>
              <a:srgbClr val="1A52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510528" y="2386584"/>
            <a:ext cx="534924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5276"/>
                </a:solidFill>
                <a:latin typeface="Calibri"/>
              </a:rPr>
              <a:t>Machine Learning  /  機器學習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10528" y="2715768"/>
            <a:ext cx="5349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不靠人工設計規則——讓機器從資料中自動學習規律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10528" y="3081527"/>
            <a:ext cx="5349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Learns patterns from data automatically — no manual rules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400800" y="3474720"/>
            <a:ext cx="5532120" cy="960120"/>
          </a:xfrm>
          <a:prstGeom prst="rect">
            <a:avLst/>
          </a:prstGeom>
          <a:solidFill>
            <a:srgbClr val="F4F6F7"/>
          </a:solidFill>
          <a:ln w="25400">
            <a:solidFill>
              <a:srgbClr val="0E7B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510528" y="3529584"/>
            <a:ext cx="534924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E7B8C"/>
                </a:solidFill>
                <a:latin typeface="Calibri"/>
              </a:rPr>
              <a:t>Deep Learning / Neural Networks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10528" y="3858768"/>
            <a:ext cx="5349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深度學習 / 神經網路
模仿大腦神經元的多層結構，是 ML 的一個分支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10528" y="4224528"/>
            <a:ext cx="5349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Multi-layer structures inspired by brain neurons — a branch of ML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400800" y="4645152"/>
            <a:ext cx="5532120" cy="1417320"/>
          </a:xfrm>
          <a:prstGeom prst="rect">
            <a:avLst/>
          </a:prstGeom>
          <a:solidFill>
            <a:srgbClr val="E0F8FF"/>
          </a:solidFill>
          <a:ln w="254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510528" y="4700016"/>
            <a:ext cx="534924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E7B8C"/>
                </a:solidFill>
                <a:latin typeface="Calibri"/>
              </a:rPr>
              <a:t>LLM  /  大型語言模型  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10528" y="5029200"/>
            <a:ext cx="53492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用大量人類語言文字訓練的超大型神經網路
ChatGPT、Claude 全部都是 LLM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10528" y="5513832"/>
            <a:ext cx="53492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A massive neural network trained on human text — ChatGPT, Claude are all LLMs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LLM 是什麼？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What Is a Large Language Model (LLM)?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28600" y="1115568"/>
            <a:ext cx="3566160" cy="5394960"/>
          </a:xfrm>
          <a:prstGeom prst="rect">
            <a:avLst/>
          </a:prstGeom>
          <a:solidFill>
            <a:srgbClr val="F4F6F7"/>
          </a:solidFill>
          <a:ln w="12700">
            <a:solidFill>
              <a:srgbClr val="CCCC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28600" y="1115568"/>
            <a:ext cx="3566160" cy="475488"/>
          </a:xfrm>
          <a:prstGeom prst="rect">
            <a:avLst/>
          </a:prstGeom>
          <a:solidFill>
            <a:srgbClr val="8899A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8328" y="1152144"/>
            <a:ext cx="3383279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你可能想到的 AI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8328" y="1380744"/>
            <a:ext cx="3383279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FFFFFF"/>
                </a:solidFill>
                <a:latin typeface="Calibri"/>
              </a:rPr>
              <a:t>Traditional AI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8328" y="1664208"/>
            <a:ext cx="338327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1A5276"/>
                </a:solidFill>
                <a:latin typeface="Calibri"/>
              </a:rPr>
              <a:t>Traditional / Task-specific AI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傳統 AI / 任務型 AI</a:t>
            </a:r>
          </a:p>
          <a:p>
            <a:pPr algn="l">
              <a:spcBef>
                <a:spcPts val="800"/>
              </a:spcBef>
            </a:pPr>
            <a:r>
              <a:rPr sz="1200" b="0" i="0">
                <a:solidFill>
                  <a:srgbClr val="2C3E50"/>
                </a:solidFill>
                <a:latin typeface="Calibri"/>
              </a:rPr>
              <a:t>• 針對一個特定任務訓練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  Trained for one specific task</a:t>
            </a:r>
          </a:p>
          <a:p>
            <a:pPr algn="l">
              <a:spcBef>
                <a:spcPts val="500"/>
              </a:spcBef>
            </a:pPr>
            <a:r>
              <a:rPr sz="1200" b="0" i="0">
                <a:solidFill>
                  <a:srgbClr val="2C3E50"/>
                </a:solidFill>
                <a:latin typeface="Calibri"/>
              </a:rPr>
              <a:t>• 換個任務就不能用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  Cannot handle different tasks</a:t>
            </a:r>
          </a:p>
          <a:p>
            <a:pPr algn="l">
              <a:spcBef>
                <a:spcPts val="500"/>
              </a:spcBef>
            </a:pPr>
            <a:r>
              <a:rPr sz="1200" b="0" i="0">
                <a:solidFill>
                  <a:srgbClr val="2C3E50"/>
                </a:solidFill>
                <a:latin typeface="Calibri"/>
              </a:rPr>
              <a:t>• 例：人臉辨識、翻譯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  e.g. face recognition, translation</a:t>
            </a:r>
          </a:p>
          <a:p>
            <a:pPr algn="l">
              <a:spcBef>
                <a:spcPts val="1200"/>
              </a:spcBef>
            </a:pPr>
            <a:r>
              <a:rPr sz="1100" b="1" i="1">
                <a:solidFill>
                  <a:srgbClr val="1A5276"/>
                </a:solidFill>
                <a:latin typeface="Calibri"/>
              </a:rPr>
              <a:t>類比：專科醫生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Like a specialist doctor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05072" y="1115568"/>
            <a:ext cx="4023360" cy="5394960"/>
          </a:xfrm>
          <a:prstGeom prst="rect">
            <a:avLst/>
          </a:prstGeom>
          <a:solidFill>
            <a:srgbClr val="E8F8F0"/>
          </a:solidFill>
          <a:ln w="25400">
            <a:solidFill>
              <a:srgbClr val="0E7B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005072" y="1115568"/>
            <a:ext cx="4023360" cy="475488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114800" y="1152144"/>
            <a:ext cx="38404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LLM（大型語言模型）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114800" y="1380744"/>
            <a:ext cx="384048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FFFFFF"/>
                </a:solidFill>
                <a:latin typeface="Calibri"/>
              </a:rPr>
              <a:t>Large Language Model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114800" y="1664208"/>
            <a:ext cx="384048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0E7B8C"/>
                </a:solidFill>
                <a:latin typeface="Calibri"/>
              </a:rPr>
              <a:t>Large Language Model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ChatGPT / Claude / Gemini / Copilot…</a:t>
            </a:r>
          </a:p>
          <a:p>
            <a:pPr algn="l">
              <a:spcBef>
                <a:spcPts val="800"/>
              </a:spcBef>
            </a:pPr>
            <a:r>
              <a:rPr sz="1200" b="1" i="0">
                <a:solidFill>
                  <a:srgbClr val="2C3E50"/>
                </a:solidFill>
                <a:latin typeface="Calibri"/>
              </a:rPr>
              <a:t>• 用大量人類文字訓練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  Trained on vast amounts of human text</a:t>
            </a:r>
          </a:p>
          <a:p>
            <a:pPr algn="l">
              <a:spcBef>
                <a:spcPts val="500"/>
              </a:spcBef>
            </a:pPr>
            <a:r>
              <a:rPr sz="1200" b="1" i="0">
                <a:solidFill>
                  <a:srgbClr val="2C3E50"/>
                </a:solidFill>
                <a:latin typeface="Calibri"/>
              </a:rPr>
              <a:t>• 直接用說話方式互動，開箱即用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  Interact in natural language — no setup</a:t>
            </a:r>
          </a:p>
          <a:p>
            <a:pPr algn="l">
              <a:spcBef>
                <a:spcPts val="500"/>
              </a:spcBef>
            </a:pPr>
            <a:r>
              <a:rPr sz="1200" b="1" i="0">
                <a:solidFill>
                  <a:srgbClr val="2C3E50"/>
                </a:solidFill>
                <a:latin typeface="Calibri"/>
              </a:rPr>
              <a:t>• 通用型：翻譯、寫作、除錯、腦力激盪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  Writing, coding, analysis, brainstorming…</a:t>
            </a:r>
          </a:p>
          <a:p>
            <a:pPr algn="l">
              <a:spcBef>
                <a:spcPts val="1200"/>
              </a:spcBef>
            </a:pPr>
            <a:r>
              <a:rPr sz="1100" b="1" i="1">
                <a:solidFill>
                  <a:srgbClr val="0E7B8C"/>
                </a:solidFill>
                <a:latin typeface="Calibri"/>
              </a:rPr>
              <a:t>類比：全科醫生，什麼都能聊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Like a generalist doctor</a:t>
            </a:r>
          </a:p>
          <a:p>
            <a:pPr algn="l">
              <a:spcBef>
                <a:spcPts val="1000"/>
              </a:spcBef>
            </a:pPr>
            <a:r>
              <a:rPr sz="1100" b="1" i="0">
                <a:solidFill>
                  <a:srgbClr val="0E7B8C"/>
                </a:solidFill>
                <a:latin typeface="Calibri"/>
              </a:rPr>
              <a:t>→ 下一張：它如何產生文字？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  → Next: how does it generate text?</a:t>
            </a:r>
          </a:p>
        </p:txBody>
      </p:sp>
      <p:sp>
        <p:nvSpPr>
          <p:cNvPr id="17" name="Rectangle 16"/>
          <p:cNvSpPr/>
          <p:nvPr/>
        </p:nvSpPr>
        <p:spPr>
          <a:xfrm>
            <a:off x="8247888" y="1115568"/>
            <a:ext cx="3749039" cy="5394960"/>
          </a:xfrm>
          <a:prstGeom prst="rect">
            <a:avLst/>
          </a:prstGeom>
          <a:solidFill>
            <a:srgbClr val="F3E8FB"/>
          </a:solidFill>
          <a:ln w="25400">
            <a:solidFill>
              <a:srgbClr val="6A0D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8247888" y="1115568"/>
            <a:ext cx="3749039" cy="475488"/>
          </a:xfrm>
          <a:prstGeom prst="rect">
            <a:avLst/>
          </a:prstGeom>
          <a:solidFill>
            <a:srgbClr val="6A0D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357615" y="1152144"/>
            <a:ext cx="3566159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AI Agent（智能體）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57615" y="1380744"/>
            <a:ext cx="3566159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FFFFFF"/>
                </a:solidFill>
                <a:latin typeface="Calibri"/>
              </a:rPr>
              <a:t>Autonomous AI Agent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57615" y="1664208"/>
            <a:ext cx="35661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6A0DAD"/>
                </a:solidFill>
                <a:latin typeface="Calibri"/>
              </a:rPr>
              <a:t>LLM + Tools + Memory + Planning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LLM + 工具 + 記憶 + 規劃</a:t>
            </a:r>
          </a:p>
          <a:p>
            <a:pPr algn="l">
              <a:spcBef>
                <a:spcPts val="800"/>
              </a:spcBef>
            </a:pPr>
            <a:r>
              <a:rPr sz="1200" b="1" i="0">
                <a:solidFill>
                  <a:srgbClr val="2C3E50"/>
                </a:solidFill>
                <a:latin typeface="Calibri"/>
              </a:rPr>
              <a:t>• 不只回答——主動採取行動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  Not just answering — takes autonomous action</a:t>
            </a:r>
          </a:p>
          <a:p>
            <a:pPr algn="l">
              <a:spcBef>
                <a:spcPts val="500"/>
              </a:spcBef>
            </a:pPr>
            <a:r>
              <a:rPr sz="1200" b="1" i="0">
                <a:solidFill>
                  <a:srgbClr val="2C3E50"/>
                </a:solidFill>
                <a:latin typeface="Calibri"/>
              </a:rPr>
              <a:t>• 可串接工具（搜尋、執行程式、寄信）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  Can use tools: search, run code, send email…</a:t>
            </a:r>
          </a:p>
          <a:p>
            <a:pPr algn="l">
              <a:spcBef>
                <a:spcPts val="500"/>
              </a:spcBef>
            </a:pPr>
            <a:r>
              <a:rPr sz="1200" b="1" i="0">
                <a:solidFill>
                  <a:srgbClr val="2C3E50"/>
                </a:solidFill>
                <a:latin typeface="Calibri"/>
              </a:rPr>
              <a:t>• 例：Claude Code、Cursor AI、AutoGPT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  e.g. Claude Code, Cursor AI, AutoGPT</a:t>
            </a:r>
          </a:p>
          <a:p>
            <a:pPr algn="l">
              <a:spcBef>
                <a:spcPts val="1200"/>
              </a:spcBef>
            </a:pPr>
            <a:r>
              <a:rPr sz="1100" b="1" i="1">
                <a:solidFill>
                  <a:srgbClr val="6A0DAD"/>
                </a:solidFill>
                <a:latin typeface="Calibri"/>
              </a:rPr>
              <a:t>從回答問題 → 自主完成任務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From answering to autonomous task completion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LLM 如何一個字一個字產生文字？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How LLM Generates Text — One Token at a Time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672083" y="1234440"/>
            <a:ext cx="2450592" cy="2103120"/>
          </a:xfrm>
          <a:prstGeom prst="rect">
            <a:avLst/>
          </a:prstGeom>
          <a:solidFill>
            <a:srgbClr val="E8EFF8"/>
          </a:solidFill>
          <a:ln w="25400">
            <a:solidFill>
              <a:srgbClr val="1A52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63523" y="1325880"/>
            <a:ext cx="420624" cy="420624"/>
          </a:xfrm>
          <a:prstGeom prst="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63523" y="1325880"/>
            <a:ext cx="420624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①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39011" y="1325880"/>
            <a:ext cx="1792224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5276"/>
                </a:solidFill>
                <a:latin typeface="Calibri"/>
              </a:rPr>
              <a:t>你輸入文字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63523" y="1892808"/>
            <a:ext cx="226771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You give input</a:t>
            </a:r>
          </a:p>
        </p:txBody>
      </p:sp>
      <p:sp>
        <p:nvSpPr>
          <p:cNvPr id="12" name="Rectangle 11"/>
          <p:cNvSpPr/>
          <p:nvPr/>
        </p:nvSpPr>
        <p:spPr>
          <a:xfrm>
            <a:off x="763523" y="2423160"/>
            <a:ext cx="2267712" cy="777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0099" y="2459736"/>
            <a:ext cx="2194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1A5276"/>
                </a:solidFill>
                <a:latin typeface="Calibri"/>
              </a:rPr>
              <a:t>"今天天氣"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099" y="2807208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1">
                <a:solidFill>
                  <a:srgbClr val="5599AA"/>
                </a:solidFill>
                <a:latin typeface="Calibri"/>
              </a:rPr>
              <a:t>"Today's weather"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59252" y="2039112"/>
            <a:ext cx="274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0E7B8C"/>
                </a:solidFill>
                <a:latin typeface="Calibri"/>
              </a:rPr>
              <a:t>→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470148" y="1234440"/>
            <a:ext cx="2450592" cy="2103120"/>
          </a:xfrm>
          <a:prstGeom prst="rect">
            <a:avLst/>
          </a:prstGeom>
          <a:solidFill>
            <a:srgbClr val="F2EBF8"/>
          </a:solidFill>
          <a:ln w="25400">
            <a:solidFill>
              <a:srgbClr val="8E44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561588" y="1325880"/>
            <a:ext cx="420624" cy="420624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561588" y="1325880"/>
            <a:ext cx="420624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②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37076" y="1325880"/>
            <a:ext cx="1792224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8E44AD"/>
                </a:solidFill>
                <a:latin typeface="Calibri"/>
              </a:rPr>
              <a:t>計算每個字
的機率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61588" y="1892808"/>
            <a:ext cx="226771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Calculates probability
of every next word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561588" y="2423160"/>
            <a:ext cx="2267712" cy="777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598164" y="2459736"/>
            <a:ext cx="2194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8E44AD"/>
                </a:solidFill>
                <a:latin typeface="Calibri"/>
              </a:rPr>
              <a:t>「好」62%  「熱」18%
「壞」8%  其他…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598164" y="2807208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1">
                <a:solidFill>
                  <a:srgbClr val="5599AA"/>
                </a:solidFill>
                <a:latin typeface="Calibri"/>
              </a:rPr>
              <a:t>"Good" 62%  "Hot" 18%
"Bad" 8%  others…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57316" y="2039112"/>
            <a:ext cx="274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0E7B8C"/>
                </a:solidFill>
                <a:latin typeface="Calibri"/>
              </a:rPr>
              <a:t>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268212" y="1234440"/>
            <a:ext cx="2450592" cy="2103120"/>
          </a:xfrm>
          <a:prstGeom prst="rect">
            <a:avLst/>
          </a:prstGeom>
          <a:solidFill>
            <a:srgbClr val="FEF4E8"/>
          </a:solidFill>
          <a:ln w="25400">
            <a:solidFill>
              <a:srgbClr val="D35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6359651" y="1325880"/>
            <a:ext cx="420624" cy="420624"/>
          </a:xfrm>
          <a:prstGeom prst="rect">
            <a:avLst/>
          </a:prstGeom>
          <a:solidFill>
            <a:srgbClr val="D35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359651" y="1325880"/>
            <a:ext cx="420624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③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35140" y="1325880"/>
            <a:ext cx="1792224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D35400"/>
                </a:solidFill>
                <a:latin typeface="Calibri"/>
              </a:rPr>
              <a:t>選出最高
機率的字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59651" y="1892808"/>
            <a:ext cx="226771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Picks the most
likely next word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359651" y="2423160"/>
            <a:ext cx="2267712" cy="777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96227" y="2459736"/>
            <a:ext cx="2194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D35400"/>
                </a:solidFill>
                <a:latin typeface="Calibri"/>
              </a:rPr>
              <a:t>選出「好」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396227" y="2807208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1">
                <a:solidFill>
                  <a:srgbClr val="5599AA"/>
                </a:solidFill>
                <a:latin typeface="Calibri"/>
              </a:rPr>
              <a:t>Picks "Good"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755380" y="2039112"/>
            <a:ext cx="2743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0E7B8C"/>
                </a:solidFill>
                <a:latin typeface="Calibri"/>
              </a:rPr>
              <a:t>→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066276" y="1234440"/>
            <a:ext cx="2450592" cy="2103120"/>
          </a:xfrm>
          <a:prstGeom prst="rect">
            <a:avLst/>
          </a:prstGeom>
          <a:solidFill>
            <a:srgbClr val="E8F8EE"/>
          </a:solidFill>
          <a:ln w="25400">
            <a:solidFill>
              <a:srgbClr val="1E8B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157715" y="1325880"/>
            <a:ext cx="420624" cy="420624"/>
          </a:xfrm>
          <a:prstGeom prst="rect">
            <a:avLst/>
          </a:prstGeom>
          <a:solidFill>
            <a:srgbClr val="1E8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9157715" y="1325880"/>
            <a:ext cx="420624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 b="1" i="0">
                <a:solidFill>
                  <a:srgbClr val="FFFFFF"/>
                </a:solidFill>
                <a:latin typeface="Calibri"/>
              </a:rPr>
              <a:t>④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9633203" y="1325880"/>
            <a:ext cx="1792224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E8B4C"/>
                </a:solidFill>
                <a:latin typeface="Calibri"/>
              </a:rPr>
              <a:t>加回輸入
重複迴圈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157715" y="1892808"/>
            <a:ext cx="2267712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Append result,
repeat from ①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157715" y="2423160"/>
            <a:ext cx="2267712" cy="7772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9194292" y="2459736"/>
            <a:ext cx="2194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1E8B4C"/>
                </a:solidFill>
                <a:latin typeface="Calibri"/>
              </a:rPr>
              <a:t>"今天天氣好"
→ 繼續…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194292" y="2807208"/>
            <a:ext cx="2194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1">
                <a:solidFill>
                  <a:srgbClr val="5599AA"/>
                </a:solidFill>
                <a:latin typeface="Calibri"/>
              </a:rPr>
              <a:t>"Good weather today"
→ continue…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72083" y="3410712"/>
            <a:ext cx="105613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1">
                <a:solidFill>
                  <a:srgbClr val="1A5276"/>
                </a:solidFill>
                <a:latin typeface="Calibri"/>
              </a:rPr>
              <a:t>↙  將選出的字加回輸入，重複預測，直到回覆完整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72083" y="3703320"/>
            <a:ext cx="105613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1">
                <a:solidFill>
                  <a:srgbClr val="5599AA"/>
                </a:solidFill>
                <a:latin typeface="Calibri"/>
              </a:rPr>
              <a:t>Append the chosen word to the input, then repeat until the full reply is built</a:t>
            </a:r>
          </a:p>
        </p:txBody>
      </p:sp>
      <p:sp>
        <p:nvSpPr>
          <p:cNvPr id="44" name="Rectangle 43"/>
          <p:cNvSpPr/>
          <p:nvPr/>
        </p:nvSpPr>
        <p:spPr>
          <a:xfrm>
            <a:off x="320040" y="4041648"/>
            <a:ext cx="11548872" cy="2487168"/>
          </a:xfrm>
          <a:prstGeom prst="rect">
            <a:avLst/>
          </a:prstGeom>
          <a:solidFill>
            <a:srgbClr val="FDF0F0"/>
          </a:solidFill>
          <a:ln w="25400">
            <a:solidFill>
              <a:srgbClr val="C039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475488" y="4096512"/>
            <a:ext cx="11338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C0392B"/>
                </a:solidFill>
                <a:latin typeface="Calibri"/>
              </a:rPr>
              <a:t>關鍵洞察  /  Key Insight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75488" y="4480560"/>
            <a:ext cx="113385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2C3E50"/>
                </a:solidFill>
                <a:latin typeface="Calibri"/>
              </a:rPr>
              <a:t>不是在「查答案」，而是在「預測最合理的文字」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75488" y="4800600"/>
            <a:ext cx="1133856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99AA"/>
                </a:solidFill>
                <a:latin typeface="Calibri"/>
              </a:rPr>
              <a:t>Not looking up facts — predicting statistically plausible text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475488" y="5138928"/>
            <a:ext cx="113385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C0392B"/>
                </a:solidFill>
                <a:latin typeface="Calibri"/>
              </a:rPr>
              <a:t>→ 這解釋了幻覺：「最合理的文字」不等於「正確的事實」——它可以非常自信地說出不存在的事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75488" y="5440680"/>
            <a:ext cx="113385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   Hallucination: most probable ≠ most truthful — it can confidently state things that don't exist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475488" y="5760720"/>
            <a:ext cx="1133856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D35400"/>
                </a:solidFill>
                <a:latin typeface="Calibri"/>
              </a:rPr>
              <a:t>→ 這也解釋了計算錯誤：它在「預測數字應該長什麼樣子」，不是真的在做數學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75488" y="6062472"/>
            <a:ext cx="113385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   Wrong math: it predicts what numbers should look like — not actually calculating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Token 是什麼？為什麼同一個問題每次答案可能不同？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What Is a Token? Why Does the Same Question Give Different Answers?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4320" y="1115568"/>
            <a:ext cx="5669280" cy="5394960"/>
          </a:xfrm>
          <a:prstGeom prst="rect">
            <a:avLst/>
          </a:prstGeom>
          <a:solidFill>
            <a:srgbClr val="E8EFF8"/>
          </a:solidFill>
          <a:ln w="19050">
            <a:solidFill>
              <a:srgbClr val="1A52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4320" y="1115568"/>
            <a:ext cx="5669280" cy="475488"/>
          </a:xfrm>
          <a:prstGeom prst="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1143000"/>
            <a:ext cx="548640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libri"/>
              </a:rPr>
              <a:t>🧩  Token 是什麼？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1664208"/>
            <a:ext cx="548640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1A5276"/>
                </a:solidFill>
                <a:latin typeface="Calibri"/>
              </a:rPr>
              <a:t>LLM 不是按「字」處理，而是按「Token」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LLM doesn't see words — it sees tokens</a:t>
            </a:r>
          </a:p>
          <a:p>
            <a:pPr algn="l">
              <a:spcBef>
                <a:spcPts val="1200"/>
              </a:spcBef>
            </a:pPr>
            <a:r>
              <a:rPr sz="1200" b="0" i="0">
                <a:solidFill>
                  <a:srgbClr val="2C3E50"/>
                </a:solidFill>
                <a:latin typeface="Calibri"/>
              </a:rPr>
              <a:t>Token = 一個完整的詞、或詞的一部分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Token = a full word, or a fragment of a word</a:t>
            </a:r>
          </a:p>
          <a:p>
            <a:pPr algn="l">
              <a:spcBef>
                <a:spcPts val="1000"/>
              </a:spcBef>
            </a:pPr>
            <a:r>
              <a:rPr sz="1200" b="1" i="0">
                <a:solidFill>
                  <a:srgbClr val="1A5276"/>
                </a:solidFill>
                <a:latin typeface="Calibri"/>
              </a:rPr>
              <a:t>• "understanding" → "under" + "standing"</a:t>
            </a:r>
          </a:p>
          <a:p>
            <a:pPr algn="l">
              <a:spcBef>
                <a:spcPts val="400"/>
              </a:spcBef>
            </a:pPr>
            <a:r>
              <a:rPr sz="1200" b="1" i="0">
                <a:solidFill>
                  <a:srgbClr val="1A5276"/>
                </a:solidFill>
                <a:latin typeface="Calibri"/>
              </a:rPr>
              <a:t>• "tokenization" → "token" + "ization"</a:t>
            </a:r>
          </a:p>
          <a:p>
            <a:pPr algn="l">
              <a:spcBef>
                <a:spcPts val="400"/>
              </a:spcBef>
            </a:pPr>
            <a:r>
              <a:rPr sz="1200" b="1" i="0">
                <a:solidFill>
                  <a:srgbClr val="1A5276"/>
                </a:solidFill>
                <a:latin typeface="Calibri"/>
              </a:rPr>
              <a:t>• 中文每個字通常 1–3 個 token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  Chinese: each character is usually 1–3 tokens</a:t>
            </a:r>
          </a:p>
          <a:p>
            <a:pPr algn="l">
              <a:spcBef>
                <a:spcPts val="1400"/>
              </a:spcBef>
            </a:pPr>
            <a:r>
              <a:rPr sz="1200" b="1" i="0">
                <a:solidFill>
                  <a:srgbClr val="1A5276"/>
                </a:solidFill>
                <a:latin typeface="Calibri"/>
              </a:rPr>
              <a:t>為什麼重要？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Why does it matter?</a:t>
            </a:r>
          </a:p>
          <a:p>
            <a:pPr algn="l">
              <a:spcBef>
                <a:spcPts val="600"/>
              </a:spcBef>
            </a:pPr>
            <a:r>
              <a:rPr sz="1200" b="0" i="0">
                <a:solidFill>
                  <a:srgbClr val="2C3E50"/>
                </a:solidFill>
                <a:latin typeface="Calibri"/>
              </a:rPr>
              <a:t>• Token 是計費單位（1 token ≈ 3/4 個英文字母）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  Tokens are the billing unit (~3/4 of an English word)</a:t>
            </a:r>
          </a:p>
          <a:p>
            <a:pPr algn="l">
              <a:spcBef>
                <a:spcPts val="400"/>
              </a:spcBef>
            </a:pPr>
            <a:r>
              <a:rPr sz="1200" b="0" i="0">
                <a:solidFill>
                  <a:srgbClr val="2C3E50"/>
                </a:solidFill>
                <a:latin typeface="Calibri"/>
              </a:rPr>
              <a:t>• 中文比英文「貴」：同樣意思，中文用更多 token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  Chinese costs more tokens per meaning than English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45352" y="1115568"/>
            <a:ext cx="5669280" cy="5394960"/>
          </a:xfrm>
          <a:prstGeom prst="rect">
            <a:avLst/>
          </a:prstGeom>
          <a:solidFill>
            <a:srgbClr val="FEF4E8"/>
          </a:solidFill>
          <a:ln w="19050">
            <a:solidFill>
              <a:srgbClr val="D35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45352" y="1115568"/>
            <a:ext cx="5669280" cy="475488"/>
          </a:xfrm>
          <a:prstGeom prst="rect">
            <a:avLst/>
          </a:prstGeom>
          <a:solidFill>
            <a:srgbClr val="D35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82512" y="1143000"/>
            <a:ext cx="548640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Calibri"/>
              </a:rPr>
              <a:t>🌡️  Temperature（溫度）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82512" y="1664208"/>
            <a:ext cx="5486400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D35400"/>
                </a:solidFill>
                <a:latin typeface="Calibri"/>
              </a:rPr>
              <a:t>控制「選字的隨機程度」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Controls how randomly the model picks the next token</a:t>
            </a:r>
          </a:p>
          <a:p>
            <a:pPr algn="l">
              <a:spcBef>
                <a:spcPts val="1200"/>
              </a:spcBef>
            </a:pPr>
            <a:r>
              <a:rPr sz="1200" b="1" i="0">
                <a:solidFill>
                  <a:srgbClr val="1A5276"/>
                </a:solidFill>
                <a:latin typeface="Calibri"/>
              </a:rPr>
              <a:t>Temperature = 0（低）</a:t>
            </a:r>
          </a:p>
          <a:p>
            <a:pPr algn="l">
              <a:spcBef>
                <a:spcPts val="300"/>
              </a:spcBef>
            </a:pPr>
            <a:r>
              <a:rPr sz="1200" b="0" i="0">
                <a:solidFill>
                  <a:srgbClr val="2C3E50"/>
                </a:solidFill>
                <a:latin typeface="Calibri"/>
              </a:rPr>
              <a:t>永遠選最高機率的字 → 每次回答幾乎一樣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Always picks top choice → consistent, predictable</a:t>
            </a:r>
          </a:p>
          <a:p>
            <a:pPr algn="l">
              <a:spcBef>
                <a:spcPts val="1000"/>
              </a:spcBef>
            </a:pPr>
            <a:r>
              <a:rPr sz="1200" b="1" i="0">
                <a:solidFill>
                  <a:srgbClr val="C0392B"/>
                </a:solidFill>
                <a:latin typeface="Calibri"/>
              </a:rPr>
              <a:t>Temperature 高</a:t>
            </a:r>
          </a:p>
          <a:p>
            <a:pPr algn="l">
              <a:spcBef>
                <a:spcPts val="300"/>
              </a:spcBef>
            </a:pPr>
            <a:r>
              <a:rPr sz="1200" b="0" i="0">
                <a:solidFill>
                  <a:srgbClr val="2C3E50"/>
                </a:solidFill>
                <a:latin typeface="Calibri"/>
              </a:rPr>
              <a:t>有機率選較低機率的字 → 更有創意，但更不穩定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Sometimes picks lower-probability options → creative but unpredictable</a:t>
            </a:r>
          </a:p>
          <a:p>
            <a:pPr algn="l">
              <a:spcBef>
                <a:spcPts val="1400"/>
              </a:spcBef>
            </a:pPr>
            <a:r>
              <a:rPr sz="1200" b="1" i="0">
                <a:solidFill>
                  <a:srgbClr val="D35400"/>
                </a:solidFill>
                <a:latin typeface="Calibri"/>
              </a:rPr>
              <a:t>這就是為什麼：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Why this matters:</a:t>
            </a:r>
          </a:p>
          <a:p>
            <a:pPr algn="l">
              <a:spcBef>
                <a:spcPts val="600"/>
              </a:spcBef>
            </a:pPr>
            <a:r>
              <a:rPr sz="1200" b="0" i="0">
                <a:solidFill>
                  <a:srgbClr val="2C3E50"/>
                </a:solidFill>
                <a:latin typeface="Calibri"/>
              </a:rPr>
              <a:t>• 同一個問題，不同對話，答案可能不同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  Same question in a new chat → possibly different answer</a:t>
            </a:r>
          </a:p>
          <a:p>
            <a:pPr algn="l">
              <a:spcBef>
                <a:spcPts val="400"/>
              </a:spcBef>
            </a:pPr>
            <a:r>
              <a:rPr sz="1200" b="0" i="0">
                <a:solidFill>
                  <a:srgbClr val="2C3E50"/>
                </a:solidFill>
                <a:latin typeface="Calibri"/>
              </a:rPr>
              <a:t>• 重複問不一定得到更「真」的答案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  Asking again doesn't necessarily get a more accurate answer</a:t>
            </a:r>
          </a:p>
          <a:p>
            <a:pPr algn="l">
              <a:spcBef>
                <a:spcPts val="1000"/>
              </a:spcBef>
            </a:pPr>
            <a:r>
              <a:rPr sz="1100" b="1" i="0">
                <a:solidFill>
                  <a:srgbClr val="D35400"/>
                </a:solidFill>
                <a:latin typeface="Calibri"/>
              </a:rPr>
              <a:t>→ 不確定時：開新對話重問，看兩次答案是否一致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   When unsure: ask again in a new chat — compare answers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幻覺問題：AI 不知道自己說錯了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Hallucination: AI Doesn't Know When It's Wrong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0040" y="1143000"/>
            <a:ext cx="1152144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1A5276"/>
                </a:solidFill>
                <a:latin typeface="Calibri"/>
              </a:rPr>
              <a:t>因為 LLM 是在「預測文字」，不是在「查答案」——它可以非常自信地說出完全錯誤的事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" y="1344168"/>
            <a:ext cx="1152144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LLM predicts text, not looks up facts — it can state completely wrong things with full confidence</a:t>
            </a:r>
          </a:p>
        </p:txBody>
      </p:sp>
      <p:sp>
        <p:nvSpPr>
          <p:cNvPr id="9" name="Rectangle 8"/>
          <p:cNvSpPr/>
          <p:nvPr/>
        </p:nvSpPr>
        <p:spPr>
          <a:xfrm>
            <a:off x="274320" y="1508760"/>
            <a:ext cx="11640312" cy="384048"/>
          </a:xfrm>
          <a:prstGeom prst="rect">
            <a:avLst/>
          </a:prstGeom>
          <a:solidFill>
            <a:srgbClr val="FD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2336" y="1527048"/>
            <a:ext cx="1133856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C0392B"/>
                </a:solidFill>
                <a:latin typeface="Calibri"/>
              </a:rPr>
              <a:t>⚡  AI 不是搜尋引擎——它是機率機器  /  AI is not a search engine. It's a probability machine.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4320" y="2002536"/>
            <a:ext cx="11640312" cy="1499616"/>
          </a:xfrm>
          <a:prstGeom prst="rect">
            <a:avLst/>
          </a:prstGeom>
          <a:solidFill>
            <a:srgbClr val="F4F6F7"/>
          </a:solidFill>
          <a:ln w="19050">
            <a:solidFill>
              <a:srgbClr val="C039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20040" y="205740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2C3E50"/>
                </a:solidFill>
                <a:latin typeface="Calibri"/>
              </a:rPr>
              <a:t>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2057400"/>
            <a:ext cx="10698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C0392B"/>
                </a:solidFill>
                <a:latin typeface="Calibri"/>
              </a:rPr>
              <a:t>捏造的引用  Fabricated Citations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1560" y="2459736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LLM 會生成格式完全正確的引用——作者、書名、年份全都有，但那本書根本不存在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271576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99AA"/>
                </a:solidFill>
                <a:latin typeface="Calibri"/>
              </a:rPr>
              <a:t>Generates perfectly-formatted citations — author, title, year — for books that don't exist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51560" y="2971800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C0392B"/>
                </a:solidFill>
                <a:latin typeface="Calibri"/>
              </a:rPr>
              <a:t>真實案例：美國律師用 AI 查案例，法官發現全是假的，律師被罰款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1560" y="3227832"/>
            <a:ext cx="106984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Real case: A US lawyer submitted AI-generated citations — the judge found they were all fabricated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4320" y="3520439"/>
            <a:ext cx="11640312" cy="1499616"/>
          </a:xfrm>
          <a:prstGeom prst="rect">
            <a:avLst/>
          </a:prstGeom>
          <a:solidFill>
            <a:srgbClr val="FFFFFF"/>
          </a:solidFill>
          <a:ln w="19050">
            <a:solidFill>
              <a:srgbClr val="D35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20040" y="3575303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2C3E50"/>
                </a:solidFill>
                <a:latin typeface="Calibri"/>
              </a:rPr>
              <a:t>🔢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" y="3575303"/>
            <a:ext cx="10698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D35400"/>
                </a:solidFill>
                <a:latin typeface="Calibri"/>
              </a:rPr>
              <a:t>錯誤的數字  Wrong Numbers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3977639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AI 不是在計算——它預測「數字統計上應該長什麼樣子」，計算結果要自己驗算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1560" y="4233672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99AA"/>
                </a:solidFill>
                <a:latin typeface="Calibri"/>
              </a:rPr>
              <a:t>AI predicts what numbers should look like statistically — it's not actually calculating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51560" y="4489704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D35400"/>
                </a:solidFill>
                <a:latin typeface="Calibri"/>
              </a:rPr>
              <a:t>→ 計算結果、統計數字，不能直接信任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51560" y="4745736"/>
            <a:ext cx="106984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→ Verify any numbers, calculations, or statistics independently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74320" y="5038344"/>
            <a:ext cx="11640312" cy="1499616"/>
          </a:xfrm>
          <a:prstGeom prst="rect">
            <a:avLst/>
          </a:prstGeom>
          <a:solidFill>
            <a:srgbClr val="F4F6F7"/>
          </a:solidFill>
          <a:ln w="19050">
            <a:solidFill>
              <a:srgbClr val="1A52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20040" y="5093207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0" i="0">
                <a:solidFill>
                  <a:srgbClr val="2C3E50"/>
                </a:solidFill>
                <a:latin typeface="Calibri"/>
              </a:rPr>
              <a:t>😊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51560" y="5093207"/>
            <a:ext cx="1069848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1A5276"/>
                </a:solidFill>
                <a:latin typeface="Calibri"/>
              </a:rPr>
              <a:t>越問越順你心  Sycophancy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" y="5495544"/>
            <a:ext cx="1069848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AI 被訓練成「讓使用者滿意」——你越堅持，它越可能說你是對的，即使你錯了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1560" y="5751576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99AA"/>
                </a:solidFill>
                <a:latin typeface="Calibri"/>
              </a:rPr>
              <a:t>AI is trained to please — the more you push, the more it agrees, even if you're wrong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051560" y="6007608"/>
            <a:ext cx="106984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A5276"/>
                </a:solidFill>
                <a:latin typeface="Calibri"/>
              </a:rPr>
              <a:t>→ 對重要結論存疑時，開新對話重問，看答案是否一致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51560" y="6263640"/>
            <a:ext cx="106984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→ For important conclusions: open a new chat and ask again — compare the answers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74320" y="6565392"/>
            <a:ext cx="11640312" cy="256032"/>
          </a:xfrm>
          <a:prstGeom prst="rect">
            <a:avLst/>
          </a:prstGeom>
          <a:solidFill>
            <a:srgbClr val="FD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11480" y="6574536"/>
            <a:ext cx="557784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C0392B"/>
                </a:solidFill>
                <a:latin typeface="Calibri"/>
              </a:rPr>
              <a:t>AI 給你建議，但決定怎麼做的是你，責任也是你的。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26480" y="6574536"/>
            <a:ext cx="557784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C0392B"/>
                </a:solidFill>
                <a:latin typeface="Calibri"/>
              </a:rPr>
              <a:t>AI advises; you decide. Responsibility is yours.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AI 做不到的五件事 + 一個隱藏的事實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Five Things AI Cannot Do — Plus One Hidden Fact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4320" y="1188720"/>
            <a:ext cx="11640312" cy="603504"/>
          </a:xfrm>
          <a:prstGeom prst="rect">
            <a:avLst/>
          </a:prstGeom>
          <a:solidFill>
            <a:srgbClr val="F4F6F7"/>
          </a:solidFill>
          <a:ln w="10160">
            <a:solidFill>
              <a:srgbClr val="0E7B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20040" y="1280160"/>
            <a:ext cx="5029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2C3E50"/>
                </a:solidFill>
                <a:latin typeface="Calibri"/>
              </a:rPr>
              <a:t>🕐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234440"/>
            <a:ext cx="53949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5276"/>
                </a:solidFill>
                <a:latin typeface="Calibri"/>
              </a:rPr>
              <a:t>即時資訊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1517904"/>
            <a:ext cx="53949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只知道訓練截止前的資料，問「現在」的事會答錯（例：Gemini 3.1 Pro 截止 2025/01）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2240" y="1234440"/>
            <a:ext cx="5303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1">
                <a:solidFill>
                  <a:srgbClr val="0E7B8C"/>
                </a:solidFill>
                <a:latin typeface="Calibri"/>
              </a:rPr>
              <a:t>Real-time Information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92240" y="1517904"/>
            <a:ext cx="5303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Only pre-training data — errors on current events; Gemini 3.1 Pro (Apr 2026) cuts off Jan 2025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4320" y="1810512"/>
            <a:ext cx="11640312" cy="603504"/>
          </a:xfrm>
          <a:prstGeom prst="rect">
            <a:avLst/>
          </a:prstGeom>
          <a:solidFill>
            <a:srgbClr val="FFFFFF"/>
          </a:solidFill>
          <a:ln w="10160">
            <a:solidFill>
              <a:srgbClr val="0E7B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20040" y="1901952"/>
            <a:ext cx="5029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2C3E50"/>
                </a:solidFill>
                <a:latin typeface="Calibri"/>
              </a:rPr>
              <a:t>🔢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1856231"/>
            <a:ext cx="53949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5276"/>
                </a:solidFill>
                <a:latin typeface="Calibri"/>
              </a:rPr>
              <a:t>精確計算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2139696"/>
            <a:ext cx="53949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預測「數字應該長什麼樣子」，不是真正計算——複雜數字一定要自己驗算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92240" y="1856231"/>
            <a:ext cx="5303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1">
                <a:solidFill>
                  <a:srgbClr val="0E7B8C"/>
                </a:solidFill>
                <a:latin typeface="Calibri"/>
              </a:rPr>
              <a:t>Precise Calculation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92240" y="2139696"/>
            <a:ext cx="5303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Predicts what numbers should look like — not actually calculating; always verify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4320" y="2432304"/>
            <a:ext cx="11640312" cy="603504"/>
          </a:xfrm>
          <a:prstGeom prst="rect">
            <a:avLst/>
          </a:prstGeom>
          <a:solidFill>
            <a:srgbClr val="F4F6F7"/>
          </a:solidFill>
          <a:ln w="10160">
            <a:solidFill>
              <a:srgbClr val="0E7B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20040" y="2523744"/>
            <a:ext cx="5029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2C3E50"/>
                </a:solidFill>
                <a:latin typeface="Calibri"/>
              </a:rPr>
              <a:t>💡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2478024"/>
            <a:ext cx="53949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5276"/>
                </a:solidFill>
                <a:latin typeface="Calibri"/>
              </a:rPr>
              <a:t>真正原創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14400" y="2761488"/>
            <a:ext cx="53949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重組它見過的模式，不是憑空創造全新想法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92240" y="2478024"/>
            <a:ext cx="5303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1">
                <a:solidFill>
                  <a:srgbClr val="0E7B8C"/>
                </a:solidFill>
                <a:latin typeface="Calibri"/>
              </a:rPr>
              <a:t>True Originality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92240" y="2761488"/>
            <a:ext cx="5303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Recombines known patterns — it doesn't invent genuinely new ideas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274320" y="3054096"/>
            <a:ext cx="11640312" cy="603504"/>
          </a:xfrm>
          <a:prstGeom prst="rect">
            <a:avLst/>
          </a:prstGeom>
          <a:solidFill>
            <a:srgbClr val="FFFFFF"/>
          </a:solidFill>
          <a:ln w="10160">
            <a:solidFill>
              <a:srgbClr val="0E7B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320040" y="3145536"/>
            <a:ext cx="5029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2C3E50"/>
                </a:solidFill>
                <a:latin typeface="Calibri"/>
              </a:rPr>
              <a:t>🌍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3099815"/>
            <a:ext cx="53949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5276"/>
                </a:solidFill>
                <a:latin typeface="Calibri"/>
              </a:rPr>
              <a:t>物理常識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14400" y="3383279"/>
            <a:ext cx="53949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沒有身體，對空間、物理、「要先有車才能開車去洗車」這類任務容易犯錯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92240" y="3099815"/>
            <a:ext cx="5303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1">
                <a:solidFill>
                  <a:srgbClr val="0E7B8C"/>
                </a:solidFill>
                <a:latin typeface="Calibri"/>
              </a:rPr>
              <a:t>Physical Common Sense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492240" y="3383279"/>
            <a:ext cx="5303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No body or physical experience — spatial and physical tasks often trip it up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74320" y="3675888"/>
            <a:ext cx="11640312" cy="603504"/>
          </a:xfrm>
          <a:prstGeom prst="rect">
            <a:avLst/>
          </a:prstGeom>
          <a:solidFill>
            <a:srgbClr val="F4F6F7"/>
          </a:solidFill>
          <a:ln w="10160">
            <a:solidFill>
              <a:srgbClr val="0E7B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320040" y="3767328"/>
            <a:ext cx="5029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800" b="0" i="0">
                <a:solidFill>
                  <a:srgbClr val="2C3E50"/>
                </a:solidFill>
                <a:latin typeface="Calibri"/>
              </a:rPr>
              <a:t>❤️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4400" y="3721608"/>
            <a:ext cx="53949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5276"/>
                </a:solidFill>
                <a:latin typeface="Calibri"/>
              </a:rPr>
              <a:t>真實情感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14400" y="4005072"/>
            <a:ext cx="539496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模擬同理心非常好，但裡面沒有人——不要把它當朋友或諮商師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492240" y="3721608"/>
            <a:ext cx="5303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1">
                <a:solidFill>
                  <a:srgbClr val="0E7B8C"/>
                </a:solidFill>
                <a:latin typeface="Calibri"/>
              </a:rPr>
              <a:t>Real Emotional Understanding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492240" y="4005072"/>
            <a:ext cx="53035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Simulates empathy very well, but there's no one inside — don't treat it as a friend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74320" y="4297680"/>
            <a:ext cx="11640312" cy="274320"/>
          </a:xfrm>
          <a:prstGeom prst="rect">
            <a:avLst/>
          </a:prstGeom>
          <a:solidFill>
            <a:srgbClr val="EEE8F8"/>
          </a:solidFill>
          <a:ln w="12700">
            <a:solidFill>
              <a:srgbClr val="8E44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11480" y="4325112"/>
            <a:ext cx="1129284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8E44AD"/>
                </a:solidFill>
                <a:latin typeface="Calibri"/>
              </a:rPr>
              <a:t>⚡ 不同模型各有專長，沒有萬能 AI：Gemini 擅長多模態 · Claude 擅長長文分析 · GPT-4o 擅長對話創作  /  No single AI does everything — pick the right model for each task</a:t>
            </a:r>
          </a:p>
        </p:txBody>
      </p:sp>
      <p:sp>
        <p:nvSpPr>
          <p:cNvPr id="39" name="Rectangle 38"/>
          <p:cNvSpPr/>
          <p:nvPr/>
        </p:nvSpPr>
        <p:spPr>
          <a:xfrm>
            <a:off x="274320" y="4608576"/>
            <a:ext cx="11640312" cy="2084831"/>
          </a:xfrm>
          <a:prstGeom prst="rect">
            <a:avLst/>
          </a:prstGeom>
          <a:solidFill>
            <a:srgbClr val="FEF9E7"/>
          </a:solidFill>
          <a:ln w="25400">
            <a:solidFill>
              <a:srgbClr val="D35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274320" y="4608576"/>
            <a:ext cx="11640312" cy="384048"/>
          </a:xfrm>
          <a:prstGeom prst="rect">
            <a:avLst/>
          </a:prstGeom>
          <a:solidFill>
            <a:srgbClr val="D35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411480" y="4626864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⚠️  隱藏事實：它知道自己在猜，但介面不告訴你  /  Hidden Fact: It Knows When It's Guessing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11480" y="5047488"/>
            <a:ext cx="11430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每個字生成時，模型內部都有「信心分數」——但你看到的只有流暢的文字，不知道它有多不確定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11480" y="5321808"/>
            <a:ext cx="114300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Every token has an internal confidence score — but the interface only shows fluent text, hiding uncertainty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1480" y="5596128"/>
            <a:ext cx="11430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D35400"/>
                </a:solidFill>
                <a:latin typeface="Calibri"/>
              </a:rPr>
              <a:t>AI 被訓練成「取悅使用者」（Sycophancy）：你越堅持、越情緒化，它越說你想聽的——不一定更接近事實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11480" y="5870448"/>
            <a:ext cx="114300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Trained to please: the more emotional you are, the more it tells you what you want to hear — not what's true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11480" y="6144768"/>
            <a:ext cx="11430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A5276"/>
                </a:solidFill>
                <a:latin typeface="Calibri"/>
              </a:rPr>
              <a:t>對策：保持冷靜，問它「你有多確定？什麼情況下你可能是錯的？」；重要的事在新對話重問一次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11480" y="6419088"/>
            <a:ext cx="114300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Tip: stay calm, ask 'how confident are you, and what could make you wrong?' — then ask again in a fresh chat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為什麼 AI 會「忘事」？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Why Does AI "Forget"?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0040" y="1143000"/>
            <a:ext cx="115214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1A5276"/>
                </a:solidFill>
                <a:latin typeface="Calibri"/>
              </a:rPr>
              <a:t>這不是 bug——是它的根本設計。  /  This is not a bug — it's by design.</a:t>
            </a:r>
          </a:p>
        </p:txBody>
      </p:sp>
      <p:sp>
        <p:nvSpPr>
          <p:cNvPr id="8" name="Rectangle 7"/>
          <p:cNvSpPr/>
          <p:nvPr/>
        </p:nvSpPr>
        <p:spPr>
          <a:xfrm>
            <a:off x="274320" y="1572768"/>
            <a:ext cx="5577840" cy="3017520"/>
          </a:xfrm>
          <a:prstGeom prst="rect">
            <a:avLst/>
          </a:prstGeom>
          <a:solidFill>
            <a:srgbClr val="E8F4F8"/>
          </a:solidFill>
          <a:ln w="19050">
            <a:solidFill>
              <a:srgbClr val="0E7B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274320" y="1572768"/>
            <a:ext cx="5577840" cy="475488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1600200"/>
            <a:ext cx="539496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🪟  情境窗口  Context Window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" y="2103120"/>
            <a:ext cx="539496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0E7B8C"/>
                </a:solidFill>
                <a:latin typeface="Calibri"/>
              </a:rPr>
              <a:t>AI 有「工作記憶」上限</a:t>
            </a:r>
          </a:p>
          <a:p>
            <a:pPr algn="l">
              <a:spcBef>
                <a:spcPts val="100"/>
              </a:spcBef>
            </a:pPr>
            <a:r>
              <a:rPr sz="1100" b="0" i="1">
                <a:solidFill>
                  <a:srgbClr val="5599AA"/>
                </a:solidFill>
                <a:latin typeface="Calibri"/>
              </a:rPr>
              <a:t>AI has a working memory limit</a:t>
            </a:r>
          </a:p>
          <a:p>
            <a:pPr algn="l">
              <a:spcBef>
                <a:spcPts val="1000"/>
              </a:spcBef>
            </a:pPr>
            <a:r>
              <a:rPr sz="1200" b="0" i="0">
                <a:solidFill>
                  <a:srgbClr val="2C3E50"/>
                </a:solidFill>
                <a:latin typeface="Calibri"/>
              </a:rPr>
              <a:t>• 對話太長，最舊的內容會被推出去</a:t>
            </a:r>
          </a:p>
          <a:p>
            <a:pPr algn="l">
              <a:spcBef>
                <a:spcPts val="100"/>
              </a:spcBef>
            </a:pPr>
            <a:r>
              <a:rPr sz="1100" b="0" i="1">
                <a:solidFill>
                  <a:srgbClr val="5599AA"/>
                </a:solidFill>
                <a:latin typeface="Calibri"/>
              </a:rPr>
              <a:t>  When the chat gets too long, old content gets pushed out</a:t>
            </a:r>
          </a:p>
          <a:p>
            <a:pPr algn="l">
              <a:spcBef>
                <a:spcPts val="600"/>
              </a:spcBef>
            </a:pPr>
            <a:r>
              <a:rPr sz="1200" b="0" i="0">
                <a:solidFill>
                  <a:srgbClr val="2C3E50"/>
                </a:solidFill>
                <a:latin typeface="Calibri"/>
              </a:rPr>
              <a:t>• 它可能忘記你前面說過的限制或資訊</a:t>
            </a:r>
          </a:p>
          <a:p>
            <a:pPr algn="l">
              <a:spcBef>
                <a:spcPts val="100"/>
              </a:spcBef>
            </a:pPr>
            <a:r>
              <a:rPr sz="1100" b="0" i="1">
                <a:solidFill>
                  <a:srgbClr val="5599AA"/>
                </a:solidFill>
                <a:latin typeface="Calibri"/>
              </a:rPr>
              <a:t>  It may forget constraints or info you gave earlier</a:t>
            </a:r>
          </a:p>
          <a:p>
            <a:pPr algn="l">
              <a:spcBef>
                <a:spcPts val="600"/>
              </a:spcBef>
            </a:pPr>
            <a:r>
              <a:rPr sz="1200" b="0" i="0">
                <a:solidFill>
                  <a:srgbClr val="2C3E50"/>
                </a:solidFill>
                <a:latin typeface="Calibri"/>
              </a:rPr>
              <a:t>• Claude 約可容納 20 萬 Token（一本 500 頁書）</a:t>
            </a:r>
          </a:p>
          <a:p>
            <a:pPr algn="l">
              <a:spcBef>
                <a:spcPts val="100"/>
              </a:spcBef>
            </a:pPr>
            <a:r>
              <a:rPr sz="1100" b="0" i="1">
                <a:solidFill>
                  <a:srgbClr val="5599AA"/>
                </a:solidFill>
                <a:latin typeface="Calibri"/>
              </a:rPr>
              <a:t>  Claude holds ~200K tokens (~a 500-page book) — but still finite</a:t>
            </a:r>
          </a:p>
          <a:p>
            <a:pPr algn="l">
              <a:spcBef>
                <a:spcPts val="1200"/>
              </a:spcBef>
            </a:pPr>
            <a:r>
              <a:rPr sz="1200" b="1" i="1">
                <a:solidFill>
                  <a:srgbClr val="1A5276"/>
                </a:solidFill>
                <a:latin typeface="Calibri"/>
              </a:rPr>
              <a:t>類比：一塊白板，寫滿了就要擦最舊的</a:t>
            </a:r>
          </a:p>
          <a:p>
            <a:pPr algn="l">
              <a:spcBef>
                <a:spcPts val="100"/>
              </a:spcBef>
            </a:pPr>
            <a:r>
              <a:rPr sz="1100" b="0" i="1">
                <a:solidFill>
                  <a:srgbClr val="5599AA"/>
                </a:solidFill>
                <a:latin typeface="Calibri"/>
              </a:rPr>
              <a:t>Like a whiteboard — when full, the oldest gets erased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172200" y="1572768"/>
            <a:ext cx="5742432" cy="3017520"/>
          </a:xfrm>
          <a:prstGeom prst="rect">
            <a:avLst/>
          </a:prstGeom>
          <a:solidFill>
            <a:srgbClr val="FEF9E7"/>
          </a:solidFill>
          <a:ln w="19050">
            <a:solidFill>
              <a:srgbClr val="D35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172200" y="1572768"/>
            <a:ext cx="5742432" cy="475488"/>
          </a:xfrm>
          <a:prstGeom prst="rect">
            <a:avLst/>
          </a:prstGeom>
          <a:solidFill>
            <a:srgbClr val="D35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09360" y="1600200"/>
            <a:ext cx="5532120" cy="420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🔄  它其實是無狀態的  Stateless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103120"/>
            <a:ext cx="553212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300" b="1">
                <a:solidFill>
                  <a:srgbClr val="D35400"/>
                </a:solidFill>
                <a:latin typeface="Calibri"/>
              </a:rPr>
              <a:t>每次按送出，AI 從頭讀一次整段對話</a:t>
            </a:r>
          </a:p>
          <a:p>
            <a:pPr algn="l">
              <a:spcBef>
                <a:spcPts val="100"/>
              </a:spcBef>
            </a:pPr>
            <a:r>
              <a:rPr sz="1100" b="0" i="1">
                <a:solidFill>
                  <a:srgbClr val="5599AA"/>
                </a:solidFill>
                <a:latin typeface="Calibri"/>
              </a:rPr>
              <a:t>Every time you send, AI re-reads the whole conversation from scratch</a:t>
            </a:r>
          </a:p>
          <a:p>
            <a:pPr algn="l">
              <a:spcBef>
                <a:spcPts val="1000"/>
              </a:spcBef>
            </a:pPr>
            <a:r>
              <a:rPr sz="1200" b="0" i="0">
                <a:solidFill>
                  <a:srgbClr val="2C3E50"/>
                </a:solidFill>
                <a:latin typeface="Calibri"/>
              </a:rPr>
              <a:t>• 回覆完就「消失」了——沒有記憶</a:t>
            </a:r>
          </a:p>
          <a:p>
            <a:pPr algn="l">
              <a:spcBef>
                <a:spcPts val="100"/>
              </a:spcBef>
            </a:pPr>
            <a:r>
              <a:rPr sz="1100" b="0" i="1">
                <a:solidFill>
                  <a:srgbClr val="5599AA"/>
                </a:solidFill>
                <a:latin typeface="Calibri"/>
              </a:rPr>
              <a:t>  After replying, it completely disappears — no memory at all</a:t>
            </a:r>
          </a:p>
          <a:p>
            <a:pPr algn="l">
              <a:spcBef>
                <a:spcPts val="600"/>
              </a:spcBef>
            </a:pPr>
            <a:r>
              <a:rPr sz="1200" b="1" i="0">
                <a:solidFill>
                  <a:srgbClr val="2C3E50"/>
                </a:solidFill>
                <a:latin typeface="Calibri"/>
              </a:rPr>
              <a:t>• 「記得你」的是 App，不是 AI 本身</a:t>
            </a:r>
          </a:p>
          <a:p>
            <a:pPr algn="l">
              <a:spcBef>
                <a:spcPts val="100"/>
              </a:spcBef>
            </a:pPr>
            <a:r>
              <a:rPr sz="1100" b="0" i="1">
                <a:solidFill>
                  <a:srgbClr val="5599AA"/>
                </a:solidFill>
                <a:latin typeface="Calibri"/>
              </a:rPr>
              <a:t>  The App remembers you, not the AI itself</a:t>
            </a:r>
          </a:p>
          <a:p>
            <a:pPr algn="l">
              <a:spcBef>
                <a:spcPts val="300"/>
              </a:spcBef>
            </a:pPr>
            <a:r>
              <a:rPr sz="1000" b="0" i="1">
                <a:solidFill>
                  <a:srgbClr val="8E44AD"/>
                </a:solidFill>
                <a:latin typeface="Calibri"/>
              </a:rPr>
              <a:t>  ↳ 這是軟體工程的效果（資料庫＋API＋Session）</a:t>
            </a:r>
          </a:p>
          <a:p>
            <a:pPr algn="l">
              <a:spcBef>
                <a:spcPts val="100"/>
              </a:spcBef>
            </a:pPr>
            <a:r>
              <a:rPr sz="1000" b="1" i="0">
                <a:solidFill>
                  <a:srgbClr val="8E44AD"/>
                </a:solidFill>
                <a:latin typeface="Calibri"/>
              </a:rPr>
              <a:t>     同樣原理造就了 Agent AI：LLM ＋ 記憶 ＋ 工具 ＋ 規劃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     Software engineering at work — the same principle behind Agent AI</a:t>
            </a:r>
          </a:p>
          <a:p>
            <a:pPr algn="l">
              <a:spcBef>
                <a:spcPts val="600"/>
              </a:spcBef>
            </a:pPr>
            <a:r>
              <a:rPr sz="1200" b="0" i="0">
                <a:solidFill>
                  <a:srgbClr val="2C3E50"/>
                </a:solidFill>
                <a:latin typeface="Calibri"/>
              </a:rPr>
              <a:t>• 換裝置登入，AI 看的是 App 存的紀錄</a:t>
            </a:r>
          </a:p>
          <a:p>
            <a:pPr algn="l">
              <a:spcBef>
                <a:spcPts val="100"/>
              </a:spcBef>
            </a:pPr>
            <a:r>
              <a:rPr sz="1100" b="0" i="1">
                <a:solidFill>
                  <a:srgbClr val="5599AA"/>
                </a:solidFill>
                <a:latin typeface="Calibri"/>
              </a:rPr>
              <a:t>  On a different device, AI reads the App's saved history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74320" y="4626864"/>
            <a:ext cx="11640312" cy="402336"/>
          </a:xfrm>
          <a:prstGeom prst="rect">
            <a:avLst/>
          </a:prstGeom>
          <a:solidFill>
            <a:srgbClr val="FFF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02336" y="4645152"/>
            <a:ext cx="113385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D35400"/>
                </a:solidFill>
                <a:latin typeface="Calibri"/>
              </a:rPr>
              <a:t>→ 對話太長時，App 會自動「摘要」舊對話騰出空間——但這摘要本身也是 LLM 在猜，不完美。下一張：四種常見失敗模式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" y="4846320"/>
            <a:ext cx="1133856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AA6600"/>
                </a:solidFill>
                <a:latin typeface="Calibri"/>
              </a:rPr>
              <a:t>When chats get too long, the app auto-summarizes old content — but the summary is also guessed by an LLM; it's imperfect. Next: four failure modes.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4320" y="5065776"/>
            <a:ext cx="11640312" cy="1572768"/>
          </a:xfrm>
          <a:prstGeom prst="rect">
            <a:avLst/>
          </a:prstGeom>
          <a:solidFill>
            <a:srgbClr val="E8F8F0"/>
          </a:solidFill>
          <a:ln w="19050">
            <a:solidFill>
              <a:srgbClr val="1E8B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11480" y="5102352"/>
            <a:ext cx="1133856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E8B4C"/>
                </a:solidFill>
                <a:latin typeface="Calibri"/>
              </a:rPr>
              <a:t>✅  實用對策  Practical Tips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5486400"/>
            <a:ext cx="11247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• 長任務時，把關鍵指示放在對話最前面  |  Put key instructions at the start of long chats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5742432"/>
            <a:ext cx="11247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• 感覺 AI 跑偏時，開新對話重來  |  If AI drifts, start a new chat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5998464"/>
            <a:ext cx="11247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• 重要的需求和限制，每次對話都說清楚  |  State important requirements in every new session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2920" y="6254496"/>
            <a:ext cx="112471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• 同一個問題在新對話問，有時答案不同——這很正常  |  Same question, new chat, may give different answers — normal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情境壓縮失敗的四種模式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Four Ways Context Compression Can Fail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0040" y="1143000"/>
            <a:ext cx="1152144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1">
                <a:solidFill>
                  <a:srgbClr val="1A5276"/>
                </a:solidFill>
                <a:latin typeface="Calibri"/>
              </a:rPr>
              <a:t>對話太長時，AI 工具會自動「摘要」舊對話節省空間——但摘要不完美，以下是常見的失敗模式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20040" y="1463040"/>
            <a:ext cx="115214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When chats get too long, AI tools auto-summarize old content — but summaries aren't perfect</a:t>
            </a:r>
          </a:p>
        </p:txBody>
      </p:sp>
      <p:sp>
        <p:nvSpPr>
          <p:cNvPr id="9" name="Rectangle 8"/>
          <p:cNvSpPr/>
          <p:nvPr/>
        </p:nvSpPr>
        <p:spPr>
          <a:xfrm>
            <a:off x="274320" y="1847088"/>
            <a:ext cx="5394960" cy="1920240"/>
          </a:xfrm>
          <a:prstGeom prst="rect">
            <a:avLst/>
          </a:prstGeom>
          <a:solidFill>
            <a:srgbClr val="F4F6F7"/>
          </a:solidFill>
          <a:ln w="25400">
            <a:solidFill>
              <a:srgbClr val="C039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2336" y="1920240"/>
            <a:ext cx="513892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C0392B"/>
                </a:solidFill>
                <a:latin typeface="Calibri"/>
              </a:rPr>
              <a:t>① 關鍵限制被摘要掉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2336" y="2249424"/>
            <a:ext cx="513892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Constraint Gets Summarized Away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" y="2505456"/>
            <a:ext cx="513892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你說了「別用 jQuery」
→ 摘要變成「前端程式碼需求」
→ jQuery 悄悄出現了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2336" y="3273552"/>
            <a:ext cx="5138928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You said 'don't use jQuery' → summarized to 'frontend task' → jQuery appears again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17920" y="1847088"/>
            <a:ext cx="5394960" cy="1920240"/>
          </a:xfrm>
          <a:prstGeom prst="rect">
            <a:avLst/>
          </a:prstGeom>
          <a:solidFill>
            <a:srgbClr val="F4F6F7"/>
          </a:solidFill>
          <a:ln w="25400">
            <a:solidFill>
              <a:srgbClr val="D35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45936" y="1920240"/>
            <a:ext cx="513892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D35400"/>
                </a:solidFill>
                <a:latin typeface="Calibri"/>
              </a:rPr>
              <a:t>② 角色混淆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45936" y="2249424"/>
            <a:ext cx="513892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Role Confusion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5936" y="2505456"/>
            <a:ext cx="513892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複雜來回被壓縮為「討論了選項 A/B/C」
→ AI 忘了你已經選了 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45936" y="3273552"/>
            <a:ext cx="5138928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Long discussion compressed to 'we discussed A/B/C' → AI forgets you already chose 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274320" y="3968496"/>
            <a:ext cx="5394960" cy="1920240"/>
          </a:xfrm>
          <a:prstGeom prst="rect">
            <a:avLst/>
          </a:prstGeom>
          <a:solidFill>
            <a:srgbClr val="F4F6F7"/>
          </a:solidFill>
          <a:ln w="25400">
            <a:solidFill>
              <a:srgbClr val="8E44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02336" y="4041648"/>
            <a:ext cx="513892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8E44AD"/>
                </a:solidFill>
                <a:latin typeface="Calibri"/>
              </a:rPr>
              <a:t>③ 矛盾（留結論丟理由）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" y="4370832"/>
            <a:ext cx="513892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Contradiction — Conclusion Without Reasoning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2336" y="4626864"/>
            <a:ext cx="513892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保留結論但丟掉推理過程
→ 你的需求改變了，它還在堅持舊答案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2336" y="5394960"/>
            <a:ext cx="5138928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Keeps conclusions but loses reasoning → stubbornly sticks to old answer when context changes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17920" y="3968496"/>
            <a:ext cx="5394960" cy="1920240"/>
          </a:xfrm>
          <a:prstGeom prst="rect">
            <a:avLst/>
          </a:prstGeom>
          <a:solidFill>
            <a:srgbClr val="F4F6F7"/>
          </a:solidFill>
          <a:ln w="25400">
            <a:solidFill>
              <a:srgbClr val="1A52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345936" y="4041648"/>
            <a:ext cx="5138928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5276"/>
                </a:solidFill>
                <a:latin typeface="Calibri"/>
              </a:rPr>
              <a:t>④ 指令漂移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45936" y="4370832"/>
            <a:ext cx="5138928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Instruction Drift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45936" y="4626864"/>
            <a:ext cx="5138928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「正式語氣、200字以內、不要表情符號」
→ 慢慢壓縮成「用戶在聊天」
→ 三小時後：長篇加滿表情符號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45936" y="5394960"/>
            <a:ext cx="5138928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'Formal tone, under 200 words, no emojis' → compressed to 'chatting' → long emoji-filled replies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74320" y="6035040"/>
            <a:ext cx="11640312" cy="658368"/>
          </a:xfrm>
          <a:prstGeom prst="rect">
            <a:avLst/>
          </a:prstGeom>
          <a:solidFill>
            <a:srgbClr val="E8F8F0"/>
          </a:solidFill>
          <a:ln w="19050">
            <a:solidFill>
              <a:srgbClr val="1E8B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411480" y="6071616"/>
            <a:ext cx="11430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E8B4C"/>
                </a:solidFill>
                <a:latin typeface="Calibri"/>
              </a:rPr>
              <a:t>✅  對策：重要限制加「IMPORTANT」標記  |  長任務開新對話時自己寫摘要貼進去  |  感覺跑偏就開新對話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11480" y="6355080"/>
            <a:ext cx="11430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Tips: mark critical constraints with IMPORTANT  |  write your own summary for new sessions  |  drift = new chat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⭐ 最重要的一件事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The One Thing That Changes Everything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4320" y="1115568"/>
            <a:ext cx="11640312" cy="1078992"/>
          </a:xfrm>
          <a:prstGeom prst="rect">
            <a:avLst/>
          </a:prstGeom>
          <a:solidFill>
            <a:srgbClr val="FDF0F0"/>
          </a:solidFill>
          <a:ln w="25400">
            <a:solidFill>
              <a:srgbClr val="C039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11480" y="1152144"/>
            <a:ext cx="1143000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000" b="1" i="0">
                <a:solidFill>
                  <a:srgbClr val="C0392B"/>
                </a:solidFill>
                <a:latin typeface="Calibri"/>
              </a:rPr>
              <a:t>AI 其實沒有在跟你對話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" y="1481328"/>
            <a:ext cx="11430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1">
                <a:solidFill>
                  <a:srgbClr val="CC4444"/>
                </a:solidFill>
                <a:latin typeface="Calibri"/>
              </a:rPr>
              <a:t>AI Is Not Actually Talking to You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1700784"/>
            <a:ext cx="11430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2C3E50"/>
                </a:solidFill>
                <a:latin typeface="Calibri"/>
              </a:rPr>
              <a:t>你按下送出的那一刻，AI 誕生了；它回覆完的那一刻，它就死去了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11480" y="1956816"/>
            <a:ext cx="11430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1">
                <a:solidFill>
                  <a:srgbClr val="5599AA"/>
                </a:solidFill>
                <a:latin typeface="Calibri"/>
              </a:rPr>
              <a:t>"The AI was born the moment you pressed Enter, and it dies the moment it finishes replying."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74320" y="2286000"/>
            <a:ext cx="5669280" cy="2468880"/>
          </a:xfrm>
          <a:prstGeom prst="rect">
            <a:avLst/>
          </a:prstGeom>
          <a:solidFill>
            <a:srgbClr val="F0F0F0"/>
          </a:solidFill>
          <a:ln w="19050">
            <a:solidFill>
              <a:srgbClr val="AAAAA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2286000"/>
            <a:ext cx="5669280" cy="402336"/>
          </a:xfrm>
          <a:prstGeom prst="rect">
            <a:avLst/>
          </a:prstGeom>
          <a:solidFill>
            <a:srgbClr val="8888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02336" y="2304288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你以為  /  The Illusion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" y="2761488"/>
            <a:ext cx="5486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• AI 記得你說過什麼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2336" y="2999232"/>
            <a:ext cx="5486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• AI remembers what you said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2336" y="3291840"/>
            <a:ext cx="5486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• 你們正在進行一場持續的對話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" y="3529584"/>
            <a:ext cx="5486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• You're having an ongoing conversation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02336" y="3822191"/>
            <a:ext cx="548640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• 如果它忘事，是「記憶力不好」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02336" y="4059935"/>
            <a:ext cx="5486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• If it forgets, it has "bad memory"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45352" y="2286000"/>
            <a:ext cx="5669280" cy="2468880"/>
          </a:xfrm>
          <a:prstGeom prst="rect">
            <a:avLst/>
          </a:prstGeom>
          <a:solidFill>
            <a:srgbClr val="E8F8F0"/>
          </a:solidFill>
          <a:ln w="25400">
            <a:solidFill>
              <a:srgbClr val="0E7B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45352" y="2286000"/>
            <a:ext cx="5669280" cy="402336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73368" y="2304288"/>
            <a:ext cx="5486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實際上  /  The Reality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373368" y="2761488"/>
            <a:ext cx="5486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• 每次送出：App 把整段對話歷史打包 → 發給全新的 AI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73368" y="2980944"/>
            <a:ext cx="5486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• Each send: App bundles full history → sends to a brand-new AI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373368" y="3236976"/>
            <a:ext cx="5486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• AI 讀完，生成回覆，然後完全消失，什麼都不剩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373368" y="3456432"/>
            <a:ext cx="5486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• AI reads, replies, then completely vanishes — nothing remains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73368" y="3712464"/>
            <a:ext cx="5486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2C3E50"/>
                </a:solidFill>
                <a:latin typeface="Calibri"/>
              </a:rPr>
              <a:t>• 「記憶」是 App 造成的幻覺，不是 AI 的能力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73368" y="3931920"/>
            <a:ext cx="5486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• "Memory" is an illusion made by the App — not the AI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373368" y="4187952"/>
            <a:ext cx="54864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• 下次送出：App 再打包，再發給另一個全新的 AI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373368" y="4407408"/>
            <a:ext cx="54864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• Next send: App re-bundles and sends to yet another fresh AI</a:t>
            </a:r>
          </a:p>
        </p:txBody>
      </p:sp>
      <p:sp>
        <p:nvSpPr>
          <p:cNvPr id="32" name="Rectangle 31"/>
          <p:cNvSpPr/>
          <p:nvPr/>
        </p:nvSpPr>
        <p:spPr>
          <a:xfrm>
            <a:off x="274320" y="4846320"/>
            <a:ext cx="11640312" cy="2011680"/>
          </a:xfrm>
          <a:prstGeom prst="rect">
            <a:avLst/>
          </a:prstGeom>
          <a:solidFill>
            <a:srgbClr val="FFF8E6"/>
          </a:solidFill>
          <a:ln w="25400">
            <a:solidFill>
              <a:srgbClr val="D35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274320" y="4846320"/>
            <a:ext cx="11640312" cy="365760"/>
          </a:xfrm>
          <a:prstGeom prst="rect">
            <a:avLst/>
          </a:prstGeom>
          <a:solidFill>
            <a:srgbClr val="D35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411480" y="4855464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這解釋了一切  /  This Explains Everything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5285232"/>
            <a:ext cx="1371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D35400"/>
                </a:solidFill>
                <a:latin typeface="Calibri"/>
              </a:rPr>
              <a:t>幻覺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828800" y="5285232"/>
            <a:ext cx="9966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— 沒有「我之前學過這個」——只有這一次打包進來的輸入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828800" y="5468112"/>
            <a:ext cx="996696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   No prior knowledge — only what was bundled into this session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7200" y="5632704"/>
            <a:ext cx="1371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D35400"/>
                </a:solidFill>
                <a:latin typeface="Calibri"/>
              </a:rPr>
              <a:t>忘事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828800" y="5632704"/>
            <a:ext cx="9966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— 歷史太長，App 裁剪了，AI 根本沒看到那段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828800" y="5815584"/>
            <a:ext cx="996696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   History too long — App trimmed it; AI never saw that part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57200" y="5980176"/>
            <a:ext cx="1371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D35400"/>
                </a:solidFill>
                <a:latin typeface="Calibri"/>
              </a:rPr>
              <a:t>壓縮失敗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828800" y="5980176"/>
            <a:ext cx="9966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— 負責壓縮的本身也是無狀態 LLM，它也在猜什麼重要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828800" y="6163056"/>
            <a:ext cx="996696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   The compressor is also a stateless LLM — guessing what matters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7200" y="6327648"/>
            <a:ext cx="137160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D35400"/>
                </a:solidFill>
                <a:latin typeface="Calibri"/>
              </a:rPr>
              <a:t>漂移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828800" y="6327648"/>
            <a:ext cx="996696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2C3E50"/>
                </a:solidFill>
                <a:latin typeface="Calibri"/>
              </a:rPr>
              <a:t>— 你的原始指令被一層層摘要掉，最後剩「用戶在聊天」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1828800" y="6510528"/>
            <a:ext cx="996696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   Your original instruction gets summarized away — leaving only "user is chatting"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65760" y="6656832"/>
            <a:ext cx="1143000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C0392B"/>
                </a:solidFill>
                <a:latin typeface="Calibri"/>
              </a:rPr>
              <a:t>根本原因只有一個：Stateless（無狀態）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真實示範 + 五個 Prompt 技巧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A Real Demo + Five Prompting Techniques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4320" y="1115568"/>
            <a:ext cx="5669280" cy="5413248"/>
          </a:xfrm>
          <a:prstGeom prst="rect">
            <a:avLst/>
          </a:prstGeom>
          <a:solidFill>
            <a:srgbClr val="FDF2F2"/>
          </a:solidFill>
          <a:ln w="19050">
            <a:solidFill>
              <a:srgbClr val="C039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4320" y="1115568"/>
            <a:ext cx="5669280" cy="420624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02336" y="1133856"/>
            <a:ext cx="5486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🚗  洗車示範（真實案例）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2336" y="1600200"/>
            <a:ext cx="5486400" cy="4809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200" b="1">
                <a:solidFill>
                  <a:srgbClr val="C0392B"/>
                </a:solidFill>
                <a:latin typeface="Calibri"/>
              </a:rPr>
              <a:t>問題：</a:t>
            </a:r>
          </a:p>
          <a:p>
            <a:pPr algn="l">
              <a:spcBef>
                <a:spcPts val="100"/>
              </a:spcBef>
            </a:pPr>
            <a:r>
              <a:rPr sz="1200" b="0" i="0">
                <a:solidFill>
                  <a:srgbClr val="2C3E50"/>
                </a:solidFill>
                <a:latin typeface="Calibri"/>
              </a:rPr>
              <a:t>「距離我家 50 公尺有一個地方，我想去那裡洗車，我應該走路還是開車？」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"There is a place 50m from my house. I want to go there to wash my car. Walk or drive?"</a:t>
            </a:r>
          </a:p>
          <a:p>
            <a:pPr algn="l">
              <a:spcBef>
                <a:spcPts val="1200"/>
              </a:spcBef>
            </a:pPr>
            <a:r>
              <a:rPr sz="1200" b="1" i="0">
                <a:solidFill>
                  <a:srgbClr val="D35400"/>
                </a:solidFill>
                <a:latin typeface="Calibri"/>
              </a:rPr>
              <a:t>ChatGPT 的回答：</a:t>
            </a:r>
          </a:p>
          <a:p>
            <a:pPr algn="l">
              <a:spcBef>
                <a:spcPts val="300"/>
              </a:spcBef>
            </a:pPr>
            <a:r>
              <a:rPr sz="1100" b="0" i="0">
                <a:solidFill>
                  <a:srgbClr val="2C3E50"/>
                </a:solidFill>
                <a:latin typeface="Calibri"/>
              </a:rPr>
              <a:t>「50 公尺很近，走路就好……（列了一堆理由）……</a:t>
            </a:r>
          </a:p>
          <a:p>
            <a:pPr algn="l">
              <a:spcBef>
                <a:spcPts val="300"/>
              </a:spcBef>
            </a:pPr>
            <a:r>
              <a:rPr sz="1200" b="1" i="0">
                <a:solidFill>
                  <a:srgbClr val="2C3E50"/>
                </a:solidFill>
                <a:latin typeface="Calibri"/>
              </a:rPr>
              <a:t>結論：自己走過去，然後把車開進洗車場。」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Conclusion: "Walk there yourself, then drive your car into the car wash."</a:t>
            </a:r>
          </a:p>
          <a:p>
            <a:pPr algn="l">
              <a:spcBef>
                <a:spcPts val="1200"/>
              </a:spcBef>
            </a:pPr>
            <a:r>
              <a:rPr sz="1300" b="1" i="0">
                <a:solidFill>
                  <a:srgbClr val="C0392B"/>
                </a:solidFill>
                <a:latin typeface="Calibri"/>
              </a:rPr>
              <a:t>等等——走路過去，車在哪？！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It contradicted itself in one sentence and didn't notice.</a:t>
            </a:r>
          </a:p>
          <a:p>
            <a:pPr algn="l">
              <a:spcBef>
                <a:spcPts val="1200"/>
              </a:spcBef>
            </a:pPr>
            <a:r>
              <a:rPr sz="1200" b="1" i="0">
                <a:solidFill>
                  <a:srgbClr val="D35400"/>
                </a:solidFill>
                <a:latin typeface="Calibri"/>
              </a:rPr>
              <a:t>為什麼犯錯？</a:t>
            </a:r>
          </a:p>
          <a:p>
            <a:pPr algn="l">
              <a:spcBef>
                <a:spcPts val="300"/>
              </a:spcBef>
            </a:pPr>
            <a:r>
              <a:rPr sz="1100" b="0" i="0">
                <a:solidFill>
                  <a:srgbClr val="2C3E50"/>
                </a:solidFill>
                <a:latin typeface="Calibri"/>
              </a:rPr>
              <a:t>看到「50 公尺」就鎖定「走路」，沒認真處理「洗車要有車」這個前提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It pattern-matched on '50 meters' before processing 'wash my car'</a:t>
            </a:r>
          </a:p>
          <a:p>
            <a:pPr algn="l">
              <a:spcBef>
                <a:spcPts val="1200"/>
              </a:spcBef>
            </a:pPr>
            <a:r>
              <a:rPr sz="1200" b="1" i="0">
                <a:solidFill>
                  <a:srgbClr val="1E8B4C"/>
                </a:solidFill>
                <a:latin typeface="Calibri"/>
              </a:rPr>
              <a:t>修正方式：重要資訊放最前面</a:t>
            </a:r>
          </a:p>
          <a:p>
            <a:pPr algn="l">
              <a:spcBef>
                <a:spcPts val="300"/>
              </a:spcBef>
            </a:pPr>
            <a:r>
              <a:rPr sz="1100" b="0" i="0">
                <a:solidFill>
                  <a:srgbClr val="2C3E50"/>
                </a:solidFill>
                <a:latin typeface="Calibri"/>
              </a:rPr>
              <a:t>「我想洗車。地點在 50 公尺外。走路還是開車？」</a:t>
            </a:r>
          </a:p>
          <a:p>
            <a:pPr algn="l">
              <a:spcBef>
                <a:spcPts val="100"/>
              </a:spcBef>
            </a:pPr>
            <a:r>
              <a:rPr sz="1000" b="0" i="1">
                <a:solidFill>
                  <a:srgbClr val="5599AA"/>
                </a:solidFill>
                <a:latin typeface="Calibri"/>
              </a:rPr>
              <a:t>"I want to wash my car. Location is 50m away. Walk or drive?"</a:t>
            </a:r>
          </a:p>
          <a:p>
            <a:pPr algn="l">
              <a:spcBef>
                <a:spcPts val="600"/>
              </a:spcBef>
            </a:pPr>
            <a:r>
              <a:rPr sz="1100" b="1" i="0">
                <a:solidFill>
                  <a:srgbClr val="1E8B4C"/>
                </a:solidFill>
                <a:latin typeface="Calibri"/>
              </a:rPr>
              <a:t>→ 大多數模型都能答對這個版本</a:t>
            </a:r>
          </a:p>
          <a:p>
            <a:pPr algn="l">
              <a:spcBef>
                <a:spcPts val="1000"/>
              </a:spcBef>
            </a:pPr>
            <a:r>
              <a:rPr sz="1100" b="1" i="0">
                <a:solidFill>
                  <a:srgbClr val="8E44AD"/>
                </a:solidFill>
                <a:latin typeface="Calibri"/>
              </a:rPr>
              <a:t>🔬 課堂實驗：拿原版問題去問不同的 AI</a:t>
            </a:r>
          </a:p>
          <a:p>
            <a:pPr algn="l">
              <a:spcBef>
                <a:spcPts val="300"/>
              </a:spcBef>
            </a:pPr>
            <a:r>
              <a:rPr sz="1000" b="0" i="0">
                <a:solidFill>
                  <a:srgbClr val="2C3E50"/>
                </a:solidFill>
                <a:latin typeface="Calibri"/>
              </a:rPr>
              <a:t>Claude / Gemini / ChatGPT 的回答完全不同——有的犯同樣錯誤，有的立刻抓住關鍵</a:t>
            </a:r>
          </a:p>
          <a:p>
            <a:pPr algn="l">
              <a:spcBef>
                <a:spcPts val="100"/>
              </a:spcBef>
            </a:pPr>
            <a:r>
              <a:rPr sz="900" b="0" i="1">
                <a:solidFill>
                  <a:srgbClr val="5599AA"/>
                </a:solidFill>
                <a:latin typeface="Calibri"/>
              </a:rPr>
              <a:t>Try it: ask different models the original question — wildly different levels of understanding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45352" y="1115568"/>
            <a:ext cx="5669280" cy="5413248"/>
          </a:xfrm>
          <a:prstGeom prst="rect">
            <a:avLst/>
          </a:prstGeom>
          <a:solidFill>
            <a:srgbClr val="E8F8F0"/>
          </a:solidFill>
          <a:ln w="19050">
            <a:solidFill>
              <a:srgbClr val="1E8B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45352" y="1115568"/>
            <a:ext cx="5669280" cy="420624"/>
          </a:xfrm>
          <a:prstGeom prst="rect">
            <a:avLst/>
          </a:prstGeom>
          <a:solidFill>
            <a:srgbClr val="1E8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373368" y="1133856"/>
            <a:ext cx="5486400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✅  五個 Prompt 技巧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291072" y="1609344"/>
            <a:ext cx="5577840" cy="914400"/>
          </a:xfrm>
          <a:prstGeom prst="rect">
            <a:avLst/>
          </a:prstGeom>
          <a:solidFill>
            <a:srgbClr val="FFFFFF"/>
          </a:solidFill>
          <a:ln w="15240">
            <a:solidFill>
              <a:srgbClr val="1A52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91072" y="1609344"/>
            <a:ext cx="347472" cy="914400"/>
          </a:xfrm>
          <a:prstGeom prst="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291072" y="1828800"/>
            <a:ext cx="347472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①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93408" y="1645920"/>
            <a:ext cx="507492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5276"/>
                </a:solidFill>
                <a:latin typeface="Calibri"/>
              </a:rPr>
              <a:t>給角色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693408" y="1865376"/>
            <a:ext cx="50749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Give It a Role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693408" y="2029968"/>
            <a:ext cx="50749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「你是有 20 年經驗的 HR 主管」→ 同樣問題，品質完全不同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693408" y="2286000"/>
            <a:ext cx="5074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"You are an HR manager, 20 yrs exp." → same Q, dramatically better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291072" y="2596896"/>
            <a:ext cx="5577840" cy="914400"/>
          </a:xfrm>
          <a:prstGeom prst="rect">
            <a:avLst/>
          </a:prstGeom>
          <a:solidFill>
            <a:srgbClr val="F4F6F7"/>
          </a:solidFill>
          <a:ln w="15240">
            <a:solidFill>
              <a:srgbClr val="8E44A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291072" y="2596896"/>
            <a:ext cx="347472" cy="914400"/>
          </a:xfrm>
          <a:prstGeom prst="rect">
            <a:avLst/>
          </a:prstGeom>
          <a:solidFill>
            <a:srgbClr val="8E44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291072" y="2816352"/>
            <a:ext cx="347472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②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93408" y="2633472"/>
            <a:ext cx="507492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8E44AD"/>
                </a:solidFill>
                <a:latin typeface="Calibri"/>
              </a:rPr>
              <a:t>舉例示範（Few-shot）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93408" y="2852928"/>
            <a:ext cx="50749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Show, Don't Tell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93408" y="3017520"/>
            <a:ext cx="50749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給一個輸出格式的例子 → 比解釋格式規則有效得多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93408" y="3273552"/>
            <a:ext cx="5074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Give one example output → far more effective than explaining rules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291072" y="3584448"/>
            <a:ext cx="5577840" cy="914400"/>
          </a:xfrm>
          <a:prstGeom prst="rect">
            <a:avLst/>
          </a:prstGeom>
          <a:solidFill>
            <a:srgbClr val="FFFFFF"/>
          </a:solidFill>
          <a:ln w="15240">
            <a:solidFill>
              <a:srgbClr val="D35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291072" y="3584448"/>
            <a:ext cx="347472" cy="914400"/>
          </a:xfrm>
          <a:prstGeom prst="rect">
            <a:avLst/>
          </a:prstGeom>
          <a:solidFill>
            <a:srgbClr val="D35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291072" y="3803904"/>
            <a:ext cx="347472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③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693408" y="3621024"/>
            <a:ext cx="507492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D35400"/>
                </a:solidFill>
                <a:latin typeface="Calibri"/>
              </a:rPr>
              <a:t>要求推理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693408" y="3840480"/>
            <a:ext cx="50749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Ask for Reasoning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693408" y="4005072"/>
            <a:ext cx="50749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加上「逐步思考」→ 讓模型寫出思路，準確率大幅提升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693408" y="4261104"/>
            <a:ext cx="5074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Add "think step by step" → accuracy improves significantly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291072" y="4572000"/>
            <a:ext cx="5577840" cy="914400"/>
          </a:xfrm>
          <a:prstGeom prst="rect">
            <a:avLst/>
          </a:prstGeom>
          <a:solidFill>
            <a:srgbClr val="F4F6F7"/>
          </a:solidFill>
          <a:ln w="15240">
            <a:solidFill>
              <a:srgbClr val="0E7B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6291072" y="4572000"/>
            <a:ext cx="347472" cy="91440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6291072" y="4791456"/>
            <a:ext cx="347472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④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693408" y="4608576"/>
            <a:ext cx="507492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E7B8C"/>
                </a:solidFill>
                <a:latin typeface="Calibri"/>
              </a:rPr>
              <a:t>指定格式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693408" y="4828032"/>
            <a:ext cx="50749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Demand the Format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93408" y="4992624"/>
            <a:ext cx="50749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「只用表格回答」/ 「只回覆是或否」→ 模型非常服從格式指令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693408" y="5248656"/>
            <a:ext cx="5074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"Table only" / "Yes or No only" → models follow format reliably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291072" y="5559552"/>
            <a:ext cx="5577840" cy="914400"/>
          </a:xfrm>
          <a:prstGeom prst="rect">
            <a:avLst/>
          </a:prstGeom>
          <a:solidFill>
            <a:srgbClr val="FFFFFF"/>
          </a:solidFill>
          <a:ln w="15240">
            <a:solidFill>
              <a:srgbClr val="C039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6291072" y="5559552"/>
            <a:ext cx="347472" cy="9144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6291072" y="5779008"/>
            <a:ext cx="347472" cy="43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⑤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693408" y="5596128"/>
            <a:ext cx="507492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C0392B"/>
                </a:solidFill>
                <a:latin typeface="Calibri"/>
              </a:rPr>
              <a:t>重要資訊放最前面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693408" y="5815584"/>
            <a:ext cx="5074920" cy="146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Critical Context First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693408" y="5980176"/>
            <a:ext cx="507492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最重要的前提、限制放在 prompt 開頭 → 就像洗車示範，順序決定品質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693408" y="6236208"/>
            <a:ext cx="50749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Put key constraints first → like the car wash demo — order determines quality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使用上三件事要記得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Three Rules for Responsible AI Use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4320" y="1115568"/>
            <a:ext cx="3794760" cy="5413248"/>
          </a:xfrm>
          <a:prstGeom prst="rect">
            <a:avLst/>
          </a:prstGeom>
          <a:solidFill>
            <a:srgbClr val="F4F6F7"/>
          </a:solidFill>
          <a:ln w="25400">
            <a:solidFill>
              <a:srgbClr val="1E8B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4320" y="1115568"/>
            <a:ext cx="3794760" cy="457200"/>
          </a:xfrm>
          <a:prstGeom prst="rect">
            <a:avLst/>
          </a:prstGeom>
          <a:solidFill>
            <a:srgbClr val="1E8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74320" y="1627632"/>
            <a:ext cx="37947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0" i="0">
                <a:solidFill>
                  <a:srgbClr val="2C3E50"/>
                </a:solidFill>
                <a:latin typeface="Calibri"/>
              </a:rPr>
              <a:t>✅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760" y="2176272"/>
            <a:ext cx="3611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1E8B4C"/>
                </a:solidFill>
                <a:latin typeface="Calibri"/>
              </a:rPr>
              <a:t>驗證輸出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5760" y="2523744"/>
            <a:ext cx="361188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1">
                <a:solidFill>
                  <a:srgbClr val="5599AA"/>
                </a:solidFill>
                <a:latin typeface="Calibri"/>
              </a:rPr>
              <a:t>Verify Outputs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7200" y="2798064"/>
            <a:ext cx="3429000" cy="18288"/>
          </a:xfrm>
          <a:prstGeom prst="rect">
            <a:avLst/>
          </a:prstGeom>
          <a:solidFill>
            <a:srgbClr val="1E8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84048" y="2871215"/>
            <a:ext cx="357530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2C3E50"/>
                </a:solidFill>
                <a:latin typeface="Calibri"/>
              </a:rPr>
              <a:t>AI 產出一定要人工確認，不能直接用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4048" y="3145536"/>
            <a:ext cx="3575304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1">
                <a:solidFill>
                  <a:srgbClr val="5599AA"/>
                </a:solidFill>
                <a:latin typeface="Calibri"/>
              </a:rPr>
              <a:t>AI predicts — it doesn't look things up. Always verify.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0623" y="3456432"/>
            <a:ext cx="355701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• 數字計算結果要驗算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0623" y="3675888"/>
            <a:ext cx="355701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  Always verify numerical results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0623" y="3913632"/>
            <a:ext cx="355701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• 引用的來源要查原文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0623" y="4133088"/>
            <a:ext cx="355701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  Check original sources for citations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0623" y="4370832"/>
            <a:ext cx="355701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• 重要決定不能只靠 AI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0623" y="4590288"/>
            <a:ext cx="355701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  Never rely solely on AI for key decisions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0623" y="4828032"/>
            <a:ext cx="355701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• AI 給建議，決定是你的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20623" y="5047488"/>
            <a:ext cx="355701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  AI suggests — you decide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4048" y="5577840"/>
            <a:ext cx="3575304" cy="877824"/>
          </a:xfrm>
          <a:prstGeom prst="rect">
            <a:avLst/>
          </a:prstGeom>
          <a:solidFill>
            <a:srgbClr val="E8F8E8"/>
          </a:solidFill>
          <a:ln w="12700">
            <a:solidFill>
              <a:srgbClr val="1E8B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7200" y="5614416"/>
            <a:ext cx="346557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E8B4C"/>
                </a:solidFill>
                <a:latin typeface="Calibri"/>
              </a:rPr>
              <a:t>⚠️ 記住：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5888736"/>
            <a:ext cx="346557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把每份 AI 產出當作初稿，絕不直接提交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7200" y="6126480"/>
            <a:ext cx="34655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Treat every AI output as a draft — never submit directly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178808" y="1115568"/>
            <a:ext cx="3794760" cy="5413248"/>
          </a:xfrm>
          <a:prstGeom prst="rect">
            <a:avLst/>
          </a:prstGeom>
          <a:solidFill>
            <a:srgbClr val="F4F6F7"/>
          </a:solidFill>
          <a:ln w="25400">
            <a:solidFill>
              <a:srgbClr val="D35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178808" y="1115568"/>
            <a:ext cx="3794760" cy="457200"/>
          </a:xfrm>
          <a:prstGeom prst="rect">
            <a:avLst/>
          </a:prstGeom>
          <a:solidFill>
            <a:srgbClr val="D35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178808" y="1627632"/>
            <a:ext cx="37947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0" i="0">
                <a:solidFill>
                  <a:srgbClr val="2C3E50"/>
                </a:solidFill>
                <a:latin typeface="Calibri"/>
              </a:rPr>
              <a:t>🔒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70248" y="2176272"/>
            <a:ext cx="3611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D35400"/>
                </a:solidFill>
                <a:latin typeface="Calibri"/>
              </a:rPr>
              <a:t>保護資料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70248" y="2523744"/>
            <a:ext cx="361188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1">
                <a:solidFill>
                  <a:srgbClr val="5599AA"/>
                </a:solidFill>
                <a:latin typeface="Calibri"/>
              </a:rPr>
              <a:t>Protect Your Data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361688" y="2798064"/>
            <a:ext cx="3429000" cy="18288"/>
          </a:xfrm>
          <a:prstGeom prst="rect">
            <a:avLst/>
          </a:prstGeom>
          <a:solidFill>
            <a:srgbClr val="D35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288536" y="2871215"/>
            <a:ext cx="357530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2C3E50"/>
                </a:solidFill>
                <a:latin typeface="Calibri"/>
              </a:rPr>
              <a:t>機敏資料、個人資料，不要輸入外部 AI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288536" y="3145536"/>
            <a:ext cx="3575304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1">
                <a:solidFill>
                  <a:srgbClr val="5599AA"/>
                </a:solidFill>
                <a:latin typeface="Calibri"/>
              </a:rPr>
              <a:t>Anything sent to online AI leaves your computer.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325112" y="3456432"/>
            <a:ext cx="355701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• 機密文件、未發表研究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25112" y="3675888"/>
            <a:ext cx="355701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  Confidential documents or unpublished research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325112" y="3913632"/>
            <a:ext cx="355701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• 個人姓名、身分證號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325112" y="4133088"/>
            <a:ext cx="355701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  Personal names, ID numbers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325112" y="4370832"/>
            <a:ext cx="355701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• 財務或人事資料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25112" y="4590288"/>
            <a:ext cx="355701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  Financial or personnel records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325112" y="4828032"/>
            <a:ext cx="355701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• 不確定就不輸入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325112" y="5047488"/>
            <a:ext cx="355701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  When in doubt, leave it out</a:t>
            </a:r>
          </a:p>
        </p:txBody>
      </p:sp>
      <p:sp>
        <p:nvSpPr>
          <p:cNvPr id="43" name="Rectangle 42"/>
          <p:cNvSpPr/>
          <p:nvPr/>
        </p:nvSpPr>
        <p:spPr>
          <a:xfrm>
            <a:off x="4288536" y="5577840"/>
            <a:ext cx="3575304" cy="877824"/>
          </a:xfrm>
          <a:prstGeom prst="rect">
            <a:avLst/>
          </a:prstGeom>
          <a:solidFill>
            <a:srgbClr val="FEF4E0"/>
          </a:solidFill>
          <a:ln w="12700">
            <a:solidFill>
              <a:srgbClr val="D35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4361688" y="5614416"/>
            <a:ext cx="346557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D35400"/>
                </a:solidFill>
                <a:latin typeface="Calibri"/>
              </a:rPr>
              <a:t>⚠️ 記住：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361688" y="5888736"/>
            <a:ext cx="346557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傳出去的資料可能被保留，就算你之後刪了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361688" y="6126480"/>
            <a:ext cx="34655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Data sent may be retained even after you delete it</a:t>
            </a:r>
          </a:p>
        </p:txBody>
      </p:sp>
      <p:sp>
        <p:nvSpPr>
          <p:cNvPr id="47" name="Rectangle 46"/>
          <p:cNvSpPr/>
          <p:nvPr/>
        </p:nvSpPr>
        <p:spPr>
          <a:xfrm>
            <a:off x="8083296" y="1115568"/>
            <a:ext cx="3794760" cy="5413248"/>
          </a:xfrm>
          <a:prstGeom prst="rect">
            <a:avLst/>
          </a:prstGeom>
          <a:solidFill>
            <a:srgbClr val="F4F6F7"/>
          </a:solidFill>
          <a:ln w="25400">
            <a:solidFill>
              <a:srgbClr val="1A52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8083296" y="1115568"/>
            <a:ext cx="3794760" cy="457200"/>
          </a:xfrm>
          <a:prstGeom prst="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8083296" y="1627632"/>
            <a:ext cx="3794760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0" i="0">
                <a:solidFill>
                  <a:srgbClr val="2C3E50"/>
                </a:solidFill>
                <a:latin typeface="Calibri"/>
              </a:rPr>
              <a:t>📢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174736" y="2176272"/>
            <a:ext cx="3611880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i="0">
                <a:solidFill>
                  <a:srgbClr val="1A5276"/>
                </a:solidFill>
                <a:latin typeface="Calibri"/>
              </a:rPr>
              <a:t>誠實揭露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174736" y="2523744"/>
            <a:ext cx="361188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0" i="1">
                <a:solidFill>
                  <a:srgbClr val="5599AA"/>
                </a:solidFill>
                <a:latin typeface="Calibri"/>
              </a:rPr>
              <a:t>Disclose Honestly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266176" y="2798064"/>
            <a:ext cx="3429000" cy="18288"/>
          </a:xfrm>
          <a:prstGeom prst="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193024" y="2871215"/>
            <a:ext cx="357530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2C3E50"/>
                </a:solidFill>
                <a:latin typeface="Calibri"/>
              </a:rPr>
              <a:t>有實質使用 AI 幫忙的話，要說清楚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193024" y="3145536"/>
            <a:ext cx="3575304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1">
                <a:solidFill>
                  <a:srgbClr val="5599AA"/>
                </a:solidFill>
                <a:latin typeface="Calibri"/>
              </a:rPr>
              <a:t>You are responsible — AI is a tool, not an author.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8229600" y="3456432"/>
            <a:ext cx="355701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• 公文、報告依規定揭露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229600" y="3675888"/>
            <a:ext cx="355701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  Disclose AI use in official docs per policy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229600" y="3913632"/>
            <a:ext cx="355701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• 論文投稿遵照期刊要求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229600" y="4133088"/>
            <a:ext cx="355701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  Follow journal requirements for submissions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8229600" y="4370832"/>
            <a:ext cx="355701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• AI 不能掛名為作者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8229600" y="4590288"/>
            <a:ext cx="355701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  AI cannot be listed as an author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8229600" y="4828032"/>
            <a:ext cx="355701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 i="0">
                <a:solidFill>
                  <a:srgbClr val="2C3E50"/>
                </a:solidFill>
                <a:latin typeface="Calibri"/>
              </a:rPr>
              <a:t>• 責任永遠在使用者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229600" y="5047488"/>
            <a:ext cx="355701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  Responsibility always lies with the user</a:t>
            </a:r>
          </a:p>
        </p:txBody>
      </p:sp>
      <p:sp>
        <p:nvSpPr>
          <p:cNvPr id="63" name="Rectangle 62"/>
          <p:cNvSpPr/>
          <p:nvPr/>
        </p:nvSpPr>
        <p:spPr>
          <a:xfrm>
            <a:off x="8193024" y="5577840"/>
            <a:ext cx="3575304" cy="877824"/>
          </a:xfrm>
          <a:prstGeom prst="rect">
            <a:avLst/>
          </a:prstGeom>
          <a:solidFill>
            <a:srgbClr val="E8EFF8"/>
          </a:solidFill>
          <a:ln w="12700">
            <a:solidFill>
              <a:srgbClr val="1A52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8266176" y="5614416"/>
            <a:ext cx="3465576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A5276"/>
                </a:solidFill>
                <a:latin typeface="Calibri"/>
              </a:rPr>
              <a:t>⚠️ 記住：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266176" y="5888736"/>
            <a:ext cx="346557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使用了 AI 卻不揭露，是一種不誠信行為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266176" y="6126480"/>
            <a:ext cx="3465576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Using AI without disclosure is a form of dishonesty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真實案例 + 哪個 AI 可以用？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Real Case Study + Which AI Is Safe to Use?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4320" y="1115568"/>
            <a:ext cx="11640312" cy="2560320"/>
          </a:xfrm>
          <a:prstGeom prst="rect">
            <a:avLst/>
          </a:prstGeom>
          <a:solidFill>
            <a:srgbClr val="FEF0E6"/>
          </a:solidFill>
          <a:ln w="25400">
            <a:solidFill>
              <a:srgbClr val="D35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274320" y="1115568"/>
            <a:ext cx="11640312" cy="402336"/>
          </a:xfrm>
          <a:prstGeom prst="rect">
            <a:avLst/>
          </a:prstGeom>
          <a:solidFill>
            <a:srgbClr val="CC55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02336" y="1133856"/>
            <a:ext cx="1143000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🔴  真實案例：三星資料外洩（2023）  /  Samsung Data Leak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02336" y="1572768"/>
            <a:ext cx="11430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2C3E50"/>
                </a:solidFill>
                <a:latin typeface="Calibri"/>
              </a:rPr>
              <a:t>三星員工把機密原始碼貼入 ChatGPT → 所有內容存進 OpenAI 伺服器，三星完全無法控制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02336" y="1847088"/>
            <a:ext cx="1143000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Samsung engineers pasted confidential source code into ChatGPT → stored on OpenAI servers; Samsung lost all control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2336" y="2139696"/>
            <a:ext cx="11384280" cy="512064"/>
          </a:xfrm>
          <a:prstGeom prst="rect">
            <a:avLst/>
          </a:prstGeom>
          <a:solidFill>
            <a:srgbClr val="FDECEC"/>
          </a:solidFill>
          <a:ln w="19050">
            <a:solidFill>
              <a:srgbClr val="C039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0352" y="2176272"/>
            <a:ext cx="1115568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C0392B"/>
                </a:solidFill>
                <a:latin typeface="Calibri"/>
              </a:rPr>
              <a:t>教訓：任何傳給線上 AI 的東西，都離開了你的電腦  /  Anything you send to online AI leaves your computer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0040" y="3785615"/>
            <a:ext cx="1152144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1A5276"/>
                </a:solidFill>
                <a:latin typeface="Calibri"/>
              </a:rPr>
              <a:t>哪個 AI 可以用？  /  Which AI is safe to use?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4320" y="4133087"/>
            <a:ext cx="3794760" cy="2578608"/>
          </a:xfrm>
          <a:prstGeom prst="rect">
            <a:avLst/>
          </a:prstGeom>
          <a:solidFill>
            <a:srgbClr val="F4F6F7"/>
          </a:solidFill>
          <a:ln w="25400">
            <a:solidFill>
              <a:srgbClr val="1E8B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274320" y="4133087"/>
            <a:ext cx="3794760" cy="475488"/>
          </a:xfrm>
          <a:prstGeom prst="rect">
            <a:avLst/>
          </a:prstGeom>
          <a:solidFill>
            <a:srgbClr val="1E8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65760" y="4169663"/>
            <a:ext cx="36118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✅  美國主流服務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760" y="4389120"/>
            <a:ext cx="36118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FFFFFF"/>
                </a:solidFill>
                <a:latin typeface="Calibri"/>
              </a:rPr>
              <a:t>US Mainstream Services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4048" y="4681727"/>
            <a:ext cx="3575304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5276"/>
                </a:solidFill>
                <a:latin typeface="Calibri"/>
              </a:rPr>
              <a:t>ChatGPT / Claude / Gemini / TAIDE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4048" y="4974336"/>
            <a:ext cx="3575304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E8B4C"/>
                </a:solidFill>
                <a:latin typeface="Calibri"/>
              </a:rPr>
              <a:t>日常使用 OK，風險最低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4048" y="5230368"/>
            <a:ext cx="3575304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Safe for everyday use — lowest risk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84048" y="5486400"/>
            <a:ext cx="3575304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工作、學習、腦力激盪都適合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4048" y="5724144"/>
            <a:ext cx="3575304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Suitable for work, learning, and brainstorming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178808" y="4133087"/>
            <a:ext cx="3794760" cy="2578608"/>
          </a:xfrm>
          <a:prstGeom prst="rect">
            <a:avLst/>
          </a:prstGeom>
          <a:solidFill>
            <a:srgbClr val="F4F6F7"/>
          </a:solidFill>
          <a:ln w="25400">
            <a:solidFill>
              <a:srgbClr val="D35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178808" y="4133087"/>
            <a:ext cx="3794760" cy="475488"/>
          </a:xfrm>
          <a:prstGeom prst="rect">
            <a:avLst/>
          </a:prstGeom>
          <a:solidFill>
            <a:srgbClr val="D354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270248" y="4169663"/>
            <a:ext cx="36118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⚠️  中國服務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70248" y="4389120"/>
            <a:ext cx="36118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FFFFFF"/>
                </a:solidFill>
                <a:latin typeface="Calibri"/>
              </a:rPr>
              <a:t>Chinese AI Services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88536" y="4681727"/>
            <a:ext cx="3575304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5276"/>
                </a:solidFill>
                <a:latin typeface="Calibri"/>
              </a:rPr>
              <a:t>DeepSeek / Qwen / Baidu ERNIE...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88536" y="4974336"/>
            <a:ext cx="3575304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D35400"/>
                </a:solidFill>
                <a:latin typeface="Calibri"/>
              </a:rPr>
              <a:t>機敏內容請避免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288536" y="5230368"/>
            <a:ext cx="3575304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Avoid for sensitive content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288536" y="5486400"/>
            <a:ext cx="3575304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資料可能受中國相關法規約束，有額外風險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88536" y="5724144"/>
            <a:ext cx="3575304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Data may be subject to Chinese regulations — extra risk</a:t>
            </a:r>
          </a:p>
        </p:txBody>
      </p:sp>
      <p:sp>
        <p:nvSpPr>
          <p:cNvPr id="33" name="Rectangle 32"/>
          <p:cNvSpPr/>
          <p:nvPr/>
        </p:nvSpPr>
        <p:spPr>
          <a:xfrm>
            <a:off x="8083296" y="4133087"/>
            <a:ext cx="3794760" cy="2578608"/>
          </a:xfrm>
          <a:prstGeom prst="rect">
            <a:avLst/>
          </a:prstGeom>
          <a:solidFill>
            <a:srgbClr val="F4F6F7"/>
          </a:solidFill>
          <a:ln w="25400">
            <a:solidFill>
              <a:srgbClr val="C039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8083296" y="4133087"/>
            <a:ext cx="3794760" cy="47548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174736" y="4169663"/>
            <a:ext cx="3611880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🔒  真正機密資料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174736" y="4389120"/>
            <a:ext cx="361188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FFFFFF"/>
                </a:solidFill>
                <a:latin typeface="Calibri"/>
              </a:rPr>
              <a:t>Truly Confidential Data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93024" y="4681727"/>
            <a:ext cx="3575304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1A5276"/>
                </a:solidFill>
                <a:latin typeface="Calibri"/>
              </a:rPr>
              <a:t>任何線上 AI 都不行  /  No online AI permitted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193024" y="4974336"/>
            <a:ext cx="3575304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C0392B"/>
                </a:solidFill>
                <a:latin typeface="Calibri"/>
              </a:rPr>
              <a:t>只能用本地模型（如 Ollama）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193024" y="5230368"/>
            <a:ext cx="3575304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1">
                <a:solidFill>
                  <a:srgbClr val="5599AA"/>
                </a:solidFill>
                <a:latin typeface="Calibri"/>
              </a:rPr>
              <a:t>Local model only — data never leaves device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193024" y="5486400"/>
            <a:ext cx="3575304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在本機執行模型，資料完全不離開電腦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8193024" y="5724144"/>
            <a:ext cx="3575304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Run models locally — data never leaves your device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74320" y="6528816"/>
            <a:ext cx="11640312" cy="256032"/>
          </a:xfrm>
          <a:prstGeom prst="rect">
            <a:avLst/>
          </a:prstGeom>
          <a:solidFill>
            <a:srgbClr val="E8F4F8"/>
          </a:solidFill>
          <a:ln w="12700">
            <a:solidFill>
              <a:srgbClr val="0E7B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57200" y="6547104"/>
            <a:ext cx="1133856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A5276"/>
                </a:solidFill>
                <a:latin typeface="Calibri"/>
              </a:rPr>
              <a:t>🌐  更多資源：https://ultima6-tw.github.io/ai-map/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693408"/>
            <a:ext cx="12188952" cy="164592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164592"/>
            <a:ext cx="12188952" cy="1097280"/>
          </a:xfrm>
          <a:prstGeom prst="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256032"/>
            <a:ext cx="1109167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1" i="0">
                <a:solidFill>
                  <a:srgbClr val="FFFFFF"/>
                </a:solidFill>
                <a:latin typeface="Calibri"/>
              </a:rPr>
              <a:t>每週 Office Hour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731520"/>
            <a:ext cx="11091672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B8D8E8"/>
                </a:solidFill>
                <a:latin typeface="Calibri"/>
              </a:rPr>
              <a:t>Weekly Office Hour — Open to All Participants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1463040"/>
            <a:ext cx="10725912" cy="4023360"/>
          </a:xfrm>
          <a:prstGeom prst="rect">
            <a:avLst/>
          </a:prstGeom>
          <a:solidFill>
            <a:srgbClr val="FFFFFF"/>
          </a:solidFill>
          <a:ln w="19050">
            <a:solidFill>
              <a:srgbClr val="0E7B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1645920"/>
            <a:ext cx="9994392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1" i="0">
                <a:solidFill>
                  <a:srgbClr val="1A5276"/>
                </a:solidFill>
                <a:latin typeface="Calibri"/>
              </a:rPr>
              <a:t>有任何問題，歡迎來找我們！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7280" y="2029968"/>
            <a:ext cx="999439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1">
                <a:solidFill>
                  <a:srgbClr val="5599AA"/>
                </a:solidFill>
                <a:latin typeface="Calibri"/>
              </a:rPr>
              <a:t>Bring your questions, experiments, and confusions — we're here to help.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097280" y="2432304"/>
            <a:ext cx="9445752" cy="27432"/>
          </a:xfrm>
          <a:prstGeom prst="rect">
            <a:avLst/>
          </a:prstGeom>
          <a:solidFill>
            <a:srgbClr val="CCDD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920240" y="2578608"/>
            <a:ext cx="91440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 i="0">
                <a:solidFill>
                  <a:srgbClr val="2C3E50"/>
                </a:solidFill>
                <a:latin typeface="Calibri"/>
              </a:rPr>
              <a:t>📅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743200" y="2578608"/>
            <a:ext cx="210312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5276"/>
                </a:solidFill>
                <a:latin typeface="Calibri"/>
              </a:rPr>
              <a:t>時間 / Time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743200" y="2889504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每週四 11:00–12:00
Every Thursday · 11:00–12:00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2578608"/>
            <a:ext cx="91440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 i="0">
                <a:solidFill>
                  <a:srgbClr val="2C3E50"/>
                </a:solidFill>
                <a:latin typeface="Calibri"/>
              </a:rPr>
              <a:t>📍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0" y="2578608"/>
            <a:ext cx="210312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5276"/>
                </a:solidFill>
                <a:latin typeface="Calibri"/>
              </a:rPr>
              <a:t>地點 / Location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0" y="2889504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R125 / R115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578608"/>
            <a:ext cx="914400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200" b="0" i="0">
                <a:solidFill>
                  <a:srgbClr val="2C3E50"/>
                </a:solidFill>
                <a:latin typeface="Calibri"/>
              </a:rPr>
              <a:t>✉️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778240" y="2578608"/>
            <a:ext cx="210312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A5276"/>
                </a:solidFill>
                <a:latin typeface="Calibri"/>
              </a:rPr>
              <a:t>聯絡 / Contact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778240" y="2889504"/>
            <a:ext cx="21031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林彥璋 / 陳建宇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31520" y="5650992"/>
            <a:ext cx="10725912" cy="512064"/>
          </a:xfrm>
          <a:prstGeom prst="rect">
            <a:avLst/>
          </a:prstGeom>
          <a:solidFill>
            <a:srgbClr val="E8F4F8"/>
          </a:solidFill>
          <a:ln w="12700">
            <a:solidFill>
              <a:srgbClr val="0E7B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05840" y="5687568"/>
            <a:ext cx="10177272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1A5276"/>
                </a:solidFill>
                <a:latin typeface="Calibri"/>
              </a:rPr>
              <a:t>可以帶來的問題：實際使用心得、踩過的坑、想試試看的任務、對 AI 的疑問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005840" y="5907024"/>
            <a:ext cx="10177272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Topics: real-world usage, lessons learned, tasks to try, questions about AI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4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64592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6693408"/>
            <a:ext cx="12188952" cy="164592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560" y="548640"/>
            <a:ext cx="3200400" cy="29260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520" y="3584448"/>
            <a:ext cx="10725912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1" i="0">
                <a:solidFill>
                  <a:srgbClr val="1A5276"/>
                </a:solidFill>
                <a:latin typeface="Calibri"/>
              </a:rPr>
              <a:t>Q&amp;A  /  問題討論</a:t>
            </a:r>
          </a:p>
        </p:txBody>
      </p:sp>
      <p:sp>
        <p:nvSpPr>
          <p:cNvPr id="7" name="Rectangle 6"/>
          <p:cNvSpPr/>
          <p:nvPr/>
        </p:nvSpPr>
        <p:spPr>
          <a:xfrm>
            <a:off x="1371600" y="4352544"/>
            <a:ext cx="9445752" cy="621792"/>
          </a:xfrm>
          <a:prstGeom prst="rect">
            <a:avLst/>
          </a:prstGeom>
          <a:solidFill>
            <a:srgbClr val="E8F4F8"/>
          </a:solidFill>
          <a:ln w="19050">
            <a:solidFill>
              <a:srgbClr val="0E7B8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54480" y="4389120"/>
            <a:ext cx="907999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 i="0">
                <a:solidFill>
                  <a:srgbClr val="1A5276"/>
                </a:solidFill>
                <a:latin typeface="Calibri"/>
              </a:rPr>
              <a:t>📅  下一堂：如何與 AI 對話以獲得穩定可靠的結果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54480" y="4645152"/>
            <a:ext cx="907999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000" b="0" i="1">
                <a:solidFill>
                  <a:srgbClr val="5599AA"/>
                </a:solidFill>
                <a:latin typeface="Calibri"/>
              </a:rPr>
              <a:t>How to communicate with AI to get reliable results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5157216"/>
            <a:ext cx="10725912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2C3E50"/>
                </a:solidFill>
                <a:latin typeface="Calibri"/>
              </a:rPr>
              <a:t>ACE — AI Competency Excellence  ·  ATOMS AI Literacy Group, IAMS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5541264"/>
            <a:ext cx="10725912" cy="3291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1">
                <a:solidFill>
                  <a:srgbClr val="0E7B8C"/>
                </a:solidFill>
                <a:latin typeface="Calibri"/>
              </a:rPr>
              <a:t>https://ultima6-tw.github.io/ai-map/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附錄：線上 AI 用在研究上的根本問題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Appendix: Why Online AI Cannot Be Used in Formal Research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4320" y="1097280"/>
            <a:ext cx="11640312" cy="475488"/>
          </a:xfrm>
          <a:prstGeom prst="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133856"/>
            <a:ext cx="1127455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研究的底線：你必須能告訴別人「照這樣做，你會得到一樣的結果」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371600"/>
            <a:ext cx="1127455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BBDDFF"/>
                </a:solidFill>
                <a:latin typeface="Calibri"/>
              </a:rPr>
              <a:t>Research standard: you must be able to tell others 'do this, and you will get the same result'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4320" y="1664208"/>
            <a:ext cx="5394960" cy="2615184"/>
          </a:xfrm>
          <a:prstGeom prst="rect">
            <a:avLst/>
          </a:prstGeom>
          <a:solidFill>
            <a:srgbClr val="ECF0F8"/>
          </a:solidFill>
          <a:ln w="19050">
            <a:solidFill>
              <a:srgbClr val="1A52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1664208"/>
            <a:ext cx="5394960" cy="475488"/>
          </a:xfrm>
          <a:prstGeom prst="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84048" y="1719072"/>
            <a:ext cx="5175504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🔲  你說不清楚它怎麼做的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4048" y="1975104"/>
            <a:ext cx="5175504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BBDDFF"/>
                </a:solidFill>
                <a:latin typeface="Calibri"/>
              </a:rPr>
              <a:t>You cannot describe what it did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0623" y="2231136"/>
            <a:ext cx="5102352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AI 每次做決策的路徑都不同，你看不到也追不回來。即使輸出看起來合理，你無法回答：「模型基於什麼做出這個判斷？」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65760" y="2980944"/>
            <a:ext cx="5212080" cy="1188720"/>
          </a:xfrm>
          <a:prstGeom prst="rect">
            <a:avLst/>
          </a:prstGeom>
          <a:solidFill>
            <a:srgbClr val="D6E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75488" y="3054096"/>
            <a:ext cx="499262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A5276"/>
                </a:solidFill>
                <a:latin typeface="Calibri"/>
              </a:rPr>
              <a:t>▶ Methods 怎麼寫？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5488" y="3328416"/>
            <a:ext cx="4992624" cy="768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1A5276"/>
                </a:solidFill>
                <a:latin typeface="Calibri"/>
              </a:rPr>
              <a:t>「使用 ChatGPT 分析」→ reviewer 問：
模型版本？prompt 完整內容？判斷標準是什麼？
為什麼這樣分類而不是那樣？
→ 全部沒有答案。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742432" y="2761488"/>
            <a:ext cx="676656" cy="585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200" b="1" i="0">
                <a:solidFill>
                  <a:srgbClr val="1A5276"/>
                </a:solidFill>
                <a:latin typeface="Calibri"/>
              </a:rPr>
              <a:t>+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19672" y="1664208"/>
            <a:ext cx="5394960" cy="2615184"/>
          </a:xfrm>
          <a:prstGeom prst="rect">
            <a:avLst/>
          </a:prstGeom>
          <a:solidFill>
            <a:srgbClr val="ECF0F8"/>
          </a:solidFill>
          <a:ln w="19050">
            <a:solidFill>
              <a:srgbClr val="1A527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519672" y="1664208"/>
            <a:ext cx="5394960" cy="475488"/>
          </a:xfrm>
          <a:prstGeom prst="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629400" y="1719072"/>
            <a:ext cx="5175504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🔁  即使說清楚，別人也做不到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29400" y="1975104"/>
            <a:ext cx="5175504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BBDDFF"/>
                </a:solidFill>
                <a:latin typeface="Calibri"/>
              </a:rPr>
              <a:t>Even if described, others cannot replicate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65976" y="2231136"/>
            <a:ext cx="5102352" cy="6583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API 會靜默更新模型，你無法 pin 住你用的是哪個版本。即使模型沒變，隨機採樣讓同樣的 prompt 每次輸出不同。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611112" y="2980944"/>
            <a:ext cx="5212080" cy="1188720"/>
          </a:xfrm>
          <a:prstGeom prst="rect">
            <a:avLst/>
          </a:prstGeom>
          <a:solidFill>
            <a:srgbClr val="D6E4F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720840" y="3054096"/>
            <a:ext cx="499262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1A5276"/>
                </a:solidFill>
                <a:latin typeface="Calibri"/>
              </a:rPr>
              <a:t>▶ 別人要重現你的研究：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20840" y="3328416"/>
            <a:ext cx="4992624" cy="768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1A5276"/>
                </a:solidFill>
                <a:latin typeface="Calibri"/>
              </a:rPr>
              <a:t>用同一個 prompt，六個月後問同一個 AI，
得到的是不同模型、不同版本、不同答案。
你的研究結果，在那一刻就永遠無法重現了。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4320" y="4389120"/>
            <a:ext cx="11640312" cy="676656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7200" y="4462272"/>
            <a:ext cx="11274552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=  你無法寫出有效的 Methods section  →  結果無法被獨立驗證，論文無法通過 peer review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4754880"/>
            <a:ext cx="11274552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FFCCCC"/>
                </a:solidFill>
                <a:latin typeface="Calibri"/>
              </a:rPr>
              <a:t>=  You cannot write a valid Methods section  →  Results cannot be independently verified / paper rejected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320" y="5175504"/>
            <a:ext cx="11640312" cy="1408176"/>
          </a:xfrm>
          <a:prstGeom prst="rect">
            <a:avLst/>
          </a:prstGeom>
          <a:solidFill>
            <a:srgbClr val="F4F6F7"/>
          </a:solidFill>
          <a:ln w="12700">
            <a:solidFill>
              <a:srgbClr val="9999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20624" y="5230368"/>
            <a:ext cx="112745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2C3E50"/>
                </a:solidFill>
                <a:latin typeface="Calibri"/>
              </a:rPr>
              <a:t>🔧  另一個獨立問題：無法客製化  /  Cannot Be Customized for Your Research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20624" y="5541264"/>
            <a:ext cx="11274552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線上 AI 從未見過你的儀器校準曲線、實驗 protocol 或領域術語。它給出的「分析」，是對你數據的外插猜測，精度無法支撐研究結論。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20624" y="5961888"/>
            <a:ext cx="11274552" cy="5120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Online AI has never seen your instrument curves or domain data — its output is an educated guess, not domain-precise analysis.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為什麼本地端 AI，而不是直接寫程式？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Why Local AI Instead of Traditional Programming?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4320" y="1097280"/>
            <a:ext cx="3401568" cy="347472"/>
          </a:xfrm>
          <a:prstGeom prst="rect">
            <a:avLst/>
          </a:prstGeom>
          <a:solidFill>
            <a:srgbClr val="6060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3840480" y="1097280"/>
            <a:ext cx="4206240" cy="347472"/>
          </a:xfrm>
          <a:prstGeom prst="rect">
            <a:avLst/>
          </a:prstGeom>
          <a:solidFill>
            <a:srgbClr val="347AB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229600" y="1097280"/>
            <a:ext cx="3749039" cy="347472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274320" y="1115568"/>
            <a:ext cx="3401568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面向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840480" y="1115568"/>
            <a:ext cx="4206240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傳統程式分析  /  Traditional Code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1115568"/>
            <a:ext cx="3749039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本地端 AI 分析  /  Local AI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4320" y="1463040"/>
            <a:ext cx="3401568" cy="12070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3840480" y="1463040"/>
            <a:ext cx="4206240" cy="12070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229600" y="1463040"/>
            <a:ext cx="3749039" cy="12070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29184" y="1536192"/>
            <a:ext cx="32735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A5276"/>
                </a:solidFill>
                <a:latin typeface="Calibri"/>
              </a:rPr>
              <a:t>① 邏輯產生方式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9184" y="1847088"/>
            <a:ext cx="3273552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Logic Generation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95344" y="1517904"/>
            <a:ext cx="4096512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Calibri"/>
              </a:rPr>
              <a:t>演繹法：人類給規則，電腦算答案
你必須像立法者一樣，事先想好所有情況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95344" y="2048256"/>
            <a:ext cx="409651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1">
                <a:solidFill>
                  <a:srgbClr val="5599AA"/>
                </a:solidFill>
                <a:latin typeface="Calibri"/>
              </a:rPr>
              <a:t>Deductive: humans write rules, computer executes
You must anticipate every scenario in advance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84464" y="1517904"/>
            <a:ext cx="3639312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Calibri"/>
              </a:rPr>
              <a:t>歸納法：人類給標準答案，AI 從中找出規律
不需要寫出公式，只需要提供夠多的正確範例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84464" y="2048256"/>
            <a:ext cx="363931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1">
                <a:solidFill>
                  <a:srgbClr val="5599AA"/>
                </a:solidFill>
                <a:latin typeface="Calibri"/>
              </a:rPr>
              <a:t>Inductive: humans provide labeled data, AI infers the pattern
No need to articulate the formula — provide enough correct examples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74320" y="2706624"/>
            <a:ext cx="3401568" cy="1207008"/>
          </a:xfrm>
          <a:prstGeom prst="rect">
            <a:avLst/>
          </a:prstGeom>
          <a:solidFill>
            <a:srgbClr val="F4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840480" y="2706624"/>
            <a:ext cx="4206240" cy="1207008"/>
          </a:xfrm>
          <a:prstGeom prst="rect">
            <a:avLst/>
          </a:prstGeom>
          <a:solidFill>
            <a:srgbClr val="F4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229600" y="2706624"/>
            <a:ext cx="3749039" cy="1207008"/>
          </a:xfrm>
          <a:prstGeom prst="rect">
            <a:avLst/>
          </a:prstGeom>
          <a:solidFill>
            <a:srgbClr val="F4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29184" y="2779776"/>
            <a:ext cx="32735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A5276"/>
                </a:solidFill>
                <a:latin typeface="Calibri"/>
              </a:rPr>
              <a:t>② 面對未知的失敗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9184" y="3090672"/>
            <a:ext cx="3273552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Handling Unexpected Failures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895344" y="2761488"/>
            <a:ext cx="4096512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Calibri"/>
              </a:rPr>
              <a:t>你必須預料每一種失敗情況——沒有寫到的就崩潰
優點：失敗是大聲且清楚的，Traceback 告訴你哪裡出問題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95344" y="3291840"/>
            <a:ext cx="409651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1">
                <a:solidFill>
                  <a:srgbClr val="5599AA"/>
                </a:solidFill>
                <a:latin typeface="Calibri"/>
              </a:rPr>
              <a:t>You must anticipate every failure mode; unhandled cases crash
Advantage: failure is loud and clear — traceback tells you exactly where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284464" y="2761488"/>
            <a:ext cx="3639312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Calibri"/>
              </a:rPr>
              <a:t>從大量範例中學習，自動涵蓋你沒想到的情況
限制：只在訓練分布內有效；分布外的失敗是安靜的（高信心錯誤）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84464" y="3291840"/>
            <a:ext cx="363931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1">
                <a:solidFill>
                  <a:srgbClr val="5599AA"/>
                </a:solidFill>
                <a:latin typeface="Calibri"/>
              </a:rPr>
              <a:t>Learns from examples, implicitly covering unanticipated cases
Limit: only reliable within training distribution; out-of-distribution failure is silent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74320" y="3950208"/>
            <a:ext cx="3401568" cy="12070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840480" y="3950208"/>
            <a:ext cx="4206240" cy="12070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229600" y="3950208"/>
            <a:ext cx="3749039" cy="12070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29184" y="4023360"/>
            <a:ext cx="32735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A5276"/>
                </a:solidFill>
                <a:latin typeface="Calibri"/>
              </a:rPr>
              <a:t>③ 何時選 AI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29184" y="4334256"/>
            <a:ext cx="3273552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When AI Has the Real Advantage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895344" y="4005072"/>
            <a:ext cx="4096512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Calibri"/>
              </a:rPr>
              <a:t>能說清楚哪些特徵重要 → 寫程式
PCA、SVM 也能處理幾百個維度；「維度高」本身不是門檻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95344" y="4535424"/>
            <a:ext cx="409651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1">
                <a:solidFill>
                  <a:srgbClr val="5599AA"/>
                </a:solidFill>
                <a:latin typeface="Calibri"/>
              </a:rPr>
              <a:t>If you can articulate which features matter → write code
PCA &amp; SVM handle high dimensions too; 'many variables' alone is not the barrier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284464" y="4005072"/>
            <a:ext cx="3639312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Calibri"/>
              </a:rPr>
              <a:t>說不清楚哪些特徵重要，或數據是非結構化的（波形、圖像）
→ 讓 AI 自動學出有用特徵，免去人工特徵工程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284464" y="4535424"/>
            <a:ext cx="363931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1">
                <a:solidFill>
                  <a:srgbClr val="5599AA"/>
                </a:solidFill>
                <a:latin typeface="Calibri"/>
              </a:rPr>
              <a:t>When you can't articulate what matters, or data is unstructured (spectra, images)
→ Let AI learn features automatically, bypassing manual feature engineering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74320" y="5193792"/>
            <a:ext cx="3401568" cy="1207008"/>
          </a:xfrm>
          <a:prstGeom prst="rect">
            <a:avLst/>
          </a:prstGeom>
          <a:solidFill>
            <a:srgbClr val="F4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40480" y="5193792"/>
            <a:ext cx="4206240" cy="1207008"/>
          </a:xfrm>
          <a:prstGeom prst="rect">
            <a:avLst/>
          </a:prstGeom>
          <a:solidFill>
            <a:srgbClr val="F4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8229600" y="5193792"/>
            <a:ext cx="3749039" cy="1207008"/>
          </a:xfrm>
          <a:prstGeom prst="rect">
            <a:avLst/>
          </a:prstGeom>
          <a:solidFill>
            <a:srgbClr val="F4F6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29184" y="5266944"/>
            <a:ext cx="3273552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1A5276"/>
                </a:solidFill>
                <a:latin typeface="Calibri"/>
              </a:rPr>
              <a:t>④ 出錯時的表現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29184" y="5577840"/>
            <a:ext cx="3273552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Failure Mode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895344" y="5248655"/>
            <a:ext cx="4096512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Calibri"/>
              </a:rPr>
              <a:t>明確當機——Error Traceback 精準指出死亡行號
問題清楚可追蹤，不會悄悄給出錯誤答案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95344" y="5779007"/>
            <a:ext cx="409651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1">
                <a:solidFill>
                  <a:srgbClr val="5599AA"/>
                </a:solidFill>
                <a:latin typeface="Calibri"/>
              </a:rPr>
              <a:t>Explicit crash — traceback pinpoints the exact line
Problem is traceable; it won't silently give a wrong answer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284464" y="5248655"/>
            <a:ext cx="3639312" cy="4937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Calibri"/>
              </a:rPr>
              <a:t>自信幻覺——遇到分布外數據不報錯
以高信心輸出違反物理常理的預測（必須設校正防線）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284464" y="5779007"/>
            <a:ext cx="3639312" cy="5669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1">
                <a:solidFill>
                  <a:srgbClr val="5599AA"/>
                </a:solidFill>
                <a:latin typeface="Calibri"/>
              </a:rPr>
              <a:t>Confident hallucination — no error on out-of-distribution data
Outputs physically absurd predictions with high confidence (guardrails required)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1051560"/>
          </a:xfrm>
          <a:prstGeom prst="rect">
            <a:avLst/>
          </a:prstGeom>
          <a:solidFill>
            <a:srgbClr val="0E7B8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274320" y="64008"/>
            <a:ext cx="11055096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200" b="1" i="0">
                <a:solidFill>
                  <a:srgbClr val="FFFFFF"/>
                </a:solidFill>
                <a:latin typeface="Calibri"/>
              </a:rPr>
              <a:t>三種工具都可以做分析——但誰能進實驗報告？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" y="594360"/>
            <a:ext cx="11055096" cy="384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1">
                <a:solidFill>
                  <a:srgbClr val="FFFFFF"/>
                </a:solidFill>
                <a:latin typeface="Calibri"/>
              </a:rPr>
              <a:t>All Three Can Analyze — But Which Results Belong in a Research Report?</a:t>
            </a:r>
          </a:p>
        </p:txBody>
      </p:sp>
      <p:pic>
        <p:nvPicPr>
          <p:cNvPr id="6" name="Picture 5" descr="AC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856" y="123444"/>
            <a:ext cx="658368" cy="80467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274320" y="1097280"/>
            <a:ext cx="11640312" cy="475488"/>
          </a:xfrm>
          <a:prstGeom prst="rect">
            <a:avLst/>
          </a:prstGeom>
          <a:solidFill>
            <a:srgbClr val="1A527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7200" y="1133856"/>
            <a:ext cx="11274552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真正的分界線不是「線上 vs 本地」——而是：你能否精確記錄你做了什麼，讓別人在任何時間重現同樣的結果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1371600"/>
            <a:ext cx="11274552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BBDDFF"/>
                </a:solidFill>
                <a:latin typeface="Calibri"/>
              </a:rPr>
              <a:t>The real dividing line: can you precisely document your method so that anyone can reproduce the same result at any time?</a:t>
            </a:r>
          </a:p>
        </p:txBody>
      </p:sp>
      <p:sp>
        <p:nvSpPr>
          <p:cNvPr id="10" name="Rectangle 9"/>
          <p:cNvSpPr/>
          <p:nvPr/>
        </p:nvSpPr>
        <p:spPr>
          <a:xfrm>
            <a:off x="274320" y="1664208"/>
            <a:ext cx="5303520" cy="4992624"/>
          </a:xfrm>
          <a:prstGeom prst="rect">
            <a:avLst/>
          </a:prstGeom>
          <a:solidFill>
            <a:srgbClr val="FDF0F0"/>
          </a:solidFill>
          <a:ln w="25400">
            <a:solidFill>
              <a:srgbClr val="C039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274320" y="1664208"/>
            <a:ext cx="5303520" cy="475488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84048" y="1700784"/>
            <a:ext cx="5084064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🔴  實務上極難達到報告要求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4048" y="1956816"/>
            <a:ext cx="5084064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FFFFFF"/>
                </a:solidFill>
                <a:latin typeface="Calibri"/>
              </a:rPr>
              <a:t>In practice, very difficult to meet research documentation standards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0623" y="2249424"/>
            <a:ext cx="5010912" cy="3108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C0392B"/>
                </a:solidFill>
                <a:latin typeface="Calibri"/>
              </a:rPr>
              <a:t>💬  線上 AI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0623" y="2542032"/>
            <a:ext cx="5010912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803030"/>
                </a:solidFill>
                <a:latin typeface="Calibri"/>
              </a:rPr>
              <a:t>Online AI  (ChatGPT / Claude / Gemini)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0623" y="2834640"/>
            <a:ext cx="5010912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2C3E50"/>
                </a:solidFill>
                <a:latin typeface="Calibri"/>
              </a:rPr>
              <a:t>✓ 適合輔助性、非決定性任務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5488" y="3108960"/>
            <a:ext cx="4956048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• 文獻摘要整理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75488" y="3328416"/>
            <a:ext cx="4956048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1">
                <a:solidFill>
                  <a:srgbClr val="905050"/>
                </a:solidFill>
                <a:latin typeface="Calibri"/>
              </a:rPr>
              <a:t>  Literature summary &amp; synthesis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75488" y="3493008"/>
            <a:ext cx="4956048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• 初稿撰寫與潤稿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75488" y="3712464"/>
            <a:ext cx="4956048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1">
                <a:solidFill>
                  <a:srgbClr val="905050"/>
                </a:solidFill>
                <a:latin typeface="Calibri"/>
              </a:rPr>
              <a:t>  Draft writing &amp; proofreading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75488" y="3877056"/>
            <a:ext cx="4956048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• 腦力激盪、假說生成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75488" y="4096512"/>
            <a:ext cx="4956048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1">
                <a:solidFill>
                  <a:srgbClr val="905050"/>
                </a:solidFill>
                <a:latin typeface="Calibri"/>
              </a:rPr>
              <a:t>  Brainstorming &amp; hypothesis generation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5760" y="4498848"/>
            <a:ext cx="5120640" cy="1883664"/>
          </a:xfrm>
          <a:prstGeom prst="rect">
            <a:avLst/>
          </a:prstGeom>
          <a:solidFill>
            <a:srgbClr val="FBE4E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457200" y="4572000"/>
            <a:ext cx="4937759" cy="2377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C0392B"/>
                </a:solidFill>
                <a:latin typeface="Calibri"/>
              </a:rPr>
              <a:t>為什麼極難達到？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4864608"/>
            <a:ext cx="10972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C0392B"/>
                </a:solidFill>
                <a:latin typeface="Calibri"/>
              </a:rPr>
              <a:t>❌ 說不清楚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91056" y="4864608"/>
            <a:ext cx="3803904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Calibri"/>
              </a:rPr>
              <a:t>無法描述 AI 如何從輸入得到輸出，Methods 無法寫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57200" y="5340096"/>
            <a:ext cx="10972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C0392B"/>
                </a:solidFill>
                <a:latin typeface="Calibri"/>
              </a:rPr>
              <a:t>❌ 版本無法 pin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91056" y="5340096"/>
            <a:ext cx="3803904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Calibri"/>
              </a:rPr>
              <a:t>API 靜默更新，六個月後同一個 prompt 給的是不同模型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7200" y="5815584"/>
            <a:ext cx="10972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C0392B"/>
                </a:solidFill>
                <a:latin typeface="Calibri"/>
              </a:rPr>
              <a:t>❌ 結果不確定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591056" y="5815584"/>
            <a:ext cx="3803904" cy="4023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Calibri"/>
              </a:rPr>
              <a:t>即使模型沒變，隨機採樣也可能產生不同輸出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760720" y="1664208"/>
            <a:ext cx="6153912" cy="4992624"/>
          </a:xfrm>
          <a:prstGeom prst="rect">
            <a:avLst/>
          </a:prstGeom>
          <a:solidFill>
            <a:srgbClr val="F0FBF4"/>
          </a:solidFill>
          <a:ln w="25400">
            <a:solidFill>
              <a:srgbClr val="1E8B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5760720" y="1664208"/>
            <a:ext cx="6153912" cy="475488"/>
          </a:xfrm>
          <a:prstGeom prst="rect">
            <a:avLst/>
          </a:prstGeom>
          <a:solidFill>
            <a:srgbClr val="1E8B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870448" y="1700784"/>
            <a:ext cx="5934456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FFFFFF"/>
                </a:solidFill>
                <a:latin typeface="Calibri"/>
              </a:rPr>
              <a:t>🟢  可達到研究報告的要求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870448" y="1956816"/>
            <a:ext cx="5934456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FFFFFF"/>
                </a:solidFill>
                <a:latin typeface="Calibri"/>
              </a:rPr>
              <a:t>Can meet documentation and reproducibility standards for research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07024" y="2267712"/>
            <a:ext cx="586130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1E6B3A"/>
                </a:solidFill>
                <a:latin typeface="Calibri"/>
              </a:rPr>
              <a:t>⚙️  傳統程式  —  天然滿足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907024" y="2542032"/>
            <a:ext cx="5861304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2E8648"/>
                </a:solidFill>
                <a:latin typeface="Calibri"/>
              </a:rPr>
              <a:t>Traditional Code  (Python / MATLAB / LabVIEW)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07024" y="2798064"/>
            <a:ext cx="5861304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程式碼本身就是方法論——任何人拿到你的 code，在同樣環境下執行，得到完全一樣的結果。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07024" y="3291840"/>
            <a:ext cx="5861304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1">
                <a:solidFill>
                  <a:srgbClr val="5599AA"/>
                </a:solidFill>
                <a:latin typeface="Calibri"/>
              </a:rPr>
              <a:t>The code itself is the methodology — anyone running your code gets identical results.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852159" y="3730752"/>
            <a:ext cx="5971032" cy="237744"/>
          </a:xfrm>
          <a:prstGeom prst="rect">
            <a:avLst/>
          </a:prstGeom>
          <a:solidFill>
            <a:srgbClr val="D5F5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5943600" y="3767328"/>
            <a:ext cx="5788152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1E6B3A"/>
                </a:solidFill>
                <a:latin typeface="Calibri"/>
              </a:rPr>
              <a:t>✓ 確定性  ·  完全透明  ·  天然可審計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852159" y="4059936"/>
            <a:ext cx="5971032" cy="18288"/>
          </a:xfrm>
          <a:prstGeom prst="rect">
            <a:avLst/>
          </a:prstGeom>
          <a:solidFill>
            <a:srgbClr val="B0D0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5907024" y="4169664"/>
            <a:ext cx="586130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E7B8C"/>
                </a:solidFill>
                <a:latin typeface="Calibri"/>
              </a:rPr>
              <a:t>🧠  本地端 AI  —  可達到，但需配套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907024" y="4443984"/>
            <a:ext cx="5861304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1">
                <a:solidFill>
                  <a:srgbClr val="5599AA"/>
                </a:solidFill>
                <a:latin typeface="Calibri"/>
              </a:rPr>
              <a:t>Local AI  (Fine-tuned / Custom Model)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961888" y="4700016"/>
            <a:ext cx="580644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• 複雜訊號降噪、非結構化數據分析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961888" y="4919472"/>
            <a:ext cx="58064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1">
                <a:solidFill>
                  <a:srgbClr val="5599AA"/>
                </a:solidFill>
                <a:latin typeface="Calibri"/>
              </a:rPr>
              <a:t>  Signal denoising &amp; unstructured data analysis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61888" y="5084064"/>
            <a:ext cx="5806440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0" i="0">
                <a:solidFill>
                  <a:srgbClr val="2C3E50"/>
                </a:solidFill>
                <a:latin typeface="Calibri"/>
              </a:rPr>
              <a:t>• 難以人工定義特徵的預測任務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61888" y="5303520"/>
            <a:ext cx="5806440" cy="1645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1">
                <a:solidFill>
                  <a:srgbClr val="5599AA"/>
                </a:solidFill>
                <a:latin typeface="Calibri"/>
              </a:rPr>
              <a:t>  Prediction tasks where features are hard to articulate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852159" y="5522976"/>
            <a:ext cx="5971032" cy="877824"/>
          </a:xfrm>
          <a:prstGeom prst="rect">
            <a:avLst/>
          </a:prstGeom>
          <a:solidFill>
            <a:srgbClr val="E8F8E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5943600" y="5577840"/>
            <a:ext cx="5788152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 i="0">
                <a:solidFill>
                  <a:srgbClr val="0E7B8C"/>
                </a:solidFill>
                <a:latin typeface="Calibri"/>
              </a:rPr>
              <a:t>進報告的前提：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943600" y="5815584"/>
            <a:ext cx="5788152" cy="4754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2C3E50"/>
                </a:solidFill>
                <a:latin typeface="Calibri"/>
              </a:rPr>
              <a:t>固定 random seed  ·  記錄完整超參數  ·  保存模型 checkpoint  ·  做交叉驗證</a:t>
            </a:r>
          </a:p>
        </p:txBody>
      </p:sp>
      <p:sp>
        <p:nvSpPr>
          <p:cNvPr id="51" name="Rectangle 50"/>
          <p:cNvSpPr/>
          <p:nvPr/>
        </p:nvSpPr>
        <p:spPr>
          <a:xfrm>
            <a:off x="5852159" y="6473952"/>
            <a:ext cx="5971032" cy="109728"/>
          </a:xfrm>
          <a:prstGeom prst="rect">
            <a:avLst/>
          </a:prstGeom>
          <a:solidFill>
            <a:srgbClr val="B0D0B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943600" y="6510528"/>
            <a:ext cx="5788152" cy="91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0E7B8C"/>
                </a:solidFill>
                <a:latin typeface="Calibri"/>
              </a:rPr>
              <a:t>⚠️ 分布外數據失敗時不報錯，需設校正防線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