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8"/>
  </p:notesMasterIdLst>
  <p:sldIdLst>
    <p:sldId id="256" r:id="rId4"/>
    <p:sldId id="257" r:id="rId5"/>
    <p:sldId id="258" r:id="rId6"/>
    <p:sldId id="259" r:id="rId7"/>
  </p:sldIdLst>
  <p:sldSz cx="9144000" cy="5143500" type="screen16x9"/>
  <p:notesSz cx="6858000" cy="9144000"/>
  <p:embeddedFontLst>
    <p:embeddedFont>
      <p:font typeface="Arial Narrow" panose="020B06060202020302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6" d="100"/>
          <a:sy n="136" d="100"/>
        </p:scale>
        <p:origin x="89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3.fntdata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1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203961a7e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203961a7e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4c3edf8ee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4c3edf8ee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4b0b775c13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4b0b775c13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5203961a7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5203961a7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5" name="Google Shape;95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9" name="Google Shape;109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3" name="Google Shape;113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7" name="Google Shape;117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8" name="Google Shape;128;p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9" name="Google Shape;129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2" name="Google Shape;132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6" name="Google Shape;136;p3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7" name="Google Shape;137;p3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8" name="Google Shape;138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4" name="Google Shape;144;p3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5" name="Google Shape;145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4807" y="512488"/>
            <a:ext cx="388398" cy="38722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3" name="Google Shape;103;p25"/>
          <p:cNvPicPr preferRelativeResize="0"/>
          <p:nvPr/>
        </p:nvPicPr>
        <p:blipFill rotWithShape="1">
          <a:blip r:embed="rId1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5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5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2987" y="93675"/>
            <a:ext cx="385819" cy="384652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37"/>
          <p:cNvSpPr txBox="1">
            <a:spLocks noGrp="1"/>
          </p:cNvSpPr>
          <p:nvPr>
            <p:ph type="ctrTitle"/>
          </p:nvPr>
        </p:nvSpPr>
        <p:spPr>
          <a:xfrm>
            <a:off x="867775" y="1095600"/>
            <a:ext cx="4255200" cy="261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l-GR" sz="4400" b="1" dirty="0"/>
              <a:t>Αντικρουόμενα συναισθήματα</a:t>
            </a:r>
            <a:endParaRPr sz="4400" b="1" dirty="0"/>
          </a:p>
        </p:txBody>
      </p:sp>
      <p:sp>
        <p:nvSpPr>
          <p:cNvPr id="157" name="Google Shape;157;p37"/>
          <p:cNvSpPr txBox="1"/>
          <p:nvPr/>
        </p:nvSpPr>
        <p:spPr>
          <a:xfrm>
            <a:off x="988800" y="53850"/>
            <a:ext cx="82770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300" dirty="0">
                <a:solidFill>
                  <a:srgbClr val="76B042"/>
                </a:solidFill>
              </a:rPr>
              <a:t>Πως μπορούμε να φέρουμε την αλλαγή στην κοινότητά μας; &gt; ΚΣΑ &gt; </a:t>
            </a:r>
            <a:r>
              <a:rPr lang="el-GR" sz="1300" b="1" dirty="0">
                <a:solidFill>
                  <a:srgbClr val="76B042"/>
                </a:solidFill>
              </a:rPr>
              <a:t> Αντικρουόμενα συναισθήματα</a:t>
            </a:r>
            <a:endParaRPr sz="1300" b="1" dirty="0">
              <a:solidFill>
                <a:srgbClr val="76B042"/>
              </a:solidFill>
            </a:endParaRPr>
          </a:p>
        </p:txBody>
      </p:sp>
      <p:pic>
        <p:nvPicPr>
          <p:cNvPr id="158" name="Google Shape;158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34625" y="946288"/>
            <a:ext cx="3138390" cy="2912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 txBox="1"/>
          <p:nvPr/>
        </p:nvSpPr>
        <p:spPr>
          <a:xfrm>
            <a:off x="2875483" y="27078"/>
            <a:ext cx="36129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000" b="1" dirty="0">
                <a:solidFill>
                  <a:srgbClr val="76B042"/>
                </a:solidFill>
              </a:rPr>
              <a:t>Πού πηγαίνουν;</a:t>
            </a:r>
            <a:endParaRPr sz="3000" b="1" dirty="0">
              <a:solidFill>
                <a:srgbClr val="76B042"/>
              </a:solidFill>
            </a:endParaRPr>
          </a:p>
        </p:txBody>
      </p:sp>
      <p:pic>
        <p:nvPicPr>
          <p:cNvPr id="117" name="Picture 1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2"/>
          <a:stretch/>
        </p:blipFill>
        <p:spPr>
          <a:xfrm>
            <a:off x="539705" y="635265"/>
            <a:ext cx="7716129" cy="4055990"/>
          </a:xfrm>
          <a:prstGeom prst="rect">
            <a:avLst/>
          </a:prstGeom>
        </p:spPr>
      </p:pic>
      <p:sp>
        <p:nvSpPr>
          <p:cNvPr id="118" name="TextBox 117"/>
          <p:cNvSpPr txBox="1"/>
          <p:nvPr/>
        </p:nvSpPr>
        <p:spPr>
          <a:xfrm>
            <a:off x="514461" y="741162"/>
            <a:ext cx="86721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600" dirty="0" smtClean="0">
                <a:solidFill>
                  <a:schemeClr val="bg1"/>
                </a:solidFill>
              </a:rPr>
              <a:t>ΕΞΟΡΓΙΣΜΕΝΟΣ/Η</a:t>
            </a:r>
            <a:endParaRPr lang="el" sz="600" dirty="0">
              <a:solidFill>
                <a:schemeClr val="bg1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585490" y="1140879"/>
            <a:ext cx="70555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600" dirty="0" smtClean="0">
                <a:solidFill>
                  <a:schemeClr val="bg1"/>
                </a:solidFill>
              </a:rPr>
              <a:t>ΕΞΩ ΦΡΕΝΩΝ</a:t>
            </a:r>
            <a:endParaRPr lang="el" sz="600" dirty="0">
              <a:solidFill>
                <a:schemeClr val="bg1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553937" y="1934799"/>
            <a:ext cx="78392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600" dirty="0" smtClean="0">
                <a:solidFill>
                  <a:schemeClr val="bg1"/>
                </a:solidFill>
              </a:rPr>
              <a:t>ΑΓΧΩΜΕΝΟΣ/Η</a:t>
            </a:r>
            <a:endParaRPr lang="el" sz="600" dirty="0">
              <a:solidFill>
                <a:schemeClr val="bg1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559256" y="2332232"/>
            <a:ext cx="77328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600" dirty="0" smtClean="0">
                <a:solidFill>
                  <a:schemeClr val="bg1"/>
                </a:solidFill>
              </a:rPr>
              <a:t>ΑΠΩΘΗΤΙΚΟΣ/Η</a:t>
            </a:r>
            <a:endParaRPr lang="el" sz="600" dirty="0">
              <a:solidFill>
                <a:schemeClr val="bg1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39706" y="2756807"/>
            <a:ext cx="81958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600" dirty="0" smtClean="0">
                <a:solidFill>
                  <a:schemeClr val="bg1"/>
                </a:solidFill>
              </a:rPr>
              <a:t>ΑΗΔΙΑΣΜΕΝΟΣ/Η</a:t>
            </a:r>
            <a:endParaRPr lang="el" sz="600" dirty="0">
              <a:solidFill>
                <a:schemeClr val="bg1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497768" y="3557346"/>
            <a:ext cx="98259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500" dirty="0" smtClean="0">
                <a:solidFill>
                  <a:schemeClr val="bg1"/>
                </a:solidFill>
              </a:rPr>
              <a:t>ΑΠΟΜΟΝΩΜΕΝΟΣ/Η</a:t>
            </a:r>
            <a:endParaRPr lang="el" sz="500" dirty="0">
              <a:solidFill>
                <a:schemeClr val="bg1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514461" y="3938673"/>
            <a:ext cx="87007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600" spc="-60" dirty="0" smtClean="0">
                <a:solidFill>
                  <a:schemeClr val="bg1"/>
                </a:solidFill>
              </a:rPr>
              <a:t>ΑΠΟΚΑΡΔΙΩΜΕΝΟΣ/Η</a:t>
            </a:r>
            <a:endParaRPr lang="el" sz="600" spc="-60" dirty="0">
              <a:solidFill>
                <a:schemeClr val="bg1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559654" y="4335357"/>
            <a:ext cx="77821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500" dirty="0" smtClean="0">
                <a:solidFill>
                  <a:schemeClr val="bg1"/>
                </a:solidFill>
              </a:rPr>
              <a:t>ΑΠΕΓΝΩΣΜΕΝΟΣ/Η</a:t>
            </a:r>
            <a:endParaRPr lang="el" sz="600" dirty="0">
              <a:solidFill>
                <a:schemeClr val="bg1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1263642" y="744195"/>
            <a:ext cx="89139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600" dirty="0" smtClean="0">
                <a:solidFill>
                  <a:schemeClr val="bg1"/>
                </a:solidFill>
              </a:rPr>
              <a:t>ΠΑΝΙΚΟΒΛΗΤΟΣ/Η</a:t>
            </a:r>
            <a:endParaRPr lang="el" sz="600" dirty="0">
              <a:solidFill>
                <a:schemeClr val="bg1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1266697" y="1137296"/>
            <a:ext cx="88834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600" dirty="0" smtClean="0">
                <a:solidFill>
                  <a:schemeClr val="bg1"/>
                </a:solidFill>
              </a:rPr>
              <a:t>ΤΣΑΝΤΙΣΜΕΝΟΣ/Η</a:t>
            </a:r>
            <a:endParaRPr lang="el" sz="600" dirty="0">
              <a:solidFill>
                <a:schemeClr val="bg1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1278717" y="1539807"/>
            <a:ext cx="8465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600" spc="-30" dirty="0" smtClean="0">
                <a:solidFill>
                  <a:schemeClr val="bg1"/>
                </a:solidFill>
              </a:rPr>
              <a:t>ΤΡΟΜΑΓΜΕΝΟΣ/Η</a:t>
            </a:r>
            <a:endParaRPr lang="el" sz="600" spc="-30" dirty="0">
              <a:solidFill>
                <a:schemeClr val="bg1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1297618" y="1928876"/>
            <a:ext cx="80395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600" spc="-20" dirty="0" smtClean="0">
                <a:solidFill>
                  <a:schemeClr val="bg1"/>
                </a:solidFill>
              </a:rPr>
              <a:t>ΝΕΥΡΙΚΟΣ/Η</a:t>
            </a:r>
            <a:endParaRPr lang="el" sz="550" spc="-20" dirty="0">
              <a:solidFill>
                <a:schemeClr val="bg1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1352150" y="2332232"/>
            <a:ext cx="70555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600" dirty="0" smtClean="0">
                <a:solidFill>
                  <a:schemeClr val="bg1"/>
                </a:solidFill>
              </a:rPr>
              <a:t>ΑΝΗΣΥΧΟΣ/Η</a:t>
            </a:r>
            <a:endParaRPr lang="el" sz="600" dirty="0">
              <a:solidFill>
                <a:schemeClr val="bg1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1252141" y="2756807"/>
            <a:ext cx="91440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500" dirty="0" smtClean="0">
                <a:solidFill>
                  <a:schemeClr val="bg1"/>
                </a:solidFill>
              </a:rPr>
              <a:t>ΣΤΕΝΑΧΩΡΗΜΕΝΟΣ/Η</a:t>
            </a:r>
            <a:endParaRPr lang="el" sz="500" dirty="0">
              <a:solidFill>
                <a:schemeClr val="bg1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1230858" y="3144774"/>
            <a:ext cx="928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600" dirty="0" smtClean="0">
                <a:solidFill>
                  <a:schemeClr val="bg1"/>
                </a:solidFill>
              </a:rPr>
              <a:t>ΣΚΥΘΡΩΠΟΣ/Η</a:t>
            </a:r>
            <a:endParaRPr lang="el" sz="600" dirty="0">
              <a:solidFill>
                <a:schemeClr val="bg1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1340245" y="3536951"/>
            <a:ext cx="74211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600" dirty="0" smtClean="0">
                <a:solidFill>
                  <a:schemeClr val="bg1"/>
                </a:solidFill>
              </a:rPr>
              <a:t>ΘΛΙΜΜΕΝΟΣ/Η</a:t>
            </a:r>
            <a:endParaRPr lang="el" sz="600" dirty="0">
              <a:solidFill>
                <a:schemeClr val="bg1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1289275" y="3938673"/>
            <a:ext cx="82539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600" spc="-30" dirty="0" smtClean="0">
                <a:solidFill>
                  <a:schemeClr val="bg1"/>
                </a:solidFill>
              </a:rPr>
              <a:t>ΜΕΛΑΓΧΟΛΙΚΟΣ/Η</a:t>
            </a:r>
            <a:endParaRPr lang="el" sz="600" spc="-30" dirty="0">
              <a:solidFill>
                <a:schemeClr val="bg1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1242439" y="4323551"/>
            <a:ext cx="92839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600" dirty="0" smtClean="0">
                <a:solidFill>
                  <a:schemeClr val="bg1"/>
                </a:solidFill>
              </a:rPr>
              <a:t>ΑΠΕΛΠΙΣΜΕΝΟΣ/Η</a:t>
            </a:r>
            <a:endParaRPr lang="el" sz="600" dirty="0">
              <a:solidFill>
                <a:schemeClr val="bg1"/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2009168" y="758488"/>
            <a:ext cx="92815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500" dirty="0" smtClean="0">
                <a:solidFill>
                  <a:schemeClr val="bg1"/>
                </a:solidFill>
              </a:rPr>
              <a:t>ΣΤΡΕΣΑΡΙΣΜΕΝΟΣ/Η</a:t>
            </a:r>
            <a:endParaRPr lang="el" sz="500" dirty="0">
              <a:solidFill>
                <a:schemeClr val="bg1"/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2047036" y="1538196"/>
            <a:ext cx="82752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600" dirty="0" smtClean="0">
                <a:solidFill>
                  <a:schemeClr val="bg1"/>
                </a:solidFill>
              </a:rPr>
              <a:t>ΘΥΜΩΜΕΝΟΣ/Η</a:t>
            </a:r>
            <a:endParaRPr lang="el" sz="600" dirty="0">
              <a:solidFill>
                <a:schemeClr val="bg1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2121455" y="1927101"/>
            <a:ext cx="70555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600" dirty="0" smtClean="0">
                <a:solidFill>
                  <a:schemeClr val="bg1"/>
                </a:solidFill>
              </a:rPr>
              <a:t>ΑΝΗΣΥΧΟΣ/Η</a:t>
            </a:r>
            <a:endParaRPr lang="el" sz="600" dirty="0">
              <a:solidFill>
                <a:schemeClr val="bg1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2027714" y="2339926"/>
            <a:ext cx="88825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500" spc="-30" dirty="0" smtClean="0">
                <a:solidFill>
                  <a:schemeClr val="bg1"/>
                </a:solidFill>
              </a:rPr>
              <a:t>ΠΡΟΒΛΗΜΑΤΙΣΜΕΝΟΣ/Η</a:t>
            </a:r>
            <a:endParaRPr lang="el" sz="500" spc="-30" dirty="0">
              <a:solidFill>
                <a:schemeClr val="bg1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1976162" y="2759263"/>
            <a:ext cx="99135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500" spc="-20" dirty="0" smtClean="0">
                <a:solidFill>
                  <a:schemeClr val="bg1"/>
                </a:solidFill>
              </a:rPr>
              <a:t>ΣΤΕΝΑΧΩΡΗΜΕΝΟΣ/Η</a:t>
            </a:r>
            <a:endParaRPr lang="el" sz="500" spc="-20" dirty="0">
              <a:solidFill>
                <a:schemeClr val="bg1"/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2006590" y="3146903"/>
            <a:ext cx="935261" cy="178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560" spc="-20" dirty="0" smtClean="0">
                <a:solidFill>
                  <a:schemeClr val="bg1"/>
                </a:solidFill>
              </a:rPr>
              <a:t>ΑΠΟΘΑΡΡΥΜΕΝΟΣ/Η</a:t>
            </a:r>
            <a:endParaRPr lang="el" sz="560" spc="-20" dirty="0">
              <a:solidFill>
                <a:schemeClr val="bg1"/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2101570" y="3537857"/>
            <a:ext cx="74124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600" dirty="0" smtClean="0">
                <a:solidFill>
                  <a:schemeClr val="bg1"/>
                </a:solidFill>
              </a:rPr>
              <a:t>ΜΟΝΑΧΙΚΟΣ/Η</a:t>
            </a:r>
            <a:endParaRPr lang="el" sz="600" dirty="0">
              <a:solidFill>
                <a:schemeClr val="bg1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1998282" y="4331245"/>
            <a:ext cx="90547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500" dirty="0" smtClean="0">
                <a:solidFill>
                  <a:schemeClr val="bg1"/>
                </a:solidFill>
              </a:rPr>
              <a:t>ΔΥΣΤΥΧΙΣΜΕΝΟΣ/Η</a:t>
            </a:r>
            <a:endParaRPr lang="el" sz="500" dirty="0">
              <a:solidFill>
                <a:schemeClr val="bg1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2826862" y="744195"/>
            <a:ext cx="81691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600" dirty="0" smtClean="0">
                <a:solidFill>
                  <a:schemeClr val="bg1"/>
                </a:solidFill>
              </a:rPr>
              <a:t>ΤΑΡΑΓΜΕΝΟΣ/Η</a:t>
            </a:r>
            <a:endParaRPr lang="el" sz="600" dirty="0">
              <a:solidFill>
                <a:schemeClr val="bg1"/>
              </a:solidFill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2881095" y="1134029"/>
            <a:ext cx="70555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600" dirty="0" smtClean="0">
                <a:solidFill>
                  <a:schemeClr val="bg1"/>
                </a:solidFill>
              </a:rPr>
              <a:t>ΣΦΙΓΜΕΝΟΣ/Η</a:t>
            </a:r>
            <a:endParaRPr lang="el" sz="600" dirty="0">
              <a:solidFill>
                <a:schemeClr val="bg1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2880331" y="1544083"/>
            <a:ext cx="70555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600" dirty="0" smtClean="0">
                <a:solidFill>
                  <a:schemeClr val="bg1"/>
                </a:solidFill>
              </a:rPr>
              <a:t>ΝΕΥΡΙΚΟΣ/Η</a:t>
            </a:r>
            <a:endParaRPr lang="el" sz="600" dirty="0">
              <a:solidFill>
                <a:schemeClr val="bg1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2870568" y="2335914"/>
            <a:ext cx="72337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600" dirty="0" smtClean="0">
                <a:solidFill>
                  <a:schemeClr val="bg1"/>
                </a:solidFill>
              </a:rPr>
              <a:t>ΑΜΗΧΑΝΟΣ/Η</a:t>
            </a:r>
            <a:endParaRPr lang="el" sz="600" dirty="0">
              <a:solidFill>
                <a:schemeClr val="bg1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2870568" y="2754408"/>
            <a:ext cx="70555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600" dirty="0" smtClean="0">
                <a:solidFill>
                  <a:schemeClr val="bg1"/>
                </a:solidFill>
              </a:rPr>
              <a:t>ΠΕΣΜΕΝΟΣ/Η</a:t>
            </a:r>
            <a:endParaRPr lang="el" sz="600" dirty="0">
              <a:solidFill>
                <a:schemeClr val="bg1"/>
              </a:solidFill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2824684" y="3140747"/>
            <a:ext cx="81897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600" dirty="0" smtClean="0">
                <a:solidFill>
                  <a:schemeClr val="bg1"/>
                </a:solidFill>
              </a:rPr>
              <a:t>ΛΥΠΗΜΕΝΟΣ/Η</a:t>
            </a:r>
            <a:endParaRPr lang="el" sz="600" dirty="0">
              <a:solidFill>
                <a:schemeClr val="bg1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2811856" y="3555076"/>
            <a:ext cx="82153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500" spc="-20" dirty="0" smtClean="0">
                <a:solidFill>
                  <a:schemeClr val="bg1"/>
                </a:solidFill>
              </a:rPr>
              <a:t>ΑΠΟΚΑΡΔΙΩΜΕΝΟΣ/Η</a:t>
            </a:r>
            <a:endParaRPr lang="el" sz="500" spc="-20" dirty="0">
              <a:solidFill>
                <a:schemeClr val="bg1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2851190" y="3946367"/>
            <a:ext cx="77609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500" spc="-30" dirty="0" smtClean="0">
                <a:solidFill>
                  <a:schemeClr val="bg1"/>
                </a:solidFill>
              </a:rPr>
              <a:t>ΕΞΑΝΤΛΗΜΕΝΟΣ/Η</a:t>
            </a:r>
            <a:endParaRPr lang="el" sz="500" spc="-30" dirty="0">
              <a:solidFill>
                <a:schemeClr val="bg1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2840461" y="4325003"/>
            <a:ext cx="7868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600" dirty="0" smtClean="0">
                <a:solidFill>
                  <a:schemeClr val="bg1"/>
                </a:solidFill>
              </a:rPr>
              <a:t>ΑΔΕΙΟΣ/Α</a:t>
            </a:r>
            <a:endParaRPr lang="el" sz="600" dirty="0">
              <a:solidFill>
                <a:schemeClr val="bg1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3554069" y="747690"/>
            <a:ext cx="8890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600" dirty="0" smtClean="0">
                <a:solidFill>
                  <a:schemeClr val="bg1"/>
                </a:solidFill>
              </a:rPr>
              <a:t>ΣΟΚΑΡΙΣΜΕΝΟΣ/Η</a:t>
            </a:r>
            <a:endParaRPr lang="el" sz="600" dirty="0">
              <a:solidFill>
                <a:schemeClr val="bg1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3518340" y="1131357"/>
            <a:ext cx="96046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500" dirty="0" smtClean="0">
                <a:solidFill>
                  <a:schemeClr val="bg1"/>
                </a:solidFill>
              </a:rPr>
              <a:t>ΕΝΤΥΠΩΣΙΑΣΜΕΝΟΣ/Η</a:t>
            </a:r>
            <a:endParaRPr lang="el" sz="500" dirty="0">
              <a:solidFill>
                <a:schemeClr val="bg1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3645794" y="1539807"/>
            <a:ext cx="70555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600" dirty="0" smtClean="0">
                <a:solidFill>
                  <a:schemeClr val="bg1"/>
                </a:solidFill>
              </a:rPr>
              <a:t>ΝΕΥΡΙΚΟΣ/Η</a:t>
            </a:r>
            <a:endParaRPr lang="el" sz="600" dirty="0">
              <a:solidFill>
                <a:schemeClr val="bg1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3557451" y="1925860"/>
            <a:ext cx="8648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600" dirty="0" smtClean="0">
                <a:solidFill>
                  <a:schemeClr val="bg1"/>
                </a:solidFill>
              </a:rPr>
              <a:t>ΠΕΙΡΑΓΜΕΝΟΣ/Η</a:t>
            </a:r>
            <a:endParaRPr lang="el" sz="600" dirty="0">
              <a:solidFill>
                <a:schemeClr val="bg1"/>
              </a:solidFill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3542708" y="2337080"/>
            <a:ext cx="91172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600" dirty="0" smtClean="0">
                <a:solidFill>
                  <a:schemeClr val="bg1"/>
                </a:solidFill>
              </a:rPr>
              <a:t>ΕΝΟΧΛΗΜΕΝΟΣ/Η</a:t>
            </a:r>
            <a:endParaRPr lang="el" sz="600" dirty="0">
              <a:solidFill>
                <a:schemeClr val="bg1"/>
              </a:solidFill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3677814" y="2757316"/>
            <a:ext cx="70555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600" dirty="0" smtClean="0">
                <a:solidFill>
                  <a:schemeClr val="bg1"/>
                </a:solidFill>
              </a:rPr>
              <a:t>ΑΠΑΘΗΣ</a:t>
            </a:r>
            <a:endParaRPr lang="el" sz="600" dirty="0">
              <a:solidFill>
                <a:schemeClr val="bg1"/>
              </a:solidFill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3565409" y="3545297"/>
            <a:ext cx="85687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600" dirty="0" smtClean="0">
                <a:solidFill>
                  <a:schemeClr val="bg1"/>
                </a:solidFill>
              </a:rPr>
              <a:t>ΚΟΥΡΑΣΜΕΝΟΣ/Η</a:t>
            </a:r>
            <a:endParaRPr lang="el" sz="600" dirty="0">
              <a:solidFill>
                <a:schemeClr val="bg1"/>
              </a:solidFill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3534770" y="3948561"/>
            <a:ext cx="91966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500" dirty="0" smtClean="0">
                <a:solidFill>
                  <a:schemeClr val="bg1"/>
                </a:solidFill>
              </a:rPr>
              <a:t>ΕΞΟΥΘΕΝΩΜΕΝΟΣ/Η</a:t>
            </a:r>
            <a:endParaRPr lang="el" sz="500" dirty="0">
              <a:solidFill>
                <a:schemeClr val="bg1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3573380" y="4319214"/>
            <a:ext cx="83297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500" dirty="0" smtClean="0">
                <a:solidFill>
                  <a:schemeClr val="bg1"/>
                </a:solidFill>
              </a:rPr>
              <a:t>ΕΞΑΝΤΛΗΜΕΝΟΣ/Η</a:t>
            </a:r>
            <a:endParaRPr lang="el" sz="500" dirty="0">
              <a:solidFill>
                <a:schemeClr val="bg1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4351346" y="751520"/>
            <a:ext cx="80916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600" dirty="0" smtClean="0"/>
              <a:t>ΕΚΠΛΗΚΤΟΣ/Η</a:t>
            </a:r>
            <a:endParaRPr lang="el" sz="600" dirty="0">
              <a:solidFill>
                <a:schemeClr val="tx1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4340839" y="1134138"/>
            <a:ext cx="83017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600" dirty="0" smtClean="0"/>
              <a:t>ΧΑΡΟΥΜΕΝΟΣ/Η</a:t>
            </a:r>
            <a:endParaRPr lang="el" sz="600" dirty="0">
              <a:solidFill>
                <a:schemeClr val="tx1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4354443" y="1494462"/>
            <a:ext cx="802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600" dirty="0" smtClean="0"/>
              <a:t>ΓΕΜΑΤΟΣ/Η ΕΝΕΡΓΕΙΑ</a:t>
            </a:r>
            <a:endParaRPr lang="el" sz="600" dirty="0">
              <a:solidFill>
                <a:schemeClr val="tx1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4277284" y="1938440"/>
            <a:ext cx="96352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500" dirty="0" smtClean="0"/>
              <a:t>ΕΥΧΑΡΙΣΤΗΜΕΝΟΣ/Η</a:t>
            </a:r>
            <a:endParaRPr lang="el" sz="500" dirty="0">
              <a:solidFill>
                <a:schemeClr val="tx1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4364883" y="2338701"/>
            <a:ext cx="78818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600" dirty="0" smtClean="0"/>
              <a:t>ΕΥΧΑΡΙΣΤΟΣ/Η</a:t>
            </a:r>
            <a:endParaRPr lang="el" sz="600" dirty="0">
              <a:solidFill>
                <a:schemeClr val="tx1"/>
              </a:solidFill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4405830" y="2737640"/>
            <a:ext cx="70555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600" dirty="0" smtClean="0">
                <a:solidFill>
                  <a:schemeClr val="bg1"/>
                </a:solidFill>
              </a:rPr>
              <a:t>ΑΝΕΤΟΣ/Η</a:t>
            </a:r>
            <a:endParaRPr lang="el" sz="600" dirty="0">
              <a:solidFill>
                <a:schemeClr val="bg1"/>
              </a:solidFill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4394505" y="3117511"/>
            <a:ext cx="70555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600" dirty="0" smtClean="0">
                <a:solidFill>
                  <a:schemeClr val="bg1"/>
                </a:solidFill>
              </a:rPr>
              <a:t>ΗΡΕΜΟΣ/Η</a:t>
            </a:r>
            <a:endParaRPr lang="el" sz="600" dirty="0">
              <a:solidFill>
                <a:schemeClr val="bg1"/>
              </a:solidFill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4423415" y="3547776"/>
            <a:ext cx="70555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600" dirty="0" smtClean="0">
                <a:solidFill>
                  <a:schemeClr val="bg1"/>
                </a:solidFill>
              </a:rPr>
              <a:t>ΧΑΛΑΡΟΣ/Η</a:t>
            </a:r>
            <a:endParaRPr lang="el" sz="600" dirty="0">
              <a:solidFill>
                <a:schemeClr val="bg1"/>
              </a:solidFill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4340293" y="4315856"/>
            <a:ext cx="84676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600" dirty="0" smtClean="0">
                <a:solidFill>
                  <a:schemeClr val="bg1"/>
                </a:solidFill>
              </a:rPr>
              <a:t>ΝΥΣΤΑΓΜΕΝΟΣ/Η</a:t>
            </a:r>
            <a:endParaRPr lang="el" sz="600" dirty="0">
              <a:solidFill>
                <a:schemeClr val="bg1"/>
              </a:solidFill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5133630" y="754128"/>
            <a:ext cx="77764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600" dirty="0" smtClean="0"/>
              <a:t>ΕΥΔΙΑΘΕΤΟΣ/Η</a:t>
            </a:r>
            <a:endParaRPr lang="el" sz="600" dirty="0">
              <a:solidFill>
                <a:schemeClr val="tx1"/>
              </a:solidFill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5153067" y="1539603"/>
            <a:ext cx="75820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600" dirty="0" smtClean="0"/>
              <a:t>ΚΕΦΑΤΟΣ/Η</a:t>
            </a:r>
            <a:endParaRPr lang="el" sz="600" dirty="0">
              <a:solidFill>
                <a:schemeClr val="tx1"/>
              </a:solidFill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5095812" y="1934799"/>
            <a:ext cx="83963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600" dirty="0" smtClean="0"/>
              <a:t>ΧΑΡΟΥΜΕΝΟΣ/Η</a:t>
            </a:r>
            <a:endParaRPr lang="el" sz="600" dirty="0">
              <a:solidFill>
                <a:schemeClr val="tx1"/>
              </a:solidFill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5153067" y="2339701"/>
            <a:ext cx="72033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600" dirty="0" smtClean="0"/>
              <a:t>ΠΕΡΙΧΑΡΗΣ</a:t>
            </a:r>
            <a:endParaRPr lang="el" sz="600" dirty="0">
              <a:solidFill>
                <a:schemeClr val="tx1"/>
              </a:solidFill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5112576" y="2743215"/>
            <a:ext cx="82287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600" dirty="0" smtClean="0">
                <a:solidFill>
                  <a:schemeClr val="bg1"/>
                </a:solidFill>
              </a:rPr>
              <a:t>ΚΑΛΟΒΟΛΟΣ/Η</a:t>
            </a:r>
            <a:endParaRPr lang="el" sz="600" dirty="0">
              <a:solidFill>
                <a:schemeClr val="bg1"/>
              </a:solidFill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5093579" y="3083802"/>
            <a:ext cx="858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600" dirty="0" smtClean="0">
                <a:solidFill>
                  <a:schemeClr val="bg1"/>
                </a:solidFill>
              </a:rPr>
              <a:t>ΜΕ ΑΥΤΟΠΕΠΟΙΘΗΣΗ</a:t>
            </a:r>
            <a:endParaRPr lang="el" sz="600" dirty="0">
              <a:solidFill>
                <a:schemeClr val="bg1"/>
              </a:solidFill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5160458" y="3545297"/>
            <a:ext cx="70555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600" dirty="0" smtClean="0">
                <a:solidFill>
                  <a:schemeClr val="bg1"/>
                </a:solidFill>
              </a:rPr>
              <a:t>ΧΑΛΑΡΟΣ/Η</a:t>
            </a:r>
            <a:endParaRPr lang="el" sz="600" dirty="0">
              <a:solidFill>
                <a:schemeClr val="bg1"/>
              </a:solidFill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5077469" y="3928000"/>
            <a:ext cx="88996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600" dirty="0" smtClean="0">
                <a:solidFill>
                  <a:schemeClr val="bg1"/>
                </a:solidFill>
              </a:rPr>
              <a:t>ΣΥΜΠΟΝΕΤΙΚΟΣ/Η</a:t>
            </a:r>
            <a:endParaRPr lang="el" sz="600" dirty="0">
              <a:solidFill>
                <a:schemeClr val="bg1"/>
              </a:solidFill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5038955" y="4318133"/>
            <a:ext cx="966992" cy="17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550" dirty="0" smtClean="0">
                <a:solidFill>
                  <a:schemeClr val="bg1"/>
                </a:solidFill>
              </a:rPr>
              <a:t>ΕΦΗΣΥΧΑΣΜΕΝΟΣ/Η</a:t>
            </a:r>
            <a:endParaRPr lang="el" sz="550" dirty="0">
              <a:solidFill>
                <a:schemeClr val="bg1"/>
              </a:solidFill>
            </a:endParaRPr>
          </a:p>
        </p:txBody>
      </p:sp>
      <p:sp>
        <p:nvSpPr>
          <p:cNvPr id="202" name="TextBox 201"/>
          <p:cNvSpPr txBox="1"/>
          <p:nvPr/>
        </p:nvSpPr>
        <p:spPr>
          <a:xfrm>
            <a:off x="5879018" y="755240"/>
            <a:ext cx="81454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600" dirty="0" smtClean="0"/>
              <a:t>ΕΟΡΤΑΣΤΙΚΟΣ/Η</a:t>
            </a:r>
            <a:endParaRPr lang="el" sz="600" dirty="0">
              <a:solidFill>
                <a:schemeClr val="tx1"/>
              </a:solidFill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5880846" y="1147834"/>
            <a:ext cx="79105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600" dirty="0" smtClean="0"/>
              <a:t>ΕΝΘΟΥΣΙΩΔΗΣ</a:t>
            </a:r>
            <a:endParaRPr lang="el" sz="600" dirty="0">
              <a:solidFill>
                <a:schemeClr val="tx1"/>
              </a:solidFill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5837202" y="1539742"/>
            <a:ext cx="89817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600" spc="-20" dirty="0" smtClean="0"/>
              <a:t>ΕΝΟΥΣΙΑΣΜΕΝΟΣ/Η</a:t>
            </a:r>
            <a:endParaRPr lang="el" sz="600" spc="-20" dirty="0">
              <a:solidFill>
                <a:schemeClr val="tx1"/>
              </a:solidFill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5747886" y="1942362"/>
            <a:ext cx="107680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500" dirty="0" smtClean="0"/>
              <a:t>ΣΥΓΚΕΝΤΡΩΜΕΝΟΣ/Η</a:t>
            </a:r>
            <a:endParaRPr lang="el" sz="500" dirty="0">
              <a:solidFill>
                <a:schemeClr val="tx1"/>
              </a:solidFill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5880846" y="2337080"/>
            <a:ext cx="78594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600" dirty="0" smtClean="0"/>
              <a:t>ΑΙΣΙΟΔΟΞΟΣ/Η</a:t>
            </a:r>
            <a:endParaRPr lang="el" sz="600" dirty="0">
              <a:solidFill>
                <a:schemeClr val="tx1"/>
              </a:solidFill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5933512" y="2740985"/>
            <a:ext cx="70555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600" dirty="0" smtClean="0">
                <a:solidFill>
                  <a:schemeClr val="bg1"/>
                </a:solidFill>
              </a:rPr>
              <a:t>ΕΥΤΥΧΗΣ</a:t>
            </a:r>
            <a:endParaRPr lang="el" sz="600" dirty="0">
              <a:solidFill>
                <a:schemeClr val="bg1"/>
              </a:solidFill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5858580" y="3147120"/>
            <a:ext cx="83497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500" dirty="0" smtClean="0">
                <a:solidFill>
                  <a:schemeClr val="bg1"/>
                </a:solidFill>
              </a:rPr>
              <a:t>ΙΚΑΝΟΠΟΙΗΜΕΝΟΣ/Η</a:t>
            </a:r>
            <a:endParaRPr lang="el" sz="500" dirty="0">
              <a:solidFill>
                <a:schemeClr val="bg1"/>
              </a:solidFill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5837535" y="3548960"/>
            <a:ext cx="87257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600" dirty="0" smtClean="0">
                <a:solidFill>
                  <a:schemeClr val="bg1"/>
                </a:solidFill>
              </a:rPr>
              <a:t>ΞΕΚΟΥΡΑΣΤΟΣ/Η</a:t>
            </a:r>
            <a:endParaRPr lang="el" sz="600" dirty="0">
              <a:solidFill>
                <a:schemeClr val="bg1"/>
              </a:solidFill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5933035" y="3922583"/>
            <a:ext cx="70555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600" dirty="0" smtClean="0">
                <a:solidFill>
                  <a:schemeClr val="bg1"/>
                </a:solidFill>
              </a:rPr>
              <a:t>ΗΡΕΜΟΣ/Η</a:t>
            </a:r>
            <a:endParaRPr lang="el" sz="600" dirty="0">
              <a:solidFill>
                <a:schemeClr val="bg1"/>
              </a:solidFill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5911274" y="4323550"/>
            <a:ext cx="74027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600" dirty="0" smtClean="0">
                <a:solidFill>
                  <a:schemeClr val="bg1"/>
                </a:solidFill>
              </a:rPr>
              <a:t>ΑΤΑΡΑΧΟΣ/Η</a:t>
            </a:r>
            <a:endParaRPr lang="el" sz="600" dirty="0">
              <a:solidFill>
                <a:schemeClr val="bg1"/>
              </a:solidFill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6547595" y="758487"/>
            <a:ext cx="99114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500" dirty="0" smtClean="0"/>
              <a:t>ΚΑΤΑΧΑΡΟΥΜΕΝΟΣ/Η</a:t>
            </a:r>
            <a:endParaRPr lang="el" sz="500" dirty="0">
              <a:solidFill>
                <a:schemeClr val="tx1"/>
              </a:solidFill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6576202" y="1144726"/>
            <a:ext cx="933929" cy="17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550" dirty="0" smtClean="0"/>
              <a:t>ΕΜΠΝΕΥΣΜΕΝΟΣ/Η</a:t>
            </a:r>
            <a:endParaRPr lang="el" sz="550" dirty="0">
              <a:solidFill>
                <a:schemeClr val="tx1"/>
              </a:solidFill>
            </a:endParaRPr>
          </a:p>
        </p:txBody>
      </p:sp>
      <p:sp>
        <p:nvSpPr>
          <p:cNvPr id="214" name="TextBox 213"/>
          <p:cNvSpPr txBox="1"/>
          <p:nvPr/>
        </p:nvSpPr>
        <p:spPr>
          <a:xfrm>
            <a:off x="6656913" y="1536225"/>
            <a:ext cx="77250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600" dirty="0" smtClean="0"/>
              <a:t>ΑΙΣΙΟΔΟΞΟΣ/Η</a:t>
            </a:r>
            <a:endParaRPr lang="el" sz="500" dirty="0">
              <a:solidFill>
                <a:schemeClr val="tx1"/>
              </a:solidFill>
            </a:endParaRPr>
          </a:p>
        </p:txBody>
      </p:sp>
      <p:sp>
        <p:nvSpPr>
          <p:cNvPr id="216" name="TextBox 215"/>
          <p:cNvSpPr txBox="1"/>
          <p:nvPr/>
        </p:nvSpPr>
        <p:spPr>
          <a:xfrm>
            <a:off x="6656699" y="2336369"/>
            <a:ext cx="79611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600" dirty="0" smtClean="0"/>
              <a:t>ΠΑΙΧΝΙΔΙΑΡΗΣ/Α</a:t>
            </a:r>
            <a:endParaRPr lang="el" sz="600" dirty="0">
              <a:solidFill>
                <a:schemeClr val="tx1"/>
              </a:solidFill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6631878" y="2749112"/>
            <a:ext cx="82093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600" dirty="0" smtClean="0">
                <a:solidFill>
                  <a:schemeClr val="bg1"/>
                </a:solidFill>
              </a:rPr>
              <a:t>ΑΓΑΠΗΣΙΑΡΗΣ/Α</a:t>
            </a:r>
            <a:endParaRPr lang="el" sz="600" dirty="0">
              <a:solidFill>
                <a:schemeClr val="bg1"/>
              </a:solidFill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6593131" y="3548960"/>
            <a:ext cx="89842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600" dirty="0" smtClean="0">
                <a:solidFill>
                  <a:schemeClr val="bg1"/>
                </a:solidFill>
              </a:rPr>
              <a:t>ΕΥΛΟΓΗΜΕΝΟΣ/Η</a:t>
            </a:r>
            <a:endParaRPr lang="el" sz="500" dirty="0">
              <a:solidFill>
                <a:schemeClr val="bg1"/>
              </a:solidFill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6643778" y="3938467"/>
            <a:ext cx="80903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600" dirty="0" smtClean="0">
                <a:solidFill>
                  <a:schemeClr val="bg1"/>
                </a:solidFill>
              </a:rPr>
              <a:t>ΑΝΕΤΟΣ/Η</a:t>
            </a:r>
            <a:endParaRPr lang="el" sz="600" dirty="0">
              <a:solidFill>
                <a:schemeClr val="bg1"/>
              </a:solidFill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7392776" y="757083"/>
            <a:ext cx="82562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500" dirty="0" smtClean="0"/>
              <a:t>ΕΚΣΤΑΣΙΑΣΜΕΝΟΣ/Η</a:t>
            </a:r>
            <a:endParaRPr lang="el" sz="500" dirty="0">
              <a:solidFill>
                <a:schemeClr val="tx1"/>
              </a:solidFill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7452814" y="1143257"/>
            <a:ext cx="70555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600" dirty="0" smtClean="0"/>
              <a:t>ΠΑΝΕΥΤΥΧΗΣ</a:t>
            </a:r>
            <a:endParaRPr lang="el" sz="600" dirty="0">
              <a:solidFill>
                <a:schemeClr val="tx1"/>
              </a:solidFill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7309159" y="1487661"/>
            <a:ext cx="9709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600" dirty="0" smtClean="0"/>
              <a:t>ΚΑΤΕΝΘΟΥ</a:t>
            </a:r>
            <a:r>
              <a:rPr lang="en-GB" sz="600" dirty="0" smtClean="0"/>
              <a:t>- </a:t>
            </a:r>
            <a:r>
              <a:rPr lang="el" sz="600" dirty="0" smtClean="0"/>
              <a:t>ΣΙΑΣΜΕΝΟΣ/Η</a:t>
            </a:r>
            <a:endParaRPr lang="el" sz="600" dirty="0">
              <a:solidFill>
                <a:schemeClr val="tx1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7365347" y="2336369"/>
            <a:ext cx="89293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600" dirty="0" smtClean="0"/>
              <a:t>ΕΥΤΥΧΙΣΜΕΝΟΣ/Η</a:t>
            </a:r>
            <a:endParaRPr lang="el" sz="600" dirty="0">
              <a:solidFill>
                <a:schemeClr val="tx1"/>
              </a:solidFill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7387314" y="2752704"/>
            <a:ext cx="85305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500" dirty="0" smtClean="0">
                <a:solidFill>
                  <a:schemeClr val="bg1"/>
                </a:solidFill>
              </a:rPr>
              <a:t>ΙΚΑΝΟΠΟΙΗΜΕΝΟΣ/Η</a:t>
            </a:r>
            <a:endParaRPr lang="el" sz="500" dirty="0">
              <a:solidFill>
                <a:schemeClr val="bg1"/>
              </a:solidFill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7395233" y="3149204"/>
            <a:ext cx="82317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500" dirty="0" smtClean="0">
                <a:solidFill>
                  <a:schemeClr val="bg1"/>
                </a:solidFill>
              </a:rPr>
              <a:t>ΣΥΓΚΙΝΗΜΕΝΟΣ/Η</a:t>
            </a:r>
            <a:endParaRPr lang="el" sz="500" dirty="0">
              <a:solidFill>
                <a:schemeClr val="bg1"/>
              </a:solidFill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7324098" y="3560686"/>
            <a:ext cx="9410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500" dirty="0" smtClean="0">
                <a:solidFill>
                  <a:schemeClr val="bg1"/>
                </a:solidFill>
              </a:rPr>
              <a:t>ΙΣΟΡΡΟΠΗΜΕΝΟΣ/Η</a:t>
            </a:r>
            <a:endParaRPr lang="el" sz="500" dirty="0">
              <a:solidFill>
                <a:schemeClr val="bg1"/>
              </a:solidFill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7341565" y="3938672"/>
            <a:ext cx="90610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600" dirty="0" smtClean="0">
                <a:solidFill>
                  <a:schemeClr val="bg1"/>
                </a:solidFill>
              </a:rPr>
              <a:t>ΞΕΓΝΟΙΑΣΤΟΣ/Η</a:t>
            </a:r>
            <a:endParaRPr lang="el" sz="600" dirty="0">
              <a:solidFill>
                <a:schemeClr val="bg1"/>
              </a:solidFill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7452814" y="4331245"/>
            <a:ext cx="70555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" sz="600" dirty="0" smtClean="0">
                <a:solidFill>
                  <a:schemeClr val="bg1"/>
                </a:solidFill>
              </a:rPr>
              <a:t>ΓΑΛΗΝΙΟΣ/Α</a:t>
            </a:r>
            <a:endParaRPr lang="el" sz="600" dirty="0">
              <a:solidFill>
                <a:schemeClr val="bg1"/>
              </a:solidFill>
            </a:endParaRPr>
          </a:p>
        </p:txBody>
      </p:sp>
      <p:sp>
        <p:nvSpPr>
          <p:cNvPr id="165" name="Google Shape;165;p38"/>
          <p:cNvSpPr txBox="1"/>
          <p:nvPr/>
        </p:nvSpPr>
        <p:spPr>
          <a:xfrm>
            <a:off x="8185162" y="2307280"/>
            <a:ext cx="1009650" cy="269289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700" b="1" dirty="0">
                <a:latin typeface="Arial Narrow"/>
                <a:ea typeface="Arial Narrow"/>
                <a:cs typeface="Arial Narrow"/>
                <a:sym typeface="Arial Narrow"/>
              </a:rPr>
              <a:t>ΑΠΟΓΟΗΤΕΥΜΕΝΟΣ/Η</a:t>
            </a:r>
            <a:endParaRPr sz="700" b="1"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66" name="Google Shape;166;p38"/>
          <p:cNvSpPr txBox="1"/>
          <p:nvPr/>
        </p:nvSpPr>
        <p:spPr>
          <a:xfrm>
            <a:off x="8185150" y="578075"/>
            <a:ext cx="1009650" cy="269289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700" b="1" dirty="0">
                <a:latin typeface="Arial Narrow"/>
                <a:ea typeface="Arial Narrow"/>
                <a:cs typeface="Arial Narrow"/>
                <a:sym typeface="Arial Narrow"/>
              </a:rPr>
              <a:t>ΕΞΟΡΓΙΣΜΕΝΟΣ/Η</a:t>
            </a:r>
            <a:endParaRPr sz="700" b="1"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67" name="Google Shape;167;p38"/>
          <p:cNvSpPr txBox="1"/>
          <p:nvPr/>
        </p:nvSpPr>
        <p:spPr>
          <a:xfrm>
            <a:off x="8185150" y="2653121"/>
            <a:ext cx="1009650" cy="269289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700" b="1" dirty="0">
                <a:latin typeface="Arial Narrow"/>
                <a:ea typeface="Arial Narrow"/>
                <a:cs typeface="Arial Narrow"/>
                <a:sym typeface="Arial Narrow"/>
              </a:rPr>
              <a:t>ΕΚΝΕΥΡΙΣΜΕΝΟΣ/Η</a:t>
            </a:r>
            <a:endParaRPr sz="700" b="1"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68" name="Google Shape;168;p38"/>
          <p:cNvSpPr txBox="1"/>
          <p:nvPr/>
        </p:nvSpPr>
        <p:spPr>
          <a:xfrm>
            <a:off x="8185162" y="3690644"/>
            <a:ext cx="1009650" cy="269289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700" b="1">
                <a:latin typeface="Arial Narrow"/>
                <a:ea typeface="Arial Narrow"/>
                <a:cs typeface="Arial Narrow"/>
                <a:sym typeface="Arial Narrow"/>
              </a:rPr>
              <a:t>ΕΥΘΥΜΟΣ/Η</a:t>
            </a:r>
            <a:endParaRPr sz="700" b="1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69" name="Google Shape;169;p38"/>
          <p:cNvSpPr txBox="1"/>
          <p:nvPr/>
        </p:nvSpPr>
        <p:spPr>
          <a:xfrm>
            <a:off x="8185162" y="1615598"/>
            <a:ext cx="1009650" cy="269289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700" b="1" dirty="0">
                <a:latin typeface="Arial Narrow"/>
                <a:ea typeface="Arial Narrow"/>
                <a:cs typeface="Arial Narrow"/>
                <a:sym typeface="Arial Narrow"/>
              </a:rPr>
              <a:t>ΕΝΘΟΥΣΙΑΣΜΕΝΟΣ/Η</a:t>
            </a:r>
            <a:endParaRPr sz="700" b="1"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70" name="Google Shape;170;p38"/>
          <p:cNvSpPr txBox="1"/>
          <p:nvPr/>
        </p:nvSpPr>
        <p:spPr>
          <a:xfrm>
            <a:off x="8185150" y="1961439"/>
            <a:ext cx="1009650" cy="269289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700" b="1" dirty="0">
                <a:latin typeface="Arial Narrow"/>
                <a:ea typeface="Arial Narrow"/>
                <a:cs typeface="Arial Narrow"/>
                <a:sym typeface="Arial Narrow"/>
              </a:rPr>
              <a:t>ΥΠΕΡΗΦΑΝΟΣ/Η</a:t>
            </a:r>
            <a:endParaRPr sz="700" b="1"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71" name="Google Shape;171;p38"/>
          <p:cNvSpPr txBox="1"/>
          <p:nvPr/>
        </p:nvSpPr>
        <p:spPr>
          <a:xfrm>
            <a:off x="8185162" y="2998962"/>
            <a:ext cx="1009650" cy="269289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700" b="1">
                <a:latin typeface="Arial Narrow"/>
                <a:ea typeface="Arial Narrow"/>
                <a:cs typeface="Arial Narrow"/>
                <a:sym typeface="Arial Narrow"/>
              </a:rPr>
              <a:t>ΗΡΕΜΟΣ/Η</a:t>
            </a:r>
            <a:endParaRPr sz="700" b="1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72" name="Google Shape;172;p38"/>
          <p:cNvSpPr txBox="1"/>
          <p:nvPr/>
        </p:nvSpPr>
        <p:spPr>
          <a:xfrm>
            <a:off x="8185150" y="1269757"/>
            <a:ext cx="1009650" cy="269289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700" b="1" dirty="0" smtClean="0">
                <a:latin typeface="Arial Narrow"/>
                <a:ea typeface="Arial Narrow"/>
                <a:cs typeface="Arial Narrow"/>
                <a:sym typeface="Arial Narrow"/>
              </a:rPr>
              <a:t>ΑΝΕΤΟΣ/Η</a:t>
            </a:r>
            <a:endParaRPr sz="700" b="1"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73" name="Google Shape;173;p38"/>
          <p:cNvSpPr txBox="1"/>
          <p:nvPr/>
        </p:nvSpPr>
        <p:spPr>
          <a:xfrm>
            <a:off x="8185150" y="4382330"/>
            <a:ext cx="1009650" cy="269289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700" b="1" dirty="0">
                <a:latin typeface="Arial Narrow"/>
                <a:ea typeface="Arial Narrow"/>
                <a:cs typeface="Arial Narrow"/>
                <a:sym typeface="Arial Narrow"/>
              </a:rPr>
              <a:t>ΕΥΓΝΩΜΩΝ</a:t>
            </a:r>
            <a:endParaRPr sz="700" b="1"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74" name="Google Shape;174;p38"/>
          <p:cNvSpPr txBox="1"/>
          <p:nvPr/>
        </p:nvSpPr>
        <p:spPr>
          <a:xfrm>
            <a:off x="8185150" y="923916"/>
            <a:ext cx="1009650" cy="269289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700" b="1" dirty="0">
                <a:latin typeface="Arial Narrow"/>
                <a:ea typeface="Arial Narrow"/>
                <a:cs typeface="Arial Narrow"/>
                <a:sym typeface="Arial Narrow"/>
              </a:rPr>
              <a:t>ΒΑΡΙΕΣΤΗΜΕΝΟΣ/Η</a:t>
            </a:r>
            <a:endParaRPr sz="700" b="1"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75" name="Google Shape;175;p38"/>
          <p:cNvSpPr txBox="1"/>
          <p:nvPr/>
        </p:nvSpPr>
        <p:spPr>
          <a:xfrm>
            <a:off x="8185150" y="4036485"/>
            <a:ext cx="1009650" cy="269289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700" b="1" dirty="0">
                <a:latin typeface="Arial Narrow"/>
                <a:ea typeface="Arial Narrow"/>
                <a:cs typeface="Arial Narrow"/>
                <a:sym typeface="Arial Narrow"/>
              </a:rPr>
              <a:t>ΑΠΑΙΣΙΟΔΟΞΟΣ/Η</a:t>
            </a:r>
            <a:endParaRPr sz="700" b="1"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76" name="Google Shape;176;p38"/>
          <p:cNvSpPr txBox="1"/>
          <p:nvPr/>
        </p:nvSpPr>
        <p:spPr>
          <a:xfrm>
            <a:off x="8185150" y="3344803"/>
            <a:ext cx="1009650" cy="269289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700" b="1" dirty="0">
                <a:latin typeface="Arial Narrow"/>
                <a:ea typeface="Arial Narrow"/>
                <a:cs typeface="Arial Narrow"/>
                <a:sym typeface="Arial Narrow"/>
              </a:rPr>
              <a:t>ΣΚΥΘΡΩΠΟΣ/Η</a:t>
            </a:r>
            <a:endParaRPr sz="700" b="1"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9"/>
          <p:cNvSpPr txBox="1"/>
          <p:nvPr/>
        </p:nvSpPr>
        <p:spPr>
          <a:xfrm>
            <a:off x="596706" y="98100"/>
            <a:ext cx="88011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000" b="1" dirty="0">
                <a:solidFill>
                  <a:srgbClr val="76B042"/>
                </a:solidFill>
              </a:rPr>
              <a:t>Μπορείτε να βρείτε ένα ζεύγος λέξεων που...;</a:t>
            </a:r>
            <a:endParaRPr sz="3000" b="1" dirty="0">
              <a:solidFill>
                <a:srgbClr val="76B04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" y="911245"/>
            <a:ext cx="6515100" cy="3445074"/>
          </a:xfrm>
          <a:prstGeom prst="rect">
            <a:avLst/>
          </a:prstGeom>
        </p:spPr>
      </p:pic>
      <p:sp>
        <p:nvSpPr>
          <p:cNvPr id="184" name="Google Shape;182;p39"/>
          <p:cNvSpPr txBox="1"/>
          <p:nvPr/>
        </p:nvSpPr>
        <p:spPr>
          <a:xfrm>
            <a:off x="7140526" y="1182424"/>
            <a:ext cx="19050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-GR" sz="1600" b="1" dirty="0"/>
              <a:t>Είναι αντίθετες;</a:t>
            </a:r>
            <a:endParaRPr sz="1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-GR" sz="1600" b="1" dirty="0"/>
              <a:t>Οι περισσότερες είναι αντίθετες;</a:t>
            </a:r>
            <a:endParaRPr sz="1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-GR" sz="1600" b="1" dirty="0"/>
              <a:t>Λίγες μόνο είναι αντίθετες;</a:t>
            </a:r>
            <a:endParaRPr sz="16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07" y="512488"/>
            <a:ext cx="388398" cy="387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40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 b="1">
                <a:solidFill>
                  <a:srgbClr val="F7931D"/>
                </a:solidFill>
              </a:rPr>
              <a:t>www.hackinghate.eu</a:t>
            </a:r>
            <a:endParaRPr sz="3600" b="1">
              <a:solidFill>
                <a:srgbClr val="F7931D"/>
              </a:solidFill>
            </a:endParaRPr>
          </a:p>
        </p:txBody>
      </p:sp>
      <p:sp>
        <p:nvSpPr>
          <p:cNvPr id="192" name="Google Shape;192;p40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500" b="1">
                <a:solidFill>
                  <a:srgbClr val="F7931D"/>
                </a:solidFill>
              </a:rPr>
              <a:t>#SELMA_eu</a:t>
            </a:r>
            <a:endParaRPr sz="2500" b="1">
              <a:solidFill>
                <a:srgbClr val="F7931D"/>
              </a:solidFill>
            </a:endParaRPr>
          </a:p>
        </p:txBody>
      </p:sp>
      <p:pic>
        <p:nvPicPr>
          <p:cNvPr id="193" name="Google Shape;193;p4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4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40"/>
          <p:cNvPicPr preferRelativeResize="0"/>
          <p:nvPr/>
        </p:nvPicPr>
        <p:blipFill rotWithShape="1">
          <a:blip r:embed="rId9">
            <a:alphaModFix/>
          </a:blip>
          <a:srcRect t="6263" b="6254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4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4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4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4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149</Words>
  <Application>Microsoft Office PowerPoint</Application>
  <PresentationFormat>On-screen Show (16:9)</PresentationFormat>
  <Paragraphs>111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 Narrow</vt:lpstr>
      <vt:lpstr>Arial</vt:lpstr>
      <vt:lpstr>Simple Light</vt:lpstr>
      <vt:lpstr>Simple Light</vt:lpstr>
      <vt:lpstr>Simple Light</vt:lpstr>
      <vt:lpstr>Αντικρουόμενα συναισθήματα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Αντικρουόμενα συναισθήματα</dc:title>
  <cp:lastModifiedBy>Adobe EUN</cp:lastModifiedBy>
  <cp:revision>4</cp:revision>
  <dcterms:modified xsi:type="dcterms:W3CDTF">2019-09-18T14:43:39Z</dcterms:modified>
</cp:coreProperties>
</file>