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8F03425-21CF-4772-9D75-C5A83359C5A1}">
  <a:tblStyle styleId="{D8F03425-21CF-4772-9D75-C5A83359C5A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D31A9827-E3DB-4971-97BF-E7904D3F1425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DFD"/>
          </a:solidFill>
        </a:fill>
      </a:tcStyle>
    </a:wholeTbl>
    <a:band1H>
      <a:tcTxStyle b="off" i="off"/>
      <a:tcStyle>
        <a:fill>
          <a:solidFill>
            <a:srgbClr val="CDD8FB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8FB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slide" Target="slides/slide38.xml"/><Relationship Id="rId21" Type="http://schemas.openxmlformats.org/officeDocument/2006/relationships/slide" Target="slides/slide15.xml"/><Relationship Id="rId43" Type="http://schemas.openxmlformats.org/officeDocument/2006/relationships/slide" Target="slides/slide37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white-socks-ilustra%C3%A7%C3%A3o-royalty-free/471723164?adppopup=true" TargetMode="External"/><Relationship Id="rId3" Type="http://schemas.openxmlformats.org/officeDocument/2006/relationships/hyperlink" Target="https://www.gettyimages.com.br/detail/ilustra%C3%A7%C3%A3o/lemon-a-stylized-fruit-drawn-in-thin-lines-ilustra%C3%A7%C3%A3o-royalty-free/1241768176?adppopup=true" TargetMode="External"/><Relationship Id="rId4" Type="http://schemas.openxmlformats.org/officeDocument/2006/relationships/hyperlink" Target="https://www.vecteezy.com/vector-art/12676254-two-classic-wooden-chairs-for-home-and-office-interior-vector-illustration-icon-outline-contour-drawing" TargetMode="External"/><Relationship Id="rId5" Type="http://schemas.openxmlformats.org/officeDocument/2006/relationships/hyperlink" Target="https://www.gettyimages.com.br/detail/ilustra%C3%A7%C3%A3o/bean-icons-multi-series-ilustra%C3%A7%C3%A3o-royalty-free/1271876582?phrase=FEIJ%C3%83O&amp;adppopup=true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white-socks-ilustra%C3%A7%C3%A3o-royalty-free/471723164?adppopup=true" TargetMode="External"/><Relationship Id="rId3" Type="http://schemas.openxmlformats.org/officeDocument/2006/relationships/hyperlink" Target="https://www.gettyimages.com.br/detail/ilustra%C3%A7%C3%A3o/lemon-a-stylized-fruit-drawn-in-thin-lines-ilustra%C3%A7%C3%A3o-royalty-free/1241768176?adppopup=true" TargetMode="External"/><Relationship Id="rId4" Type="http://schemas.openxmlformats.org/officeDocument/2006/relationships/hyperlink" Target="https://www.vecteezy.com/vector-art/12676254-two-classic-wooden-chairs-for-home-and-office-interior-vector-illustration-icon-outline-contour-drawing" TargetMode="External"/><Relationship Id="rId5" Type="http://schemas.openxmlformats.org/officeDocument/2006/relationships/hyperlink" Target="https://www.gettyimages.com.br/detail/ilustra%C3%A7%C3%A3o/bean-icons-multi-series-ilustra%C3%A7%C3%A3o-royalty-free/1271876582?phrase=FEIJ%C3%83O&amp;adppopup=true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kitchen-stove-isolated-on-white-vector-ilustra%C3%A7%C3%A3o-royalty-free/126993857?adppopup=true" TargetMode="External"/><Relationship Id="rId3" Type="http://schemas.openxmlformats.org/officeDocument/2006/relationships/hyperlink" Target="https://www.gettyimages.com.br/detail/ilustra%C3%A7%C3%A3o/cute-gray-gorilla-is-standing-on-a-white-ilustra%C3%A7%C3%A3o-royalty-free/1201193368?phrase=gorila&amp;adppopup=true" TargetMode="External"/><Relationship Id="rId4" Type="http://schemas.openxmlformats.org/officeDocument/2006/relationships/hyperlink" Target="https://www.gettyimages.com.br/detail/ilustra%C3%A7%C3%A3o/fire-flame-icon-cartoon-heat-wildfire-or-ilustra%C3%A7%C3%A3o-royalty-free/2007354598?adppopup=true" TargetMode="External"/><Relationship Id="rId5" Type="http://schemas.openxmlformats.org/officeDocument/2006/relationships/hyperlink" Target="https://www.gettyimages.com.br/detail/ilustra%C3%A7%C3%A3o/simple-illustration-of-water-drops-drops-ilustra%C3%A7%C3%A3o-royalty-free/1728949076?adppopup=true" TargetMode="External"/><Relationship Id="rId6" Type="http://schemas.openxmlformats.org/officeDocument/2006/relationships/hyperlink" Target="https://www.gettyimages.com.br/detail/ilustra%C3%A7%C3%A3o/vegan-icon-vector-illustration-design-ilustra%C3%A7%C3%A3o-royalty-free/1196136299?adppopup=true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kitchen-stove-isolated-on-white-vector-ilustra%C3%A7%C3%A3o-royalty-free/126993857?adppopup=true" TargetMode="External"/><Relationship Id="rId3" Type="http://schemas.openxmlformats.org/officeDocument/2006/relationships/hyperlink" Target="https://www.gettyimages.com.br/detail/ilustra%C3%A7%C3%A3o/cute-gray-gorilla-is-standing-on-a-white-ilustra%C3%A7%C3%A3o-royalty-free/1201193368?phrase=gorila&amp;adppopup=true" TargetMode="External"/><Relationship Id="rId4" Type="http://schemas.openxmlformats.org/officeDocument/2006/relationships/hyperlink" Target="https://www.gettyimages.com.br/detail/ilustra%C3%A7%C3%A3o/fire-flame-icon-cartoon-heat-wildfire-or-ilustra%C3%A7%C3%A3o-royalty-free/2007354598?adppopup=true" TargetMode="External"/><Relationship Id="rId5" Type="http://schemas.openxmlformats.org/officeDocument/2006/relationships/hyperlink" Target="https://www.gettyimages.com.br/detail/ilustra%C3%A7%C3%A3o/simple-illustration-of-water-drops-drops-ilustra%C3%A7%C3%A3o-royalty-free/1728949076?adppopup=true" TargetMode="External"/><Relationship Id="rId6" Type="http://schemas.openxmlformats.org/officeDocument/2006/relationships/hyperlink" Target="https://www.gettyimages.com.br/detail/ilustra%C3%A7%C3%A3o/vegan-icon-vector-illustration-design-ilustra%C3%A7%C3%A3o-royalty-free/1196136299?adppopup=true" TargetMode="Externa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funny-seal-cartoon-ilustra%C3%A7%C3%A3o-royalty-free/159341111?adppopup=true" TargetMode="External"/><Relationship Id="rId3" Type="http://schemas.openxmlformats.org/officeDocument/2006/relationships/hyperlink" Target="https://www.gettyimages.com.br/detail/ilustra%C3%A7%C3%A3o/family-picture-ilustra%C3%A7%C3%A3o-royalty-free/464731412?adppopup=true" TargetMode="External"/><Relationship Id="rId4" Type="http://schemas.openxmlformats.org/officeDocument/2006/relationships/hyperlink" Target="https://www.gettyimages.com.br/detail/ilustra%C3%A7%C3%A3o/farmer-market-set-ilustra%C3%A7%C3%A3o-royalty-free/1502416754?adppopup=true" TargetMode="Externa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funny-seal-cartoon-ilustra%C3%A7%C3%A3o-royalty-free/159341111?adppopup=true" TargetMode="External"/><Relationship Id="rId3" Type="http://schemas.openxmlformats.org/officeDocument/2006/relationships/hyperlink" Target="https://www.gettyimages.com.br/detail/ilustra%C3%A7%C3%A3o/family-picture-ilustra%C3%A7%C3%A3o-royalty-free/464731412?adppopup=true" TargetMode="External"/><Relationship Id="rId4" Type="http://schemas.openxmlformats.org/officeDocument/2006/relationships/hyperlink" Target="https://www.gettyimages.com.br/detail/ilustra%C3%A7%C3%A3o/farmer-market-set-ilustra%C3%A7%C3%A3o-royalty-free/1502416754?adppopup=true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boy-thinking-ilustra%C3%A7%C3%A3o-royalty-free/163925232?adppopup=true" TargetMode="Externa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boy-thinking-ilustra%C3%A7%C3%A3o-royalty-free/163925232?adppopup=true" TargetMode="Externa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flying-to-school-ilustra%C3%A7%C3%A3o-royalty-free/1159394306?phrase=crian%C3%A7as+estudando&amp;adppopup=true" TargetMode="Externa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LFlQTSiYoZA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funny-seal-cartoon-ilustra%C3%A7%C3%A3o-royalty-free/159341111?adppopup=true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teacher-with-kids-on-white-background-ilustra%C3%A7%C3%A3o-royalty-free/506851202?adppopup=true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teacher-with-kids-on-white-background-ilustra%C3%A7%C3%A3o-royalty-free/506851202?adppopup=true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1" name="Google Shape;22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7" name="Google Shape;22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https://www.gettyimages.com.br/detail/ilustra%C3%A7%C3%A3o/white-socks-ilustra%C3%A7%C3%A3o-royalty-free/471723164?adppopup=true</a:t>
            </a:r>
            <a:r>
              <a:rPr lang="pt-BR"/>
              <a:t>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https://www.gettyimages.com.br/detail/ilustra%C3%A7%C3%A3o/lemon-a-stylized-fruit-drawn-in-thin-lines-ilustra%C3%A7%C3%A3o-royalty-free/1241768176?adppopup=true</a:t>
            </a:r>
            <a:r>
              <a:rPr lang="pt-BR"/>
              <a:t> 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https://www.vecteezy.com/vector-art/12676254-two-classic-wooden-chairs-for-home-and-office-interior-vector-illustration-icon-outline-contour-drawing</a:t>
            </a:r>
            <a:r>
              <a:rPr lang="pt-BR"/>
              <a:t>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5"/>
              </a:rPr>
              <a:t>https://www.gettyimages.com.br/detail/ilustra%C3%A7%C3%A3o/bean-icons-multi-series-ilustra%C3%A7%C3%A3o-royalty-free/1271876582?phrase=FEIJ%C3%83O&amp;adppopup=true</a:t>
            </a:r>
            <a:r>
              <a:rPr lang="pt-BR"/>
              <a:t> </a:t>
            </a:r>
            <a:endParaRPr/>
          </a:p>
        </p:txBody>
      </p:sp>
      <p:sp>
        <p:nvSpPr>
          <p:cNvPr id="234" name="Google Shape;23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https://www.gettyimages.com.br/detail/ilustra%C3%A7%C3%A3o/white-socks-ilustra%C3%A7%C3%A3o-royalty-free/471723164?adppopup=true</a:t>
            </a:r>
            <a:r>
              <a:rPr lang="pt-BR"/>
              <a:t>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https://www.gettyimages.com.br/detail/ilustra%C3%A7%C3%A3o/lemon-a-stylized-fruit-drawn-in-thin-lines-ilustra%C3%A7%C3%A3o-royalty-free/1241768176?adppopup=true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https://www.vecteezy.com/vector-art/12676254-two-classic-wooden-chairs-for-home-and-office-interior-vector-illustration-icon-outline-contour-drawing</a:t>
            </a:r>
            <a:r>
              <a:rPr lang="pt-BR"/>
              <a:t>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5"/>
              </a:rPr>
              <a:t>https://www.gettyimages.com.br/detail/ilustra%C3%A7%C3%A3o/bean-icons-multi-series-ilustra%C3%A7%C3%A3o-royalty-free/1271876582?phrase=FEIJ%C3%83O&amp;adppopup=true</a:t>
            </a:r>
            <a:r>
              <a:rPr lang="pt-BR"/>
              <a:t> </a:t>
            </a:r>
            <a:endParaRPr/>
          </a:p>
        </p:txBody>
      </p:sp>
      <p:sp>
        <p:nvSpPr>
          <p:cNvPr id="243" name="Google Shape;24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https://www.gettyimages.com.br/detail/ilustra%C3%A7%C3%A3o/kitchen-stove-isolated-on-white-vector-ilustra%C3%A7%C3%A3o-royalty-free/126993857?adppopup=true</a:t>
            </a:r>
            <a:r>
              <a:rPr lang="pt-BR"/>
              <a:t>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https://www.gettyimages.com.br/detail/ilustra%C3%A7%C3%A3o/cute-gray-gorilla-is-standing-on-a-white-ilustra%C3%A7%C3%A3o-royalty-free/1201193368?phrase=gorila&amp;adppopup=true</a:t>
            </a:r>
            <a:r>
              <a:rPr lang="pt-BR"/>
              <a:t>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https://www.gettyimages.com.br/detail/ilustração/fire-flame-icon-cartoon-heat-wildfire-or-ilustração-royalty-free/2007354598?adppopup=true</a:t>
            </a:r>
            <a:r>
              <a:rPr lang="pt-BR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5"/>
              </a:rPr>
              <a:t>https://www.gettyimages.com.br/detail/ilustra%C3%A7%C3%A3o/simple-illustration-of-water-drops-drops-ilustra%C3%A7%C3%A3o-royalty-free/1728949076?adppopup=true</a:t>
            </a:r>
            <a:r>
              <a:rPr lang="pt-BR"/>
              <a:t>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6"/>
              </a:rPr>
              <a:t>https://www.gettyimages.com.br/detail/ilustra%C3%A7%C3%A3o/vegan-icon-vector-illustration-design-ilustra%C3%A7%C3%A3o-royalty-free/1196136299?adppopup=true</a:t>
            </a:r>
            <a:r>
              <a:rPr lang="pt-BR"/>
              <a:t> </a:t>
            </a:r>
            <a:endParaRPr/>
          </a:p>
        </p:txBody>
      </p:sp>
      <p:sp>
        <p:nvSpPr>
          <p:cNvPr id="253" name="Google Shape;25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https://www.gettyimages.com.br/detail/ilustra%C3%A7%C3%A3o/kitchen-stove-isolated-on-white-vector-ilustra%C3%A7%C3%A3o-royalty-free/126993857?adppopup=true</a:t>
            </a:r>
            <a:r>
              <a:rPr lang="pt-BR"/>
              <a:t>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https://www.gettyimages.com.br/detail/ilustra%C3%A7%C3%A3o/cute-gray-gorilla-is-standing-on-a-white-ilustra%C3%A7%C3%A3o-royalty-free/1201193368?phrase=gorila&amp;adppopup=true</a:t>
            </a:r>
            <a:r>
              <a:rPr lang="pt-BR"/>
              <a:t>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https://www.gettyimages.com.br/detail/ilustração/fire-flame-icon-cartoon-heat-wildfire-or-ilustração-royalty-free/2007354598?adppopup=true</a:t>
            </a:r>
            <a:r>
              <a:rPr lang="pt-BR"/>
              <a:t>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5"/>
              </a:rPr>
              <a:t>https://www.gettyimages.com.br/detail/ilustra%C3%A7%C3%A3o/simple-illustration-of-water-drops-drops-ilustra%C3%A7%C3%A3o-royalty-free/1728949076?adppopup=true</a:t>
            </a:r>
            <a:r>
              <a:rPr lang="pt-BR"/>
              <a:t>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6"/>
              </a:rPr>
              <a:t>https://www.gettyimages.com.br/detail/ilustra%C3%A7%C3%A3o/vegan-icon-vector-illustration-design-ilustra%C3%A7%C3%A3o-royalty-free/1196136299?adppopup=true</a:t>
            </a:r>
            <a:r>
              <a:rPr lang="pt-BR"/>
              <a:t> </a:t>
            </a:r>
            <a:endParaRPr/>
          </a:p>
        </p:txBody>
      </p:sp>
      <p:sp>
        <p:nvSpPr>
          <p:cNvPr id="264" name="Google Shape;26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9" name="Google Shape;279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9" name="Google Shape;289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https://www.gettyimages.com.br/detail/ilustra%C3%A7%C3%A3o/funny-seal-cartoon-ilustra%C3%A7%C3%A3o-royalty-free/159341111?adppopup=true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https://www.gettyimages.com.br/detail/ilustra%C3%A7%C3%A3o/family-picture-ilustra%C3%A7%C3%A3o-royalty-free/464731412?adppopup=true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https://www.gettyimages.com.br/detail/ilustra%C3%A7%C3%A3o/farmer-market-set-ilustra%C3%A7%C3%A3o-royalty-free/1502416754?adppopup=true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1" name="Google Shape;30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https://www.gettyimages.com.br/detail/ilustra%C3%A7%C3%A3o/funny-seal-cartoon-ilustra%C3%A7%C3%A3o-royalty-free/159341111?adppopup=true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https://www.gettyimages.com.br/detail/ilustra%C3%A7%C3%A3o/family-picture-ilustra%C3%A7%C3%A3o-royalty-free/464731412?adppopup=true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https://www.gettyimages.com.br/detail/ilustra%C3%A7%C3%A3o/farmer-market-set-ilustra%C3%A7%C3%A3o-royalty-free/1502416754?adppopup=true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3" name="Google Shape;31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1" marL="457200" rtl="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26" name="Google Shape;326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1" marL="457200" rtl="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46" name="Google Shape;346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7" name="Google Shape;367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7" name="Google Shape;377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https://www.gettyimages.com.br/detail/ilustra%C3%A7%C3%A3o/boy-thinking-ilustra%C3%A7%C3%A3o-royalty-free/163925232?adppopup=true</a:t>
            </a:r>
            <a:r>
              <a:rPr lang="pt-BR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8" name="Google Shape;388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https://www.gettyimages.com.br/detail/ilustra%C3%A7%C3%A3o/boy-thinking-ilustra%C3%A7%C3%A3o-royalty-free/163925232?adppopup=true</a:t>
            </a:r>
            <a:r>
              <a:rPr lang="pt-BR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0" name="Google Shape;400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4" name="Google Shape;414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7" name="Google Shape;437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2" name="Google Shape;46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7" name="Google Shape;467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i="0"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https://www.gettyimages.com.br/detail/ilustra%C3%A7%C3%A3o/flying-to-school-ilustra%C3%A7%C3%A3o-royalty-free/1159394306?phrase=crian%C3%A7as+estudando&amp;adppopup=true</a:t>
            </a:r>
            <a:r>
              <a:rPr i="0" lang="pt-BR" sz="1100">
                <a:latin typeface="Arial"/>
                <a:ea typeface="Arial"/>
                <a:cs typeface="Arial"/>
                <a:sym typeface="Arial"/>
              </a:rPr>
              <a:t> </a:t>
            </a:r>
            <a:endParaRPr i="0"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2" name="Google Shape;472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7" name="Google Shape;47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1" name="Google Shape;481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1" name="Google Shape;491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1" name="Google Shape;501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1" name="Google Shape;511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1" name="Google Shape;521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1" name="Google Shape;531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1" name="Google Shape;541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1" name="Google Shape;551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i="0"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https://www.youtube.com/watch?v=LFlQTSiYoZA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i="0"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https://www.gettyimages.com.br/detail/ilustra%C3%A7%C3%A3o/funny-seal-cartoon-ilustra%C3%A7%C3%A3o-royalty-free/159341111?adppopup=true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i="0"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344545" rtl="0" algn="l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i="0" lang="pt-BR" u="sng">
                <a:solidFill>
                  <a:schemeClr val="hlink"/>
                </a:solidFill>
                <a:hlinkClick r:id="rId2"/>
              </a:rPr>
              <a:t>https://www.gettyimages.com.br/detail/ilustra%C3%A7%C3%A3o/teacher-with-kids-on-white-background-ilustra%C3%A7%C3%A3o-royalty-free/506851202?adppopup=true</a:t>
            </a:r>
            <a:r>
              <a:rPr i="0" lang="pt-BR"/>
              <a:t> </a:t>
            </a:r>
            <a:endParaRPr i="0"/>
          </a:p>
        </p:txBody>
      </p:sp>
      <p:sp>
        <p:nvSpPr>
          <p:cNvPr id="171" name="Google Shape;17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344545" rtl="0" algn="l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i="0" lang="pt-BR" u="sng">
                <a:solidFill>
                  <a:schemeClr val="hlink"/>
                </a:solidFill>
                <a:hlinkClick r:id="rId2"/>
              </a:rPr>
              <a:t>https://www.gettyimages.com.br/detail/ilustra%C3%A7%C3%A3o/teacher-with-kids-on-white-background-ilustra%C3%A7%C3%A3o-royalty-free/506851202?adppopup=true</a:t>
            </a:r>
            <a:r>
              <a:rPr i="0" lang="pt-BR"/>
              <a:t> </a:t>
            </a:r>
            <a:endParaRPr i="0"/>
          </a:p>
        </p:txBody>
      </p:sp>
      <p:sp>
        <p:nvSpPr>
          <p:cNvPr id="185" name="Google Shape;18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0" name="Google Shape;20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0" name="Google Shape;21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1.png"/><Relationship Id="rId7" Type="http://schemas.openxmlformats.org/officeDocument/2006/relationships/image" Target="../media/image10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5.jpg"/><Relationship Id="rId4" Type="http://schemas.openxmlformats.org/officeDocument/2006/relationships/image" Target="../media/image8.png"/><Relationship Id="rId5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LP">
  <p:cSld name="1. Capa - LP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171" y="340599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29933" y="536801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58600" y="809983"/>
            <a:ext cx="138273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/>
        </p:nvSpPr>
        <p:spPr>
          <a:xfrm rot="-5400000">
            <a:off x="11496300" y="1477333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4" name="Google Shape;14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2267" y="340601"/>
            <a:ext cx="138273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 flipH="1" rot="-48255">
            <a:off x="10675849" y="1045337"/>
            <a:ext cx="1082907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7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&#10;&#10;O conteúdo gerado por IA pode estar incorreto." id="16" name="Google Shape;16;p2"/>
          <p:cNvPicPr preferRelativeResize="0"/>
          <p:nvPr/>
        </p:nvPicPr>
        <p:blipFill rotWithShape="1">
          <a:blip r:embed="rId7">
            <a:alphaModFix/>
          </a:blip>
          <a:srcRect b="26728" l="12785" r="12554" t="25688"/>
          <a:stretch/>
        </p:blipFill>
        <p:spPr>
          <a:xfrm>
            <a:off x="9988148" y="5719947"/>
            <a:ext cx="1879182" cy="847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75" name="Google Shape;7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8041" y="662248"/>
            <a:ext cx="4048760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853" y="1099785"/>
            <a:ext cx="7882040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9" name="Google Shape;79;p11"/>
          <p:cNvSpPr/>
          <p:nvPr/>
        </p:nvSpPr>
        <p:spPr>
          <a:xfrm flipH="1" rot="-48255">
            <a:off x="800047" y="1071805"/>
            <a:ext cx="4157044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7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733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2" name="Google Shape;82;p12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12"/>
          <p:cNvSpPr/>
          <p:nvPr/>
        </p:nvSpPr>
        <p:spPr>
          <a:xfrm rot="-120000">
            <a:off x="181707" y="183724"/>
            <a:ext cx="185568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12"/>
          <p:cNvSpPr/>
          <p:nvPr/>
        </p:nvSpPr>
        <p:spPr>
          <a:xfrm>
            <a:off x="9526137" y="492691"/>
            <a:ext cx="2157863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2000" spcFirstLastPara="1" rIns="10800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2"/>
          <p:cNvSpPr/>
          <p:nvPr>
            <p:ph idx="2" type="pic"/>
          </p:nvPr>
        </p:nvSpPr>
        <p:spPr>
          <a:xfrm>
            <a:off x="5765600" y="964092"/>
            <a:ext cx="5918400" cy="33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7" name="Google Shape;87;p12"/>
          <p:cNvSpPr txBox="1"/>
          <p:nvPr>
            <p:ph idx="1" type="subTitle"/>
          </p:nvPr>
        </p:nvSpPr>
        <p:spPr>
          <a:xfrm rot="-120000">
            <a:off x="176437" y="168921"/>
            <a:ext cx="1871300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60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4034" y="1616689"/>
            <a:ext cx="4030333" cy="39872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Logotipo&#10;&#10;O conteúdo gerado por IA pode estar incorreto." id="91" name="Google Shape;91;p13"/>
          <p:cNvPicPr preferRelativeResize="0"/>
          <p:nvPr/>
        </p:nvPicPr>
        <p:blipFill rotWithShape="1">
          <a:blip r:embed="rId4">
            <a:alphaModFix/>
          </a:blip>
          <a:srcRect b="26728" l="12785" r="12554" t="25688"/>
          <a:stretch/>
        </p:blipFill>
        <p:spPr>
          <a:xfrm>
            <a:off x="5098298" y="3071327"/>
            <a:ext cx="2605000" cy="1174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AIVEM">
  <p:cSld name="VAIV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6" name="Google Shape;96;p14"/>
          <p:cNvSpPr/>
          <p:nvPr/>
        </p:nvSpPr>
        <p:spPr>
          <a:xfrm rot="-120000">
            <a:off x="181084" y="147970"/>
            <a:ext cx="390461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98" name="Google Shape;98;p14"/>
          <p:cNvSpPr txBox="1"/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1" name="Google Shape;101;p1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3" name="Google Shape;103;p15"/>
          <p:cNvSpPr/>
          <p:nvPr/>
        </p:nvSpPr>
        <p:spPr>
          <a:xfrm rot="-120000">
            <a:off x="180844" y="156901"/>
            <a:ext cx="468677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5" name="Google Shape;105;p15"/>
          <p:cNvSpPr txBox="1"/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8" name="Google Shape;108;p1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0" name="Google Shape;110;p16"/>
          <p:cNvSpPr/>
          <p:nvPr/>
        </p:nvSpPr>
        <p:spPr>
          <a:xfrm rot="-120000">
            <a:off x="181732" y="185166"/>
            <a:ext cx="1773058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1" name="Google Shape;111;p16"/>
          <p:cNvSpPr txBox="1"/>
          <p:nvPr>
            <p:ph idx="1" type="subTitle"/>
          </p:nvPr>
        </p:nvSpPr>
        <p:spPr>
          <a:xfrm rot="-120000">
            <a:off x="176462" y="170411"/>
            <a:ext cx="1785885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60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. SLIDE X Print">
  <p:cSld name="17. SLIDE X Pri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4" name="Google Shape;114;p1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9539111" y="492693"/>
            <a:ext cx="2144890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99"/>
              <a:buFont typeface="Arial"/>
              <a:buNone/>
            </a:pPr>
            <a:r>
              <a:rPr b="1" i="0" lang="pt-BR" sz="1799" u="none" cap="none" strike="noStrike">
                <a:solidFill>
                  <a:srgbClr val="FFFFFF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b="0" i="0" sz="248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7"/>
          <p:cNvSpPr/>
          <p:nvPr>
            <p:ph idx="2" type="pic"/>
          </p:nvPr>
        </p:nvSpPr>
        <p:spPr>
          <a:xfrm>
            <a:off x="6699016" y="826801"/>
            <a:ext cx="5006258" cy="279501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8" name="Google Shape;118;p17"/>
          <p:cNvSpPr/>
          <p:nvPr/>
        </p:nvSpPr>
        <p:spPr>
          <a:xfrm rot="-120000">
            <a:off x="181477" y="170553"/>
            <a:ext cx="261084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9" name="Google Shape;119;p17"/>
          <p:cNvSpPr txBox="1"/>
          <p:nvPr>
            <p:ph idx="1" type="body"/>
          </p:nvPr>
        </p:nvSpPr>
        <p:spPr>
          <a:xfrm rot="-120000">
            <a:off x="271581" y="242506"/>
            <a:ext cx="2265954" cy="385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9pPr>
          </a:lstStyle>
          <a:p/>
        </p:txBody>
      </p:sp>
      <p:sp>
        <p:nvSpPr>
          <p:cNvPr id="120" name="Google Shape;120;p17"/>
          <p:cNvSpPr/>
          <p:nvPr>
            <p:ph idx="3" type="pic"/>
          </p:nvPr>
        </p:nvSpPr>
        <p:spPr>
          <a:xfrm>
            <a:off x="6699016" y="3688755"/>
            <a:ext cx="5006258" cy="279501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. Não usar - Base para orientações internas">
  <p:cSld name="11. Não usar - Base para orientações internas">
    <p:bg>
      <p:bgPr>
        <a:solidFill>
          <a:srgbClr val="8CB5F8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/>
          <p:nvPr/>
        </p:nvSpPr>
        <p:spPr>
          <a:xfrm>
            <a:off x="273133" y="300433"/>
            <a:ext cx="11676000" cy="1148400"/>
          </a:xfrm>
          <a:prstGeom prst="roundRect">
            <a:avLst>
              <a:gd fmla="val 1629" name="adj"/>
            </a:avLst>
          </a:prstGeom>
          <a:solidFill>
            <a:srgbClr val="FCFCFC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6067633" y="300433"/>
            <a:ext cx="5881600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6425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2" type="body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p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4" name="Google Shape;24;p3"/>
          <p:cNvSpPr/>
          <p:nvPr/>
        </p:nvSpPr>
        <p:spPr>
          <a:xfrm rot="-120000">
            <a:off x="181664" y="211658"/>
            <a:ext cx="200152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 rot="-60000">
            <a:off x="6032103" y="194343"/>
            <a:ext cx="5078387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5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p4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2" name="Google Shape;32;p4"/>
          <p:cNvSpPr/>
          <p:nvPr/>
        </p:nvSpPr>
        <p:spPr>
          <a:xfrm rot="-120000">
            <a:off x="181406" y="166425"/>
            <a:ext cx="284701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R LEGAL">
  <p:cSld name="LER LEGA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8" name="Google Shape;38;p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9" name="Google Shape;39;p5"/>
          <p:cNvSpPr/>
          <p:nvPr/>
        </p:nvSpPr>
        <p:spPr>
          <a:xfrm rot="-120000">
            <a:off x="181505" y="172092"/>
            <a:ext cx="252224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5" name="Google Shape;45;p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6" name="Google Shape;46;p6"/>
          <p:cNvSpPr/>
          <p:nvPr/>
        </p:nvSpPr>
        <p:spPr>
          <a:xfrm rot="-120000">
            <a:off x="180815" y="177720"/>
            <a:ext cx="478752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9" name="Google Shape;49;p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2" name="Google Shape;52;p7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3" name="Google Shape;53;p7"/>
          <p:cNvSpPr/>
          <p:nvPr/>
        </p:nvSpPr>
        <p:spPr>
          <a:xfrm rot="-120000">
            <a:off x="181363" y="209121"/>
            <a:ext cx="298801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6" name="Google Shape;56;p8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8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8" name="Google Shape;58;p8"/>
          <p:cNvSpPr/>
          <p:nvPr/>
        </p:nvSpPr>
        <p:spPr>
          <a:xfrm rot="-120000">
            <a:off x="180906" y="160458"/>
            <a:ext cx="4482907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8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3" name="Google Shape;63;p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9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867" y="673067"/>
            <a:ext cx="4001367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9"/>
          <p:cNvSpPr txBox="1"/>
          <p:nvPr>
            <p:ph idx="1" type="body"/>
          </p:nvPr>
        </p:nvSpPr>
        <p:spPr>
          <a:xfrm>
            <a:off x="4695517" y="987100"/>
            <a:ext cx="691400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6" name="Google Shape;66;p9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9"/>
          <p:cNvSpPr/>
          <p:nvPr/>
        </p:nvSpPr>
        <p:spPr>
          <a:xfrm rot="-120000">
            <a:off x="174840" y="163764"/>
            <a:ext cx="4760725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0" name="Google Shape;70;p10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495560" y="1063567"/>
            <a:ext cx="11239240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2" name="Google Shape;72;p10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3" name="Google Shape;73;p10"/>
          <p:cNvSpPr/>
          <p:nvPr/>
        </p:nvSpPr>
        <p:spPr>
          <a:xfrm rot="-120000">
            <a:off x="181492" y="171346"/>
            <a:ext cx="256496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800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png"/><Relationship Id="rId4" Type="http://schemas.openxmlformats.org/officeDocument/2006/relationships/image" Target="../media/image24.png"/><Relationship Id="rId5" Type="http://schemas.openxmlformats.org/officeDocument/2006/relationships/image" Target="../media/image18.png"/><Relationship Id="rId6" Type="http://schemas.openxmlformats.org/officeDocument/2006/relationships/image" Target="../media/image2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5.png"/><Relationship Id="rId4" Type="http://schemas.openxmlformats.org/officeDocument/2006/relationships/image" Target="../media/image24.png"/><Relationship Id="rId5" Type="http://schemas.openxmlformats.org/officeDocument/2006/relationships/image" Target="../media/image18.png"/><Relationship Id="rId6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16.png"/><Relationship Id="rId6" Type="http://schemas.openxmlformats.org/officeDocument/2006/relationships/image" Target="../media/image32.png"/><Relationship Id="rId7" Type="http://schemas.openxmlformats.org/officeDocument/2006/relationships/image" Target="../media/image3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16.png"/><Relationship Id="rId7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4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21.png"/><Relationship Id="rId5" Type="http://schemas.openxmlformats.org/officeDocument/2006/relationships/image" Target="../media/image25.png"/><Relationship Id="rId6" Type="http://schemas.openxmlformats.org/officeDocument/2006/relationships/image" Target="../media/image4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Relationship Id="rId4" Type="http://schemas.openxmlformats.org/officeDocument/2006/relationships/image" Target="../media/image25.png"/><Relationship Id="rId5" Type="http://schemas.openxmlformats.org/officeDocument/2006/relationships/image" Target="../media/image42.png"/><Relationship Id="rId6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0.png"/><Relationship Id="rId4" Type="http://schemas.openxmlformats.org/officeDocument/2006/relationships/image" Target="../media/image2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0.png"/><Relationship Id="rId4" Type="http://schemas.openxmlformats.org/officeDocument/2006/relationships/image" Target="../media/image2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efape.educacao.sp.gov.br/curriculopaulista/wp-ontent/uploads/2023/02/Curriculo_Paulista-etapas-Educa%C3%A7%C3%A3o-Infantil-e-Ensino-Fundamental-ISBN.pdf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youtube.com/watch?v=LFlQTSiYoZA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1.png"/><Relationship Id="rId4" Type="http://schemas.openxmlformats.org/officeDocument/2006/relationships/image" Target="../media/image27.png"/><Relationship Id="rId5" Type="http://schemas.openxmlformats.org/officeDocument/2006/relationships/image" Target="../media/image2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5" Type="http://schemas.openxmlformats.org/officeDocument/2006/relationships/image" Target="../media/image2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5" Type="http://schemas.openxmlformats.org/officeDocument/2006/relationships/image" Target="../media/image3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5" Type="http://schemas.openxmlformats.org/officeDocument/2006/relationships/image" Target="../media/image3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5" Type="http://schemas.openxmlformats.org/officeDocument/2006/relationships/image" Target="../media/image3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5" Type="http://schemas.openxmlformats.org/officeDocument/2006/relationships/image" Target="../media/image3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5" Type="http://schemas.openxmlformats.org/officeDocument/2006/relationships/image" Target="../media/image3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LFlQTSiYoZA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/>
        </p:nvSpPr>
        <p:spPr>
          <a:xfrm>
            <a:off x="615206" y="2665900"/>
            <a:ext cx="10961700" cy="19743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63500">
              <a:srgbClr val="000000">
                <a:alpha val="22353"/>
              </a:srgbClr>
            </a:outerShdw>
          </a:effectLst>
        </p:spPr>
        <p:txBody>
          <a:bodyPr anchorCtr="0" anchor="ctr" bIns="24000" lIns="120000" spcFirstLastPara="1" rIns="121900" wrap="square" tIns="24000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7"/>
              <a:buFont typeface="Arial"/>
              <a:buNone/>
            </a:pPr>
            <a:r>
              <a:rPr b="1" i="0" lang="pt-BR" sz="4800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FOCALIZADA</a:t>
            </a:r>
            <a:endParaRPr b="1" i="0" sz="4800" u="none" cap="none" strike="noStrik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29" name="Google Shape;129;p19"/>
          <p:cNvSpPr/>
          <p:nvPr/>
        </p:nvSpPr>
        <p:spPr>
          <a:xfrm flipH="1" rot="-48477">
            <a:off x="10630924" y="396869"/>
            <a:ext cx="1191418" cy="914791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5600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5600" u="sng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b="0" baseline="30000" i="0" sz="2933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9"/>
          <p:cNvSpPr/>
          <p:nvPr/>
        </p:nvSpPr>
        <p:spPr>
          <a:xfrm flipH="1">
            <a:off x="315451" y="5539195"/>
            <a:ext cx="2192100" cy="440100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b="0" baseline="30000" i="0" lang="pt-BR" sz="2133" u="sng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280432" y="6070178"/>
            <a:ext cx="4922400" cy="440100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9"/>
          <p:cNvSpPr/>
          <p:nvPr/>
        </p:nvSpPr>
        <p:spPr>
          <a:xfrm rot="-120032">
            <a:off x="5340490" y="2271647"/>
            <a:ext cx="1503917" cy="478495"/>
          </a:xfrm>
          <a:prstGeom prst="roundRect">
            <a:avLst>
              <a:gd fmla="val 47917" name="adj"/>
            </a:avLst>
          </a:prstGeom>
          <a:solidFill>
            <a:srgbClr val="DE632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9"/>
          <p:cNvSpPr/>
          <p:nvPr/>
        </p:nvSpPr>
        <p:spPr>
          <a:xfrm rot="-59887">
            <a:off x="4284283" y="4638277"/>
            <a:ext cx="3633851" cy="616338"/>
          </a:xfrm>
          <a:prstGeom prst="roundRect">
            <a:avLst>
              <a:gd fmla="val 30970" name="adj"/>
            </a:avLst>
          </a:prstGeom>
          <a:solidFill>
            <a:srgbClr val="DE632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/>
          <p:nvPr/>
        </p:nvSpPr>
        <p:spPr>
          <a:xfrm>
            <a:off x="608606" y="1648177"/>
            <a:ext cx="10659162" cy="9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QUAL LETRA APARECE NA MAIORIA DAS PALAVRAS DO TRAVA-LÍNGUA? PINTE-A NO ALFABETO.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4" name="Google Shape;224;p28"/>
          <p:cNvGraphicFramePr/>
          <p:nvPr/>
        </p:nvGraphicFramePr>
        <p:xfrm>
          <a:off x="839775" y="29633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{D8F03425-21CF-4772-9D75-C5A83359C5A1}</a:tableStyleId>
              </a:tblPr>
              <a:tblGrid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</a:tblGrid>
              <a:tr h="61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B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C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E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F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G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H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I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J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K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L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N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P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Q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R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S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U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V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W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X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Z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"/>
          <p:cNvSpPr txBox="1"/>
          <p:nvPr/>
        </p:nvSpPr>
        <p:spPr>
          <a:xfrm>
            <a:off x="608606" y="1648177"/>
            <a:ext cx="10743619" cy="9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QUAL LETRA APARECE NA MAIORIA DAS PALAVRAS DO TRAVA-LÍNGUA? PINTE-A NO ALFABETO.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0" name="Google Shape;230;p29"/>
          <p:cNvGraphicFramePr/>
          <p:nvPr/>
        </p:nvGraphicFramePr>
        <p:xfrm>
          <a:off x="839775" y="29633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{D8F03425-21CF-4772-9D75-C5A83359C5A1}</a:tableStyleId>
              </a:tblPr>
              <a:tblGrid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  <a:gridCol w="808650"/>
              </a:tblGrid>
              <a:tr h="61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B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C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E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F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489D">
                        <a:alpha val="2941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G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H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I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J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K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L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N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P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Q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R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S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U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V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W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X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</a:rPr>
                        <a:t>Z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31" name="Google Shape;231;p29"/>
          <p:cNvSpPr txBox="1"/>
          <p:nvPr/>
        </p:nvSpPr>
        <p:spPr>
          <a:xfrm>
            <a:off x="8613585" y="516271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white logo&#10;&#10;Description automatically generated" id="236" name="Google Shape;23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91048" y="1832033"/>
            <a:ext cx="3501043" cy="40730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air of white socks&#10;&#10;Description automatically generated" id="237" name="Google Shape;23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4" y="2468877"/>
            <a:ext cx="2861910" cy="28619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drawing of a lemon&#10;&#10;Description automatically generated" id="238" name="Google Shape;238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1651" y="2682240"/>
            <a:ext cx="3336580" cy="25277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hite and brown chair&#10;&#10;Description automatically generated" id="239" name="Google Shape;239;p30"/>
          <p:cNvPicPr preferRelativeResize="0"/>
          <p:nvPr/>
        </p:nvPicPr>
        <p:blipFill rotWithShape="1">
          <a:blip r:embed="rId6">
            <a:alphaModFix/>
          </a:blip>
          <a:srcRect b="0" l="11741" r="50936" t="0"/>
          <a:stretch/>
        </p:blipFill>
        <p:spPr>
          <a:xfrm>
            <a:off x="6891759" y="1874116"/>
            <a:ext cx="2297249" cy="393913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0"/>
          <p:cNvSpPr txBox="1"/>
          <p:nvPr/>
        </p:nvSpPr>
        <p:spPr>
          <a:xfrm>
            <a:off x="840519" y="1451135"/>
            <a:ext cx="9803097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A IMAGEM CUJO NOME RIMA COM </a:t>
            </a: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1"/>
          <p:cNvSpPr txBox="1"/>
          <p:nvPr/>
        </p:nvSpPr>
        <p:spPr>
          <a:xfrm>
            <a:off x="840519" y="1451135"/>
            <a:ext cx="9803097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A IMAGEM CUJO NOME RIMA COM </a:t>
            </a: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black and white logo&#10;&#10;Description automatically generated" id="246" name="Google Shape;24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91048" y="1832033"/>
            <a:ext cx="3501043" cy="40730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air of white socks&#10;&#10;Description automatically generated" id="247" name="Google Shape;247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4" y="2468877"/>
            <a:ext cx="2861910" cy="28619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drawing of a lemon&#10;&#10;Description automatically generated" id="248" name="Google Shape;248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1651" y="2682240"/>
            <a:ext cx="3336580" cy="25277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hite and brown chair&#10;&#10;Description automatically generated" id="249" name="Google Shape;249;p31"/>
          <p:cNvPicPr preferRelativeResize="0"/>
          <p:nvPr/>
        </p:nvPicPr>
        <p:blipFill rotWithShape="1">
          <a:blip r:embed="rId6">
            <a:alphaModFix/>
          </a:blip>
          <a:srcRect b="0" l="49470" r="13205" t="0"/>
          <a:stretch/>
        </p:blipFill>
        <p:spPr>
          <a:xfrm>
            <a:off x="6891759" y="1874116"/>
            <a:ext cx="2297249" cy="393913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1"/>
          <p:cNvSpPr txBox="1"/>
          <p:nvPr/>
        </p:nvSpPr>
        <p:spPr>
          <a:xfrm>
            <a:off x="8613585" y="516271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2"/>
          <p:cNvSpPr/>
          <p:nvPr/>
        </p:nvSpPr>
        <p:spPr>
          <a:xfrm>
            <a:off x="4900376" y="2814812"/>
            <a:ext cx="1879200" cy="663300"/>
          </a:xfrm>
          <a:prstGeom prst="roundRect">
            <a:avLst>
              <a:gd fmla="val 16667" name="adj"/>
            </a:avLst>
          </a:prstGeom>
          <a:solidFill>
            <a:srgbClr val="74489D">
              <a:alpha val="29412"/>
            </a:srgbClr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fire on a black background&#10;&#10;Description automatically generated" id="256" name="Google Shape;25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18541" y="3639245"/>
            <a:ext cx="2020287" cy="28284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water droplet on a black background&#10;&#10;Description automatically generated" id="257" name="Google Shape;25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83503" y="3813244"/>
            <a:ext cx="2260010" cy="24822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hite stove with a glass door&#10;&#10;Description automatically generated" id="258" name="Google Shape;258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5932" y="3968015"/>
            <a:ext cx="2530643" cy="25306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leaf on a black background&#10;&#10;Description automatically generated" id="259" name="Google Shape;259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44939" y="3696101"/>
            <a:ext cx="2393159" cy="26331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gorilla&#10;&#10;Description automatically generated" id="260" name="Google Shape;260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00189" y="3747436"/>
            <a:ext cx="2930890" cy="293089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2"/>
          <p:cNvSpPr txBox="1"/>
          <p:nvPr/>
        </p:nvSpPr>
        <p:spPr>
          <a:xfrm>
            <a:off x="547343" y="1273465"/>
            <a:ext cx="110973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162561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A PALAVRA EM DESTAQUE.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62561" rtl="0" algn="l">
              <a:lnSpc>
                <a:spcPct val="97000"/>
              </a:lnSpc>
              <a:spcBef>
                <a:spcPts val="347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LIGUE AS IMAGENS QUE COMEÇAM COM A MESMA SÍLABA DA PALAVRA DESTACADA.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3"/>
          <p:cNvSpPr txBox="1"/>
          <p:nvPr/>
        </p:nvSpPr>
        <p:spPr>
          <a:xfrm>
            <a:off x="547343" y="1273465"/>
            <a:ext cx="110973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162561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A PALAVRA EM DESTAQUE.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62561" rtl="0" algn="l">
              <a:lnSpc>
                <a:spcPct val="97000"/>
              </a:lnSpc>
              <a:spcBef>
                <a:spcPts val="347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LIGUE AS IMAGENS QUE COMEÇAM COM A MESMA SÍLABA DA PALAVRA DESTACADA.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3"/>
          <p:cNvSpPr/>
          <p:nvPr/>
        </p:nvSpPr>
        <p:spPr>
          <a:xfrm>
            <a:off x="4900376" y="2814812"/>
            <a:ext cx="1879200" cy="663300"/>
          </a:xfrm>
          <a:prstGeom prst="roundRect">
            <a:avLst>
              <a:gd fmla="val 16667" name="adj"/>
            </a:avLst>
          </a:prstGeom>
          <a:solidFill>
            <a:srgbClr val="74489D">
              <a:alpha val="29412"/>
            </a:srgbClr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8" name="Google Shape;268;p33"/>
          <p:cNvCxnSpPr/>
          <p:nvPr/>
        </p:nvCxnSpPr>
        <p:spPr>
          <a:xfrm flipH="1">
            <a:off x="1443176" y="3429000"/>
            <a:ext cx="3457200" cy="1081200"/>
          </a:xfrm>
          <a:prstGeom prst="straightConnector1">
            <a:avLst/>
          </a:prstGeom>
          <a:noFill/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9" name="Google Shape;269;p33"/>
          <p:cNvCxnSpPr/>
          <p:nvPr/>
        </p:nvCxnSpPr>
        <p:spPr>
          <a:xfrm>
            <a:off x="6785718" y="3337407"/>
            <a:ext cx="3652800" cy="1172700"/>
          </a:xfrm>
          <a:prstGeom prst="straightConnector1">
            <a:avLst/>
          </a:prstGeom>
          <a:noFill/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0" name="Google Shape;270;p33"/>
          <p:cNvCxnSpPr>
            <a:stCxn id="267" idx="2"/>
          </p:cNvCxnSpPr>
          <p:nvPr/>
        </p:nvCxnSpPr>
        <p:spPr>
          <a:xfrm>
            <a:off x="5839976" y="3478112"/>
            <a:ext cx="654000" cy="962100"/>
          </a:xfrm>
          <a:prstGeom prst="straightConnector1">
            <a:avLst/>
          </a:prstGeom>
          <a:noFill/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A cartoon of a gorilla&#10;&#10;Description automatically generated" id="271" name="Google Shape;27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0189" y="3747436"/>
            <a:ext cx="2930890" cy="29308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fire on a black background&#10;&#10;Description automatically generated" id="272" name="Google Shape;27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8541" y="3639245"/>
            <a:ext cx="2020287" cy="28284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water droplet on a black background&#10;&#10;Description automatically generated" id="273" name="Google Shape;273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83503" y="3813244"/>
            <a:ext cx="2260010" cy="24822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hite stove with a glass door&#10;&#10;Description automatically generated" id="274" name="Google Shape;274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5932" y="3968015"/>
            <a:ext cx="2530643" cy="25306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leaf on a black background&#10;&#10;Description automatically generated" id="275" name="Google Shape;275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44939" y="3696101"/>
            <a:ext cx="2393159" cy="2633112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3"/>
          <p:cNvSpPr txBox="1"/>
          <p:nvPr/>
        </p:nvSpPr>
        <p:spPr>
          <a:xfrm>
            <a:off x="8613585" y="516271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4"/>
          <p:cNvSpPr txBox="1"/>
          <p:nvPr/>
        </p:nvSpPr>
        <p:spPr>
          <a:xfrm>
            <a:off x="535027" y="1089829"/>
            <a:ext cx="11097300" cy="1287398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162561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PINTE NO TEXTO AS PALAVRAS QUE COMEÇAM COM A SÍLABA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DEPOIS, PENSE E ESCREVA, NO QUADRO ABAIXO, OUTRAS PALAVRAS QUE COMECEM COM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4"/>
          <p:cNvSpPr/>
          <p:nvPr/>
        </p:nvSpPr>
        <p:spPr>
          <a:xfrm>
            <a:off x="4050695" y="2899950"/>
            <a:ext cx="6601500" cy="2285508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" name="Google Shape;283;p34"/>
          <p:cNvGrpSpPr/>
          <p:nvPr/>
        </p:nvGrpSpPr>
        <p:grpSpPr>
          <a:xfrm>
            <a:off x="9191242" y="468390"/>
            <a:ext cx="2453470" cy="447532"/>
            <a:chOff x="305605" y="2234344"/>
            <a:chExt cx="2453470" cy="447532"/>
          </a:xfrm>
        </p:grpSpPr>
        <p:sp>
          <p:nvSpPr>
            <p:cNvPr id="284" name="Google Shape;284;p34"/>
            <p:cNvSpPr/>
            <p:nvPr/>
          </p:nvSpPr>
          <p:spPr>
            <a:xfrm>
              <a:off x="428150" y="2362131"/>
              <a:ext cx="2330925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LEITURA INDEPENDENTE</a:t>
              </a:r>
              <a:endParaRPr/>
            </a:p>
          </p:txBody>
        </p:sp>
        <p:pic>
          <p:nvPicPr>
            <p:cNvPr id="285" name="Google Shape;285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Desenho de personagem de desenho animado&#10;&#10;O conteúdo gerado por IA pode estar incorreto." id="286" name="Google Shape;28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0184" y="2690811"/>
            <a:ext cx="2597498" cy="2357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5"/>
          <p:cNvSpPr txBox="1"/>
          <p:nvPr/>
        </p:nvSpPr>
        <p:spPr>
          <a:xfrm>
            <a:off x="535027" y="1089829"/>
            <a:ext cx="11097300" cy="13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162561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PINTE NO TEXTO AS PALAVRAS QUE COMEÇAM COM A SÍLABA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DEPOIS, PENSE E ESCREVA, NO QUADRO ABAIXO, OUTRAS PALAVRAS QUE COMECEM COM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5"/>
          <p:cNvSpPr txBox="1"/>
          <p:nvPr/>
        </p:nvSpPr>
        <p:spPr>
          <a:xfrm>
            <a:off x="1505920" y="2404061"/>
            <a:ext cx="100209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FOTÓGRAFO FELIPE FEZ A FOTO DA FOCA </a:t>
            </a: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FILÓ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FILÓ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FUGIU DA FOTO, MAS FOI FOCALIZADA 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FAZENDO FOFOCA NA </a:t>
            </a: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FILA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 FEIRA.  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5"/>
          <p:cNvSpPr/>
          <p:nvPr/>
        </p:nvSpPr>
        <p:spPr>
          <a:xfrm>
            <a:off x="2349216" y="3969268"/>
            <a:ext cx="6601500" cy="1058100"/>
          </a:xfrm>
          <a:prstGeom prst="rect">
            <a:avLst/>
          </a:prstGeom>
          <a:solidFill>
            <a:schemeClr val="lt1"/>
          </a:solidFill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5"/>
          <p:cNvSpPr txBox="1"/>
          <p:nvPr/>
        </p:nvSpPr>
        <p:spPr>
          <a:xfrm>
            <a:off x="654212" y="5128451"/>
            <a:ext cx="109905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PESSOAL, MAS ESPERA-SE QUE O ESTUDANTE ESCREVA: FILÓ, FITA, FIGURA, FILA, FIGURINHA, FILÉ, FINO, FIGO E OUTRAS.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5"/>
          <p:cNvSpPr txBox="1"/>
          <p:nvPr/>
        </p:nvSpPr>
        <p:spPr>
          <a:xfrm>
            <a:off x="6608064" y="529206"/>
            <a:ext cx="2521906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6" name="Google Shape;296;p35"/>
          <p:cNvGrpSpPr/>
          <p:nvPr/>
        </p:nvGrpSpPr>
        <p:grpSpPr>
          <a:xfrm>
            <a:off x="9191242" y="468390"/>
            <a:ext cx="2453470" cy="447532"/>
            <a:chOff x="305605" y="2234344"/>
            <a:chExt cx="2453470" cy="447532"/>
          </a:xfrm>
        </p:grpSpPr>
        <p:sp>
          <p:nvSpPr>
            <p:cNvPr id="297" name="Google Shape;297;p35"/>
            <p:cNvSpPr/>
            <p:nvPr/>
          </p:nvSpPr>
          <p:spPr>
            <a:xfrm>
              <a:off x="428150" y="2362131"/>
              <a:ext cx="2330925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LEITURA INDEPENDENTE</a:t>
              </a:r>
              <a:endParaRPr/>
            </a:p>
          </p:txBody>
        </p:sp>
        <p:pic>
          <p:nvPicPr>
            <p:cNvPr id="298" name="Google Shape;298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p36"/>
          <p:cNvGrpSpPr/>
          <p:nvPr/>
        </p:nvGrpSpPr>
        <p:grpSpPr>
          <a:xfrm>
            <a:off x="9191242" y="468390"/>
            <a:ext cx="2453470" cy="447532"/>
            <a:chOff x="305605" y="2234344"/>
            <a:chExt cx="2453470" cy="447532"/>
          </a:xfrm>
        </p:grpSpPr>
        <p:sp>
          <p:nvSpPr>
            <p:cNvPr id="304" name="Google Shape;304;p36"/>
            <p:cNvSpPr/>
            <p:nvPr/>
          </p:nvSpPr>
          <p:spPr>
            <a:xfrm>
              <a:off x="428150" y="2362131"/>
              <a:ext cx="2330925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LEITURA INDEPENDENTE</a:t>
              </a:r>
              <a:endParaRPr/>
            </a:p>
          </p:txBody>
        </p:sp>
        <p:pic>
          <p:nvPicPr>
            <p:cNvPr id="305" name="Google Shape;305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6" name="Google Shape;306;p36"/>
          <p:cNvSpPr txBox="1"/>
          <p:nvPr/>
        </p:nvSpPr>
        <p:spPr>
          <a:xfrm>
            <a:off x="535264" y="1117424"/>
            <a:ext cx="10913400" cy="52314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A FORMA CORRETA DE ESCREVER AS PALAVRAS.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7" name="Google Shape;307;p36"/>
          <p:cNvGraphicFramePr/>
          <p:nvPr/>
        </p:nvGraphicFramePr>
        <p:xfrm>
          <a:off x="1852220" y="178887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{D31A9827-E3DB-4971-97BF-E7904D3F1425}</a:tableStyleId>
              </a:tblPr>
              <a:tblGrid>
                <a:gridCol w="2032025"/>
                <a:gridCol w="2032025"/>
                <a:gridCol w="2032025"/>
                <a:gridCol w="2032025"/>
              </a:tblGrid>
              <a:tr h="494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</a:txBody>
                  <a:tcPr marT="60975" marB="60975" marR="121925" marL="121925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FOFO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FOFOCA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FOCA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4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</a:txBody>
                  <a:tcPr marT="60975" marB="60975" marR="121925" marL="121925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FOTO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FOME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FONE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4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</a:txBody>
                  <a:tcPr marT="60975" marB="60975" marR="121925" marL="121925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FITA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FERA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FEIRA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A cartoon of a seal&#10;&#10;Description automatically generated" id="308" name="Google Shape;30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2723" y="1892684"/>
            <a:ext cx="1911471" cy="13523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holding balloons and a gift&#10;&#10;Description automatically generated" id="309" name="Google Shape;309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97791" y="3355726"/>
            <a:ext cx="1292993" cy="14869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selling vegetables at a vegetable stand&#10;&#10;Description automatically generated" id="310" name="Google Shape;310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61897" y="4829956"/>
            <a:ext cx="1293056" cy="1631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7"/>
          <p:cNvSpPr txBox="1"/>
          <p:nvPr/>
        </p:nvSpPr>
        <p:spPr>
          <a:xfrm>
            <a:off x="535264" y="1117424"/>
            <a:ext cx="10913400" cy="52314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A FORMA CORRETA DE ESCREVER AS PALAVRAS.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6" name="Google Shape;316;p37"/>
          <p:cNvGraphicFramePr/>
          <p:nvPr/>
        </p:nvGraphicFramePr>
        <p:xfrm>
          <a:off x="1852220" y="178887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{D31A9827-E3DB-4971-97BF-E7904D3F1425}</a:tableStyleId>
              </a:tblPr>
              <a:tblGrid>
                <a:gridCol w="2032025"/>
                <a:gridCol w="2032025"/>
                <a:gridCol w="2032025"/>
                <a:gridCol w="2032025"/>
              </a:tblGrid>
              <a:tr h="494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</a:txBody>
                  <a:tcPr marT="60975" marB="60975" marR="121925" marL="121925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FOFO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FOFOCA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b="0"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FOCA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489D">
                        <a:alpha val="29412"/>
                      </a:srgbClr>
                    </a:solidFill>
                  </a:tcPr>
                </a:tc>
              </a:tr>
              <a:tr h="494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</a:txBody>
                  <a:tcPr marT="60975" marB="60975" marR="121925" marL="121925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FOTO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489D">
                        <a:alpha val="2941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FOME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FONE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94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6"/>
                        <a:buFont typeface="Arial"/>
                        <a:buNone/>
                      </a:pPr>
                      <a:r>
                        <a:t/>
                      </a:r>
                      <a:endParaRPr sz="1866" u="none" cap="none" strike="noStrike"/>
                    </a:p>
                  </a:txBody>
                  <a:tcPr marT="60975" marB="60975" marR="121925" marL="121925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FITA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FERA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6"/>
                        <a:buFont typeface="Arial"/>
                        <a:buNone/>
                      </a:pPr>
                      <a:r>
                        <a:rPr lang="pt-BR" sz="2666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FEIRA</a:t>
                      </a:r>
                      <a:endParaRPr sz="1866" u="none" cap="none" strike="noStrike"/>
                    </a:p>
                  </a:txBody>
                  <a:tcPr marT="60975" marB="60975" marR="121925" marL="12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29412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17" name="Google Shape;317;p37"/>
          <p:cNvSpPr txBox="1"/>
          <p:nvPr/>
        </p:nvSpPr>
        <p:spPr>
          <a:xfrm>
            <a:off x="5840585" y="489344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artoon of a seal&#10;&#10;Description automatically generated" id="318" name="Google Shape;31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2723" y="1892684"/>
            <a:ext cx="1911471" cy="13523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holding balloons and a gift&#10;&#10;Description automatically generated" id="319" name="Google Shape;31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97791" y="3355726"/>
            <a:ext cx="1292993" cy="14869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selling vegetables at a vegetable stand&#10;&#10;Description automatically generated" id="320" name="Google Shape;320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61897" y="4829956"/>
            <a:ext cx="1293056" cy="16315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1" name="Google Shape;321;p37"/>
          <p:cNvGrpSpPr/>
          <p:nvPr/>
        </p:nvGrpSpPr>
        <p:grpSpPr>
          <a:xfrm>
            <a:off x="9191242" y="468390"/>
            <a:ext cx="2453470" cy="447532"/>
            <a:chOff x="305605" y="2234344"/>
            <a:chExt cx="2453470" cy="447532"/>
          </a:xfrm>
        </p:grpSpPr>
        <p:sp>
          <p:nvSpPr>
            <p:cNvPr id="322" name="Google Shape;322;p37"/>
            <p:cNvSpPr/>
            <p:nvPr/>
          </p:nvSpPr>
          <p:spPr>
            <a:xfrm>
              <a:off x="428150" y="2362131"/>
              <a:ext cx="2330925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LEITURA INDEPENDENTE</a:t>
              </a:r>
              <a:endParaRPr/>
            </a:p>
          </p:txBody>
        </p:sp>
        <p:pic>
          <p:nvPicPr>
            <p:cNvPr id="323" name="Google Shape;323;p3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/>
          <p:nvPr>
            <p:ph idx="1" type="body"/>
          </p:nvPr>
        </p:nvSpPr>
        <p:spPr>
          <a:xfrm>
            <a:off x="6096000" y="797446"/>
            <a:ext cx="5711687" cy="49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42000" lvl="0" marL="342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IDENTIFICAR, EM</a:t>
            </a:r>
            <a:b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TRAVA-LÍNGUA, ALITERAÇÕES.</a:t>
            </a:r>
            <a:endParaRPr sz="2600"/>
          </a:p>
          <a:p>
            <a:pPr indent="-342000" lvl="0" marL="342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PARTICIPAR DE SITUAÇÕES DE LEITURA DE TRAVA-LÍNGUA.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342000" lvl="0" marL="342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PALAVRAS QUE COMEÇAM COM A MESMA SÍLABA.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342000" lvl="0" marL="342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O NOME DAS LETRAS.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342000" lvl="0" marL="34200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ESCREVER PALAVRAS REFLETINDO SOBRE O SISTEMA DE ESCRITA ALFABÉTICO.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0"/>
          <p:cNvSpPr txBox="1"/>
          <p:nvPr>
            <p:ph idx="2" type="body"/>
          </p:nvPr>
        </p:nvSpPr>
        <p:spPr>
          <a:xfrm>
            <a:off x="457253" y="797446"/>
            <a:ext cx="5184600" cy="49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42000" lvl="0" marL="342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b="0" i="0" lang="pt-BR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COMPREENSÃO EM LEITURA.</a:t>
            </a:r>
            <a:endParaRPr sz="2600"/>
          </a:p>
          <a:p>
            <a:pPr indent="-342000" lvl="0" marL="342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b="0" i="0" lang="pt-BR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 DE COMPOSIÇÃO DO TEXTO.</a:t>
            </a:r>
            <a:endParaRPr sz="2600"/>
          </a:p>
          <a:p>
            <a:pPr indent="-342000" lvl="0" marL="342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b="0" i="0" lang="pt-BR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ALFABETO.</a:t>
            </a:r>
            <a:endParaRPr sz="2600"/>
          </a:p>
          <a:p>
            <a:pPr indent="-342000" lvl="0" marL="342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b="0" i="0" lang="pt-BR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CONSTRUÇÃO DO SISTEMA ALFABÉTICO.</a:t>
            </a:r>
            <a:endParaRPr sz="2600"/>
          </a:p>
          <a:p>
            <a:pPr indent="-342000" lvl="0" marL="34200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600"/>
              <a:buFont typeface="Dosis"/>
              <a:buChar char="●"/>
            </a:pPr>
            <a:r>
              <a:rPr b="0" i="0" lang="pt-BR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PRODUÇÃO ESCRITA.</a:t>
            </a:r>
            <a:endParaRPr sz="2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8"/>
          <p:cNvSpPr/>
          <p:nvPr/>
        </p:nvSpPr>
        <p:spPr>
          <a:xfrm>
            <a:off x="624218" y="3429000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38"/>
          <p:cNvSpPr/>
          <p:nvPr/>
        </p:nvSpPr>
        <p:spPr>
          <a:xfrm>
            <a:off x="624218" y="4596528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8"/>
          <p:cNvSpPr/>
          <p:nvPr/>
        </p:nvSpPr>
        <p:spPr>
          <a:xfrm>
            <a:off x="624218" y="2259361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8"/>
          <p:cNvSpPr/>
          <p:nvPr/>
        </p:nvSpPr>
        <p:spPr>
          <a:xfrm>
            <a:off x="3493913" y="2266365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8"/>
          <p:cNvSpPr/>
          <p:nvPr/>
        </p:nvSpPr>
        <p:spPr>
          <a:xfrm>
            <a:off x="3493913" y="3423395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8"/>
          <p:cNvSpPr/>
          <p:nvPr/>
        </p:nvSpPr>
        <p:spPr>
          <a:xfrm>
            <a:off x="3528648" y="4580424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8"/>
          <p:cNvSpPr/>
          <p:nvPr/>
        </p:nvSpPr>
        <p:spPr>
          <a:xfrm>
            <a:off x="6433079" y="2258313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8"/>
          <p:cNvSpPr/>
          <p:nvPr/>
        </p:nvSpPr>
        <p:spPr>
          <a:xfrm>
            <a:off x="6433079" y="3442087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8"/>
          <p:cNvSpPr/>
          <p:nvPr/>
        </p:nvSpPr>
        <p:spPr>
          <a:xfrm>
            <a:off x="6433079" y="4596528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8"/>
          <p:cNvSpPr/>
          <p:nvPr/>
        </p:nvSpPr>
        <p:spPr>
          <a:xfrm>
            <a:off x="9233303" y="2267659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8"/>
          <p:cNvSpPr/>
          <p:nvPr/>
        </p:nvSpPr>
        <p:spPr>
          <a:xfrm>
            <a:off x="9233303" y="3442087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8"/>
          <p:cNvSpPr/>
          <p:nvPr/>
        </p:nvSpPr>
        <p:spPr>
          <a:xfrm>
            <a:off x="9233303" y="4523579"/>
            <a:ext cx="2468100" cy="657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8"/>
          <p:cNvSpPr txBox="1"/>
          <p:nvPr/>
        </p:nvSpPr>
        <p:spPr>
          <a:xfrm>
            <a:off x="624217" y="1378904"/>
            <a:ext cx="1107718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DA MESMA COR AS PALAVRAS IGUAIS.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1" name="Google Shape;341;p38"/>
          <p:cNvGrpSpPr/>
          <p:nvPr/>
        </p:nvGrpSpPr>
        <p:grpSpPr>
          <a:xfrm>
            <a:off x="9191242" y="468390"/>
            <a:ext cx="2453470" cy="447532"/>
            <a:chOff x="305605" y="2234344"/>
            <a:chExt cx="2453470" cy="447532"/>
          </a:xfrm>
        </p:grpSpPr>
        <p:sp>
          <p:nvSpPr>
            <p:cNvPr id="342" name="Google Shape;342;p38"/>
            <p:cNvSpPr/>
            <p:nvPr/>
          </p:nvSpPr>
          <p:spPr>
            <a:xfrm>
              <a:off x="428150" y="2362131"/>
              <a:ext cx="2330925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LEITURA INDEPENDENTE</a:t>
              </a:r>
              <a:endParaRPr/>
            </a:p>
          </p:txBody>
        </p:sp>
        <p:pic>
          <p:nvPicPr>
            <p:cNvPr id="343" name="Google Shape;343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9"/>
          <p:cNvSpPr txBox="1"/>
          <p:nvPr/>
        </p:nvSpPr>
        <p:spPr>
          <a:xfrm>
            <a:off x="624217" y="1378904"/>
            <a:ext cx="1107718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DA MESMA COR AS PALAVRAS IGUAIS.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9"/>
          <p:cNvSpPr/>
          <p:nvPr/>
        </p:nvSpPr>
        <p:spPr>
          <a:xfrm>
            <a:off x="624218" y="3429000"/>
            <a:ext cx="2468100" cy="657600"/>
          </a:xfrm>
          <a:prstGeom prst="rect">
            <a:avLst/>
          </a:prstGeom>
          <a:solidFill>
            <a:srgbClr val="CC99FF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9"/>
          <p:cNvSpPr/>
          <p:nvPr/>
        </p:nvSpPr>
        <p:spPr>
          <a:xfrm>
            <a:off x="624218" y="4596528"/>
            <a:ext cx="2468100" cy="657600"/>
          </a:xfrm>
          <a:prstGeom prst="rect">
            <a:avLst/>
          </a:prstGeom>
          <a:solidFill>
            <a:srgbClr val="F7FFB3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9"/>
          <p:cNvSpPr/>
          <p:nvPr/>
        </p:nvSpPr>
        <p:spPr>
          <a:xfrm>
            <a:off x="624218" y="2259361"/>
            <a:ext cx="2468100" cy="657600"/>
          </a:xfrm>
          <a:prstGeom prst="rect">
            <a:avLst/>
          </a:prstGeom>
          <a:solidFill>
            <a:srgbClr val="FFDDB2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9"/>
          <p:cNvSpPr/>
          <p:nvPr/>
        </p:nvSpPr>
        <p:spPr>
          <a:xfrm>
            <a:off x="3493913" y="2266365"/>
            <a:ext cx="2468100" cy="657600"/>
          </a:xfrm>
          <a:prstGeom prst="rect">
            <a:avLst/>
          </a:prstGeom>
          <a:solidFill>
            <a:srgbClr val="CC99FF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9"/>
          <p:cNvSpPr/>
          <p:nvPr/>
        </p:nvSpPr>
        <p:spPr>
          <a:xfrm>
            <a:off x="3493913" y="3423395"/>
            <a:ext cx="2468100" cy="657600"/>
          </a:xfrm>
          <a:prstGeom prst="rect">
            <a:avLst/>
          </a:prstGeom>
          <a:solidFill>
            <a:srgbClr val="FFDDB2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39"/>
          <p:cNvSpPr/>
          <p:nvPr/>
        </p:nvSpPr>
        <p:spPr>
          <a:xfrm>
            <a:off x="3528648" y="4580424"/>
            <a:ext cx="2468100" cy="657600"/>
          </a:xfrm>
          <a:prstGeom prst="rect">
            <a:avLst/>
          </a:prstGeom>
          <a:solidFill>
            <a:srgbClr val="F7FFB3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9"/>
          <p:cNvSpPr/>
          <p:nvPr/>
        </p:nvSpPr>
        <p:spPr>
          <a:xfrm>
            <a:off x="6433079" y="2258313"/>
            <a:ext cx="2468100" cy="657600"/>
          </a:xfrm>
          <a:prstGeom prst="rect">
            <a:avLst/>
          </a:prstGeom>
          <a:solidFill>
            <a:srgbClr val="FFDDB2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9"/>
          <p:cNvSpPr/>
          <p:nvPr/>
        </p:nvSpPr>
        <p:spPr>
          <a:xfrm>
            <a:off x="6433079" y="3442087"/>
            <a:ext cx="2468100" cy="657600"/>
          </a:xfrm>
          <a:prstGeom prst="rect">
            <a:avLst/>
          </a:prstGeom>
          <a:solidFill>
            <a:srgbClr val="CC99FF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9"/>
          <p:cNvSpPr/>
          <p:nvPr/>
        </p:nvSpPr>
        <p:spPr>
          <a:xfrm>
            <a:off x="6433079" y="4596528"/>
            <a:ext cx="2468100" cy="657600"/>
          </a:xfrm>
          <a:prstGeom prst="rect">
            <a:avLst/>
          </a:prstGeom>
          <a:solidFill>
            <a:srgbClr val="F7FFB3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9"/>
          <p:cNvSpPr/>
          <p:nvPr/>
        </p:nvSpPr>
        <p:spPr>
          <a:xfrm>
            <a:off x="9233303" y="2267659"/>
            <a:ext cx="2468100" cy="657600"/>
          </a:xfrm>
          <a:prstGeom prst="rect">
            <a:avLst/>
          </a:prstGeom>
          <a:solidFill>
            <a:srgbClr val="CC99FF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9"/>
          <p:cNvSpPr/>
          <p:nvPr/>
        </p:nvSpPr>
        <p:spPr>
          <a:xfrm>
            <a:off x="9233303" y="3442087"/>
            <a:ext cx="2468100" cy="657600"/>
          </a:xfrm>
          <a:prstGeom prst="rect">
            <a:avLst/>
          </a:prstGeom>
          <a:solidFill>
            <a:srgbClr val="F7FFB3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9"/>
          <p:cNvSpPr/>
          <p:nvPr/>
        </p:nvSpPr>
        <p:spPr>
          <a:xfrm>
            <a:off x="9233303" y="4523579"/>
            <a:ext cx="2468100" cy="657600"/>
          </a:xfrm>
          <a:prstGeom prst="rect">
            <a:avLst/>
          </a:prstGeom>
          <a:solidFill>
            <a:srgbClr val="FFDDB2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9"/>
          <p:cNvSpPr txBox="1"/>
          <p:nvPr/>
        </p:nvSpPr>
        <p:spPr>
          <a:xfrm>
            <a:off x="5840585" y="489344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2" name="Google Shape;362;p39"/>
          <p:cNvGrpSpPr/>
          <p:nvPr/>
        </p:nvGrpSpPr>
        <p:grpSpPr>
          <a:xfrm>
            <a:off x="9191242" y="468390"/>
            <a:ext cx="2453470" cy="447532"/>
            <a:chOff x="305605" y="2234344"/>
            <a:chExt cx="2453470" cy="447532"/>
          </a:xfrm>
        </p:grpSpPr>
        <p:sp>
          <p:nvSpPr>
            <p:cNvPr id="363" name="Google Shape;363;p39"/>
            <p:cNvSpPr/>
            <p:nvPr/>
          </p:nvSpPr>
          <p:spPr>
            <a:xfrm>
              <a:off x="428150" y="2362131"/>
              <a:ext cx="2330925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LEITURA INDEPENDENTE</a:t>
              </a:r>
              <a:endParaRPr/>
            </a:p>
          </p:txBody>
        </p:sp>
        <p:pic>
          <p:nvPicPr>
            <p:cNvPr id="364" name="Google Shape;364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0"/>
          <p:cNvSpPr txBox="1"/>
          <p:nvPr/>
        </p:nvSpPr>
        <p:spPr>
          <a:xfrm>
            <a:off x="724489" y="1616113"/>
            <a:ext cx="10724827" cy="9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12.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COPIE DO TEXTO DUAS PALAVRAS QUE TÊM DENTRO DELAS A PALAVRA </a:t>
            </a: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0" name="Google Shape;370;p40"/>
          <p:cNvGrpSpPr/>
          <p:nvPr/>
        </p:nvGrpSpPr>
        <p:grpSpPr>
          <a:xfrm>
            <a:off x="9061187" y="469630"/>
            <a:ext cx="2597600" cy="402007"/>
            <a:chOff x="371152" y="3063179"/>
            <a:chExt cx="2597600" cy="402007"/>
          </a:xfrm>
        </p:grpSpPr>
        <p:sp>
          <p:nvSpPr>
            <p:cNvPr id="371" name="Google Shape;371;p40"/>
            <p:cNvSpPr/>
            <p:nvPr/>
          </p:nvSpPr>
          <p:spPr>
            <a:xfrm>
              <a:off x="480006" y="3162231"/>
              <a:ext cx="2488746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 MUNDO ESCREVE</a:t>
              </a:r>
              <a:endParaRPr/>
            </a:p>
          </p:txBody>
        </p:sp>
        <p:pic>
          <p:nvPicPr>
            <p:cNvPr id="372" name="Google Shape;372;p4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3" name="Google Shape;373;p40"/>
          <p:cNvSpPr/>
          <p:nvPr/>
        </p:nvSpPr>
        <p:spPr>
          <a:xfrm>
            <a:off x="724490" y="2737955"/>
            <a:ext cx="4684500" cy="15612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40"/>
          <p:cNvSpPr/>
          <p:nvPr/>
        </p:nvSpPr>
        <p:spPr>
          <a:xfrm>
            <a:off x="6480109" y="2737955"/>
            <a:ext cx="4684500" cy="15612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1"/>
          <p:cNvSpPr txBox="1"/>
          <p:nvPr/>
        </p:nvSpPr>
        <p:spPr>
          <a:xfrm>
            <a:off x="724489" y="1616113"/>
            <a:ext cx="10724827" cy="9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12.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COPIE DO TEXTO DUAS PALAVRAS QUE TÊM DENTRO DELAS A PALAVRA </a:t>
            </a: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41"/>
          <p:cNvSpPr/>
          <p:nvPr/>
        </p:nvSpPr>
        <p:spPr>
          <a:xfrm>
            <a:off x="724490" y="2737955"/>
            <a:ext cx="4684500" cy="15612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41"/>
          <p:cNvSpPr/>
          <p:nvPr/>
        </p:nvSpPr>
        <p:spPr>
          <a:xfrm>
            <a:off x="6480109" y="2737955"/>
            <a:ext cx="4684500" cy="15612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LIZADA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41"/>
          <p:cNvSpPr txBox="1"/>
          <p:nvPr/>
        </p:nvSpPr>
        <p:spPr>
          <a:xfrm>
            <a:off x="5840585" y="489344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p41"/>
          <p:cNvGrpSpPr/>
          <p:nvPr/>
        </p:nvGrpSpPr>
        <p:grpSpPr>
          <a:xfrm>
            <a:off x="9061187" y="469630"/>
            <a:ext cx="2597600" cy="402007"/>
            <a:chOff x="371152" y="3063179"/>
            <a:chExt cx="2597600" cy="402007"/>
          </a:xfrm>
        </p:grpSpPr>
        <p:sp>
          <p:nvSpPr>
            <p:cNvPr id="384" name="Google Shape;384;p41"/>
            <p:cNvSpPr/>
            <p:nvPr/>
          </p:nvSpPr>
          <p:spPr>
            <a:xfrm>
              <a:off x="480006" y="3162231"/>
              <a:ext cx="2488746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 MUNDO ESCREVE</a:t>
              </a:r>
              <a:endParaRPr/>
            </a:p>
          </p:txBody>
        </p:sp>
        <p:pic>
          <p:nvPicPr>
            <p:cNvPr id="385" name="Google Shape;385;p4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2"/>
          <p:cNvSpPr txBox="1"/>
          <p:nvPr/>
        </p:nvSpPr>
        <p:spPr>
          <a:xfrm>
            <a:off x="474417" y="1035448"/>
            <a:ext cx="11132367" cy="91889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162561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13.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PENSE E ESCREVA QUATRO PALAVRAS COMEÇADAS COM A LETRA </a:t>
            </a: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42"/>
          <p:cNvSpPr/>
          <p:nvPr/>
        </p:nvSpPr>
        <p:spPr>
          <a:xfrm>
            <a:off x="5880788" y="4489817"/>
            <a:ext cx="5432100" cy="974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42"/>
          <p:cNvSpPr/>
          <p:nvPr/>
        </p:nvSpPr>
        <p:spPr>
          <a:xfrm>
            <a:off x="5880788" y="3252115"/>
            <a:ext cx="5432100" cy="974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42"/>
          <p:cNvSpPr/>
          <p:nvPr/>
        </p:nvSpPr>
        <p:spPr>
          <a:xfrm>
            <a:off x="5880788" y="2014412"/>
            <a:ext cx="5432100" cy="974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artoon of a child holding a pencil in his mouth&#10;&#10;Description automatically generated" id="394" name="Google Shape;394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10924" y="1687403"/>
            <a:ext cx="5569864" cy="3940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5" name="Google Shape;395;p42"/>
          <p:cNvGrpSpPr/>
          <p:nvPr/>
        </p:nvGrpSpPr>
        <p:grpSpPr>
          <a:xfrm>
            <a:off x="9061187" y="469630"/>
            <a:ext cx="2350525" cy="402007"/>
            <a:chOff x="371152" y="3063179"/>
            <a:chExt cx="2350525" cy="402007"/>
          </a:xfrm>
        </p:grpSpPr>
        <p:sp>
          <p:nvSpPr>
            <p:cNvPr id="396" name="Google Shape;396;p42"/>
            <p:cNvSpPr/>
            <p:nvPr/>
          </p:nvSpPr>
          <p:spPr>
            <a:xfrm>
              <a:off x="480006" y="3162231"/>
              <a:ext cx="2241671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ANTECIPE A ESCRITA</a:t>
              </a:r>
              <a:endParaRPr/>
            </a:p>
          </p:txBody>
        </p:sp>
        <p:pic>
          <p:nvPicPr>
            <p:cNvPr id="397" name="Google Shape;397;p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3"/>
          <p:cNvSpPr txBox="1"/>
          <p:nvPr/>
        </p:nvSpPr>
        <p:spPr>
          <a:xfrm>
            <a:off x="474417" y="1035448"/>
            <a:ext cx="11132367" cy="91889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162561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13.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PENSE E ESCREVA QUATRO PALAVRAS COMEÇADAS COM A LETRA </a:t>
            </a: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43"/>
          <p:cNvSpPr/>
          <p:nvPr/>
        </p:nvSpPr>
        <p:spPr>
          <a:xfrm>
            <a:off x="5880788" y="4489817"/>
            <a:ext cx="5432100" cy="974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43"/>
          <p:cNvSpPr/>
          <p:nvPr/>
        </p:nvSpPr>
        <p:spPr>
          <a:xfrm>
            <a:off x="5880788" y="3252115"/>
            <a:ext cx="5432100" cy="974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43"/>
          <p:cNvSpPr/>
          <p:nvPr/>
        </p:nvSpPr>
        <p:spPr>
          <a:xfrm>
            <a:off x="5880788" y="2014412"/>
            <a:ext cx="5432100" cy="974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43"/>
          <p:cNvSpPr txBox="1"/>
          <p:nvPr/>
        </p:nvSpPr>
        <p:spPr>
          <a:xfrm>
            <a:off x="474417" y="5628028"/>
            <a:ext cx="11717700" cy="9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ESPERA-SE QUE O ESTUDANTE ESCREVA: FILÓ, FOTO, FOFOCA, FILA, FUGIU, FOCALIZADA, FEIRA, FOTÓGRAFO E FOCA.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artoon of a child holding a pencil in his mouth&#10;&#10;Description automatically generated" id="407" name="Google Shape;40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10924" y="1687403"/>
            <a:ext cx="5569864" cy="3940625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43"/>
          <p:cNvSpPr txBox="1"/>
          <p:nvPr/>
        </p:nvSpPr>
        <p:spPr>
          <a:xfrm>
            <a:off x="5840585" y="489344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9" name="Google Shape;409;p43"/>
          <p:cNvGrpSpPr/>
          <p:nvPr/>
        </p:nvGrpSpPr>
        <p:grpSpPr>
          <a:xfrm>
            <a:off x="9061187" y="469630"/>
            <a:ext cx="2350525" cy="402007"/>
            <a:chOff x="371152" y="3063179"/>
            <a:chExt cx="2350525" cy="402007"/>
          </a:xfrm>
        </p:grpSpPr>
        <p:sp>
          <p:nvSpPr>
            <p:cNvPr id="410" name="Google Shape;410;p43"/>
            <p:cNvSpPr/>
            <p:nvPr/>
          </p:nvSpPr>
          <p:spPr>
            <a:xfrm>
              <a:off x="480006" y="3162231"/>
              <a:ext cx="2241671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ANTECIPE A ESCRITA</a:t>
              </a:r>
              <a:endParaRPr/>
            </a:p>
          </p:txBody>
        </p:sp>
        <p:pic>
          <p:nvPicPr>
            <p:cNvPr id="411" name="Google Shape;411;p4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4"/>
          <p:cNvSpPr txBox="1"/>
          <p:nvPr/>
        </p:nvSpPr>
        <p:spPr>
          <a:xfrm>
            <a:off x="474417" y="998807"/>
            <a:ext cx="11303055" cy="13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162561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14.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AS PALAVRAS QUE O PROFESSOR DITAR, ORGANIZANDO-AS DE ACORDO COM A LETRA INICIAL, INDICADAS NOS QUADROS ABAIXO.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44"/>
          <p:cNvSpPr/>
          <p:nvPr/>
        </p:nvSpPr>
        <p:spPr>
          <a:xfrm>
            <a:off x="940420" y="2431557"/>
            <a:ext cx="2914200" cy="3538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44"/>
          <p:cNvSpPr/>
          <p:nvPr/>
        </p:nvSpPr>
        <p:spPr>
          <a:xfrm>
            <a:off x="4627795" y="2431557"/>
            <a:ext cx="2914200" cy="3538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44"/>
          <p:cNvSpPr/>
          <p:nvPr/>
        </p:nvSpPr>
        <p:spPr>
          <a:xfrm>
            <a:off x="8379602" y="2390671"/>
            <a:ext cx="2914200" cy="357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44"/>
          <p:cNvSpPr txBox="1"/>
          <p:nvPr/>
        </p:nvSpPr>
        <p:spPr>
          <a:xfrm>
            <a:off x="1977504" y="2439519"/>
            <a:ext cx="8028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44"/>
          <p:cNvSpPr txBox="1"/>
          <p:nvPr/>
        </p:nvSpPr>
        <p:spPr>
          <a:xfrm>
            <a:off x="5694614" y="2439519"/>
            <a:ext cx="8028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44"/>
          <p:cNvSpPr txBox="1"/>
          <p:nvPr/>
        </p:nvSpPr>
        <p:spPr>
          <a:xfrm>
            <a:off x="9560410" y="2439517"/>
            <a:ext cx="8028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3" name="Google Shape;423;p44"/>
          <p:cNvCxnSpPr/>
          <p:nvPr/>
        </p:nvCxnSpPr>
        <p:spPr>
          <a:xfrm>
            <a:off x="1189476" y="3429000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4" name="Google Shape;424;p44"/>
          <p:cNvCxnSpPr/>
          <p:nvPr/>
        </p:nvCxnSpPr>
        <p:spPr>
          <a:xfrm>
            <a:off x="1248949" y="4308708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5" name="Google Shape;425;p44"/>
          <p:cNvCxnSpPr/>
          <p:nvPr/>
        </p:nvCxnSpPr>
        <p:spPr>
          <a:xfrm>
            <a:off x="1189476" y="5203283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6" name="Google Shape;426;p44"/>
          <p:cNvCxnSpPr/>
          <p:nvPr/>
        </p:nvCxnSpPr>
        <p:spPr>
          <a:xfrm>
            <a:off x="4886389" y="3429000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7" name="Google Shape;427;p44"/>
          <p:cNvCxnSpPr/>
          <p:nvPr/>
        </p:nvCxnSpPr>
        <p:spPr>
          <a:xfrm>
            <a:off x="4935951" y="4332869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8" name="Google Shape;428;p44"/>
          <p:cNvCxnSpPr/>
          <p:nvPr/>
        </p:nvCxnSpPr>
        <p:spPr>
          <a:xfrm>
            <a:off x="4935951" y="5182839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9" name="Google Shape;429;p44"/>
          <p:cNvCxnSpPr/>
          <p:nvPr/>
        </p:nvCxnSpPr>
        <p:spPr>
          <a:xfrm>
            <a:off x="8662974" y="3429000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0" name="Google Shape;430;p44"/>
          <p:cNvCxnSpPr/>
          <p:nvPr/>
        </p:nvCxnSpPr>
        <p:spPr>
          <a:xfrm>
            <a:off x="8662974" y="4336587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1" name="Google Shape;431;p44"/>
          <p:cNvCxnSpPr/>
          <p:nvPr/>
        </p:nvCxnSpPr>
        <p:spPr>
          <a:xfrm>
            <a:off x="8677842" y="5182839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32" name="Google Shape;432;p44"/>
          <p:cNvGrpSpPr/>
          <p:nvPr/>
        </p:nvGrpSpPr>
        <p:grpSpPr>
          <a:xfrm>
            <a:off x="9061187" y="469630"/>
            <a:ext cx="2350525" cy="402007"/>
            <a:chOff x="371152" y="3063179"/>
            <a:chExt cx="2350525" cy="402007"/>
          </a:xfrm>
        </p:grpSpPr>
        <p:sp>
          <p:nvSpPr>
            <p:cNvPr id="433" name="Google Shape;433;p44"/>
            <p:cNvSpPr/>
            <p:nvPr/>
          </p:nvSpPr>
          <p:spPr>
            <a:xfrm>
              <a:off x="480006" y="3162231"/>
              <a:ext cx="2241671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ANTECIPE A ESCRITA</a:t>
              </a:r>
              <a:endParaRPr/>
            </a:p>
          </p:txBody>
        </p:sp>
        <p:pic>
          <p:nvPicPr>
            <p:cNvPr id="434" name="Google Shape;434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5"/>
          <p:cNvSpPr txBox="1"/>
          <p:nvPr/>
        </p:nvSpPr>
        <p:spPr>
          <a:xfrm>
            <a:off x="474417" y="998807"/>
            <a:ext cx="11303055" cy="13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162561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14.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AS PALAVRAS QUE O PROFESSOR DITAR, ORGANIZANDO-AS DE ACORDO COM A LETRA INICIAL, INDICADAS NOS QUADROS ABAIXO.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45"/>
          <p:cNvSpPr/>
          <p:nvPr/>
        </p:nvSpPr>
        <p:spPr>
          <a:xfrm>
            <a:off x="940420" y="2431557"/>
            <a:ext cx="2914200" cy="3538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45"/>
          <p:cNvSpPr/>
          <p:nvPr/>
        </p:nvSpPr>
        <p:spPr>
          <a:xfrm>
            <a:off x="4627795" y="2431557"/>
            <a:ext cx="2914200" cy="3538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45"/>
          <p:cNvSpPr/>
          <p:nvPr/>
        </p:nvSpPr>
        <p:spPr>
          <a:xfrm>
            <a:off x="8379602" y="2390671"/>
            <a:ext cx="2914200" cy="357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508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45"/>
          <p:cNvSpPr txBox="1"/>
          <p:nvPr/>
        </p:nvSpPr>
        <p:spPr>
          <a:xfrm>
            <a:off x="1977504" y="2439519"/>
            <a:ext cx="8028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45"/>
          <p:cNvSpPr txBox="1"/>
          <p:nvPr/>
        </p:nvSpPr>
        <p:spPr>
          <a:xfrm>
            <a:off x="5694614" y="2439519"/>
            <a:ext cx="8028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45"/>
          <p:cNvSpPr txBox="1"/>
          <p:nvPr/>
        </p:nvSpPr>
        <p:spPr>
          <a:xfrm>
            <a:off x="9560410" y="2439517"/>
            <a:ext cx="8028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6" name="Google Shape;446;p45"/>
          <p:cNvCxnSpPr/>
          <p:nvPr/>
        </p:nvCxnSpPr>
        <p:spPr>
          <a:xfrm>
            <a:off x="1189476" y="3429000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7" name="Google Shape;447;p45"/>
          <p:cNvCxnSpPr/>
          <p:nvPr/>
        </p:nvCxnSpPr>
        <p:spPr>
          <a:xfrm>
            <a:off x="1248949" y="4308708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8" name="Google Shape;448;p45"/>
          <p:cNvCxnSpPr/>
          <p:nvPr/>
        </p:nvCxnSpPr>
        <p:spPr>
          <a:xfrm>
            <a:off x="1189476" y="5203283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9" name="Google Shape;449;p45"/>
          <p:cNvCxnSpPr/>
          <p:nvPr/>
        </p:nvCxnSpPr>
        <p:spPr>
          <a:xfrm>
            <a:off x="4886389" y="3429000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0" name="Google Shape;450;p45"/>
          <p:cNvCxnSpPr/>
          <p:nvPr/>
        </p:nvCxnSpPr>
        <p:spPr>
          <a:xfrm>
            <a:off x="4935951" y="4332869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1" name="Google Shape;451;p45"/>
          <p:cNvCxnSpPr/>
          <p:nvPr/>
        </p:nvCxnSpPr>
        <p:spPr>
          <a:xfrm>
            <a:off x="4935951" y="5182839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2" name="Google Shape;452;p45"/>
          <p:cNvCxnSpPr/>
          <p:nvPr/>
        </p:nvCxnSpPr>
        <p:spPr>
          <a:xfrm>
            <a:off x="8662974" y="3429000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3" name="Google Shape;453;p45"/>
          <p:cNvCxnSpPr/>
          <p:nvPr/>
        </p:nvCxnSpPr>
        <p:spPr>
          <a:xfrm>
            <a:off x="8662974" y="4336587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4" name="Google Shape;454;p45"/>
          <p:cNvCxnSpPr/>
          <p:nvPr/>
        </p:nvCxnSpPr>
        <p:spPr>
          <a:xfrm>
            <a:off x="8677842" y="5182839"/>
            <a:ext cx="2051700" cy="0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5" name="Google Shape;455;p45"/>
          <p:cNvSpPr txBox="1"/>
          <p:nvPr/>
        </p:nvSpPr>
        <p:spPr>
          <a:xfrm>
            <a:off x="1189476" y="5998696"/>
            <a:ext cx="9551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DE ACORDO COM AS PALAVRAS DITADAS.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45"/>
          <p:cNvSpPr txBox="1"/>
          <p:nvPr/>
        </p:nvSpPr>
        <p:spPr>
          <a:xfrm>
            <a:off x="5840585" y="489344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7" name="Google Shape;457;p45"/>
          <p:cNvGrpSpPr/>
          <p:nvPr/>
        </p:nvGrpSpPr>
        <p:grpSpPr>
          <a:xfrm>
            <a:off x="9061187" y="469630"/>
            <a:ext cx="2350525" cy="402007"/>
            <a:chOff x="371152" y="3063179"/>
            <a:chExt cx="2350525" cy="402007"/>
          </a:xfrm>
        </p:grpSpPr>
        <p:sp>
          <p:nvSpPr>
            <p:cNvPr id="458" name="Google Shape;458;p45"/>
            <p:cNvSpPr/>
            <p:nvPr/>
          </p:nvSpPr>
          <p:spPr>
            <a:xfrm>
              <a:off x="480006" y="3162231"/>
              <a:ext cx="2241671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ANTECIPE A ESCRITA</a:t>
              </a:r>
              <a:endParaRPr/>
            </a:p>
          </p:txBody>
        </p:sp>
        <p:pic>
          <p:nvPicPr>
            <p:cNvPr id="459" name="Google Shape;459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6"/>
          <p:cNvSpPr txBox="1"/>
          <p:nvPr>
            <p:ph idx="1" type="body"/>
          </p:nvPr>
        </p:nvSpPr>
        <p:spPr>
          <a:xfrm>
            <a:off x="4610221" y="1255776"/>
            <a:ext cx="6914100" cy="443519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42000" lvl="0" marL="342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IDENTIFICAMOS, EM TRAVA-LÍNGUA, ALITERAÇÕES</a:t>
            </a:r>
            <a:r>
              <a:rPr lang="pt-BR" sz="2600">
                <a:solidFill>
                  <a:srgbClr val="231F20"/>
                </a:solidFill>
              </a:rPr>
              <a:t>.</a:t>
            </a:r>
            <a:endParaRPr sz="2600"/>
          </a:p>
          <a:p>
            <a:pPr indent="-342000" lvl="0" marL="3420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PARTICIPAMOS DE SITUAÇÕES DE LEITURA DE TRAVA-LÍNGUA</a:t>
            </a:r>
            <a:r>
              <a:rPr lang="pt-BR" sz="2600">
                <a:solidFill>
                  <a:srgbClr val="231F20"/>
                </a:solidFill>
              </a:rPr>
              <a:t>.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342000" lvl="0" marL="3420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PALAVRAS QUE COMEÇAM COM A MESMA SÍLABA</a:t>
            </a:r>
            <a:r>
              <a:rPr lang="pt-BR" sz="2600">
                <a:solidFill>
                  <a:srgbClr val="231F20"/>
                </a:solidFill>
              </a:rPr>
              <a:t>.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342000" lvl="0" marL="3420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O NOME DAS LETRAS</a:t>
            </a:r>
            <a:r>
              <a:rPr lang="pt-BR" sz="2600">
                <a:solidFill>
                  <a:srgbClr val="231F20"/>
                </a:solidFill>
              </a:rPr>
              <a:t>.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342000" lvl="0" marL="3420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600"/>
              <a:buFont typeface="Dosis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ESCREVEMOS PALAVRAS REFLETINDO SOBRE O SISTEMA DE ESCRITA ALFABÉTICO.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7"/>
          <p:cNvSpPr txBox="1"/>
          <p:nvPr>
            <p:ph idx="1" type="body"/>
          </p:nvPr>
        </p:nvSpPr>
        <p:spPr>
          <a:xfrm>
            <a:off x="495565" y="937443"/>
            <a:ext cx="11149897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/>
              <a:t>LEMOV, Doug. </a:t>
            </a:r>
            <a:r>
              <a:rPr b="1" lang="pt-BR"/>
              <a:t>Aula nota 10 3.0</a:t>
            </a:r>
            <a:r>
              <a:rPr lang="pt-BR"/>
              <a:t>: 63 técnicas para melhorar a gestão da sala de aula / Doug Lemov; tradução: Daniel Vieira, Sandra Maria Mallmann da Rosa; revisão técnica: Fausta Camargo, Thuinie Daros. 3. ed. Porto Alegre: Penso, 2023.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67"/>
              <a:buNone/>
            </a:pPr>
            <a: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OLIVEIRA, J. E. de; ROSSI, J. R. D. (Org.) </a:t>
            </a:r>
            <a:r>
              <a:rPr b="1"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Língua Portuguesa </a:t>
            </a:r>
            <a: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1</a:t>
            </a:r>
            <a:r>
              <a:rPr baseline="30000" lang="pt-BR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ano – Caderno 2 / Caderno de Atividades 2. Sobral: Lyceum – Consultoria Educacional Ltda., 2021.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600"/>
              <a:buNone/>
            </a:pPr>
            <a:r>
              <a:rPr lang="pt-BR"/>
              <a:t>SÃO PAULO (Estado). Secretaria da Educação.</a:t>
            </a:r>
            <a:r>
              <a:rPr b="1" lang="pt-BR"/>
              <a:t> Currículo Paulista</a:t>
            </a:r>
            <a:r>
              <a:rPr lang="pt-BR"/>
              <a:t>: Ensino Fundamental – Anos Iniciais – Matriz de Habilidades. São Paulo, 2019. Disponível em: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https://efape.educacao.sp.gov.br/curriculopaulista/wp-ontent/uploads/2023/02/Curriculo_Paulista-etapas-Educa%C3%A7%C3%A3o-Infantil-e-Ensino-Fundamental-ISBN.pdf</a:t>
            </a:r>
            <a:r>
              <a:rPr lang="pt-BR"/>
              <a:t>. Acesso em: 19 set. 2025.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/>
        </p:nvSpPr>
        <p:spPr>
          <a:xfrm>
            <a:off x="452506" y="1472593"/>
            <a:ext cx="4224000" cy="6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1"/>
          <p:cNvSpPr txBox="1"/>
          <p:nvPr/>
        </p:nvSpPr>
        <p:spPr>
          <a:xfrm>
            <a:off x="398412" y="998572"/>
            <a:ext cx="7757400" cy="600094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7"/>
              <a:buFont typeface="Arial"/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  <a:endParaRPr b="1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1"/>
          <p:cNvSpPr txBox="1"/>
          <p:nvPr/>
        </p:nvSpPr>
        <p:spPr>
          <a:xfrm>
            <a:off x="398415" y="1931153"/>
            <a:ext cx="6891300" cy="3785581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CONHECE UM TRAVA-LÍNGUA?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TRAVA-LÍNGUAS SÃO POPULARMENTE CONHECIDOS COMO FRASES TIPICAMENTE FOLCLÓRICAS.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PRINCIPAL DESAFIO DO TRAVA-LÍNGUA É CONSEGUIR REPRODUZIR, COM CLAREZA E RAPIDEZ, OS VERSOS. 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89715" y="1601845"/>
            <a:ext cx="4270914" cy="387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8"/>
          <p:cNvSpPr txBox="1"/>
          <p:nvPr>
            <p:ph idx="1" type="body"/>
          </p:nvPr>
        </p:nvSpPr>
        <p:spPr>
          <a:xfrm>
            <a:off x="495565" y="958463"/>
            <a:ext cx="11239200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lang="pt-BR"/>
              <a:t>Imagens da capa – SEDUC-SP.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r>
              <a:rPr b="1" lang="pt-BR"/>
              <a:t>Slide 4 – </a:t>
            </a:r>
            <a:r>
              <a:rPr lang="pt-BR"/>
              <a:t>YouTube – Disponível em: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https://www.youtube.com/watch?v=LFlQTSiYoZA</a:t>
            </a:r>
            <a:r>
              <a:rPr b="0" i="0" lang="pt-BR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Slides 3, 5, 6, 7, 12, 13, 14, 15, 18, 19, 24 e 25 – </a:t>
            </a:r>
            <a:r>
              <a:rPr lang="pt-BR"/>
              <a:t>© Getty Images.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0"/>
          <p:cNvSpPr txBox="1"/>
          <p:nvPr>
            <p:ph idx="1" type="subTitle"/>
          </p:nvPr>
        </p:nvSpPr>
        <p:spPr>
          <a:xfrm rot="-119597">
            <a:off x="176523" y="169025"/>
            <a:ext cx="1871633" cy="555932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/>
              <a:t>SLIDE </a:t>
            </a:r>
            <a:r>
              <a:rPr lang="pt-BR"/>
              <a:t>2</a:t>
            </a:r>
            <a:endParaRPr sz="2666"/>
          </a:p>
        </p:txBody>
      </p:sp>
      <p:sp>
        <p:nvSpPr>
          <p:cNvPr id="484" name="Google Shape;484;p50"/>
          <p:cNvSpPr txBox="1"/>
          <p:nvPr/>
        </p:nvSpPr>
        <p:spPr>
          <a:xfrm>
            <a:off x="1354529" y="908675"/>
            <a:ext cx="4283400" cy="3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 (EF12LP19)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Ler e compreender textos do campo artístico-literário que apresentem rimas, sonoridades, jogos de palavras, expressões e comparações.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(EF01LP16)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Ler e compreender, em colaboração com os colegas e com a ajuda do professor, quadrinhas, parlendas, trava-línguas, cantigas, entre outros textos do campo da vida cotidiana, considerando a situação comunicativa, o tema/assunto, a estrutura composicional, o estilo e a finalidade do gênero.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(EF01LP09)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Comparar palavras identificando semelhanças e diferenças entre seus sons e suas partes (aliterações, rimas, entre outras).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(EF01LP10A)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Nomear as letras do alfabeto.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(EF01LP02B)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Escrever textos - de próprio punho ou ditados por um colega ou professor - utilizando a escrita alfabética.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5" name="Google Shape;485;p50"/>
          <p:cNvGrpSpPr/>
          <p:nvPr/>
        </p:nvGrpSpPr>
        <p:grpSpPr>
          <a:xfrm>
            <a:off x="512798" y="908675"/>
            <a:ext cx="692308" cy="720000"/>
            <a:chOff x="512793" y="747344"/>
            <a:chExt cx="692308" cy="720000"/>
          </a:xfrm>
        </p:grpSpPr>
        <p:pic>
          <p:nvPicPr>
            <p:cNvPr id="486" name="Google Shape;486;p5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7" name="Google Shape;487;p5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88" name="Google Shape;488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12586" y="862445"/>
            <a:ext cx="5766616" cy="3243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1"/>
          <p:cNvSpPr txBox="1"/>
          <p:nvPr>
            <p:ph idx="1" type="subTitle"/>
          </p:nvPr>
        </p:nvSpPr>
        <p:spPr>
          <a:xfrm rot="-119597">
            <a:off x="176455" y="169027"/>
            <a:ext cx="1871633" cy="555932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/>
              <a:t>SLIDE </a:t>
            </a:r>
            <a:r>
              <a:rPr lang="pt-BR"/>
              <a:t>4</a:t>
            </a:r>
            <a:endParaRPr sz="2666"/>
          </a:p>
        </p:txBody>
      </p:sp>
      <p:sp>
        <p:nvSpPr>
          <p:cNvPr id="494" name="Google Shape;494;p51"/>
          <p:cNvSpPr txBox="1"/>
          <p:nvPr/>
        </p:nvSpPr>
        <p:spPr>
          <a:xfrm>
            <a:off x="1317609" y="908675"/>
            <a:ext cx="4143300" cy="17114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durante o vídeo, faça pausas para que os estudantes possam ler os trava-línguas.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Pergunte: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Quem consegue ler bem rápido o texto que vou apresentar agora?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seguida, leia um trava-língua o mais rápido que conseguir, mostrando de forma divertida como a velocidade pode tornar a leitura desafiadora.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Depois, desafie os estudantes a lerem os trava-línguas uns para os outros, tentando falar com clareza e rapidez.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5" name="Google Shape;495;p51"/>
          <p:cNvGrpSpPr/>
          <p:nvPr/>
        </p:nvGrpSpPr>
        <p:grpSpPr>
          <a:xfrm>
            <a:off x="512798" y="908675"/>
            <a:ext cx="692308" cy="720000"/>
            <a:chOff x="512793" y="2412643"/>
            <a:chExt cx="692308" cy="720000"/>
          </a:xfrm>
        </p:grpSpPr>
        <p:pic>
          <p:nvPicPr>
            <p:cNvPr id="496" name="Google Shape;496;p5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7" name="Google Shape;497;p5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8" name="Google Shape;498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34459" y="874748"/>
            <a:ext cx="5722869" cy="3219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52"/>
          <p:cNvSpPr txBox="1"/>
          <p:nvPr>
            <p:ph idx="1" type="subTitle"/>
          </p:nvPr>
        </p:nvSpPr>
        <p:spPr>
          <a:xfrm rot="-119597">
            <a:off x="176455" y="169027"/>
            <a:ext cx="1871633" cy="555932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/>
              <a:t>SLIDE </a:t>
            </a:r>
            <a:r>
              <a:rPr lang="pt-BR"/>
              <a:t>5</a:t>
            </a:r>
            <a:endParaRPr sz="2666"/>
          </a:p>
        </p:txBody>
      </p:sp>
      <p:sp>
        <p:nvSpPr>
          <p:cNvPr id="504" name="Google Shape;504;p52"/>
          <p:cNvSpPr txBox="1"/>
          <p:nvPr/>
        </p:nvSpPr>
        <p:spPr>
          <a:xfrm>
            <a:off x="1296159" y="964092"/>
            <a:ext cx="4143300" cy="5314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os estudantes sobre o texto, promovendo a observação e a compreensão: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começar, qual é a letra que mais aparece no trava-língua?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listar as palavras que começam com a letra F.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é o nome da foca, personagem do texto? (Filó)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quem é o outro personagem? (Felipe, o fotógrafo)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Felipe fez? (Tirou a foto da foca Filó)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Filó, o que fez? (Fugiu da foto)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Onde ela foi encontrada? (Na fila da feira)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Após a conversa, leia o trava-língua o mais rápido que conseguir, modelizando a leitura para os estudantes. Em seguida, proponha que eles façam o mesmo, lendo uns para os outros de forma divertida e desafiadora.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5" name="Google Shape;505;p52"/>
          <p:cNvGrpSpPr/>
          <p:nvPr/>
        </p:nvGrpSpPr>
        <p:grpSpPr>
          <a:xfrm>
            <a:off x="512798" y="908675"/>
            <a:ext cx="692308" cy="720000"/>
            <a:chOff x="512793" y="2412643"/>
            <a:chExt cx="692308" cy="720000"/>
          </a:xfrm>
        </p:grpSpPr>
        <p:pic>
          <p:nvPicPr>
            <p:cNvPr id="506" name="Google Shape;506;p5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7" name="Google Shape;507;p5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08" name="Google Shape;508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14849" y="863718"/>
            <a:ext cx="5762089" cy="324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3"/>
          <p:cNvSpPr txBox="1"/>
          <p:nvPr>
            <p:ph idx="1" type="subTitle"/>
          </p:nvPr>
        </p:nvSpPr>
        <p:spPr>
          <a:xfrm rot="-119597">
            <a:off x="176455" y="169027"/>
            <a:ext cx="1871633" cy="555932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/>
              <a:t>SLIDE </a:t>
            </a:r>
            <a:r>
              <a:rPr lang="pt-BR"/>
              <a:t>8</a:t>
            </a:r>
            <a:endParaRPr sz="2666"/>
          </a:p>
        </p:txBody>
      </p:sp>
      <p:sp>
        <p:nvSpPr>
          <p:cNvPr id="514" name="Google Shape;514;p53"/>
          <p:cNvSpPr txBox="1"/>
          <p:nvPr/>
        </p:nvSpPr>
        <p:spPr>
          <a:xfrm>
            <a:off x="1296184" y="964092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pergunte aos estudantes se eles sabem o que significa a palavra “focalizada”.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seguida, verifique se conseguem compreender seu sentido a partir do contexto do texto.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Depois dessa conversa inicial, mostre como consultar o dicionário para confirmar o significado e valide ou ajuste as hipóteses levantadas pelos estudantes.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5" name="Google Shape;515;p53"/>
          <p:cNvGrpSpPr/>
          <p:nvPr/>
        </p:nvGrpSpPr>
        <p:grpSpPr>
          <a:xfrm>
            <a:off x="512798" y="908675"/>
            <a:ext cx="692308" cy="720000"/>
            <a:chOff x="512793" y="2412643"/>
            <a:chExt cx="692308" cy="720000"/>
          </a:xfrm>
        </p:grpSpPr>
        <p:pic>
          <p:nvPicPr>
            <p:cNvPr id="516" name="Google Shape;516;p5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7" name="Google Shape;517;p5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18" name="Google Shape;518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30976" y="872789"/>
            <a:ext cx="5729836" cy="3223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54"/>
          <p:cNvSpPr txBox="1"/>
          <p:nvPr>
            <p:ph idx="1" type="subTitle"/>
          </p:nvPr>
        </p:nvSpPr>
        <p:spPr>
          <a:xfrm rot="-119597">
            <a:off x="176455" y="169027"/>
            <a:ext cx="1871633" cy="555932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/>
              <a:t>SLIDE </a:t>
            </a:r>
            <a:r>
              <a:rPr lang="pt-BR"/>
              <a:t>14</a:t>
            </a:r>
            <a:endParaRPr sz="2666"/>
          </a:p>
        </p:txBody>
      </p:sp>
      <p:sp>
        <p:nvSpPr>
          <p:cNvPr id="524" name="Google Shape;524;p54"/>
          <p:cNvSpPr txBox="1"/>
          <p:nvPr/>
        </p:nvSpPr>
        <p:spPr>
          <a:xfrm>
            <a:off x="1381584" y="964092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explore com os estudantes o início dos nomes das imagens, convidando-os a perceber com quais sílabas essas palavras começam. Em seguida, proponha que localizem as figuras cujos nomes iniciam com a mesma sílaba.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ampliar a atividade, você pode: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Solicitar que repitam em voz alta apenas as sílabas iniciais, destacando o som produzido;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Formar grupos de palavras que comecem com a mesma sílaba, criando colunas ou cartazes;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Pedir que pensem em outras palavras conhecidas que também iniciem com essas sílabas;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Registrar as sílabas em cartões para compor um mural de sons iniciais.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Essas ações favorecem a consciência fonológica e a atenção aos sons que compõem as palavras.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" name="Google Shape;525;p54"/>
          <p:cNvGrpSpPr/>
          <p:nvPr/>
        </p:nvGrpSpPr>
        <p:grpSpPr>
          <a:xfrm>
            <a:off x="512798" y="908675"/>
            <a:ext cx="692308" cy="720000"/>
            <a:chOff x="512793" y="2412643"/>
            <a:chExt cx="692308" cy="720000"/>
          </a:xfrm>
        </p:grpSpPr>
        <p:pic>
          <p:nvPicPr>
            <p:cNvPr id="526" name="Google Shape;526;p5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7" name="Google Shape;527;p5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28" name="Google Shape;528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41886" y="878926"/>
            <a:ext cx="5708016" cy="3210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5"/>
          <p:cNvSpPr txBox="1"/>
          <p:nvPr>
            <p:ph idx="1" type="subTitle"/>
          </p:nvPr>
        </p:nvSpPr>
        <p:spPr>
          <a:xfrm rot="-119597">
            <a:off x="176455" y="169027"/>
            <a:ext cx="1871633" cy="555932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/>
              <a:t>SLIDE </a:t>
            </a:r>
            <a:r>
              <a:rPr lang="pt-BR"/>
              <a:t>16</a:t>
            </a:r>
            <a:endParaRPr sz="2666"/>
          </a:p>
        </p:txBody>
      </p:sp>
      <p:sp>
        <p:nvSpPr>
          <p:cNvPr id="534" name="Google Shape;534;p55"/>
          <p:cNvSpPr txBox="1"/>
          <p:nvPr/>
        </p:nvSpPr>
        <p:spPr>
          <a:xfrm>
            <a:off x="1392296" y="964092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antes de os estudantes escreverem, proponha que falem palavras que comecem com a sílaba FI. Registre algumas no quadro e incentive que pensem em diferentes contextos (objetos, nomes de pessoas, lugares, animais etc.).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seguida, ofereça letras móveis para que formem e escrevam as palavras escolhidas. Após esse momento, selecione uma palavra que vários estudantes tenham escrito da mesma forma e convide um deles a registrá-la na lousa.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Aproveite para promover uma reflexão coletiva sobre a escrita: comparem as produções, observem as letras utilizadas e discutam se a palavra está escrita corretamente ou se precisa de ajustes.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desejar ampliar a atividade, proponha que formem novas palavras com FI em outras posições (inicial, medial ou final) e registrem em seus cadernos.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5" name="Google Shape;535;p55"/>
          <p:cNvGrpSpPr/>
          <p:nvPr/>
        </p:nvGrpSpPr>
        <p:grpSpPr>
          <a:xfrm>
            <a:off x="512798" y="908675"/>
            <a:ext cx="692308" cy="720000"/>
            <a:chOff x="512793" y="2412643"/>
            <a:chExt cx="692308" cy="720000"/>
          </a:xfrm>
        </p:grpSpPr>
        <p:pic>
          <p:nvPicPr>
            <p:cNvPr id="536" name="Google Shape;536;p5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7" name="Google Shape;537;p5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8" name="Google Shape;538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85001" y="908675"/>
            <a:ext cx="5694201" cy="32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56"/>
          <p:cNvSpPr txBox="1"/>
          <p:nvPr>
            <p:ph idx="1" type="subTitle"/>
          </p:nvPr>
        </p:nvSpPr>
        <p:spPr>
          <a:xfrm rot="-119597">
            <a:off x="176455" y="169027"/>
            <a:ext cx="1871633" cy="555932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/>
              <a:t>SLIDE </a:t>
            </a:r>
            <a:r>
              <a:rPr lang="pt-BR"/>
              <a:t>26</a:t>
            </a:r>
            <a:endParaRPr sz="2666"/>
          </a:p>
        </p:txBody>
      </p:sp>
      <p:sp>
        <p:nvSpPr>
          <p:cNvPr id="544" name="Google Shape;544;p56"/>
          <p:cNvSpPr txBox="1"/>
          <p:nvPr/>
        </p:nvSpPr>
        <p:spPr>
          <a:xfrm>
            <a:off x="1392296" y="964092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realize um ditado com palavras que explorem diferentes combinações das letras trabalhadas. Você pode utilizar, por exemplo: foca, fila, fone, fofoca, feira, liso, leite, lata, limão, leia, vale, vareta, voto, vaso entre outras.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Varie o ritmo do ditado conforme o nível da turma, repetindo as palavras quando necessário. Após a escrita, leia cada uma em voz alta e proponha a correção coletiva, incentivando a observação das sílabas e dos sons iniciais.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5" name="Google Shape;545;p56"/>
          <p:cNvGrpSpPr/>
          <p:nvPr/>
        </p:nvGrpSpPr>
        <p:grpSpPr>
          <a:xfrm>
            <a:off x="512798" y="908675"/>
            <a:ext cx="692308" cy="720000"/>
            <a:chOff x="512793" y="2412643"/>
            <a:chExt cx="692308" cy="720000"/>
          </a:xfrm>
        </p:grpSpPr>
        <p:pic>
          <p:nvPicPr>
            <p:cNvPr id="546" name="Google Shape;546;p5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7" name="Google Shape;547;p5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8" name="Google Shape;548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13240" y="862813"/>
            <a:ext cx="5765307" cy="3242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/>
        </p:nvSpPr>
        <p:spPr>
          <a:xfrm>
            <a:off x="574125" y="1891239"/>
            <a:ext cx="4483523" cy="1723478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ASSISTA AO VÍDEO COM OS TRAVA-LÍNGUAS E LEIA-OS COM RAPIDEZ. 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" name="Google Shape;153;p22"/>
          <p:cNvGrpSpPr/>
          <p:nvPr/>
        </p:nvGrpSpPr>
        <p:grpSpPr>
          <a:xfrm>
            <a:off x="5057648" y="4966761"/>
            <a:ext cx="6256527" cy="459364"/>
            <a:chOff x="4187825" y="3626245"/>
            <a:chExt cx="6256527" cy="459364"/>
          </a:xfrm>
        </p:grpSpPr>
        <p:sp>
          <p:nvSpPr>
            <p:cNvPr id="154" name="Google Shape;154;p22"/>
            <p:cNvSpPr/>
            <p:nvPr/>
          </p:nvSpPr>
          <p:spPr>
            <a:xfrm>
              <a:off x="4289889" y="3708331"/>
              <a:ext cx="6154463" cy="302955"/>
            </a:xfrm>
            <a:prstGeom prst="roundRect">
              <a:avLst>
                <a:gd fmla="val 50000" name="adj"/>
              </a:avLst>
            </a:prstGeom>
            <a:solidFill>
              <a:srgbClr val="FFF2CC"/>
            </a:solidFill>
            <a:ln cap="flat" cmpd="sng" w="127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33"/>
                <a:buFont typeface="Arial"/>
                <a:buNone/>
              </a:pPr>
              <a:r>
                <a:rPr b="0" i="0" lang="pt-BR" sz="1400" u="sng" cap="none" strike="noStrik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3"/>
                </a:rPr>
                <a:t>https://www.youtube.com/watch?v=LFlQTSiYoZA</a:t>
              </a:r>
              <a:r>
                <a:rPr b="0" i="0" lang="pt-BR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5" name="Google Shape;155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Trava-línguas (aprender brincando)" id="156" name="Google Shape;15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80202" y="1809152"/>
            <a:ext cx="5733974" cy="3239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>
            <p:ph type="title"/>
          </p:nvPr>
        </p:nvSpPr>
        <p:spPr>
          <a:xfrm>
            <a:off x="608606" y="898167"/>
            <a:ext cx="111060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1058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7"/>
              <a:buNone/>
            </a:pPr>
            <a:r>
              <a:rPr lang="pt-BR" sz="26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O TRAVA-LÍNGUA.</a:t>
            </a:r>
            <a:endParaRPr b="0"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4094905" y="1630376"/>
            <a:ext cx="2449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FOCALIZADA 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3"/>
          <p:cNvSpPr txBox="1"/>
          <p:nvPr/>
        </p:nvSpPr>
        <p:spPr>
          <a:xfrm>
            <a:off x="608606" y="2204327"/>
            <a:ext cx="8533690" cy="17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FOTÓGRAFO FELIPE FEZ A FOTO DA FOCA FILÓ.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FILÓ FUGIU DA FOTO, MAS FOI FOCALIZADA 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FAZENDO FOFOCA NA FILA DA FEIRA.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5155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5222703" y="5909593"/>
            <a:ext cx="6762033" cy="541616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518163" rtl="0" algn="r">
              <a:lnSpc>
                <a:spcPct val="704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VÂNIA FÉLIX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51816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ELABORADO PARA FINS DIDÁTICOS.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artoon of a seal&#10;&#10;Description automatically generated" id="165" name="Google Shape;16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9571" y="2443044"/>
            <a:ext cx="4632429" cy="32774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6" name="Google Shape;166;p23"/>
          <p:cNvGrpSpPr/>
          <p:nvPr/>
        </p:nvGrpSpPr>
        <p:grpSpPr>
          <a:xfrm>
            <a:off x="9642770" y="474981"/>
            <a:ext cx="2071836" cy="447532"/>
            <a:chOff x="305605" y="2234344"/>
            <a:chExt cx="2071836" cy="447532"/>
          </a:xfrm>
        </p:grpSpPr>
        <p:sp>
          <p:nvSpPr>
            <p:cNvPr id="167" name="Google Shape;167;p23"/>
            <p:cNvSpPr/>
            <p:nvPr/>
          </p:nvSpPr>
          <p:spPr>
            <a:xfrm>
              <a:off x="428151" y="2362131"/>
              <a:ext cx="1949290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LEITURA EM FASE</a:t>
              </a:r>
              <a:endParaRPr/>
            </a:p>
          </p:txBody>
        </p:sp>
        <p:pic>
          <p:nvPicPr>
            <p:cNvPr id="168" name="Google Shape;168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/>
          <p:nvPr/>
        </p:nvSpPr>
        <p:spPr>
          <a:xfrm>
            <a:off x="9821435" y="4059931"/>
            <a:ext cx="1625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FOTO.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4"/>
          <p:cNvSpPr txBox="1"/>
          <p:nvPr/>
        </p:nvSpPr>
        <p:spPr>
          <a:xfrm>
            <a:off x="9821435" y="4830401"/>
            <a:ext cx="1625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4"/>
          <p:cNvSpPr txBox="1"/>
          <p:nvPr/>
        </p:nvSpPr>
        <p:spPr>
          <a:xfrm>
            <a:off x="9821435" y="5595435"/>
            <a:ext cx="1625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4"/>
          <p:cNvSpPr/>
          <p:nvPr/>
        </p:nvSpPr>
        <p:spPr>
          <a:xfrm>
            <a:off x="8918313" y="4059931"/>
            <a:ext cx="598200" cy="533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4"/>
          <p:cNvSpPr/>
          <p:nvPr/>
        </p:nvSpPr>
        <p:spPr>
          <a:xfrm>
            <a:off x="8918313" y="4830401"/>
            <a:ext cx="598200" cy="533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4"/>
          <p:cNvSpPr/>
          <p:nvPr/>
        </p:nvSpPr>
        <p:spPr>
          <a:xfrm>
            <a:off x="8918313" y="5595435"/>
            <a:ext cx="598200" cy="533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7997" y="3182593"/>
            <a:ext cx="4733848" cy="3787078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 txBox="1"/>
          <p:nvPr/>
        </p:nvSpPr>
        <p:spPr>
          <a:xfrm>
            <a:off x="733785" y="1136215"/>
            <a:ext cx="10024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QUAL É O NOME DA FOCA?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4"/>
          <p:cNvSpPr txBox="1"/>
          <p:nvPr/>
        </p:nvSpPr>
        <p:spPr>
          <a:xfrm>
            <a:off x="733784" y="1843775"/>
            <a:ext cx="9890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 O NOME DO FOTÓGRAFO?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4"/>
          <p:cNvSpPr txBox="1"/>
          <p:nvPr/>
        </p:nvSpPr>
        <p:spPr>
          <a:xfrm>
            <a:off x="733785" y="2516414"/>
            <a:ext cx="11085900" cy="9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QUE REPRESENTA A IMAGEM ABAIXO?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MARQUE UM </a:t>
            </a: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X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DO LADO DA RESPOSTA CORRETA.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/>
        </p:nvSpPr>
        <p:spPr>
          <a:xfrm>
            <a:off x="733785" y="1136215"/>
            <a:ext cx="10024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QUAL É O NOME DA FOCA?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FILÓ.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5"/>
          <p:cNvSpPr txBox="1"/>
          <p:nvPr/>
        </p:nvSpPr>
        <p:spPr>
          <a:xfrm>
            <a:off x="733784" y="1843775"/>
            <a:ext cx="9890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 O NOME DO FOTÓGRAFO?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FELIPE.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5"/>
          <p:cNvSpPr txBox="1"/>
          <p:nvPr/>
        </p:nvSpPr>
        <p:spPr>
          <a:xfrm>
            <a:off x="733785" y="2516414"/>
            <a:ext cx="11085900" cy="9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QUE REPRESENTA A IMAGEM ABAIXO?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MARQUE UM </a:t>
            </a: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X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DO LADO DA RESPOSTA CORRETA.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5"/>
          <p:cNvSpPr txBox="1"/>
          <p:nvPr/>
        </p:nvSpPr>
        <p:spPr>
          <a:xfrm>
            <a:off x="9821435" y="4059931"/>
            <a:ext cx="1625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FOTO.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5"/>
          <p:cNvSpPr txBox="1"/>
          <p:nvPr/>
        </p:nvSpPr>
        <p:spPr>
          <a:xfrm>
            <a:off x="9821435" y="4830401"/>
            <a:ext cx="1625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5"/>
          <p:cNvSpPr txBox="1"/>
          <p:nvPr/>
        </p:nvSpPr>
        <p:spPr>
          <a:xfrm>
            <a:off x="9821435" y="5595435"/>
            <a:ext cx="1625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5"/>
          <p:cNvSpPr/>
          <p:nvPr/>
        </p:nvSpPr>
        <p:spPr>
          <a:xfrm>
            <a:off x="8918313" y="4059931"/>
            <a:ext cx="598200" cy="533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5"/>
          <p:cNvSpPr/>
          <p:nvPr/>
        </p:nvSpPr>
        <p:spPr>
          <a:xfrm>
            <a:off x="8918313" y="4830401"/>
            <a:ext cx="598200" cy="533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5"/>
          <p:cNvSpPr/>
          <p:nvPr/>
        </p:nvSpPr>
        <p:spPr>
          <a:xfrm>
            <a:off x="8918313" y="5595435"/>
            <a:ext cx="598200" cy="533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5"/>
          <p:cNvSpPr txBox="1"/>
          <p:nvPr/>
        </p:nvSpPr>
        <p:spPr>
          <a:xfrm>
            <a:off x="8613585" y="516271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7997" y="3182593"/>
            <a:ext cx="4733848" cy="3787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/>
          <p:nvPr>
            <p:ph type="title"/>
          </p:nvPr>
        </p:nvSpPr>
        <p:spPr>
          <a:xfrm>
            <a:off x="608606" y="898167"/>
            <a:ext cx="11106000" cy="10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03" name="Google Shape;203;p26"/>
          <p:cNvSpPr txBox="1"/>
          <p:nvPr/>
        </p:nvSpPr>
        <p:spPr>
          <a:xfrm>
            <a:off x="654763" y="1309511"/>
            <a:ext cx="10340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66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b="0" i="0" lang="pt-BR" sz="266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NO TEXTO, “FOCALIZADA” É A MESMA COISA QUE:</a:t>
            </a:r>
            <a:endParaRPr b="0" i="0" sz="26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6"/>
          <p:cNvSpPr txBox="1"/>
          <p:nvPr/>
        </p:nvSpPr>
        <p:spPr>
          <a:xfrm>
            <a:off x="2314246" y="3406503"/>
            <a:ext cx="3104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PERDIDA.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7179807" y="3429000"/>
            <a:ext cx="4143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VISTA, ENCONTRADA.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6"/>
          <p:cNvSpPr/>
          <p:nvPr/>
        </p:nvSpPr>
        <p:spPr>
          <a:xfrm>
            <a:off x="1061166" y="3368280"/>
            <a:ext cx="1027200" cy="6549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6"/>
          <p:cNvSpPr/>
          <p:nvPr/>
        </p:nvSpPr>
        <p:spPr>
          <a:xfrm>
            <a:off x="5962074" y="3345784"/>
            <a:ext cx="1027200" cy="6549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7"/>
          <p:cNvSpPr txBox="1"/>
          <p:nvPr>
            <p:ph type="title"/>
          </p:nvPr>
        </p:nvSpPr>
        <p:spPr>
          <a:xfrm>
            <a:off x="608606" y="898167"/>
            <a:ext cx="11106000" cy="10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13" name="Google Shape;213;p27"/>
          <p:cNvSpPr txBox="1"/>
          <p:nvPr/>
        </p:nvSpPr>
        <p:spPr>
          <a:xfrm>
            <a:off x="791711" y="1650096"/>
            <a:ext cx="10340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NO TEXTO, “FOCALIZADA” É A MESMA COISA QUE: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7"/>
          <p:cNvSpPr txBox="1"/>
          <p:nvPr/>
        </p:nvSpPr>
        <p:spPr>
          <a:xfrm>
            <a:off x="2314246" y="3406503"/>
            <a:ext cx="3104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PERDIDA.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7"/>
          <p:cNvSpPr txBox="1"/>
          <p:nvPr/>
        </p:nvSpPr>
        <p:spPr>
          <a:xfrm>
            <a:off x="7179807" y="3429000"/>
            <a:ext cx="4143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VISTA, ENCONTRADA.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7"/>
          <p:cNvSpPr/>
          <p:nvPr/>
        </p:nvSpPr>
        <p:spPr>
          <a:xfrm>
            <a:off x="1061166" y="3368280"/>
            <a:ext cx="1027200" cy="6549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7"/>
          <p:cNvSpPr/>
          <p:nvPr/>
        </p:nvSpPr>
        <p:spPr>
          <a:xfrm>
            <a:off x="6057290" y="3406503"/>
            <a:ext cx="1027200" cy="6549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8613585" y="516271"/>
            <a:ext cx="3206100" cy="55392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SÃ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