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hOPB7JBuVX6WWK71l0lmyA" hashData="Bh1jS20S8jJAztw07dc2S4x/Ut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373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28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338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475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54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78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893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648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16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337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14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292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03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49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88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561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8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0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54A3E-7CC6-B750-BB92-4764BCB6B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BANK TRANSACTIONS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B335B2C-2C30-E8A1-5A5B-73DB684C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0" y="6456641"/>
            <a:ext cx="3505200" cy="40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0" y="5410200"/>
            <a:ext cx="1014412" cy="101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47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9601196" cy="130386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Services offered by bank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 Debit Card and Credit Cards </a:t>
            </a:r>
          </a:p>
          <a:p>
            <a:pPr>
              <a:buNone/>
            </a:pPr>
            <a:r>
              <a:rPr lang="en-US" b="1" dirty="0" smtClean="0"/>
              <a:t> Personal loans </a:t>
            </a:r>
          </a:p>
          <a:p>
            <a:pPr>
              <a:buNone/>
            </a:pPr>
            <a:r>
              <a:rPr lang="en-US" b="1" dirty="0" smtClean="0"/>
              <a:t> Home and vehicle loans </a:t>
            </a:r>
          </a:p>
          <a:p>
            <a:pPr>
              <a:buNone/>
            </a:pPr>
            <a:r>
              <a:rPr lang="en-US" b="1" dirty="0" smtClean="0"/>
              <a:t> Mutual funds </a:t>
            </a:r>
          </a:p>
          <a:p>
            <a:pPr>
              <a:buNone/>
            </a:pPr>
            <a:r>
              <a:rPr lang="en-US" b="1" dirty="0" smtClean="0"/>
              <a:t> Safe deposit lockers </a:t>
            </a:r>
          </a:p>
          <a:p>
            <a:pPr>
              <a:buNone/>
            </a:pPr>
            <a:r>
              <a:rPr lang="en-US" b="1" dirty="0" smtClean="0"/>
              <a:t> Trust services </a:t>
            </a:r>
          </a:p>
          <a:p>
            <a:pPr>
              <a:buNone/>
            </a:pPr>
            <a:r>
              <a:rPr lang="en-US" b="1" dirty="0" smtClean="0"/>
              <a:t> Signature guarantee </a:t>
            </a:r>
          </a:p>
          <a:p>
            <a:pPr>
              <a:buNone/>
            </a:pPr>
            <a:r>
              <a:rPr lang="en-US" b="1" dirty="0" smtClean="0"/>
              <a:t> E- Banking 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2050" name="Picture 2" descr="C:\Users\hp\AppData\Local\Microsoft\Windows\INetCache\IE\3YV9JXY0\k-s43-tong-068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250" y="2438400"/>
            <a:ext cx="547955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Banking transactions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Any sort of activity involving in money exchange then and account is viewed as bank transaction </a:t>
            </a:r>
          </a:p>
          <a:p>
            <a:pPr>
              <a:buNone/>
            </a:pPr>
            <a:r>
              <a:rPr lang="en-US" sz="3200" b="1" dirty="0" smtClean="0"/>
              <a:t> All the banking transactions in India are controlled by the Reserve Bank of India that's why it is called the mother of banks or bankers Bank.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9601196" cy="130386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Postal Bank of India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Post office savings bank </a:t>
            </a:r>
          </a:p>
          <a:p>
            <a:pPr>
              <a:buNone/>
            </a:pPr>
            <a:r>
              <a:rPr lang="en-US" sz="2800" b="1" dirty="0" smtClean="0"/>
              <a:t> It issues national saving certificate </a:t>
            </a:r>
          </a:p>
          <a:p>
            <a:pPr>
              <a:buNone/>
            </a:pPr>
            <a:r>
              <a:rPr lang="en-US" sz="2800" b="1" dirty="0" smtClean="0"/>
              <a:t> </a:t>
            </a:r>
            <a:r>
              <a:rPr lang="en-US" sz="2800" b="1" dirty="0" err="1" smtClean="0"/>
              <a:t>Kisan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Vikas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Patra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 Monthly recurring deposits </a:t>
            </a:r>
          </a:p>
          <a:p>
            <a:pPr>
              <a:buNone/>
            </a:pPr>
            <a:r>
              <a:rPr lang="en-US" sz="2800" b="1" dirty="0" smtClean="0"/>
              <a:t> Postal life insurance and Pension Payment </a:t>
            </a:r>
          </a:p>
          <a:p>
            <a:pPr>
              <a:buNone/>
            </a:pPr>
            <a:r>
              <a:rPr lang="en-US" sz="2800" b="1" dirty="0" smtClean="0"/>
              <a:t> Money transfer </a:t>
            </a:r>
          </a:p>
          <a:p>
            <a:pPr>
              <a:buNone/>
            </a:pPr>
            <a:r>
              <a:rPr lang="en-US" sz="2800" b="1" dirty="0" smtClean="0"/>
              <a:t> Promoting a capital investment of thousand </a:t>
            </a:r>
            <a:r>
              <a:rPr lang="en-US" sz="2800" b="1" dirty="0" err="1" smtClean="0"/>
              <a:t>crores</a:t>
            </a:r>
            <a:r>
              <a:rPr lang="en-US" sz="2800" b="1" dirty="0" smtClean="0"/>
              <a:t>. </a:t>
            </a:r>
          </a:p>
        </p:txBody>
      </p:sp>
      <p:pic>
        <p:nvPicPr>
          <p:cNvPr id="3074" name="Picture 2" descr="C:\Users\hp\AppData\Local\Microsoft\Windows\INetCache\IE\3YV9JXY0\india-post-log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438400"/>
            <a:ext cx="3429000" cy="1800225"/>
          </a:xfrm>
          <a:prstGeom prst="rect">
            <a:avLst/>
          </a:prstGeom>
          <a:noFill/>
        </p:spPr>
      </p:pic>
      <p:pic>
        <p:nvPicPr>
          <p:cNvPr id="5" name="Picture 4" descr="C:\Users\hp\Downloads\16792338802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bank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60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Central Bank or RBI </a:t>
            </a:r>
          </a:p>
          <a:p>
            <a:pPr>
              <a:buNone/>
            </a:pPr>
            <a:r>
              <a:rPr lang="en-US" sz="3200" b="1" dirty="0" smtClean="0"/>
              <a:t> Commercial banks </a:t>
            </a:r>
          </a:p>
          <a:p>
            <a:pPr>
              <a:buNone/>
            </a:pPr>
            <a:r>
              <a:rPr lang="en-US" sz="3200" b="1" dirty="0" smtClean="0"/>
              <a:t> Industrial Development Banks </a:t>
            </a:r>
          </a:p>
          <a:p>
            <a:pPr>
              <a:buNone/>
            </a:pPr>
            <a:r>
              <a:rPr lang="en-US" sz="3200" b="1" dirty="0" smtClean="0"/>
              <a:t> Land Development Banks </a:t>
            </a:r>
          </a:p>
          <a:p>
            <a:pPr>
              <a:buNone/>
            </a:pPr>
            <a:r>
              <a:rPr lang="en-US" sz="3200" b="1" dirty="0" smtClean="0"/>
              <a:t> Indigenous banks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bank accounts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Savings bank account </a:t>
            </a:r>
          </a:p>
          <a:p>
            <a:pPr>
              <a:buNone/>
            </a:pPr>
            <a:r>
              <a:rPr lang="en-US" sz="3200" b="1" dirty="0" smtClean="0"/>
              <a:t> Current account </a:t>
            </a:r>
          </a:p>
          <a:p>
            <a:pPr>
              <a:buNone/>
            </a:pPr>
            <a:r>
              <a:rPr lang="en-US" sz="3200" b="1" dirty="0" smtClean="0"/>
              <a:t> Recurring deposit account </a:t>
            </a:r>
          </a:p>
          <a:p>
            <a:pPr>
              <a:buNone/>
            </a:pPr>
            <a:r>
              <a:rPr lang="en-US" sz="3200" b="1" dirty="0" smtClean="0"/>
              <a:t> Term of fixed deposit account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Savings bank account: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10668000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Generally opened by salaried persons </a:t>
            </a:r>
          </a:p>
          <a:p>
            <a:pPr>
              <a:buNone/>
            </a:pPr>
            <a:r>
              <a:rPr lang="en-US" sz="2800" b="1" dirty="0" smtClean="0"/>
              <a:t> This facility is given to students senior citizens and pensioners </a:t>
            </a:r>
          </a:p>
          <a:p>
            <a:pPr>
              <a:buNone/>
            </a:pPr>
            <a:r>
              <a:rPr lang="en-US" sz="2800" b="1" dirty="0" smtClean="0"/>
              <a:t> This type of accounts are open to encourage people to save money </a:t>
            </a:r>
          </a:p>
          <a:p>
            <a:pPr>
              <a:buNone/>
            </a:pPr>
            <a:r>
              <a:rPr lang="en-US" sz="2800" b="1" dirty="0" smtClean="0"/>
              <a:t> There is no restrictions on deposition of money </a:t>
            </a:r>
          </a:p>
          <a:p>
            <a:pPr>
              <a:buNone/>
            </a:pPr>
            <a:r>
              <a:rPr lang="en-US" sz="2800" b="1" dirty="0" smtClean="0"/>
              <a:t> Money can be withdrawn either by </a:t>
            </a:r>
            <a:r>
              <a:rPr lang="en-US" sz="2800" b="1" dirty="0" err="1" smtClean="0"/>
              <a:t>cheque</a:t>
            </a:r>
            <a:r>
              <a:rPr lang="en-US" sz="2800" b="1" dirty="0" smtClean="0"/>
              <a:t> or withdrawal slip </a:t>
            </a:r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account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It is opened by Businessman who have a large number of transactions </a:t>
            </a:r>
          </a:p>
          <a:p>
            <a:pPr>
              <a:buNone/>
            </a:pPr>
            <a:r>
              <a:rPr lang="en-US" sz="3200" b="1" dirty="0" smtClean="0"/>
              <a:t> Amount can be deposited or withdrawal any number of times </a:t>
            </a:r>
          </a:p>
          <a:p>
            <a:pPr>
              <a:buNone/>
            </a:pPr>
            <a:r>
              <a:rPr lang="en-US" sz="3200" b="1" dirty="0" smtClean="0"/>
              <a:t> Banks do not give any interest on deposits </a:t>
            </a:r>
          </a:p>
          <a:p>
            <a:pPr>
              <a:buNone/>
            </a:pPr>
            <a:r>
              <a:rPr lang="en-US" sz="3200" b="1" dirty="0" smtClean="0"/>
              <a:t> Banks collect service charge on such amount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Recurring deposit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Generally it is open for a purpose to be saved for future </a:t>
            </a:r>
          </a:p>
          <a:p>
            <a:pPr>
              <a:buNone/>
            </a:pPr>
            <a:r>
              <a:rPr lang="en-US" sz="3200" b="1" dirty="0" smtClean="0"/>
              <a:t> Deposits are made regularly on monthly basis for wedding, land And car purchase </a:t>
            </a:r>
          </a:p>
          <a:p>
            <a:pPr>
              <a:buNone/>
            </a:pPr>
            <a:r>
              <a:rPr lang="en-US" sz="3200" b="1" dirty="0" smtClean="0"/>
              <a:t> After the period is over amount is repaid with interest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Fixed deposit account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Account is opened for a fixed period by depositing the money </a:t>
            </a:r>
          </a:p>
          <a:p>
            <a:pPr>
              <a:buNone/>
            </a:pPr>
            <a:r>
              <a:rPr lang="en-US" sz="3200" b="1" dirty="0" smtClean="0"/>
              <a:t> The deposit amount cannot be withdrawn before expiry date </a:t>
            </a:r>
          </a:p>
          <a:p>
            <a:pPr>
              <a:buNone/>
            </a:pPr>
            <a:r>
              <a:rPr lang="en-US" sz="3200" b="1" dirty="0" smtClean="0"/>
              <a:t> The rate of interest is both depending on the term of deposit 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Procedure to open a bank account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 Decide the type of account which you want to open </a:t>
            </a:r>
          </a:p>
          <a:p>
            <a:pPr>
              <a:buNone/>
            </a:pPr>
            <a:r>
              <a:rPr lang="en-US" b="1" dirty="0" smtClean="0"/>
              <a:t> Approach the bank of your choice </a:t>
            </a:r>
          </a:p>
          <a:p>
            <a:pPr>
              <a:buNone/>
            </a:pPr>
            <a:r>
              <a:rPr lang="en-US" b="1" dirty="0" smtClean="0"/>
              <a:t> Fill up the bank account form or proposal form </a:t>
            </a:r>
          </a:p>
          <a:p>
            <a:pPr>
              <a:buNone/>
            </a:pPr>
            <a:r>
              <a:rPr lang="en-US" b="1" dirty="0" smtClean="0"/>
              <a:t> Give reference for opening new account </a:t>
            </a:r>
          </a:p>
          <a:p>
            <a:pPr>
              <a:buNone/>
            </a:pPr>
            <a:r>
              <a:rPr lang="en-US" b="1" dirty="0" smtClean="0"/>
              <a:t> Submit the form duly filled </a:t>
            </a:r>
          </a:p>
          <a:p>
            <a:pPr>
              <a:buNone/>
            </a:pPr>
            <a:r>
              <a:rPr lang="en-US" b="1" dirty="0" smtClean="0"/>
              <a:t> Verification by the office </a:t>
            </a:r>
          </a:p>
          <a:p>
            <a:pPr>
              <a:buNone/>
            </a:pPr>
            <a:r>
              <a:rPr lang="en-US" b="1" dirty="0" smtClean="0"/>
              <a:t> Initial deposit. 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6146" name="Picture 2" descr="C:\Users\hp\AppData\Local\Microsoft\Windows\INetCache\IE\8V6VLVQE\bank-accou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3320" y="3581400"/>
            <a:ext cx="3627758" cy="238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DEEA-FF1B-79AD-2012-7C9FC7FF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In this chapter we will study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C8495E-959D-8043-E435-82EE1124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• </a:t>
            </a:r>
            <a:r>
              <a:rPr lang="en-US" sz="2800" b="1" i="1" dirty="0" smtClean="0"/>
              <a:t>Meaning of Banks </a:t>
            </a:r>
          </a:p>
          <a:p>
            <a:pPr>
              <a:buNone/>
            </a:pPr>
            <a:r>
              <a:rPr lang="en-US" sz="2800" b="1" dirty="0" smtClean="0"/>
              <a:t>• </a:t>
            </a:r>
            <a:r>
              <a:rPr lang="en-US" sz="2800" b="1" i="1" dirty="0" smtClean="0"/>
              <a:t>Banks and post offices in financial transactions. </a:t>
            </a:r>
          </a:p>
          <a:p>
            <a:pPr>
              <a:buNone/>
            </a:pPr>
            <a:r>
              <a:rPr lang="en-US" sz="2800" b="1" dirty="0" smtClean="0"/>
              <a:t>• </a:t>
            </a:r>
            <a:r>
              <a:rPr lang="en-US" sz="2800" b="1" i="1" dirty="0" smtClean="0"/>
              <a:t>Characteristics of Banks. </a:t>
            </a:r>
          </a:p>
          <a:p>
            <a:pPr>
              <a:buNone/>
            </a:pPr>
            <a:r>
              <a:rPr lang="en-US" sz="2800" b="1" dirty="0" smtClean="0"/>
              <a:t>• </a:t>
            </a:r>
            <a:r>
              <a:rPr lang="en-US" sz="2800" b="1" i="1" dirty="0" smtClean="0"/>
              <a:t>Different accounts that can be opened in a Bank. </a:t>
            </a:r>
          </a:p>
          <a:p>
            <a:pPr>
              <a:buNone/>
            </a:pPr>
            <a:r>
              <a:rPr lang="en-US" sz="2800" b="1" dirty="0" smtClean="0"/>
              <a:t>• </a:t>
            </a:r>
            <a:r>
              <a:rPr lang="en-US" sz="2800" b="1" i="1" dirty="0" smtClean="0"/>
              <a:t>Methods to open accounts in Banks. </a:t>
            </a:r>
          </a:p>
          <a:p>
            <a:pPr>
              <a:buNone/>
            </a:pPr>
            <a:r>
              <a:rPr lang="en-US" sz="2800" b="1" dirty="0" smtClean="0"/>
              <a:t>• </a:t>
            </a:r>
            <a:r>
              <a:rPr lang="en-US" sz="2800" b="1" i="1" dirty="0" smtClean="0"/>
              <a:t>Advantages of Bank accounts. 	</a:t>
            </a:r>
          </a:p>
          <a:p>
            <a:pPr>
              <a:buNone/>
            </a:pPr>
            <a:endParaRPr lang="en-US" sz="2800" b="1" i="1" dirty="0" smtClean="0"/>
          </a:p>
          <a:p>
            <a:pPr>
              <a:buNone/>
            </a:pPr>
            <a:endParaRPr lang="en-US" sz="2800" b="1" dirty="0" smtClean="0"/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0" y="2819400"/>
            <a:ext cx="2760958" cy="23622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9B335B2C-2C30-E8A1-5A5B-73DB684CD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0" y="6456641"/>
            <a:ext cx="3505200" cy="40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hp\Downloads\16792338802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7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Advantages of opening bank account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Bank account facilitate safe custody of money </a:t>
            </a:r>
          </a:p>
          <a:p>
            <a:pPr>
              <a:buNone/>
            </a:pPr>
            <a:r>
              <a:rPr lang="en-US" sz="2800" b="1" dirty="0" smtClean="0"/>
              <a:t> It helps in making of payments </a:t>
            </a:r>
          </a:p>
          <a:p>
            <a:pPr>
              <a:buNone/>
            </a:pPr>
            <a:r>
              <a:rPr lang="en-US" sz="2800" b="1" dirty="0" smtClean="0"/>
              <a:t> It helps in collection of money </a:t>
            </a:r>
          </a:p>
          <a:p>
            <a:pPr>
              <a:buNone/>
            </a:pPr>
            <a:r>
              <a:rPr lang="en-US" sz="2800" b="1" dirty="0" smtClean="0"/>
              <a:t> Account holders get advances and loans </a:t>
            </a:r>
          </a:p>
          <a:p>
            <a:pPr>
              <a:buNone/>
            </a:pPr>
            <a:r>
              <a:rPr lang="en-US" sz="2800" b="1" dirty="0" smtClean="0"/>
              <a:t> Bank account helps in smooth financial transaction </a:t>
            </a:r>
          </a:p>
          <a:p>
            <a:pPr>
              <a:buNone/>
            </a:pPr>
            <a:r>
              <a:rPr lang="en-US" sz="2800" b="1" dirty="0" smtClean="0"/>
              <a:t> Account holders can get a safe deposit locker facility. 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9601196" cy="1303867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8A4702B-FAAF-0CAD-7C27-D2D1E36B0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5549" y="4827991"/>
            <a:ext cx="794822" cy="928956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88B183-B5D7-830E-7CB3-31B2BF4F9BA9}"/>
              </a:ext>
            </a:extLst>
          </p:cNvPr>
          <p:cNvSpPr txBox="1"/>
          <p:nvPr/>
        </p:nvSpPr>
        <p:spPr>
          <a:xfrm>
            <a:off x="8236749" y="51078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dirty="0"/>
              <a:t>Prepared by:</a:t>
            </a:r>
          </a:p>
          <a:p>
            <a:pPr algn="l"/>
            <a:r>
              <a:rPr lang="en-IN" dirty="0"/>
              <a:t>Praveen </a:t>
            </a:r>
            <a:r>
              <a:rPr lang="en-IN" dirty="0" err="1"/>
              <a:t>Banakar</a:t>
            </a:r>
            <a:r>
              <a:rPr lang="en-IN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B335B2C-2C30-E8A1-5A5B-73DB684CD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5029200"/>
            <a:ext cx="7017549" cy="8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hp\Downloads\16792338802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Banks are developed 200 years ago the term of bank related to financial transactions </a:t>
            </a:r>
          </a:p>
          <a:p>
            <a:pPr>
              <a:buNone/>
            </a:pPr>
            <a:r>
              <a:rPr lang="en-US" sz="3200" b="1" dirty="0" smtClean="0"/>
              <a:t> The term bank is derived from Italian word and French word. Italian word </a:t>
            </a:r>
            <a:r>
              <a:rPr lang="en-US" sz="3200" b="1" dirty="0" err="1" smtClean="0"/>
              <a:t>Banco</a:t>
            </a:r>
            <a:r>
              <a:rPr lang="en-US" sz="3200" b="1" dirty="0" smtClean="0"/>
              <a:t> , French word </a:t>
            </a:r>
            <a:r>
              <a:rPr lang="en-US" sz="3200" b="1" dirty="0" err="1" smtClean="0"/>
              <a:t>Banque</a:t>
            </a:r>
            <a:r>
              <a:rPr lang="en-US" sz="3200" b="1" dirty="0" smtClean="0"/>
              <a:t> . It means money exchange table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1026" name="Picture 2" descr="C:\Users\hp\AppData\Local\Microsoft\Windows\INetCache\IE\ND01VH0J\bank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09600"/>
            <a:ext cx="7467600" cy="241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hp\Downloads\16792338802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The company which transacts the business with Finance is called Bank. </a:t>
            </a:r>
          </a:p>
          <a:p>
            <a:pPr>
              <a:buNone/>
            </a:pPr>
            <a:r>
              <a:rPr lang="en-US" sz="3200" b="1" dirty="0" smtClean="0"/>
              <a:t> It accepts deposits, lends money and saves customers money. </a:t>
            </a:r>
          </a:p>
          <a:p>
            <a:pPr>
              <a:buNone/>
            </a:pPr>
            <a:r>
              <a:rPr lang="en-US" sz="3200" b="1" dirty="0" smtClean="0"/>
              <a:t> The services of bank is called banking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2050" name="Picture 2" descr="C:\Users\hp\AppData\Local\Microsoft\Windows\INetCache\IE\ZWAX6X1C\savings-box-161876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33400"/>
            <a:ext cx="3433763" cy="2858161"/>
          </a:xfrm>
          <a:prstGeom prst="rect">
            <a:avLst/>
          </a:prstGeom>
          <a:noFill/>
        </p:spPr>
      </p:pic>
      <p:pic>
        <p:nvPicPr>
          <p:cNvPr id="5" name="Picture 4" descr="C:\Users\hp\Downloads\16792338802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Characteristics: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Dealing with money </a:t>
            </a:r>
          </a:p>
          <a:p>
            <a:pPr>
              <a:buNone/>
            </a:pPr>
            <a:r>
              <a:rPr lang="en-US" sz="2800" b="1" dirty="0" smtClean="0"/>
              <a:t> Individual/ firm/ company </a:t>
            </a:r>
          </a:p>
          <a:p>
            <a:pPr>
              <a:buNone/>
            </a:pPr>
            <a:r>
              <a:rPr lang="en-US" sz="2800" b="1" dirty="0" smtClean="0"/>
              <a:t> Acceptance of deposits </a:t>
            </a:r>
          </a:p>
          <a:p>
            <a:pPr>
              <a:buNone/>
            </a:pPr>
            <a:r>
              <a:rPr lang="en-US" sz="2800" b="1" dirty="0" smtClean="0"/>
              <a:t> Lending loans </a:t>
            </a:r>
          </a:p>
          <a:p>
            <a:pPr>
              <a:buNone/>
            </a:pPr>
            <a:r>
              <a:rPr lang="en-US" sz="2800" b="1" dirty="0" smtClean="0"/>
              <a:t> Payment and withdrawal </a:t>
            </a:r>
          </a:p>
          <a:p>
            <a:pPr>
              <a:buNone/>
            </a:pPr>
            <a:r>
              <a:rPr lang="en-US" sz="2800" b="1" dirty="0" smtClean="0"/>
              <a:t> Agency and utility services 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3074" name="Picture 2" descr="C:\Users\hp\AppData\Local\Microsoft\Windows\INetCache\IE\ZWAX6X1C\savings-box-161876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4296" y="2514600"/>
            <a:ext cx="2929467" cy="2438400"/>
          </a:xfrm>
          <a:prstGeom prst="rect">
            <a:avLst/>
          </a:prstGeom>
          <a:noFill/>
        </p:spPr>
      </p:pic>
      <p:pic>
        <p:nvPicPr>
          <p:cNvPr id="5" name="Picture 4" descr="C:\Users\hp\Downloads\16792338802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Profit and service oriented </a:t>
            </a:r>
          </a:p>
          <a:p>
            <a:pPr>
              <a:buNone/>
            </a:pPr>
            <a:r>
              <a:rPr lang="en-US" sz="3200" b="1" dirty="0" smtClean="0"/>
              <a:t> Ever increasing functions </a:t>
            </a:r>
          </a:p>
          <a:p>
            <a:pPr>
              <a:buNone/>
            </a:pPr>
            <a:r>
              <a:rPr lang="en-US" sz="3200" b="1" dirty="0" smtClean="0"/>
              <a:t> Connecting link between depositor and borrower </a:t>
            </a:r>
          </a:p>
          <a:p>
            <a:pPr>
              <a:buNone/>
            </a:pPr>
            <a:r>
              <a:rPr lang="en-US" sz="3200" b="1" dirty="0" smtClean="0"/>
              <a:t> Banking business </a:t>
            </a:r>
          </a:p>
          <a:p>
            <a:pPr>
              <a:buNone/>
            </a:pPr>
            <a:r>
              <a:rPr lang="en-US" sz="3200" b="1" dirty="0" smtClean="0"/>
              <a:t> Name identity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098" name="Picture 2" descr="C:\Users\hp\AppData\Local\Microsoft\Windows\INetCache\IE\3YV9JXY0\bank-accoun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438400" cy="1625600"/>
          </a:xfrm>
          <a:prstGeom prst="rect">
            <a:avLst/>
          </a:prstGeom>
          <a:noFill/>
        </p:spPr>
      </p:pic>
      <p:pic>
        <p:nvPicPr>
          <p:cNvPr id="4099" name="Picture 3" descr="C:\Users\hp\AppData\Local\Microsoft\Windows\INetCache\IE\8V6VLVQE\5957360141_9498433bd2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33400"/>
            <a:ext cx="2456311" cy="1905000"/>
          </a:xfrm>
          <a:prstGeom prst="rect">
            <a:avLst/>
          </a:prstGeom>
          <a:noFill/>
        </p:spPr>
      </p:pic>
      <p:pic>
        <p:nvPicPr>
          <p:cNvPr id="4100" name="Picture 4" descr="C:\Users\hp\AppData\Local\Microsoft\Windows\INetCache\IE\ZWAX6X1C\money-transfer-banking-ic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85800"/>
            <a:ext cx="2057400" cy="1752600"/>
          </a:xfrm>
          <a:prstGeom prst="rect">
            <a:avLst/>
          </a:prstGeom>
          <a:noFill/>
        </p:spPr>
      </p:pic>
      <p:pic>
        <p:nvPicPr>
          <p:cNvPr id="7" name="Picture 6" descr="C:\Users\hp\Downloads\16792338802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Functions of bank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Accepting deposits from public and others </a:t>
            </a:r>
          </a:p>
          <a:p>
            <a:pPr>
              <a:buNone/>
            </a:pPr>
            <a:r>
              <a:rPr lang="en-US" sz="3200" b="1" dirty="0" smtClean="0"/>
              <a:t> Lending money to public and institutions </a:t>
            </a:r>
          </a:p>
          <a:p>
            <a:pPr>
              <a:buNone/>
            </a:pPr>
            <a:r>
              <a:rPr lang="en-US" sz="3200" b="1" dirty="0" smtClean="0"/>
              <a:t> Transferring money from place to place </a:t>
            </a:r>
          </a:p>
          <a:p>
            <a:pPr>
              <a:buNone/>
            </a:pPr>
            <a:r>
              <a:rPr lang="en-US" sz="3200" b="1" dirty="0" smtClean="0"/>
              <a:t> Collecting money on </a:t>
            </a:r>
            <a:r>
              <a:rPr lang="en-US" sz="3200" b="1" dirty="0" err="1" smtClean="0"/>
              <a:t>cheque</a:t>
            </a:r>
            <a:r>
              <a:rPr lang="en-US" sz="3200" b="1" dirty="0" smtClean="0"/>
              <a:t>, draft and bills </a:t>
            </a:r>
          </a:p>
          <a:p>
            <a:pPr>
              <a:buNone/>
            </a:pPr>
            <a:r>
              <a:rPr lang="en-US" sz="3200" b="1" dirty="0" smtClean="0"/>
              <a:t> Discounting of bills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Hiring safe deposit locker </a:t>
            </a:r>
          </a:p>
          <a:p>
            <a:pPr>
              <a:buNone/>
            </a:pPr>
            <a:r>
              <a:rPr lang="en-US" sz="3200" b="1" dirty="0" smtClean="0"/>
              <a:t> Conducting foreign exchange transaction </a:t>
            </a:r>
          </a:p>
          <a:p>
            <a:pPr>
              <a:buNone/>
            </a:pPr>
            <a:r>
              <a:rPr lang="en-US" sz="3200" b="1" dirty="0" smtClean="0"/>
              <a:t> Keeping valuable materials in custody </a:t>
            </a:r>
          </a:p>
          <a:p>
            <a:pPr>
              <a:buNone/>
            </a:pPr>
            <a:r>
              <a:rPr lang="en-US" sz="3200" b="1" dirty="0" smtClean="0"/>
              <a:t> Issue of letters of credit and guarantee </a:t>
            </a:r>
          </a:p>
          <a:p>
            <a:pPr>
              <a:buNone/>
            </a:pPr>
            <a:r>
              <a:rPr lang="en-US" sz="3200" b="1" dirty="0" smtClean="0"/>
              <a:t> Conducting government transactions centre and state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5122" name="Picture 2" descr="C:\Users\hp\AppData\Local\Microsoft\Windows\INetCache\IE\8V6VLVQE\5957360141_9498433bd2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362200" cy="2198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hp\AppData\Local\Microsoft\Windows\INetCache\IE\3YV9JXY0\model-computer-letter-11752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3810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hp\Downloads\16792338802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Relationship between bankers and customers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General relationship. </a:t>
            </a:r>
          </a:p>
          <a:p>
            <a:pPr>
              <a:buNone/>
            </a:pPr>
            <a:r>
              <a:rPr lang="en-US" sz="2800" b="1" dirty="0" smtClean="0"/>
              <a:t> Primary relation is debtor and creditor. </a:t>
            </a:r>
          </a:p>
          <a:p>
            <a:pPr>
              <a:buNone/>
            </a:pPr>
            <a:r>
              <a:rPr lang="en-US" sz="2800" b="1" dirty="0" smtClean="0"/>
              <a:t> Subsidiary relation is Trustee and beneficiary. </a:t>
            </a:r>
          </a:p>
          <a:p>
            <a:pPr>
              <a:buNone/>
            </a:pPr>
            <a:r>
              <a:rPr lang="en-US" sz="2800" b="1" dirty="0" smtClean="0"/>
              <a:t> Agent and principal relation. </a:t>
            </a:r>
          </a:p>
          <a:p>
            <a:pPr>
              <a:buNone/>
            </a:pPr>
            <a:r>
              <a:rPr lang="en-US" sz="2800" b="1" dirty="0" smtClean="0"/>
              <a:t> Special relationship. Obligations to honor </a:t>
            </a:r>
            <a:r>
              <a:rPr lang="en-US" sz="2800" b="1" dirty="0" err="1" smtClean="0"/>
              <a:t>cheques</a:t>
            </a:r>
            <a:r>
              <a:rPr lang="en-US" sz="2800" b="1" dirty="0" smtClean="0"/>
              <a:t>. Obligation to maintain secrecy of accounts. 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0" y="5181600"/>
            <a:ext cx="1014412" cy="101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748</Words>
  <Application>Microsoft Office PowerPoint</Application>
  <PresentationFormat>Custom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BANK TRANSACTIONS</vt:lpstr>
      <vt:lpstr>In this chapter we will study </vt:lpstr>
      <vt:lpstr>Slide 3</vt:lpstr>
      <vt:lpstr>Slide 4</vt:lpstr>
      <vt:lpstr>Characteristics: </vt:lpstr>
      <vt:lpstr>Slide 6</vt:lpstr>
      <vt:lpstr>Functions of bank </vt:lpstr>
      <vt:lpstr>Slide 8</vt:lpstr>
      <vt:lpstr>Relationship between bankers and customers </vt:lpstr>
      <vt:lpstr>Services offered by bank </vt:lpstr>
      <vt:lpstr>Banking transactions </vt:lpstr>
      <vt:lpstr>Postal Bank of India</vt:lpstr>
      <vt:lpstr>Types of bank </vt:lpstr>
      <vt:lpstr>Types of bank accounts </vt:lpstr>
      <vt:lpstr>Savings bank account: </vt:lpstr>
      <vt:lpstr>Current account </vt:lpstr>
      <vt:lpstr>Recurring deposit </vt:lpstr>
      <vt:lpstr>Fixed deposit account </vt:lpstr>
      <vt:lpstr>Procedure to open a bank account </vt:lpstr>
      <vt:lpstr>Advantages of opening bank account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religious reformers</dc:title>
  <dc:creator>Praveen Banakar</dc:creator>
  <cp:lastModifiedBy>hp</cp:lastModifiedBy>
  <cp:revision>35</cp:revision>
  <dcterms:created xsi:type="dcterms:W3CDTF">2023-02-27T13:47:24Z</dcterms:created>
  <dcterms:modified xsi:type="dcterms:W3CDTF">2023-03-20T05:34:04Z</dcterms:modified>
</cp:coreProperties>
</file>