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50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95" r:id="rId15"/>
    <p:sldId id="296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97" r:id="rId33"/>
    <p:sldId id="298" r:id="rId34"/>
    <p:sldId id="299" r:id="rId35"/>
    <p:sldId id="300" r:id="rId36"/>
    <p:sldId id="282" r:id="rId37"/>
    <p:sldId id="283" r:id="rId38"/>
    <p:sldId id="284" r:id="rId39"/>
    <p:sldId id="285" r:id="rId40"/>
    <p:sldId id="301" r:id="rId41"/>
    <p:sldId id="302" r:id="rId42"/>
    <p:sldId id="288" r:id="rId43"/>
    <p:sldId id="303" r:id="rId44"/>
    <p:sldId id="304" r:id="rId45"/>
    <p:sldId id="305" r:id="rId46"/>
    <p:sldId id="307" r:id="rId47"/>
    <p:sldId id="308" r:id="rId48"/>
    <p:sldId id="289" r:id="rId49"/>
  </p:sldIdLst>
  <p:sldSz cx="12192000" cy="6858000"/>
  <p:notesSz cx="6858000" cy="9144000"/>
  <p:embeddedFontLst>
    <p:embeddedFont>
      <p:font typeface="Grandstander" pitchFamily="2" charset="0"/>
      <p:regular r:id="rId51"/>
      <p:bold r:id="rId52"/>
      <p:italic r:id="rId53"/>
      <p:boldItalic r:id="rId54"/>
    </p:embeddedFont>
    <p:embeddedFont>
      <p:font typeface="Grandstander Medium" pitchFamily="2" charset="0"/>
      <p:regular r:id="rId55"/>
      <p:bold r:id="rId56"/>
      <p:italic r:id="rId57"/>
      <p:boldItalic r:id="rId58"/>
    </p:embeddedFont>
    <p:embeddedFont>
      <p:font typeface="Grandstander SemiBold" pitchFamily="2" charset="0"/>
      <p:regular r:id="rId59"/>
      <p:bold r:id="rId60"/>
      <p:italic r:id="rId61"/>
      <p:boldItalic r:id="rId62"/>
    </p:embeddedFont>
    <p:embeddedFont>
      <p:font typeface="Lato" panose="020F0502020204030203" pitchFamily="34" charset="0"/>
      <p:regular r:id="rId63"/>
      <p:bold r:id="rId64"/>
      <p:italic r:id="rId65"/>
      <p:boldItalic r:id="rId6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747775"/>
          </p15:clr>
        </p15:guide>
        <p15:guide id="2" pos="3840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7" roundtripDataSignature="AMtx7miKJjjMLRJhLZ6KEvpOK4Cu4j5OG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70C4E4F-6098-4C99-8306-343BE6163B0E}">
  <a:tblStyle styleId="{670C4E4F-6098-4C99-8306-343BE6163B0E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BEEEF"/>
          </a:solidFill>
        </a:fill>
      </a:tcStyle>
    </a:wholeTbl>
    <a:band1H>
      <a:tcTxStyle b="off" i="off"/>
      <a:tcStyle>
        <a:tcBdr/>
        <a:fill>
          <a:solidFill>
            <a:srgbClr val="D5DBDE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D5DBDE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3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3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818" autoAdjust="0"/>
  </p:normalViewPr>
  <p:slideViewPr>
    <p:cSldViewPr snapToGrid="0">
      <p:cViewPr varScale="1">
        <p:scale>
          <a:sx n="82" d="100"/>
          <a:sy n="82" d="100"/>
        </p:scale>
        <p:origin x="159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font" Target="fonts/font13.fntdata"/><Relationship Id="rId68" Type="http://schemas.openxmlformats.org/officeDocument/2006/relationships/presProps" Target="presProps.xml"/><Relationship Id="rId7" Type="http://schemas.openxmlformats.org/officeDocument/2006/relationships/slide" Target="slides/slide3.xml"/><Relationship Id="rId71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font" Target="fonts/font3.fntdata"/><Relationship Id="rId58" Type="http://schemas.openxmlformats.org/officeDocument/2006/relationships/font" Target="fonts/font8.fntdata"/><Relationship Id="rId66" Type="http://schemas.openxmlformats.org/officeDocument/2006/relationships/font" Target="fonts/font16.fntdata"/><Relationship Id="rId5" Type="http://schemas.openxmlformats.org/officeDocument/2006/relationships/slide" Target="slides/slide1.xml"/><Relationship Id="rId61" Type="http://schemas.openxmlformats.org/officeDocument/2006/relationships/font" Target="fonts/font11.fntdata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font" Target="fonts/font6.fntdata"/><Relationship Id="rId64" Type="http://schemas.openxmlformats.org/officeDocument/2006/relationships/font" Target="fonts/font14.fntdata"/><Relationship Id="rId69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font" Target="fonts/font1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font" Target="fonts/font9.fntdata"/><Relationship Id="rId67" Type="http://customschemas.google.com/relationships/presentationmetadata" Target="meta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font" Target="fonts/font4.fntdata"/><Relationship Id="rId62" Type="http://schemas.openxmlformats.org/officeDocument/2006/relationships/font" Target="fonts/font12.fntdata"/><Relationship Id="rId7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font" Target="fonts/font7.fntdata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font" Target="fonts/font2.fntdata"/><Relationship Id="rId60" Type="http://schemas.openxmlformats.org/officeDocument/2006/relationships/font" Target="fonts/font10.fntdata"/><Relationship Id="rId65" Type="http://schemas.openxmlformats.org/officeDocument/2006/relationships/font" Target="fonts/font15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notesMaster" Target="notesMasters/notesMaster1.xml"/><Relationship Id="rId55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26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i="0"/>
          </a:p>
        </p:txBody>
      </p:sp>
      <p:sp>
        <p:nvSpPr>
          <p:cNvPr id="260" name="Google Shape;260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>
          <a:extLst>
            <a:ext uri="{FF2B5EF4-FFF2-40B4-BE49-F238E27FC236}">
              <a16:creationId xmlns:a16="http://schemas.microsoft.com/office/drawing/2014/main" id="{EDD36596-D3A1-2741-ED07-530285820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3:notes">
            <a:extLst>
              <a:ext uri="{FF2B5EF4-FFF2-40B4-BE49-F238E27FC236}">
                <a16:creationId xmlns:a16="http://schemas.microsoft.com/office/drawing/2014/main" id="{FCFA481D-F9C8-5E3F-049B-E14E3D33491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i="0"/>
          </a:p>
        </p:txBody>
      </p:sp>
      <p:sp>
        <p:nvSpPr>
          <p:cNvPr id="260" name="Google Shape;260;p33:notes">
            <a:extLst>
              <a:ext uri="{FF2B5EF4-FFF2-40B4-BE49-F238E27FC236}">
                <a16:creationId xmlns:a16="http://schemas.microsoft.com/office/drawing/2014/main" id="{21966971-D014-8DE2-072E-0A7806E14BE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849656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>
          <a:extLst>
            <a:ext uri="{FF2B5EF4-FFF2-40B4-BE49-F238E27FC236}">
              <a16:creationId xmlns:a16="http://schemas.microsoft.com/office/drawing/2014/main" id="{1B58D63F-4BB5-EE05-2BEE-CE26BC171A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3:notes">
            <a:extLst>
              <a:ext uri="{FF2B5EF4-FFF2-40B4-BE49-F238E27FC236}">
                <a16:creationId xmlns:a16="http://schemas.microsoft.com/office/drawing/2014/main" id="{ABFB0F12-BAC0-4291-E171-BD36A95D41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i="0"/>
          </a:p>
        </p:txBody>
      </p:sp>
      <p:sp>
        <p:nvSpPr>
          <p:cNvPr id="260" name="Google Shape;260;p33:notes">
            <a:extLst>
              <a:ext uri="{FF2B5EF4-FFF2-40B4-BE49-F238E27FC236}">
                <a16:creationId xmlns:a16="http://schemas.microsoft.com/office/drawing/2014/main" id="{0D8906A0-4863-79E4-A0A2-A1A17AD6FC6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641276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70" name="Google Shape;27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8" name="Google Shape;278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https://www.gettyimages.com.br/detail/ilustra%C3%A7%C3%A3o/hand-body-part-ilustra%C3%A7%C3%A3o-royalty-free/615624236?adppopup=true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https://www.gettyimages.com.br/detail/ilustra%C3%A7%C3%A3o/retro-classic-tv-with-antenna-vintage-old-ilustra%C3%A7%C3%A3o-royalty-free/1497612846?adppopup=true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https://www.gettyimages.com.br/detail/ilustra%C3%A7%C3%A3o/red-airplane-with-blue-wings-ilustra%C3%A7%C3%A3o-royalty-free/680045346?adppopup=true 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https://www.gettyimages.com.br/detail/ilustra%C3%A7%C3%A3o/vector-illustration-of-fresh-lemon-ilustra%C3%A7%C3%A3o-royalty-free/1256826291?adppopup=true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https://www.gettyimages.com.br/detail/ilustra%C3%A7%C3%A3o/colorful-helium-balloon-vector-illustration-ilustra%C3%A7%C3%A3o-royalty-free/1292502541?adppopup=true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91" name="Google Shape;291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https://www.gettyimages.com.br/detail/ilustra%C3%A7%C3%A3o/hand-body-part-ilustra%C3%A7%C3%A3o-royalty-free/615624236?adppopup=true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https://www.gettyimages.com.br/detail/ilustra%C3%A7%C3%A3o/retro-classic-tv-with-antenna-vintage-old-ilustra%C3%A7%C3%A3o-royalty-free/1497612846?adppopup=true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https://www.gettyimages.com.br/detail/ilustra%C3%A7%C3%A3o/red-airplane-with-blue-wings-ilustra%C3%A7%C3%A3o-royalty-free/680045346?adppopup=true 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https://www.gettyimages.com.br/detail/ilustra%C3%A7%C3%A3o/vector-illustration-of-fresh-lemon-ilustra%C3%A7%C3%A3o-royalty-free/1256826291?adppopup=true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https://www.gettyimages.com.br/detail/ilustra%C3%A7%C3%A3o/colorful-helium-balloon-vector-illustration-ilustra%C3%A7%C3%A3o-royalty-free/1292502541?adppopup=true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311" name="Google Shape;311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dirty="0"/>
              <a:t>https://www.gettyimages.com.br/detail/ilustra%C3%A7%C3%A3o/colored-pencils-cartoon-ilustra%C3%A7%C3%A3o-royalty-free/188040753?adppopup=true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1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dirty="0"/>
              <a:t>https://www.gettyimages.com.br/detail/ilustra%C3%A7%C3%A3o/colored-pencils-cartoon-ilustra%C3%A7%C3%A3o-royalty-free/188040753?adppopup=true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364" name="Google Shape;364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202a7cce75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397" name="Google Shape;397;g202a7cce75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9bff5210c6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g29bff5210c6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04" name="Google Shape;404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https://www.gettyimages.com.br/detail/ilustra%C3%A7%C3%A3o/black-boy-smiling-and-waving-hand-elementary-ilustra%C3%A7%C3%A3o-royalty-free/1341472155?phrase=crian%C3%A7a+cumprimentando&amp;adppopup=true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https://www.gettyimages.com.br/detail/ilustra%C3%A7%C3%A3o/kids-fears-vector-illustration-scared-crying-ilustra%C3%A7%C3%A3o-royalty-free/2036403548?phrase=crian%C3%A7a+com+medo&amp;adppopup=true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dirty="0">
                <a:solidFill>
                  <a:srgbClr val="231F20"/>
                </a:solidFill>
              </a:rPr>
              <a:t>https://www.gettyimages.com.br/detail/ilustra%C3%A7%C3%A3o/crying-boy-kid-fallen-off-skateboard-child-</a:t>
            </a: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>
                <a:solidFill>
                  <a:srgbClr val="231F20"/>
                </a:solidFill>
              </a:rPr>
              <a:t>ilustra%C3%A7%C3%A3o-royalty-free/1193095712?phrase=crian%C3%A7a+machucada&amp;adppopup=</a:t>
            </a:r>
            <a:r>
              <a:rPr lang="pt-BR" dirty="0" err="1">
                <a:solidFill>
                  <a:srgbClr val="231F20"/>
                </a:solidFill>
              </a:rPr>
              <a:t>true</a:t>
            </a:r>
            <a:endParaRPr lang="pt-BR" dirty="0">
              <a:solidFill>
                <a:srgbClr val="231F2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413" name="Google Shape;413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https://www.gettyimages.com.br/detail/ilustra%C3%A7%C3%A3o/black-boy-smiling-and-waving-hand-elementary-ilustra%C3%A7%C3%A3o-royalty-free/1341472155?phrase=crian%C3%A7a+cumprimentando&amp;adppopup=true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https://www.gettyimages.com.br/detail/ilustra%C3%A7%C3%A3o/kids-fears-vector-illustration-scared-crying-ilustra%C3%A7%C3%A3o-royalty-free/2036403548?phrase=crian%C3%A7a+com+medo&amp;adppopup=true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dirty="0">
                <a:solidFill>
                  <a:srgbClr val="231F20"/>
                </a:solidFill>
              </a:rPr>
              <a:t>https://www.gettyimages.com.br/detail/ilustra%C3%A7%C3%A3o/crying-boy-kid-fallen-off-skateboard-child-</a:t>
            </a: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>
                <a:solidFill>
                  <a:srgbClr val="231F20"/>
                </a:solidFill>
              </a:rPr>
              <a:t>ilustra%C3%A7%C3%A3o-royalty-free/1193095712?phrase=crian%C3%A7a+machucada&amp;adppopup=</a:t>
            </a:r>
            <a:r>
              <a:rPr lang="pt-BR" dirty="0" err="1">
                <a:solidFill>
                  <a:srgbClr val="231F20"/>
                </a:solidFill>
              </a:rPr>
              <a:t>true</a:t>
            </a:r>
            <a:endParaRPr lang="pt-BR" dirty="0">
              <a:solidFill>
                <a:srgbClr val="231F2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426" name="Google Shape;426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https://www.gettyimages.com.br/detail/ilustra%C3%A7%C3%A3o/isolated-milk-carton-boxes-ilustra%C3%A7%C3%A3o-royalty-free/92729405?adppopup=true 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https://www.gettyimages.com.br/detail/ilustra%C3%A7%C3%A3o/realistic-high-five-icon-graphic-ilustra%C3%A7%C3%A3o-royalty-free/858359542?adppopup=true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https://www.gettyimages.com.br/detail/ilustra%C3%A7%C3%A3o/chairs-ilustra%C3%A7%C3%A3o-royalty-free/499538227?adppopup=true 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https://www.gettyimages.com.br/detail/foto/number-8-3d-blue-isolated-on-white-imagem-royalty-free/1019544798?adppopup=true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440" name="Google Shape;440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https://www.gettyimages.com.br/detail/ilustra%C3%A7%C3%A3o/isolated-milk-carton-boxes-ilustra%C3%A7%C3%A3o-royalty-free/92729405?adppopup=true 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https://www.gettyimages.com.br/detail/ilustra%C3%A7%C3%A3o/realistic-high-five-icon-graphic-ilustra%C3%A7%C3%A3o-royalty-free/858359542?adppopup=true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https://www.gettyimages.com.br/detail/ilustra%C3%A7%C3%A3o/chairs-ilustra%C3%A7%C3%A3o-royalty-free/499538227?adppopup=true 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https://www.gettyimages.com.br/detail/foto/number-8-3d-blue-isolated-on-white-imagem-royalty-free/1019544798?adppopup=true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463" name="Google Shape;463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1" indent="0" algn="l" rtl="0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Arial"/>
              <a:buNone/>
            </a:pPr>
            <a:r>
              <a:rPr lang="pt-BR" dirty="0"/>
              <a:t>https://www.gettyimages.com.br/detail/ilustra%C3%A7%C3%A3o/loaf-of-bread-single-slice-ilustra%C3%A7%C3%A3o-royalty-free/490022116?adppopup=true</a:t>
            </a:r>
            <a:endParaRPr dirty="0"/>
          </a:p>
        </p:txBody>
      </p:sp>
      <p:sp>
        <p:nvSpPr>
          <p:cNvPr id="491" name="Google Shape;491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1" indent="0" algn="l" rtl="0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Arial"/>
              <a:buNone/>
            </a:pPr>
            <a:r>
              <a:rPr lang="pt-BR" dirty="0"/>
              <a:t>https://www.gettyimages.com.br/detail/ilustra%C3%A7%C3%A3o/loaf-of-bread-single-slice-ilustra%C3%A7%C3%A3o-royalty-free/490022116?adppopup=true</a:t>
            </a:r>
            <a:endParaRPr dirty="0"/>
          </a:p>
        </p:txBody>
      </p:sp>
      <p:sp>
        <p:nvSpPr>
          <p:cNvPr id="500" name="Google Shape;500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Arial"/>
              <a:buNone/>
              <a:tabLst/>
              <a:defRPr/>
            </a:pPr>
            <a:r>
              <a:rPr lang="pt-BR" dirty="0"/>
              <a:t>https://www.gettyimages.com.br/detail/ilustra%C3%A7%C3%A3o/boy-thinking-ilustra%C3%A7%C3%A3o-royalty-free/163925232?adppopup=true</a:t>
            </a:r>
          </a:p>
          <a:p>
            <a:pPr marL="457200" lvl="1" indent="0" algn="l" rtl="0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Arial"/>
              <a:buNone/>
            </a:pPr>
            <a:endParaRPr sz="11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Arial"/>
              <a:buNone/>
              <a:tabLst/>
              <a:defRPr/>
            </a:pPr>
            <a:r>
              <a:rPr lang="pt-BR" dirty="0"/>
              <a:t>https://www.gettyimages.com.br/detail/ilustra%C3%A7%C3%A3o/boy-thinking-ilustra%C3%A7%C3%A3o-royalty-free/163925232?adppopup=true</a:t>
            </a:r>
          </a:p>
          <a:p>
            <a:pPr marL="457200" lvl="1" indent="0" algn="l" rtl="0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Arial"/>
              <a:buNone/>
            </a:pPr>
            <a:endParaRPr dirty="0"/>
          </a:p>
        </p:txBody>
      </p:sp>
      <p:sp>
        <p:nvSpPr>
          <p:cNvPr id="520" name="Google Shape;520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>
          <a:extLst>
            <a:ext uri="{FF2B5EF4-FFF2-40B4-BE49-F238E27FC236}">
              <a16:creationId xmlns:a16="http://schemas.microsoft.com/office/drawing/2014/main" id="{327F81B5-4743-0839-1D36-29E0A99CA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47:notes">
            <a:extLst>
              <a:ext uri="{FF2B5EF4-FFF2-40B4-BE49-F238E27FC236}">
                <a16:creationId xmlns:a16="http://schemas.microsoft.com/office/drawing/2014/main" id="{F6338673-30E8-4485-5F6B-B746C57E07F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1" indent="0" algn="l" rtl="0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Arial"/>
              <a:buNone/>
            </a:pPr>
            <a:endParaRPr dirty="0"/>
          </a:p>
        </p:txBody>
      </p:sp>
      <p:sp>
        <p:nvSpPr>
          <p:cNvPr id="520" name="Google Shape;520;p47:notes">
            <a:extLst>
              <a:ext uri="{FF2B5EF4-FFF2-40B4-BE49-F238E27FC236}">
                <a16:creationId xmlns:a16="http://schemas.microsoft.com/office/drawing/2014/main" id="{9B906FE6-4865-D095-9193-1018424DF76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598615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88" name="Google Shape;1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>
          <a:extLst>
            <a:ext uri="{FF2B5EF4-FFF2-40B4-BE49-F238E27FC236}">
              <a16:creationId xmlns:a16="http://schemas.microsoft.com/office/drawing/2014/main" id="{4B64B68D-93ED-DCAF-04CF-05C82FE08B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47:notes">
            <a:extLst>
              <a:ext uri="{FF2B5EF4-FFF2-40B4-BE49-F238E27FC236}">
                <a16:creationId xmlns:a16="http://schemas.microsoft.com/office/drawing/2014/main" id="{4DEB0D05-9250-7FC1-2562-3A56CFDD521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1" indent="0" algn="l" rtl="0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520" name="Google Shape;520;p47:notes">
            <a:extLst>
              <a:ext uri="{FF2B5EF4-FFF2-40B4-BE49-F238E27FC236}">
                <a16:creationId xmlns:a16="http://schemas.microsoft.com/office/drawing/2014/main" id="{D89527DD-C1E1-1738-AE4D-4C63DF39B00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7055153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>
          <a:extLst>
            <a:ext uri="{FF2B5EF4-FFF2-40B4-BE49-F238E27FC236}">
              <a16:creationId xmlns:a16="http://schemas.microsoft.com/office/drawing/2014/main" id="{98434DCE-07A4-8DD0-750B-C6E38D8F3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47:notes">
            <a:extLst>
              <a:ext uri="{FF2B5EF4-FFF2-40B4-BE49-F238E27FC236}">
                <a16:creationId xmlns:a16="http://schemas.microsoft.com/office/drawing/2014/main" id="{3B6FB560-BA51-F328-99B4-8E9FD2645D9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1" indent="0" algn="l" rtl="0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Arial"/>
              <a:buNone/>
            </a:pPr>
            <a:endParaRPr dirty="0"/>
          </a:p>
        </p:txBody>
      </p:sp>
      <p:sp>
        <p:nvSpPr>
          <p:cNvPr id="520" name="Google Shape;520;p47:notes">
            <a:extLst>
              <a:ext uri="{FF2B5EF4-FFF2-40B4-BE49-F238E27FC236}">
                <a16:creationId xmlns:a16="http://schemas.microsoft.com/office/drawing/2014/main" id="{07A58A86-4366-79BF-BEF0-6BE2189A427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4576773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>
          <a:extLst>
            <a:ext uri="{FF2B5EF4-FFF2-40B4-BE49-F238E27FC236}">
              <a16:creationId xmlns:a16="http://schemas.microsoft.com/office/drawing/2014/main" id="{8C2E708F-5B91-E97E-5BDD-439CD0B434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47:notes">
            <a:extLst>
              <a:ext uri="{FF2B5EF4-FFF2-40B4-BE49-F238E27FC236}">
                <a16:creationId xmlns:a16="http://schemas.microsoft.com/office/drawing/2014/main" id="{1D315E69-EBE7-6FF4-6576-3012A75DCA6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1" indent="0" algn="l" rtl="0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Arial"/>
              <a:buNone/>
            </a:pPr>
            <a:endParaRPr dirty="0"/>
          </a:p>
        </p:txBody>
      </p:sp>
      <p:sp>
        <p:nvSpPr>
          <p:cNvPr id="520" name="Google Shape;520;p47:notes">
            <a:extLst>
              <a:ext uri="{FF2B5EF4-FFF2-40B4-BE49-F238E27FC236}">
                <a16:creationId xmlns:a16="http://schemas.microsoft.com/office/drawing/2014/main" id="{F56478BC-C11C-924E-B1F1-07F921A125F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5883616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g29bff5210c6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2" name="Google Shape;532;g29bff5210c6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37" name="Google Shape;537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542" name="Google Shape;542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g381ec38e8d8_0_1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7" name="Google Shape;547;g381ec38e8d8_0_1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>
          <a:extLst>
            <a:ext uri="{FF2B5EF4-FFF2-40B4-BE49-F238E27FC236}">
              <a16:creationId xmlns:a16="http://schemas.microsoft.com/office/drawing/2014/main" id="{E2B7FCF4-C6B0-20A6-8D68-5776B2637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37d06002416_0_266:notes">
            <a:extLst>
              <a:ext uri="{FF2B5EF4-FFF2-40B4-BE49-F238E27FC236}">
                <a16:creationId xmlns:a16="http://schemas.microsoft.com/office/drawing/2014/main" id="{F2989FE1-F7EF-48D2-A03A-0F61A3396EE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" name="Google Shape;454;g37d06002416_0_266:notes">
            <a:extLst>
              <a:ext uri="{FF2B5EF4-FFF2-40B4-BE49-F238E27FC236}">
                <a16:creationId xmlns:a16="http://schemas.microsoft.com/office/drawing/2014/main" id="{A5113F70-38BB-A779-6A8C-058BF102AB9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0124991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381ec7ea1b9_0_2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88" name="Google Shape;488;g381ec7ea1b9_0_2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g381ec38e8d8_0_2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6" name="Google Shape;606;g381ec38e8d8_0_2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b="0" i="0" dirty="0">
                <a:latin typeface="Arial"/>
                <a:ea typeface="Arial"/>
                <a:cs typeface="Arial"/>
                <a:sym typeface="Arial"/>
              </a:rPr>
              <a:t>https://www.gettyimages.com.br/detail/ilustra%C3%A7%C3%A3o/vintage-locomotive-vector-design-illustration-ilustra%C3%A7%C3%A3o-royalty-free/1151262265?phrase=trem+de+ferro&amp;adppopup=true</a:t>
            </a:r>
            <a:endParaRPr sz="1100" b="0" i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6">
          <a:extLst>
            <a:ext uri="{FF2B5EF4-FFF2-40B4-BE49-F238E27FC236}">
              <a16:creationId xmlns:a16="http://schemas.microsoft.com/office/drawing/2014/main" id="{95716DE2-7778-9CE5-61D9-2A81959BDE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381ec7ea1b9_0_225:notes">
            <a:extLst>
              <a:ext uri="{FF2B5EF4-FFF2-40B4-BE49-F238E27FC236}">
                <a16:creationId xmlns:a16="http://schemas.microsoft.com/office/drawing/2014/main" id="{5D17F356-48A5-FEAB-F29E-6E93948C4A0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88" name="Google Shape;488;g381ec7ea1b9_0_225:notes">
            <a:extLst>
              <a:ext uri="{FF2B5EF4-FFF2-40B4-BE49-F238E27FC236}">
                <a16:creationId xmlns:a16="http://schemas.microsoft.com/office/drawing/2014/main" id="{49F9D3A4-F565-9994-5C39-D7A21345307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606301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6">
          <a:extLst>
            <a:ext uri="{FF2B5EF4-FFF2-40B4-BE49-F238E27FC236}">
              <a16:creationId xmlns:a16="http://schemas.microsoft.com/office/drawing/2014/main" id="{4DA62082-DECC-1DC9-1F3A-A6F709E41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381ec7ea1b9_0_225:notes">
            <a:extLst>
              <a:ext uri="{FF2B5EF4-FFF2-40B4-BE49-F238E27FC236}">
                <a16:creationId xmlns:a16="http://schemas.microsoft.com/office/drawing/2014/main" id="{D976FC2C-2290-2CA8-C524-2378DAFB324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88" name="Google Shape;488;g381ec7ea1b9_0_225:notes">
            <a:extLst>
              <a:ext uri="{FF2B5EF4-FFF2-40B4-BE49-F238E27FC236}">
                <a16:creationId xmlns:a16="http://schemas.microsoft.com/office/drawing/2014/main" id="{FA186351-9228-97CC-3EBC-434688A06C9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036585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6">
          <a:extLst>
            <a:ext uri="{FF2B5EF4-FFF2-40B4-BE49-F238E27FC236}">
              <a16:creationId xmlns:a16="http://schemas.microsoft.com/office/drawing/2014/main" id="{ECAEE84E-B950-EB60-D105-AB9E3F80B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381ec7ea1b9_0_225:notes">
            <a:extLst>
              <a:ext uri="{FF2B5EF4-FFF2-40B4-BE49-F238E27FC236}">
                <a16:creationId xmlns:a16="http://schemas.microsoft.com/office/drawing/2014/main" id="{3C0A6F0C-EFCA-A963-63A7-2D1CE19D8D7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88" name="Google Shape;488;g381ec7ea1b9_0_225:notes">
            <a:extLst>
              <a:ext uri="{FF2B5EF4-FFF2-40B4-BE49-F238E27FC236}">
                <a16:creationId xmlns:a16="http://schemas.microsoft.com/office/drawing/2014/main" id="{7811F87A-4174-F4FA-FDE7-A38FE47B16E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362912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6">
          <a:extLst>
            <a:ext uri="{FF2B5EF4-FFF2-40B4-BE49-F238E27FC236}">
              <a16:creationId xmlns:a16="http://schemas.microsoft.com/office/drawing/2014/main" id="{C04C24D7-8C04-113E-0B7E-922ED19EE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381ec7ea1b9_0_225:notes">
            <a:extLst>
              <a:ext uri="{FF2B5EF4-FFF2-40B4-BE49-F238E27FC236}">
                <a16:creationId xmlns:a16="http://schemas.microsoft.com/office/drawing/2014/main" id="{4EA229B5-E82D-7025-0D0C-D0E2E53C8E7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88" name="Google Shape;488;g381ec7ea1b9_0_225:notes">
            <a:extLst>
              <a:ext uri="{FF2B5EF4-FFF2-40B4-BE49-F238E27FC236}">
                <a16:creationId xmlns:a16="http://schemas.microsoft.com/office/drawing/2014/main" id="{9B7D28AE-B26A-E427-24D0-1618596EC1D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0712545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6">
          <a:extLst>
            <a:ext uri="{FF2B5EF4-FFF2-40B4-BE49-F238E27FC236}">
              <a16:creationId xmlns:a16="http://schemas.microsoft.com/office/drawing/2014/main" id="{926F689B-4CEE-CFA5-4B38-3A5ADF17C1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381ec7ea1b9_0_225:notes">
            <a:extLst>
              <a:ext uri="{FF2B5EF4-FFF2-40B4-BE49-F238E27FC236}">
                <a16:creationId xmlns:a16="http://schemas.microsoft.com/office/drawing/2014/main" id="{4DAEDCD3-B81F-DF4D-C298-78AC8798EE1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88" name="Google Shape;488;g381ec7ea1b9_0_225:notes">
            <a:extLst>
              <a:ext uri="{FF2B5EF4-FFF2-40B4-BE49-F238E27FC236}">
                <a16:creationId xmlns:a16="http://schemas.microsoft.com/office/drawing/2014/main" id="{B8F76A2A-CF63-31DE-F3CB-10A37639483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9433311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g381ec38e8d8_0_2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3" name="Google Shape;613;g381ec38e8d8_0_2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b="0" i="0" dirty="0">
                <a:latin typeface="Arial"/>
                <a:ea typeface="Arial"/>
                <a:cs typeface="Arial"/>
                <a:sym typeface="Arial"/>
              </a:rPr>
              <a:t>https://www.gettyimages.com.br/detail/ilustra%C3%A7%C3%A3o/vintage-locomotive-vector-design-illustration-ilustra%C3%A7%C3%A3o-royalty-free/1151262265?phrase=trem+de+ferro&amp;adppopup=true</a:t>
            </a:r>
            <a:endParaRPr sz="1100" b="1" i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i="0" dirty="0"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i="0"/>
          </a:p>
        </p:txBody>
      </p:sp>
      <p:sp>
        <p:nvSpPr>
          <p:cNvPr id="231" name="Google Shape;231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i="0"/>
          </a:p>
        </p:txBody>
      </p:sp>
      <p:sp>
        <p:nvSpPr>
          <p:cNvPr id="240" name="Google Shape;240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i="0" dirty="0"/>
          </a:p>
        </p:txBody>
      </p:sp>
      <p:sp>
        <p:nvSpPr>
          <p:cNvPr id="251" name="Google Shape;251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LP">
  <p:cSld name="CAPA_INÍCI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381ec38e8d8_0_8"/>
          <p:cNvSpPr txBox="1">
            <a:spLocks noGrp="1"/>
          </p:cNvSpPr>
          <p:nvPr>
            <p:ph type="sldNum" idx="12"/>
          </p:nvPr>
        </p:nvSpPr>
        <p:spPr>
          <a:xfrm>
            <a:off x="11296727" y="6248544"/>
            <a:ext cx="7317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1" name="Google Shape;11;g381ec38e8d8_0_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3174" y="340599"/>
            <a:ext cx="1453667" cy="1157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g381ec38e8d8_0_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29954" y="536801"/>
            <a:ext cx="1453667" cy="545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g381ec38e8d8_0_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58656" y="809983"/>
            <a:ext cx="1382733" cy="133895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g381ec38e8d8_0_8"/>
          <p:cNvSpPr txBox="1"/>
          <p:nvPr/>
        </p:nvSpPr>
        <p:spPr>
          <a:xfrm rot="-5400000">
            <a:off x="11496599" y="1477256"/>
            <a:ext cx="11787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15" name="Google Shape;15;g381ec38e8d8_0_8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8956" y="5943072"/>
            <a:ext cx="3341689" cy="8335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g381ec38e8d8_0_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42374" y="340601"/>
            <a:ext cx="1382733" cy="1358033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g381ec38e8d8_0_8"/>
          <p:cNvSpPr/>
          <p:nvPr/>
        </p:nvSpPr>
        <p:spPr>
          <a:xfrm rot="-48577" flipH="1">
            <a:off x="10676149" y="1045386"/>
            <a:ext cx="1082808" cy="565558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666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66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O_QUE_APRENDEMOS_HOJ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81ec38e8d8_0_75"/>
          <p:cNvSpPr txBox="1">
            <a:spLocks noGrp="1"/>
          </p:cNvSpPr>
          <p:nvPr>
            <p:ph type="sldNum" idx="12"/>
          </p:nvPr>
        </p:nvSpPr>
        <p:spPr>
          <a:xfrm>
            <a:off x="11296727" y="6248544"/>
            <a:ext cx="7317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8" name="Google Shape;78;g381ec38e8d8_0_75"/>
          <p:cNvSpPr/>
          <p:nvPr/>
        </p:nvSpPr>
        <p:spPr>
          <a:xfrm>
            <a:off x="273136" y="300433"/>
            <a:ext cx="116760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7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" name="Google Shape;79;g381ec38e8d8_0_75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480872" y="673067"/>
            <a:ext cx="4001408" cy="5690668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g381ec38e8d8_0_75"/>
          <p:cNvSpPr txBox="1">
            <a:spLocks noGrp="1"/>
          </p:cNvSpPr>
          <p:nvPr>
            <p:ph type="body" idx="1"/>
          </p:nvPr>
        </p:nvSpPr>
        <p:spPr>
          <a:xfrm>
            <a:off x="4695565" y="987100"/>
            <a:ext cx="6914100" cy="49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1" name="Google Shape;81;g381ec38e8d8_0_75"/>
          <p:cNvSpPr txBox="1"/>
          <p:nvPr/>
        </p:nvSpPr>
        <p:spPr>
          <a:xfrm rot="-5400000">
            <a:off x="11496599" y="482790"/>
            <a:ext cx="11787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82" name="Google Shape;82;g381ec38e8d8_0_75"/>
          <p:cNvSpPr/>
          <p:nvPr/>
        </p:nvSpPr>
        <p:spPr>
          <a:xfrm rot="-119817">
            <a:off x="174856" y="163887"/>
            <a:ext cx="4760891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66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4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REFERÊNCI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81ec38e8d8_0_82"/>
          <p:cNvSpPr txBox="1">
            <a:spLocks noGrp="1"/>
          </p:cNvSpPr>
          <p:nvPr>
            <p:ph type="sldNum" idx="12"/>
          </p:nvPr>
        </p:nvSpPr>
        <p:spPr>
          <a:xfrm>
            <a:off x="11296727" y="6248544"/>
            <a:ext cx="7317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5" name="Google Shape;85;g381ec38e8d8_0_82"/>
          <p:cNvSpPr/>
          <p:nvPr/>
        </p:nvSpPr>
        <p:spPr>
          <a:xfrm>
            <a:off x="273136" y="300433"/>
            <a:ext cx="116760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7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g381ec38e8d8_0_82"/>
          <p:cNvSpPr txBox="1">
            <a:spLocks noGrp="1"/>
          </p:cNvSpPr>
          <p:nvPr>
            <p:ph type="body" idx="1"/>
          </p:nvPr>
        </p:nvSpPr>
        <p:spPr>
          <a:xfrm>
            <a:off x="495565" y="1063567"/>
            <a:ext cx="11239200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30200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217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7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217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7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217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7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217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7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217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7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217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7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217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7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7" name="Google Shape;87;g381ec38e8d8_0_82"/>
          <p:cNvSpPr txBox="1"/>
          <p:nvPr/>
        </p:nvSpPr>
        <p:spPr>
          <a:xfrm rot="-5400000">
            <a:off x="11496599" y="482790"/>
            <a:ext cx="11787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88" name="Google Shape;88;g381ec38e8d8_0_82"/>
          <p:cNvSpPr/>
          <p:nvPr/>
        </p:nvSpPr>
        <p:spPr>
          <a:xfrm rot="-120242">
            <a:off x="181500" y="171254"/>
            <a:ext cx="2565069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66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4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capa_para_professores_v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g381ec38e8d8_0_88" descr="Padrão do plano de fundo&#10;&#10;O conteúdo gerado por IA pode estar incorret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2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g381ec38e8d8_0_8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8049" y="662248"/>
            <a:ext cx="4048803" cy="1400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g381ec38e8d8_0_8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83876" y="1099785"/>
            <a:ext cx="7882043" cy="4815912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g381ec38e8d8_0_88"/>
          <p:cNvSpPr txBox="1"/>
          <p:nvPr/>
        </p:nvSpPr>
        <p:spPr>
          <a:xfrm rot="-5400000">
            <a:off x="11496599" y="482790"/>
            <a:ext cx="11787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94" name="Google Shape;94;g381ec38e8d8_0_88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8956" y="5943072"/>
            <a:ext cx="3341689" cy="833545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g381ec38e8d8_0_88"/>
          <p:cNvSpPr/>
          <p:nvPr/>
        </p:nvSpPr>
        <p:spPr>
          <a:xfrm rot="-48377" flipH="1">
            <a:off x="800011" y="1071879"/>
            <a:ext cx="4157212" cy="565558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3733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PARA PROFESSORES</a:t>
            </a:r>
            <a:endParaRPr sz="3733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PARA_PROFESSORES_COM_PRI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81ec38e8d8_0_101"/>
          <p:cNvSpPr txBox="1">
            <a:spLocks noGrp="1"/>
          </p:cNvSpPr>
          <p:nvPr>
            <p:ph type="sldNum" idx="12"/>
          </p:nvPr>
        </p:nvSpPr>
        <p:spPr>
          <a:xfrm>
            <a:off x="11296727" y="6248544"/>
            <a:ext cx="7317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04" name="Google Shape;104;g381ec38e8d8_0_101"/>
          <p:cNvSpPr/>
          <p:nvPr/>
        </p:nvSpPr>
        <p:spPr>
          <a:xfrm>
            <a:off x="273136" y="300433"/>
            <a:ext cx="116760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7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g381ec38e8d8_0_101"/>
          <p:cNvSpPr txBox="1"/>
          <p:nvPr/>
        </p:nvSpPr>
        <p:spPr>
          <a:xfrm rot="-5400000">
            <a:off x="11496599" y="482790"/>
            <a:ext cx="11787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06" name="Google Shape;106;g381ec38e8d8_0_101"/>
          <p:cNvSpPr/>
          <p:nvPr/>
        </p:nvSpPr>
        <p:spPr>
          <a:xfrm rot="-120086">
            <a:off x="181718" y="183705"/>
            <a:ext cx="1855432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666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07" name="Google Shape;107;g381ec38e8d8_0_101"/>
          <p:cNvSpPr/>
          <p:nvPr/>
        </p:nvSpPr>
        <p:spPr>
          <a:xfrm>
            <a:off x="9526235" y="492691"/>
            <a:ext cx="2157900" cy="389700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72000" tIns="0" rIns="10800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rPr lang="pt-BR" sz="1866" b="1" i="0" u="none" strike="noStrike" cap="none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rPr>
              <a:t>PRINT DO SLIDE</a:t>
            </a:r>
            <a:endParaRPr sz="14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g381ec38e8d8_0_101"/>
          <p:cNvSpPr>
            <a:spLocks noGrp="1"/>
          </p:cNvSpPr>
          <p:nvPr>
            <p:ph type="pic" idx="2"/>
          </p:nvPr>
        </p:nvSpPr>
        <p:spPr>
          <a:xfrm>
            <a:off x="5765659" y="964092"/>
            <a:ext cx="5918400" cy="33696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09" name="Google Shape;109;g381ec38e8d8_0_101"/>
          <p:cNvSpPr txBox="1">
            <a:spLocks noGrp="1"/>
          </p:cNvSpPr>
          <p:nvPr>
            <p:ph type="subTitle" idx="1"/>
          </p:nvPr>
        </p:nvSpPr>
        <p:spPr>
          <a:xfrm rot="-119636">
            <a:off x="176523" y="169022"/>
            <a:ext cx="1871033" cy="545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66" b="1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. SLIDE X Print">
  <p:cSld name="17. SLIDE X Pri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81ec38e8d8_0_109"/>
          <p:cNvSpPr txBox="1">
            <a:spLocks noGrp="1"/>
          </p:cNvSpPr>
          <p:nvPr>
            <p:ph type="sldNum" idx="12"/>
          </p:nvPr>
        </p:nvSpPr>
        <p:spPr>
          <a:xfrm>
            <a:off x="11296727" y="6248544"/>
            <a:ext cx="7317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12" name="Google Shape;112;g381ec38e8d8_0_109"/>
          <p:cNvSpPr/>
          <p:nvPr/>
        </p:nvSpPr>
        <p:spPr>
          <a:xfrm>
            <a:off x="273136" y="300433"/>
            <a:ext cx="116760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7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g381ec38e8d8_0_109"/>
          <p:cNvSpPr txBox="1"/>
          <p:nvPr/>
        </p:nvSpPr>
        <p:spPr>
          <a:xfrm rot="-5400000">
            <a:off x="11496599" y="482791"/>
            <a:ext cx="11787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14" name="Google Shape;114;g381ec38e8d8_0_109"/>
          <p:cNvSpPr/>
          <p:nvPr/>
        </p:nvSpPr>
        <p:spPr>
          <a:xfrm>
            <a:off x="9539209" y="492693"/>
            <a:ext cx="2144700" cy="389700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71975" tIns="0" rIns="107975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33"/>
              <a:buFont typeface="Arial"/>
              <a:buNone/>
            </a:pPr>
            <a:r>
              <a:rPr lang="pt-BR" sz="1733" b="1" i="0" u="none" strike="noStrike" cap="none">
                <a:solidFill>
                  <a:srgbClr val="FFFFFF"/>
                </a:solidFill>
                <a:latin typeface="Grandstander"/>
                <a:ea typeface="Grandstander"/>
                <a:cs typeface="Grandstander"/>
                <a:sym typeface="Grandstander"/>
              </a:rPr>
              <a:t>PRINT DO SLIDE</a:t>
            </a:r>
            <a:endParaRPr sz="25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g381ec38e8d8_0_109"/>
          <p:cNvSpPr>
            <a:spLocks noGrp="1"/>
          </p:cNvSpPr>
          <p:nvPr>
            <p:ph type="pic" idx="2"/>
          </p:nvPr>
        </p:nvSpPr>
        <p:spPr>
          <a:xfrm>
            <a:off x="6699085" y="826801"/>
            <a:ext cx="5006400" cy="27951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16" name="Google Shape;116;g381ec38e8d8_0_109"/>
          <p:cNvSpPr/>
          <p:nvPr/>
        </p:nvSpPr>
        <p:spPr>
          <a:xfrm rot="-120116">
            <a:off x="181487" y="170511"/>
            <a:ext cx="2610693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533" b="0" i="0" u="none" strike="noStrike" cap="none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17" name="Google Shape;117;g381ec38e8d8_0_109"/>
          <p:cNvSpPr txBox="1">
            <a:spLocks noGrp="1"/>
          </p:cNvSpPr>
          <p:nvPr>
            <p:ph type="body" idx="1"/>
          </p:nvPr>
        </p:nvSpPr>
        <p:spPr>
          <a:xfrm rot="-120190">
            <a:off x="271600" y="242446"/>
            <a:ext cx="2265785" cy="385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Grandstander"/>
              <a:buNone/>
              <a:defRPr sz="2533" b="1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217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67"/>
              <a:buChar char="○"/>
              <a:defRPr sz="1466"/>
            </a:lvl3pPr>
            <a:lvl4pPr marL="1828800" lvl="3" indent="-3217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67"/>
              <a:buChar char="○"/>
              <a:defRPr sz="1466"/>
            </a:lvl4pPr>
            <a:lvl5pPr marL="2286000" lvl="4" indent="-3217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67"/>
              <a:buChar char="○"/>
              <a:defRPr sz="1466"/>
            </a:lvl5pPr>
            <a:lvl6pPr marL="2743200" lvl="5" indent="-3217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67"/>
              <a:buChar char="○"/>
              <a:defRPr sz="1466"/>
            </a:lvl6pPr>
            <a:lvl7pPr marL="3200400" lvl="6" indent="-3217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67"/>
              <a:buChar char="○"/>
              <a:defRPr sz="1466"/>
            </a:lvl7pPr>
            <a:lvl8pPr marL="3657600" lvl="7" indent="-3217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67"/>
              <a:buChar char="○"/>
              <a:defRPr sz="1466"/>
            </a:lvl8pPr>
            <a:lvl9pPr marL="4114800" lvl="8" indent="-3217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67"/>
              <a:buChar char="○"/>
              <a:defRPr sz="1466"/>
            </a:lvl9pPr>
          </a:lstStyle>
          <a:p>
            <a:endParaRPr/>
          </a:p>
        </p:txBody>
      </p:sp>
      <p:sp>
        <p:nvSpPr>
          <p:cNvPr id="118" name="Google Shape;118;g381ec38e8d8_0_109"/>
          <p:cNvSpPr>
            <a:spLocks noGrp="1"/>
          </p:cNvSpPr>
          <p:nvPr>
            <p:ph type="pic" idx="3"/>
          </p:nvPr>
        </p:nvSpPr>
        <p:spPr>
          <a:xfrm>
            <a:off x="6699085" y="3688755"/>
            <a:ext cx="5006400" cy="27951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FECHAMEN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Google Shape;120;g381ec38e8d8_0_118"/>
          <p:cNvGrpSpPr/>
          <p:nvPr/>
        </p:nvGrpSpPr>
        <p:grpSpPr>
          <a:xfrm>
            <a:off x="4283976" y="1616653"/>
            <a:ext cx="4030233" cy="3987100"/>
            <a:chOff x="3060625" y="1076550"/>
            <a:chExt cx="3022750" cy="2990400"/>
          </a:xfrm>
        </p:grpSpPr>
        <p:pic>
          <p:nvPicPr>
            <p:cNvPr id="121" name="Google Shape;121;g381ec38e8d8_0_11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" name="Google Shape;122;g381ec38e8d8_0_11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3" name="Google Shape;123;g381ec38e8d8_0_118"/>
          <p:cNvSpPr txBox="1"/>
          <p:nvPr/>
        </p:nvSpPr>
        <p:spPr>
          <a:xfrm rot="-5400000">
            <a:off x="11496599" y="482790"/>
            <a:ext cx="11787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Linguagens">
  <p:cSld name="1. Capa - Linguage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g381ec38e8d8_0_1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42374" y="340600"/>
            <a:ext cx="1382733" cy="1358033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g381ec38e8d8_0_126"/>
          <p:cNvSpPr txBox="1">
            <a:spLocks noGrp="1"/>
          </p:cNvSpPr>
          <p:nvPr>
            <p:ph type="sldNum" idx="12"/>
          </p:nvPr>
        </p:nvSpPr>
        <p:spPr>
          <a:xfrm>
            <a:off x="11296726" y="6217623"/>
            <a:ext cx="731700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30" name="Google Shape;130;g381ec38e8d8_0_1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3174" y="340599"/>
            <a:ext cx="1453667" cy="1157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g381ec38e8d8_0_12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112127" y="6174067"/>
            <a:ext cx="2712967" cy="352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g381ec38e8d8_0_12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029954" y="536800"/>
            <a:ext cx="1453667" cy="545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g381ec38e8d8_0_12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458656" y="809983"/>
            <a:ext cx="1382733" cy="1338951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g381ec38e8d8_0_126"/>
          <p:cNvSpPr/>
          <p:nvPr/>
        </p:nvSpPr>
        <p:spPr>
          <a:xfrm rot="-48577" flipH="1">
            <a:off x="10676149" y="1045386"/>
            <a:ext cx="1082808" cy="565558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66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66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 1">
  <p:cSld name="2. Conteúdo e objetiv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81ec38e8d8_0_134"/>
          <p:cNvSpPr txBox="1">
            <a:spLocks noGrp="1"/>
          </p:cNvSpPr>
          <p:nvPr>
            <p:ph type="sldNum" idx="12"/>
          </p:nvPr>
        </p:nvSpPr>
        <p:spPr>
          <a:xfrm>
            <a:off x="11296726" y="6217623"/>
            <a:ext cx="731700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37" name="Google Shape;137;g381ec38e8d8_0_134"/>
          <p:cNvSpPr/>
          <p:nvPr/>
        </p:nvSpPr>
        <p:spPr>
          <a:xfrm>
            <a:off x="273136" y="300433"/>
            <a:ext cx="11676000" cy="62679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g381ec38e8d8_0_134"/>
          <p:cNvSpPr/>
          <p:nvPr/>
        </p:nvSpPr>
        <p:spPr>
          <a:xfrm>
            <a:off x="6067696" y="300433"/>
            <a:ext cx="5881800" cy="62679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g381ec38e8d8_0_134"/>
          <p:cNvSpPr txBox="1">
            <a:spLocks noGrp="1"/>
          </p:cNvSpPr>
          <p:nvPr>
            <p:ph type="body" idx="1"/>
          </p:nvPr>
        </p:nvSpPr>
        <p:spPr>
          <a:xfrm>
            <a:off x="6425233" y="987085"/>
            <a:ext cx="5184600" cy="49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979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7"/>
              <a:buFont typeface="Lato"/>
              <a:buChar char="●"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979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7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979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7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979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7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979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7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979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7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979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7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979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7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979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7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0" name="Google Shape;140;g381ec38e8d8_0_134"/>
          <p:cNvSpPr txBox="1"/>
          <p:nvPr/>
        </p:nvSpPr>
        <p:spPr>
          <a:xfrm rot="-59978">
            <a:off x="179818" y="203820"/>
            <a:ext cx="2046311" cy="51487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120000" tIns="72000" rIns="121900" bIns="72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</a:pPr>
            <a:r>
              <a:rPr lang="pt-BR" sz="24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24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41" name="Google Shape;141;g381ec38e8d8_0_134"/>
          <p:cNvSpPr txBox="1"/>
          <p:nvPr/>
        </p:nvSpPr>
        <p:spPr>
          <a:xfrm rot="-59789">
            <a:off x="5971095" y="182676"/>
            <a:ext cx="4485078" cy="51487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120000" tIns="72000" rIns="121900" bIns="72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</a:pPr>
            <a:r>
              <a:rPr lang="pt-BR" sz="24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24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42" name="Google Shape;142;g381ec38e8d8_0_134"/>
          <p:cNvSpPr txBox="1">
            <a:spLocks noGrp="1"/>
          </p:cNvSpPr>
          <p:nvPr>
            <p:ph type="body" idx="2"/>
          </p:nvPr>
        </p:nvSpPr>
        <p:spPr>
          <a:xfrm>
            <a:off x="579173" y="987085"/>
            <a:ext cx="5184600" cy="49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979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7"/>
              <a:buFont typeface="Lato"/>
              <a:buChar char="●"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979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7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979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7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979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7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979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7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979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7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979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7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979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7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979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7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 1">
  <p:cSld name="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81ec38e8d8_0_142"/>
          <p:cNvSpPr txBox="1">
            <a:spLocks noGrp="1"/>
          </p:cNvSpPr>
          <p:nvPr>
            <p:ph type="sldNum" idx="12"/>
          </p:nvPr>
        </p:nvSpPr>
        <p:spPr>
          <a:xfrm>
            <a:off x="11296726" y="6217623"/>
            <a:ext cx="731700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45" name="Google Shape;145;g381ec38e8d8_0_142"/>
          <p:cNvSpPr/>
          <p:nvPr/>
        </p:nvSpPr>
        <p:spPr>
          <a:xfrm>
            <a:off x="273136" y="300433"/>
            <a:ext cx="11676000" cy="62679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g381ec38e8d8_0_142"/>
          <p:cNvSpPr txBox="1"/>
          <p:nvPr/>
        </p:nvSpPr>
        <p:spPr>
          <a:xfrm rot="-59420">
            <a:off x="179795" y="198706"/>
            <a:ext cx="2655697" cy="51487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120000" tIns="72000" rIns="121900" bIns="72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</a:pPr>
            <a:r>
              <a:rPr lang="pt-BR" sz="24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24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47" name="Google Shape;147;g381ec38e8d8_0_142"/>
          <p:cNvSpPr txBox="1">
            <a:spLocks noGrp="1"/>
          </p:cNvSpPr>
          <p:nvPr>
            <p:ph type="body" idx="1"/>
          </p:nvPr>
        </p:nvSpPr>
        <p:spPr>
          <a:xfrm>
            <a:off x="608606" y="1652833"/>
            <a:ext cx="110118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7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979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7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979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7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979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7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979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7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979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7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979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7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979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7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979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7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8" name="Google Shape;148;g381ec38e8d8_0_142"/>
          <p:cNvSpPr txBox="1">
            <a:spLocks noGrp="1"/>
          </p:cNvSpPr>
          <p:nvPr>
            <p:ph type="title"/>
          </p:nvPr>
        </p:nvSpPr>
        <p:spPr>
          <a:xfrm>
            <a:off x="608606" y="898167"/>
            <a:ext cx="11168100" cy="7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7"/>
              <a:buFont typeface="Lato"/>
              <a:buNone/>
              <a:defRPr sz="26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9. Nova seçã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81ec38e8d8_0_148"/>
          <p:cNvSpPr txBox="1">
            <a:spLocks noGrp="1"/>
          </p:cNvSpPr>
          <p:nvPr>
            <p:ph type="sldNum" idx="12"/>
          </p:nvPr>
        </p:nvSpPr>
        <p:spPr>
          <a:xfrm>
            <a:off x="11296726" y="6217623"/>
            <a:ext cx="731700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51" name="Google Shape;151;g381ec38e8d8_0_148"/>
          <p:cNvSpPr/>
          <p:nvPr/>
        </p:nvSpPr>
        <p:spPr>
          <a:xfrm>
            <a:off x="273136" y="300433"/>
            <a:ext cx="11676000" cy="62679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g381ec38e8d8_0_148"/>
          <p:cNvSpPr txBox="1">
            <a:spLocks noGrp="1"/>
          </p:cNvSpPr>
          <p:nvPr>
            <p:ph type="body" idx="1"/>
          </p:nvPr>
        </p:nvSpPr>
        <p:spPr>
          <a:xfrm>
            <a:off x="608606" y="1652833"/>
            <a:ext cx="110118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7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979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7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979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7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979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7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979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7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979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7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979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7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979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7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979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7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3" name="Google Shape;153;g381ec38e8d8_0_148"/>
          <p:cNvSpPr txBox="1">
            <a:spLocks noGrp="1"/>
          </p:cNvSpPr>
          <p:nvPr>
            <p:ph type="title"/>
          </p:nvPr>
        </p:nvSpPr>
        <p:spPr>
          <a:xfrm>
            <a:off x="608606" y="898167"/>
            <a:ext cx="11168100" cy="7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7"/>
              <a:buFont typeface="Lato"/>
              <a:buNone/>
              <a:defRPr sz="26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4" name="Google Shape;154;g381ec38e8d8_0_148"/>
          <p:cNvSpPr txBox="1">
            <a:spLocks noGrp="1"/>
          </p:cNvSpPr>
          <p:nvPr>
            <p:ph type="subTitle" idx="2"/>
          </p:nvPr>
        </p:nvSpPr>
        <p:spPr>
          <a:xfrm rot="-59930">
            <a:off x="175502" y="209688"/>
            <a:ext cx="5782479" cy="489972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7"/>
              <a:buNone/>
              <a:defRPr sz="240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7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7"/>
              <a:buNone/>
              <a:defRPr sz="1466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7"/>
              <a:buNone/>
              <a:defRPr sz="1466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7"/>
              <a:buNone/>
              <a:defRPr sz="1466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7"/>
              <a:buNone/>
              <a:defRPr sz="1466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7"/>
              <a:buNone/>
              <a:defRPr sz="1466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7"/>
              <a:buNone/>
              <a:defRPr sz="1466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7"/>
              <a:buNone/>
              <a:defRPr sz="1466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CONTEÚDO_E_OBJETIV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g381ec38e8d8_0_17"/>
          <p:cNvSpPr txBox="1">
            <a:spLocks noGrp="1"/>
          </p:cNvSpPr>
          <p:nvPr>
            <p:ph type="sldNum" idx="12"/>
          </p:nvPr>
        </p:nvSpPr>
        <p:spPr>
          <a:xfrm>
            <a:off x="11296727" y="6248544"/>
            <a:ext cx="7317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0" name="Google Shape;20;g381ec38e8d8_0_17"/>
          <p:cNvSpPr/>
          <p:nvPr/>
        </p:nvSpPr>
        <p:spPr>
          <a:xfrm>
            <a:off x="273136" y="300433"/>
            <a:ext cx="116760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7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g381ec38e8d8_0_17"/>
          <p:cNvSpPr/>
          <p:nvPr/>
        </p:nvSpPr>
        <p:spPr>
          <a:xfrm>
            <a:off x="6067695" y="300433"/>
            <a:ext cx="5881800" cy="62679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7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g381ec38e8d8_0_17"/>
          <p:cNvSpPr txBox="1">
            <a:spLocks noGrp="1"/>
          </p:cNvSpPr>
          <p:nvPr>
            <p:ph type="body" idx="1"/>
          </p:nvPr>
        </p:nvSpPr>
        <p:spPr>
          <a:xfrm>
            <a:off x="6425233" y="987085"/>
            <a:ext cx="5184600" cy="49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" name="Google Shape;23;g381ec38e8d8_0_17"/>
          <p:cNvSpPr txBox="1">
            <a:spLocks noGrp="1"/>
          </p:cNvSpPr>
          <p:nvPr>
            <p:ph type="body" idx="2"/>
          </p:nvPr>
        </p:nvSpPr>
        <p:spPr>
          <a:xfrm>
            <a:off x="579173" y="987085"/>
            <a:ext cx="5184600" cy="49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" name="Google Shape;24;g381ec38e8d8_0_17"/>
          <p:cNvSpPr txBox="1"/>
          <p:nvPr/>
        </p:nvSpPr>
        <p:spPr>
          <a:xfrm rot="-5400000">
            <a:off x="11496599" y="482790"/>
            <a:ext cx="11787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5" name="Google Shape;25;g381ec38e8d8_0_17"/>
          <p:cNvSpPr/>
          <p:nvPr/>
        </p:nvSpPr>
        <p:spPr>
          <a:xfrm rot="-120076">
            <a:off x="181675" y="211634"/>
            <a:ext cx="2001621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66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4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g381ec38e8d8_0_17"/>
          <p:cNvSpPr/>
          <p:nvPr/>
        </p:nvSpPr>
        <p:spPr>
          <a:xfrm rot="-60113">
            <a:off x="6032093" y="194259"/>
            <a:ext cx="5078576" cy="489372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66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4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59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 1">
  <p:cSld name="7. O que aprendemos hoj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81ec38e8d8_0_154"/>
          <p:cNvSpPr txBox="1">
            <a:spLocks noGrp="1"/>
          </p:cNvSpPr>
          <p:nvPr>
            <p:ph type="sldNum" idx="12"/>
          </p:nvPr>
        </p:nvSpPr>
        <p:spPr>
          <a:xfrm>
            <a:off x="11296726" y="6217623"/>
            <a:ext cx="731700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57" name="Google Shape;157;g381ec38e8d8_0_154"/>
          <p:cNvSpPr/>
          <p:nvPr/>
        </p:nvSpPr>
        <p:spPr>
          <a:xfrm>
            <a:off x="273136" y="300433"/>
            <a:ext cx="11676000" cy="62679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g381ec38e8d8_0_154"/>
          <p:cNvSpPr txBox="1"/>
          <p:nvPr/>
        </p:nvSpPr>
        <p:spPr>
          <a:xfrm rot="-59853">
            <a:off x="179651" y="185038"/>
            <a:ext cx="4204537" cy="51487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120000" tIns="72000" rIns="121900" bIns="72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</a:pPr>
            <a:r>
              <a:rPr lang="pt-BR" sz="24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24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pic>
        <p:nvPicPr>
          <p:cNvPr id="159" name="Google Shape;159;g381ec38e8d8_0_154"/>
          <p:cNvPicPr preferRelativeResize="0"/>
          <p:nvPr/>
        </p:nvPicPr>
        <p:blipFill rotWithShape="1">
          <a:blip r:embed="rId3">
            <a:alphaModFix/>
          </a:blip>
          <a:srcRect l="15589" r="14091"/>
          <a:stretch/>
        </p:blipFill>
        <p:spPr>
          <a:xfrm>
            <a:off x="480872" y="673067"/>
            <a:ext cx="4001408" cy="5690668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g381ec38e8d8_0_154"/>
          <p:cNvSpPr txBox="1">
            <a:spLocks noGrp="1"/>
          </p:cNvSpPr>
          <p:nvPr>
            <p:ph type="body" idx="1"/>
          </p:nvPr>
        </p:nvSpPr>
        <p:spPr>
          <a:xfrm>
            <a:off x="4695565" y="987100"/>
            <a:ext cx="6914100" cy="49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979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7"/>
              <a:buFont typeface="Lato"/>
              <a:buChar char="●"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979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7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979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7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979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7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979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7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979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7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979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7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979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7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979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7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 1">
  <p:cSld name="11. Referênci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81ec38e8d8_0_160"/>
          <p:cNvSpPr txBox="1">
            <a:spLocks noGrp="1"/>
          </p:cNvSpPr>
          <p:nvPr>
            <p:ph type="sldNum" idx="12"/>
          </p:nvPr>
        </p:nvSpPr>
        <p:spPr>
          <a:xfrm>
            <a:off x="11296726" y="6217623"/>
            <a:ext cx="731700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63" name="Google Shape;163;g381ec38e8d8_0_160"/>
          <p:cNvSpPr/>
          <p:nvPr/>
        </p:nvSpPr>
        <p:spPr>
          <a:xfrm>
            <a:off x="273136" y="300433"/>
            <a:ext cx="11676000" cy="62679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g381ec38e8d8_0_160"/>
          <p:cNvSpPr txBox="1"/>
          <p:nvPr/>
        </p:nvSpPr>
        <p:spPr>
          <a:xfrm rot="-59891">
            <a:off x="179777" y="201050"/>
            <a:ext cx="2359258" cy="51487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120000" tIns="72000" rIns="121900" bIns="72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</a:pPr>
            <a:r>
              <a:rPr lang="pt-BR" sz="24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24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65" name="Google Shape;165;g381ec38e8d8_0_160"/>
          <p:cNvSpPr txBox="1">
            <a:spLocks noGrp="1"/>
          </p:cNvSpPr>
          <p:nvPr>
            <p:ph type="body" idx="1"/>
          </p:nvPr>
        </p:nvSpPr>
        <p:spPr>
          <a:xfrm>
            <a:off x="612406" y="1063567"/>
            <a:ext cx="11061300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133"/>
              <a:buFont typeface="Lato"/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6406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133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471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867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471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867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471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867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471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867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471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867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471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867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4713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867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 1">
  <p:cSld name="12. Fechamen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" name="Google Shape;167;g381ec38e8d8_0_165"/>
          <p:cNvGrpSpPr/>
          <p:nvPr/>
        </p:nvGrpSpPr>
        <p:grpSpPr>
          <a:xfrm>
            <a:off x="4283975" y="1616653"/>
            <a:ext cx="4030233" cy="3987100"/>
            <a:chOff x="3060625" y="1076550"/>
            <a:chExt cx="3022750" cy="2990400"/>
          </a:xfrm>
        </p:grpSpPr>
        <p:pic>
          <p:nvPicPr>
            <p:cNvPr id="168" name="Google Shape;168;g381ec38e8d8_0_16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9" name="Google Shape;169;g381ec38e8d8_0_16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. SLIDE X Print" userDrawn="1">
  <p:cSld name="1_17. SLIDE X Pri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667a5a1c72_0_105"/>
          <p:cNvSpPr/>
          <p:nvPr/>
        </p:nvSpPr>
        <p:spPr>
          <a:xfrm>
            <a:off x="273136" y="300433"/>
            <a:ext cx="116760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7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CaixaDeTexto 7">
            <a:extLst>
              <a:ext uri="{FF2B5EF4-FFF2-40B4-BE49-F238E27FC236}">
                <a16:creationId xmlns:a16="http://schemas.microsoft.com/office/drawing/2014/main" id="{98BA3984-2EC0-7E23-B99D-E3B3B0BEFFFA}"/>
              </a:ext>
            </a:extLst>
          </p:cNvPr>
          <p:cNvSpPr txBox="1"/>
          <p:nvPr userDrawn="1"/>
        </p:nvSpPr>
        <p:spPr>
          <a:xfrm>
            <a:off x="9773920" y="492691"/>
            <a:ext cx="1910080" cy="3895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 w="12700">
            <a:noFill/>
          </a:ln>
        </p:spPr>
        <p:txBody>
          <a:bodyPr wrap="square" lIns="72000" tIns="0" rIns="10800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1600"/>
            </a:pPr>
            <a:r>
              <a:rPr lang="pt-BR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</a:rPr>
              <a:t>PRINT DO SLIDE</a:t>
            </a:r>
          </a:p>
        </p:txBody>
      </p:sp>
      <p:sp>
        <p:nvSpPr>
          <p:cNvPr id="111" name="Google Shape;111;g3667a5a1c72_0_105"/>
          <p:cNvSpPr txBox="1">
            <a:spLocks noGrp="1"/>
          </p:cNvSpPr>
          <p:nvPr>
            <p:ph type="sldNum" idx="12"/>
          </p:nvPr>
        </p:nvSpPr>
        <p:spPr>
          <a:xfrm>
            <a:off x="11296727" y="6248544"/>
            <a:ext cx="7317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13" name="Google Shape;113;g3667a5a1c72_0_105"/>
          <p:cNvSpPr txBox="1"/>
          <p:nvPr/>
        </p:nvSpPr>
        <p:spPr>
          <a:xfrm rot="-5400000">
            <a:off x="11496599" y="482791"/>
            <a:ext cx="11787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15" name="Google Shape;115;g3667a5a1c72_0_105"/>
          <p:cNvSpPr>
            <a:spLocks noGrp="1"/>
          </p:cNvSpPr>
          <p:nvPr>
            <p:ph type="pic" idx="2"/>
          </p:nvPr>
        </p:nvSpPr>
        <p:spPr>
          <a:xfrm>
            <a:off x="6699085" y="826801"/>
            <a:ext cx="5006400" cy="2795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8" name="Google Shape;118;g3667a5a1c72_0_105"/>
          <p:cNvSpPr>
            <a:spLocks noGrp="1"/>
          </p:cNvSpPr>
          <p:nvPr>
            <p:ph type="pic" idx="3"/>
          </p:nvPr>
        </p:nvSpPr>
        <p:spPr>
          <a:xfrm>
            <a:off x="6699085" y="3688755"/>
            <a:ext cx="5006400" cy="2795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D26610E1-772D-981B-455D-469D9A8EF0DB}"/>
              </a:ext>
            </a:extLst>
          </p:cNvPr>
          <p:cNvSpPr/>
          <p:nvPr userDrawn="1"/>
        </p:nvSpPr>
        <p:spPr>
          <a:xfrm rot="21480000">
            <a:off x="181469" y="170089"/>
            <a:ext cx="2637043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2600" b="0" i="0" u="none" strike="noStrike" cap="none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3" name="Google Shape;68;p17">
            <a:extLst>
              <a:ext uri="{FF2B5EF4-FFF2-40B4-BE49-F238E27FC236}">
                <a16:creationId xmlns:a16="http://schemas.microsoft.com/office/drawing/2014/main" id="{2FF70225-BBD3-8633-9C42-3B806C562AAF}"/>
              </a:ext>
            </a:extLst>
          </p:cNvPr>
          <p:cNvSpPr txBox="1">
            <a:spLocks noGrp="1"/>
          </p:cNvSpPr>
          <p:nvPr>
            <p:ph type="subTitle" idx="26" hasCustomPrompt="1"/>
          </p:nvPr>
        </p:nvSpPr>
        <p:spPr>
          <a:xfrm rot="21480000">
            <a:off x="176202" y="155498"/>
            <a:ext cx="2640523" cy="545516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216000" tIns="72000" rIns="216000" bIns="72000" anchor="ctr" anchorCtr="0">
            <a:sp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  <a:cs typeface="Rubik Bold" pitchFamily="2" charset="-79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t-BR"/>
              <a:t>SLIDE X</a:t>
            </a:r>
          </a:p>
        </p:txBody>
      </p:sp>
    </p:spTree>
    <p:extLst>
      <p:ext uri="{BB962C8B-B14F-4D97-AF65-F5344CB8AC3E}">
        <p14:creationId xmlns:p14="http://schemas.microsoft.com/office/powerpoint/2010/main" val="32229794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PARA_COMEC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g381ec38e8d8_0_26"/>
          <p:cNvSpPr txBox="1">
            <a:spLocks noGrp="1"/>
          </p:cNvSpPr>
          <p:nvPr>
            <p:ph type="sldNum" idx="12"/>
          </p:nvPr>
        </p:nvSpPr>
        <p:spPr>
          <a:xfrm>
            <a:off x="11296727" y="6248544"/>
            <a:ext cx="7317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9" name="Google Shape;29;g381ec38e8d8_0_26"/>
          <p:cNvSpPr/>
          <p:nvPr/>
        </p:nvSpPr>
        <p:spPr>
          <a:xfrm>
            <a:off x="273136" y="300433"/>
            <a:ext cx="116760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7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g381ec38e8d8_0_26"/>
          <p:cNvSpPr txBox="1">
            <a:spLocks noGrp="1"/>
          </p:cNvSpPr>
          <p:nvPr>
            <p:ph type="body" idx="1"/>
          </p:nvPr>
        </p:nvSpPr>
        <p:spPr>
          <a:xfrm>
            <a:off x="608606" y="1652833"/>
            <a:ext cx="111009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1" name="Google Shape;31;g381ec38e8d8_0_26"/>
          <p:cNvSpPr txBox="1">
            <a:spLocks noGrp="1"/>
          </p:cNvSpPr>
          <p:nvPr>
            <p:ph type="title"/>
          </p:nvPr>
        </p:nvSpPr>
        <p:spPr>
          <a:xfrm>
            <a:off x="608606" y="898167"/>
            <a:ext cx="11106000" cy="6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7"/>
              <a:buFont typeface="Lato"/>
              <a:buNone/>
              <a:defRPr sz="30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2" name="Google Shape;32;g381ec38e8d8_0_26"/>
          <p:cNvSpPr txBox="1"/>
          <p:nvPr/>
        </p:nvSpPr>
        <p:spPr>
          <a:xfrm rot="-5400000">
            <a:off x="11496599" y="482790"/>
            <a:ext cx="11787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3" name="Google Shape;33;g381ec38e8d8_0_26"/>
          <p:cNvSpPr/>
          <p:nvPr/>
        </p:nvSpPr>
        <p:spPr>
          <a:xfrm rot="-119932">
            <a:off x="181419" y="166454"/>
            <a:ext cx="2846932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66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4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R LEGAL">
  <p:cSld name="LER É LEGAL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381ec38e8d8_0_33"/>
          <p:cNvSpPr txBox="1">
            <a:spLocks noGrp="1"/>
          </p:cNvSpPr>
          <p:nvPr>
            <p:ph type="sldNum" idx="12"/>
          </p:nvPr>
        </p:nvSpPr>
        <p:spPr>
          <a:xfrm>
            <a:off x="11296727" y="6248544"/>
            <a:ext cx="7317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6" name="Google Shape;36;g381ec38e8d8_0_33"/>
          <p:cNvSpPr/>
          <p:nvPr/>
        </p:nvSpPr>
        <p:spPr>
          <a:xfrm>
            <a:off x="273136" y="300433"/>
            <a:ext cx="116760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7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g381ec38e8d8_0_33"/>
          <p:cNvSpPr txBox="1">
            <a:spLocks noGrp="1"/>
          </p:cNvSpPr>
          <p:nvPr>
            <p:ph type="body" idx="1"/>
          </p:nvPr>
        </p:nvSpPr>
        <p:spPr>
          <a:xfrm>
            <a:off x="608606" y="1652833"/>
            <a:ext cx="111009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8" name="Google Shape;38;g381ec38e8d8_0_33"/>
          <p:cNvSpPr txBox="1">
            <a:spLocks noGrp="1"/>
          </p:cNvSpPr>
          <p:nvPr>
            <p:ph type="title"/>
          </p:nvPr>
        </p:nvSpPr>
        <p:spPr>
          <a:xfrm>
            <a:off x="608606" y="898167"/>
            <a:ext cx="11106000" cy="6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7"/>
              <a:buFont typeface="Lato"/>
              <a:buNone/>
              <a:defRPr sz="30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9" name="Google Shape;39;g381ec38e8d8_0_33"/>
          <p:cNvSpPr txBox="1"/>
          <p:nvPr/>
        </p:nvSpPr>
        <p:spPr>
          <a:xfrm rot="-5400000">
            <a:off x="11496599" y="482790"/>
            <a:ext cx="11787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0" name="Google Shape;40;g381ec38e8d8_0_33"/>
          <p:cNvSpPr/>
          <p:nvPr/>
        </p:nvSpPr>
        <p:spPr>
          <a:xfrm rot="-119821">
            <a:off x="181519" y="172154"/>
            <a:ext cx="2522432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66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LER É LEGAL</a:t>
            </a:r>
            <a:endParaRPr sz="14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VERSANDO">
  <p:cSld name="CONVERS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381ec38e8d8_0_40"/>
          <p:cNvSpPr txBox="1">
            <a:spLocks noGrp="1"/>
          </p:cNvSpPr>
          <p:nvPr>
            <p:ph type="sldNum" idx="12"/>
          </p:nvPr>
        </p:nvSpPr>
        <p:spPr>
          <a:xfrm>
            <a:off x="11296727" y="6248544"/>
            <a:ext cx="7317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43" name="Google Shape;43;g381ec38e8d8_0_40"/>
          <p:cNvSpPr/>
          <p:nvPr/>
        </p:nvSpPr>
        <p:spPr>
          <a:xfrm>
            <a:off x="273136" y="300433"/>
            <a:ext cx="116760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7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g381ec38e8d8_0_40"/>
          <p:cNvSpPr txBox="1">
            <a:spLocks noGrp="1"/>
          </p:cNvSpPr>
          <p:nvPr>
            <p:ph type="body" idx="1"/>
          </p:nvPr>
        </p:nvSpPr>
        <p:spPr>
          <a:xfrm>
            <a:off x="608606" y="1652833"/>
            <a:ext cx="111009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5" name="Google Shape;45;g381ec38e8d8_0_40"/>
          <p:cNvSpPr txBox="1">
            <a:spLocks noGrp="1"/>
          </p:cNvSpPr>
          <p:nvPr>
            <p:ph type="title"/>
          </p:nvPr>
        </p:nvSpPr>
        <p:spPr>
          <a:xfrm>
            <a:off x="608606" y="898167"/>
            <a:ext cx="11106000" cy="6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7"/>
              <a:buFont typeface="Lato"/>
              <a:buNone/>
              <a:defRPr sz="30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6" name="Google Shape;46;g381ec38e8d8_0_40"/>
          <p:cNvSpPr txBox="1"/>
          <p:nvPr/>
        </p:nvSpPr>
        <p:spPr>
          <a:xfrm rot="-5400000">
            <a:off x="11496599" y="482790"/>
            <a:ext cx="11787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7" name="Google Shape;47;g381ec38e8d8_0_40"/>
          <p:cNvSpPr/>
          <p:nvPr/>
        </p:nvSpPr>
        <p:spPr>
          <a:xfrm rot="-120010">
            <a:off x="180826" y="177711"/>
            <a:ext cx="4787617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66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CONVERSANDO COM O TEXTO</a:t>
            </a:r>
            <a:endParaRPr sz="14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B CONHECER">
  <p:cSld name="AB CONHEC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381ec38e8d8_0_47"/>
          <p:cNvSpPr txBox="1">
            <a:spLocks noGrp="1"/>
          </p:cNvSpPr>
          <p:nvPr>
            <p:ph type="sldNum" idx="12"/>
          </p:nvPr>
        </p:nvSpPr>
        <p:spPr>
          <a:xfrm>
            <a:off x="11296727" y="6248544"/>
            <a:ext cx="7317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0" name="Google Shape;50;g381ec38e8d8_0_47"/>
          <p:cNvSpPr/>
          <p:nvPr/>
        </p:nvSpPr>
        <p:spPr>
          <a:xfrm>
            <a:off x="273136" y="300433"/>
            <a:ext cx="116760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7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g381ec38e8d8_0_47"/>
          <p:cNvSpPr txBox="1">
            <a:spLocks noGrp="1"/>
          </p:cNvSpPr>
          <p:nvPr>
            <p:ph type="body" idx="1"/>
          </p:nvPr>
        </p:nvSpPr>
        <p:spPr>
          <a:xfrm>
            <a:off x="608606" y="1652833"/>
            <a:ext cx="111009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2" name="Google Shape;52;g381ec38e8d8_0_47"/>
          <p:cNvSpPr txBox="1">
            <a:spLocks noGrp="1"/>
          </p:cNvSpPr>
          <p:nvPr>
            <p:ph type="title"/>
          </p:nvPr>
        </p:nvSpPr>
        <p:spPr>
          <a:xfrm>
            <a:off x="608606" y="898167"/>
            <a:ext cx="11106000" cy="6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7"/>
              <a:buFont typeface="Lato"/>
              <a:buNone/>
              <a:defRPr sz="30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3" name="Google Shape;53;g381ec38e8d8_0_47"/>
          <p:cNvSpPr txBox="1"/>
          <p:nvPr/>
        </p:nvSpPr>
        <p:spPr>
          <a:xfrm rot="-5400000">
            <a:off x="11496599" y="482790"/>
            <a:ext cx="11787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4" name="Google Shape;54;g381ec38e8d8_0_47"/>
          <p:cNvSpPr/>
          <p:nvPr/>
        </p:nvSpPr>
        <p:spPr>
          <a:xfrm rot="-120150">
            <a:off x="181372" y="209061"/>
            <a:ext cx="2987725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66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AB CONHECER</a:t>
            </a:r>
            <a:endParaRPr sz="14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IVEM">
  <p:cSld name="VAIVÉ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81ec38e8d8_0_54"/>
          <p:cNvSpPr txBox="1">
            <a:spLocks noGrp="1"/>
          </p:cNvSpPr>
          <p:nvPr>
            <p:ph type="sldNum" idx="12"/>
          </p:nvPr>
        </p:nvSpPr>
        <p:spPr>
          <a:xfrm>
            <a:off x="11296727" y="6248544"/>
            <a:ext cx="7317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7" name="Google Shape;57;g381ec38e8d8_0_54"/>
          <p:cNvSpPr/>
          <p:nvPr/>
        </p:nvSpPr>
        <p:spPr>
          <a:xfrm>
            <a:off x="273136" y="300433"/>
            <a:ext cx="116760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7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g381ec38e8d8_0_54"/>
          <p:cNvSpPr txBox="1"/>
          <p:nvPr/>
        </p:nvSpPr>
        <p:spPr>
          <a:xfrm rot="-5400000">
            <a:off x="11496599" y="482790"/>
            <a:ext cx="11787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9" name="Google Shape;59;g381ec38e8d8_0_54"/>
          <p:cNvSpPr/>
          <p:nvPr/>
        </p:nvSpPr>
        <p:spPr>
          <a:xfrm rot="-120198">
            <a:off x="181092" y="147854"/>
            <a:ext cx="3904787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66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VAIVÉM DAS PALAVRAS</a:t>
            </a:r>
            <a:endParaRPr sz="14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g381ec38e8d8_0_54"/>
          <p:cNvSpPr txBox="1">
            <a:spLocks noGrp="1"/>
          </p:cNvSpPr>
          <p:nvPr>
            <p:ph type="body" idx="1"/>
          </p:nvPr>
        </p:nvSpPr>
        <p:spPr>
          <a:xfrm>
            <a:off x="608606" y="1652833"/>
            <a:ext cx="111009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1" name="Google Shape;61;g381ec38e8d8_0_54"/>
          <p:cNvSpPr txBox="1">
            <a:spLocks noGrp="1"/>
          </p:cNvSpPr>
          <p:nvPr>
            <p:ph type="title"/>
          </p:nvPr>
        </p:nvSpPr>
        <p:spPr>
          <a:xfrm>
            <a:off x="608606" y="898167"/>
            <a:ext cx="11106000" cy="6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7"/>
              <a:buFont typeface="Lato"/>
              <a:buNone/>
              <a:defRPr sz="30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RA GOSTAR ESCREVER">
  <p:cSld name="PARA GOSTAR ESCREV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81ec38e8d8_0_61"/>
          <p:cNvSpPr txBox="1">
            <a:spLocks noGrp="1"/>
          </p:cNvSpPr>
          <p:nvPr>
            <p:ph type="sldNum" idx="12"/>
          </p:nvPr>
        </p:nvSpPr>
        <p:spPr>
          <a:xfrm>
            <a:off x="11296727" y="6248544"/>
            <a:ext cx="7317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64" name="Google Shape;64;g381ec38e8d8_0_61"/>
          <p:cNvSpPr/>
          <p:nvPr/>
        </p:nvSpPr>
        <p:spPr>
          <a:xfrm>
            <a:off x="273136" y="300433"/>
            <a:ext cx="116760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7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g381ec38e8d8_0_61"/>
          <p:cNvSpPr txBox="1"/>
          <p:nvPr/>
        </p:nvSpPr>
        <p:spPr>
          <a:xfrm rot="-5400000">
            <a:off x="11496599" y="482790"/>
            <a:ext cx="11787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6" name="Google Shape;66;g381ec38e8d8_0_61"/>
          <p:cNvSpPr/>
          <p:nvPr/>
        </p:nvSpPr>
        <p:spPr>
          <a:xfrm rot="-119892">
            <a:off x="180920" y="160533"/>
            <a:ext cx="4482626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66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GOSTAR DE ESCREVER</a:t>
            </a:r>
            <a:endParaRPr sz="14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g381ec38e8d8_0_61"/>
          <p:cNvSpPr txBox="1">
            <a:spLocks noGrp="1"/>
          </p:cNvSpPr>
          <p:nvPr>
            <p:ph type="body" idx="1"/>
          </p:nvPr>
        </p:nvSpPr>
        <p:spPr>
          <a:xfrm>
            <a:off x="608606" y="1652833"/>
            <a:ext cx="111009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8" name="Google Shape;68;g381ec38e8d8_0_61"/>
          <p:cNvSpPr txBox="1">
            <a:spLocks noGrp="1"/>
          </p:cNvSpPr>
          <p:nvPr>
            <p:ph type="title"/>
          </p:nvPr>
        </p:nvSpPr>
        <p:spPr>
          <a:xfrm>
            <a:off x="608606" y="898167"/>
            <a:ext cx="11106000" cy="6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7"/>
              <a:buFont typeface="Lato"/>
              <a:buNone/>
              <a:defRPr sz="30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DA TEXTO">
  <p:cSld name="CADA TEX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81ec38e8d8_0_68"/>
          <p:cNvSpPr txBox="1">
            <a:spLocks noGrp="1"/>
          </p:cNvSpPr>
          <p:nvPr>
            <p:ph type="sldNum" idx="12"/>
          </p:nvPr>
        </p:nvSpPr>
        <p:spPr>
          <a:xfrm>
            <a:off x="11296727" y="6248544"/>
            <a:ext cx="7317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1" name="Google Shape;71;g381ec38e8d8_0_68"/>
          <p:cNvSpPr/>
          <p:nvPr/>
        </p:nvSpPr>
        <p:spPr>
          <a:xfrm>
            <a:off x="273136" y="300433"/>
            <a:ext cx="116760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7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g381ec38e8d8_0_68"/>
          <p:cNvSpPr txBox="1"/>
          <p:nvPr/>
        </p:nvSpPr>
        <p:spPr>
          <a:xfrm rot="-5400000">
            <a:off x="11496599" y="482790"/>
            <a:ext cx="11787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73" name="Google Shape;73;g381ec38e8d8_0_68"/>
          <p:cNvSpPr/>
          <p:nvPr/>
        </p:nvSpPr>
        <p:spPr>
          <a:xfrm rot="-119952">
            <a:off x="180857" y="156934"/>
            <a:ext cx="4686753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66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CADA TEXTO DO SEU JEITO</a:t>
            </a:r>
            <a:endParaRPr sz="14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g381ec38e8d8_0_68"/>
          <p:cNvSpPr txBox="1">
            <a:spLocks noGrp="1"/>
          </p:cNvSpPr>
          <p:nvPr>
            <p:ph type="body" idx="1"/>
          </p:nvPr>
        </p:nvSpPr>
        <p:spPr>
          <a:xfrm>
            <a:off x="608606" y="1652833"/>
            <a:ext cx="111009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5" name="Google Shape;75;g381ec38e8d8_0_68"/>
          <p:cNvSpPr txBox="1">
            <a:spLocks noGrp="1"/>
          </p:cNvSpPr>
          <p:nvPr>
            <p:ph type="title"/>
          </p:nvPr>
        </p:nvSpPr>
        <p:spPr>
          <a:xfrm>
            <a:off x="608606" y="898167"/>
            <a:ext cx="11106000" cy="6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7"/>
              <a:buFont typeface="Lato"/>
              <a:buNone/>
              <a:defRPr sz="30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g381ec38e8d8_0_4"/>
          <p:cNvSpPr txBox="1">
            <a:spLocks noGrp="1"/>
          </p:cNvSpPr>
          <p:nvPr>
            <p:ph type="title"/>
          </p:nvPr>
        </p:nvSpPr>
        <p:spPr>
          <a:xfrm>
            <a:off x="415604" y="593367"/>
            <a:ext cx="113610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7"/>
              <a:buFont typeface="Lato"/>
              <a:buNone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g381ec38e8d8_0_4"/>
          <p:cNvSpPr txBox="1">
            <a:spLocks noGrp="1"/>
          </p:cNvSpPr>
          <p:nvPr>
            <p:ph type="sldNum" idx="12"/>
          </p:nvPr>
        </p:nvSpPr>
        <p:spPr>
          <a:xfrm>
            <a:off x="11296727" y="6248544"/>
            <a:ext cx="7317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" name="Google Shape;8;g381ec38e8d8_0_4"/>
          <p:cNvSpPr txBox="1">
            <a:spLocks noGrp="1"/>
          </p:cNvSpPr>
          <p:nvPr>
            <p:ph type="body" idx="1"/>
          </p:nvPr>
        </p:nvSpPr>
        <p:spPr>
          <a:xfrm>
            <a:off x="415604" y="1536633"/>
            <a:ext cx="11361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173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7"/>
              <a:buFont typeface="Lato"/>
              <a:buChar char="○"/>
              <a:defRPr sz="14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2173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7"/>
              <a:buFont typeface="Lato"/>
              <a:buChar char="○"/>
              <a:defRPr sz="14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2173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7"/>
              <a:buFont typeface="Lato"/>
              <a:buChar char="○"/>
              <a:defRPr sz="14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2173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7"/>
              <a:buFont typeface="Lato"/>
              <a:buChar char="○"/>
              <a:defRPr sz="14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2173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7"/>
              <a:buFont typeface="Lato"/>
              <a:buChar char="○"/>
              <a:defRPr sz="14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2173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7"/>
              <a:buFont typeface="Lato"/>
              <a:buChar char="○"/>
              <a:defRPr sz="14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2173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7"/>
              <a:buFont typeface="Lato"/>
              <a:buChar char="○"/>
              <a:defRPr sz="14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  <p:sldLayoutId id="2147483663" r:id="rId14"/>
    <p:sldLayoutId id="2147483664" r:id="rId15"/>
    <p:sldLayoutId id="2147483666" r:id="rId16"/>
    <p:sldLayoutId id="2147483667" r:id="rId17"/>
    <p:sldLayoutId id="2147483668" r:id="rId18"/>
    <p:sldLayoutId id="2147483669" r:id="rId19"/>
    <p:sldLayoutId id="2147483670" r:id="rId20"/>
    <p:sldLayoutId id="2147483671" r:id="rId21"/>
    <p:sldLayoutId id="2147483672" r:id="rId22"/>
    <p:sldLayoutId id="2147483673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7" Type="http://schemas.openxmlformats.org/officeDocument/2006/relationships/image" Target="../media/image2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7" Type="http://schemas.openxmlformats.org/officeDocument/2006/relationships/image" Target="../media/image2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4.jpg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4.jpg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odamateria.com.br/manuel-bandeira/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1.xml"/><Relationship Id="rId4" Type="http://schemas.openxmlformats.org/officeDocument/2006/relationships/hyperlink" Target="https://www.youtube.com/watch?v=ZbMr2XcdmmU" TargetMode="Externa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0.png"/><Relationship Id="rId5" Type="http://schemas.openxmlformats.org/officeDocument/2006/relationships/image" Target="../media/image37.png"/><Relationship Id="rId4" Type="http://schemas.openxmlformats.org/officeDocument/2006/relationships/image" Target="../media/image4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4.png"/><Relationship Id="rId4" Type="http://schemas.openxmlformats.org/officeDocument/2006/relationships/image" Target="../media/image4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5.png"/><Relationship Id="rId4" Type="http://schemas.openxmlformats.org/officeDocument/2006/relationships/image" Target="../media/image4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6.png"/><Relationship Id="rId4" Type="http://schemas.openxmlformats.org/officeDocument/2006/relationships/image" Target="../media/image4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7.png"/><Relationship Id="rId4" Type="http://schemas.openxmlformats.org/officeDocument/2006/relationships/image" Target="../media/image4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8.png"/><Relationship Id="rId4" Type="http://schemas.openxmlformats.org/officeDocument/2006/relationships/image" Target="../media/image40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bMr2XcdmmU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jp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"/>
          <p:cNvSpPr txBox="1"/>
          <p:nvPr/>
        </p:nvSpPr>
        <p:spPr>
          <a:xfrm>
            <a:off x="615206" y="2665900"/>
            <a:ext cx="10961700" cy="1974300"/>
          </a:xfrm>
          <a:prstGeom prst="rect">
            <a:avLst/>
          </a:prstGeom>
          <a:noFill/>
          <a:ln>
            <a:noFill/>
          </a:ln>
          <a:effectLst>
            <a:outerShdw dist="63500" dir="5400000" algn="bl" rotWithShape="0">
              <a:srgbClr val="000000">
                <a:alpha val="22352"/>
              </a:srgbClr>
            </a:outerShdw>
          </a:effectLst>
        </p:spPr>
        <p:txBody>
          <a:bodyPr spcFirstLastPara="1" wrap="square" lIns="120000" tIns="24000" rIns="121900" bIns="24000" anchor="ctr" anchorCtr="0">
            <a:norm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67"/>
              <a:buFont typeface="Arial"/>
              <a:buNone/>
            </a:pPr>
            <a:r>
              <a:rPr lang="pt-BR" sz="4800" b="1" i="0" u="none" strike="noStrike" cap="none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TREM DE FERRO</a:t>
            </a:r>
            <a:endParaRPr sz="4800" b="1" i="0" u="none" strike="noStrike" cap="none">
              <a:solidFill>
                <a:srgbClr val="000000"/>
              </a:solidFill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175" name="Google Shape;175;p1"/>
          <p:cNvSpPr/>
          <p:nvPr/>
        </p:nvSpPr>
        <p:spPr>
          <a:xfrm rot="-48477" flipH="1">
            <a:off x="10630924" y="396869"/>
            <a:ext cx="1191418" cy="914791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5600" b="0" i="0" u="none" strike="noStrike" cap="none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5600" b="0" i="0" u="sng" strike="noStrike" cap="none" baseline="3000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5600" b="0" i="0" u="sng" strike="noStrike" cap="none" baseline="30000">
              <a:solidFill>
                <a:schemeClr val="lt1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76" name="Google Shape;176;p1"/>
          <p:cNvSpPr/>
          <p:nvPr/>
        </p:nvSpPr>
        <p:spPr>
          <a:xfrm flipH="1">
            <a:off x="315451" y="5453851"/>
            <a:ext cx="2192100" cy="530700"/>
          </a:xfrm>
          <a:prstGeom prst="roundRect">
            <a:avLst>
              <a:gd name="adj" fmla="val 43258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</a:pPr>
            <a:r>
              <a:rPr lang="pt-BR" sz="2133" b="0" i="0" u="none" strike="noStrike" cap="non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1º BIMESTRE</a:t>
            </a:r>
            <a:endParaRPr sz="2133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1"/>
          <p:cNvSpPr/>
          <p:nvPr/>
        </p:nvSpPr>
        <p:spPr>
          <a:xfrm>
            <a:off x="280432" y="6070178"/>
            <a:ext cx="4922400" cy="440100"/>
          </a:xfrm>
          <a:prstGeom prst="roundRect">
            <a:avLst>
              <a:gd name="adj" fmla="val 49047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</a:pPr>
            <a:r>
              <a:rPr lang="pt-BR" sz="2133" b="0" i="0" u="none" strike="noStrike" cap="non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21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1"/>
          <p:cNvSpPr/>
          <p:nvPr/>
        </p:nvSpPr>
        <p:spPr>
          <a:xfrm rot="-120032">
            <a:off x="5340490" y="2271647"/>
            <a:ext cx="1503917" cy="478495"/>
          </a:xfrm>
          <a:prstGeom prst="roundRect">
            <a:avLst>
              <a:gd name="adj" fmla="val 47917"/>
            </a:avLst>
          </a:prstGeom>
          <a:solidFill>
            <a:srgbClr val="DE63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40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1"/>
          <p:cNvSpPr/>
          <p:nvPr/>
        </p:nvSpPr>
        <p:spPr>
          <a:xfrm rot="-59887">
            <a:off x="4286135" y="4638260"/>
            <a:ext cx="3633851" cy="829025"/>
          </a:xfrm>
          <a:prstGeom prst="roundRect">
            <a:avLst>
              <a:gd name="adj" fmla="val 30970"/>
            </a:avLst>
          </a:prstGeom>
          <a:solidFill>
            <a:srgbClr val="DE63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LÍNGUA PORTUGUESA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3"/>
          <p:cNvSpPr txBox="1">
            <a:spLocks noGrp="1"/>
          </p:cNvSpPr>
          <p:nvPr>
            <p:ph type="title"/>
          </p:nvPr>
        </p:nvSpPr>
        <p:spPr>
          <a:xfrm>
            <a:off x="608606" y="898167"/>
            <a:ext cx="11106000" cy="10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7"/>
              <a:buFont typeface="Lato"/>
              <a:buNone/>
            </a:pPr>
            <a:br>
              <a:rPr lang="pt-BR" sz="2666"/>
            </a:br>
            <a:endParaRPr sz="2666"/>
          </a:p>
        </p:txBody>
      </p:sp>
      <p:sp>
        <p:nvSpPr>
          <p:cNvPr id="263" name="Google Shape;263;p33"/>
          <p:cNvSpPr txBox="1"/>
          <p:nvPr/>
        </p:nvSpPr>
        <p:spPr>
          <a:xfrm>
            <a:off x="545716" y="1729404"/>
            <a:ext cx="10255800" cy="13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4.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O QUE O FOGUISTA PRECISA COLOCAR NA FORNALHA?</a:t>
            </a:r>
            <a:endParaRPr sz="26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endParaRPr sz="2600" b="0" i="0" u="none" strike="noStrike" cap="none" dirty="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CARVÃO E FOGO.</a:t>
            </a:r>
            <a:endParaRPr sz="2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33"/>
          <p:cNvSpPr txBox="1"/>
          <p:nvPr/>
        </p:nvSpPr>
        <p:spPr>
          <a:xfrm>
            <a:off x="591675" y="3425851"/>
            <a:ext cx="11199900" cy="176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163405" lvl="0" indent="0" algn="l" rtl="0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5.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VOCÊ SE LEMBRA DAS PALAVRAS FORMADAS COM AS VOGAIS? O TEXTO TEM UMA. PROCURE ESSA PALAVRA E ESCREVA-A ABAIXO.</a:t>
            </a:r>
            <a:endParaRPr sz="2600" b="0" i="0" u="none" strike="noStrike" cap="none" dirty="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163405" lvl="0" indent="0" algn="l" rtl="0">
              <a:lnSpc>
                <a:spcPct val="97000"/>
              </a:lnSpc>
              <a:spcBef>
                <a:spcPts val="373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AI.</a:t>
            </a:r>
            <a:endParaRPr sz="2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243;p30">
            <a:extLst>
              <a:ext uri="{FF2B5EF4-FFF2-40B4-BE49-F238E27FC236}">
                <a16:creationId xmlns:a16="http://schemas.microsoft.com/office/drawing/2014/main" id="{EE07A193-4CA9-7F14-0F2D-B62227641266}"/>
              </a:ext>
            </a:extLst>
          </p:cNvPr>
          <p:cNvSpPr txBox="1"/>
          <p:nvPr/>
        </p:nvSpPr>
        <p:spPr>
          <a:xfrm>
            <a:off x="9335069" y="350765"/>
            <a:ext cx="2379537" cy="60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>
          <a:extLst>
            <a:ext uri="{FF2B5EF4-FFF2-40B4-BE49-F238E27FC236}">
              <a16:creationId xmlns:a16="http://schemas.microsoft.com/office/drawing/2014/main" id="{3BE8CADF-167C-F243-BC97-B1AD68A7C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3">
            <a:extLst>
              <a:ext uri="{FF2B5EF4-FFF2-40B4-BE49-F238E27FC236}">
                <a16:creationId xmlns:a16="http://schemas.microsoft.com/office/drawing/2014/main" id="{75B965CB-41CE-DDD3-FFFF-13CEEABC272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8606" y="898167"/>
            <a:ext cx="11106000" cy="10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7"/>
              <a:buFont typeface="Lato"/>
              <a:buNone/>
            </a:pPr>
            <a:br>
              <a:rPr lang="pt-BR" sz="2666"/>
            </a:br>
            <a:endParaRPr sz="2666"/>
          </a:p>
        </p:txBody>
      </p:sp>
      <p:sp>
        <p:nvSpPr>
          <p:cNvPr id="263" name="Google Shape;263;p33">
            <a:extLst>
              <a:ext uri="{FF2B5EF4-FFF2-40B4-BE49-F238E27FC236}">
                <a16:creationId xmlns:a16="http://schemas.microsoft.com/office/drawing/2014/main" id="{5D3D6729-FD95-92FA-8317-0768F39D3F61}"/>
              </a:ext>
            </a:extLst>
          </p:cNvPr>
          <p:cNvSpPr txBox="1"/>
          <p:nvPr/>
        </p:nvSpPr>
        <p:spPr>
          <a:xfrm>
            <a:off x="545716" y="1729404"/>
            <a:ext cx="10255800" cy="13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6.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QUAIS TRECHOS DO POEMA LEMBRAM O SOM DE UM TREM? VAMOS LER JUNTOS IMITANDO ESSE SOM?</a:t>
            </a:r>
            <a:endParaRPr sz="2600" b="0" i="0" u="none" strike="noStrike" cap="none" dirty="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33">
            <a:extLst>
              <a:ext uri="{FF2B5EF4-FFF2-40B4-BE49-F238E27FC236}">
                <a16:creationId xmlns:a16="http://schemas.microsoft.com/office/drawing/2014/main" id="{490D516A-58F4-AF94-9F55-D8243A629D87}"/>
              </a:ext>
            </a:extLst>
          </p:cNvPr>
          <p:cNvSpPr txBox="1"/>
          <p:nvPr/>
        </p:nvSpPr>
        <p:spPr>
          <a:xfrm>
            <a:off x="608606" y="3918035"/>
            <a:ext cx="11199900" cy="520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163405" lvl="0" indent="0" algn="l" rtl="0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7.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VOCÊ CONHECE OUTRAS PALAVRAS QUE RIMAM COM </a:t>
            </a:r>
            <a:r>
              <a:rPr lang="pt-BR" sz="2600" b="1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PÃO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983157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>
          <a:extLst>
            <a:ext uri="{FF2B5EF4-FFF2-40B4-BE49-F238E27FC236}">
              <a16:creationId xmlns:a16="http://schemas.microsoft.com/office/drawing/2014/main" id="{08A6E8AC-4A53-7001-2CEC-866162D211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3">
            <a:extLst>
              <a:ext uri="{FF2B5EF4-FFF2-40B4-BE49-F238E27FC236}">
                <a16:creationId xmlns:a16="http://schemas.microsoft.com/office/drawing/2014/main" id="{AAD6823E-14C7-7961-1CFE-6B341B398B9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8606" y="898167"/>
            <a:ext cx="11106000" cy="10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7"/>
              <a:buFont typeface="Lato"/>
              <a:buNone/>
            </a:pPr>
            <a:br>
              <a:rPr lang="pt-BR" sz="2666"/>
            </a:br>
            <a:endParaRPr sz="2666"/>
          </a:p>
        </p:txBody>
      </p:sp>
      <p:sp>
        <p:nvSpPr>
          <p:cNvPr id="263" name="Google Shape;263;p33">
            <a:extLst>
              <a:ext uri="{FF2B5EF4-FFF2-40B4-BE49-F238E27FC236}">
                <a16:creationId xmlns:a16="http://schemas.microsoft.com/office/drawing/2014/main" id="{EDE4C716-AC50-DFCD-F31D-F0EEA2917AFF}"/>
              </a:ext>
            </a:extLst>
          </p:cNvPr>
          <p:cNvSpPr txBox="1"/>
          <p:nvPr/>
        </p:nvSpPr>
        <p:spPr>
          <a:xfrm>
            <a:off x="545716" y="1309418"/>
            <a:ext cx="10255800" cy="3815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6.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QUAIS TRECHOS DO POEMA LEMBRAM O SOM DE UM TREM? VAMOS LER JUNTOS IMITANDO ESSE SOM?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endParaRPr lang="pt-BR" sz="2600" dirty="0">
              <a:solidFill>
                <a:srgbClr val="231F20"/>
              </a:solidFill>
            </a:endParaRPr>
          </a:p>
          <a:p>
            <a:pPr lvl="0">
              <a:buSzPts val="2667"/>
            </a:pPr>
            <a:r>
              <a:rPr lang="pt-BR" sz="2600" dirty="0">
                <a:solidFill>
                  <a:srgbClr val="231F20"/>
                </a:solidFill>
              </a:rPr>
              <a:t>OS  TRECHOS A SEREM LIDOS COM OS ESTUDANTES:</a:t>
            </a:r>
          </a:p>
          <a:p>
            <a:pPr lvl="0">
              <a:buSzPts val="2667"/>
            </a:pPr>
            <a:endParaRPr lang="pt-BR" sz="2600" dirty="0">
              <a:solidFill>
                <a:srgbClr val="231F20"/>
              </a:solidFill>
            </a:endParaRPr>
          </a:p>
          <a:p>
            <a:pPr lvl="0">
              <a:buSzPts val="2667"/>
            </a:pPr>
            <a:r>
              <a:rPr lang="pt-BR" sz="2600" b="1" dirty="0">
                <a:solidFill>
                  <a:srgbClr val="231F20"/>
                </a:solidFill>
              </a:rPr>
              <a:t>CAFÉ COM PÃO</a:t>
            </a:r>
          </a:p>
          <a:p>
            <a:pPr lvl="0">
              <a:buSzPts val="2667"/>
            </a:pPr>
            <a:r>
              <a:rPr lang="pt-BR" sz="2600" b="1" dirty="0">
                <a:solidFill>
                  <a:srgbClr val="231F20"/>
                </a:solidFill>
              </a:rPr>
              <a:t>CAFÉ COM PÃO</a:t>
            </a:r>
          </a:p>
          <a:p>
            <a:pPr lvl="0">
              <a:buSzPts val="2667"/>
            </a:pPr>
            <a:r>
              <a:rPr lang="pt-BR" sz="2600" b="1" dirty="0">
                <a:solidFill>
                  <a:srgbClr val="231F20"/>
                </a:solidFill>
              </a:rPr>
              <a:t>CAFÉ COM PÃO</a:t>
            </a:r>
            <a:endParaRPr sz="2600" b="1" i="0" u="none" strike="noStrike" cap="none" dirty="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5C9160A-4D2F-490A-AE19-43A18858927A}"/>
              </a:ext>
            </a:extLst>
          </p:cNvPr>
          <p:cNvSpPr txBox="1"/>
          <p:nvPr/>
        </p:nvSpPr>
        <p:spPr>
          <a:xfrm>
            <a:off x="5673616" y="3429000"/>
            <a:ext cx="3819647" cy="1323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ts val="2667"/>
            </a:pPr>
            <a:r>
              <a:rPr lang="pt-BR" sz="2600" b="1" dirty="0">
                <a:solidFill>
                  <a:srgbClr val="231F20"/>
                </a:solidFill>
              </a:rPr>
              <a:t>QUE EU PRECISO</a:t>
            </a:r>
          </a:p>
          <a:p>
            <a:pPr>
              <a:buSzPts val="2667"/>
            </a:pPr>
            <a:r>
              <a:rPr lang="pt-BR" sz="2600" b="1" dirty="0">
                <a:solidFill>
                  <a:srgbClr val="231F20"/>
                </a:solidFill>
              </a:rPr>
              <a:t>MUITA FORÇA</a:t>
            </a:r>
          </a:p>
          <a:p>
            <a:pPr>
              <a:buSzPts val="2667"/>
            </a:pPr>
            <a:r>
              <a:rPr lang="pt-BR" sz="2600" b="1" dirty="0">
                <a:solidFill>
                  <a:srgbClr val="231F20"/>
                </a:solidFill>
              </a:rPr>
              <a:t>MUITA FORÇA.</a:t>
            </a:r>
          </a:p>
        </p:txBody>
      </p:sp>
      <p:sp>
        <p:nvSpPr>
          <p:cNvPr id="5" name="Google Shape;264;p33">
            <a:extLst>
              <a:ext uri="{FF2B5EF4-FFF2-40B4-BE49-F238E27FC236}">
                <a16:creationId xmlns:a16="http://schemas.microsoft.com/office/drawing/2014/main" id="{7B328F92-3AB0-9AC8-0F6C-D1871BE648BC}"/>
              </a:ext>
            </a:extLst>
          </p:cNvPr>
          <p:cNvSpPr txBox="1"/>
          <p:nvPr/>
        </p:nvSpPr>
        <p:spPr>
          <a:xfrm>
            <a:off x="608606" y="4892734"/>
            <a:ext cx="11199900" cy="899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163405" lvl="0" indent="0" algn="l" rtl="0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7.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VOCÊ CONHECE OUTRAS PALAVRAS QUE RIMAM COM </a:t>
            </a:r>
            <a:r>
              <a:rPr lang="pt-BR" sz="2600" b="1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PÃO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</a:p>
          <a:p>
            <a:pPr marL="0" marR="163405" lvl="0" indent="0" algn="l" rtl="0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dirty="0">
                <a:solidFill>
                  <a:srgbClr val="231F20"/>
                </a:solidFill>
              </a:rPr>
              <a:t>POSSÍVEIS RESPOSTAS: JOÃO, AVIÃO, BALÃO, MAMÃO, MELÃO...</a:t>
            </a:r>
            <a:endParaRPr lang="pt-BR" sz="2600" b="1" i="0" u="none" strike="noStrike" cap="none" dirty="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243;p30">
            <a:extLst>
              <a:ext uri="{FF2B5EF4-FFF2-40B4-BE49-F238E27FC236}">
                <a16:creationId xmlns:a16="http://schemas.microsoft.com/office/drawing/2014/main" id="{57794FC2-5E05-CA3A-38A1-922158699BA3}"/>
              </a:ext>
            </a:extLst>
          </p:cNvPr>
          <p:cNvSpPr txBox="1"/>
          <p:nvPr/>
        </p:nvSpPr>
        <p:spPr>
          <a:xfrm>
            <a:off x="9335069" y="350765"/>
            <a:ext cx="2379537" cy="60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dirty="0"/>
          </a:p>
        </p:txBody>
      </p:sp>
    </p:spTree>
    <p:extLst>
      <p:ext uri="{BB962C8B-B14F-4D97-AF65-F5344CB8AC3E}">
        <p14:creationId xmlns:p14="http://schemas.microsoft.com/office/powerpoint/2010/main" val="9229375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0"/>
          <p:cNvSpPr txBox="1">
            <a:spLocks noGrp="1"/>
          </p:cNvSpPr>
          <p:nvPr>
            <p:ph type="body" idx="1"/>
          </p:nvPr>
        </p:nvSpPr>
        <p:spPr>
          <a:xfrm>
            <a:off x="608606" y="1652833"/>
            <a:ext cx="111009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35467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7"/>
              <a:buFont typeface="Lato"/>
              <a:buNone/>
            </a:pPr>
            <a:endParaRPr sz="2600"/>
          </a:p>
          <a:p>
            <a:pPr marL="135467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7"/>
              <a:buFont typeface="Lato"/>
              <a:buNone/>
            </a:pPr>
            <a:endParaRPr sz="2600"/>
          </a:p>
          <a:p>
            <a:pPr marL="135467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7"/>
              <a:buFont typeface="Lato"/>
              <a:buNone/>
            </a:pPr>
            <a:endParaRPr sz="2600"/>
          </a:p>
        </p:txBody>
      </p:sp>
      <p:sp>
        <p:nvSpPr>
          <p:cNvPr id="273" name="Google Shape;273;p10"/>
          <p:cNvSpPr txBox="1"/>
          <p:nvPr/>
        </p:nvSpPr>
        <p:spPr>
          <a:xfrm>
            <a:off x="571806" y="992095"/>
            <a:ext cx="10629600" cy="9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8.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CIRCULE NO POEMA “TREM DE FERRO” A PALAVRA QUE TERMINA EM </a:t>
            </a:r>
            <a:r>
              <a:rPr lang="pt-BR" sz="2600" b="1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ÃO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10"/>
          <p:cNvSpPr txBox="1"/>
          <p:nvPr/>
        </p:nvSpPr>
        <p:spPr>
          <a:xfrm>
            <a:off x="717183" y="2284831"/>
            <a:ext cx="5379000" cy="3724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CAFÉ COM PÃO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CAFÉ COM PÃO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CAFÉ COM PÃO 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VIRGE MARIA</a:t>
            </a: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O QUE FOI ISSO MAQUINISTA?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10"/>
          <p:cNvSpPr txBox="1"/>
          <p:nvPr/>
        </p:nvSpPr>
        <p:spPr>
          <a:xfrm>
            <a:off x="6890845" y="1812832"/>
            <a:ext cx="4838100" cy="45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AGORA SIM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CAFÉ COM PÃO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AGORA SIM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VOA FUMAÇA 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CORRE CERCA 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AI SEU FOGUISTA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BOTA FOGO NA FORNALHA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QUE PRECISO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MUITA FORÇA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MUITA FORÇA</a:t>
            </a:r>
            <a:r>
              <a:rPr lang="pt-BR" sz="2600" b="0" i="0" u="none" strike="noStrike" cap="none" dirty="0">
                <a:solidFill>
                  <a:srgbClr val="51555B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4"/>
          <p:cNvSpPr txBox="1">
            <a:spLocks noGrp="1"/>
          </p:cNvSpPr>
          <p:nvPr>
            <p:ph type="body" idx="1"/>
          </p:nvPr>
        </p:nvSpPr>
        <p:spPr>
          <a:xfrm>
            <a:off x="608606" y="1652833"/>
            <a:ext cx="111009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35467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7"/>
              <a:buFont typeface="Lato"/>
              <a:buNone/>
            </a:pPr>
            <a:endParaRPr sz="2600"/>
          </a:p>
          <a:p>
            <a:pPr marL="135467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7"/>
              <a:buFont typeface="Lato"/>
              <a:buNone/>
            </a:pPr>
            <a:endParaRPr sz="2600"/>
          </a:p>
          <a:p>
            <a:pPr marL="135467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7"/>
              <a:buFont typeface="Lato"/>
              <a:buNone/>
            </a:pPr>
            <a:endParaRPr sz="2600"/>
          </a:p>
        </p:txBody>
      </p:sp>
      <p:sp>
        <p:nvSpPr>
          <p:cNvPr id="281" name="Google Shape;281;p34"/>
          <p:cNvSpPr txBox="1"/>
          <p:nvPr/>
        </p:nvSpPr>
        <p:spPr>
          <a:xfrm>
            <a:off x="375159" y="1529591"/>
            <a:ext cx="10006800" cy="9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8.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CIRCULE NO POEMA “TREM DE FERRO” A PALAVRA QUE TERMINA EM </a:t>
            </a:r>
            <a:r>
              <a:rPr lang="pt-BR" sz="2600" b="1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ÃO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34"/>
          <p:cNvSpPr txBox="1"/>
          <p:nvPr/>
        </p:nvSpPr>
        <p:spPr>
          <a:xfrm>
            <a:off x="437502" y="2980171"/>
            <a:ext cx="5379000" cy="3724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CAFÉ COM PÃO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CAFÉ COM PÃO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CAFÉ COM PÃO 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VIRGE MARIA</a:t>
            </a: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O QUE FOI ISSO MAQUINISTA?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34"/>
          <p:cNvSpPr txBox="1"/>
          <p:nvPr/>
        </p:nvSpPr>
        <p:spPr>
          <a:xfrm>
            <a:off x="6903472" y="2190329"/>
            <a:ext cx="4952400" cy="45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AGORA SIM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CAFÉ COM PÃO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AGORA SIM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VOA FUMAÇA 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CORRE CERCA 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AI SEU FOGUISTA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BOTA FOGO NA FORNALHA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QUE PRECISO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MUITA FORÇA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MUITA FORÇA</a:t>
            </a:r>
            <a:r>
              <a:rPr lang="pt-BR" sz="2600" b="0" i="0" u="none" strike="noStrike" cap="none" dirty="0">
                <a:solidFill>
                  <a:srgbClr val="51555B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34"/>
          <p:cNvSpPr/>
          <p:nvPr/>
        </p:nvSpPr>
        <p:spPr>
          <a:xfrm>
            <a:off x="2358514" y="2931543"/>
            <a:ext cx="938400" cy="563400"/>
          </a:xfrm>
          <a:prstGeom prst="ellipse">
            <a:avLst/>
          </a:prstGeom>
          <a:noFill/>
          <a:ln w="3387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2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34"/>
          <p:cNvSpPr/>
          <p:nvPr/>
        </p:nvSpPr>
        <p:spPr>
          <a:xfrm>
            <a:off x="2395373" y="3400676"/>
            <a:ext cx="938400" cy="563400"/>
          </a:xfrm>
          <a:prstGeom prst="ellipse">
            <a:avLst/>
          </a:prstGeom>
          <a:noFill/>
          <a:ln w="3387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2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34"/>
          <p:cNvSpPr/>
          <p:nvPr/>
        </p:nvSpPr>
        <p:spPr>
          <a:xfrm>
            <a:off x="2401102" y="3748761"/>
            <a:ext cx="938400" cy="563400"/>
          </a:xfrm>
          <a:prstGeom prst="ellipse">
            <a:avLst/>
          </a:prstGeom>
          <a:noFill/>
          <a:ln w="3387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2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34"/>
          <p:cNvSpPr/>
          <p:nvPr/>
        </p:nvSpPr>
        <p:spPr>
          <a:xfrm>
            <a:off x="8802766" y="2592372"/>
            <a:ext cx="938400" cy="563400"/>
          </a:xfrm>
          <a:prstGeom prst="ellipse">
            <a:avLst/>
          </a:prstGeom>
          <a:noFill/>
          <a:ln w="3387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2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243;p30">
            <a:extLst>
              <a:ext uri="{FF2B5EF4-FFF2-40B4-BE49-F238E27FC236}">
                <a16:creationId xmlns:a16="http://schemas.microsoft.com/office/drawing/2014/main" id="{4F95010B-F432-D635-C9DD-BFFC54A73890}"/>
              </a:ext>
            </a:extLst>
          </p:cNvPr>
          <p:cNvSpPr txBox="1"/>
          <p:nvPr/>
        </p:nvSpPr>
        <p:spPr>
          <a:xfrm>
            <a:off x="9335069" y="350765"/>
            <a:ext cx="2379537" cy="60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" name="Google Shape;293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88269" y="4221032"/>
            <a:ext cx="2199343" cy="2199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00779" y="2302584"/>
            <a:ext cx="1494721" cy="1757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3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57012" y="3548967"/>
            <a:ext cx="2279039" cy="11602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3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401479" y="4603056"/>
            <a:ext cx="1495815" cy="1506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3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540131" y="2110515"/>
            <a:ext cx="1218519" cy="2609660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35"/>
          <p:cNvSpPr txBox="1"/>
          <p:nvPr/>
        </p:nvSpPr>
        <p:spPr>
          <a:xfrm>
            <a:off x="712995" y="2474259"/>
            <a:ext cx="25263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 BAL___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35"/>
          <p:cNvSpPr txBox="1"/>
          <p:nvPr/>
        </p:nvSpPr>
        <p:spPr>
          <a:xfrm>
            <a:off x="712995" y="3148607"/>
            <a:ext cx="25263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2. AVI___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35"/>
          <p:cNvSpPr txBox="1"/>
          <p:nvPr/>
        </p:nvSpPr>
        <p:spPr>
          <a:xfrm>
            <a:off x="707958" y="3822955"/>
            <a:ext cx="25263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 M___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35"/>
          <p:cNvSpPr txBox="1"/>
          <p:nvPr/>
        </p:nvSpPr>
        <p:spPr>
          <a:xfrm>
            <a:off x="707958" y="4467091"/>
            <a:ext cx="25263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4. LIM___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35"/>
          <p:cNvSpPr txBox="1"/>
          <p:nvPr/>
        </p:nvSpPr>
        <p:spPr>
          <a:xfrm>
            <a:off x="707958" y="5155725"/>
            <a:ext cx="25263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5.TELEVIS___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35"/>
          <p:cNvSpPr/>
          <p:nvPr/>
        </p:nvSpPr>
        <p:spPr>
          <a:xfrm>
            <a:off x="3562013" y="2856753"/>
            <a:ext cx="826200" cy="8253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2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35"/>
          <p:cNvSpPr/>
          <p:nvPr/>
        </p:nvSpPr>
        <p:spPr>
          <a:xfrm>
            <a:off x="3692689" y="4863872"/>
            <a:ext cx="826200" cy="8253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2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35"/>
          <p:cNvSpPr/>
          <p:nvPr/>
        </p:nvSpPr>
        <p:spPr>
          <a:xfrm>
            <a:off x="6518140" y="3738636"/>
            <a:ext cx="826200" cy="8253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2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35"/>
          <p:cNvSpPr/>
          <p:nvPr/>
        </p:nvSpPr>
        <p:spPr>
          <a:xfrm>
            <a:off x="9409587" y="5155725"/>
            <a:ext cx="826200" cy="8253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2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35"/>
          <p:cNvSpPr/>
          <p:nvPr/>
        </p:nvSpPr>
        <p:spPr>
          <a:xfrm>
            <a:off x="9575222" y="2603148"/>
            <a:ext cx="826200" cy="8253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2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35"/>
          <p:cNvSpPr txBox="1"/>
          <p:nvPr/>
        </p:nvSpPr>
        <p:spPr>
          <a:xfrm>
            <a:off x="358354" y="694308"/>
            <a:ext cx="11120700" cy="1723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9.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DESCUBRA QUAL É A PALAVRA, COMPLETANDO OS ESPAÇOS COM </a:t>
            </a:r>
            <a:r>
              <a:rPr lang="pt-BR" sz="2600" b="1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ÃO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pt-BR" sz="2600" dirty="0"/>
              <a:t>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DEPOIS, RELACIONE AS IMAGENS COM O NÚMERO CORRESPONDENTE.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36"/>
          <p:cNvSpPr txBox="1"/>
          <p:nvPr/>
        </p:nvSpPr>
        <p:spPr>
          <a:xfrm>
            <a:off x="433463" y="985608"/>
            <a:ext cx="11120700" cy="1723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9.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DESCUBRA QUAL É A PALAVRA, COMPLETANDO OS ESPAÇOS COM </a:t>
            </a:r>
            <a:r>
              <a:rPr lang="pt-BR" sz="2600" b="1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ÃO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pt-BR" sz="2600" dirty="0"/>
              <a:t>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DEPOIS, RELACIONE AS IMAGENS COM O NÚMERO CORRESPONDENTE.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36"/>
          <p:cNvSpPr txBox="1"/>
          <p:nvPr/>
        </p:nvSpPr>
        <p:spPr>
          <a:xfrm>
            <a:off x="637888" y="2721097"/>
            <a:ext cx="25263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 BAL</a:t>
            </a: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ÃO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36"/>
          <p:cNvSpPr txBox="1"/>
          <p:nvPr/>
        </p:nvSpPr>
        <p:spPr>
          <a:xfrm>
            <a:off x="637888" y="3395445"/>
            <a:ext cx="25263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AVI</a:t>
            </a: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ÃO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36"/>
          <p:cNvSpPr txBox="1"/>
          <p:nvPr/>
        </p:nvSpPr>
        <p:spPr>
          <a:xfrm>
            <a:off x="632850" y="4069793"/>
            <a:ext cx="25263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 M</a:t>
            </a: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ÃO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36"/>
          <p:cNvSpPr txBox="1"/>
          <p:nvPr/>
        </p:nvSpPr>
        <p:spPr>
          <a:xfrm>
            <a:off x="632850" y="4713929"/>
            <a:ext cx="25263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4. LIM</a:t>
            </a: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ÃO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36"/>
          <p:cNvSpPr txBox="1"/>
          <p:nvPr/>
        </p:nvSpPr>
        <p:spPr>
          <a:xfrm>
            <a:off x="632850" y="5402564"/>
            <a:ext cx="25263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5.TELEVIS</a:t>
            </a: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ÃO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36"/>
          <p:cNvSpPr/>
          <p:nvPr/>
        </p:nvSpPr>
        <p:spPr>
          <a:xfrm>
            <a:off x="3486905" y="3103592"/>
            <a:ext cx="826200" cy="825300"/>
          </a:xfrm>
          <a:prstGeom prst="ellipse">
            <a:avLst/>
          </a:prstGeom>
          <a:noFill/>
          <a:ln w="381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36"/>
          <p:cNvSpPr/>
          <p:nvPr/>
        </p:nvSpPr>
        <p:spPr>
          <a:xfrm>
            <a:off x="3617581" y="5110711"/>
            <a:ext cx="826200" cy="825300"/>
          </a:xfrm>
          <a:prstGeom prst="ellipse">
            <a:avLst/>
          </a:prstGeom>
          <a:noFill/>
          <a:ln w="381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36"/>
          <p:cNvSpPr/>
          <p:nvPr/>
        </p:nvSpPr>
        <p:spPr>
          <a:xfrm>
            <a:off x="6443033" y="3985475"/>
            <a:ext cx="826200" cy="825300"/>
          </a:xfrm>
          <a:prstGeom prst="ellipse">
            <a:avLst/>
          </a:prstGeom>
          <a:noFill/>
          <a:ln w="381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36"/>
          <p:cNvSpPr/>
          <p:nvPr/>
        </p:nvSpPr>
        <p:spPr>
          <a:xfrm>
            <a:off x="9334480" y="5402564"/>
            <a:ext cx="826200" cy="825300"/>
          </a:xfrm>
          <a:prstGeom prst="ellipse">
            <a:avLst/>
          </a:prstGeom>
          <a:noFill/>
          <a:ln w="381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36"/>
          <p:cNvSpPr/>
          <p:nvPr/>
        </p:nvSpPr>
        <p:spPr>
          <a:xfrm>
            <a:off x="9500115" y="2849987"/>
            <a:ext cx="826200" cy="825300"/>
          </a:xfrm>
          <a:prstGeom prst="ellipse">
            <a:avLst/>
          </a:prstGeom>
          <a:noFill/>
          <a:ln w="381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5" name="Google Shape;325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00778" y="4379495"/>
            <a:ext cx="1703611" cy="18483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00779" y="2302584"/>
            <a:ext cx="1494721" cy="1757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3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57013" y="3649118"/>
            <a:ext cx="2131260" cy="1060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3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401479" y="4603056"/>
            <a:ext cx="1495815" cy="1506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3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540131" y="2110515"/>
            <a:ext cx="1218519" cy="260966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243;p30">
            <a:extLst>
              <a:ext uri="{FF2B5EF4-FFF2-40B4-BE49-F238E27FC236}">
                <a16:creationId xmlns:a16="http://schemas.microsoft.com/office/drawing/2014/main" id="{F8FB7F7D-EF94-3225-1A76-797BE28DB0F7}"/>
              </a:ext>
            </a:extLst>
          </p:cNvPr>
          <p:cNvSpPr txBox="1"/>
          <p:nvPr/>
        </p:nvSpPr>
        <p:spPr>
          <a:xfrm>
            <a:off x="9335069" y="350765"/>
            <a:ext cx="2379537" cy="60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37"/>
          <p:cNvSpPr txBox="1"/>
          <p:nvPr/>
        </p:nvSpPr>
        <p:spPr>
          <a:xfrm>
            <a:off x="595149" y="980141"/>
            <a:ext cx="10395000" cy="943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10. </a:t>
            </a:r>
            <a:r>
              <a:rPr lang="pt-BR" sz="2600" dirty="0">
                <a:solidFill>
                  <a:srgbClr val="231F20"/>
                </a:solidFill>
              </a:rPr>
              <a:t>RECITE O ALFABETO EM VOZ ALTA.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PINTE A PRIMEIRA LETRA DE CADA PALAVRA DA ATIVIDADE ANTERIOR.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37"/>
          <p:cNvSpPr/>
          <p:nvPr/>
        </p:nvSpPr>
        <p:spPr>
          <a:xfrm>
            <a:off x="693279" y="2042680"/>
            <a:ext cx="812700" cy="8007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37"/>
          <p:cNvSpPr/>
          <p:nvPr/>
        </p:nvSpPr>
        <p:spPr>
          <a:xfrm>
            <a:off x="1828820" y="2042680"/>
            <a:ext cx="812700" cy="8007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37"/>
          <p:cNvSpPr/>
          <p:nvPr/>
        </p:nvSpPr>
        <p:spPr>
          <a:xfrm>
            <a:off x="2964361" y="2042679"/>
            <a:ext cx="812700" cy="8007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37"/>
          <p:cNvSpPr/>
          <p:nvPr/>
        </p:nvSpPr>
        <p:spPr>
          <a:xfrm>
            <a:off x="3968419" y="2042676"/>
            <a:ext cx="812700" cy="8007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37"/>
          <p:cNvSpPr/>
          <p:nvPr/>
        </p:nvSpPr>
        <p:spPr>
          <a:xfrm>
            <a:off x="5008335" y="2054427"/>
            <a:ext cx="812700" cy="8007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37"/>
          <p:cNvSpPr/>
          <p:nvPr/>
        </p:nvSpPr>
        <p:spPr>
          <a:xfrm>
            <a:off x="6060205" y="2039068"/>
            <a:ext cx="812700" cy="8007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37"/>
          <p:cNvSpPr/>
          <p:nvPr/>
        </p:nvSpPr>
        <p:spPr>
          <a:xfrm>
            <a:off x="693279" y="2965639"/>
            <a:ext cx="812700" cy="8007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37"/>
          <p:cNvSpPr/>
          <p:nvPr/>
        </p:nvSpPr>
        <p:spPr>
          <a:xfrm>
            <a:off x="693279" y="3949607"/>
            <a:ext cx="812700" cy="8007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37"/>
          <p:cNvSpPr/>
          <p:nvPr/>
        </p:nvSpPr>
        <p:spPr>
          <a:xfrm>
            <a:off x="681327" y="4906681"/>
            <a:ext cx="812700" cy="8007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37"/>
          <p:cNvSpPr/>
          <p:nvPr/>
        </p:nvSpPr>
        <p:spPr>
          <a:xfrm>
            <a:off x="1828820" y="2962217"/>
            <a:ext cx="812700" cy="7680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37"/>
          <p:cNvSpPr/>
          <p:nvPr/>
        </p:nvSpPr>
        <p:spPr>
          <a:xfrm>
            <a:off x="2952406" y="2954995"/>
            <a:ext cx="812700" cy="8007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37"/>
          <p:cNvSpPr/>
          <p:nvPr/>
        </p:nvSpPr>
        <p:spPr>
          <a:xfrm>
            <a:off x="3998304" y="2985712"/>
            <a:ext cx="812700" cy="8007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37"/>
          <p:cNvSpPr/>
          <p:nvPr/>
        </p:nvSpPr>
        <p:spPr>
          <a:xfrm>
            <a:off x="5044201" y="2985711"/>
            <a:ext cx="812700" cy="8007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37"/>
          <p:cNvSpPr/>
          <p:nvPr/>
        </p:nvSpPr>
        <p:spPr>
          <a:xfrm>
            <a:off x="6060205" y="2945781"/>
            <a:ext cx="812700" cy="8007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37"/>
          <p:cNvSpPr/>
          <p:nvPr/>
        </p:nvSpPr>
        <p:spPr>
          <a:xfrm>
            <a:off x="1828820" y="3927847"/>
            <a:ext cx="812700" cy="8007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37"/>
          <p:cNvSpPr/>
          <p:nvPr/>
        </p:nvSpPr>
        <p:spPr>
          <a:xfrm>
            <a:off x="1828820" y="4893476"/>
            <a:ext cx="812700" cy="7680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37"/>
          <p:cNvSpPr/>
          <p:nvPr/>
        </p:nvSpPr>
        <p:spPr>
          <a:xfrm>
            <a:off x="2360732" y="5661452"/>
            <a:ext cx="812700" cy="7680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p37"/>
          <p:cNvSpPr/>
          <p:nvPr/>
        </p:nvSpPr>
        <p:spPr>
          <a:xfrm>
            <a:off x="2952406" y="3901323"/>
            <a:ext cx="812700" cy="8274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37"/>
          <p:cNvSpPr/>
          <p:nvPr/>
        </p:nvSpPr>
        <p:spPr>
          <a:xfrm>
            <a:off x="3998304" y="3927847"/>
            <a:ext cx="812700" cy="7812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37"/>
          <p:cNvSpPr/>
          <p:nvPr/>
        </p:nvSpPr>
        <p:spPr>
          <a:xfrm>
            <a:off x="5044201" y="3916995"/>
            <a:ext cx="860700" cy="8007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37"/>
          <p:cNvSpPr/>
          <p:nvPr/>
        </p:nvSpPr>
        <p:spPr>
          <a:xfrm>
            <a:off x="6036314" y="3901323"/>
            <a:ext cx="812700" cy="7812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37"/>
          <p:cNvSpPr/>
          <p:nvPr/>
        </p:nvSpPr>
        <p:spPr>
          <a:xfrm>
            <a:off x="2964361" y="4868077"/>
            <a:ext cx="812700" cy="7935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37"/>
          <p:cNvSpPr/>
          <p:nvPr/>
        </p:nvSpPr>
        <p:spPr>
          <a:xfrm>
            <a:off x="4028184" y="4855404"/>
            <a:ext cx="812700" cy="7935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37"/>
          <p:cNvSpPr/>
          <p:nvPr/>
        </p:nvSpPr>
        <p:spPr>
          <a:xfrm>
            <a:off x="5092007" y="4855404"/>
            <a:ext cx="812700" cy="7935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37"/>
          <p:cNvSpPr/>
          <p:nvPr/>
        </p:nvSpPr>
        <p:spPr>
          <a:xfrm>
            <a:off x="6096063" y="4808036"/>
            <a:ext cx="812700" cy="7935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37"/>
          <p:cNvSpPr/>
          <p:nvPr/>
        </p:nvSpPr>
        <p:spPr>
          <a:xfrm>
            <a:off x="3592846" y="5648780"/>
            <a:ext cx="812700" cy="7680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1" name="Google Shape;361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92243" y="2303476"/>
            <a:ext cx="2897892" cy="28534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8"/>
          <p:cNvSpPr txBox="1"/>
          <p:nvPr/>
        </p:nvSpPr>
        <p:spPr>
          <a:xfrm>
            <a:off x="416328" y="1179588"/>
            <a:ext cx="10451700" cy="9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10.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RECITE O ALFABETO EM VOZ ALTA. PINTE A PRIMEIRA LETRA DE CADA PALAVRA DA ATIVIDADE ANTERIOR.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38"/>
          <p:cNvSpPr/>
          <p:nvPr/>
        </p:nvSpPr>
        <p:spPr>
          <a:xfrm>
            <a:off x="797403" y="2127048"/>
            <a:ext cx="812700" cy="800700"/>
          </a:xfrm>
          <a:prstGeom prst="ellipse">
            <a:avLst/>
          </a:prstGeom>
          <a:solidFill>
            <a:srgbClr val="74489D">
              <a:alpha val="29411"/>
            </a:srgbClr>
          </a:solidFill>
          <a:ln w="3810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38"/>
          <p:cNvSpPr/>
          <p:nvPr/>
        </p:nvSpPr>
        <p:spPr>
          <a:xfrm>
            <a:off x="1932944" y="2127048"/>
            <a:ext cx="812700" cy="800700"/>
          </a:xfrm>
          <a:prstGeom prst="ellipse">
            <a:avLst/>
          </a:prstGeom>
          <a:solidFill>
            <a:srgbClr val="74489D">
              <a:alpha val="29411"/>
            </a:srgbClr>
          </a:solidFill>
          <a:ln w="3810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38"/>
          <p:cNvSpPr/>
          <p:nvPr/>
        </p:nvSpPr>
        <p:spPr>
          <a:xfrm>
            <a:off x="3068485" y="2127047"/>
            <a:ext cx="812700" cy="8007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p38"/>
          <p:cNvSpPr/>
          <p:nvPr/>
        </p:nvSpPr>
        <p:spPr>
          <a:xfrm>
            <a:off x="4072543" y="2127044"/>
            <a:ext cx="812700" cy="8007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p38"/>
          <p:cNvSpPr/>
          <p:nvPr/>
        </p:nvSpPr>
        <p:spPr>
          <a:xfrm>
            <a:off x="5112459" y="2138795"/>
            <a:ext cx="812700" cy="8007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38"/>
          <p:cNvSpPr/>
          <p:nvPr/>
        </p:nvSpPr>
        <p:spPr>
          <a:xfrm>
            <a:off x="6164329" y="2123436"/>
            <a:ext cx="812700" cy="8007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38"/>
          <p:cNvSpPr/>
          <p:nvPr/>
        </p:nvSpPr>
        <p:spPr>
          <a:xfrm>
            <a:off x="797403" y="3050007"/>
            <a:ext cx="812700" cy="8007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38"/>
          <p:cNvSpPr/>
          <p:nvPr/>
        </p:nvSpPr>
        <p:spPr>
          <a:xfrm>
            <a:off x="797403" y="4033975"/>
            <a:ext cx="812700" cy="800700"/>
          </a:xfrm>
          <a:prstGeom prst="ellipse">
            <a:avLst/>
          </a:prstGeom>
          <a:solidFill>
            <a:srgbClr val="74489D">
              <a:alpha val="29411"/>
            </a:srgbClr>
          </a:solidFill>
          <a:ln w="3810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38"/>
          <p:cNvSpPr/>
          <p:nvPr/>
        </p:nvSpPr>
        <p:spPr>
          <a:xfrm>
            <a:off x="785451" y="4991049"/>
            <a:ext cx="812700" cy="8007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38"/>
          <p:cNvSpPr/>
          <p:nvPr/>
        </p:nvSpPr>
        <p:spPr>
          <a:xfrm>
            <a:off x="1932944" y="3046585"/>
            <a:ext cx="812700" cy="7680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38"/>
          <p:cNvSpPr/>
          <p:nvPr/>
        </p:nvSpPr>
        <p:spPr>
          <a:xfrm>
            <a:off x="3056530" y="3039363"/>
            <a:ext cx="812700" cy="8007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38"/>
          <p:cNvSpPr/>
          <p:nvPr/>
        </p:nvSpPr>
        <p:spPr>
          <a:xfrm>
            <a:off x="4102427" y="3070080"/>
            <a:ext cx="812700" cy="8007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38"/>
          <p:cNvSpPr/>
          <p:nvPr/>
        </p:nvSpPr>
        <p:spPr>
          <a:xfrm>
            <a:off x="5148325" y="3070079"/>
            <a:ext cx="812700" cy="8007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38"/>
          <p:cNvSpPr/>
          <p:nvPr/>
        </p:nvSpPr>
        <p:spPr>
          <a:xfrm>
            <a:off x="6164329" y="3030149"/>
            <a:ext cx="812700" cy="800700"/>
          </a:xfrm>
          <a:prstGeom prst="ellipse">
            <a:avLst/>
          </a:prstGeom>
          <a:solidFill>
            <a:srgbClr val="74489D">
              <a:alpha val="29411"/>
            </a:srgbClr>
          </a:solidFill>
          <a:ln w="3810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38"/>
          <p:cNvSpPr/>
          <p:nvPr/>
        </p:nvSpPr>
        <p:spPr>
          <a:xfrm>
            <a:off x="1932944" y="4012215"/>
            <a:ext cx="812700" cy="8007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38"/>
          <p:cNvSpPr/>
          <p:nvPr/>
        </p:nvSpPr>
        <p:spPr>
          <a:xfrm>
            <a:off x="1932944" y="4977844"/>
            <a:ext cx="812700" cy="768000"/>
          </a:xfrm>
          <a:prstGeom prst="ellipse">
            <a:avLst/>
          </a:prstGeom>
          <a:solidFill>
            <a:srgbClr val="74489D">
              <a:alpha val="29411"/>
            </a:srgbClr>
          </a:solidFill>
          <a:ln w="3810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38"/>
          <p:cNvSpPr/>
          <p:nvPr/>
        </p:nvSpPr>
        <p:spPr>
          <a:xfrm>
            <a:off x="2464856" y="5745820"/>
            <a:ext cx="812700" cy="7680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p38"/>
          <p:cNvSpPr/>
          <p:nvPr/>
        </p:nvSpPr>
        <p:spPr>
          <a:xfrm>
            <a:off x="3056530" y="3985691"/>
            <a:ext cx="812700" cy="8274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Google Shape;385;p38"/>
          <p:cNvSpPr/>
          <p:nvPr/>
        </p:nvSpPr>
        <p:spPr>
          <a:xfrm>
            <a:off x="4102427" y="4012215"/>
            <a:ext cx="812700" cy="7812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" name="Google Shape;386;p38"/>
          <p:cNvSpPr/>
          <p:nvPr/>
        </p:nvSpPr>
        <p:spPr>
          <a:xfrm>
            <a:off x="5148325" y="4001363"/>
            <a:ext cx="860700" cy="8007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p38"/>
          <p:cNvSpPr/>
          <p:nvPr/>
        </p:nvSpPr>
        <p:spPr>
          <a:xfrm>
            <a:off x="6140438" y="3985691"/>
            <a:ext cx="812700" cy="7812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38"/>
          <p:cNvSpPr/>
          <p:nvPr/>
        </p:nvSpPr>
        <p:spPr>
          <a:xfrm>
            <a:off x="3068485" y="4952445"/>
            <a:ext cx="812700" cy="7935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p38"/>
          <p:cNvSpPr/>
          <p:nvPr/>
        </p:nvSpPr>
        <p:spPr>
          <a:xfrm>
            <a:off x="4132308" y="4939772"/>
            <a:ext cx="812700" cy="7935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" name="Google Shape;390;p38"/>
          <p:cNvSpPr/>
          <p:nvPr/>
        </p:nvSpPr>
        <p:spPr>
          <a:xfrm>
            <a:off x="5196131" y="4939772"/>
            <a:ext cx="812700" cy="7935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38"/>
          <p:cNvSpPr/>
          <p:nvPr/>
        </p:nvSpPr>
        <p:spPr>
          <a:xfrm>
            <a:off x="6200186" y="4892404"/>
            <a:ext cx="812700" cy="7935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38"/>
          <p:cNvSpPr/>
          <p:nvPr/>
        </p:nvSpPr>
        <p:spPr>
          <a:xfrm>
            <a:off x="3696970" y="5733148"/>
            <a:ext cx="812700" cy="7680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4" name="Google Shape;394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92243" y="2303476"/>
            <a:ext cx="2897892" cy="285343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243;p30">
            <a:extLst>
              <a:ext uri="{FF2B5EF4-FFF2-40B4-BE49-F238E27FC236}">
                <a16:creationId xmlns:a16="http://schemas.microsoft.com/office/drawing/2014/main" id="{8A1C6629-332E-0A61-CF91-25E425AAC3C7}"/>
              </a:ext>
            </a:extLst>
          </p:cNvPr>
          <p:cNvSpPr txBox="1"/>
          <p:nvPr/>
        </p:nvSpPr>
        <p:spPr>
          <a:xfrm>
            <a:off x="9335069" y="350765"/>
            <a:ext cx="2379537" cy="60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202a7cce759_0_0"/>
          <p:cNvSpPr txBox="1"/>
          <p:nvPr/>
        </p:nvSpPr>
        <p:spPr>
          <a:xfrm>
            <a:off x="655489" y="1678039"/>
            <a:ext cx="10096200" cy="2523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11.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QUE OUTRAS PALAVRAS DO SEU COTIDIANO TERMINAM COM </a:t>
            </a:r>
            <a:r>
              <a:rPr lang="pt-BR" sz="2600" b="1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ÃO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 ESCREVA-AS ABAIXO.</a:t>
            </a:r>
            <a:endParaRPr sz="2600" b="0" i="0" u="none" strike="noStrike" cap="none" dirty="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________________________________________________________________________________________________________</a:t>
            </a:r>
            <a:endParaRPr sz="2600" b="1" i="0" u="none" strike="noStrike" cap="none" dirty="0">
              <a:solidFill>
                <a:srgbClr val="74489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" name="Google Shape;654;g381ec38e8d8_0_255">
            <a:extLst>
              <a:ext uri="{FF2B5EF4-FFF2-40B4-BE49-F238E27FC236}">
                <a16:creationId xmlns:a16="http://schemas.microsoft.com/office/drawing/2014/main" id="{9C81E129-7660-AF83-289F-1CE6968F18FA}"/>
              </a:ext>
            </a:extLst>
          </p:cNvPr>
          <p:cNvGrpSpPr/>
          <p:nvPr/>
        </p:nvGrpSpPr>
        <p:grpSpPr>
          <a:xfrm>
            <a:off x="9477744" y="301270"/>
            <a:ext cx="2290754" cy="402052"/>
            <a:chOff x="371152" y="3063179"/>
            <a:chExt cx="2290754" cy="402052"/>
          </a:xfrm>
        </p:grpSpPr>
        <p:sp>
          <p:nvSpPr>
            <p:cNvPr id="3" name="Google Shape;655;g381ec38e8d8_0_255">
              <a:extLst>
                <a:ext uri="{FF2B5EF4-FFF2-40B4-BE49-F238E27FC236}">
                  <a16:creationId xmlns:a16="http://schemas.microsoft.com/office/drawing/2014/main" id="{ED308933-A3CE-042B-E2E2-83A52EF472EF}"/>
                </a:ext>
              </a:extLst>
            </p:cNvPr>
            <p:cNvSpPr/>
            <p:nvPr/>
          </p:nvSpPr>
          <p:spPr>
            <a:xfrm>
              <a:off x="480006" y="3162231"/>
              <a:ext cx="2181900" cy="303000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 cap="flat" cmpd="sng">
              <a:solidFill>
                <a:srgbClr val="A839A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2000" tIns="0" rIns="108000" bIns="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b="1" dirty="0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ANTECIPE A </a:t>
              </a:r>
              <a:r>
                <a:rPr lang="pt-BR" sz="1400" b="1" i="0" u="none" strike="noStrike" cap="none" dirty="0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ESCRITA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" name="Google Shape;656;g381ec38e8d8_0_255">
              <a:extLst>
                <a:ext uri="{FF2B5EF4-FFF2-40B4-BE49-F238E27FC236}">
                  <a16:creationId xmlns:a16="http://schemas.microsoft.com/office/drawing/2014/main" id="{3D2DE7AD-A7BC-79BB-BAC1-E4C3440DE44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330211">
              <a:off x="386196" y="3083838"/>
              <a:ext cx="446924" cy="33519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29bff5210c6_0_217"/>
          <p:cNvSpPr txBox="1">
            <a:spLocks noGrp="1"/>
          </p:cNvSpPr>
          <p:nvPr>
            <p:ph type="body" idx="1"/>
          </p:nvPr>
        </p:nvSpPr>
        <p:spPr>
          <a:xfrm>
            <a:off x="6096000" y="678612"/>
            <a:ext cx="5758374" cy="49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457202" lvl="0" indent="-457202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2667"/>
              <a:buChar char="●"/>
            </a:pPr>
            <a:r>
              <a:rPr lang="pt-BR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RECONHECER A ESTRUTURA DOS TEXTOS POÉTICOS.</a:t>
            </a:r>
            <a:endParaRPr sz="2400" dirty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2" lvl="0" indent="-457202" algn="l" rtl="0">
              <a:lnSpc>
                <a:spcPct val="114000"/>
              </a:lnSpc>
              <a:spcBef>
                <a:spcPts val="800"/>
              </a:spcBef>
              <a:spcAft>
                <a:spcPts val="0"/>
              </a:spcAft>
              <a:buSzPts val="2667"/>
              <a:buChar char="●"/>
            </a:pPr>
            <a:r>
              <a:rPr lang="pt-BR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IDENTIFICAR AS MARCAS USADAS PARA A NASALIZAÇÃO DE VOGAIS: TIL.</a:t>
            </a:r>
            <a:endParaRPr sz="2400" dirty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2" lvl="0" indent="-457202" algn="l" rtl="0">
              <a:lnSpc>
                <a:spcPct val="114000"/>
              </a:lnSpc>
              <a:spcBef>
                <a:spcPts val="800"/>
              </a:spcBef>
              <a:spcAft>
                <a:spcPts val="0"/>
              </a:spcAft>
              <a:buSzPts val="2667"/>
              <a:buChar char="●"/>
            </a:pPr>
            <a:r>
              <a:rPr lang="pt-BR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IDENTIFICAR E RECONHECER O NOME DAS LETRAS.</a:t>
            </a:r>
            <a:endParaRPr sz="2400" dirty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2" lvl="0" indent="-457202" algn="l" rtl="0">
              <a:lnSpc>
                <a:spcPct val="114000"/>
              </a:lnSpc>
              <a:spcBef>
                <a:spcPts val="800"/>
              </a:spcBef>
              <a:spcAft>
                <a:spcPts val="0"/>
              </a:spcAft>
              <a:buSzPts val="2667"/>
              <a:buChar char="●"/>
            </a:pPr>
            <a:r>
              <a:rPr lang="pt-BR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ESCREVER PALAVRAS REFLETINDO SOBRE O SISTEMA DE ESCRITA ALFABÉTICO.</a:t>
            </a:r>
            <a:endParaRPr sz="2400" dirty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2" lvl="0" indent="-457202" algn="l" rtl="0">
              <a:lnSpc>
                <a:spcPct val="114000"/>
              </a:lnSpc>
              <a:spcBef>
                <a:spcPts val="800"/>
              </a:spcBef>
              <a:spcAft>
                <a:spcPts val="0"/>
              </a:spcAft>
              <a:buSzPts val="2667"/>
              <a:buChar char="●"/>
            </a:pPr>
            <a:r>
              <a:rPr lang="pt-BR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ESCREVER FRASES, EMPREGANDO NOÇÕES BÁSICAS DE SEGMENTAÇÃO.</a:t>
            </a:r>
            <a:endParaRPr sz="2400" dirty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667"/>
              <a:buNone/>
            </a:pPr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5" name="Google Shape;185;g29bff5210c6_0_217"/>
          <p:cNvSpPr txBox="1">
            <a:spLocks noGrp="1"/>
          </p:cNvSpPr>
          <p:nvPr>
            <p:ph type="body" idx="2"/>
          </p:nvPr>
        </p:nvSpPr>
        <p:spPr>
          <a:xfrm>
            <a:off x="579173" y="987085"/>
            <a:ext cx="5184600" cy="49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457202" lvl="0" indent="-457202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2667"/>
              <a:buChar char="●"/>
            </a:pPr>
            <a:r>
              <a:rPr lang="pt-BR" sz="2400" dirty="0">
                <a:solidFill>
                  <a:srgbClr val="000000"/>
                </a:solidFill>
              </a:rPr>
              <a:t>COMPREENSÃO EM LEITURA.</a:t>
            </a:r>
            <a:endParaRPr sz="2400" dirty="0">
              <a:solidFill>
                <a:srgbClr val="000000"/>
              </a:solidFill>
            </a:endParaRPr>
          </a:p>
          <a:p>
            <a:pPr marL="457202" lvl="0" indent="-457202" algn="l" rtl="0">
              <a:lnSpc>
                <a:spcPct val="114000"/>
              </a:lnSpc>
              <a:spcBef>
                <a:spcPts val="800"/>
              </a:spcBef>
              <a:spcAft>
                <a:spcPts val="0"/>
              </a:spcAft>
              <a:buSzPts val="2667"/>
              <a:buChar char="●"/>
            </a:pPr>
            <a:r>
              <a:rPr lang="pt-BR" sz="2400" dirty="0">
                <a:solidFill>
                  <a:srgbClr val="000000"/>
                </a:solidFill>
              </a:rPr>
              <a:t>ALFABETO.</a:t>
            </a:r>
            <a:endParaRPr sz="2400" dirty="0">
              <a:solidFill>
                <a:srgbClr val="000000"/>
              </a:solidFill>
            </a:endParaRPr>
          </a:p>
          <a:p>
            <a:pPr marL="457202" lvl="0" indent="-457202" algn="l" rtl="0">
              <a:lnSpc>
                <a:spcPct val="114000"/>
              </a:lnSpc>
              <a:spcBef>
                <a:spcPts val="800"/>
              </a:spcBef>
              <a:spcAft>
                <a:spcPts val="0"/>
              </a:spcAft>
              <a:buSzPts val="2667"/>
              <a:buChar char="●"/>
            </a:pPr>
            <a:r>
              <a:rPr lang="pt-BR" sz="2400" dirty="0">
                <a:solidFill>
                  <a:srgbClr val="000000"/>
                </a:solidFill>
              </a:rPr>
              <a:t>SISTEMA DE ESCRITA ALFABÉTICA.</a:t>
            </a:r>
            <a:endParaRPr sz="2400" dirty="0">
              <a:solidFill>
                <a:srgbClr val="000000"/>
              </a:solidFill>
            </a:endParaRPr>
          </a:p>
          <a:p>
            <a:pPr marL="457202" lvl="0" indent="-457202" algn="l" rtl="0">
              <a:lnSpc>
                <a:spcPct val="114000"/>
              </a:lnSpc>
              <a:spcBef>
                <a:spcPts val="800"/>
              </a:spcBef>
              <a:spcAft>
                <a:spcPts val="800"/>
              </a:spcAft>
              <a:buSzPts val="2667"/>
              <a:buChar char="●"/>
            </a:pPr>
            <a:r>
              <a:rPr lang="pt-BR" sz="2400" dirty="0">
                <a:solidFill>
                  <a:srgbClr val="000000"/>
                </a:solidFill>
              </a:rPr>
              <a:t>PRODUÇÃO ESCRITA.</a:t>
            </a:r>
            <a:endParaRPr sz="2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39"/>
          <p:cNvSpPr txBox="1"/>
          <p:nvPr/>
        </p:nvSpPr>
        <p:spPr>
          <a:xfrm>
            <a:off x="642380" y="1861575"/>
            <a:ext cx="10434592" cy="1323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lvl="0">
              <a:buSzPts val="2667"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11. </a:t>
            </a:r>
            <a:r>
              <a:rPr lang="pt-BR" sz="2600" dirty="0">
                <a:solidFill>
                  <a:srgbClr val="231F20"/>
                </a:solidFill>
              </a:rPr>
              <a:t>QUE OUTRAS PALAVRAS DO SEU COTIDIANO TERMINAM COM</a:t>
            </a:r>
            <a:r>
              <a:rPr lang="pt-BR" sz="2600" b="1" dirty="0">
                <a:solidFill>
                  <a:srgbClr val="231F20"/>
                </a:solidFill>
              </a:rPr>
              <a:t> ÃO</a:t>
            </a:r>
            <a:r>
              <a:rPr lang="pt-BR" sz="2600" dirty="0">
                <a:solidFill>
                  <a:srgbClr val="231F20"/>
                </a:solidFill>
              </a:rPr>
              <a:t>. ESCREVA-AS ABAIXO.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" name="Google Shape;410;p39"/>
          <p:cNvSpPr txBox="1"/>
          <p:nvPr/>
        </p:nvSpPr>
        <p:spPr>
          <a:xfrm>
            <a:off x="787078" y="3299952"/>
            <a:ext cx="10289893" cy="943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dirty="0">
                <a:solidFill>
                  <a:schemeClr val="dk1"/>
                </a:solidFill>
              </a:rPr>
              <a:t>POSSÍVEIS RESPOSTAS: CAMINHÃO, MELÃO, MAMÃO, MÃO, CORAÇÃO, LEÃO, SABÃO, VERÃO, FEIJÃO, TROVÃO.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243;p30">
            <a:extLst>
              <a:ext uri="{FF2B5EF4-FFF2-40B4-BE49-F238E27FC236}">
                <a16:creationId xmlns:a16="http://schemas.microsoft.com/office/drawing/2014/main" id="{6E9135BB-6241-7030-A8A2-BE576A454B41}"/>
              </a:ext>
            </a:extLst>
          </p:cNvPr>
          <p:cNvSpPr txBox="1"/>
          <p:nvPr/>
        </p:nvSpPr>
        <p:spPr>
          <a:xfrm>
            <a:off x="9335069" y="350765"/>
            <a:ext cx="2379537" cy="60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7" name="Google Shape;417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7254" y="2841001"/>
            <a:ext cx="2220585" cy="222671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61873" y="4134940"/>
            <a:ext cx="2487382" cy="1865538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p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567255" y="2899160"/>
            <a:ext cx="2220585" cy="2220585"/>
          </a:xfrm>
          <a:prstGeom prst="rect">
            <a:avLst/>
          </a:prstGeom>
          <a:noFill/>
          <a:ln>
            <a:noFill/>
          </a:ln>
        </p:spPr>
      </p:pic>
      <p:sp>
        <p:nvSpPr>
          <p:cNvPr id="420" name="Google Shape;420;p40"/>
          <p:cNvSpPr txBox="1"/>
          <p:nvPr/>
        </p:nvSpPr>
        <p:spPr>
          <a:xfrm>
            <a:off x="417254" y="1110477"/>
            <a:ext cx="11195700" cy="1323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12.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VAMOS RELEMBRAR? ESCREVA AS PALAVRAS </a:t>
            </a:r>
            <a:r>
              <a:rPr lang="pt-BR" sz="2600" b="1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AI, UI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 </a:t>
            </a:r>
            <a:r>
              <a:rPr lang="pt-BR" sz="2600" b="1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EU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DE ACORDO COM AS IMAGENS.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40"/>
          <p:cNvSpPr/>
          <p:nvPr/>
        </p:nvSpPr>
        <p:spPr>
          <a:xfrm>
            <a:off x="2565900" y="2034476"/>
            <a:ext cx="2152200" cy="1231200"/>
          </a:xfrm>
          <a:prstGeom prst="wedgeEllipseCallout">
            <a:avLst>
              <a:gd name="adj1" fmla="val -39106"/>
              <a:gd name="adj2" fmla="val 62893"/>
            </a:avLst>
          </a:prstGeom>
          <a:solidFill>
            <a:schemeClr val="lt1"/>
          </a:solidFill>
          <a:ln w="33875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2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422;p40"/>
          <p:cNvSpPr/>
          <p:nvPr/>
        </p:nvSpPr>
        <p:spPr>
          <a:xfrm>
            <a:off x="3738780" y="3527056"/>
            <a:ext cx="2152200" cy="1231200"/>
          </a:xfrm>
          <a:prstGeom prst="wedgeEllipseCallout">
            <a:avLst>
              <a:gd name="adj1" fmla="val 58353"/>
              <a:gd name="adj2" fmla="val 51179"/>
            </a:avLst>
          </a:prstGeom>
          <a:solidFill>
            <a:schemeClr val="lt1"/>
          </a:solidFill>
          <a:ln w="33875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2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Google Shape;423;p40"/>
          <p:cNvSpPr/>
          <p:nvPr/>
        </p:nvSpPr>
        <p:spPr>
          <a:xfrm>
            <a:off x="7129925" y="2183596"/>
            <a:ext cx="2152200" cy="1231200"/>
          </a:xfrm>
          <a:prstGeom prst="wedgeEllipseCallout">
            <a:avLst>
              <a:gd name="adj1" fmla="val 58353"/>
              <a:gd name="adj2" fmla="val 51179"/>
            </a:avLst>
          </a:prstGeom>
          <a:solidFill>
            <a:schemeClr val="lt1"/>
          </a:solidFill>
          <a:ln w="33875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2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" name="Google Shape;654;g381ec38e8d8_0_255">
            <a:extLst>
              <a:ext uri="{FF2B5EF4-FFF2-40B4-BE49-F238E27FC236}">
                <a16:creationId xmlns:a16="http://schemas.microsoft.com/office/drawing/2014/main" id="{85DE03F5-5611-CF6C-9DA1-E35DED6D2185}"/>
              </a:ext>
            </a:extLst>
          </p:cNvPr>
          <p:cNvGrpSpPr/>
          <p:nvPr/>
        </p:nvGrpSpPr>
        <p:grpSpPr>
          <a:xfrm>
            <a:off x="9477744" y="301270"/>
            <a:ext cx="2290754" cy="402052"/>
            <a:chOff x="371152" y="3063179"/>
            <a:chExt cx="2290754" cy="402052"/>
          </a:xfrm>
        </p:grpSpPr>
        <p:sp>
          <p:nvSpPr>
            <p:cNvPr id="3" name="Google Shape;655;g381ec38e8d8_0_255">
              <a:extLst>
                <a:ext uri="{FF2B5EF4-FFF2-40B4-BE49-F238E27FC236}">
                  <a16:creationId xmlns:a16="http://schemas.microsoft.com/office/drawing/2014/main" id="{487A7FDF-DD32-8874-F800-FEE9505D8BA2}"/>
                </a:ext>
              </a:extLst>
            </p:cNvPr>
            <p:cNvSpPr/>
            <p:nvPr/>
          </p:nvSpPr>
          <p:spPr>
            <a:xfrm>
              <a:off x="480006" y="3162231"/>
              <a:ext cx="2181900" cy="303000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 cap="flat" cmpd="sng">
              <a:solidFill>
                <a:srgbClr val="A839A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2000" tIns="0" rIns="108000" bIns="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b="1" dirty="0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ANTECIPE A </a:t>
              </a:r>
              <a:r>
                <a:rPr lang="pt-BR" sz="1400" b="1" i="0" u="none" strike="noStrike" cap="none" dirty="0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ESCRITA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" name="Google Shape;656;g381ec38e8d8_0_255">
              <a:extLst>
                <a:ext uri="{FF2B5EF4-FFF2-40B4-BE49-F238E27FC236}">
                  <a16:creationId xmlns:a16="http://schemas.microsoft.com/office/drawing/2014/main" id="{1F76518A-39DC-14AD-238B-0EE78226DA06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330211">
              <a:off x="386196" y="3083838"/>
              <a:ext cx="446924" cy="33519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41"/>
          <p:cNvSpPr txBox="1"/>
          <p:nvPr/>
        </p:nvSpPr>
        <p:spPr>
          <a:xfrm>
            <a:off x="417254" y="1245495"/>
            <a:ext cx="11195700" cy="1323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12.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VAMOS RELEMBRAR? ESCREVA AS PALAVRAS </a:t>
            </a:r>
            <a:r>
              <a:rPr lang="pt-BR" sz="2600" b="1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AI, UI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 </a:t>
            </a:r>
            <a:r>
              <a:rPr lang="pt-BR" sz="2600" b="1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EU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DE ACORDO COM AS IMAGENS.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431;p41"/>
          <p:cNvSpPr/>
          <p:nvPr/>
        </p:nvSpPr>
        <p:spPr>
          <a:xfrm>
            <a:off x="2565900" y="2190424"/>
            <a:ext cx="2152200" cy="1231200"/>
          </a:xfrm>
          <a:prstGeom prst="wedgeEllipseCallout">
            <a:avLst>
              <a:gd name="adj1" fmla="val -39106"/>
              <a:gd name="adj2" fmla="val 62893"/>
            </a:avLst>
          </a:prstGeom>
          <a:solidFill>
            <a:schemeClr val="lt1"/>
          </a:solidFill>
          <a:ln w="3387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EU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432;p41"/>
          <p:cNvSpPr/>
          <p:nvPr/>
        </p:nvSpPr>
        <p:spPr>
          <a:xfrm>
            <a:off x="3738780" y="3683004"/>
            <a:ext cx="2152200" cy="1231200"/>
          </a:xfrm>
          <a:prstGeom prst="wedgeEllipseCallout">
            <a:avLst>
              <a:gd name="adj1" fmla="val 58353"/>
              <a:gd name="adj2" fmla="val 51179"/>
            </a:avLst>
          </a:prstGeom>
          <a:solidFill>
            <a:schemeClr val="lt1"/>
          </a:solidFill>
          <a:ln w="3387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UI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p41"/>
          <p:cNvSpPr/>
          <p:nvPr/>
        </p:nvSpPr>
        <p:spPr>
          <a:xfrm>
            <a:off x="7129925" y="2339544"/>
            <a:ext cx="2152200" cy="1231200"/>
          </a:xfrm>
          <a:prstGeom prst="wedgeEllipseCallout">
            <a:avLst>
              <a:gd name="adj1" fmla="val 58353"/>
              <a:gd name="adj2" fmla="val 51179"/>
            </a:avLst>
          </a:prstGeom>
          <a:solidFill>
            <a:schemeClr val="lt1"/>
          </a:solidFill>
          <a:ln w="3387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AI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5" name="Google Shape;435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7254" y="3003073"/>
            <a:ext cx="2148646" cy="222058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6" name="Google Shape;436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61873" y="4290888"/>
            <a:ext cx="2487382" cy="1865538"/>
          </a:xfrm>
          <a:prstGeom prst="rect">
            <a:avLst/>
          </a:prstGeom>
          <a:noFill/>
          <a:ln>
            <a:noFill/>
          </a:ln>
        </p:spPr>
      </p:pic>
      <p:pic>
        <p:nvPicPr>
          <p:cNvPr id="437" name="Google Shape;437;p4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512923" y="2955144"/>
            <a:ext cx="2220585" cy="222058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243;p30">
            <a:extLst>
              <a:ext uri="{FF2B5EF4-FFF2-40B4-BE49-F238E27FC236}">
                <a16:creationId xmlns:a16="http://schemas.microsoft.com/office/drawing/2014/main" id="{27CE9EB4-1D52-8E25-D203-4069C4499E80}"/>
              </a:ext>
            </a:extLst>
          </p:cNvPr>
          <p:cNvSpPr txBox="1"/>
          <p:nvPr/>
        </p:nvSpPr>
        <p:spPr>
          <a:xfrm>
            <a:off x="9335069" y="350765"/>
            <a:ext cx="2379537" cy="60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42"/>
          <p:cNvSpPr/>
          <p:nvPr/>
        </p:nvSpPr>
        <p:spPr>
          <a:xfrm>
            <a:off x="3851490" y="1909993"/>
            <a:ext cx="1612500" cy="760500"/>
          </a:xfrm>
          <a:prstGeom prst="rect">
            <a:avLst/>
          </a:prstGeom>
          <a:solidFill>
            <a:srgbClr val="FEEDD8"/>
          </a:solidFill>
          <a:ln w="508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p42"/>
          <p:cNvSpPr/>
          <p:nvPr/>
        </p:nvSpPr>
        <p:spPr>
          <a:xfrm>
            <a:off x="857686" y="1918559"/>
            <a:ext cx="1612500" cy="760500"/>
          </a:xfrm>
          <a:prstGeom prst="rect">
            <a:avLst/>
          </a:prstGeom>
          <a:solidFill>
            <a:srgbClr val="FEEDD8"/>
          </a:solidFill>
          <a:ln w="508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ÃO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42"/>
          <p:cNvSpPr/>
          <p:nvPr/>
        </p:nvSpPr>
        <p:spPr>
          <a:xfrm>
            <a:off x="9455772" y="1905833"/>
            <a:ext cx="1612500" cy="760500"/>
          </a:xfrm>
          <a:prstGeom prst="rect">
            <a:avLst/>
          </a:prstGeom>
          <a:solidFill>
            <a:srgbClr val="FEEDD8"/>
          </a:solidFill>
          <a:ln w="508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p42"/>
          <p:cNvSpPr/>
          <p:nvPr/>
        </p:nvSpPr>
        <p:spPr>
          <a:xfrm>
            <a:off x="6632737" y="1929333"/>
            <a:ext cx="1612500" cy="760500"/>
          </a:xfrm>
          <a:prstGeom prst="rect">
            <a:avLst/>
          </a:prstGeom>
          <a:solidFill>
            <a:srgbClr val="FEEDD8"/>
          </a:solidFill>
          <a:ln w="508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OI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" name="Google Shape;448;p42"/>
          <p:cNvSpPr/>
          <p:nvPr/>
        </p:nvSpPr>
        <p:spPr>
          <a:xfrm>
            <a:off x="405479" y="2949679"/>
            <a:ext cx="2661300" cy="3408600"/>
          </a:xfrm>
          <a:prstGeom prst="rect">
            <a:avLst/>
          </a:prstGeom>
          <a:solidFill>
            <a:schemeClr val="lt1"/>
          </a:solidFill>
          <a:ln w="5080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2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" name="Google Shape;449;p42"/>
          <p:cNvSpPr/>
          <p:nvPr/>
        </p:nvSpPr>
        <p:spPr>
          <a:xfrm>
            <a:off x="3329893" y="2949679"/>
            <a:ext cx="2661300" cy="3408600"/>
          </a:xfrm>
          <a:prstGeom prst="rect">
            <a:avLst/>
          </a:prstGeom>
          <a:solidFill>
            <a:schemeClr val="lt1"/>
          </a:solidFill>
          <a:ln w="50800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2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42"/>
          <p:cNvSpPr/>
          <p:nvPr/>
        </p:nvSpPr>
        <p:spPr>
          <a:xfrm>
            <a:off x="6211370" y="2949677"/>
            <a:ext cx="2661300" cy="3408600"/>
          </a:xfrm>
          <a:prstGeom prst="rect">
            <a:avLst/>
          </a:prstGeom>
          <a:solidFill>
            <a:schemeClr val="lt1"/>
          </a:solidFill>
          <a:ln w="50800" cap="flat" cmpd="sng">
            <a:solidFill>
              <a:srgbClr val="EF8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2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42"/>
          <p:cNvSpPr/>
          <p:nvPr/>
        </p:nvSpPr>
        <p:spPr>
          <a:xfrm>
            <a:off x="9088059" y="2949677"/>
            <a:ext cx="2661300" cy="3408600"/>
          </a:xfrm>
          <a:prstGeom prst="rect">
            <a:avLst/>
          </a:prstGeom>
          <a:solidFill>
            <a:schemeClr val="lt1"/>
          </a:solidFill>
          <a:ln w="50800" cap="flat" cmpd="sng">
            <a:solidFill>
              <a:srgbClr val="FFCC8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2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42"/>
          <p:cNvSpPr txBox="1"/>
          <p:nvPr/>
        </p:nvSpPr>
        <p:spPr>
          <a:xfrm>
            <a:off x="891930" y="3133213"/>
            <a:ext cx="18879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L_____TE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42"/>
          <p:cNvSpPr txBox="1"/>
          <p:nvPr/>
        </p:nvSpPr>
        <p:spPr>
          <a:xfrm>
            <a:off x="3854285" y="3133213"/>
            <a:ext cx="18879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M____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42"/>
          <p:cNvSpPr txBox="1"/>
          <p:nvPr/>
        </p:nvSpPr>
        <p:spPr>
          <a:xfrm>
            <a:off x="6515576" y="3155416"/>
            <a:ext cx="25725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CAD____RA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42"/>
          <p:cNvSpPr txBox="1"/>
          <p:nvPr/>
        </p:nvSpPr>
        <p:spPr>
          <a:xfrm>
            <a:off x="9214164" y="3133213"/>
            <a:ext cx="25725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____TO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6" name="Google Shape;456;p42"/>
          <p:cNvPicPr preferRelativeResize="0"/>
          <p:nvPr/>
        </p:nvPicPr>
        <p:blipFill rotWithShape="1">
          <a:blip r:embed="rId3">
            <a:alphaModFix/>
          </a:blip>
          <a:srcRect l="32124" t="-2304" r="32289" b="-1730"/>
          <a:stretch/>
        </p:blipFill>
        <p:spPr>
          <a:xfrm>
            <a:off x="1205212" y="3958560"/>
            <a:ext cx="1046742" cy="1907689"/>
          </a:xfrm>
          <a:prstGeom prst="rect">
            <a:avLst/>
          </a:prstGeom>
          <a:noFill/>
          <a:ln>
            <a:noFill/>
          </a:ln>
        </p:spPr>
      </p:pic>
      <p:pic>
        <p:nvPicPr>
          <p:cNvPr id="457" name="Google Shape;457;p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08276" y="3906683"/>
            <a:ext cx="2133801" cy="2133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58" name="Google Shape;458;p42"/>
          <p:cNvPicPr preferRelativeResize="0"/>
          <p:nvPr/>
        </p:nvPicPr>
        <p:blipFill rotWithShape="1">
          <a:blip r:embed="rId5">
            <a:alphaModFix/>
          </a:blip>
          <a:srcRect l="65873" t="-7203"/>
          <a:stretch/>
        </p:blipFill>
        <p:spPr>
          <a:xfrm>
            <a:off x="7161439" y="3869257"/>
            <a:ext cx="1149379" cy="2171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Google Shape;459;p4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338705" y="3839595"/>
            <a:ext cx="2159978" cy="2267975"/>
          </a:xfrm>
          <a:prstGeom prst="rect">
            <a:avLst/>
          </a:prstGeom>
          <a:noFill/>
          <a:ln>
            <a:noFill/>
          </a:ln>
        </p:spPr>
      </p:pic>
      <p:sp>
        <p:nvSpPr>
          <p:cNvPr id="460" name="Google Shape;460;p42"/>
          <p:cNvSpPr txBox="1"/>
          <p:nvPr/>
        </p:nvSpPr>
        <p:spPr>
          <a:xfrm>
            <a:off x="498173" y="1179871"/>
            <a:ext cx="111957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13.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COMPLETE AS PALAVRAS COM OS PEDACINHOS ABAIXO.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" name="Google Shape;654;g381ec38e8d8_0_255">
            <a:extLst>
              <a:ext uri="{FF2B5EF4-FFF2-40B4-BE49-F238E27FC236}">
                <a16:creationId xmlns:a16="http://schemas.microsoft.com/office/drawing/2014/main" id="{29B8066A-8F5F-1265-3EA3-0F34BD73617D}"/>
              </a:ext>
            </a:extLst>
          </p:cNvPr>
          <p:cNvGrpSpPr/>
          <p:nvPr/>
        </p:nvGrpSpPr>
        <p:grpSpPr>
          <a:xfrm>
            <a:off x="9088059" y="348378"/>
            <a:ext cx="2512702" cy="402052"/>
            <a:chOff x="371152" y="3063179"/>
            <a:chExt cx="2290754" cy="402052"/>
          </a:xfrm>
        </p:grpSpPr>
        <p:sp>
          <p:nvSpPr>
            <p:cNvPr id="3" name="Google Shape;655;g381ec38e8d8_0_255">
              <a:extLst>
                <a:ext uri="{FF2B5EF4-FFF2-40B4-BE49-F238E27FC236}">
                  <a16:creationId xmlns:a16="http://schemas.microsoft.com/office/drawing/2014/main" id="{02BA28A2-1A5C-E211-8B21-142005CC4FB1}"/>
                </a:ext>
              </a:extLst>
            </p:cNvPr>
            <p:cNvSpPr/>
            <p:nvPr/>
          </p:nvSpPr>
          <p:spPr>
            <a:xfrm>
              <a:off x="480006" y="3162231"/>
              <a:ext cx="2181900" cy="303000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 cap="flat" cmpd="sng">
              <a:solidFill>
                <a:srgbClr val="A839A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2000" tIns="0" rIns="108000" bIns="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sz="1400" b="1" i="0" u="none" strike="noStrike" cap="none" dirty="0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TODO MUNDO ESCREVE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" name="Google Shape;656;g381ec38e8d8_0_255">
              <a:extLst>
                <a:ext uri="{FF2B5EF4-FFF2-40B4-BE49-F238E27FC236}">
                  <a16:creationId xmlns:a16="http://schemas.microsoft.com/office/drawing/2014/main" id="{AFA30BB8-9DB0-122C-88D8-F59145BB3A0C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330211">
              <a:off x="386196" y="3083838"/>
              <a:ext cx="446924" cy="33519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43"/>
          <p:cNvSpPr txBox="1"/>
          <p:nvPr/>
        </p:nvSpPr>
        <p:spPr>
          <a:xfrm>
            <a:off x="485064" y="1335025"/>
            <a:ext cx="111957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66" b="1" i="0" u="none" strike="noStrike" cap="none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13. </a:t>
            </a:r>
            <a:r>
              <a:rPr lang="pt-BR" sz="2666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COMPLETE AS PALAVRAS COM OS PEDACINHOS ABAIXO.</a:t>
            </a: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" name="Google Shape;468;p43"/>
          <p:cNvSpPr/>
          <p:nvPr/>
        </p:nvSpPr>
        <p:spPr>
          <a:xfrm>
            <a:off x="405479" y="2949679"/>
            <a:ext cx="2661300" cy="3408600"/>
          </a:xfrm>
          <a:prstGeom prst="rect">
            <a:avLst/>
          </a:prstGeom>
          <a:solidFill>
            <a:schemeClr val="lt1"/>
          </a:solidFill>
          <a:ln w="5080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p43"/>
          <p:cNvSpPr/>
          <p:nvPr/>
        </p:nvSpPr>
        <p:spPr>
          <a:xfrm>
            <a:off x="3329893" y="2949679"/>
            <a:ext cx="2661300" cy="3408600"/>
          </a:xfrm>
          <a:prstGeom prst="rect">
            <a:avLst/>
          </a:prstGeom>
          <a:solidFill>
            <a:schemeClr val="lt1"/>
          </a:solidFill>
          <a:ln w="50800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p43"/>
          <p:cNvSpPr/>
          <p:nvPr/>
        </p:nvSpPr>
        <p:spPr>
          <a:xfrm>
            <a:off x="6211370" y="2949677"/>
            <a:ext cx="2661300" cy="3408600"/>
          </a:xfrm>
          <a:prstGeom prst="rect">
            <a:avLst/>
          </a:prstGeom>
          <a:solidFill>
            <a:schemeClr val="lt1"/>
          </a:solidFill>
          <a:ln w="50800" cap="flat" cmpd="sng">
            <a:solidFill>
              <a:srgbClr val="EF8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1" name="Google Shape;471;p43"/>
          <p:cNvSpPr/>
          <p:nvPr/>
        </p:nvSpPr>
        <p:spPr>
          <a:xfrm>
            <a:off x="9088059" y="2949677"/>
            <a:ext cx="2661300" cy="3408600"/>
          </a:xfrm>
          <a:prstGeom prst="rect">
            <a:avLst/>
          </a:prstGeom>
          <a:solidFill>
            <a:schemeClr val="lt1"/>
          </a:solidFill>
          <a:ln w="50800" cap="flat" cmpd="sng">
            <a:solidFill>
              <a:srgbClr val="FFCC8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43"/>
          <p:cNvSpPr txBox="1"/>
          <p:nvPr/>
        </p:nvSpPr>
        <p:spPr>
          <a:xfrm>
            <a:off x="891930" y="3133213"/>
            <a:ext cx="18879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L_____TE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43"/>
          <p:cNvSpPr txBox="1"/>
          <p:nvPr/>
        </p:nvSpPr>
        <p:spPr>
          <a:xfrm>
            <a:off x="3900720" y="3133213"/>
            <a:ext cx="18879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M____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p43"/>
          <p:cNvSpPr txBox="1"/>
          <p:nvPr/>
        </p:nvSpPr>
        <p:spPr>
          <a:xfrm>
            <a:off x="6515576" y="3155416"/>
            <a:ext cx="25725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CAD____RA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5" name="Google Shape;475;p43"/>
          <p:cNvSpPr txBox="1"/>
          <p:nvPr/>
        </p:nvSpPr>
        <p:spPr>
          <a:xfrm>
            <a:off x="9214164" y="3133213"/>
            <a:ext cx="25725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____TO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7" name="Google Shape;477;p43"/>
          <p:cNvSpPr txBox="1"/>
          <p:nvPr/>
        </p:nvSpPr>
        <p:spPr>
          <a:xfrm>
            <a:off x="1369047" y="3112685"/>
            <a:ext cx="7341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" name="Google Shape;478;p43"/>
          <p:cNvSpPr txBox="1"/>
          <p:nvPr/>
        </p:nvSpPr>
        <p:spPr>
          <a:xfrm>
            <a:off x="7434742" y="3106989"/>
            <a:ext cx="7341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" name="Google Shape;479;p43"/>
          <p:cNvSpPr txBox="1"/>
          <p:nvPr/>
        </p:nvSpPr>
        <p:spPr>
          <a:xfrm>
            <a:off x="4290141" y="3106989"/>
            <a:ext cx="9396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ÃO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43"/>
          <p:cNvSpPr txBox="1"/>
          <p:nvPr/>
        </p:nvSpPr>
        <p:spPr>
          <a:xfrm>
            <a:off x="9922008" y="3095885"/>
            <a:ext cx="7341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OI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" name="Google Shape;481;p43"/>
          <p:cNvSpPr/>
          <p:nvPr/>
        </p:nvSpPr>
        <p:spPr>
          <a:xfrm>
            <a:off x="3851490" y="1909993"/>
            <a:ext cx="1612500" cy="760500"/>
          </a:xfrm>
          <a:prstGeom prst="rect">
            <a:avLst/>
          </a:prstGeom>
          <a:solidFill>
            <a:srgbClr val="FEEDD8"/>
          </a:solidFill>
          <a:ln w="508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p43"/>
          <p:cNvSpPr/>
          <p:nvPr/>
        </p:nvSpPr>
        <p:spPr>
          <a:xfrm>
            <a:off x="857686" y="1918559"/>
            <a:ext cx="1612500" cy="760500"/>
          </a:xfrm>
          <a:prstGeom prst="rect">
            <a:avLst/>
          </a:prstGeom>
          <a:solidFill>
            <a:srgbClr val="FEEDD8"/>
          </a:solidFill>
          <a:ln w="508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ÃO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Google Shape;483;p43"/>
          <p:cNvSpPr/>
          <p:nvPr/>
        </p:nvSpPr>
        <p:spPr>
          <a:xfrm>
            <a:off x="9455772" y="1905833"/>
            <a:ext cx="1612500" cy="760500"/>
          </a:xfrm>
          <a:prstGeom prst="rect">
            <a:avLst/>
          </a:prstGeom>
          <a:solidFill>
            <a:srgbClr val="FEEDD8"/>
          </a:solidFill>
          <a:ln w="508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4" name="Google Shape;484;p43"/>
          <p:cNvSpPr/>
          <p:nvPr/>
        </p:nvSpPr>
        <p:spPr>
          <a:xfrm>
            <a:off x="6632737" y="1929333"/>
            <a:ext cx="1612500" cy="760500"/>
          </a:xfrm>
          <a:prstGeom prst="rect">
            <a:avLst/>
          </a:prstGeom>
          <a:solidFill>
            <a:srgbClr val="FEEDD8"/>
          </a:solidFill>
          <a:ln w="508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OI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5" name="Google Shape;485;p43"/>
          <p:cNvPicPr preferRelativeResize="0"/>
          <p:nvPr/>
        </p:nvPicPr>
        <p:blipFill rotWithShape="1">
          <a:blip r:embed="rId3">
            <a:alphaModFix/>
          </a:blip>
          <a:srcRect l="32124" t="-2304" r="32289" b="-1730"/>
          <a:stretch/>
        </p:blipFill>
        <p:spPr>
          <a:xfrm>
            <a:off x="1205212" y="3958560"/>
            <a:ext cx="1046742" cy="1907689"/>
          </a:xfrm>
          <a:prstGeom prst="rect">
            <a:avLst/>
          </a:prstGeom>
          <a:noFill/>
          <a:ln>
            <a:noFill/>
          </a:ln>
        </p:spPr>
      </p:pic>
      <p:pic>
        <p:nvPicPr>
          <p:cNvPr id="486" name="Google Shape;486;p4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08276" y="3906683"/>
            <a:ext cx="2133801" cy="2133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87" name="Google Shape;487;p43"/>
          <p:cNvPicPr preferRelativeResize="0"/>
          <p:nvPr/>
        </p:nvPicPr>
        <p:blipFill rotWithShape="1">
          <a:blip r:embed="rId5">
            <a:alphaModFix/>
          </a:blip>
          <a:srcRect l="65873" t="-7203"/>
          <a:stretch/>
        </p:blipFill>
        <p:spPr>
          <a:xfrm>
            <a:off x="7161439" y="3869257"/>
            <a:ext cx="1149379" cy="2171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88" name="Google Shape;488;p4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338705" y="3839595"/>
            <a:ext cx="2159978" cy="22679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243;p30">
            <a:extLst>
              <a:ext uri="{FF2B5EF4-FFF2-40B4-BE49-F238E27FC236}">
                <a16:creationId xmlns:a16="http://schemas.microsoft.com/office/drawing/2014/main" id="{0C159364-B004-D1D5-2935-00EFDD611DFD}"/>
              </a:ext>
            </a:extLst>
          </p:cNvPr>
          <p:cNvSpPr txBox="1"/>
          <p:nvPr/>
        </p:nvSpPr>
        <p:spPr>
          <a:xfrm>
            <a:off x="9335069" y="350765"/>
            <a:ext cx="2379537" cy="60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23"/>
          <p:cNvSpPr txBox="1"/>
          <p:nvPr/>
        </p:nvSpPr>
        <p:spPr>
          <a:xfrm>
            <a:off x="381273" y="1441939"/>
            <a:ext cx="9455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14.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COPIE DO TEXTO O NOME DA IMAGEM ABAIXO.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94" name="Google Shape;494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7339" y="2540287"/>
            <a:ext cx="3134254" cy="2480722"/>
          </a:xfrm>
          <a:prstGeom prst="rect">
            <a:avLst/>
          </a:prstGeom>
          <a:noFill/>
          <a:ln>
            <a:noFill/>
          </a:ln>
        </p:spPr>
      </p:pic>
      <p:sp>
        <p:nvSpPr>
          <p:cNvPr id="495" name="Google Shape;495;p23"/>
          <p:cNvSpPr/>
          <p:nvPr/>
        </p:nvSpPr>
        <p:spPr>
          <a:xfrm>
            <a:off x="4811301" y="3073712"/>
            <a:ext cx="4785000" cy="1317900"/>
          </a:xfrm>
          <a:prstGeom prst="rect">
            <a:avLst/>
          </a:prstGeom>
          <a:solidFill>
            <a:schemeClr val="lt1"/>
          </a:solidFill>
          <a:ln w="508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2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" name="Google Shape;654;g381ec38e8d8_0_255">
            <a:extLst>
              <a:ext uri="{FF2B5EF4-FFF2-40B4-BE49-F238E27FC236}">
                <a16:creationId xmlns:a16="http://schemas.microsoft.com/office/drawing/2014/main" id="{93C9B8B5-342C-6019-0B19-F5FDCBE7C4D2}"/>
              </a:ext>
            </a:extLst>
          </p:cNvPr>
          <p:cNvGrpSpPr/>
          <p:nvPr/>
        </p:nvGrpSpPr>
        <p:grpSpPr>
          <a:xfrm>
            <a:off x="9477744" y="301270"/>
            <a:ext cx="2290754" cy="402052"/>
            <a:chOff x="371152" y="3063179"/>
            <a:chExt cx="2290754" cy="402052"/>
          </a:xfrm>
        </p:grpSpPr>
        <p:sp>
          <p:nvSpPr>
            <p:cNvPr id="3" name="Google Shape;655;g381ec38e8d8_0_255">
              <a:extLst>
                <a:ext uri="{FF2B5EF4-FFF2-40B4-BE49-F238E27FC236}">
                  <a16:creationId xmlns:a16="http://schemas.microsoft.com/office/drawing/2014/main" id="{66D9CC1D-A3ED-C24B-DF73-58948A3A2400}"/>
                </a:ext>
              </a:extLst>
            </p:cNvPr>
            <p:cNvSpPr/>
            <p:nvPr/>
          </p:nvSpPr>
          <p:spPr>
            <a:xfrm>
              <a:off x="480006" y="3162231"/>
              <a:ext cx="2181900" cy="303000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 cap="flat" cmpd="sng">
              <a:solidFill>
                <a:srgbClr val="A839A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2000" tIns="0" rIns="108000" bIns="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b="1" dirty="0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ANTECIPE A </a:t>
              </a:r>
              <a:r>
                <a:rPr lang="pt-BR" sz="1400" b="1" i="0" u="none" strike="noStrike" cap="none" dirty="0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ESCRITA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" name="Google Shape;656;g381ec38e8d8_0_255">
              <a:extLst>
                <a:ext uri="{FF2B5EF4-FFF2-40B4-BE49-F238E27FC236}">
                  <a16:creationId xmlns:a16="http://schemas.microsoft.com/office/drawing/2014/main" id="{A3842112-6CE4-9A22-63E4-7B09EF723DC6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330211">
              <a:off x="386196" y="3083838"/>
              <a:ext cx="446924" cy="33519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45"/>
          <p:cNvSpPr txBox="1"/>
          <p:nvPr/>
        </p:nvSpPr>
        <p:spPr>
          <a:xfrm>
            <a:off x="381273" y="1503787"/>
            <a:ext cx="9455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66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14. </a:t>
            </a:r>
            <a:r>
              <a:rPr lang="pt-BR" sz="2666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COPIE DO TEXTO O NOME DA IMAGEM ABAIXO.</a:t>
            </a:r>
            <a:endParaRPr sz="26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Google Shape;503;p45"/>
          <p:cNvSpPr/>
          <p:nvPr/>
        </p:nvSpPr>
        <p:spPr>
          <a:xfrm>
            <a:off x="4811301" y="3073712"/>
            <a:ext cx="4785000" cy="1317900"/>
          </a:xfrm>
          <a:prstGeom prst="rect">
            <a:avLst/>
          </a:prstGeom>
          <a:solidFill>
            <a:schemeClr val="lt1"/>
          </a:solidFill>
          <a:ln w="508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PÃO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07" name="Google Shape;507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7339" y="2540287"/>
            <a:ext cx="3134254" cy="248072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243;p30">
            <a:extLst>
              <a:ext uri="{FF2B5EF4-FFF2-40B4-BE49-F238E27FC236}">
                <a16:creationId xmlns:a16="http://schemas.microsoft.com/office/drawing/2014/main" id="{65D2E02C-4923-B7A4-FE26-6508EFAB6722}"/>
              </a:ext>
            </a:extLst>
          </p:cNvPr>
          <p:cNvSpPr txBox="1"/>
          <p:nvPr/>
        </p:nvSpPr>
        <p:spPr>
          <a:xfrm>
            <a:off x="9335069" y="350765"/>
            <a:ext cx="2379537" cy="60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46"/>
          <p:cNvSpPr txBox="1"/>
          <p:nvPr/>
        </p:nvSpPr>
        <p:spPr>
          <a:xfrm>
            <a:off x="550452" y="1020962"/>
            <a:ext cx="11802000" cy="1323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15.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FAÇA UMA FRASE COM A PALAVRA ESCRITA NA ATIVIDADE ANTERIOR.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5" name="Google Shape;515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9659" y="2206583"/>
            <a:ext cx="4052040" cy="27301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16" name="Google Shape;516;p46"/>
          <p:cNvCxnSpPr/>
          <p:nvPr/>
        </p:nvCxnSpPr>
        <p:spPr>
          <a:xfrm>
            <a:off x="5493011" y="4129548"/>
            <a:ext cx="0" cy="0"/>
          </a:xfrm>
          <a:prstGeom prst="straightConnector1">
            <a:avLst/>
          </a:prstGeom>
          <a:noFill/>
          <a:ln w="12700" cap="flat" cmpd="sng">
            <a:solidFill>
              <a:srgbClr val="3B7FF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17" name="Google Shape;517;p46"/>
          <p:cNvCxnSpPr/>
          <p:nvPr/>
        </p:nvCxnSpPr>
        <p:spPr>
          <a:xfrm>
            <a:off x="5309474" y="3985341"/>
            <a:ext cx="5964900" cy="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2" name="Google Shape;654;g381ec38e8d8_0_255">
            <a:extLst>
              <a:ext uri="{FF2B5EF4-FFF2-40B4-BE49-F238E27FC236}">
                <a16:creationId xmlns:a16="http://schemas.microsoft.com/office/drawing/2014/main" id="{22A74DEE-04EC-F895-AC9C-7E70B0D93C40}"/>
              </a:ext>
            </a:extLst>
          </p:cNvPr>
          <p:cNvGrpSpPr/>
          <p:nvPr/>
        </p:nvGrpSpPr>
        <p:grpSpPr>
          <a:xfrm>
            <a:off x="9477744" y="301270"/>
            <a:ext cx="2290754" cy="402052"/>
            <a:chOff x="371152" y="3063179"/>
            <a:chExt cx="2290754" cy="402052"/>
          </a:xfrm>
        </p:grpSpPr>
        <p:sp>
          <p:nvSpPr>
            <p:cNvPr id="3" name="Google Shape;655;g381ec38e8d8_0_255">
              <a:extLst>
                <a:ext uri="{FF2B5EF4-FFF2-40B4-BE49-F238E27FC236}">
                  <a16:creationId xmlns:a16="http://schemas.microsoft.com/office/drawing/2014/main" id="{E51B85CA-079A-4996-9E60-39F01F7F83F5}"/>
                </a:ext>
              </a:extLst>
            </p:cNvPr>
            <p:cNvSpPr/>
            <p:nvPr/>
          </p:nvSpPr>
          <p:spPr>
            <a:xfrm>
              <a:off x="480006" y="3162231"/>
              <a:ext cx="2181900" cy="303000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 cap="flat" cmpd="sng">
              <a:solidFill>
                <a:srgbClr val="A839A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2000" tIns="0" rIns="108000" bIns="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b="1" dirty="0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ANTECIPE A </a:t>
              </a:r>
              <a:r>
                <a:rPr lang="pt-BR" sz="1400" b="1" i="0" u="none" strike="noStrike" cap="none" dirty="0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ESCRITA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" name="Google Shape;656;g381ec38e8d8_0_255">
              <a:extLst>
                <a:ext uri="{FF2B5EF4-FFF2-40B4-BE49-F238E27FC236}">
                  <a16:creationId xmlns:a16="http://schemas.microsoft.com/office/drawing/2014/main" id="{DF824DFD-8BC9-E976-09BC-BCECE5D41179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330211">
              <a:off x="386196" y="3083838"/>
              <a:ext cx="446924" cy="33519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25" name="Google Shape;525;p47"/>
          <p:cNvCxnSpPr/>
          <p:nvPr/>
        </p:nvCxnSpPr>
        <p:spPr>
          <a:xfrm>
            <a:off x="5493011" y="4129548"/>
            <a:ext cx="0" cy="0"/>
          </a:xfrm>
          <a:prstGeom prst="straightConnector1">
            <a:avLst/>
          </a:prstGeom>
          <a:noFill/>
          <a:ln w="12700" cap="flat" cmpd="sng">
            <a:solidFill>
              <a:srgbClr val="3B7FF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26" name="Google Shape;526;p47"/>
          <p:cNvCxnSpPr/>
          <p:nvPr/>
        </p:nvCxnSpPr>
        <p:spPr>
          <a:xfrm>
            <a:off x="5309474" y="3985341"/>
            <a:ext cx="5964900" cy="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28" name="Google Shape;528;p47"/>
          <p:cNvSpPr txBox="1"/>
          <p:nvPr/>
        </p:nvSpPr>
        <p:spPr>
          <a:xfrm>
            <a:off x="1796044" y="5401187"/>
            <a:ext cx="95832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RESPOSTA PESSOAL.</a:t>
            </a:r>
            <a:endParaRPr sz="1866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9" name="Google Shape;529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9659" y="2206583"/>
            <a:ext cx="4052040" cy="27301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243;p30">
            <a:extLst>
              <a:ext uri="{FF2B5EF4-FFF2-40B4-BE49-F238E27FC236}">
                <a16:creationId xmlns:a16="http://schemas.microsoft.com/office/drawing/2014/main" id="{3A503219-244A-5679-0B58-16AB779BD9D8}"/>
              </a:ext>
            </a:extLst>
          </p:cNvPr>
          <p:cNvSpPr txBox="1"/>
          <p:nvPr/>
        </p:nvSpPr>
        <p:spPr>
          <a:xfrm>
            <a:off x="9335069" y="350765"/>
            <a:ext cx="2379537" cy="60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dirty="0"/>
          </a:p>
        </p:txBody>
      </p:sp>
      <p:sp>
        <p:nvSpPr>
          <p:cNvPr id="3" name="Google Shape;512;p46">
            <a:extLst>
              <a:ext uri="{FF2B5EF4-FFF2-40B4-BE49-F238E27FC236}">
                <a16:creationId xmlns:a16="http://schemas.microsoft.com/office/drawing/2014/main" id="{D3D2FC52-4E7C-BCBF-66D3-017B83E4686A}"/>
              </a:ext>
            </a:extLst>
          </p:cNvPr>
          <p:cNvSpPr txBox="1"/>
          <p:nvPr/>
        </p:nvSpPr>
        <p:spPr>
          <a:xfrm>
            <a:off x="550452" y="1100883"/>
            <a:ext cx="11802000" cy="1323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15.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FAÇA UMA FRASE COM A PALAVRA ESCRITA NA ATIVIDADE ANTERIOR.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>
          <a:extLst>
            <a:ext uri="{FF2B5EF4-FFF2-40B4-BE49-F238E27FC236}">
              <a16:creationId xmlns:a16="http://schemas.microsoft.com/office/drawing/2014/main" id="{F57160F3-3A28-47FE-7950-126E1F117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47">
            <a:extLst>
              <a:ext uri="{FF2B5EF4-FFF2-40B4-BE49-F238E27FC236}">
                <a16:creationId xmlns:a16="http://schemas.microsoft.com/office/drawing/2014/main" id="{3564F532-A021-12B5-FF83-E2885D01F786}"/>
              </a:ext>
            </a:extLst>
          </p:cNvPr>
          <p:cNvSpPr txBox="1"/>
          <p:nvPr/>
        </p:nvSpPr>
        <p:spPr>
          <a:xfrm>
            <a:off x="485064" y="1569972"/>
            <a:ext cx="11802000" cy="340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16.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ESCREVA AS PALAVRAS QUE O PROFESSOR DITAR.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endParaRPr lang="pt-BR" sz="2600" dirty="0">
              <a:solidFill>
                <a:srgbClr val="231F2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1. _______________________________________________________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dirty="0">
                <a:solidFill>
                  <a:srgbClr val="231F20"/>
                </a:solidFill>
              </a:rPr>
              <a:t>2. _______________________________________________________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3. _______________________________________________________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dirty="0">
                <a:solidFill>
                  <a:srgbClr val="231F20"/>
                </a:solidFill>
              </a:rPr>
              <a:t>4. _______________________________________________________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5. _______________________________________________________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25" name="Google Shape;525;p47">
            <a:extLst>
              <a:ext uri="{FF2B5EF4-FFF2-40B4-BE49-F238E27FC236}">
                <a16:creationId xmlns:a16="http://schemas.microsoft.com/office/drawing/2014/main" id="{5A17F9BC-73C4-DBF3-A01F-DAB445C3922B}"/>
              </a:ext>
            </a:extLst>
          </p:cNvPr>
          <p:cNvCxnSpPr/>
          <p:nvPr/>
        </p:nvCxnSpPr>
        <p:spPr>
          <a:xfrm>
            <a:off x="5493011" y="4129548"/>
            <a:ext cx="0" cy="0"/>
          </a:xfrm>
          <a:prstGeom prst="straightConnector1">
            <a:avLst/>
          </a:prstGeom>
          <a:noFill/>
          <a:ln w="12700" cap="flat" cmpd="sng">
            <a:solidFill>
              <a:srgbClr val="3B7FF2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972755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"/>
          <p:cNvSpPr txBox="1">
            <a:spLocks noGrp="1"/>
          </p:cNvSpPr>
          <p:nvPr>
            <p:ph type="title"/>
          </p:nvPr>
        </p:nvSpPr>
        <p:spPr>
          <a:xfrm>
            <a:off x="608606" y="898167"/>
            <a:ext cx="11106000" cy="6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7"/>
              <a:buFont typeface="Lato"/>
              <a:buNone/>
            </a:pPr>
            <a:r>
              <a:rPr lang="pt-BR" sz="2666">
                <a:latin typeface="Arial"/>
                <a:ea typeface="Arial"/>
                <a:cs typeface="Arial"/>
                <a:sym typeface="Arial"/>
              </a:rPr>
              <a:t> </a:t>
            </a:r>
            <a:endParaRPr sz="2666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2"/>
          <p:cNvSpPr txBox="1">
            <a:spLocks noGrp="1"/>
          </p:cNvSpPr>
          <p:nvPr>
            <p:ph type="body" idx="1"/>
          </p:nvPr>
        </p:nvSpPr>
        <p:spPr>
          <a:xfrm>
            <a:off x="608606" y="1652833"/>
            <a:ext cx="11100900" cy="18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135467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7"/>
              <a:buNone/>
            </a:pPr>
            <a:endParaRPr sz="2600">
              <a:sym typeface="Arial"/>
            </a:endParaRPr>
          </a:p>
          <a:p>
            <a:pPr marL="135467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7"/>
              <a:buNone/>
            </a:pPr>
            <a:endParaRPr sz="2600"/>
          </a:p>
          <a:p>
            <a:pPr marL="135467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7"/>
              <a:buNone/>
            </a:pPr>
            <a:endParaRPr sz="2600"/>
          </a:p>
          <a:p>
            <a:pPr marL="135467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7"/>
              <a:buNone/>
            </a:pPr>
            <a:endParaRPr sz="2600">
              <a:highlight>
                <a:srgbClr val="FFFF00"/>
              </a:highlight>
            </a:endParaRPr>
          </a:p>
        </p:txBody>
      </p:sp>
      <p:sp>
        <p:nvSpPr>
          <p:cNvPr id="192" name="Google Shape;192;p2"/>
          <p:cNvSpPr txBox="1"/>
          <p:nvPr/>
        </p:nvSpPr>
        <p:spPr>
          <a:xfrm>
            <a:off x="452503" y="909589"/>
            <a:ext cx="7757400" cy="6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7"/>
              <a:buFont typeface="Arial"/>
              <a:buNone/>
            </a:pPr>
            <a:r>
              <a:rPr lang="pt-BR" sz="3466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PARA INÍCIO DE CONVERSA...</a:t>
            </a:r>
            <a:endParaRPr sz="3466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"/>
          <p:cNvSpPr txBox="1"/>
          <p:nvPr/>
        </p:nvSpPr>
        <p:spPr>
          <a:xfrm>
            <a:off x="452502" y="1707336"/>
            <a:ext cx="7293000" cy="1035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HOJE VAMOS LER UM POEMA, UM POEMA DO MANUEL BANDEIRA.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4" name="Google Shape;194;p2" descr="Manuel Bandeir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84827" y="1520503"/>
            <a:ext cx="2824571" cy="3558957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"/>
          <p:cNvSpPr txBox="1"/>
          <p:nvPr/>
        </p:nvSpPr>
        <p:spPr>
          <a:xfrm>
            <a:off x="452503" y="3266717"/>
            <a:ext cx="7508100" cy="1891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NO TEXTO, O POETA USA AS PALAVRAS PARA IMITAR O SOM E O MOVIMENTO DE UM MEIO DE TRANSPORTE.</a:t>
            </a:r>
            <a:endParaRPr sz="2600" b="0" i="0" u="none" strike="noStrike" cap="none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2"/>
          <p:cNvSpPr txBox="1"/>
          <p:nvPr/>
        </p:nvSpPr>
        <p:spPr>
          <a:xfrm rot="799">
            <a:off x="4952810" y="5307550"/>
            <a:ext cx="6456600" cy="994094"/>
          </a:xfrm>
          <a:prstGeom prst="rect">
            <a:avLst/>
          </a:prstGeom>
          <a:solidFill>
            <a:srgbClr val="FFF2CC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96000" rIns="121900" bIns="960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7"/>
              <a:buFont typeface="Lato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QUAIS MEIOS DE TRANSPORTE VOCÊS CONHECEM?</a:t>
            </a:r>
            <a:endParaRPr sz="2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>
          <a:extLst>
            <a:ext uri="{FF2B5EF4-FFF2-40B4-BE49-F238E27FC236}">
              <a16:creationId xmlns:a16="http://schemas.microsoft.com/office/drawing/2014/main" id="{3F492143-D1D7-0018-AE2D-6EF15A6B4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47">
            <a:extLst>
              <a:ext uri="{FF2B5EF4-FFF2-40B4-BE49-F238E27FC236}">
                <a16:creationId xmlns:a16="http://schemas.microsoft.com/office/drawing/2014/main" id="{2C56920C-D6CD-5583-7AF1-E07470E5286A}"/>
              </a:ext>
            </a:extLst>
          </p:cNvPr>
          <p:cNvSpPr txBox="1"/>
          <p:nvPr/>
        </p:nvSpPr>
        <p:spPr>
          <a:xfrm>
            <a:off x="485064" y="1569972"/>
            <a:ext cx="11802000" cy="340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16.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ESCREVA AS PALAVRAS QUE O PROFESSOR DITAR.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endParaRPr lang="pt-BR" sz="2600" dirty="0">
              <a:solidFill>
                <a:srgbClr val="231F2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1. _______________________________________________________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dirty="0">
                <a:solidFill>
                  <a:srgbClr val="231F20"/>
                </a:solidFill>
              </a:rPr>
              <a:t>2. _______________________________________________________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3. _______________________________________________________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dirty="0">
                <a:solidFill>
                  <a:srgbClr val="231F20"/>
                </a:solidFill>
              </a:rPr>
              <a:t>4. _______________________________________________________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5. _______________________________________________________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25" name="Google Shape;525;p47">
            <a:extLst>
              <a:ext uri="{FF2B5EF4-FFF2-40B4-BE49-F238E27FC236}">
                <a16:creationId xmlns:a16="http://schemas.microsoft.com/office/drawing/2014/main" id="{167A8D1B-8C8C-A476-6701-17B71ADB2D9B}"/>
              </a:ext>
            </a:extLst>
          </p:cNvPr>
          <p:cNvCxnSpPr/>
          <p:nvPr/>
        </p:nvCxnSpPr>
        <p:spPr>
          <a:xfrm>
            <a:off x="5493011" y="4129548"/>
            <a:ext cx="0" cy="0"/>
          </a:xfrm>
          <a:prstGeom prst="straightConnector1">
            <a:avLst/>
          </a:prstGeom>
          <a:noFill/>
          <a:ln w="12700" cap="flat" cmpd="sng">
            <a:solidFill>
              <a:srgbClr val="3B7FF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CaixaDeTexto 1">
            <a:extLst>
              <a:ext uri="{FF2B5EF4-FFF2-40B4-BE49-F238E27FC236}">
                <a16:creationId xmlns:a16="http://schemas.microsoft.com/office/drawing/2014/main" id="{87C3F9EB-4BC8-F0E9-0D4B-A8CAF04E40C1}"/>
              </a:ext>
            </a:extLst>
          </p:cNvPr>
          <p:cNvSpPr txBox="1"/>
          <p:nvPr/>
        </p:nvSpPr>
        <p:spPr>
          <a:xfrm>
            <a:off x="706056" y="5208608"/>
            <a:ext cx="10648709" cy="912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600" b="1" dirty="0">
                <a:solidFill>
                  <a:srgbClr val="231F20"/>
                </a:solidFill>
              </a:rPr>
              <a:t>RESPOSTA DE ACORDO COM AS PALAVRAS DITADAS PELO PROFESSOR.</a:t>
            </a:r>
          </a:p>
        </p:txBody>
      </p:sp>
      <p:sp>
        <p:nvSpPr>
          <p:cNvPr id="3" name="Google Shape;243;p30">
            <a:extLst>
              <a:ext uri="{FF2B5EF4-FFF2-40B4-BE49-F238E27FC236}">
                <a16:creationId xmlns:a16="http://schemas.microsoft.com/office/drawing/2014/main" id="{0A7D2D76-7BE5-694D-B903-E942960FEDC0}"/>
              </a:ext>
            </a:extLst>
          </p:cNvPr>
          <p:cNvSpPr txBox="1"/>
          <p:nvPr/>
        </p:nvSpPr>
        <p:spPr>
          <a:xfrm>
            <a:off x="9335069" y="350765"/>
            <a:ext cx="2379537" cy="60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dirty="0"/>
          </a:p>
        </p:txBody>
      </p:sp>
    </p:spTree>
    <p:extLst>
      <p:ext uri="{BB962C8B-B14F-4D97-AF65-F5344CB8AC3E}">
        <p14:creationId xmlns:p14="http://schemas.microsoft.com/office/powerpoint/2010/main" val="36020463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>
          <a:extLst>
            <a:ext uri="{FF2B5EF4-FFF2-40B4-BE49-F238E27FC236}">
              <a16:creationId xmlns:a16="http://schemas.microsoft.com/office/drawing/2014/main" id="{0A68553A-8C9B-35B4-B69E-836C840D0E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47">
            <a:extLst>
              <a:ext uri="{FF2B5EF4-FFF2-40B4-BE49-F238E27FC236}">
                <a16:creationId xmlns:a16="http://schemas.microsoft.com/office/drawing/2014/main" id="{8B952E45-EEEC-0F56-2F2A-83F681CD68E5}"/>
              </a:ext>
            </a:extLst>
          </p:cNvPr>
          <p:cNvSpPr txBox="1"/>
          <p:nvPr/>
        </p:nvSpPr>
        <p:spPr>
          <a:xfrm>
            <a:off x="485064" y="1569972"/>
            <a:ext cx="11802000" cy="340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17.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ESCREVA AS PALAVRAS DA ATIVIDADE ANTERIOR EM ORDEM ALFABÉTICA.</a:t>
            </a:r>
            <a:endParaRPr lang="pt-BR" sz="2600" dirty="0">
              <a:solidFill>
                <a:srgbClr val="231F2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1. _______________________________________________________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dirty="0">
                <a:solidFill>
                  <a:srgbClr val="231F20"/>
                </a:solidFill>
              </a:rPr>
              <a:t>2. _______________________________________________________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3. _______________________________________________________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dirty="0">
                <a:solidFill>
                  <a:srgbClr val="231F20"/>
                </a:solidFill>
              </a:rPr>
              <a:t>4. _______________________________________________________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5. _______________________________________________________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endParaRPr lang="pt-BR"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25" name="Google Shape;525;p47">
            <a:extLst>
              <a:ext uri="{FF2B5EF4-FFF2-40B4-BE49-F238E27FC236}">
                <a16:creationId xmlns:a16="http://schemas.microsoft.com/office/drawing/2014/main" id="{ACBDC448-AC94-5CA2-64AE-DA5710B1EA99}"/>
              </a:ext>
            </a:extLst>
          </p:cNvPr>
          <p:cNvCxnSpPr/>
          <p:nvPr/>
        </p:nvCxnSpPr>
        <p:spPr>
          <a:xfrm>
            <a:off x="5493011" y="4129548"/>
            <a:ext cx="0" cy="0"/>
          </a:xfrm>
          <a:prstGeom prst="straightConnector1">
            <a:avLst/>
          </a:prstGeom>
          <a:noFill/>
          <a:ln w="12700" cap="flat" cmpd="sng">
            <a:solidFill>
              <a:srgbClr val="3B7FF2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8841738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>
          <a:extLst>
            <a:ext uri="{FF2B5EF4-FFF2-40B4-BE49-F238E27FC236}">
              <a16:creationId xmlns:a16="http://schemas.microsoft.com/office/drawing/2014/main" id="{DC2A828E-14ED-8465-0E28-B26239BE11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47">
            <a:extLst>
              <a:ext uri="{FF2B5EF4-FFF2-40B4-BE49-F238E27FC236}">
                <a16:creationId xmlns:a16="http://schemas.microsoft.com/office/drawing/2014/main" id="{D2C4D232-E922-C795-7DAD-3E02DD7FA1D2}"/>
              </a:ext>
            </a:extLst>
          </p:cNvPr>
          <p:cNvSpPr txBox="1"/>
          <p:nvPr/>
        </p:nvSpPr>
        <p:spPr>
          <a:xfrm>
            <a:off x="485064" y="1569972"/>
            <a:ext cx="11802000" cy="4225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17.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ESCREVA AS PALAVRAS DA ATIVIDADE ANTERIOR EM ORDEM ALFABÉTICA.</a:t>
            </a:r>
            <a:endParaRPr lang="pt-BR" sz="2600" dirty="0">
              <a:solidFill>
                <a:srgbClr val="231F2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1. _______________________________________________________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dirty="0">
                <a:solidFill>
                  <a:srgbClr val="231F20"/>
                </a:solidFill>
              </a:rPr>
              <a:t>2. _______________________________________________________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3. _______________________________________________________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dirty="0">
                <a:solidFill>
                  <a:srgbClr val="231F20"/>
                </a:solidFill>
              </a:rPr>
              <a:t>4. _______________________________________________________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5. _______________________________________________________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endParaRPr lang="pt-BR"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endParaRPr lang="pt-BR" sz="2600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RESPOSTA PESSOAL.</a:t>
            </a:r>
            <a:endParaRPr sz="26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25" name="Google Shape;525;p47">
            <a:extLst>
              <a:ext uri="{FF2B5EF4-FFF2-40B4-BE49-F238E27FC236}">
                <a16:creationId xmlns:a16="http://schemas.microsoft.com/office/drawing/2014/main" id="{54CC8853-9D23-8917-7F4D-C42003CFE9B8}"/>
              </a:ext>
            </a:extLst>
          </p:cNvPr>
          <p:cNvCxnSpPr/>
          <p:nvPr/>
        </p:nvCxnSpPr>
        <p:spPr>
          <a:xfrm>
            <a:off x="5493011" y="4129548"/>
            <a:ext cx="0" cy="0"/>
          </a:xfrm>
          <a:prstGeom prst="straightConnector1">
            <a:avLst/>
          </a:prstGeom>
          <a:noFill/>
          <a:ln w="12700" cap="flat" cmpd="sng">
            <a:solidFill>
              <a:srgbClr val="3B7FF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" name="Google Shape;243;p30">
            <a:extLst>
              <a:ext uri="{FF2B5EF4-FFF2-40B4-BE49-F238E27FC236}">
                <a16:creationId xmlns:a16="http://schemas.microsoft.com/office/drawing/2014/main" id="{DD2F606B-41BD-0F4D-CB70-22AA89397084}"/>
              </a:ext>
            </a:extLst>
          </p:cNvPr>
          <p:cNvSpPr txBox="1"/>
          <p:nvPr/>
        </p:nvSpPr>
        <p:spPr>
          <a:xfrm>
            <a:off x="9335069" y="350765"/>
            <a:ext cx="2379537" cy="60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dirty="0"/>
          </a:p>
        </p:txBody>
      </p:sp>
    </p:spTree>
    <p:extLst>
      <p:ext uri="{BB962C8B-B14F-4D97-AF65-F5344CB8AC3E}">
        <p14:creationId xmlns:p14="http://schemas.microsoft.com/office/powerpoint/2010/main" val="24591514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9bff5210c6_0_222"/>
          <p:cNvSpPr txBox="1">
            <a:spLocks noGrp="1"/>
          </p:cNvSpPr>
          <p:nvPr>
            <p:ph type="body" idx="1"/>
          </p:nvPr>
        </p:nvSpPr>
        <p:spPr>
          <a:xfrm>
            <a:off x="4585396" y="788796"/>
            <a:ext cx="7434006" cy="49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457202" lvl="0" indent="-457202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2667"/>
              <a:buChar char="●"/>
            </a:pPr>
            <a:r>
              <a:rPr lang="pt-BR" sz="2600" dirty="0">
                <a:solidFill>
                  <a:srgbClr val="231F20"/>
                </a:solidFill>
              </a:rPr>
              <a:t>RECONHECEMOS A ESTRUTURA DOS TEXTOS POÉTICOS.</a:t>
            </a:r>
            <a:endParaRPr sz="2600" dirty="0">
              <a:solidFill>
                <a:srgbClr val="231F20"/>
              </a:solidFill>
            </a:endParaRPr>
          </a:p>
          <a:p>
            <a:pPr marL="457202" lvl="0" indent="-457202" algn="l" rtl="0">
              <a:lnSpc>
                <a:spcPct val="114000"/>
              </a:lnSpc>
              <a:spcBef>
                <a:spcPts val="800"/>
              </a:spcBef>
              <a:spcAft>
                <a:spcPts val="0"/>
              </a:spcAft>
              <a:buSzPts val="2667"/>
              <a:buChar char="●"/>
            </a:pPr>
            <a:r>
              <a:rPr lang="pt-BR" sz="2600" dirty="0">
                <a:solidFill>
                  <a:srgbClr val="231F20"/>
                </a:solidFill>
              </a:rPr>
              <a:t>IDENTIFICAMOS AS MARCAS USADAS PARA A NASALIZAÇÃO DE VOGAIS: TIL.</a:t>
            </a:r>
            <a:endParaRPr sz="2600" dirty="0">
              <a:solidFill>
                <a:srgbClr val="231F20"/>
              </a:solidFill>
            </a:endParaRPr>
          </a:p>
          <a:p>
            <a:pPr marL="457202" lvl="0" indent="-457202" algn="l" rtl="0">
              <a:lnSpc>
                <a:spcPct val="114000"/>
              </a:lnSpc>
              <a:spcBef>
                <a:spcPts val="800"/>
              </a:spcBef>
              <a:spcAft>
                <a:spcPts val="0"/>
              </a:spcAft>
              <a:buSzPts val="2667"/>
              <a:buChar char="●"/>
            </a:pPr>
            <a:r>
              <a:rPr lang="pt-BR" sz="2600" dirty="0">
                <a:solidFill>
                  <a:srgbClr val="231F20"/>
                </a:solidFill>
              </a:rPr>
              <a:t>IDENTIFICAMOS E RECONHECEMOS O NOME DAS LETRAS.</a:t>
            </a:r>
            <a:endParaRPr sz="2600" dirty="0">
              <a:solidFill>
                <a:srgbClr val="231F20"/>
              </a:solidFill>
            </a:endParaRPr>
          </a:p>
          <a:p>
            <a:pPr marL="457202" lvl="0" indent="-457202" algn="l" rtl="0">
              <a:lnSpc>
                <a:spcPct val="114000"/>
              </a:lnSpc>
              <a:spcBef>
                <a:spcPts val="800"/>
              </a:spcBef>
              <a:spcAft>
                <a:spcPts val="0"/>
              </a:spcAft>
              <a:buSzPts val="2667"/>
              <a:buChar char="●"/>
            </a:pPr>
            <a:r>
              <a:rPr lang="pt-BR" sz="2600" dirty="0">
                <a:solidFill>
                  <a:srgbClr val="231F20"/>
                </a:solidFill>
              </a:rPr>
              <a:t>ESCREVEMOS PALAVRAS REFLETINDO SOBRE O SISTEMA DE ESCRITA ALFABÉTICO.</a:t>
            </a:r>
            <a:endParaRPr sz="2600" dirty="0">
              <a:solidFill>
                <a:srgbClr val="231F20"/>
              </a:solidFill>
            </a:endParaRPr>
          </a:p>
          <a:p>
            <a:pPr marL="457202" lvl="0" indent="-457202" algn="l" rtl="0">
              <a:lnSpc>
                <a:spcPct val="114000"/>
              </a:lnSpc>
              <a:spcBef>
                <a:spcPts val="800"/>
              </a:spcBef>
              <a:spcAft>
                <a:spcPts val="800"/>
              </a:spcAft>
              <a:buSzPts val="2667"/>
              <a:buChar char="●"/>
            </a:pPr>
            <a:r>
              <a:rPr lang="pt-BR" sz="2600" dirty="0">
                <a:solidFill>
                  <a:srgbClr val="231F20"/>
                </a:solidFill>
              </a:rPr>
              <a:t>ESCREVEMOS FRASES, EMPREGANDO NOÇÕES BÁSICAS DE SEGMENTAÇÃO.</a:t>
            </a:r>
            <a:endParaRPr sz="2600" dirty="0">
              <a:solidFill>
                <a:srgbClr val="231F20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24"/>
          <p:cNvSpPr txBox="1">
            <a:spLocks noGrp="1"/>
          </p:cNvSpPr>
          <p:nvPr>
            <p:ph type="body" idx="1"/>
          </p:nvPr>
        </p:nvSpPr>
        <p:spPr>
          <a:xfrm>
            <a:off x="495565" y="1063567"/>
            <a:ext cx="11239200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67"/>
              <a:buNone/>
            </a:pPr>
            <a:r>
              <a:rPr lang="pt-BR" sz="2666"/>
              <a:t>LEMOV, D. </a:t>
            </a:r>
            <a:r>
              <a:rPr lang="pt-BR" sz="2666" i="1"/>
              <a:t>Aula nota 10 3.0</a:t>
            </a:r>
            <a:r>
              <a:rPr lang="pt-BR" sz="2666"/>
              <a:t>: 63 técnicas para melhorar a gestão da sala de aula. 3. ed. Porto Alegre: Penso, 2022.</a:t>
            </a:r>
            <a:endParaRPr sz="1600"/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67"/>
              <a:buFont typeface="Arial"/>
              <a:buNone/>
            </a:pPr>
            <a:r>
              <a:rPr lang="pt-BR" sz="2666"/>
              <a:t>OLIVEIRA, J. E. de; ROSSI, J. R. D. (org.). </a:t>
            </a:r>
            <a:r>
              <a:rPr lang="pt-BR" sz="2666" i="1"/>
              <a:t>Língua Portuguesa</a:t>
            </a:r>
            <a:r>
              <a:rPr lang="pt-BR" sz="2666"/>
              <a:t>: 1</a:t>
            </a:r>
            <a:r>
              <a:rPr lang="pt-BR" sz="2666" u="sng" baseline="30000"/>
              <a:t>o</a:t>
            </a:r>
            <a:r>
              <a:rPr lang="pt-BR" sz="2666"/>
              <a:t> Ano. Caderno de atividades 1. Sobral: Lyceum – Consultoria Educacional Ltda., 2021. </a:t>
            </a:r>
            <a:endParaRPr sz="2666"/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67"/>
              <a:buNone/>
            </a:pPr>
            <a:r>
              <a:rPr lang="pt-BR" sz="2666"/>
              <a:t>SÃO PAULO (Estado). Secretaria da Educação. </a:t>
            </a:r>
            <a:r>
              <a:rPr lang="pt-BR" sz="2666" i="1"/>
              <a:t>Currículo Paulista</a:t>
            </a:r>
            <a:r>
              <a:rPr lang="pt-BR" sz="2666"/>
              <a:t>, 2019.</a:t>
            </a:r>
            <a:endParaRPr sz="1600"/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67"/>
              <a:buFont typeface="Arial"/>
              <a:buNone/>
            </a:pPr>
            <a:endParaRPr sz="2666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467"/>
              <a:buFont typeface="Arial"/>
              <a:buNone/>
            </a:pPr>
            <a:endParaRPr sz="16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26"/>
          <p:cNvSpPr txBox="1">
            <a:spLocks noGrp="1"/>
          </p:cNvSpPr>
          <p:nvPr>
            <p:ph type="body" idx="1"/>
          </p:nvPr>
        </p:nvSpPr>
        <p:spPr>
          <a:xfrm>
            <a:off x="495565" y="1063567"/>
            <a:ext cx="11239200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69334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133"/>
              <a:buFont typeface="Lato"/>
              <a:buNone/>
            </a:pPr>
            <a:r>
              <a:rPr lang="pt-BR" sz="2133" b="1">
                <a:latin typeface="Arial"/>
                <a:ea typeface="Arial"/>
                <a:cs typeface="Arial"/>
                <a:sym typeface="Arial"/>
              </a:rPr>
              <a:t>Lista de </a:t>
            </a:r>
            <a:r>
              <a:rPr lang="pt-BR" sz="1600" b="1"/>
              <a:t>i</a:t>
            </a:r>
            <a:r>
              <a:rPr lang="pt-BR" sz="2133" b="1">
                <a:latin typeface="Arial"/>
                <a:ea typeface="Arial"/>
                <a:cs typeface="Arial"/>
                <a:sym typeface="Arial"/>
              </a:rPr>
              <a:t>magens e vídeos</a:t>
            </a:r>
            <a:endParaRPr sz="1600"/>
          </a:p>
          <a:p>
            <a:pPr marL="169334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133"/>
              <a:buNone/>
            </a:pPr>
            <a:r>
              <a:rPr lang="pt-BR" sz="2133" b="1"/>
              <a:t>Slide 1 – </a:t>
            </a:r>
            <a:r>
              <a:rPr lang="pt-BR" sz="1600"/>
              <a:t>Imagens da capa: SEDUC </a:t>
            </a:r>
            <a:endParaRPr sz="1600"/>
          </a:p>
          <a:p>
            <a:pPr marL="169334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133"/>
              <a:buNone/>
            </a:pPr>
            <a:r>
              <a:rPr lang="pt-BR" sz="2133" b="1"/>
              <a:t>Slide 3 – </a:t>
            </a:r>
            <a:r>
              <a:rPr lang="pt-BR" sz="1600" u="sng">
                <a:solidFill>
                  <a:schemeClr val="hlink"/>
                </a:solidFill>
                <a:hlinkClick r:id="rId3"/>
              </a:rPr>
              <a:t>https://www.todamateria.com.br/manuel-bandeira/</a:t>
            </a:r>
            <a:r>
              <a:rPr lang="pt-BR" sz="1600"/>
              <a:t>. Acesso em: 10 jul. 2024.</a:t>
            </a:r>
            <a:endParaRPr sz="1600"/>
          </a:p>
          <a:p>
            <a:pPr marL="169334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133"/>
              <a:buNone/>
            </a:pPr>
            <a:r>
              <a:rPr lang="pt-BR" sz="2133" b="1">
                <a:latin typeface="Arial"/>
                <a:ea typeface="Arial"/>
                <a:cs typeface="Arial"/>
                <a:sym typeface="Arial"/>
              </a:rPr>
              <a:t>Slides 4, 5, 13 a </a:t>
            </a:r>
            <a:r>
              <a:rPr lang="pt-BR" sz="1600" b="1"/>
              <a:t>16, 19 a 26 – </a:t>
            </a:r>
            <a:r>
              <a:rPr lang="pt-BR" sz="1600"/>
              <a:t>© Getty Images.</a:t>
            </a:r>
            <a:endParaRPr sz="1600"/>
          </a:p>
          <a:p>
            <a:pPr marL="169334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133"/>
              <a:buNone/>
            </a:pPr>
            <a:r>
              <a:rPr lang="pt-BR" sz="2133" b="1"/>
              <a:t>Slide 6 – </a:t>
            </a:r>
            <a:r>
              <a:rPr lang="pt-BR" sz="2133" b="0" i="0" u="sng" strike="noStrike" cap="none">
                <a:solidFill>
                  <a:srgbClr val="0097A7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https://www.youtube.com/watch?v=ZbMr2XcdmmU</a:t>
            </a:r>
            <a:endParaRPr sz="2133" b="0" i="0" u="none" strike="noStrike" cap="none">
              <a:solidFill>
                <a:srgbClr val="0097A7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69334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133"/>
              <a:buNone/>
            </a:pPr>
            <a:endParaRPr sz="1600"/>
          </a:p>
          <a:p>
            <a:pPr marL="169334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133"/>
              <a:buNone/>
            </a:pPr>
            <a:endParaRPr sz="1600"/>
          </a:p>
          <a:p>
            <a:pPr marL="169334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133"/>
              <a:buNone/>
            </a:pPr>
            <a:endParaRPr sz="1600" i="0"/>
          </a:p>
          <a:p>
            <a:pPr marL="169334" lvl="0" indent="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74489D"/>
              </a:buClr>
              <a:buSzPts val="2133"/>
              <a:buFont typeface="Lato"/>
              <a:buNone/>
            </a:pPr>
            <a:endParaRPr sz="160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">
          <a:extLst>
            <a:ext uri="{FF2B5EF4-FFF2-40B4-BE49-F238E27FC236}">
              <a16:creationId xmlns:a16="http://schemas.microsoft.com/office/drawing/2014/main" id="{982920F2-B38F-C97B-FABA-7A1593BB8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37d06002416_0_266">
            <a:extLst>
              <a:ext uri="{FF2B5EF4-FFF2-40B4-BE49-F238E27FC236}">
                <a16:creationId xmlns:a16="http://schemas.microsoft.com/office/drawing/2014/main" id="{2CC2E81F-DF5E-0B23-B2A6-94C129D656C2}"/>
              </a:ext>
            </a:extLst>
          </p:cNvPr>
          <p:cNvSpPr txBox="1">
            <a:spLocks noGrp="1"/>
          </p:cNvSpPr>
          <p:nvPr>
            <p:ph type="subTitle" idx="2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Grandstander"/>
              <a:buNone/>
            </a:pPr>
            <a:r>
              <a:rPr lang="pt-BR" dirty="0"/>
              <a:t>SLIDES 2 </a:t>
            </a:r>
          </a:p>
        </p:txBody>
      </p:sp>
      <p:grpSp>
        <p:nvGrpSpPr>
          <p:cNvPr id="5" name="Google Shape;421;g37d06002416_0_213">
            <a:extLst>
              <a:ext uri="{FF2B5EF4-FFF2-40B4-BE49-F238E27FC236}">
                <a16:creationId xmlns:a16="http://schemas.microsoft.com/office/drawing/2014/main" id="{BF79CAF0-4047-06E2-2600-E99929F90A98}"/>
              </a:ext>
            </a:extLst>
          </p:cNvPr>
          <p:cNvGrpSpPr/>
          <p:nvPr/>
        </p:nvGrpSpPr>
        <p:grpSpPr>
          <a:xfrm>
            <a:off x="449991" y="982950"/>
            <a:ext cx="692308" cy="720000"/>
            <a:chOff x="512793" y="747344"/>
            <a:chExt cx="692308" cy="720000"/>
          </a:xfrm>
        </p:grpSpPr>
        <p:pic>
          <p:nvPicPr>
            <p:cNvPr id="6" name="Google Shape;422;g37d06002416_0_213">
              <a:extLst>
                <a:ext uri="{FF2B5EF4-FFF2-40B4-BE49-F238E27FC236}">
                  <a16:creationId xmlns:a16="http://schemas.microsoft.com/office/drawing/2014/main" id="{63057FC7-0226-8136-FC24-168ED5E18A24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74734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423;g37d06002416_0_213">
              <a:extLst>
                <a:ext uri="{FF2B5EF4-FFF2-40B4-BE49-F238E27FC236}">
                  <a16:creationId xmlns:a16="http://schemas.microsoft.com/office/drawing/2014/main" id="{0EA47B54-6C62-E55A-619A-35C7B1B86E4E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73043" y="818751"/>
              <a:ext cx="371612" cy="5274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" name="Google Shape;407;g37d06002416_0_213">
            <a:extLst>
              <a:ext uri="{FF2B5EF4-FFF2-40B4-BE49-F238E27FC236}">
                <a16:creationId xmlns:a16="http://schemas.microsoft.com/office/drawing/2014/main" id="{36609968-E253-DC26-7939-25957DF5C08B}"/>
              </a:ext>
            </a:extLst>
          </p:cNvPr>
          <p:cNvSpPr txBox="1"/>
          <p:nvPr/>
        </p:nvSpPr>
        <p:spPr>
          <a:xfrm>
            <a:off x="1194303" y="982950"/>
            <a:ext cx="4474978" cy="3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Habilidade:</a:t>
            </a:r>
          </a:p>
          <a:p>
            <a:pPr lvl="0">
              <a:buSzPts val="1100"/>
            </a:pPr>
            <a:r>
              <a:rPr lang="pt-BR" sz="1600" dirty="0"/>
              <a:t>(EF12LP19) Ler e compreender textos do campo artístico-literário que apresentem rimas, sonoridades, jogos de palavras, expressões e comparações.</a:t>
            </a:r>
          </a:p>
          <a:p>
            <a:pPr lvl="0">
              <a:buSzPts val="1100"/>
            </a:pPr>
            <a:r>
              <a:rPr lang="pt-BR" sz="1600" dirty="0"/>
              <a:t>(EF01LP10A) Nomear as letras do alfabeto.</a:t>
            </a:r>
          </a:p>
          <a:p>
            <a:pPr lvl="0">
              <a:buSzPts val="1100"/>
            </a:pPr>
            <a:r>
              <a:rPr lang="pt-BR" sz="1600" dirty="0"/>
              <a:t>(EF01LP10B) Recitar as letras do alfabeto sequencialmente.</a:t>
            </a:r>
          </a:p>
          <a:p>
            <a:pPr lvl="0">
              <a:buSzPts val="1100"/>
            </a:pPr>
            <a:r>
              <a:rPr lang="pt-BR" sz="1600" dirty="0"/>
              <a:t>(EF01LP02B) Escrever textos - de próprio punho ou ditados por um colega ou professor - utilizando a escrita alfabética.</a:t>
            </a:r>
          </a:p>
          <a:p>
            <a:pPr lvl="0" algn="just">
              <a:buSzPts val="1100"/>
            </a:pPr>
            <a:r>
              <a:rPr lang="pt-BR" sz="1600" dirty="0"/>
              <a:t>	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just">
              <a:buSzPts val="1100"/>
            </a:pPr>
            <a:endParaRPr lang="pt-BR" sz="1600" dirty="0"/>
          </a:p>
        </p:txBody>
      </p:sp>
      <p:pic>
        <p:nvPicPr>
          <p:cNvPr id="9" name="Espaço Reservado para Imagem 8">
            <a:extLst>
              <a:ext uri="{FF2B5EF4-FFF2-40B4-BE49-F238E27FC236}">
                <a16:creationId xmlns:a16="http://schemas.microsoft.com/office/drawing/2014/main" id="{9CA649D1-B692-562D-DC33-286977C9FCD2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5"/>
          <a:srcRect l="111" r="111"/>
          <a:stretch/>
        </p:blipFill>
        <p:spPr>
          <a:xfrm>
            <a:off x="6096000" y="826801"/>
            <a:ext cx="5609485" cy="3131806"/>
          </a:xfrm>
        </p:spPr>
      </p:pic>
    </p:spTree>
    <p:extLst>
      <p:ext uri="{BB962C8B-B14F-4D97-AF65-F5344CB8AC3E}">
        <p14:creationId xmlns:p14="http://schemas.microsoft.com/office/powerpoint/2010/main" val="26406877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381ec7ea1b9_0_225"/>
          <p:cNvSpPr txBox="1">
            <a:spLocks noGrp="1"/>
          </p:cNvSpPr>
          <p:nvPr>
            <p:ph type="subTitle" idx="1"/>
          </p:nvPr>
        </p:nvSpPr>
        <p:spPr>
          <a:xfrm rot="-119636">
            <a:off x="176675" y="169020"/>
            <a:ext cx="1871033" cy="555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/>
              <a:t>SLIDE </a:t>
            </a:r>
            <a:endParaRPr dirty="0"/>
          </a:p>
        </p:txBody>
      </p:sp>
      <p:sp>
        <p:nvSpPr>
          <p:cNvPr id="493" name="Google Shape;493;g381ec7ea1b9_0_225"/>
          <p:cNvSpPr txBox="1"/>
          <p:nvPr/>
        </p:nvSpPr>
        <p:spPr>
          <a:xfrm>
            <a:off x="1317607" y="902657"/>
            <a:ext cx="5046591" cy="16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1100"/>
            </a:pPr>
            <a:r>
              <a:rPr lang="pt-BR" sz="16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dirty="0">
                <a:solidFill>
                  <a:schemeClr val="tx1"/>
                </a:solidFill>
              </a:rPr>
              <a:t>Caro professor,</a:t>
            </a:r>
          </a:p>
          <a:p>
            <a:pPr marL="171450" lvl="0" indent="-171450">
              <a:buSzPts val="1100"/>
              <a:buChar char="●"/>
            </a:pPr>
            <a:r>
              <a:rPr lang="pt-BR" sz="1600" dirty="0">
                <a:solidFill>
                  <a:schemeClr val="tx1"/>
                </a:solidFill>
              </a:rPr>
              <a:t>Apresente a foto do poeta e uma breve biografia dele.</a:t>
            </a:r>
          </a:p>
          <a:p>
            <a:pPr lvl="0">
              <a:buSzPts val="1100"/>
            </a:pPr>
            <a:r>
              <a:rPr lang="pt-BR" sz="1600" dirty="0">
                <a:solidFill>
                  <a:schemeClr val="tx1"/>
                </a:solidFill>
              </a:rPr>
              <a:t>Biografia de Manuel Bandeira: </a:t>
            </a:r>
          </a:p>
          <a:p>
            <a:pPr lvl="0">
              <a:buSzPts val="1100"/>
            </a:pPr>
            <a:r>
              <a:rPr lang="pt-BR" sz="1600" b="1" dirty="0">
                <a:solidFill>
                  <a:schemeClr val="tx1"/>
                </a:solidFill>
              </a:rPr>
              <a:t>Manuel Bandeira </a:t>
            </a:r>
            <a:r>
              <a:rPr lang="pt-BR" sz="1600" dirty="0">
                <a:solidFill>
                  <a:schemeClr val="tx1"/>
                </a:solidFill>
              </a:rPr>
              <a:t>foi um escritor brasileiro, além de professor, crítico de arte e historiador literário. Fez parte da primeira geração modernista no Brasil.</a:t>
            </a:r>
          </a:p>
          <a:p>
            <a:pPr lvl="0">
              <a:buSzPts val="1100"/>
            </a:pPr>
            <a:r>
              <a:rPr lang="pt-BR" sz="1600" dirty="0">
                <a:solidFill>
                  <a:schemeClr val="tx1"/>
                </a:solidFill>
              </a:rPr>
              <a:t>Com uma obra recheada de lirismo poético, Bandeira foi adepto do verso livre, da língua coloquial, da irreverência e da liberdade criadora. Os principais temas explorados pelo escritor são o cotidiano e a melancolia.</a:t>
            </a:r>
          </a:p>
          <a:p>
            <a:pPr lvl="0">
              <a:buSzPts val="1100"/>
            </a:pPr>
            <a:endParaRPr lang="pt-BR" sz="1600" dirty="0">
              <a:solidFill>
                <a:schemeClr val="tx1"/>
              </a:solidFill>
            </a:endParaRPr>
          </a:p>
          <a:p>
            <a:pPr lvl="0">
              <a:buSzPts val="1100"/>
            </a:pPr>
            <a:endParaRPr sz="16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Google Shape;494;g381ec7ea1b9_0_225"/>
          <p:cNvSpPr txBox="1"/>
          <p:nvPr/>
        </p:nvSpPr>
        <p:spPr>
          <a:xfrm>
            <a:off x="1279765" y="3873500"/>
            <a:ext cx="10715145" cy="16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1100"/>
            </a:pPr>
            <a:r>
              <a:rPr lang="pt-BR" sz="1600" dirty="0">
                <a:solidFill>
                  <a:schemeClr val="tx1"/>
                </a:solidFill>
              </a:rPr>
              <a:t>Nasceu no dia 19 de abril de 1886, no Recife, Pernambuco.</a:t>
            </a:r>
          </a:p>
          <a:p>
            <a:pPr lvl="0">
              <a:buSzPts val="1100"/>
            </a:pPr>
            <a:r>
              <a:rPr lang="pt-BR" sz="1600" dirty="0">
                <a:solidFill>
                  <a:schemeClr val="tx1"/>
                </a:solidFill>
              </a:rPr>
              <a:t>Aos dez anos de idade mudou-se para o Rio de Janeiro, onde estudou no Colégio Pedro II entre os anos de 1897 a 1902. Mais tarde, formou-se em Letras.</a:t>
            </a:r>
          </a:p>
          <a:p>
            <a:pPr lvl="0">
              <a:buSzPts val="1100"/>
            </a:pPr>
            <a:r>
              <a:rPr lang="pt-BR" sz="1600" dirty="0">
                <a:solidFill>
                  <a:schemeClr val="tx1"/>
                </a:solidFill>
              </a:rPr>
              <a:t>Em 1903, começa a estudar Engenharia na Faculdade Politécnica em São Paulo. No entanto, abandona o curso, pois sua saúde fica frágil. Diante disso, procura curar-se da tuberculose em Minas Gerais, Rio de Janeiro e Suíça, onde permanece durante um ano.</a:t>
            </a:r>
          </a:p>
          <a:p>
            <a:pPr lvl="0">
              <a:buSzPts val="1100"/>
            </a:pPr>
            <a:r>
              <a:rPr lang="pt-BR" sz="1600" dirty="0">
                <a:solidFill>
                  <a:schemeClr val="tx1"/>
                </a:solidFill>
              </a:rPr>
              <a:t>De volta ao Brasil, em 1914, dedica-se a sua verdadeira paixão: a literatura. Durante anos de trabalhos publicados em periódicos, publica seu primeiro livro de poesias intitulado “</a:t>
            </a:r>
            <a:r>
              <a:rPr lang="pt-BR" sz="1600" i="1" dirty="0">
                <a:solidFill>
                  <a:schemeClr val="tx1"/>
                </a:solidFill>
              </a:rPr>
              <a:t>Cinza das Horas</a:t>
            </a:r>
            <a:r>
              <a:rPr lang="pt-BR" sz="1600" dirty="0">
                <a:solidFill>
                  <a:schemeClr val="tx1"/>
                </a:solidFill>
              </a:rPr>
              <a:t>” (1917).</a:t>
            </a:r>
          </a:p>
          <a:p>
            <a:pPr lvl="0">
              <a:buSzPts val="1100"/>
            </a:pPr>
            <a:r>
              <a:rPr lang="pt-BR" sz="1600" dirty="0">
                <a:solidFill>
                  <a:schemeClr val="tx1"/>
                </a:solidFill>
              </a:rPr>
              <a:t>Fonte: https://www.todamateria.com.br/</a:t>
            </a:r>
            <a:r>
              <a:rPr lang="pt-BR" sz="1600" dirty="0" err="1">
                <a:solidFill>
                  <a:schemeClr val="tx1"/>
                </a:solidFill>
              </a:rPr>
              <a:t>manuel</a:t>
            </a:r>
            <a:r>
              <a:rPr lang="pt-BR" sz="1600" dirty="0">
                <a:solidFill>
                  <a:schemeClr val="tx1"/>
                </a:solidFill>
              </a:rPr>
              <a:t>-bandeira/. Acesso em 10 jul. 2024</a:t>
            </a:r>
          </a:p>
          <a:p>
            <a:pPr marL="171450" lvl="0" indent="-171450">
              <a:buSzPts val="1100"/>
              <a:buChar char="●"/>
            </a:pPr>
            <a:r>
              <a:rPr lang="pt-BR" sz="1600" dirty="0">
                <a:solidFill>
                  <a:schemeClr val="tx1"/>
                </a:solidFill>
              </a:rPr>
              <a:t>Liste com a turma os meios de transportes conhecidos e levante os saberes dos estudantes sobre os sons emitidos por eles.</a:t>
            </a:r>
          </a:p>
          <a:p>
            <a:pPr lvl="0">
              <a:buSzPts val="1100"/>
            </a:pPr>
            <a:endParaRPr lang="pt-BR" sz="1600" dirty="0">
              <a:solidFill>
                <a:schemeClr val="tx1"/>
              </a:solidFill>
            </a:endParaRPr>
          </a:p>
          <a:p>
            <a:pPr lvl="0">
              <a:buSzPts val="1100"/>
            </a:pPr>
            <a:endParaRPr lang="pt-BR" sz="1600" dirty="0">
              <a:solidFill>
                <a:schemeClr val="tx1"/>
              </a:solidFill>
            </a:endParaRPr>
          </a:p>
          <a:p>
            <a:pPr lvl="0">
              <a:spcBef>
                <a:spcPts val="135"/>
              </a:spcBef>
              <a:buClr>
                <a:srgbClr val="231F20"/>
              </a:buClr>
              <a:buSzPts val="1200"/>
            </a:pPr>
            <a:endParaRPr lang="pt-BR" sz="1600" dirty="0">
              <a:solidFill>
                <a:schemeClr val="tx1"/>
              </a:solidFill>
            </a:endParaRPr>
          </a:p>
        </p:txBody>
      </p:sp>
      <p:grpSp>
        <p:nvGrpSpPr>
          <p:cNvPr id="501" name="Google Shape;501;g381ec7ea1b9_0_225"/>
          <p:cNvGrpSpPr/>
          <p:nvPr/>
        </p:nvGrpSpPr>
        <p:grpSpPr>
          <a:xfrm>
            <a:off x="512798" y="1183881"/>
            <a:ext cx="692308" cy="720000"/>
            <a:chOff x="512793" y="2412643"/>
            <a:chExt cx="692308" cy="720000"/>
          </a:xfrm>
        </p:grpSpPr>
        <p:pic>
          <p:nvPicPr>
            <p:cNvPr id="502" name="Google Shape;502;g381ec7ea1b9_0_22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3" name="Google Shape;503;g381ec7ea1b9_0_22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" name="Espaço Reservado para Imagem 4">
            <a:extLst>
              <a:ext uri="{FF2B5EF4-FFF2-40B4-BE49-F238E27FC236}">
                <a16:creationId xmlns:a16="http://schemas.microsoft.com/office/drawing/2014/main" id="{8FE21128-ED3F-3E05-27EF-77302DA2D5EB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5"/>
          <a:srcRect l="472" r="472"/>
          <a:stretch/>
        </p:blipFill>
        <p:spPr>
          <a:xfrm>
            <a:off x="6573945" y="964092"/>
            <a:ext cx="5110114" cy="2909408"/>
          </a:xfr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spaço Reservado para Imagem 2">
            <a:extLst>
              <a:ext uri="{FF2B5EF4-FFF2-40B4-BE49-F238E27FC236}">
                <a16:creationId xmlns:a16="http://schemas.microsoft.com/office/drawing/2014/main" id="{13BE6351-E274-5050-FDEE-9BB627444300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l="249" r="249"/>
          <a:stretch/>
        </p:blipFill>
        <p:spPr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609" name="Google Shape;609;g381ec38e8d8_0_246"/>
          <p:cNvSpPr txBox="1">
            <a:spLocks noGrp="1"/>
          </p:cNvSpPr>
          <p:nvPr>
            <p:ph type="body" idx="1"/>
          </p:nvPr>
        </p:nvSpPr>
        <p:spPr>
          <a:xfrm rot="-120190">
            <a:off x="271603" y="242446"/>
            <a:ext cx="2265785" cy="385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Grandstander"/>
              <a:buNone/>
            </a:pPr>
            <a:r>
              <a:rPr lang="pt-BR" dirty="0"/>
              <a:t>SLIDE 4 E 5</a:t>
            </a:r>
            <a:endParaRPr dirty="0"/>
          </a:p>
        </p:txBody>
      </p:sp>
      <p:pic>
        <p:nvPicPr>
          <p:cNvPr id="5" name="Espaço Reservado para Imagem 4">
            <a:extLst>
              <a:ext uri="{FF2B5EF4-FFF2-40B4-BE49-F238E27FC236}">
                <a16:creationId xmlns:a16="http://schemas.microsoft.com/office/drawing/2014/main" id="{0F9E50C8-0FFA-ADD8-F482-B8E3851AF920}"/>
              </a:ext>
            </a:extLst>
          </p:cNvPr>
          <p:cNvPicPr>
            <a:picLocks noGrp="1" noChangeAspect="1"/>
          </p:cNvPicPr>
          <p:nvPr>
            <p:ph type="pic" idx="3"/>
          </p:nvPr>
        </p:nvPicPr>
        <p:blipFill>
          <a:blip r:embed="rId4"/>
          <a:srcRect t="238" b="238"/>
          <a:stretch/>
        </p:blipFill>
        <p:spPr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6" name="Google Shape;493;g381ec7ea1b9_0_225">
            <a:extLst>
              <a:ext uri="{FF2B5EF4-FFF2-40B4-BE49-F238E27FC236}">
                <a16:creationId xmlns:a16="http://schemas.microsoft.com/office/drawing/2014/main" id="{45DBAE3D-12B2-D955-2AE4-53B97299CAD3}"/>
              </a:ext>
            </a:extLst>
          </p:cNvPr>
          <p:cNvSpPr txBox="1"/>
          <p:nvPr/>
        </p:nvSpPr>
        <p:spPr>
          <a:xfrm>
            <a:off x="1317607" y="902657"/>
            <a:ext cx="5046591" cy="16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1100"/>
            </a:pPr>
            <a:r>
              <a:rPr lang="pt-BR" sz="16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dirty="0"/>
              <a:t>Caro professor,</a:t>
            </a:r>
          </a:p>
          <a:p>
            <a:pPr lvl="0">
              <a:buSzPts val="1100"/>
            </a:pPr>
            <a:endParaRPr lang="pt-BR" sz="1600" dirty="0"/>
          </a:p>
          <a:p>
            <a:pPr lvl="0">
              <a:buSzPts val="1100"/>
            </a:pPr>
            <a:r>
              <a:rPr lang="pt-BR" sz="1600" dirty="0"/>
              <a:t>Antes de iniciar a leitura, antecipe a partir do título o que poderá estar escrito no poema, lembrando aos estudantes que Manuel Bandeira gostava de escrever sobre o cotidiano.</a:t>
            </a:r>
          </a:p>
          <a:p>
            <a:pPr lvl="0">
              <a:buSzPts val="1100"/>
            </a:pPr>
            <a:r>
              <a:rPr lang="pt-BR" sz="1600" dirty="0"/>
              <a:t>Retome com os estudantes os meios de transporte listados e incentive-os a falar sobre o que sabem sobre esse meio de transporte.</a:t>
            </a:r>
          </a:p>
          <a:p>
            <a:pPr lvl="0">
              <a:buSzPts val="1100"/>
            </a:pPr>
            <a:r>
              <a:rPr lang="pt-BR" sz="1600" dirty="0"/>
              <a:t>Faça a leitura com bastante ênfase para percebam a sonoridade provocada na escolha das palavras do poema, que dão ritmo e movimento de trem.</a:t>
            </a:r>
          </a:p>
          <a:p>
            <a:pPr lvl="0">
              <a:buSzPts val="1100"/>
            </a:pPr>
            <a:endParaRPr lang="pt-BR" sz="1600" dirty="0"/>
          </a:p>
          <a:p>
            <a:pPr>
              <a:buSzPts val="1100"/>
            </a:pPr>
            <a:r>
              <a:rPr lang="pt-BR" sz="1600" dirty="0"/>
              <a:t>Para acessar o texto na íntegra: http://www.mac.usp.br/mac/templates/projetos/educativo/tremferro.html</a:t>
            </a:r>
          </a:p>
          <a:p>
            <a:pPr lvl="0">
              <a:buSzPts val="1100"/>
            </a:pPr>
            <a:endParaRPr lang="pt-BR" sz="1600" dirty="0"/>
          </a:p>
          <a:p>
            <a:pPr lvl="0">
              <a:buSzPts val="1100"/>
            </a:pPr>
            <a:endParaRPr lang="pt-BR" sz="1600" dirty="0"/>
          </a:p>
          <a:p>
            <a:pPr lvl="0">
              <a:buSzPts val="1100"/>
            </a:pPr>
            <a:endParaRPr sz="16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" name="Google Shape;501;g381ec7ea1b9_0_225">
            <a:extLst>
              <a:ext uri="{FF2B5EF4-FFF2-40B4-BE49-F238E27FC236}">
                <a16:creationId xmlns:a16="http://schemas.microsoft.com/office/drawing/2014/main" id="{016A34E7-F15C-3CCC-E820-FCD120E7F79C}"/>
              </a:ext>
            </a:extLst>
          </p:cNvPr>
          <p:cNvGrpSpPr/>
          <p:nvPr/>
        </p:nvGrpSpPr>
        <p:grpSpPr>
          <a:xfrm>
            <a:off x="512798" y="1183881"/>
            <a:ext cx="692308" cy="720000"/>
            <a:chOff x="512793" y="2412643"/>
            <a:chExt cx="692308" cy="720000"/>
          </a:xfrm>
        </p:grpSpPr>
        <p:pic>
          <p:nvPicPr>
            <p:cNvPr id="8" name="Google Shape;502;g381ec7ea1b9_0_225">
              <a:extLst>
                <a:ext uri="{FF2B5EF4-FFF2-40B4-BE49-F238E27FC236}">
                  <a16:creationId xmlns:a16="http://schemas.microsoft.com/office/drawing/2014/main" id="{1FAA2E04-1D1D-F714-87F0-9E6C1AC44BDC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Google Shape;503;g381ec7ea1b9_0_225">
              <a:extLst>
                <a:ext uri="{FF2B5EF4-FFF2-40B4-BE49-F238E27FC236}">
                  <a16:creationId xmlns:a16="http://schemas.microsoft.com/office/drawing/2014/main" id="{152DF601-F3E8-1CDA-5649-AB9FD2BD4F78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2"/>
          <p:cNvSpPr txBox="1">
            <a:spLocks noGrp="1"/>
          </p:cNvSpPr>
          <p:nvPr>
            <p:ph type="title"/>
          </p:nvPr>
        </p:nvSpPr>
        <p:spPr>
          <a:xfrm>
            <a:off x="608606" y="898167"/>
            <a:ext cx="11106000" cy="6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135467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67"/>
              <a:buNone/>
            </a:pPr>
            <a:r>
              <a:rPr lang="pt-BR" sz="26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1. </a:t>
            </a:r>
            <a:r>
              <a:rPr lang="pt-BR" sz="2600" b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LEIA O POEMA.</a:t>
            </a:r>
            <a:endParaRPr sz="2600" b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22"/>
          <p:cNvSpPr txBox="1"/>
          <p:nvPr/>
        </p:nvSpPr>
        <p:spPr>
          <a:xfrm>
            <a:off x="4757319" y="1444465"/>
            <a:ext cx="3323100" cy="923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TREM DE FERRO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22"/>
          <p:cNvSpPr txBox="1"/>
          <p:nvPr/>
        </p:nvSpPr>
        <p:spPr>
          <a:xfrm>
            <a:off x="316325" y="2433501"/>
            <a:ext cx="8292900" cy="2923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CAFÉ COM PÃO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CAFÉ COM PÃO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CAFÉ COM PÃO 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VIRGE MARIA</a:t>
            </a: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O QUE FOI ISSO MAQUINISTA? 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22"/>
          <p:cNvSpPr txBox="1"/>
          <p:nvPr/>
        </p:nvSpPr>
        <p:spPr>
          <a:xfrm rot="1115">
            <a:off x="9463532" y="6049021"/>
            <a:ext cx="2544766" cy="4812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96000" rIns="121900" bIns="96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7"/>
              <a:buFont typeface="Lato"/>
              <a:buNone/>
            </a:pPr>
            <a:r>
              <a:rPr lang="pt-BR" sz="18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8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8" name="Google Shape;208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80295" y="3254239"/>
            <a:ext cx="3573434" cy="22333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oogle Shape;651;g381ec38e8d8_0_255">
            <a:extLst>
              <a:ext uri="{FF2B5EF4-FFF2-40B4-BE49-F238E27FC236}">
                <a16:creationId xmlns:a16="http://schemas.microsoft.com/office/drawing/2014/main" id="{7A637F6D-1E5F-73FD-1991-939F838851D9}"/>
              </a:ext>
            </a:extLst>
          </p:cNvPr>
          <p:cNvGrpSpPr/>
          <p:nvPr/>
        </p:nvGrpSpPr>
        <p:grpSpPr>
          <a:xfrm>
            <a:off x="9639759" y="348519"/>
            <a:ext cx="2013970" cy="447532"/>
            <a:chOff x="305605" y="2234344"/>
            <a:chExt cx="2453545" cy="447532"/>
          </a:xfrm>
        </p:grpSpPr>
        <p:sp>
          <p:nvSpPr>
            <p:cNvPr id="3" name="Google Shape;652;g381ec38e8d8_0_255">
              <a:extLst>
                <a:ext uri="{FF2B5EF4-FFF2-40B4-BE49-F238E27FC236}">
                  <a16:creationId xmlns:a16="http://schemas.microsoft.com/office/drawing/2014/main" id="{D9970916-5B92-255D-3C52-6825B3A9801E}"/>
                </a:ext>
              </a:extLst>
            </p:cNvPr>
            <p:cNvSpPr/>
            <p:nvPr/>
          </p:nvSpPr>
          <p:spPr>
            <a:xfrm>
              <a:off x="428150" y="2362131"/>
              <a:ext cx="2331000" cy="303000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 cap="flat" cmpd="sng">
              <a:solidFill>
                <a:srgbClr val="A839A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2000" tIns="0" rIns="108000" bIns="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sz="1400" b="1" i="0" u="none" strike="noStrike" cap="none" dirty="0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LEITURA EM FASE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" name="Google Shape;653;g381ec38e8d8_0_255">
              <a:extLst>
                <a:ext uri="{FF2B5EF4-FFF2-40B4-BE49-F238E27FC236}">
                  <a16:creationId xmlns:a16="http://schemas.microsoft.com/office/drawing/2014/main" id="{40749CE7-2B5D-A9DE-D37A-0B5B99C3C88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05605" y="2234344"/>
              <a:ext cx="463516" cy="44753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9">
          <a:extLst>
            <a:ext uri="{FF2B5EF4-FFF2-40B4-BE49-F238E27FC236}">
              <a16:creationId xmlns:a16="http://schemas.microsoft.com/office/drawing/2014/main" id="{37AC306C-B417-6194-03EB-203E5FDEA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381ec7ea1b9_0_225">
            <a:extLst>
              <a:ext uri="{FF2B5EF4-FFF2-40B4-BE49-F238E27FC236}">
                <a16:creationId xmlns:a16="http://schemas.microsoft.com/office/drawing/2014/main" id="{F0B58513-2C83-E5CA-3E2A-21CB0B326F0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 rot="-119636">
            <a:off x="176675" y="169020"/>
            <a:ext cx="1871033" cy="555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/>
              <a:t>SLIDE 9</a:t>
            </a:r>
            <a:endParaRPr dirty="0"/>
          </a:p>
        </p:txBody>
      </p:sp>
      <p:sp>
        <p:nvSpPr>
          <p:cNvPr id="493" name="Google Shape;493;g381ec7ea1b9_0_225">
            <a:extLst>
              <a:ext uri="{FF2B5EF4-FFF2-40B4-BE49-F238E27FC236}">
                <a16:creationId xmlns:a16="http://schemas.microsoft.com/office/drawing/2014/main" id="{EFCB1CE3-2C0D-445B-5AEE-5CD992AD4924}"/>
              </a:ext>
            </a:extLst>
          </p:cNvPr>
          <p:cNvSpPr txBox="1"/>
          <p:nvPr/>
        </p:nvSpPr>
        <p:spPr>
          <a:xfrm>
            <a:off x="1317607" y="902656"/>
            <a:ext cx="7341651" cy="2193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3344545" lvl="0">
              <a:lnSpc>
                <a:spcPct val="108000"/>
              </a:lnSpc>
              <a:spcBef>
                <a:spcPts val="135"/>
              </a:spcBef>
              <a:buSzPts val="1100"/>
            </a:pPr>
            <a:r>
              <a:rPr lang="pt-BR" sz="16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Dinâmica de condução:  </a:t>
            </a:r>
            <a:r>
              <a:rPr lang="pt-BR" sz="1600" dirty="0"/>
              <a:t>Caro professor, Questione os estudantes sobre a profissão de foguista e esclareça que é o profissional responsável por colocar fogo na fornalha para o trem funcionar, isso para os trens movidos a carvão.</a:t>
            </a:r>
          </a:p>
          <a:p>
            <a:pPr lvl="0">
              <a:buSzPts val="1100"/>
            </a:pPr>
            <a:endParaRPr sz="16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01" name="Google Shape;501;g381ec7ea1b9_0_225">
            <a:extLst>
              <a:ext uri="{FF2B5EF4-FFF2-40B4-BE49-F238E27FC236}">
                <a16:creationId xmlns:a16="http://schemas.microsoft.com/office/drawing/2014/main" id="{C0E9D0FB-6B51-3A36-11F0-A24C2C576B4A}"/>
              </a:ext>
            </a:extLst>
          </p:cNvPr>
          <p:cNvGrpSpPr/>
          <p:nvPr/>
        </p:nvGrpSpPr>
        <p:grpSpPr>
          <a:xfrm>
            <a:off x="512798" y="1183881"/>
            <a:ext cx="692308" cy="720000"/>
            <a:chOff x="512793" y="2412643"/>
            <a:chExt cx="692308" cy="720000"/>
          </a:xfrm>
        </p:grpSpPr>
        <p:pic>
          <p:nvPicPr>
            <p:cNvPr id="502" name="Google Shape;502;g381ec7ea1b9_0_225">
              <a:extLst>
                <a:ext uri="{FF2B5EF4-FFF2-40B4-BE49-F238E27FC236}">
                  <a16:creationId xmlns:a16="http://schemas.microsoft.com/office/drawing/2014/main" id="{D844E474-D027-8A37-3A0B-7FA0DC73DFAD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3" name="Google Shape;503;g381ec7ea1b9_0_225">
              <a:extLst>
                <a:ext uri="{FF2B5EF4-FFF2-40B4-BE49-F238E27FC236}">
                  <a16:creationId xmlns:a16="http://schemas.microsoft.com/office/drawing/2014/main" id="{BBD9D450-1400-DDD2-D9FF-6387DEA6E0D4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" name="Espaço Reservado para Imagem 9">
            <a:extLst>
              <a:ext uri="{FF2B5EF4-FFF2-40B4-BE49-F238E27FC236}">
                <a16:creationId xmlns:a16="http://schemas.microsoft.com/office/drawing/2014/main" id="{93333ED3-FF8E-E7F5-9A18-9B5BC18C5EDE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5"/>
          <a:srcRect l="593" r="593"/>
          <a:stretch/>
        </p:blipFill>
        <p:spPr/>
      </p:pic>
    </p:spTree>
    <p:extLst>
      <p:ext uri="{BB962C8B-B14F-4D97-AF65-F5344CB8AC3E}">
        <p14:creationId xmlns:p14="http://schemas.microsoft.com/office/powerpoint/2010/main" val="198674132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9">
          <a:extLst>
            <a:ext uri="{FF2B5EF4-FFF2-40B4-BE49-F238E27FC236}">
              <a16:creationId xmlns:a16="http://schemas.microsoft.com/office/drawing/2014/main" id="{B74C1BB3-1E5A-C491-FBC9-35C09C16B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381ec7ea1b9_0_225">
            <a:extLst>
              <a:ext uri="{FF2B5EF4-FFF2-40B4-BE49-F238E27FC236}">
                <a16:creationId xmlns:a16="http://schemas.microsoft.com/office/drawing/2014/main" id="{2D43C76E-451E-B8D1-BE76-FD121DBFA10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 rot="-119636">
            <a:off x="176675" y="169020"/>
            <a:ext cx="1871033" cy="555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/>
              <a:t>SLIDE 13</a:t>
            </a:r>
            <a:endParaRPr dirty="0"/>
          </a:p>
        </p:txBody>
      </p:sp>
      <p:sp>
        <p:nvSpPr>
          <p:cNvPr id="493" name="Google Shape;493;g381ec7ea1b9_0_225">
            <a:extLst>
              <a:ext uri="{FF2B5EF4-FFF2-40B4-BE49-F238E27FC236}">
                <a16:creationId xmlns:a16="http://schemas.microsoft.com/office/drawing/2014/main" id="{45099678-809D-3605-3FDA-C9FE7EA81A19}"/>
              </a:ext>
            </a:extLst>
          </p:cNvPr>
          <p:cNvSpPr txBox="1"/>
          <p:nvPr/>
        </p:nvSpPr>
        <p:spPr>
          <a:xfrm>
            <a:off x="1317608" y="902656"/>
            <a:ext cx="4352554" cy="2193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1100"/>
            </a:pPr>
            <a:r>
              <a:rPr lang="pt-BR" sz="16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Dinâmica de condução:  </a:t>
            </a:r>
            <a:r>
              <a:rPr lang="pt-BR" sz="1600" dirty="0"/>
              <a:t>Caro professor,</a:t>
            </a:r>
          </a:p>
          <a:p>
            <a:pPr lvl="0">
              <a:buSzPts val="1100"/>
            </a:pPr>
            <a:r>
              <a:rPr lang="pt-BR" sz="1600" dirty="0"/>
              <a:t>Escreva na lousa a palavra PAO e pergunte aos estudantes o que falta para lê-la corretamente. Espera-se que eles citem o sinal gráfico (~).</a:t>
            </a:r>
          </a:p>
          <a:p>
            <a:pPr marR="1063625" lvl="0">
              <a:lnSpc>
                <a:spcPct val="108000"/>
              </a:lnSpc>
              <a:spcBef>
                <a:spcPts val="135"/>
              </a:spcBef>
              <a:buClr>
                <a:srgbClr val="231F20"/>
              </a:buClr>
              <a:buSzPts val="1200"/>
            </a:pPr>
            <a:r>
              <a:rPr lang="pt-BR" sz="1600" dirty="0">
                <a:solidFill>
                  <a:srgbClr val="231F20"/>
                </a:solidFill>
              </a:rPr>
              <a:t>Aproveite e estimule os estudantes a dizerem outra palavra com o mesmo som final.</a:t>
            </a:r>
            <a:endParaRPr lang="pt-BR" sz="1600" dirty="0"/>
          </a:p>
          <a:p>
            <a:pPr lvl="0">
              <a:lnSpc>
                <a:spcPct val="108000"/>
              </a:lnSpc>
              <a:spcBef>
                <a:spcPts val="10"/>
              </a:spcBef>
              <a:buSzPts val="1100"/>
            </a:pPr>
            <a:r>
              <a:rPr lang="pt-BR" sz="1600" dirty="0">
                <a:solidFill>
                  <a:srgbClr val="231F20"/>
                </a:solidFill>
              </a:rPr>
              <a:t>Solicite que eles listem com você palavras terminadas em ÃO. Escreva destacando a sílaba onde aparece o ÃO.</a:t>
            </a:r>
            <a:endParaRPr lang="pt-BR" sz="1600" dirty="0"/>
          </a:p>
          <a:p>
            <a:pPr lvl="0">
              <a:spcBef>
                <a:spcPts val="5"/>
              </a:spcBef>
              <a:buSzPts val="1100"/>
            </a:pPr>
            <a:r>
              <a:rPr lang="pt-BR" sz="1600" dirty="0" err="1">
                <a:solidFill>
                  <a:srgbClr val="231F20"/>
                </a:solidFill>
              </a:rPr>
              <a:t>Ex</a:t>
            </a:r>
            <a:r>
              <a:rPr lang="pt-BR" sz="1600" dirty="0">
                <a:solidFill>
                  <a:srgbClr val="231F20"/>
                </a:solidFill>
              </a:rPr>
              <a:t>: BA</a:t>
            </a:r>
            <a:r>
              <a:rPr lang="pt-BR" sz="1600" b="1" dirty="0">
                <a:solidFill>
                  <a:srgbClr val="231F20"/>
                </a:solidFill>
              </a:rPr>
              <a:t>LÃO</a:t>
            </a:r>
            <a:r>
              <a:rPr lang="pt-BR" sz="1600" dirty="0">
                <a:solidFill>
                  <a:srgbClr val="231F20"/>
                </a:solidFill>
              </a:rPr>
              <a:t>, SA</a:t>
            </a:r>
            <a:r>
              <a:rPr lang="pt-BR" sz="1600" b="1" dirty="0">
                <a:solidFill>
                  <a:srgbClr val="231F20"/>
                </a:solidFill>
              </a:rPr>
              <a:t>BÃO</a:t>
            </a:r>
            <a:r>
              <a:rPr lang="pt-BR" sz="1600" dirty="0">
                <a:solidFill>
                  <a:srgbClr val="231F20"/>
                </a:solidFill>
              </a:rPr>
              <a:t>, LI</a:t>
            </a:r>
            <a:r>
              <a:rPr lang="pt-BR" sz="1600" b="1" dirty="0">
                <a:solidFill>
                  <a:srgbClr val="231F20"/>
                </a:solidFill>
              </a:rPr>
              <a:t>MÃO</a:t>
            </a:r>
            <a:r>
              <a:rPr lang="pt-BR" sz="1600" dirty="0">
                <a:solidFill>
                  <a:srgbClr val="231F20"/>
                </a:solidFill>
              </a:rPr>
              <a:t>, FEI</a:t>
            </a:r>
            <a:r>
              <a:rPr lang="pt-BR" sz="1600" b="1" dirty="0">
                <a:solidFill>
                  <a:srgbClr val="231F20"/>
                </a:solidFill>
              </a:rPr>
              <a:t>JÃO</a:t>
            </a:r>
            <a:r>
              <a:rPr lang="pt-BR" sz="1600" dirty="0">
                <a:solidFill>
                  <a:srgbClr val="231F20"/>
                </a:solidFill>
              </a:rPr>
              <a:t>, SI</a:t>
            </a:r>
            <a:r>
              <a:rPr lang="pt-BR" sz="1600" b="1" dirty="0">
                <a:solidFill>
                  <a:srgbClr val="231F20"/>
                </a:solidFill>
              </a:rPr>
              <a:t>MÃO</a:t>
            </a:r>
            <a:r>
              <a:rPr lang="pt-BR" sz="1600" dirty="0">
                <a:solidFill>
                  <a:srgbClr val="231F20"/>
                </a:solidFill>
              </a:rPr>
              <a:t>, JA</a:t>
            </a:r>
            <a:r>
              <a:rPr lang="pt-BR" sz="1600" b="1" dirty="0">
                <a:solidFill>
                  <a:srgbClr val="231F20"/>
                </a:solidFill>
              </a:rPr>
              <a:t>PÃO.</a:t>
            </a:r>
            <a:endParaRPr lang="pt-BR" sz="1600" dirty="0"/>
          </a:p>
          <a:p>
            <a:pPr lvl="0">
              <a:buSzPts val="1100"/>
            </a:pPr>
            <a:endParaRPr sz="16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01" name="Google Shape;501;g381ec7ea1b9_0_225">
            <a:extLst>
              <a:ext uri="{FF2B5EF4-FFF2-40B4-BE49-F238E27FC236}">
                <a16:creationId xmlns:a16="http://schemas.microsoft.com/office/drawing/2014/main" id="{F4B40153-0B3E-24B9-85FA-E489E130D8BB}"/>
              </a:ext>
            </a:extLst>
          </p:cNvPr>
          <p:cNvGrpSpPr/>
          <p:nvPr/>
        </p:nvGrpSpPr>
        <p:grpSpPr>
          <a:xfrm>
            <a:off x="512798" y="1183881"/>
            <a:ext cx="692308" cy="720000"/>
            <a:chOff x="512793" y="2412643"/>
            <a:chExt cx="692308" cy="720000"/>
          </a:xfrm>
        </p:grpSpPr>
        <p:pic>
          <p:nvPicPr>
            <p:cNvPr id="502" name="Google Shape;502;g381ec7ea1b9_0_225">
              <a:extLst>
                <a:ext uri="{FF2B5EF4-FFF2-40B4-BE49-F238E27FC236}">
                  <a16:creationId xmlns:a16="http://schemas.microsoft.com/office/drawing/2014/main" id="{B0D78936-7102-5B06-BBD9-75420DBD15EA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3" name="Google Shape;503;g381ec7ea1b9_0_225">
              <a:extLst>
                <a:ext uri="{FF2B5EF4-FFF2-40B4-BE49-F238E27FC236}">
                  <a16:creationId xmlns:a16="http://schemas.microsoft.com/office/drawing/2014/main" id="{FB7CFCFA-E8D8-0B10-27A4-21E579B7E0E1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" name="Espaço Reservado para Imagem 6">
            <a:extLst>
              <a:ext uri="{FF2B5EF4-FFF2-40B4-BE49-F238E27FC236}">
                <a16:creationId xmlns:a16="http://schemas.microsoft.com/office/drawing/2014/main" id="{F13466BE-E94A-B184-E54C-1941F7D7782D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5"/>
          <a:srcRect l="1313" r="1313"/>
          <a:stretch/>
        </p:blipFill>
        <p:spPr/>
      </p:pic>
    </p:spTree>
    <p:extLst>
      <p:ext uri="{BB962C8B-B14F-4D97-AF65-F5344CB8AC3E}">
        <p14:creationId xmlns:p14="http://schemas.microsoft.com/office/powerpoint/2010/main" val="22738885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9">
          <a:extLst>
            <a:ext uri="{FF2B5EF4-FFF2-40B4-BE49-F238E27FC236}">
              <a16:creationId xmlns:a16="http://schemas.microsoft.com/office/drawing/2014/main" id="{D00F78BE-CD40-CB59-68B3-11C80530A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381ec7ea1b9_0_225">
            <a:extLst>
              <a:ext uri="{FF2B5EF4-FFF2-40B4-BE49-F238E27FC236}">
                <a16:creationId xmlns:a16="http://schemas.microsoft.com/office/drawing/2014/main" id="{0A878D3F-F231-5A38-247A-3FAA4F908F2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 rot="-119636">
            <a:off x="176675" y="169020"/>
            <a:ext cx="1871033" cy="555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/>
              <a:t>SLIDE 17</a:t>
            </a:r>
            <a:endParaRPr dirty="0"/>
          </a:p>
        </p:txBody>
      </p:sp>
      <p:sp>
        <p:nvSpPr>
          <p:cNvPr id="493" name="Google Shape;493;g381ec7ea1b9_0_225">
            <a:extLst>
              <a:ext uri="{FF2B5EF4-FFF2-40B4-BE49-F238E27FC236}">
                <a16:creationId xmlns:a16="http://schemas.microsoft.com/office/drawing/2014/main" id="{09F32738-D28E-4553-39C7-3C1C70923659}"/>
              </a:ext>
            </a:extLst>
          </p:cNvPr>
          <p:cNvSpPr txBox="1"/>
          <p:nvPr/>
        </p:nvSpPr>
        <p:spPr>
          <a:xfrm>
            <a:off x="1317607" y="902656"/>
            <a:ext cx="7022161" cy="2193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1100"/>
            </a:pPr>
            <a:r>
              <a:rPr lang="pt-BR" sz="16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Dinâmica de condução:  </a:t>
            </a:r>
            <a:r>
              <a:rPr lang="pt-BR" sz="1600" dirty="0"/>
              <a:t>Caro professor:</a:t>
            </a:r>
          </a:p>
          <a:p>
            <a:pPr marR="3129280" lvl="0">
              <a:lnSpc>
                <a:spcPct val="108000"/>
              </a:lnSpc>
              <a:spcBef>
                <a:spcPts val="135"/>
              </a:spcBef>
              <a:buSzPts val="1100"/>
            </a:pPr>
            <a:r>
              <a:rPr lang="pt-BR" sz="1600" dirty="0">
                <a:solidFill>
                  <a:srgbClr val="231F20"/>
                </a:solidFill>
              </a:rPr>
              <a:t>Leiam o alfabeto duas vezes, nomeando as letras.</a:t>
            </a:r>
            <a:endParaRPr lang="pt-BR" sz="1600" dirty="0"/>
          </a:p>
          <a:p>
            <a:pPr marR="3129280" lvl="0">
              <a:lnSpc>
                <a:spcPct val="108000"/>
              </a:lnSpc>
              <a:spcBef>
                <a:spcPts val="135"/>
              </a:spcBef>
              <a:buSzPts val="1100"/>
            </a:pPr>
            <a:r>
              <a:rPr lang="pt-BR" sz="1600" dirty="0">
                <a:solidFill>
                  <a:srgbClr val="231F20"/>
                </a:solidFill>
              </a:rPr>
              <a:t>Garanta a participação dos estudantes. </a:t>
            </a:r>
            <a:endParaRPr lang="pt-BR" sz="1600" dirty="0"/>
          </a:p>
          <a:p>
            <a:pPr marR="3129280" lvl="0">
              <a:lnSpc>
                <a:spcPct val="108000"/>
              </a:lnSpc>
              <a:spcBef>
                <a:spcPts val="135"/>
              </a:spcBef>
              <a:buSzPts val="1100"/>
            </a:pPr>
            <a:r>
              <a:rPr lang="pt-BR" sz="1600" dirty="0">
                <a:solidFill>
                  <a:srgbClr val="231F20"/>
                </a:solidFill>
              </a:rPr>
              <a:t>Pergunte aos estudantes quantas letras tem o alfabeto, quantas e quais são as vogais e informe que as outras letras são consoantes.</a:t>
            </a:r>
            <a:endParaRPr lang="pt-BR" sz="1600" dirty="0"/>
          </a:p>
          <a:p>
            <a:pPr lvl="0">
              <a:buSzPts val="1100"/>
            </a:pPr>
            <a:endParaRPr sz="16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01" name="Google Shape;501;g381ec7ea1b9_0_225">
            <a:extLst>
              <a:ext uri="{FF2B5EF4-FFF2-40B4-BE49-F238E27FC236}">
                <a16:creationId xmlns:a16="http://schemas.microsoft.com/office/drawing/2014/main" id="{92FE397B-8083-E74A-D43A-EF6EE4F879CF}"/>
              </a:ext>
            </a:extLst>
          </p:cNvPr>
          <p:cNvGrpSpPr/>
          <p:nvPr/>
        </p:nvGrpSpPr>
        <p:grpSpPr>
          <a:xfrm>
            <a:off x="512798" y="1183881"/>
            <a:ext cx="692308" cy="720000"/>
            <a:chOff x="512793" y="2412643"/>
            <a:chExt cx="692308" cy="720000"/>
          </a:xfrm>
        </p:grpSpPr>
        <p:pic>
          <p:nvPicPr>
            <p:cNvPr id="502" name="Google Shape;502;g381ec7ea1b9_0_225">
              <a:extLst>
                <a:ext uri="{FF2B5EF4-FFF2-40B4-BE49-F238E27FC236}">
                  <a16:creationId xmlns:a16="http://schemas.microsoft.com/office/drawing/2014/main" id="{E458B04F-DA39-00C8-1A4F-A39BA049A069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3" name="Google Shape;503;g381ec7ea1b9_0_225">
              <a:extLst>
                <a:ext uri="{FF2B5EF4-FFF2-40B4-BE49-F238E27FC236}">
                  <a16:creationId xmlns:a16="http://schemas.microsoft.com/office/drawing/2014/main" id="{ADFB7CAA-ECBC-8880-5DF1-C70546D95232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" name="Espaço Reservado para Imagem 4">
            <a:extLst>
              <a:ext uri="{FF2B5EF4-FFF2-40B4-BE49-F238E27FC236}">
                <a16:creationId xmlns:a16="http://schemas.microsoft.com/office/drawing/2014/main" id="{29BFF110-72FC-1127-65F7-6AEAC6B459D6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5"/>
          <a:srcRect l="1278" r="1278"/>
          <a:stretch/>
        </p:blipFill>
        <p:spPr/>
      </p:pic>
    </p:spTree>
    <p:extLst>
      <p:ext uri="{BB962C8B-B14F-4D97-AF65-F5344CB8AC3E}">
        <p14:creationId xmlns:p14="http://schemas.microsoft.com/office/powerpoint/2010/main" val="65865528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9">
          <a:extLst>
            <a:ext uri="{FF2B5EF4-FFF2-40B4-BE49-F238E27FC236}">
              <a16:creationId xmlns:a16="http://schemas.microsoft.com/office/drawing/2014/main" id="{3F0148D6-6BF7-22A2-4A05-CEB743DD86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381ec7ea1b9_0_225">
            <a:extLst>
              <a:ext uri="{FF2B5EF4-FFF2-40B4-BE49-F238E27FC236}">
                <a16:creationId xmlns:a16="http://schemas.microsoft.com/office/drawing/2014/main" id="{1A888FD2-DA21-FED3-E7C4-9AB3BCD2AFC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 rot="-119636">
            <a:off x="176675" y="169020"/>
            <a:ext cx="1871033" cy="555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/>
              <a:t>SLIDE 27</a:t>
            </a:r>
            <a:endParaRPr dirty="0"/>
          </a:p>
        </p:txBody>
      </p:sp>
      <p:sp>
        <p:nvSpPr>
          <p:cNvPr id="493" name="Google Shape;493;g381ec7ea1b9_0_225">
            <a:extLst>
              <a:ext uri="{FF2B5EF4-FFF2-40B4-BE49-F238E27FC236}">
                <a16:creationId xmlns:a16="http://schemas.microsoft.com/office/drawing/2014/main" id="{4D99DFA6-4A47-912F-D648-A4B9699508D6}"/>
              </a:ext>
            </a:extLst>
          </p:cNvPr>
          <p:cNvSpPr txBox="1"/>
          <p:nvPr/>
        </p:nvSpPr>
        <p:spPr>
          <a:xfrm>
            <a:off x="1317608" y="902656"/>
            <a:ext cx="4352554" cy="2193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1100"/>
            </a:pPr>
            <a:r>
              <a:rPr lang="pt-BR" sz="16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Dinâmica de condução:  </a:t>
            </a:r>
            <a:r>
              <a:rPr lang="pt-BR" sz="1600" dirty="0"/>
              <a:t>Caro Professor:</a:t>
            </a:r>
          </a:p>
          <a:p>
            <a:pPr lvl="0">
              <a:buSzPts val="1100"/>
            </a:pPr>
            <a:r>
              <a:rPr lang="pt-BR" sz="1600" dirty="0"/>
              <a:t>Proponha que os estudantes escrevam a frase. Caso eles possuam muita dificuldade, disponibilize as letras móveis. Deixe que eles escrevam da melhor maneira possível. É importante que eles se sintam seguros e a vontade para participar. A participação é fundamental, mesmo que a escrita ainda não seja convencional. A escrita espontânea possibilita confiança, tentativa, experiência e é um excelente caminho até a escrita convencional.</a:t>
            </a:r>
          </a:p>
          <a:p>
            <a:pPr lvl="0">
              <a:buSzPts val="1100"/>
            </a:pPr>
            <a:endParaRPr sz="16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01" name="Google Shape;501;g381ec7ea1b9_0_225">
            <a:extLst>
              <a:ext uri="{FF2B5EF4-FFF2-40B4-BE49-F238E27FC236}">
                <a16:creationId xmlns:a16="http://schemas.microsoft.com/office/drawing/2014/main" id="{3D517425-AD24-33CC-0F82-470ECEE9E092}"/>
              </a:ext>
            </a:extLst>
          </p:cNvPr>
          <p:cNvGrpSpPr/>
          <p:nvPr/>
        </p:nvGrpSpPr>
        <p:grpSpPr>
          <a:xfrm>
            <a:off x="512798" y="1183881"/>
            <a:ext cx="692308" cy="720000"/>
            <a:chOff x="512793" y="2412643"/>
            <a:chExt cx="692308" cy="720000"/>
          </a:xfrm>
        </p:grpSpPr>
        <p:pic>
          <p:nvPicPr>
            <p:cNvPr id="502" name="Google Shape;502;g381ec7ea1b9_0_225">
              <a:extLst>
                <a:ext uri="{FF2B5EF4-FFF2-40B4-BE49-F238E27FC236}">
                  <a16:creationId xmlns:a16="http://schemas.microsoft.com/office/drawing/2014/main" id="{3D084D28-5324-7BF3-375D-777D4376BDC2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3" name="Google Shape;503;g381ec7ea1b9_0_225">
              <a:extLst>
                <a:ext uri="{FF2B5EF4-FFF2-40B4-BE49-F238E27FC236}">
                  <a16:creationId xmlns:a16="http://schemas.microsoft.com/office/drawing/2014/main" id="{97EB5EFE-6E3C-3ED1-664F-6023914FB904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" name="Espaço Reservado para Imagem 4">
            <a:extLst>
              <a:ext uri="{FF2B5EF4-FFF2-40B4-BE49-F238E27FC236}">
                <a16:creationId xmlns:a16="http://schemas.microsoft.com/office/drawing/2014/main" id="{E0490084-D20A-0005-EFFB-E64107986C60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5"/>
          <a:srcRect l="2127" r="2127"/>
          <a:stretch/>
        </p:blipFill>
        <p:spPr/>
      </p:pic>
    </p:spTree>
    <p:extLst>
      <p:ext uri="{BB962C8B-B14F-4D97-AF65-F5344CB8AC3E}">
        <p14:creationId xmlns:p14="http://schemas.microsoft.com/office/powerpoint/2010/main" val="308020650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9">
          <a:extLst>
            <a:ext uri="{FF2B5EF4-FFF2-40B4-BE49-F238E27FC236}">
              <a16:creationId xmlns:a16="http://schemas.microsoft.com/office/drawing/2014/main" id="{8AB91228-9F95-EF88-C288-E0B972107C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381ec7ea1b9_0_225">
            <a:extLst>
              <a:ext uri="{FF2B5EF4-FFF2-40B4-BE49-F238E27FC236}">
                <a16:creationId xmlns:a16="http://schemas.microsoft.com/office/drawing/2014/main" id="{977E5E2B-DCF0-F744-AF9E-A7930581023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 rot="-119636">
            <a:off x="176675" y="169020"/>
            <a:ext cx="1871033" cy="555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/>
              <a:t>SLIDE 29</a:t>
            </a:r>
            <a:endParaRPr dirty="0"/>
          </a:p>
        </p:txBody>
      </p:sp>
      <p:sp>
        <p:nvSpPr>
          <p:cNvPr id="493" name="Google Shape;493;g381ec7ea1b9_0_225">
            <a:extLst>
              <a:ext uri="{FF2B5EF4-FFF2-40B4-BE49-F238E27FC236}">
                <a16:creationId xmlns:a16="http://schemas.microsoft.com/office/drawing/2014/main" id="{1B7D57AC-23C7-7703-38F7-0CFD5179563B}"/>
              </a:ext>
            </a:extLst>
          </p:cNvPr>
          <p:cNvSpPr txBox="1"/>
          <p:nvPr/>
        </p:nvSpPr>
        <p:spPr>
          <a:xfrm>
            <a:off x="1317608" y="902656"/>
            <a:ext cx="4352554" cy="2193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1100"/>
            </a:pPr>
            <a:r>
              <a:rPr lang="pt-BR" sz="16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Dinâmica de condução:  </a:t>
            </a:r>
            <a:r>
              <a:rPr lang="pt-BR" sz="1600" dirty="0"/>
              <a:t>Caro professor,</a:t>
            </a:r>
          </a:p>
          <a:p>
            <a:pPr lvl="0">
              <a:buSzPts val="1100"/>
            </a:pPr>
            <a:r>
              <a:rPr lang="pt-BR" sz="1600" dirty="0"/>
              <a:t>Segue sugestão de palavras a serem ditadas: MELÃO, MAMÃO, LIMÃO, MARACUJÁ, MELANCIA.</a:t>
            </a:r>
          </a:p>
          <a:p>
            <a:pPr lvl="0">
              <a:buSzPts val="1100"/>
            </a:pPr>
            <a:r>
              <a:rPr lang="pt-BR" sz="1600" dirty="0"/>
              <a:t>Outras palavras podem ser ditadas, de acordo com os saberes da turma.</a:t>
            </a:r>
          </a:p>
          <a:p>
            <a:pPr lvl="0">
              <a:buSzPts val="1100"/>
            </a:pPr>
            <a:endParaRPr sz="16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01" name="Google Shape;501;g381ec7ea1b9_0_225">
            <a:extLst>
              <a:ext uri="{FF2B5EF4-FFF2-40B4-BE49-F238E27FC236}">
                <a16:creationId xmlns:a16="http://schemas.microsoft.com/office/drawing/2014/main" id="{AE85A8E9-A64A-A813-6915-DBADF959A9D5}"/>
              </a:ext>
            </a:extLst>
          </p:cNvPr>
          <p:cNvGrpSpPr/>
          <p:nvPr/>
        </p:nvGrpSpPr>
        <p:grpSpPr>
          <a:xfrm>
            <a:off x="512798" y="1183881"/>
            <a:ext cx="692308" cy="720000"/>
            <a:chOff x="512793" y="2412643"/>
            <a:chExt cx="692308" cy="720000"/>
          </a:xfrm>
        </p:grpSpPr>
        <p:pic>
          <p:nvPicPr>
            <p:cNvPr id="502" name="Google Shape;502;g381ec7ea1b9_0_225">
              <a:extLst>
                <a:ext uri="{FF2B5EF4-FFF2-40B4-BE49-F238E27FC236}">
                  <a16:creationId xmlns:a16="http://schemas.microsoft.com/office/drawing/2014/main" id="{3FA32360-33A4-887D-35F6-474AA627B82E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3" name="Google Shape;503;g381ec7ea1b9_0_225">
              <a:extLst>
                <a:ext uri="{FF2B5EF4-FFF2-40B4-BE49-F238E27FC236}">
                  <a16:creationId xmlns:a16="http://schemas.microsoft.com/office/drawing/2014/main" id="{4E84E88D-C4AC-A218-3BED-ACB507470B0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" name="Espaço Reservado para Imagem 5">
            <a:extLst>
              <a:ext uri="{FF2B5EF4-FFF2-40B4-BE49-F238E27FC236}">
                <a16:creationId xmlns:a16="http://schemas.microsoft.com/office/drawing/2014/main" id="{20B33A93-7B15-EC4C-C5AA-61C8342C7724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5"/>
          <a:srcRect l="986" r="986"/>
          <a:stretch/>
        </p:blipFill>
        <p:spPr/>
      </p:pic>
    </p:spTree>
    <p:extLst>
      <p:ext uri="{BB962C8B-B14F-4D97-AF65-F5344CB8AC3E}">
        <p14:creationId xmlns:p14="http://schemas.microsoft.com/office/powerpoint/2010/main" val="113933556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2"/>
          <p:cNvSpPr txBox="1"/>
          <p:nvPr/>
        </p:nvSpPr>
        <p:spPr>
          <a:xfrm>
            <a:off x="690040" y="1615539"/>
            <a:ext cx="5964600" cy="49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AGORA SIM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CAFÉ COM PÃO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AGORA SIM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VOA FUMAÇA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CORRE CERCA 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AI SEU FOGUISTA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BOTA FOGO NA FORNALHA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QUE PRECISO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MUITA FORÇA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MUITA FORÇA.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[...]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12"/>
          <p:cNvSpPr txBox="1"/>
          <p:nvPr/>
        </p:nvSpPr>
        <p:spPr>
          <a:xfrm>
            <a:off x="982893" y="6186671"/>
            <a:ext cx="10808700" cy="6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7"/>
              <a:buFont typeface="Arial"/>
              <a:buNone/>
            </a:pPr>
            <a:r>
              <a:rPr lang="pt-BR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BANDEIRA, Manuel. </a:t>
            </a:r>
            <a:r>
              <a:rPr lang="pt-BR" sz="16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Antologia Poética</a:t>
            </a:r>
            <a:r>
              <a:rPr lang="pt-BR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8. ed. Rio de Janeiro: J. </a:t>
            </a:r>
            <a:r>
              <a:rPr lang="pt-BR" sz="16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Olympo</a:t>
            </a:r>
            <a:r>
              <a:rPr lang="pt-BR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1976, P. 96. Fragmento.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8" name="Google Shape;218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80295" y="3254239"/>
            <a:ext cx="3573434" cy="22333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oogle Shape;651;g381ec38e8d8_0_255">
            <a:extLst>
              <a:ext uri="{FF2B5EF4-FFF2-40B4-BE49-F238E27FC236}">
                <a16:creationId xmlns:a16="http://schemas.microsoft.com/office/drawing/2014/main" id="{D32A42B5-6F27-CCEF-5BD6-5F175B9EE658}"/>
              </a:ext>
            </a:extLst>
          </p:cNvPr>
          <p:cNvGrpSpPr/>
          <p:nvPr/>
        </p:nvGrpSpPr>
        <p:grpSpPr>
          <a:xfrm>
            <a:off x="9639759" y="348519"/>
            <a:ext cx="2013970" cy="447532"/>
            <a:chOff x="305605" y="2234344"/>
            <a:chExt cx="2453545" cy="447532"/>
          </a:xfrm>
        </p:grpSpPr>
        <p:sp>
          <p:nvSpPr>
            <p:cNvPr id="3" name="Google Shape;652;g381ec38e8d8_0_255">
              <a:extLst>
                <a:ext uri="{FF2B5EF4-FFF2-40B4-BE49-F238E27FC236}">
                  <a16:creationId xmlns:a16="http://schemas.microsoft.com/office/drawing/2014/main" id="{FD4DF563-231D-789E-D8DF-067DCF8F4F0D}"/>
                </a:ext>
              </a:extLst>
            </p:cNvPr>
            <p:cNvSpPr/>
            <p:nvPr/>
          </p:nvSpPr>
          <p:spPr>
            <a:xfrm>
              <a:off x="428150" y="2362131"/>
              <a:ext cx="2331000" cy="303000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 cap="flat" cmpd="sng">
              <a:solidFill>
                <a:srgbClr val="A839A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2000" tIns="0" rIns="108000" bIns="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sz="1400" b="1" i="0" u="none" strike="noStrike" cap="none" dirty="0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LEITURA EM FASE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" name="Google Shape;653;g381ec38e8d8_0_255">
              <a:extLst>
                <a:ext uri="{FF2B5EF4-FFF2-40B4-BE49-F238E27FC236}">
                  <a16:creationId xmlns:a16="http://schemas.microsoft.com/office/drawing/2014/main" id="{EE9F204F-F33E-6B4B-98DC-CF45BFB50652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05605" y="2234344"/>
              <a:ext cx="463516" cy="44753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title"/>
          </p:nvPr>
        </p:nvSpPr>
        <p:spPr>
          <a:xfrm>
            <a:off x="608606" y="898167"/>
            <a:ext cx="11106000" cy="10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7"/>
              <a:buFont typeface="Lato"/>
              <a:buNone/>
            </a:pPr>
            <a:br>
              <a:rPr lang="pt-BR" sz="2666"/>
            </a:br>
            <a:endParaRPr sz="2666"/>
          </a:p>
        </p:txBody>
      </p:sp>
      <p:sp>
        <p:nvSpPr>
          <p:cNvPr id="224" name="Google Shape;224;p6"/>
          <p:cNvSpPr txBox="1"/>
          <p:nvPr/>
        </p:nvSpPr>
        <p:spPr>
          <a:xfrm>
            <a:off x="532101" y="1319036"/>
            <a:ext cx="4527600" cy="176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VAMOS ASSITIR AO VÍDEO COM O POEMA “TREM DE FERRO”, DE MANUEL BANDEIRA.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5" name="Google Shape;225;p6"/>
          <p:cNvGrpSpPr/>
          <p:nvPr/>
        </p:nvGrpSpPr>
        <p:grpSpPr>
          <a:xfrm>
            <a:off x="4691340" y="5448551"/>
            <a:ext cx="6344669" cy="748621"/>
            <a:chOff x="3120931" y="3122343"/>
            <a:chExt cx="4309944" cy="561480"/>
          </a:xfrm>
        </p:grpSpPr>
        <p:sp>
          <p:nvSpPr>
            <p:cNvPr id="226" name="Google Shape;226;p6"/>
            <p:cNvSpPr txBox="1"/>
            <p:nvPr/>
          </p:nvSpPr>
          <p:spPr>
            <a:xfrm>
              <a:off x="3460975" y="3283623"/>
              <a:ext cx="3969900" cy="400200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216000" tIns="121900" rIns="121900" bIns="1219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33"/>
                <a:buFont typeface="Arial"/>
                <a:buNone/>
              </a:pPr>
              <a:r>
                <a:rPr lang="pt-BR" sz="1866" b="0" i="0" u="sng" strike="noStrike" cap="none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https://www.youtube.com/watch?v=ZbMr2XcdmmU</a:t>
              </a:r>
              <a:endParaRPr sz="1866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27" name="Google Shape;227;p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120931" y="3122343"/>
              <a:ext cx="500151" cy="49627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28" name="Google Shape;228;p6" title="Trem de Ferro | Manuel Bandeira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39324" y="1286231"/>
            <a:ext cx="5549899" cy="4162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0"/>
          <p:cNvSpPr txBox="1">
            <a:spLocks noGrp="1"/>
          </p:cNvSpPr>
          <p:nvPr>
            <p:ph type="title"/>
          </p:nvPr>
        </p:nvSpPr>
        <p:spPr>
          <a:xfrm>
            <a:off x="608606" y="898167"/>
            <a:ext cx="11106000" cy="10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7"/>
              <a:buFont typeface="Lato"/>
              <a:buNone/>
            </a:pPr>
            <a:br>
              <a:rPr lang="pt-BR" sz="2600"/>
            </a:br>
            <a:endParaRPr sz="2600"/>
          </a:p>
        </p:txBody>
      </p:sp>
      <p:sp>
        <p:nvSpPr>
          <p:cNvPr id="234" name="Google Shape;234;p30"/>
          <p:cNvSpPr txBox="1"/>
          <p:nvPr/>
        </p:nvSpPr>
        <p:spPr>
          <a:xfrm>
            <a:off x="470143" y="1338943"/>
            <a:ext cx="10565400" cy="1800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lang="pt-BR" sz="2600" b="0" i="0" u="none" strike="noStrike" cap="non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ESCREVA O TÍTULO DO POEMA</a:t>
            </a:r>
            <a:r>
              <a:rPr lang="pt-BR" sz="2600" b="0" i="0" u="none" strike="noStrike" cap="non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600" b="0" i="0" u="none" strike="noStrike" cap="none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</a:t>
            </a:r>
            <a:endParaRPr sz="2600" b="0" i="0" u="none" strike="noStrike" cap="non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30"/>
          <p:cNvSpPr txBox="1"/>
          <p:nvPr/>
        </p:nvSpPr>
        <p:spPr>
          <a:xfrm>
            <a:off x="591675" y="3224441"/>
            <a:ext cx="11199900" cy="2123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3. </a:t>
            </a:r>
            <a:r>
              <a:rPr lang="pt-BR" sz="2600" b="0" i="0" u="none" strike="noStrike" cap="non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QUAIS ALIMENTOS APARECEM NO TEXTO E QUE, NORMALMENTE, CONSUMIMOS NO CAFÉ DA MANHÃ?</a:t>
            </a:r>
            <a:endParaRPr sz="2600" b="0" i="0" u="none" strike="noStrike" cap="none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</a:t>
            </a:r>
            <a:endParaRPr sz="2600" b="0" i="0" u="none" strike="noStrike" cap="non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" name="Google Shape;654;g381ec38e8d8_0_255">
            <a:extLst>
              <a:ext uri="{FF2B5EF4-FFF2-40B4-BE49-F238E27FC236}">
                <a16:creationId xmlns:a16="http://schemas.microsoft.com/office/drawing/2014/main" id="{4D7AF54C-3793-ABB1-A923-5052E0956A58}"/>
              </a:ext>
            </a:extLst>
          </p:cNvPr>
          <p:cNvGrpSpPr/>
          <p:nvPr/>
        </p:nvGrpSpPr>
        <p:grpSpPr>
          <a:xfrm>
            <a:off x="9177051" y="301270"/>
            <a:ext cx="2591447" cy="402052"/>
            <a:chOff x="371152" y="3063179"/>
            <a:chExt cx="2290754" cy="402052"/>
          </a:xfrm>
        </p:grpSpPr>
        <p:sp>
          <p:nvSpPr>
            <p:cNvPr id="3" name="Google Shape;655;g381ec38e8d8_0_255">
              <a:extLst>
                <a:ext uri="{FF2B5EF4-FFF2-40B4-BE49-F238E27FC236}">
                  <a16:creationId xmlns:a16="http://schemas.microsoft.com/office/drawing/2014/main" id="{06695086-6237-A6F5-7295-BA39C641C0BB}"/>
                </a:ext>
              </a:extLst>
            </p:cNvPr>
            <p:cNvSpPr/>
            <p:nvPr/>
          </p:nvSpPr>
          <p:spPr>
            <a:xfrm>
              <a:off x="480006" y="3162231"/>
              <a:ext cx="2181900" cy="303000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 cap="flat" cmpd="sng">
              <a:solidFill>
                <a:srgbClr val="A839A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2000" tIns="0" rIns="108000" bIns="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b="1" dirty="0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TODO MUNDO ESCREVE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" name="Google Shape;656;g381ec38e8d8_0_255">
              <a:extLst>
                <a:ext uri="{FF2B5EF4-FFF2-40B4-BE49-F238E27FC236}">
                  <a16:creationId xmlns:a16="http://schemas.microsoft.com/office/drawing/2014/main" id="{52C34865-E935-4A8D-A8DB-52E02CBCCEAC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330211">
              <a:off x="386196" y="3083838"/>
              <a:ext cx="446924" cy="33519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1"/>
          <p:cNvSpPr txBox="1">
            <a:spLocks noGrp="1"/>
          </p:cNvSpPr>
          <p:nvPr>
            <p:ph type="title"/>
          </p:nvPr>
        </p:nvSpPr>
        <p:spPr>
          <a:xfrm>
            <a:off x="608606" y="898167"/>
            <a:ext cx="11106000" cy="10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7"/>
              <a:buFont typeface="Lato"/>
              <a:buNone/>
            </a:pPr>
            <a:br>
              <a:rPr lang="pt-BR" sz="2666" dirty="0"/>
            </a:br>
            <a:endParaRPr sz="2666" dirty="0"/>
          </a:p>
        </p:txBody>
      </p:sp>
      <p:sp>
        <p:nvSpPr>
          <p:cNvPr id="243" name="Google Shape;243;p31"/>
          <p:cNvSpPr txBox="1"/>
          <p:nvPr/>
        </p:nvSpPr>
        <p:spPr>
          <a:xfrm>
            <a:off x="545716" y="1955636"/>
            <a:ext cx="10255800" cy="18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lang="pt-BR" sz="2600" b="0" i="0" u="none" strike="noStrike" cap="non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COMPLETE O TÍTULO DO TEXTO.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endParaRPr sz="2600" b="0" i="0" u="none" strike="noStrike" cap="none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TREM DE FERRO. 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31"/>
          <p:cNvSpPr txBox="1"/>
          <p:nvPr/>
        </p:nvSpPr>
        <p:spPr>
          <a:xfrm>
            <a:off x="590131" y="3670169"/>
            <a:ext cx="11199900" cy="13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3.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QUAIS ALIMENTOS APARECEM NO TEXTO E QUE, NORMALMENTE, CONSUMIMOS NO CAFÉ DA MANHÃ?</a:t>
            </a:r>
            <a:endParaRPr sz="26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31"/>
          <p:cNvSpPr txBox="1"/>
          <p:nvPr/>
        </p:nvSpPr>
        <p:spPr>
          <a:xfrm>
            <a:off x="590131" y="4860963"/>
            <a:ext cx="39801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CAFÉ, PÃO.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243;p30">
            <a:extLst>
              <a:ext uri="{FF2B5EF4-FFF2-40B4-BE49-F238E27FC236}">
                <a16:creationId xmlns:a16="http://schemas.microsoft.com/office/drawing/2014/main" id="{F6C3CAB7-644E-0435-16A4-702C8F13415C}"/>
              </a:ext>
            </a:extLst>
          </p:cNvPr>
          <p:cNvSpPr txBox="1"/>
          <p:nvPr/>
        </p:nvSpPr>
        <p:spPr>
          <a:xfrm>
            <a:off x="9335069" y="350765"/>
            <a:ext cx="2379537" cy="60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2"/>
          <p:cNvSpPr txBox="1">
            <a:spLocks noGrp="1"/>
          </p:cNvSpPr>
          <p:nvPr>
            <p:ph type="title"/>
          </p:nvPr>
        </p:nvSpPr>
        <p:spPr>
          <a:xfrm>
            <a:off x="608606" y="898167"/>
            <a:ext cx="11106000" cy="10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7"/>
              <a:buFont typeface="Lato"/>
              <a:buNone/>
            </a:pPr>
            <a:br>
              <a:rPr lang="pt-BR" sz="2666"/>
            </a:br>
            <a:endParaRPr sz="2666"/>
          </a:p>
        </p:txBody>
      </p:sp>
      <p:sp>
        <p:nvSpPr>
          <p:cNvPr id="254" name="Google Shape;254;p32"/>
          <p:cNvSpPr txBox="1"/>
          <p:nvPr/>
        </p:nvSpPr>
        <p:spPr>
          <a:xfrm>
            <a:off x="545694" y="1490907"/>
            <a:ext cx="10255800" cy="1723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4.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O QUE O FOGUISTA PRECISA COLOCAR NA FORNALHA?</a:t>
            </a:r>
            <a:endParaRPr sz="2600" b="0" i="0" u="none" strike="noStrike" cap="none" dirty="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endParaRPr sz="2600" b="0" i="0" u="none" strike="noStrike" cap="none" dirty="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</a:t>
            </a:r>
            <a:endParaRPr sz="2600" b="0" i="0" u="none" strike="noStrike" cap="none" dirty="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32"/>
          <p:cNvSpPr txBox="1"/>
          <p:nvPr/>
        </p:nvSpPr>
        <p:spPr>
          <a:xfrm>
            <a:off x="590109" y="3643952"/>
            <a:ext cx="11199900" cy="2166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163405" lvl="0" indent="0" algn="l" rtl="0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1" i="0" u="none" strike="noStrike" cap="non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5. </a:t>
            </a:r>
            <a:r>
              <a:rPr lang="pt-BR" sz="2600" b="0" i="0" u="none" strike="noStrike" cap="non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VOCÊ SE LEMBRA DAS PALAVRAS FORMADAS COM AS VOGAIS? O TEXTO TEM UMA. PROCURE ESSA PALAVRA E ESCREVA-A ABAIXO.</a:t>
            </a:r>
            <a:endParaRPr sz="2600" b="0" i="0" u="none" strike="noStrike" cap="none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163405" lvl="0" indent="0" algn="l" rtl="0">
              <a:lnSpc>
                <a:spcPct val="97000"/>
              </a:lnSpc>
              <a:spcBef>
                <a:spcPts val="373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pt-BR" sz="2600" b="0" i="0" u="none" strike="noStrike" cap="non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</a:t>
            </a:r>
            <a:endParaRPr sz="2600" b="0" i="0" u="none" strike="noStrike" cap="none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163405" lvl="0" indent="0" algn="l" rtl="0">
              <a:lnSpc>
                <a:spcPct val="97000"/>
              </a:lnSpc>
              <a:spcBef>
                <a:spcPts val="373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" name="Google Shape;654;g381ec38e8d8_0_255">
            <a:extLst>
              <a:ext uri="{FF2B5EF4-FFF2-40B4-BE49-F238E27FC236}">
                <a16:creationId xmlns:a16="http://schemas.microsoft.com/office/drawing/2014/main" id="{2AE21BA7-4CB5-77E1-1AFA-9AB0A361FCDB}"/>
              </a:ext>
            </a:extLst>
          </p:cNvPr>
          <p:cNvGrpSpPr/>
          <p:nvPr/>
        </p:nvGrpSpPr>
        <p:grpSpPr>
          <a:xfrm>
            <a:off x="9177051" y="301270"/>
            <a:ext cx="2591447" cy="402052"/>
            <a:chOff x="371152" y="3063179"/>
            <a:chExt cx="2290754" cy="402052"/>
          </a:xfrm>
        </p:grpSpPr>
        <p:sp>
          <p:nvSpPr>
            <p:cNvPr id="3" name="Google Shape;655;g381ec38e8d8_0_255">
              <a:extLst>
                <a:ext uri="{FF2B5EF4-FFF2-40B4-BE49-F238E27FC236}">
                  <a16:creationId xmlns:a16="http://schemas.microsoft.com/office/drawing/2014/main" id="{1DECF54C-9955-2EA6-1AB2-766C6D7067F2}"/>
                </a:ext>
              </a:extLst>
            </p:cNvPr>
            <p:cNvSpPr/>
            <p:nvPr/>
          </p:nvSpPr>
          <p:spPr>
            <a:xfrm>
              <a:off x="480006" y="3162231"/>
              <a:ext cx="2181900" cy="303000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 cap="flat" cmpd="sng">
              <a:solidFill>
                <a:srgbClr val="A839A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2000" tIns="0" rIns="108000" bIns="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b="1" dirty="0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TODO MUNDO ESCREVE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" name="Google Shape;656;g381ec38e8d8_0_255">
              <a:extLst>
                <a:ext uri="{FF2B5EF4-FFF2-40B4-BE49-F238E27FC236}">
                  <a16:creationId xmlns:a16="http://schemas.microsoft.com/office/drawing/2014/main" id="{9DCB0886-1129-2070-D46A-3951A9AF3902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330211">
              <a:off x="386196" y="3083838"/>
              <a:ext cx="446924" cy="33519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00c5b6-cec6-4932-ab65-4424302d85df">
      <Terms xmlns="http://schemas.microsoft.com/office/infopath/2007/PartnerControls"/>
    </lcf76f155ced4ddcb4097134ff3c332f>
    <TaxCatchAll xmlns="6fbeb102-8e9f-472b-adc1-a7108b369a0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6" ma:contentTypeDescription="Crie um novo documento." ma:contentTypeScope="" ma:versionID="aa271c5d318c85f66687f94006af10f8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1094412222b5621b24c86f2f3faf0e10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4072FA1-962C-477E-8DFE-9609E91997C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283EA98-A95A-4045-8DD1-486E1C22E64A}">
  <ds:schemaRefs>
    <ds:schemaRef ds:uri="http://schemas.microsoft.com/office/2006/metadata/properties"/>
    <ds:schemaRef ds:uri="http://schemas.microsoft.com/office/infopath/2007/PartnerControls"/>
    <ds:schemaRef ds:uri="7700c5b6-cec6-4932-ab65-4424302d85df"/>
    <ds:schemaRef ds:uri="6fbeb102-8e9f-472b-adc1-a7108b369a00"/>
  </ds:schemaRefs>
</ds:datastoreItem>
</file>

<file path=customXml/itemProps3.xml><?xml version="1.0" encoding="utf-8"?>
<ds:datastoreItem xmlns:ds="http://schemas.openxmlformats.org/officeDocument/2006/customXml" ds:itemID="{0F41D895-B5EF-4A90-9908-0E12B9129E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00c5b6-cec6-4932-ab65-4424302d85df"/>
    <ds:schemaRef ds:uri="6fbeb102-8e9f-472b-adc1-a7108b369a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3332</Words>
  <Application>Microsoft Office PowerPoint</Application>
  <PresentationFormat>Widescreen</PresentationFormat>
  <Paragraphs>383</Paragraphs>
  <Slides>45</Slides>
  <Notes>45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45</vt:i4>
      </vt:variant>
    </vt:vector>
  </HeadingPairs>
  <TitlesOfParts>
    <vt:vector size="52" baseType="lpstr">
      <vt:lpstr>Grandstander</vt:lpstr>
      <vt:lpstr>Lato</vt:lpstr>
      <vt:lpstr>Grandstander SemiBold</vt:lpstr>
      <vt:lpstr>Grandstander Medium</vt:lpstr>
      <vt:lpstr>Calibri</vt:lpstr>
      <vt:lpstr>Arial</vt:lpstr>
      <vt:lpstr>Simple Light</vt:lpstr>
      <vt:lpstr>Apresentação do PowerPoint</vt:lpstr>
      <vt:lpstr>Apresentação do PowerPoint</vt:lpstr>
      <vt:lpstr> </vt:lpstr>
      <vt:lpstr>1. LEIA O POEMA.</vt:lpstr>
      <vt:lpstr>Apresentação do PowerPoint</vt:lpstr>
      <vt:lpstr> </vt:lpstr>
      <vt:lpstr> </vt:lpstr>
      <vt:lpstr> </vt:lpstr>
      <vt:lpstr> </vt:lpstr>
      <vt:lpstr> </vt:lpstr>
      <vt:lpstr> </vt:lpstr>
      <vt:lpstr>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Cibele Cristina Escudero</dc:creator>
  <cp:lastModifiedBy>Luca Santiago Rocha</cp:lastModifiedBy>
  <cp:revision>20</cp:revision>
  <dcterms:modified xsi:type="dcterms:W3CDTF">2025-12-09T14:08:43Z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