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2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1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2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3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4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6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7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8.xml" ContentType="application/vnd.openxmlformats-officedocument.theme+xml"/>
  <Override PartName="/ppt/slideLayouts/slideLayout278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2" r:id="rId13"/>
    <p:sldMasterId id="2147483726" r:id="rId14"/>
    <p:sldMasterId id="2147483736" r:id="rId15"/>
    <p:sldMasterId id="2147483759" r:id="rId16"/>
    <p:sldMasterId id="2147483776" r:id="rId17"/>
    <p:sldMasterId id="2147483794" r:id="rId18"/>
    <p:sldMasterId id="2147483832" r:id="rId19"/>
    <p:sldMasterId id="2147483846" r:id="rId20"/>
    <p:sldMasterId id="2147483869" r:id="rId21"/>
    <p:sldMasterId id="2147483885" r:id="rId22"/>
    <p:sldMasterId id="2147483889" r:id="rId23"/>
    <p:sldMasterId id="2147483906" r:id="rId24"/>
    <p:sldMasterId id="2147483929" r:id="rId25"/>
    <p:sldMasterId id="2147483968" r:id="rId26"/>
    <p:sldMasterId id="2147483987" r:id="rId27"/>
    <p:sldMasterId id="2147484002" r:id="rId28"/>
    <p:sldMasterId id="2147484018" r:id="rId29"/>
  </p:sldMasterIdLst>
  <p:notesMasterIdLst>
    <p:notesMasterId r:id="rId84"/>
  </p:notesMasterIdLst>
  <p:sldIdLst>
    <p:sldId id="2147482377" r:id="rId30"/>
    <p:sldId id="2147482483" r:id="rId31"/>
    <p:sldId id="2147482472" r:id="rId32"/>
    <p:sldId id="2147482484" r:id="rId33"/>
    <p:sldId id="2147482488" r:id="rId34"/>
    <p:sldId id="265" r:id="rId35"/>
    <p:sldId id="262" r:id="rId36"/>
    <p:sldId id="2147482691" r:id="rId37"/>
    <p:sldId id="268" r:id="rId38"/>
    <p:sldId id="2147482617" r:id="rId39"/>
    <p:sldId id="2147482618" r:id="rId40"/>
    <p:sldId id="2134806903" r:id="rId41"/>
    <p:sldId id="2134806904" r:id="rId42"/>
    <p:sldId id="2147482692" r:id="rId43"/>
    <p:sldId id="2147482390" r:id="rId44"/>
    <p:sldId id="2147482536" r:id="rId45"/>
    <p:sldId id="2147482586" r:id="rId46"/>
    <p:sldId id="2147482587" r:id="rId47"/>
    <p:sldId id="2147482561" r:id="rId48"/>
    <p:sldId id="2147482588" r:id="rId49"/>
    <p:sldId id="2147482606" r:id="rId50"/>
    <p:sldId id="2147482589" r:id="rId51"/>
    <p:sldId id="2147482590" r:id="rId52"/>
    <p:sldId id="2147482591" r:id="rId53"/>
    <p:sldId id="2147482592" r:id="rId54"/>
    <p:sldId id="2147482593" r:id="rId55"/>
    <p:sldId id="2147482594" r:id="rId56"/>
    <p:sldId id="2147482595" r:id="rId57"/>
    <p:sldId id="2147482596" r:id="rId58"/>
    <p:sldId id="2147482597" r:id="rId59"/>
    <p:sldId id="2147482598" r:id="rId60"/>
    <p:sldId id="2147482602" r:id="rId61"/>
    <p:sldId id="2147482603" r:id="rId62"/>
    <p:sldId id="2147482604" r:id="rId63"/>
    <p:sldId id="2147482696" r:id="rId64"/>
    <p:sldId id="2147482605" r:id="rId65"/>
    <p:sldId id="2147482697" r:id="rId66"/>
    <p:sldId id="2147482693" r:id="rId67"/>
    <p:sldId id="2147482577" r:id="rId68"/>
    <p:sldId id="2147482473" r:id="rId69"/>
    <p:sldId id="2147482578" r:id="rId70"/>
    <p:sldId id="2147482556" r:id="rId71"/>
    <p:sldId id="2147482560" r:id="rId72"/>
    <p:sldId id="2147482579" r:id="rId73"/>
    <p:sldId id="2147482580" r:id="rId74"/>
    <p:sldId id="2147482581" r:id="rId75"/>
    <p:sldId id="2147482582" r:id="rId76"/>
    <p:sldId id="2147482583" r:id="rId77"/>
    <p:sldId id="2147482585" r:id="rId78"/>
    <p:sldId id="2147482584" r:id="rId79"/>
    <p:sldId id="2147482694" r:id="rId80"/>
    <p:sldId id="2147482518" r:id="rId81"/>
    <p:sldId id="2147482563" r:id="rId82"/>
    <p:sldId id="2147482695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4"/>
    <a:srgbClr val="424D7C"/>
    <a:srgbClr val="009242"/>
    <a:srgbClr val="EF8F03"/>
    <a:srgbClr val="E1F4FD"/>
    <a:srgbClr val="732DF1"/>
    <a:srgbClr val="EE8609"/>
    <a:srgbClr val="4472C4"/>
    <a:srgbClr val="DCF3F8"/>
    <a:srgbClr val="B8E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3466" autoAdjust="0"/>
  </p:normalViewPr>
  <p:slideViewPr>
    <p:cSldViewPr snapToGrid="0">
      <p:cViewPr varScale="1">
        <p:scale>
          <a:sx n="70" d="100"/>
          <a:sy n="70" d="100"/>
        </p:scale>
        <p:origin x="1194" y="34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slide" Target="slides/slide51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theme" Target="theme/theme1.xml"/><Relationship Id="rId61" Type="http://schemas.openxmlformats.org/officeDocument/2006/relationships/slide" Target="slides/slide32.xml"/><Relationship Id="rId82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DA92F-53C1-5B9E-A36C-CF6BAF8BE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0E99EE-2998-2001-733D-0494F29E8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9987EC-D713-2870-A7F7-0AA9EDDFD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A75AA5-AA67-3045-268D-1E69B69E7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75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92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0A0751D3-CADB-ED17-0FF8-527C15AA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F8E82E4C-6C46-2BCD-70CB-96847B0F30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820D1BDF-58AD-8A62-F082-2FCC5C66AF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694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B41A9601-DEBE-49AB-C724-F665C9FF5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709F6F68-E7F1-9E61-B107-74335E487C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CA071DBD-B997-6423-2EB8-A304427730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19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DC11-0F7F-7929-2A11-9A8EA93F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7E2B1C-1A2B-AD4A-1689-8101B86D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5F9584-690A-715F-DDEB-55C1F783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AB90B9-BA78-3226-F457-A7F3AC5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6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783E9-A818-A2B6-82D3-D57E7D49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ED5686-CAF6-A640-EF1B-1F5CEA299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DA5709-E4DE-BB92-B609-A73E57FEB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675F5-8257-528B-DF7C-AC5150910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941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B50B-D76B-C880-DFD9-038671C12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2E629E-69C0-F698-0320-30CAED8B1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F256FF-6BD9-97D8-33C8-E348271A3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DF1270-E6DE-9C1C-DFEE-4F8A50633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99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8839-B586-D419-374F-B852637FA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7DF8144-017B-6B69-216E-01B04659C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F5A9DF-8125-B4FF-5037-FA2527871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FF6513-E7C6-11E5-81F3-D06819463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0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3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3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23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7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9D710-6C76-3C0E-FACB-7F61BB33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B8A6B8-FA0A-7617-1569-923F3C93B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48331E-C5CD-FF9A-CB3C-04489C203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6D5ABB-EFF7-5E9C-D08A-0B446A1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175C8-52A8-F1D4-B63A-D37181F7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DB9F9B-6EFD-C833-073F-3C85FF6A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32088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355830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548610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843407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510721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66404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02451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123221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9962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20841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49403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B54D1-5A7F-DA8B-8767-2C918C36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B22C5E-FB49-785C-7715-538128679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BF8334-FE75-2F05-5A72-A7239075E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CEF492-7161-DAAB-2271-30A2404F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538B13-7EE1-7783-E6B7-492BAD8A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2716CF-E7A7-AD48-B5E3-E33EE949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89144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237327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727777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99069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032618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58218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844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98244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245661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889959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9495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24791-D1B8-ACFC-43B1-A81BEA72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BFCC4C-AFD4-373D-FE68-2F77BDF75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C97B4-F480-2DC2-A6F8-F4B8A6B8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D9BD22-FD02-B35F-DBEA-C73C4E36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AC508E-987C-892A-132A-C8948AFC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40830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738046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988900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20953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43896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9940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346041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8346638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807278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94754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818603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A05DA6-18EE-3F54-FCE5-935D19818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BA5E24-AF3C-BCCB-83F8-8A585457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9E08F-54DC-9585-CD38-8EB64B87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BCD3EB-5EE9-6D50-8CD1-CAA78BCB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AF4DCE-4226-792C-357C-0E5A948C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5594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407903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886755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429173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335304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02172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46917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295741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285970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9933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13553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741762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76637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653013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442888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840739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634789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660944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425379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61844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84807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17531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575257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130871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746553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37082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67810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48196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576130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202951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7066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50777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2910251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9955585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5319600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705298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9225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60235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115240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78180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980628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85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8255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93380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66014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60332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518709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6558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785889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7548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14064536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9963828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45847985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511179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911836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99052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54648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68123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44056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78301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40321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64903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0136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52747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5895621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19171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76099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916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44724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12810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364215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2513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12780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90737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66183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84753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33756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57334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52319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245275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43065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29603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70369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5973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288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31599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82641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790424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6403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949996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185945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45644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40097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29061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81991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28186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38017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41959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312889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55559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32704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37285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54863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150024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45602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657992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754012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3946516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453500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411914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0174580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3075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619801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38184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182527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548568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6571788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9448233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7954766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0946430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5424028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1079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884968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899212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2726498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863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52542803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34588004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96514789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2982033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49848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003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892230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898280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028350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09660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55941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57881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61080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46112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7327281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96102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4298847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079726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450167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019051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02778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663814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875708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309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763611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423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5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8646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479817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56189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83123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78152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878493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5867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1A1DC-6AC7-765A-0002-7870B5A9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93BA7B-4248-17C3-AACD-611627DC2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A075E0-3F36-10FB-03FA-A656D6DA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F3B481-7E9F-3C89-D6BC-0BA28EA8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3D8115-D3C5-D879-A8C2-3496162B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253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0570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019142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78330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17673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6043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12639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78276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21375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51013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96796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85C4D-3C7B-D945-9669-068BD91E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2FE72F-B6AF-5AFC-5600-C95D45201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22DA7D-6E9D-54B0-8613-6A66CF993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416F35-5575-A660-0956-6C9859DC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773261-E3C7-2B3E-92FB-BC9AA016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2EF0D6-2650-D2D8-F9A1-A836E0AB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5126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22394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177736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935856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258689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853556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59039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915599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083234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40258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61162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2DE88-C7E1-3A6F-F77D-ABC444C8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954856-3DC2-FF83-1119-094EFA1D0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125C3C-B35B-B96F-1C82-12BC3A595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3C4ED5-4CB3-9A39-CB44-399EA189B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5A64BD-B089-0173-4EFF-62BD8B261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D63BE4-F1F2-F578-C274-E9570FDD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35B0CE-1289-1515-6120-2D93C208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190BC2-5668-9D22-D671-45E49070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937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81102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26329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041097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0933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916517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46234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951650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347109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10441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913691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0EC33-2AB4-29F8-30C1-249E6F5D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12C840-94F3-F89A-2FB8-3F67B817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DB19A3-0874-CC7B-C8DB-962831FD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10E0F5-9F46-72A3-3F1E-BDAED2F8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078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795639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03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684986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18908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43699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764268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33495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35587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630514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49073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472C8C-E53E-25CD-DAF8-73213FA1B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CB6E1E-A58A-E5C5-1BD8-8FE5E2D7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CCD65D-0307-9245-F6C1-0542CE0C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23545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823101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1885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60299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023464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814890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24863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77813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2930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517800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04983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20.bin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image" Target="../media/image20.bin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image" Target="../media/image31.jpg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157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33.jp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175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24" Type="http://schemas.openxmlformats.org/officeDocument/2006/relationships/image" Target="../media/image31.jpg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theme" Target="../theme/theme24.xml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image" Target="../media/image31.jpg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theme" Target="../theme/theme25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2.xml"/><Relationship Id="rId19" Type="http://schemas.openxmlformats.org/officeDocument/2006/relationships/image" Target="../media/image20.bin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264.xml"/><Relationship Id="rId16" Type="http://schemas.openxmlformats.org/officeDocument/2006/relationships/theme" Target="../theme/theme28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slideLayout" Target="../slideLayouts/slideLayout276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7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863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02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01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4020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18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2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02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67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4021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3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4" r:id="rId14"/>
    <p:sldLayoutId id="214748390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6330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0300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854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80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21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8.jpeg"/><Relationship Id="rId7" Type="http://schemas.openxmlformats.org/officeDocument/2006/relationships/image" Target="../media/image5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7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7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9.png"/><Relationship Id="rId4" Type="http://schemas.openxmlformats.org/officeDocument/2006/relationships/image" Target="../media/image47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14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gif"/><Relationship Id="rId11" Type="http://schemas.openxmlformats.org/officeDocument/2006/relationships/image" Target="../media/image57.png"/><Relationship Id="rId5" Type="http://schemas.openxmlformats.org/officeDocument/2006/relationships/image" Target="../media/image58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9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3B2C8952-53F3-F52E-E3BE-4F037BD1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">
            <a:extLst>
              <a:ext uri="{FF2B5EF4-FFF2-40B4-BE49-F238E27FC236}">
                <a16:creationId xmlns:a16="http://schemas.microsoft.com/office/drawing/2014/main" id="{7EF86572-554D-738C-A9F7-5610C149FB1C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CAAF07-38E9-E80C-94F6-5036549852DD}"/>
              </a:ext>
            </a:extLst>
          </p:cNvPr>
          <p:cNvSpPr/>
          <p:nvPr/>
        </p:nvSpPr>
        <p:spPr>
          <a:xfrm>
            <a:off x="6854626" y="3019239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ذُهِلَ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AD07DE-C5FD-DCF7-90FF-8796E5C7160F}"/>
              </a:ext>
            </a:extLst>
          </p:cNvPr>
          <p:cNvSpPr/>
          <p:nvPr/>
        </p:nvSpPr>
        <p:spPr>
          <a:xfrm>
            <a:off x="4869969" y="305175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اَلتَّنَمُّرُ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F4B3FE6-1DB1-8504-2849-F41E64DF67D8}"/>
              </a:ext>
            </a:extLst>
          </p:cNvPr>
          <p:cNvSpPr/>
          <p:nvPr/>
        </p:nvSpPr>
        <p:spPr>
          <a:xfrm>
            <a:off x="2926599" y="305746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اَلسُّخْرِيَّةُ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458E45C-2B52-67FB-4799-F569C7A84081}"/>
              </a:ext>
            </a:extLst>
          </p:cNvPr>
          <p:cNvSpPr/>
          <p:nvPr/>
        </p:nvSpPr>
        <p:spPr>
          <a:xfrm>
            <a:off x="430667" y="3075749"/>
            <a:ext cx="241231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اَلْقِيَمِ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ٱلْأَخْلاقِيَّةِ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15" name="Google Shape;1360;p13">
            <a:extLst>
              <a:ext uri="{FF2B5EF4-FFF2-40B4-BE49-F238E27FC236}">
                <a16:creationId xmlns:a16="http://schemas.microsoft.com/office/drawing/2014/main" id="{3875F934-628E-BA1D-E5B1-BFC391CF778F}"/>
              </a:ext>
            </a:extLst>
          </p:cNvPr>
          <p:cNvSpPr/>
          <p:nvPr/>
        </p:nvSpPr>
        <p:spPr>
          <a:xfrm>
            <a:off x="498309" y="441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 ٱلتَّنَمُّرُ وَٱلسُّخْرِيَّةُ مُنْتَشِرَيْنِ، </a:t>
            </a:r>
          </a:p>
        </p:txBody>
      </p:sp>
      <p:sp>
        <p:nvSpPr>
          <p:cNvPr id="1054" name="Google Shape;1054;p15">
            <a:extLst>
              <a:ext uri="{FF2B5EF4-FFF2-40B4-BE49-F238E27FC236}">
                <a16:creationId xmlns:a16="http://schemas.microsoft.com/office/drawing/2014/main" id="{C64D3845-7B7B-BCC9-C809-D21FB37C95A2}"/>
              </a:ext>
            </a:extLst>
          </p:cNvPr>
          <p:cNvSpPr/>
          <p:nvPr/>
        </p:nvSpPr>
        <p:spPr>
          <a:xfrm rot="10800000">
            <a:off x="1681515" y="3013193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55" name="Google Shape;1055;p15">
            <a:extLst>
              <a:ext uri="{FF2B5EF4-FFF2-40B4-BE49-F238E27FC236}">
                <a16:creationId xmlns:a16="http://schemas.microsoft.com/office/drawing/2014/main" id="{44E38232-0679-D610-BDB9-AF4573B002B8}"/>
              </a:ext>
            </a:extLst>
          </p:cNvPr>
          <p:cNvSpPr/>
          <p:nvPr/>
        </p:nvSpPr>
        <p:spPr>
          <a:xfrm rot="10800000">
            <a:off x="5730805" y="4500782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1055;p15">
            <a:extLst>
              <a:ext uri="{FF2B5EF4-FFF2-40B4-BE49-F238E27FC236}">
                <a16:creationId xmlns:a16="http://schemas.microsoft.com/office/drawing/2014/main" id="{4E10D1EC-A302-8EF6-4C2D-D4F7AD90119C}"/>
              </a:ext>
            </a:extLst>
          </p:cNvPr>
          <p:cNvSpPr/>
          <p:nvPr/>
        </p:nvSpPr>
        <p:spPr>
          <a:xfrm rot="10800000">
            <a:off x="4680805" y="4521888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F49BE89-0D85-0821-7809-D609E58DEFC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7B92D8-9AE3-A08D-9F20-A1328007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D5401B-8A16-BCD8-2193-AEA8892947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85E4DF-B659-F1F9-4FCB-3D575129CA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DE5F25-301F-2B7F-7BAB-E66076A80B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CD35D4-63CC-4041-1F99-93E5789B8435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4006B1-0C2C-FB4F-0234-8B2027EF78ED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A18DF1-5A57-0CBE-D266-464E9025ACEA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B6B572-B9A4-689B-3F3A-EA8D787DC2F5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Google Shape;1358;p13">
            <a:extLst>
              <a:ext uri="{FF2B5EF4-FFF2-40B4-BE49-F238E27FC236}">
                <a16:creationId xmlns:a16="http://schemas.microsoft.com/office/drawing/2014/main" id="{C62E5F16-E587-520A-9686-6C86C1D985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انتبهوا لقراءتي؛ سأعين من بينكم من سيقرأ بعدي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470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15C07F25-3CD6-A161-C4DB-5E8A1B99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">
            <a:extLst>
              <a:ext uri="{FF2B5EF4-FFF2-40B4-BE49-F238E27FC236}">
                <a16:creationId xmlns:a16="http://schemas.microsoft.com/office/drawing/2014/main" id="{5E7D82F6-DFA2-A0AE-FBF0-E5A27166BE1D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B84B1A7-1B0B-5463-B204-1974AB586A11}"/>
              </a:ext>
            </a:extLst>
          </p:cNvPr>
          <p:cNvSpPr/>
          <p:nvPr/>
        </p:nvSpPr>
        <p:spPr>
          <a:xfrm>
            <a:off x="6854626" y="3019239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ذُهِلَ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F608E03-951B-3253-9E69-70AE419C0A80}"/>
              </a:ext>
            </a:extLst>
          </p:cNvPr>
          <p:cNvSpPr/>
          <p:nvPr/>
        </p:nvSpPr>
        <p:spPr>
          <a:xfrm>
            <a:off x="4869969" y="305175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اَلتَّنَمُّرُ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6B23611-1A0F-A48D-CF1D-5F9B76E9BE5A}"/>
              </a:ext>
            </a:extLst>
          </p:cNvPr>
          <p:cNvSpPr/>
          <p:nvPr/>
        </p:nvSpPr>
        <p:spPr>
          <a:xfrm>
            <a:off x="2926599" y="305746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اَلسُّخْرِيَّةُ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355DAA-0836-0A8C-5F1C-7ABC2CA05172}"/>
              </a:ext>
            </a:extLst>
          </p:cNvPr>
          <p:cNvSpPr/>
          <p:nvPr/>
        </p:nvSpPr>
        <p:spPr>
          <a:xfrm>
            <a:off x="430667" y="3075749"/>
            <a:ext cx="241231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اَلْقِيَمِ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ٱلْأَخْلاقِيَّةِ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15" name="Google Shape;1360;p13">
            <a:extLst>
              <a:ext uri="{FF2B5EF4-FFF2-40B4-BE49-F238E27FC236}">
                <a16:creationId xmlns:a16="http://schemas.microsoft.com/office/drawing/2014/main" id="{B173FF37-DB06-7148-51B8-319C5C6D3C03}"/>
              </a:ext>
            </a:extLst>
          </p:cNvPr>
          <p:cNvSpPr/>
          <p:nvPr/>
        </p:nvSpPr>
        <p:spPr>
          <a:xfrm>
            <a:off x="498309" y="441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 ٱلتَّنَمُّرُ وَٱلسُّخْرِيَّةُ مُنْتَشِرَيْنِ، </a:t>
            </a:r>
          </a:p>
        </p:txBody>
      </p:sp>
      <p:sp>
        <p:nvSpPr>
          <p:cNvPr id="1054" name="Google Shape;1054;p15">
            <a:extLst>
              <a:ext uri="{FF2B5EF4-FFF2-40B4-BE49-F238E27FC236}">
                <a16:creationId xmlns:a16="http://schemas.microsoft.com/office/drawing/2014/main" id="{64DC0792-30B2-7677-D8F5-BB813D57595D}"/>
              </a:ext>
            </a:extLst>
          </p:cNvPr>
          <p:cNvSpPr/>
          <p:nvPr/>
        </p:nvSpPr>
        <p:spPr>
          <a:xfrm rot="10800000">
            <a:off x="1681515" y="3013193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55" name="Google Shape;1055;p15">
            <a:extLst>
              <a:ext uri="{FF2B5EF4-FFF2-40B4-BE49-F238E27FC236}">
                <a16:creationId xmlns:a16="http://schemas.microsoft.com/office/drawing/2014/main" id="{6A8750BA-2385-5F6E-E8A2-F2A61BB9B15F}"/>
              </a:ext>
            </a:extLst>
          </p:cNvPr>
          <p:cNvSpPr/>
          <p:nvPr/>
        </p:nvSpPr>
        <p:spPr>
          <a:xfrm rot="10800000">
            <a:off x="5730805" y="4500782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1055;p15">
            <a:extLst>
              <a:ext uri="{FF2B5EF4-FFF2-40B4-BE49-F238E27FC236}">
                <a16:creationId xmlns:a16="http://schemas.microsoft.com/office/drawing/2014/main" id="{572E4266-C85B-89C2-3FAA-D337497B5447}"/>
              </a:ext>
            </a:extLst>
          </p:cNvPr>
          <p:cNvSpPr/>
          <p:nvPr/>
        </p:nvSpPr>
        <p:spPr>
          <a:xfrm rot="10800000">
            <a:off x="4680805" y="4521888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054277-3A8B-BD28-D4A2-C605E515F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7B8241-609F-E603-2418-1D2223594A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19873B-1E72-D862-666D-7BC7DEA3BF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E3E085-2D51-E22C-F6E4-0E2D40EC23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16AFE1-CB11-DB45-B7E4-66A65A675575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D20C67-7F87-9743-89CD-BA6E0E5597A2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8BB4A7-FE0B-217A-36B1-C02114AB8CEE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94650B-99DD-3712-FA48-AF5BA8C20AEB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Google Shape;1358;p13">
            <a:extLst>
              <a:ext uri="{FF2B5EF4-FFF2-40B4-BE49-F238E27FC236}">
                <a16:creationId xmlns:a16="http://schemas.microsoft.com/office/drawing/2014/main" id="{7474F8CD-D01F-80AA-CBF1-FB693BC8F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1600" b="1" i="0" u="none" strike="noStrike" cap="none" dirty="0">
                <a:solidFill>
                  <a:srgbClr val="A5A5A5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الآن، سأختار متعلمين للقراءة، </a:t>
            </a:r>
            <a:r>
              <a:rPr lang="ar-MA" sz="1600" i="1" dirty="0">
                <a:solidFill>
                  <a:srgbClr val="A5A5A5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يتناوب 3 متعلمين على القراءة (الفئة د)،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C25EAB3-33CF-C178-DC13-997D3A7991E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</p:spPr>
      </p:pic>
    </p:spTree>
    <p:extLst>
      <p:ext uri="{BB962C8B-B14F-4D97-AF65-F5344CB8AC3E}">
        <p14:creationId xmlns:p14="http://schemas.microsoft.com/office/powerpoint/2010/main" val="369097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086591-0E51-EABC-4BD6-988606859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7C4A56-FE50-6CBB-AF49-87F71D43F4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E4278E3-B393-E8CF-B296-BEE0497050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B4AAC0E-63DC-39E2-EEB4-0CD2614525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0B6FD9-EC66-EF5B-35BA-9EAFCC028973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4D1DD9-58E6-9EF1-F88B-AD6E38DED05A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D2688E-B88F-F477-40CA-67264B912F6D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8BB26F-F50B-B13A-5AB6-1F4649348C81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Google Shape;1380;p14">
            <a:extLst>
              <a:ext uri="{FF2B5EF4-FFF2-40B4-BE49-F238E27FC236}">
                <a16:creationId xmlns:a16="http://schemas.microsoft.com/office/drawing/2014/main" id="{B05ED797-14A1-9E3D-21A3-E54EFC0F36C4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لقراءتي. 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69888DA-8389-0734-A1F0-560F8F112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D93203-16B6-A87A-F10F-922239326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97" y="1368000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24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448C45E0-F109-B8FA-2B8F-5E624EE11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2DF858-F0FB-56A4-CB27-7258116B88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0C4A70F-A347-C0E5-DC1B-11B57824A7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9BDF55B-BBA2-C03B-D27D-E30F512E42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60355EA-CDAC-4B18-0308-3A2A5E0F1680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C6AB1E-55C5-CFC2-036D-5ACC5A1CC38D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794604-6CE3-3CE0-0643-59AC8376CA53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EA36B5-CB03-968D-3B65-4E71BF90EA29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0" name="Google Shape;1408;p15">
            <a:extLst>
              <a:ext uri="{FF2B5EF4-FFF2-40B4-BE49-F238E27FC236}">
                <a16:creationId xmlns:a16="http://schemas.microsoft.com/office/drawing/2014/main" id="{EFDD6475-3D17-4E6E-AB09-C7F8F89076CF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E916ACB-FED9-41E1-DD62-B37B108D8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BDD6FC-0A8B-0523-6A6D-3C24195BE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97" y="1368000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9019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A2BDE-E06C-7551-9D94-4907529F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68D7E874-C6BD-E1F0-08F8-8122AD627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شكل و فهم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93B20DA-BB1C-AB21-C874-620B4D32D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F785E062-9304-D1F9-FA5B-EECB00C9F19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شكل و فهم: المعجم – القراءة – استثمار البنيات اللغوية – الإنتاج الكتابي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D10F32C-7A2C-5EA1-92D7-A562F3EC6DA7}"/>
              </a:ext>
            </a:extLst>
          </p:cNvPr>
          <p:cNvSpPr txBox="1"/>
          <p:nvPr/>
        </p:nvSpPr>
        <p:spPr>
          <a:xfrm>
            <a:off x="5675294" y="1777877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1B4AEBF-7D2F-FF74-6916-3FE157735236}"/>
              </a:ext>
            </a:extLst>
          </p:cNvPr>
          <p:cNvSpPr/>
          <p:nvPr/>
        </p:nvSpPr>
        <p:spPr>
          <a:xfrm>
            <a:off x="5138016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B28D2D-C025-85FB-3FA2-E8F9D968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4DEEE494-E062-7604-89A0-AC54113C1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9301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59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46BE64-73EB-281F-369E-B8215CDEC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14" y="1528934"/>
            <a:ext cx="3400033" cy="47434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AD6BC-60FD-B08E-4051-68323BB8BEAA}"/>
              </a:ext>
            </a:extLst>
          </p:cNvPr>
          <p:cNvSpPr/>
          <p:nvPr/>
        </p:nvSpPr>
        <p:spPr>
          <a:xfrm>
            <a:off x="3059459" y="1998667"/>
            <a:ext cx="2932718" cy="12739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89E5A9-A15F-F660-A53A-30785F90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18 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F7307F-C79E-A748-CE1C-B2C8D2ECC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37358B-1932-26D2-9BA3-AFDE169F3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0D30F1-A021-44E3-5736-72046D4DE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399820-C955-07A3-BF7A-422AB4D9A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9DEECD-CC22-0C43-8DB5-0023D8ED5029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E283AF-21F3-6C6C-86FA-AB0DDD5CF75D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99ECA4-B311-B0EF-6729-53D1AE8AB070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1C514C-F4D8-6ED9-0D8C-62CE040AE337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9ABE83-C4E4-848F-961C-849E38E3B1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93A6-EEE3-6967-D883-768D8C8B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75B8B0-FA96-7D92-3443-D3A958D2F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7" y="2184731"/>
            <a:ext cx="8305759" cy="318916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E40B97A-1B58-5E62-C76F-263B26C4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2" y="756000"/>
            <a:ext cx="7191648" cy="612000"/>
          </a:xfrm>
        </p:spPr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التالي قراءة هامسة مع احترام قواعد الوقف والوصل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س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أمر بين الصفوف لمراقبة قراءاتكم.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009FD5-2CE7-CF81-6CA3-A06CA0899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385788-B09A-7E7A-C19F-B5B3F4C1E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BC9763-BDB1-2CDA-E235-85C20366B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76A642-A7E4-3A96-30D3-C5235A41C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D3FE27-EAD3-7127-107B-B168CBB476AF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854C32-055C-00D9-2AAC-01428359101D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935B9C-69A1-F499-2E1E-67344E3C0807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7589A-6479-7764-94F5-87B95246F18C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AD7980-1F40-C1F0-1D62-2A58188EB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4281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04C6E-AD9F-E08A-CC67-0BA001B4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E19AF-7DF5-C82D-BD27-9F2BF217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7" y="2174571"/>
            <a:ext cx="8305759" cy="318916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DCF4D48-4F2B-BF33-2FE5-20EE47C0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تجميع أكبر  قدر من المعلومات ، سأطرح عليكم بعدها مجموعة من الأسئلة.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F446A7-BBD1-73D5-A238-680AC4734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7DF7AA-25D6-EF1F-266A-21BB34785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54AFB9-1C26-A4E9-8607-6258E9415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F238FD-C1D0-97AC-AE7E-5CBEA791F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8EF30D-7BB6-F71A-BED6-015BD95C4ABC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0E11CF-5753-4138-718A-E063E6A9D4CF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3CC4E0-C6BB-8F17-9978-17711B5C761E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7EEA04-0523-4F38-04FF-007F77E86C42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D10478-2CDD-6CD8-F335-36B334FF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6238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5D603-7914-9A05-C361-CE3EA3F8F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DF1BFB-3082-2823-8981-D89C10DD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7585" y="1962000"/>
            <a:ext cx="2760637" cy="414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33FFFC-5D0E-636E-366B-80E976414B21}"/>
              </a:ext>
            </a:extLst>
          </p:cNvPr>
          <p:cNvSpPr/>
          <p:nvPr/>
        </p:nvSpPr>
        <p:spPr>
          <a:xfrm>
            <a:off x="3144773" y="3554083"/>
            <a:ext cx="2672285" cy="12076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0713E1A-6181-1AC3-9F10-4B6B97F6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 18  و أنجزوا بشكل فردي التمرين التالي: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0302C9-B6BA-31B1-6207-04AB02A0F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F1760F-C2A9-446F-6C78-8F163A6BB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4B06A9-B004-BA30-5258-A32D017CC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BF7BF7-A519-D9F5-F9C2-6F5C3677F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B70FF3-6306-38B1-B4F0-5E1BC70BE5EB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2A1449-7191-3113-585B-62813E3FAC16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E583E9-93C2-7A3E-C665-984745AAD76F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7F7ACC-8238-2E04-05A4-E832941EB485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A4272D0-2D0D-5B6C-357C-6B45667C9D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7116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9D7D8-1856-0377-C73E-49BBA20A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536498F-FC40-86AD-0B33-AFB1CF9D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44" y="2375949"/>
            <a:ext cx="7866570" cy="348959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33AA0D2-5F04-3BC2-4805-4931453D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أُكْمِلُ شَبَكَةَ كَلِمَةِ "حَديقَةٌ"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CF48FA-8AA2-EE49-18BE-1A6178A48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37283F-E31A-4732-6912-6D4BC8715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D519A4-4755-C859-EDD3-4019A34FC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32A10E-E13B-CB58-B49F-5B38C0C309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3DEBA8-DF8C-5122-FFD6-918EA3D75E60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7BB29E-F970-40AC-2E14-169D14819527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60A602-1306-ED16-2E4F-BD396214C1C5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51AD30-7AAE-647E-46FA-5A816D999359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2DE3C00-800A-CC76-10CE-14DF2943A91C}"/>
              </a:ext>
            </a:extLst>
          </p:cNvPr>
          <p:cNvSpPr txBox="1"/>
          <p:nvPr/>
        </p:nvSpPr>
        <p:spPr>
          <a:xfrm>
            <a:off x="2132089" y="1652650"/>
            <a:ext cx="487982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أُكْمِلُ شَبَكَةَ كَلِمَةِ "حَديقَةٌ"</a:t>
            </a: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6EA31C-4E82-2C38-3131-C9D52535E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1472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BC67-502F-6E0E-5467-EBC7A59B1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94110E7-74D0-7707-95E2-7E19FAE9B9B2}"/>
              </a:ext>
            </a:extLst>
          </p:cNvPr>
          <p:cNvSpPr txBox="1"/>
          <p:nvPr/>
        </p:nvSpPr>
        <p:spPr>
          <a:xfrm>
            <a:off x="2132089" y="1652650"/>
            <a:ext cx="487982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أُكْمِلُ شَبَكَةَ كَلِمَةِ "حَديقَةٌ"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CC1F10-A5B1-522B-7E81-984C944B3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44" y="2375949"/>
            <a:ext cx="7866570" cy="348959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E5D81377-0D26-40AA-335C-6C73F785CC70}"/>
              </a:ext>
            </a:extLst>
          </p:cNvPr>
          <p:cNvSpPr txBox="1"/>
          <p:nvPr/>
        </p:nvSpPr>
        <p:spPr>
          <a:xfrm>
            <a:off x="1628077" y="263655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أَزْهارٌ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11904BE-9591-E941-E68C-4F4EB04D6272}"/>
              </a:ext>
            </a:extLst>
          </p:cNvPr>
          <p:cNvSpPr txBox="1"/>
          <p:nvPr/>
        </p:nvSpPr>
        <p:spPr>
          <a:xfrm>
            <a:off x="910682" y="3703524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أَشْجارٌ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308C8-C72E-B9A7-2E74-31F91E987DD7}"/>
              </a:ext>
            </a:extLst>
          </p:cNvPr>
          <p:cNvSpPr txBox="1"/>
          <p:nvPr/>
        </p:nvSpPr>
        <p:spPr>
          <a:xfrm>
            <a:off x="953598" y="483513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بُسْتانِيُّ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0E2F038-66C9-C482-EF99-5B0E6C6B7D2E}"/>
              </a:ext>
            </a:extLst>
          </p:cNvPr>
          <p:cNvSpPr txBox="1"/>
          <p:nvPr/>
        </p:nvSpPr>
        <p:spPr>
          <a:xfrm>
            <a:off x="3726194" y="5108893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حارِسٌ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29DC5CF-C1A7-F7FC-F693-F5AD33452C2A}"/>
              </a:ext>
            </a:extLst>
          </p:cNvPr>
          <p:cNvSpPr txBox="1"/>
          <p:nvPr/>
        </p:nvSpPr>
        <p:spPr>
          <a:xfrm>
            <a:off x="6696017" y="483513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EF8F03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مُتْعَةٌ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EF8F03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549A478-4CD9-4E21-B17E-1E3E8D4D9A46}"/>
              </a:ext>
            </a:extLst>
          </p:cNvPr>
          <p:cNvSpPr txBox="1"/>
          <p:nvPr/>
        </p:nvSpPr>
        <p:spPr>
          <a:xfrm>
            <a:off x="6541709" y="3772837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نَظافَةٌ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558F17A-0699-E03E-C079-8400EC4BC272}"/>
              </a:ext>
            </a:extLst>
          </p:cNvPr>
          <p:cNvSpPr txBox="1"/>
          <p:nvPr/>
        </p:nvSpPr>
        <p:spPr>
          <a:xfrm>
            <a:off x="5865912" y="263655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سِياجٌ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A4B46D6D-C360-EBF8-3FD9-64B41AC5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     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الإجابات تباعا و يقدم التغذية الراجعة المناسبة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ED633F-AEB6-0719-A4FD-6C4A6C449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074BF9-2318-3335-F540-2034BDCDA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856A4D-FBDB-20CF-27FE-99627CF2A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B9D331A-1FDA-F935-D432-EC6A5C681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875337-CEDE-0CD4-BADA-AE103B30B499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B70857-976A-7761-D682-348D98607862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719BF3-5272-886C-AA61-69D9B9221DA7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F38B01-45AE-C2A2-E592-507D271AED33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DC9592-A36C-894C-A67A-2E385C9D0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04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357B4-3FBF-66E3-3439-76407D0D0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03E39AF-0011-E26D-5F2A-F0E5ADC7E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44" y="2375949"/>
            <a:ext cx="7866570" cy="348959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AC403532-E696-63F1-C204-39B94681BCFA}"/>
              </a:ext>
            </a:extLst>
          </p:cNvPr>
          <p:cNvSpPr txBox="1"/>
          <p:nvPr/>
        </p:nvSpPr>
        <p:spPr>
          <a:xfrm>
            <a:off x="1628077" y="263655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أَزْهارٌ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F9D6748-94A7-85C5-2A95-A1C93D0FA42A}"/>
              </a:ext>
            </a:extLst>
          </p:cNvPr>
          <p:cNvSpPr txBox="1"/>
          <p:nvPr/>
        </p:nvSpPr>
        <p:spPr>
          <a:xfrm>
            <a:off x="910682" y="3703524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أَشْجارٌ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CF085-2A6C-01D2-7291-55474A733FD4}"/>
              </a:ext>
            </a:extLst>
          </p:cNvPr>
          <p:cNvSpPr txBox="1"/>
          <p:nvPr/>
        </p:nvSpPr>
        <p:spPr>
          <a:xfrm>
            <a:off x="953598" y="483513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بُسْتانِيُّ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72FE165-D369-3777-5B2D-4410ABA283CF}"/>
              </a:ext>
            </a:extLst>
          </p:cNvPr>
          <p:cNvSpPr txBox="1"/>
          <p:nvPr/>
        </p:nvSpPr>
        <p:spPr>
          <a:xfrm>
            <a:off x="3726194" y="5108893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حارِسٌ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011AFF9-AED1-DCB1-A204-F3CA40B556CF}"/>
              </a:ext>
            </a:extLst>
          </p:cNvPr>
          <p:cNvSpPr txBox="1"/>
          <p:nvPr/>
        </p:nvSpPr>
        <p:spPr>
          <a:xfrm>
            <a:off x="6696017" y="483513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EF8F03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مُتْعَةٌ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EF8F03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71E8FF4-DF61-4556-A7A1-775D84743FDA}"/>
              </a:ext>
            </a:extLst>
          </p:cNvPr>
          <p:cNvSpPr txBox="1"/>
          <p:nvPr/>
        </p:nvSpPr>
        <p:spPr>
          <a:xfrm>
            <a:off x="6541709" y="3772837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نَظافَةٌ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858B4C9-21D1-7F91-2AC7-3A82405FE618}"/>
              </a:ext>
            </a:extLst>
          </p:cNvPr>
          <p:cNvSpPr txBox="1"/>
          <p:nvPr/>
        </p:nvSpPr>
        <p:spPr>
          <a:xfrm>
            <a:off x="5865912" y="2636552"/>
            <a:ext cx="169161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سِياجٌ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49182993-9D63-6BDD-06C8-0AC5BFAF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ماهو السؤال المناسب لكل مجموعة كلمات كتبت بنفس اللون؟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A0B35D-0068-5B3C-449A-ED6800A0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232482-1011-9B68-F861-4E1AA334F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27ECFC-B631-14A4-8F1E-9C50F8C5E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3A25D9-83B1-E6AB-3B8F-3697DD50F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21532F-8B97-B424-82AC-3359F274ADD4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CD36BC-9CC3-700C-710B-376E0E49180A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AFA17A-5362-EA84-22B8-610C902BD236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CB52DE-B8CD-4F11-65E0-AFB4B6991E2A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682463B-5A70-E8AB-45C7-52A2E8E2D68C}"/>
              </a:ext>
            </a:extLst>
          </p:cNvPr>
          <p:cNvSpPr txBox="1"/>
          <p:nvPr/>
        </p:nvSpPr>
        <p:spPr>
          <a:xfrm>
            <a:off x="2132089" y="1652650"/>
            <a:ext cx="487982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أُكْمِلُ شَبَكَةَ كَلِمَةِ "حَديقَةٌ"</a:t>
            </a:r>
          </a:p>
        </p:txBody>
      </p:sp>
      <p:pic>
        <p:nvPicPr>
          <p:cNvPr id="2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773AEB-61AA-FDD8-F22C-17FCA8DD2D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386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CC53-8FBB-384B-8986-B731320A6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8428A26-3524-44CD-C2C1-244A8813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 الآن أجيبوا عن الأسئلة التالية  بشكل فردي 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F8A458-20D6-7BFF-7916-2D9DB4195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D6395A-38D3-D89E-EF73-9F80F3C27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BF4871-6F75-3D0F-26B4-93A3DAE9A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CD930D-F3AA-4B92-FD6E-43A8134B5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A210AA-1A63-2AFE-726A-F5325F6990F1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FEB1A-1281-148A-4C6C-84207541F76E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88E05-F634-908F-A410-43EAD3918788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F37404-E7AB-F304-B38F-F5C04628A261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DE6827-4BCB-7EF9-6579-9776BA6E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7585" y="1962000"/>
            <a:ext cx="2760637" cy="414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013A13-3363-F73B-498A-64CD0697114F}"/>
              </a:ext>
            </a:extLst>
          </p:cNvPr>
          <p:cNvSpPr/>
          <p:nvPr/>
        </p:nvSpPr>
        <p:spPr>
          <a:xfrm>
            <a:off x="3144773" y="4658264"/>
            <a:ext cx="2672285" cy="9747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B1F70B6-7934-FE91-11AE-176257FF84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7979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9CDF4-2279-7A5E-E75B-AAB3E593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1782783-6997-17B2-2FF7-2CBF88AE1EEB}"/>
              </a:ext>
            </a:extLst>
          </p:cNvPr>
          <p:cNvSpPr txBox="1"/>
          <p:nvPr/>
        </p:nvSpPr>
        <p:spPr>
          <a:xfrm>
            <a:off x="741529" y="2155369"/>
            <a:ext cx="7345894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أُوَظِّفُ إِسْتْراتيجِيَّةَ ٱلْكَلِماتِ ٱلْمَفاتيحِ: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1F0E627-108B-2C35-0002-8AC8EE167707}"/>
              </a:ext>
            </a:extLst>
          </p:cNvPr>
          <p:cNvSpPr txBox="1"/>
          <p:nvPr/>
        </p:nvSpPr>
        <p:spPr>
          <a:xfrm>
            <a:off x="949164" y="3394300"/>
            <a:ext cx="5406301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 يَسْكُنُ ٱلْأَصْدِقاءُ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DCDF0-42F6-D5F0-4AEE-EFD98BAC5286}"/>
              </a:ext>
            </a:extLst>
          </p:cNvPr>
          <p:cNvSpPr txBox="1"/>
          <p:nvPr/>
        </p:nvSpPr>
        <p:spPr>
          <a:xfrm>
            <a:off x="336418" y="4214243"/>
            <a:ext cx="601904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صَنَعَ ٱلْأَصْدِقاءُ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1C5180F9-7E1B-624B-2DCF-19C3A20A42B4}"/>
              </a:ext>
            </a:extLst>
          </p:cNvPr>
          <p:cNvSpPr txBox="1"/>
          <p:nvPr/>
        </p:nvSpPr>
        <p:spPr>
          <a:xfrm>
            <a:off x="122526" y="5120119"/>
            <a:ext cx="6232940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ٱلدّافِعُ وَراءَ مُبادَرَةِ ٱلْأَصْدِقاءِ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23AFAD2-A722-FC36-C487-1010AE6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أُوَظِّفُ إِسْتْراتيجِيَّةَ الْفَهْمِ: لِأُجيبَ عَنِ  الأسْئِلَةِ الثَّلاثَةِ: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29DA68-B419-2282-B2D2-FB0724384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411F9B-3EF7-B24F-E50C-BD97935CC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74152A-ABD7-61F7-4A56-1ABA83F7E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FED610C-48DA-76D8-4307-E93E84910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FAB015-0AA2-2B10-E257-230B2E6A5143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67A6B2-3F1C-EE63-D1FD-CEEC7013091B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E684FC-AF11-A706-6DE7-BF49728C4A32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B88DD-7B2B-2114-FCAD-81DE1A1231DC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E523F11-30FB-87C8-C62D-7F48CE001474}"/>
              </a:ext>
            </a:extLst>
          </p:cNvPr>
          <p:cNvSpPr/>
          <p:nvPr/>
        </p:nvSpPr>
        <p:spPr>
          <a:xfrm>
            <a:off x="6922910" y="3482750"/>
            <a:ext cx="468000" cy="434806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  <a:endParaRPr lang="fr-MA" sz="2400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0656A2-4DA0-B292-5F18-74E0EE63AF42}"/>
              </a:ext>
            </a:extLst>
          </p:cNvPr>
          <p:cNvSpPr/>
          <p:nvPr/>
        </p:nvSpPr>
        <p:spPr>
          <a:xfrm>
            <a:off x="6922910" y="4364341"/>
            <a:ext cx="468000" cy="434806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  <a:endParaRPr lang="fr-MA" sz="240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38A3D5-E38C-BFC4-543B-A38906935766}"/>
              </a:ext>
            </a:extLst>
          </p:cNvPr>
          <p:cNvSpPr/>
          <p:nvPr/>
        </p:nvSpPr>
        <p:spPr>
          <a:xfrm>
            <a:off x="6922910" y="5245932"/>
            <a:ext cx="468000" cy="434806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  <a:endParaRPr lang="fr-MA" sz="2400" dirty="0"/>
          </a:p>
        </p:txBody>
      </p:sp>
      <p:pic>
        <p:nvPicPr>
          <p:cNvPr id="28" name="Espace réservé pour une image  2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006416-52FA-6F8C-901E-E866140CC8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5623" cy="825623"/>
          </a:xfrm>
        </p:spPr>
      </p:pic>
    </p:spTree>
    <p:extLst>
      <p:ext uri="{BB962C8B-B14F-4D97-AF65-F5344CB8AC3E}">
        <p14:creationId xmlns:p14="http://schemas.microsoft.com/office/powerpoint/2010/main" val="399191485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33F37-4D3D-9CB1-ED99-D77342E6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31164544-63B4-9E4F-74A1-ACEC21FA2755}"/>
              </a:ext>
            </a:extLst>
          </p:cNvPr>
          <p:cNvSpPr txBox="1"/>
          <p:nvPr/>
        </p:nvSpPr>
        <p:spPr>
          <a:xfrm>
            <a:off x="3854783" y="2712458"/>
            <a:ext cx="487982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                           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0FD5994-5C82-C10E-6C57-9FCAF373FE0B}"/>
              </a:ext>
            </a:extLst>
          </p:cNvPr>
          <p:cNvSpPr txBox="1"/>
          <p:nvPr/>
        </p:nvSpPr>
        <p:spPr>
          <a:xfrm>
            <a:off x="1025831" y="3414825"/>
            <a:ext cx="751925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يَسْكُنُ ٱلْأَصْدِقاءُ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في حَيٍّ هادِئٍ مِنْ أَحْياءِ ٱلْمَدينَةِ ٱلْقَديمَةِ.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C5B82767-6F3F-3662-E537-F92BC49DE8DB}"/>
              </a:ext>
            </a:extLst>
          </p:cNvPr>
          <p:cNvSpPr txBox="1"/>
          <p:nvPr/>
        </p:nvSpPr>
        <p:spPr>
          <a:xfrm>
            <a:off x="4146569" y="2712458"/>
            <a:ext cx="487982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يَسْكُنُ </a:t>
            </a: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ٱلْأَصْدِقاءُ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11EBA7C-B041-4F77-EB72-1C064A00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نصحح السؤال الأول :</a:t>
            </a:r>
            <a:endParaRPr lang="fr-FR" sz="24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E311F7A-8D95-B9B1-F841-332AB5C2D386}"/>
              </a:ext>
            </a:extLst>
          </p:cNvPr>
          <p:cNvSpPr/>
          <p:nvPr/>
        </p:nvSpPr>
        <p:spPr>
          <a:xfrm>
            <a:off x="8140136" y="2777421"/>
            <a:ext cx="465532" cy="435802"/>
          </a:xfrm>
          <a:prstGeom prst="ellipse">
            <a:avLst/>
          </a:prstGeom>
          <a:solidFill>
            <a:srgbClr val="00AC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FR" sz="32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1CBBC9-FDF0-CE8D-7246-347A3E8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EA84DF-45A9-7456-7D13-864FAFF9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072EB11-9613-829B-D445-DDC33FFF9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62F8BC4-1D25-F9CF-6DFE-76BF31450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C6F233-98E3-91F9-D067-73FB1C456386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C0164-D411-870C-FFE6-6C97E17EB38B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FB805-687D-772C-0D06-FCEAD7230C23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41AE7D-C41B-E1F7-D4DB-971D7DE8E425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7E4F4F-819E-69B7-693F-98EE176BA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70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C716-05A5-D077-4158-91A3C150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101F88-B839-ECB8-29C9-6C7330FDB77D}"/>
              </a:ext>
            </a:extLst>
          </p:cNvPr>
          <p:cNvSpPr txBox="1"/>
          <p:nvPr/>
        </p:nvSpPr>
        <p:spPr>
          <a:xfrm>
            <a:off x="3665268" y="3019903"/>
            <a:ext cx="4879820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                         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DA365FF7-88D1-367F-6CFD-1F6535D63108}"/>
              </a:ext>
            </a:extLst>
          </p:cNvPr>
          <p:cNvSpPr txBox="1"/>
          <p:nvPr/>
        </p:nvSpPr>
        <p:spPr>
          <a:xfrm>
            <a:off x="1025831" y="3692569"/>
            <a:ext cx="7519257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أَنْشَأَ ٱلْأَصْدِقاءُ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ٱلْأَرْبَعَةُ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حَديقَةً جَميلَةً.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49528FE-96E6-30DE-D43F-EB89775D7687}"/>
              </a:ext>
            </a:extLst>
          </p:cNvPr>
          <p:cNvSpPr txBox="1"/>
          <p:nvPr/>
        </p:nvSpPr>
        <p:spPr>
          <a:xfrm>
            <a:off x="5376851" y="3019902"/>
            <a:ext cx="1873326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صَنَعَ ٱلْأَصْدِقاءُ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83C8DC2-102D-6975-926A-C614C9CF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نصحح السؤال الثاني :</a:t>
            </a:r>
            <a:endParaRPr lang="fr-FR" sz="24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AD1CB5-23DB-1149-1F57-76E519E7A8B6}"/>
              </a:ext>
            </a:extLst>
          </p:cNvPr>
          <p:cNvSpPr/>
          <p:nvPr/>
        </p:nvSpPr>
        <p:spPr>
          <a:xfrm>
            <a:off x="8140136" y="3104069"/>
            <a:ext cx="465532" cy="435802"/>
          </a:xfrm>
          <a:prstGeom prst="ellipse">
            <a:avLst/>
          </a:prstGeom>
          <a:solidFill>
            <a:srgbClr val="00AC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FR" sz="36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C1014D-32B5-655F-9ED6-0A67DC8C5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4A470E-1B0A-DB62-36E3-CBBF80E10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06F11F-1D46-5C95-F04B-7B028BCA9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F61C30-AFDF-74AF-8967-F78F19624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0CBAB9-435B-FC95-B636-4C19987DC02C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19F71E-B2AC-02E9-D559-EDFA928EAA24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175975-8EFB-429F-5448-A6956C01A9C9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ED4E96-07CD-A070-1C53-6A18034B9851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32C920-5E41-04E7-B02B-7A468230C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44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60"/>
                            </p:stCondLst>
                            <p:childTnLst>
                              <p:par>
                                <p:cTn id="10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E7846-FE79-FBD3-81D9-BE2C77B7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9CD1DD8D-425E-66F4-CFE8-27D9E25E06C9}"/>
              </a:ext>
            </a:extLst>
          </p:cNvPr>
          <p:cNvSpPr txBox="1"/>
          <p:nvPr/>
        </p:nvSpPr>
        <p:spPr>
          <a:xfrm>
            <a:off x="2644287" y="3107817"/>
            <a:ext cx="620285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            وَراءَ مُبادَرَةِ                  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  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C72A8F7-7AF5-6F29-3619-4A077E7F00D0}"/>
              </a:ext>
            </a:extLst>
          </p:cNvPr>
          <p:cNvSpPr/>
          <p:nvPr/>
        </p:nvSpPr>
        <p:spPr>
          <a:xfrm>
            <a:off x="8140136" y="3232351"/>
            <a:ext cx="465532" cy="435802"/>
          </a:xfrm>
          <a:prstGeom prst="ellipse">
            <a:avLst/>
          </a:prstGeom>
          <a:solidFill>
            <a:srgbClr val="00AC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FR" sz="32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8B2522E-433E-2241-5D5E-DD4858E812E4}"/>
              </a:ext>
            </a:extLst>
          </p:cNvPr>
          <p:cNvSpPr txBox="1"/>
          <p:nvPr/>
        </p:nvSpPr>
        <p:spPr>
          <a:xfrm>
            <a:off x="1025831" y="3867136"/>
            <a:ext cx="751925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اَلدّافِعُ وَراءَ مُبادَرَةِ ٱلْأَصْدِقاءِ </a:t>
            </a:r>
            <a:r>
              <a:rPr lang="ar-MA" sz="36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ٱلْأَرْبَعَةِ</a:t>
            </a: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أَنَّهُمْ يُحِبّونَ ٱلطَّبيعَةَ.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A09D9A4-25CD-9525-7997-2EB68E4296AB}"/>
              </a:ext>
            </a:extLst>
          </p:cNvPr>
          <p:cNvSpPr txBox="1"/>
          <p:nvPr/>
        </p:nvSpPr>
        <p:spPr>
          <a:xfrm>
            <a:off x="6840693" y="3160239"/>
            <a:ext cx="90698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ٱلدّافِعُ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E06A2A8-62ED-9A94-914C-F455CBFB2A5B}"/>
              </a:ext>
            </a:extLst>
          </p:cNvPr>
          <p:cNvSpPr txBox="1"/>
          <p:nvPr/>
        </p:nvSpPr>
        <p:spPr>
          <a:xfrm>
            <a:off x="4317015" y="3095164"/>
            <a:ext cx="134018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ٱلْأَصْدِقاءِ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E43F96-726F-DFBE-9DA0-2F276652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نصحح السؤال الثالث 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BDF274A-BE1C-C97B-5749-44E860F9A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6CFDBB-3439-6471-970C-5491C40B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B3BD4F-044F-9C12-A4A3-0D883A2F8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CF5EFC-1DAE-1BEF-D261-329196345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25EDB3-6AF0-EFDB-C543-DCA07AAF4D00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7603D-B5D9-71E2-B3E7-48928F0A31E5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DB26F-76B2-3DA3-2788-907829E1E874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0DA11-E724-2390-AD94-37DE4637B5AF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A01DAF-E9A8-8D09-924D-03493AA18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90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60"/>
                            </p:stCondLst>
                            <p:childTnLst>
                              <p:par>
                                <p:cTn id="10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20"/>
                            </p:stCondLst>
                            <p:childTnLst>
                              <p:par>
                                <p:cTn id="1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60"/>
                            </p:stCondLst>
                            <p:childTnLst>
                              <p:par>
                                <p:cTn id="18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B4FFB-A448-1538-B229-285E98B0C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B4D3B96-1817-B72E-7BA6-618467769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148" y="1962000"/>
            <a:ext cx="2766992" cy="414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E21B37-3376-21E2-6C1A-DC75ACC9D5A9}"/>
              </a:ext>
            </a:extLst>
          </p:cNvPr>
          <p:cNvSpPr/>
          <p:nvPr/>
        </p:nvSpPr>
        <p:spPr>
          <a:xfrm>
            <a:off x="3435378" y="2717321"/>
            <a:ext cx="2381680" cy="3968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AFA32-18CC-8487-05C7-792779CA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 19  و أنجزوا بشكل فردي التمرين رقم 1: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AB1C0A-73AE-8CD2-A1E5-9BCFE7EB7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5D8943-F398-24E5-3212-C981D9E16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E9E8BC-A45D-51BF-13B5-79CA42D95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6E905F-3B03-4B31-BB44-EDE5578FC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ACAEB6-211F-DCAF-ADC2-12078E6B23A8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D9761D-24DB-5E5D-62E9-53BD6BE9B21F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56E651-BA26-34E9-214F-DC9112DC224D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7A1220-A666-8635-434E-01110D1DE800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272FE9-C40C-FC27-41D4-0D52D4E4A8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5055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BF6E-4C5B-F23F-B1EC-B5939BEC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1D1EE38A-89DA-60FD-3BCD-EFBA93653E3E}"/>
              </a:ext>
            </a:extLst>
          </p:cNvPr>
          <p:cNvSpPr txBox="1"/>
          <p:nvPr/>
        </p:nvSpPr>
        <p:spPr>
          <a:xfrm>
            <a:off x="2563222" y="1991964"/>
            <a:ext cx="6202851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أَضْبِطُ ٱلْجُمَلَ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بِٱلشَّكْلِ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ٱلتّامِّ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F30B-2B65-9E76-6729-33D394BC5A3B}"/>
              </a:ext>
            </a:extLst>
          </p:cNvPr>
          <p:cNvSpPr txBox="1"/>
          <p:nvPr/>
        </p:nvSpPr>
        <p:spPr>
          <a:xfrm>
            <a:off x="2069193" y="2912501"/>
            <a:ext cx="6202851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أصبحت حديقتهم رمزا للتعاون.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B498C3A-EFAC-5D58-87DC-F82549EA15E2}"/>
              </a:ext>
            </a:extLst>
          </p:cNvPr>
          <p:cNvSpPr txBox="1"/>
          <p:nvPr/>
        </p:nvSpPr>
        <p:spPr>
          <a:xfrm>
            <a:off x="483078" y="3833038"/>
            <a:ext cx="7788965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قرية </a:t>
            </a:r>
            <a:r>
              <a:rPr lang="ar-MA" sz="44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صغيرة،اتفق</a:t>
            </a: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أربعة أصحاب على إصلاح مدخل</a:t>
            </a:r>
            <a:endParaRPr lang="fr-FR" sz="4400" b="1" kern="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قريتهم.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69F0FB1-53BD-84F5-F443-5EE025B6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 19  و أنجزوا بشكل فردي التمرين رقم 1:</a:t>
            </a:r>
            <a:endParaRPr lang="fr-FR" sz="240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DAF99E0-5AAC-8024-29A9-11DAE4B7DADA}"/>
              </a:ext>
            </a:extLst>
          </p:cNvPr>
          <p:cNvSpPr/>
          <p:nvPr/>
        </p:nvSpPr>
        <p:spPr>
          <a:xfrm>
            <a:off x="7735184" y="2021178"/>
            <a:ext cx="465532" cy="435802"/>
          </a:xfrm>
          <a:prstGeom prst="ellipse">
            <a:avLst/>
          </a:prstGeom>
          <a:solidFill>
            <a:srgbClr val="00AC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FR" sz="36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8D8BC2-46E1-698F-14A6-FD288D4E0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F249ED-A408-9E59-D875-20CBF77E9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A34E79-88E5-3BB4-C606-11509A452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6C56D7-7C11-E663-DBC2-1F40DA2BA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C286B2-1A1C-B266-B78E-D30ECA620E54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9D205C-B6B9-9725-D1E7-DC2F38ABF4E6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9EB548-9581-6CCA-D019-9059671A7081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DFDD0D-D02C-5888-E8F3-2D6F14C9CFDE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73C527A-5A86-867B-722B-CD656BBD35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77763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203A0-359D-8BD1-C86F-4AAD705C9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87180AD-E103-ACC4-6ECC-A3797ED7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</a:t>
            </a:r>
            <a:r>
              <a:rPr lang="ar-MA" sz="2400" i="1" dirty="0">
                <a:ea typeface="Calibri" panose="020F0502020204030204" pitchFamily="34" charset="0"/>
                <a:cs typeface="Microsoft Uighur" panose="02000000000000000000" pitchFamily="2" charset="-78"/>
              </a:rPr>
              <a:t>ينقل الأستاذ الجمل على السبورة الجانبية ويعمل على نمذجة شكلها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BD2A22-7A8E-74D6-9B51-7A22202A3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5D8278-BC3D-54FD-4DC7-B2261088C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8BD44D-2D89-906D-B837-FBBF2C23E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5D653B-AB3F-07BD-B716-4AD3C7715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1BBE3B-9936-214C-EB6A-75911388AE53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D39324-833F-44A8-29EC-7D5D9539A547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EAF06-E3E4-2DCB-828E-741D293E036C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2BA9AF-245C-87FC-95D7-736EA080793C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63C8A680-60B2-955E-E95A-48FD32FAE58E}"/>
              </a:ext>
            </a:extLst>
          </p:cNvPr>
          <p:cNvSpPr txBox="1"/>
          <p:nvPr/>
        </p:nvSpPr>
        <p:spPr>
          <a:xfrm>
            <a:off x="2563222" y="1991964"/>
            <a:ext cx="6202851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أَضْبِطُ ٱلْجُمَلَ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بِٱلشَّكْلِ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ٱلتّامِّ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01DEC80-C2BD-D93E-DDBB-A5319AB91228}"/>
              </a:ext>
            </a:extLst>
          </p:cNvPr>
          <p:cNvSpPr/>
          <p:nvPr/>
        </p:nvSpPr>
        <p:spPr>
          <a:xfrm>
            <a:off x="7735184" y="2021178"/>
            <a:ext cx="465532" cy="435802"/>
          </a:xfrm>
          <a:prstGeom prst="ellipse">
            <a:avLst/>
          </a:prstGeom>
          <a:solidFill>
            <a:srgbClr val="00AC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FR" sz="36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98A90B2-B779-0D47-4641-D56858FC0F04}"/>
              </a:ext>
            </a:extLst>
          </p:cNvPr>
          <p:cNvSpPr txBox="1"/>
          <p:nvPr/>
        </p:nvSpPr>
        <p:spPr>
          <a:xfrm>
            <a:off x="2069193" y="2912501"/>
            <a:ext cx="6202851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أصبحت حديقتهم رمزا للتعاون.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59A78-4398-3D03-52BB-4F3EAE47C320}"/>
              </a:ext>
            </a:extLst>
          </p:cNvPr>
          <p:cNvSpPr txBox="1"/>
          <p:nvPr/>
        </p:nvSpPr>
        <p:spPr>
          <a:xfrm>
            <a:off x="483078" y="3833038"/>
            <a:ext cx="7788965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قرية </a:t>
            </a:r>
            <a:r>
              <a:rPr lang="ar-MA" sz="44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صغيرة،اتفق</a:t>
            </a: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أربعة أصحاب على إصلاح مدخل</a:t>
            </a:r>
            <a:endParaRPr lang="fr-FR" sz="4400" b="1" kern="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قريتهم.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3BA28846-4937-32BE-4D5F-5304D73CF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325296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800" dirty="0"/>
              <a:t>تنظيم حصص الأسبوع</a:t>
            </a:r>
            <a:endParaRPr lang="fr-MA" sz="48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الإملاء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1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(30)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2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(10)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cs typeface="Microsoft Uighur" panose="02000000000000000000" pitchFamily="2" charset="-78"/>
              </a:rPr>
              <a:t>شكل و فهم (30)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cs typeface="Microsoft Uighur" panose="02000000000000000000" pitchFamily="2" charset="-78"/>
              </a:rPr>
              <a:t>القراءة الإثرائية 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4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  <a:endParaRPr lang="ar-MA" sz="24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35D1-E2F5-A7CA-7F17-7A234C185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0352EA2-A788-5AFB-B577-17057E16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 19  و أنجزوا بشكل فردي التمرين رقم 2: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C5660B-58EB-3958-F2ED-CC1BBD2F3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EE96C5-4A62-7F30-CCBC-D242B7A1C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685B4B-C2B9-1B7F-C0F7-612DC287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788330-B2D5-BDC2-A583-A5752BAAC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CE7B6-706B-75B5-D7BB-9C6DC9ACFAF6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75243D-9A80-49BA-196D-4C2DC4D4AF5B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D5CA0B-C356-3A1C-E53F-CC43F37C41A7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D59252-9795-C6C6-A64B-BFAD4D788136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77ECE9-EDEB-3714-066D-78EB1DDB3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148" y="1962000"/>
            <a:ext cx="2766992" cy="414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96854A-F9D8-8ABC-BAF0-5F1AC097D584}"/>
              </a:ext>
            </a:extLst>
          </p:cNvPr>
          <p:cNvSpPr/>
          <p:nvPr/>
        </p:nvSpPr>
        <p:spPr>
          <a:xfrm>
            <a:off x="3435378" y="3101340"/>
            <a:ext cx="2381680" cy="6400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85FE1B-8C75-AFEA-38D8-5E032BBF66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2788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9EF47-DE18-3C48-6600-75704ED4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7F2054-56E9-37CE-043A-76AEFCC71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1" y="2786839"/>
            <a:ext cx="8335457" cy="2688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A2BE40-647C-24D1-F608-826666E433E5}"/>
              </a:ext>
            </a:extLst>
          </p:cNvPr>
          <p:cNvSpPr txBox="1"/>
          <p:nvPr/>
        </p:nvSpPr>
        <p:spPr>
          <a:xfrm>
            <a:off x="1032120" y="2088987"/>
            <a:ext cx="7045907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أَضَعُ ٱلْهَمْزَةَ ٱلْمُناسِبَةَ مَكانَ ٱلنَّقَطِ في ٱلْجُمْلَةِ ٱلتّالِيَةِ: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E088552-85A6-B479-1996-1B5D6E38E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 19  و أنجزوا بشكل فردي التمرين رقم 2: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4BA94B-755D-D9F4-70EA-CEAF28084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26C86D-96D6-14E3-470D-483E49BB5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D4715C-8EA6-996D-0717-4E79CE95E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6E1745C-77EE-18F1-DCD3-C4DAA7503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86A240-2594-A46F-1722-F6CF8FCCCD4E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A358C-1C91-C670-41AF-144B1988A223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D8CD0E-9765-C4E6-A58A-84291CA2BAFC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402BEE-724D-F2DE-11E8-9395EABDB2DD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25402BB-EA9C-F40C-837A-AD945A80F673}"/>
              </a:ext>
            </a:extLst>
          </p:cNvPr>
          <p:cNvSpPr/>
          <p:nvPr/>
        </p:nvSpPr>
        <p:spPr>
          <a:xfrm>
            <a:off x="8017067" y="2189037"/>
            <a:ext cx="465532" cy="435802"/>
          </a:xfrm>
          <a:prstGeom prst="ellipse">
            <a:avLst/>
          </a:prstGeom>
          <a:solidFill>
            <a:srgbClr val="00AC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FR" sz="32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3123E7-193B-BF8D-AA37-4007867F2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975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96AA2-5DF2-0A70-7A3A-EA64431EA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25">
            <a:extLst>
              <a:ext uri="{FF2B5EF4-FFF2-40B4-BE49-F238E27FC236}">
                <a16:creationId xmlns:a16="http://schemas.microsoft.com/office/drawing/2014/main" id="{52880FC9-102B-395E-F6E8-876F6C34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 . نصحح الجملة الرابعة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يضغط الأستاذ على زر جهاز التحكم لتظهر الإجابات تباعا و يقدم التغذية الراجعة المناسبة.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F43694-5A9F-6687-44FB-2CB8FAE0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7094C7-6162-30A0-D5C1-007E91F7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4E796F-AFC7-AA38-8A3C-627A3BA9B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4C9A422-FDC6-4A74-1057-0EF24C3AD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83BBE5D-4EC5-4CC1-DC24-9AC3A9FAF58A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8D06F8-BC9F-EE36-9FF0-72658095F40C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65BF81-33BA-5959-9147-8E4FA23CE973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B5009-6F61-3533-657A-6CFBBEF2854F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AE47FC4-C3F6-DB3A-96DC-40EC25AE7DAF}"/>
              </a:ext>
            </a:extLst>
          </p:cNvPr>
          <p:cNvGrpSpPr/>
          <p:nvPr/>
        </p:nvGrpSpPr>
        <p:grpSpPr>
          <a:xfrm>
            <a:off x="401751" y="2134477"/>
            <a:ext cx="8335457" cy="3504025"/>
            <a:chOff x="401751" y="2134477"/>
            <a:chExt cx="8335457" cy="350402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3CCF785-52E9-83AD-EBAA-D5C9E483A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751" y="2814133"/>
              <a:ext cx="8335457" cy="2688409"/>
            </a:xfrm>
            <a:prstGeom prst="rect">
              <a:avLst/>
            </a:prstGeom>
          </p:spPr>
        </p:pic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9565DF66-684C-71E4-5ADD-79E48183ABAC}"/>
                </a:ext>
              </a:extLst>
            </p:cNvPr>
            <p:cNvSpPr txBox="1"/>
            <p:nvPr/>
          </p:nvSpPr>
          <p:spPr>
            <a:xfrm>
              <a:off x="7915059" y="2814133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</a:t>
              </a: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F7A8E86D-C948-7EC3-AA05-E81CC0661288}"/>
                </a:ext>
              </a:extLst>
            </p:cNvPr>
            <p:cNvSpPr txBox="1"/>
            <p:nvPr/>
          </p:nvSpPr>
          <p:spPr>
            <a:xfrm>
              <a:off x="7092910" y="2858737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564F9CD6-DA44-28D0-8943-CB80AF64163E}"/>
                </a:ext>
              </a:extLst>
            </p:cNvPr>
            <p:cNvSpPr txBox="1"/>
            <p:nvPr/>
          </p:nvSpPr>
          <p:spPr>
            <a:xfrm>
              <a:off x="5316150" y="2874981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</a:t>
              </a: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F3C6046F-2AFD-8FE0-27A8-5F011BBA97C1}"/>
                </a:ext>
              </a:extLst>
            </p:cNvPr>
            <p:cNvSpPr txBox="1"/>
            <p:nvPr/>
          </p:nvSpPr>
          <p:spPr>
            <a:xfrm>
              <a:off x="2310107" y="2891224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</a:t>
              </a: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279DB132-E0BF-682E-2526-9BEB2D0BCEAB}"/>
                </a:ext>
              </a:extLst>
            </p:cNvPr>
            <p:cNvSpPr txBox="1"/>
            <p:nvPr/>
          </p:nvSpPr>
          <p:spPr>
            <a:xfrm>
              <a:off x="1094860" y="2874981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EE52BD4F-84EE-A0CD-100A-E4DC09A88BEB}"/>
                </a:ext>
              </a:extLst>
            </p:cNvPr>
            <p:cNvSpPr txBox="1"/>
            <p:nvPr/>
          </p:nvSpPr>
          <p:spPr>
            <a:xfrm>
              <a:off x="7915059" y="3562604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اِ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7538D4A6-9505-B4BD-0C4B-5769D5DF7940}"/>
                </a:ext>
              </a:extLst>
            </p:cNvPr>
            <p:cNvSpPr txBox="1"/>
            <p:nvPr/>
          </p:nvSpPr>
          <p:spPr>
            <a:xfrm>
              <a:off x="6899986" y="3545502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1A3E902E-5DF4-7ECA-5E78-4BCFA74B4728}"/>
                </a:ext>
              </a:extLst>
            </p:cNvPr>
            <p:cNvSpPr txBox="1"/>
            <p:nvPr/>
          </p:nvSpPr>
          <p:spPr>
            <a:xfrm>
              <a:off x="5655032" y="3556653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1B0BFEEF-F5D7-4A59-3389-BEDB73D840B2}"/>
                </a:ext>
              </a:extLst>
            </p:cNvPr>
            <p:cNvSpPr txBox="1"/>
            <p:nvPr/>
          </p:nvSpPr>
          <p:spPr>
            <a:xfrm>
              <a:off x="4017484" y="3556653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A548E800-8443-2A81-65C0-6CF8A953CD86}"/>
                </a:ext>
              </a:extLst>
            </p:cNvPr>
            <p:cNvSpPr txBox="1"/>
            <p:nvPr/>
          </p:nvSpPr>
          <p:spPr>
            <a:xfrm>
              <a:off x="7938882" y="4235099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اِ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D741A52F-5BA7-357C-9D40-1978B8BBFB24}"/>
                </a:ext>
              </a:extLst>
            </p:cNvPr>
            <p:cNvSpPr txBox="1"/>
            <p:nvPr/>
          </p:nvSpPr>
          <p:spPr>
            <a:xfrm>
              <a:off x="5688797" y="4196804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653034B7-8D3D-3A93-F8FD-BC4BF503F5E7}"/>
                </a:ext>
              </a:extLst>
            </p:cNvPr>
            <p:cNvSpPr txBox="1"/>
            <p:nvPr/>
          </p:nvSpPr>
          <p:spPr>
            <a:xfrm>
              <a:off x="3110566" y="4236394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40F1EC86-DC95-66B0-4FB2-377B7229CB59}"/>
                </a:ext>
              </a:extLst>
            </p:cNvPr>
            <p:cNvSpPr txBox="1"/>
            <p:nvPr/>
          </p:nvSpPr>
          <p:spPr>
            <a:xfrm>
              <a:off x="7915058" y="4942158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302A26ED-8D93-17F0-4624-24EE4BFBCD64}"/>
                </a:ext>
              </a:extLst>
            </p:cNvPr>
            <p:cNvSpPr txBox="1"/>
            <p:nvPr/>
          </p:nvSpPr>
          <p:spPr>
            <a:xfrm>
              <a:off x="7110811" y="4887904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396FC942-BB7A-9680-1AA0-2D3839BFA79E}"/>
                </a:ext>
              </a:extLst>
            </p:cNvPr>
            <p:cNvSpPr txBox="1"/>
            <p:nvPr/>
          </p:nvSpPr>
          <p:spPr>
            <a:xfrm>
              <a:off x="5632729" y="4924233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B0F1DAF-7B15-0BB9-22E6-FEC0EBB35082}"/>
                </a:ext>
              </a:extLst>
            </p:cNvPr>
            <p:cNvSpPr txBox="1"/>
            <p:nvPr/>
          </p:nvSpPr>
          <p:spPr>
            <a:xfrm>
              <a:off x="3443009" y="4924233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1394B1BC-F1CF-71A3-2C72-96DED9E54091}"/>
                </a:ext>
              </a:extLst>
            </p:cNvPr>
            <p:cNvSpPr txBox="1"/>
            <p:nvPr/>
          </p:nvSpPr>
          <p:spPr>
            <a:xfrm>
              <a:off x="1778347" y="4924233"/>
              <a:ext cx="354745" cy="696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45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6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endPara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1274939-4CFD-DBA4-5F5E-6A1C1BAB874E}"/>
                </a:ext>
              </a:extLst>
            </p:cNvPr>
            <p:cNvSpPr txBox="1"/>
            <p:nvPr/>
          </p:nvSpPr>
          <p:spPr>
            <a:xfrm>
              <a:off x="1032120" y="2134477"/>
              <a:ext cx="7045907" cy="596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00" rtl="1">
                <a:lnSpc>
                  <a:spcPts val="4554"/>
                </a:lnSpc>
                <a:defRPr/>
              </a:pPr>
              <a:r>
                <a:rPr lang="ar-MA" sz="40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أَضَعُ الْهَمْزَةَ الْمُناسِبَةَ مَكانَ النَّقَطِ في الْجُمْلَةِ التّالِيَةِ: 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2B97B17-4AC2-A380-72BD-9D53D3A29F0F}"/>
                </a:ext>
              </a:extLst>
            </p:cNvPr>
            <p:cNvSpPr/>
            <p:nvPr/>
          </p:nvSpPr>
          <p:spPr>
            <a:xfrm>
              <a:off x="8017067" y="2234527"/>
              <a:ext cx="465532" cy="435802"/>
            </a:xfrm>
            <a:prstGeom prst="ellipse">
              <a:avLst/>
            </a:prstGeom>
            <a:solidFill>
              <a:srgbClr val="00ACA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  <a:endParaRPr lang="fr-FR" sz="3200" dirty="0">
                <a:solidFill>
                  <a:schemeClr val="bg1"/>
                </a:solidFill>
                <a:latin typeface="Microsoft Uighur" panose="02000000000000000000" pitchFamily="2" charset="-78"/>
              </a:endParaRPr>
            </a:p>
          </p:txBody>
        </p:sp>
      </p:grpSp>
      <p:pic>
        <p:nvPicPr>
          <p:cNvPr id="3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310F732-C5E3-71EE-E333-54FB6ED5E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346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DE961-C4D6-3D0E-6288-4B5176F85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E42A04A-B6BA-8305-9829-6712BF07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 19  و أنجزوا بشكل فردي التمرين الإنتاج الكتابي التالي: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F8F521-FAD7-8AF9-4F9C-E9987152B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75F21C-74D8-D154-7C00-9CA800D67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E62A7E-8800-212D-FEB9-B636AB76D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B16FD0-3027-FEA7-E84C-F9589B110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99C5E2-1793-FEA5-4760-5FC032239251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C28ED-8B6A-E522-6DA8-AC1540DA2B53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F6A885-A02F-3AD4-9374-35F8E26B7F47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AA7DA9-A284-7433-317D-92AB1C023D7D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D7BB95-1828-A0AF-5434-D299ADB0B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148" y="1962000"/>
            <a:ext cx="2766992" cy="414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235515-5AB6-BB8B-54EC-B9BDC0A930CD}"/>
              </a:ext>
            </a:extLst>
          </p:cNvPr>
          <p:cNvSpPr/>
          <p:nvPr/>
        </p:nvSpPr>
        <p:spPr>
          <a:xfrm>
            <a:off x="3368040" y="3741420"/>
            <a:ext cx="2449018" cy="18364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8D2A07-AC99-94B2-2A84-46C208771A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3807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421A2-967F-EFC1-697D-29360ADA9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B1FCE33-6971-A037-52A8-66F7AC824599}"/>
              </a:ext>
            </a:extLst>
          </p:cNvPr>
          <p:cNvGrpSpPr/>
          <p:nvPr/>
        </p:nvGrpSpPr>
        <p:grpSpPr>
          <a:xfrm>
            <a:off x="510540" y="1913453"/>
            <a:ext cx="7699174" cy="4675364"/>
            <a:chOff x="646771" y="1699435"/>
            <a:chExt cx="7850458" cy="4767233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5B0E688-E6FC-E537-D0AB-FB34F6A8F24C}"/>
                </a:ext>
              </a:extLst>
            </p:cNvPr>
            <p:cNvGrpSpPr/>
            <p:nvPr/>
          </p:nvGrpSpPr>
          <p:grpSpPr>
            <a:xfrm>
              <a:off x="646771" y="1699435"/>
              <a:ext cx="7850458" cy="4767233"/>
              <a:chOff x="646771" y="1699435"/>
              <a:chExt cx="7850458" cy="4767233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792D0E6A-C3F6-1147-CE55-5E72F0CD6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71" y="1699435"/>
                <a:ext cx="7778645" cy="4767233"/>
              </a:xfrm>
              <a:prstGeom prst="rect">
                <a:avLst/>
              </a:prstGeom>
            </p:spPr>
          </p:pic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82705456-A1B5-FB1B-A605-EFE09DA0319D}"/>
                  </a:ext>
                </a:extLst>
              </p:cNvPr>
              <p:cNvSpPr/>
              <p:nvPr/>
            </p:nvSpPr>
            <p:spPr>
              <a:xfrm>
                <a:off x="5274526" y="2150673"/>
                <a:ext cx="3150889" cy="490564"/>
              </a:xfrm>
              <a:prstGeom prst="roundRect">
                <a:avLst/>
              </a:prstGeom>
              <a:solidFill>
                <a:srgbClr val="E1F4F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dirty="0">
                    <a:solidFill>
                      <a:schemeClr val="tx1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أَيْنَ </a:t>
                </a:r>
                <a:r>
                  <a:rPr lang="ar-MA" sz="2400" dirty="0" err="1">
                    <a:solidFill>
                      <a:schemeClr val="tx1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ٱجْتَمَعَ</a:t>
                </a:r>
                <a:r>
                  <a:rPr lang="ar-MA" sz="2400" dirty="0">
                    <a:solidFill>
                      <a:schemeClr val="tx1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 ٱلْأَصْدِقاءُ؟ وَ لِماذا؟</a:t>
                </a:r>
                <a:endParaRPr lang="fr-FR" sz="2400" dirty="0">
                  <a:solidFill>
                    <a:schemeClr val="tx1"/>
                  </a:solidFill>
                  <a:latin typeface="Microsoft Uighur" panose="02000000000000000000" pitchFamily="2" charset="-78"/>
                </a:endParaRPr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C9EE64C9-6B36-EED8-7FAB-E2E3A4D48FDF}"/>
                  </a:ext>
                </a:extLst>
              </p:cNvPr>
              <p:cNvSpPr/>
              <p:nvPr/>
            </p:nvSpPr>
            <p:spPr>
              <a:xfrm>
                <a:off x="5346340" y="4787032"/>
                <a:ext cx="3150889" cy="490564"/>
              </a:xfrm>
              <a:prstGeom prst="roundRect">
                <a:avLst/>
              </a:prstGeom>
              <a:solidFill>
                <a:srgbClr val="E1F4F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Microsoft Uighur" panose="02000000000000000000" pitchFamily="2" charset="-78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92F900FE-07B6-53AB-F1A7-78E9DD18D6DD}"/>
                  </a:ext>
                </a:extLst>
              </p:cNvPr>
              <p:cNvSpPr/>
              <p:nvPr/>
            </p:nvSpPr>
            <p:spPr>
              <a:xfrm>
                <a:off x="5274525" y="5688514"/>
                <a:ext cx="3150889" cy="490564"/>
              </a:xfrm>
              <a:prstGeom prst="roundRect">
                <a:avLst/>
              </a:prstGeom>
              <a:solidFill>
                <a:srgbClr val="E1F4F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Microsoft Uighur" panose="02000000000000000000" pitchFamily="2" charset="-78"/>
                </a:endParaRPr>
              </a:p>
            </p:txBody>
          </p:sp>
        </p:grp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A72F73D-1FA3-5824-2FBA-8CF3B21BF70B}"/>
                </a:ext>
              </a:extLst>
            </p:cNvPr>
            <p:cNvSpPr/>
            <p:nvPr/>
          </p:nvSpPr>
          <p:spPr>
            <a:xfrm>
              <a:off x="5274524" y="3057564"/>
              <a:ext cx="3150889" cy="490564"/>
            </a:xfrm>
            <a:prstGeom prst="roundRect">
              <a:avLst/>
            </a:prstGeom>
            <a:solidFill>
              <a:srgbClr val="E1F4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ٱلْأَدَواتُ ٱلَّتي </a:t>
              </a:r>
              <a:r>
                <a:rPr lang="ar-MA" sz="2000" dirty="0" err="1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ٱسْتَعْمَلوها</a:t>
              </a:r>
              <a:r>
                <a:rPr lang="ar-MA" sz="2000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؟</a:t>
              </a:r>
              <a:endParaRPr lang="fr-FR" sz="2000" dirty="0">
                <a:solidFill>
                  <a:schemeClr val="tx1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4FE6C36-ADB2-D636-6EFB-72C4ACF62D5B}"/>
                </a:ext>
              </a:extLst>
            </p:cNvPr>
            <p:cNvSpPr/>
            <p:nvPr/>
          </p:nvSpPr>
          <p:spPr>
            <a:xfrm>
              <a:off x="5253803" y="3779318"/>
              <a:ext cx="3150889" cy="827468"/>
            </a:xfrm>
            <a:prstGeom prst="roundRect">
              <a:avLst/>
            </a:prstGeom>
            <a:solidFill>
              <a:srgbClr val="E1F4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</a:t>
              </a:r>
              <a:r>
                <a:rPr lang="ar-MA" sz="2400" dirty="0" err="1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ٱلْأَعْمالُ</a:t>
              </a:r>
              <a:r>
                <a:rPr lang="ar-MA" sz="2400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ٱلَّتي قاموا بِها؟</a:t>
              </a:r>
              <a:endParaRPr lang="fr-FR" sz="2400" dirty="0">
                <a:solidFill>
                  <a:schemeClr val="tx1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DE154023-E059-845B-990D-F99EBB33923C}"/>
                </a:ext>
              </a:extLst>
            </p:cNvPr>
            <p:cNvSpPr/>
            <p:nvPr/>
          </p:nvSpPr>
          <p:spPr>
            <a:xfrm>
              <a:off x="5346340" y="4897032"/>
              <a:ext cx="3150889" cy="490564"/>
            </a:xfrm>
            <a:prstGeom prst="roundRect">
              <a:avLst/>
            </a:prstGeom>
            <a:solidFill>
              <a:srgbClr val="E1F4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كَيْفَ أَصْبَحَتِ ٱلْحَديقَةُ؟</a:t>
              </a:r>
              <a:endParaRPr lang="fr-FR" sz="2400" dirty="0">
                <a:solidFill>
                  <a:schemeClr val="tx1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4E9F603-EEFD-676E-2E79-99E83C219055}"/>
                </a:ext>
              </a:extLst>
            </p:cNvPr>
            <p:cNvSpPr/>
            <p:nvPr/>
          </p:nvSpPr>
          <p:spPr>
            <a:xfrm>
              <a:off x="5253802" y="5784644"/>
              <a:ext cx="3150889" cy="490564"/>
            </a:xfrm>
            <a:prstGeom prst="roundRect">
              <a:avLst/>
            </a:prstGeom>
            <a:solidFill>
              <a:srgbClr val="E1F4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 شَكَرَ ٱلْأَطْفالَ؟</a:t>
              </a:r>
              <a:endParaRPr lang="fr-FR" sz="2000" dirty="0">
                <a:solidFill>
                  <a:schemeClr val="tx1"/>
                </a:solidFill>
                <a:latin typeface="Microsoft Uighur" panose="02000000000000000000" pitchFamily="2" charset="-78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B6F82CE5-97B6-7DED-58F2-438960BFB2F3}"/>
              </a:ext>
            </a:extLst>
          </p:cNvPr>
          <p:cNvSpPr txBox="1"/>
          <p:nvPr/>
        </p:nvSpPr>
        <p:spPr>
          <a:xfrm>
            <a:off x="-21705" y="1402707"/>
            <a:ext cx="7778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أَوْسِعِ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ٱلْفِكْرَةَ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ٱلتّالِيَةَ مُسْتَعيناً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بِٱلْأَسْئِلَةِ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ٱلْمُرافِقَةِ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اِجْتَمَعَ ٱلْأَصْدِقاءُ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A7DAE31-5CB0-E1CC-B17E-89D90DAA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أوسع الفكرة التالية مستعينا بالأسئلة المرافقة: اِجْتَمَعَ الْأَصْدِقاءُ.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6768D5-1A7C-926E-5665-016670F36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F84529-A4A3-0B49-1D01-DB5041475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51624B-D6AD-80F6-81CA-AFCFCB70D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94FEEC-CAA9-8BD2-5DC7-A5AEB731C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BEF166-DBEA-DA42-9530-E467812B36E2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626320-0C91-3B7E-D96B-07766C3E0488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ECDDC8-901F-519E-132B-D41103A90F2A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06C7E-481A-E631-77B2-2A3C6BD56405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AD3654-DD30-5829-2C6D-2A7464FF21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1148" cy="821148"/>
          </a:xfrm>
        </p:spPr>
      </p:pic>
    </p:spTree>
    <p:extLst>
      <p:ext uri="{BB962C8B-B14F-4D97-AF65-F5344CB8AC3E}">
        <p14:creationId xmlns:p14="http://schemas.microsoft.com/office/powerpoint/2010/main" val="69784135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14AE6-EA0E-02E0-74FD-F51568EB8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B7B0CEC8-16E6-709B-8782-8796B5563BD1}"/>
              </a:ext>
            </a:extLst>
          </p:cNvPr>
          <p:cNvGrpSpPr/>
          <p:nvPr/>
        </p:nvGrpSpPr>
        <p:grpSpPr>
          <a:xfrm>
            <a:off x="5289227" y="2256638"/>
            <a:ext cx="3216834" cy="4018043"/>
            <a:chOff x="5274526" y="2040673"/>
            <a:chExt cx="3150889" cy="4018043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6282E814-1BFC-43CE-58B2-DFF311CBE60F}"/>
                </a:ext>
              </a:extLst>
            </p:cNvPr>
            <p:cNvSpPr/>
            <p:nvPr/>
          </p:nvSpPr>
          <p:spPr>
            <a:xfrm>
              <a:off x="5274526" y="2040673"/>
              <a:ext cx="3150889" cy="1152000"/>
            </a:xfrm>
            <a:prstGeom prst="roundRect">
              <a:avLst/>
            </a:prstGeom>
            <a:solidFill>
              <a:srgbClr val="E1F4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600" b="1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أَيْنَ </a:t>
              </a:r>
              <a:r>
                <a:rPr lang="ar-MA" sz="3600" b="1" dirty="0" err="1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ٱجْتَمَعَ</a:t>
              </a:r>
              <a:r>
                <a:rPr lang="ar-MA" sz="3600" b="1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ٱلْأَصْدِقاءُ؟ وَ لِماذا؟</a:t>
              </a:r>
              <a:endParaRPr lang="fr-FR" sz="3600" b="1" dirty="0">
                <a:solidFill>
                  <a:schemeClr val="tx1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1548263-EFAF-6002-28F4-6D8C078F7687}"/>
                </a:ext>
              </a:extLst>
            </p:cNvPr>
            <p:cNvSpPr/>
            <p:nvPr/>
          </p:nvSpPr>
          <p:spPr>
            <a:xfrm>
              <a:off x="5274526" y="4762716"/>
              <a:ext cx="3150889" cy="1296000"/>
            </a:xfrm>
            <a:prstGeom prst="roundRect">
              <a:avLst/>
            </a:prstGeom>
            <a:solidFill>
              <a:srgbClr val="E1F4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400" b="1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ٱلْأَدَواتُ ٱلَّتي </a:t>
              </a:r>
              <a:r>
                <a:rPr lang="ar-MA" sz="4400" b="1" dirty="0" err="1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ٱسْتَعْمَلوها</a:t>
              </a:r>
              <a:r>
                <a:rPr lang="ar-MA" sz="4400" b="1" dirty="0">
                  <a:solidFill>
                    <a:schemeClr val="tx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؟</a:t>
              </a:r>
              <a:endParaRPr lang="fr-FR" sz="4400" b="1" dirty="0">
                <a:solidFill>
                  <a:schemeClr val="tx1"/>
                </a:solidFill>
                <a:latin typeface="Microsoft Uighur" panose="02000000000000000000" pitchFamily="2" charset="-78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B5E1A0C-4F3F-C29A-0DF5-218AA85708B8}"/>
              </a:ext>
            </a:extLst>
          </p:cNvPr>
          <p:cNvSpPr txBox="1"/>
          <p:nvPr/>
        </p:nvSpPr>
        <p:spPr>
          <a:xfrm>
            <a:off x="550460" y="1831553"/>
            <a:ext cx="45456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اِجْتَمَعَ ٱلْأَصْدِقاءُ في حَيٍّ هادِئٍ مِنْ أَحْياءِ ٱلْمَدينَةِ ٱلْقَديمَةِ لِيُخَطِّطوا لِإِنْشاءِ حَديقَةٍ جَميلَةٍ.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610164-2B85-1556-87C5-6977DC46BE36}"/>
              </a:ext>
            </a:extLst>
          </p:cNvPr>
          <p:cNvSpPr txBox="1"/>
          <p:nvPr/>
        </p:nvSpPr>
        <p:spPr>
          <a:xfrm>
            <a:off x="637939" y="4828131"/>
            <a:ext cx="42832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سْتَعْمَلوا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أَدَواتٍ بَسيطَةً ،وَ أَعادوا تَدْويرَ ٱلنُّفاياتِ.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0EDE816-9DD2-6848-0F8F-B90C5FC1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 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797C19-4EB1-D567-9D40-C9C175B70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D85F07-1487-ED26-0228-B922B8013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3693A2-2262-30DE-4B8F-3984DEB2D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4D3AF8-B47C-DFFF-4D0B-BBE7074BE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BE7436-53A4-10D9-AB7A-6425B50D72D3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FFB7CC-4E33-5B89-F1E1-75718C347734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0F820-CD46-06E1-4FCF-C18654841C16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62CBE5-A51B-562C-15BD-D33B8765C9B4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2E00F36-6E41-C972-CF9E-29000AC15B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62995" cy="762995"/>
          </a:xfrm>
        </p:spPr>
      </p:pic>
    </p:spTree>
    <p:extLst>
      <p:ext uri="{BB962C8B-B14F-4D97-AF65-F5344CB8AC3E}">
        <p14:creationId xmlns:p14="http://schemas.microsoft.com/office/powerpoint/2010/main" val="70382199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0718E-56CD-5FE3-009A-4628AA7E3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03C5661-B292-9B66-A126-0BD35455CF8A}"/>
              </a:ext>
            </a:extLst>
          </p:cNvPr>
          <p:cNvSpPr/>
          <p:nvPr/>
        </p:nvSpPr>
        <p:spPr>
          <a:xfrm>
            <a:off x="5376851" y="2997875"/>
            <a:ext cx="3216834" cy="1440000"/>
          </a:xfrm>
          <a:prstGeom prst="round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400" b="1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ٱلْأَعْمالُ</a:t>
            </a:r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قاموا بِها؟</a:t>
            </a:r>
            <a:endParaRPr lang="fr-FR" sz="4400" b="1" dirty="0">
              <a:solidFill>
                <a:schemeClr val="tx1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60DD96D-BFF5-FDF0-E7CE-B0509DFC1480}"/>
              </a:ext>
            </a:extLst>
          </p:cNvPr>
          <p:cNvSpPr txBox="1"/>
          <p:nvPr/>
        </p:nvSpPr>
        <p:spPr>
          <a:xfrm>
            <a:off x="290041" y="2703678"/>
            <a:ext cx="46127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صَنَعوا أَحْواضاً لِلزُّهورِ وَلَوْحاتٍ مُلَوَّنَةً، وَزَرَعوا ٱلْأَزْهارَ وَغَرَسوا ٱلْأَشْجارَ وَضَعوا مَقاعِدَ مُريحَةً.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370C0AB-1FB1-D789-C222-01F51662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 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E22AEF-CE4C-78A9-08AE-CF0B2D3B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08523C-E395-93C3-14E3-A23D37111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A5382D-1B18-11D8-BA74-FEC0EFA0B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277429-BB41-7FE0-B176-EE9D440E6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67B3C2-900F-0C2A-90FB-AB0B14CCD352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4ED8EF-3101-FD5C-B002-F010F47385ED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7F75F7-CC2C-6254-19FF-70E83AC1EB7D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E8D540-FAE6-07E2-12C3-7D77487207B7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60AA37-C58D-1D68-C6FD-9C1E6EB57C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62995" cy="762995"/>
          </a:xfrm>
        </p:spPr>
      </p:pic>
    </p:spTree>
    <p:extLst>
      <p:ext uri="{BB962C8B-B14F-4D97-AF65-F5344CB8AC3E}">
        <p14:creationId xmlns:p14="http://schemas.microsoft.com/office/powerpoint/2010/main" val="63842720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042B-4E35-7C50-1132-FCDE6659F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EB5B1EC-44D8-0018-D1D3-9C98016419E2}"/>
              </a:ext>
            </a:extLst>
          </p:cNvPr>
          <p:cNvSpPr/>
          <p:nvPr/>
        </p:nvSpPr>
        <p:spPr>
          <a:xfrm>
            <a:off x="5626402" y="2209736"/>
            <a:ext cx="3216834" cy="490564"/>
          </a:xfrm>
          <a:prstGeom prst="round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 dirty="0">
              <a:latin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973B3D8-1C2D-6625-8C82-453EB676B299}"/>
              </a:ext>
            </a:extLst>
          </p:cNvPr>
          <p:cNvSpPr/>
          <p:nvPr/>
        </p:nvSpPr>
        <p:spPr>
          <a:xfrm>
            <a:off x="5626402" y="2209736"/>
            <a:ext cx="3216834" cy="490564"/>
          </a:xfrm>
          <a:prstGeom prst="round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أَصْبَحَتِ ٱلْحَديقَةُ؟</a:t>
            </a:r>
            <a:endParaRPr lang="fr-FR" sz="3600" b="1" dirty="0">
              <a:solidFill>
                <a:schemeClr val="tx1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D47B7C9-3C6E-F763-337F-B2039F71B125}"/>
              </a:ext>
            </a:extLst>
          </p:cNvPr>
          <p:cNvSpPr/>
          <p:nvPr/>
        </p:nvSpPr>
        <p:spPr>
          <a:xfrm>
            <a:off x="5553084" y="4512166"/>
            <a:ext cx="3216834" cy="490564"/>
          </a:xfrm>
          <a:prstGeom prst="round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شَكَرَ ٱلْأَطْفالَ؟</a:t>
            </a:r>
            <a:endParaRPr lang="fr-FR" sz="3200" b="1" dirty="0">
              <a:solidFill>
                <a:schemeClr val="tx1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3F8FFD4-8CA9-7261-21E2-A5A7DBBA6DA6}"/>
              </a:ext>
            </a:extLst>
          </p:cNvPr>
          <p:cNvSpPr txBox="1"/>
          <p:nvPr/>
        </p:nvSpPr>
        <p:spPr>
          <a:xfrm>
            <a:off x="926802" y="1867637"/>
            <a:ext cx="38214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أَصْبَحَتِ ٱلْحَديقَةُ جَميلَةً تَسُرُّ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ٱلنّاظِرينَ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وَصارَتْ رَمْزاً لِلْمُثابَرَةِ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وَٱلْعَمَلِ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ٱلْجَماعِيِّ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9DBBE53-3AA3-6084-E0C8-BDD8BF82A128}"/>
              </a:ext>
            </a:extLst>
          </p:cNvPr>
          <p:cNvSpPr txBox="1"/>
          <p:nvPr/>
        </p:nvSpPr>
        <p:spPr>
          <a:xfrm>
            <a:off x="841612" y="4280394"/>
            <a:ext cx="40263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شَكَرَ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ٱلزُّوارُ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ٱلْأَصْدِقاءَ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ٱلْأَرْبَعَةَ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جُهودِهِمْ في إِنْشاءِ هَذِهِ ٱلْحَديقَةِ ٱلْجَميلَةِ.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519AC3F-70E0-9930-8B0D-0FD3773D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 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9568FF-DBE9-D731-6323-0D904E1DD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9C50D3-7866-30CC-BC9E-7E5FA4888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94FAB7-A3A2-2ABA-BEBB-9612734BF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A8EA51-1C13-54E0-FDBF-F8C03C220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3F60A1-25DE-6321-A0B3-83FA893B246D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546CCE-7B4B-8288-D3AB-E4174D2CEDD4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57214C-2BE0-0C41-0BAB-B51714D4D26A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F113C1-C95C-F126-D7C8-C9045BC86E48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C2749A-A894-5C05-D75F-6C3158E2A3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62995" cy="762995"/>
          </a:xfrm>
        </p:spPr>
      </p:pic>
    </p:spTree>
    <p:extLst>
      <p:ext uri="{BB962C8B-B14F-4D97-AF65-F5344CB8AC3E}">
        <p14:creationId xmlns:p14="http://schemas.microsoft.com/office/powerpoint/2010/main" val="177994429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63125-13C4-4EC7-775F-224BB2EB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FF523B3-596B-9FD2-DFE8-0AF71389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 إثرائية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3E89119-BE7B-5DBB-C937-DFF461934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3F98793-861A-BB06-CA54-1B1955983BCE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قراءة وفهم قصة باستثمار بطاقة القراءة الإثرائية.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9223B3-0EC6-E9E6-1681-F8DF8B1F954C}"/>
              </a:ext>
            </a:extLst>
          </p:cNvPr>
          <p:cNvSpPr txBox="1"/>
          <p:nvPr/>
        </p:nvSpPr>
        <p:spPr>
          <a:xfrm>
            <a:off x="5675294" y="1777877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F62A795-43A1-2145-EBF2-F932937028C6}"/>
              </a:ext>
            </a:extLst>
          </p:cNvPr>
          <p:cNvSpPr/>
          <p:nvPr/>
        </p:nvSpPr>
        <p:spPr>
          <a:xfrm>
            <a:off x="5138016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1C1685-366F-99C8-658C-5F09D098A1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A49DEC60-988F-563C-9164-394750D1A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9301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02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C4237-2E20-E698-273E-3AEDE9BE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1190CA-439B-59CE-2BE4-EFCC6C404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469" y="1583072"/>
            <a:ext cx="4593548" cy="50248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653637-93B3-A5E4-9B52-01A17F41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خلال هذه الحصة كيفيةَ التعامل مع القصص تصفحا و قراءة ، 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189177-4E50-FC77-AEE1-FD671CE4B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66A03C-2BA2-8D3B-AB23-E66966B79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92F263-3E3E-8887-A02B-0A1A7CD55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1E56E9-B03B-5481-1552-D2E0784C1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D45EEB-47DB-9BF2-1D33-0B3E3DF47B45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96B87-08B6-0D28-CF71-B135B64FB904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31BBE1-9CB7-52B4-8E0A-F4FD651338A8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FE8EF9-C81E-4F2C-B778-064AE4697F89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BAB477E-8EF2-47B5-80F1-7AE9E6819A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4745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17B024-F966-8989-0AA4-9A61AEC5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6" y="1635125"/>
            <a:ext cx="5488778" cy="141518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B00F091-AA6C-F05D-526D-C0FEF0E7B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4" y="2901158"/>
            <a:ext cx="5472000" cy="1405870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4182682"/>
            <a:ext cx="5525521" cy="14058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700" y="3414713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شكل و فهم: المعجم – القراءة – استثمار البنيات اللغوية – الإنتاج الكتابي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700" y="4691063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قراءة وفهم قصة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838275" y="4393580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381744AC-3F03-11AE-6E87-209BD0D0F8A7}"/>
              </a:ext>
            </a:extLst>
          </p:cNvPr>
          <p:cNvSpPr txBox="1">
            <a:spLocks/>
          </p:cNvSpPr>
          <p:nvPr/>
        </p:nvSpPr>
        <p:spPr>
          <a:xfrm>
            <a:off x="4840224" y="3132866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-02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شكل وفهم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B4C53-9529-45FE-5B8C-8128A9538AE0}"/>
              </a:ext>
            </a:extLst>
          </p:cNvPr>
          <p:cNvSpPr txBox="1">
            <a:spLocks/>
          </p:cNvSpPr>
          <p:nvPr/>
        </p:nvSpPr>
        <p:spPr>
          <a:xfrm>
            <a:off x="4312596" y="1825127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انشطة اعتيادية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BDE7292-E7EB-A796-9042-233439C5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1272" y="1851798"/>
            <a:ext cx="54495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4A1E84-7770-8D83-A2CC-39ACB7137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416" y="3144539"/>
            <a:ext cx="536340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C0D462-B36F-EFBB-8062-A9D659F59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416" y="4421325"/>
            <a:ext cx="536340" cy="540000"/>
          </a:xfrm>
          <a:prstGeom prst="rect">
            <a:avLst/>
          </a:prstGeom>
        </p:spPr>
      </p:pic>
      <p:pic>
        <p:nvPicPr>
          <p:cNvPr id="17" name="Espace réservé pour une image  20">
            <a:extLst>
              <a:ext uri="{FF2B5EF4-FFF2-40B4-BE49-F238E27FC236}">
                <a16:creationId xmlns:a16="http://schemas.microsoft.com/office/drawing/2014/main" id="{3EFAB842-878A-5EEF-295A-26173153E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11498" y="1646003"/>
            <a:ext cx="468312" cy="468313"/>
          </a:xfrm>
          <a:prstGeom prst="rect">
            <a:avLst/>
          </a:prstGeom>
        </p:spPr>
      </p:pic>
      <p:pic>
        <p:nvPicPr>
          <p:cNvPr id="19" name="Espace réservé pour une image  20">
            <a:extLst>
              <a:ext uri="{FF2B5EF4-FFF2-40B4-BE49-F238E27FC236}">
                <a16:creationId xmlns:a16="http://schemas.microsoft.com/office/drawing/2014/main" id="{7AA9DC1A-DDEF-1543-4F26-DD592316E4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612292" y="2898710"/>
            <a:ext cx="466725" cy="468312"/>
          </a:xfrm>
          <a:prstGeom prst="rect">
            <a:avLst/>
          </a:prstGeom>
        </p:spPr>
      </p:pic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3260E1FE-7271-8561-3B8F-111692C8C3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612292" y="4207836"/>
            <a:ext cx="466725" cy="4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B6813-0802-F3E6-84EC-D7DA3691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69F406-F2B2-8662-6B15-E87FAABB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2441" y="1581116"/>
            <a:ext cx="4414727" cy="48292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121009-C317-3C32-31A7-5083755C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اليوم سنشرع في أول حصة للقراءة الإثرائية. ستتعلمون كيف تتصفحون الكتاب لتوقع مضمونه و التخطيط لقراءته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8E5749-096D-517C-3A52-520B7725B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8384AB-3D5E-ED63-9AE7-95534316D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C523E8-D4FA-B14E-C8AD-8539E9CEF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F56FB4-C6E3-D415-1ED4-F782E9B62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13069D-310C-8875-AFF5-C5890B0506E6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5A754-7EC2-9EE9-07F0-CEDDED644FDA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DBFB0A-517C-CE71-849F-DFA3768D75CA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E3CD2-B4A0-120A-B8D0-D4970CA0E536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24F3A8D-AA07-0944-3A91-684575C94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166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5518-1513-2BF7-E632-2B1FE429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138;p44">
            <a:extLst>
              <a:ext uri="{FF2B5EF4-FFF2-40B4-BE49-F238E27FC236}">
                <a16:creationId xmlns:a16="http://schemas.microsoft.com/office/drawing/2014/main" id="{FF76A6F3-C6B7-FE54-CEEE-367F73469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176079"/>
              </p:ext>
            </p:extLst>
          </p:nvPr>
        </p:nvGraphicFramePr>
        <p:xfrm>
          <a:off x="610859" y="1828797"/>
          <a:ext cx="7769739" cy="4583373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5099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9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عنوان الكتاب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مؤلف الكتاب 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صفحاته / عدد أجزائه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تاريخ النشر والناشر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النوع 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تاريخ الشروع في القراءة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86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توقعاتي حول مضمون الكتاب: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72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التخطيط للقراءة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الصفحات التي ستتم قراءتها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الأسبوع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الأول 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...................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الثاني 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FE10FB37-9F10-F021-9F40-86B9AAC8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ستستعينون ببطاقة القراءة لتسجيل معلومات عن الكتاب و توقعاتكم  والتخطيط لقراءته.  من منكم يقرأ  عناصر بطاقة القراءة؟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9D7646-50E7-A90B-7D08-77B244273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9B8EA5-D123-8EB1-7F27-1C9F0BA38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59F3F9-02A9-D566-BAD3-AAF5B9FB3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130833-EC84-B9C7-E553-920CE88D9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2FD4E1-9CC6-1F3E-CCE4-7989680BAC46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29FA3-64AA-91B6-BFCD-58D219D424B6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32DCF-46FA-5CD9-132F-30C1643557F3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C00DF-0A04-E666-20D4-C027B4D811B5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5128B0-5C19-B945-62B6-ACA3E703C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102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BEE8-F3D8-81D1-8908-A8CF73C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1B659-9ACC-10BE-5010-7AD94974944C}"/>
              </a:ext>
            </a:extLst>
          </p:cNvPr>
          <p:cNvSpPr txBox="1"/>
          <p:nvPr/>
        </p:nvSpPr>
        <p:spPr>
          <a:xfrm>
            <a:off x="422071" y="504358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@</a:t>
            </a:r>
            <a:endParaRPr lang="ar-MA" sz="20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Google Shape;977;p34">
            <a:extLst>
              <a:ext uri="{FF2B5EF4-FFF2-40B4-BE49-F238E27FC236}">
                <a16:creationId xmlns:a16="http://schemas.microsoft.com/office/drawing/2014/main" id="{74410766-DA14-069E-433A-62DB4FE08F4C}"/>
              </a:ext>
            </a:extLst>
          </p:cNvPr>
          <p:cNvPicPr preferRelativeResize="0"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8" b="-8008"/>
          <a:stretch>
            <a:fillRect/>
          </a:stretch>
        </p:blipFill>
        <p:spPr>
          <a:xfrm>
            <a:off x="2296312" y="1236145"/>
            <a:ext cx="4435019" cy="56218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7EA64AF-F206-06DE-A350-4CAFFA67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سأقوم بتصفح كتاب قصد تعبئة جذاذة القراءة 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</a:t>
            </a:r>
            <a:r>
              <a:rPr lang="ar-MA" sz="2400" i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الاتعانة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بكتب أو قصص من مكتبة القسم أو مكتبة المدرسة حسب ما هو متاح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BF2891-73BC-9AF0-F9DC-D0196D5FF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DF386A-7B7A-C5A8-966C-D0A5ABBF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4D0A3D-E602-B27F-5E60-B0E853DFC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78B04A-CDFB-FB39-F57B-66B0570D6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4BFEC-A53C-93CD-E53F-4D52C715C4EF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3814B-FEAE-F88D-7257-A42822F57ECF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895CC8-C853-E579-2670-246554D06F93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7549DB-84F9-ED1A-F668-B12570EF0182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D38FFD-68AD-F460-53F7-B424299DC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1181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AC9A0-E60C-F7DA-9268-549A7A5F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D7985-79A3-12DC-3ABB-E6CB8ED2F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 اتصفح غلاف الكتاب وأقرأ محتوى الصفحة الأولى و الصفحة الأخيرة للغلاف 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الاستعانة بكتب أو قصص من مكتبة القسم أو مكتبة المدرسة حسب ما هو متاح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E14723-39A6-A6CA-D881-28E0E1400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11462" y="2171049"/>
            <a:ext cx="3921076" cy="31733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8C08CD-8AA5-8129-6653-5BB28F77A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B2713F-B93E-DF99-7BC4-E382A350F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3EF18B-B179-E039-0C7E-A3BD38477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9A3391-C4C8-7559-2813-530C67AB5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C6DA37-60C8-A420-EF06-00260D34D225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B6C3A0-7F52-D0FB-7CDD-57498E398C66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3731BE-792A-A4C7-61EF-2EB772399C2D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6FFFF7-CAFE-31F4-ED12-82784DAC4BA1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42A0D38-A5CE-A038-3BCC-A9721B327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8513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A086-FD21-5A38-E1E8-B4595211E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1;p42">
            <a:extLst>
              <a:ext uri="{FF2B5EF4-FFF2-40B4-BE49-F238E27FC236}">
                <a16:creationId xmlns:a16="http://schemas.microsoft.com/office/drawing/2014/main" id="{215F4384-45D8-DF98-5A9B-D1720673DECC}"/>
              </a:ext>
            </a:extLst>
          </p:cNvPr>
          <p:cNvSpPr/>
          <p:nvPr/>
        </p:nvSpPr>
        <p:spPr>
          <a:xfrm>
            <a:off x="1619621" y="2759722"/>
            <a:ext cx="5369766" cy="622779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sz="24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1092;p42">
            <a:extLst>
              <a:ext uri="{FF2B5EF4-FFF2-40B4-BE49-F238E27FC236}">
                <a16:creationId xmlns:a16="http://schemas.microsoft.com/office/drawing/2014/main" id="{C96D2772-7CDA-88A7-F0AD-0190C5F232B3}"/>
              </a:ext>
            </a:extLst>
          </p:cNvPr>
          <p:cNvSpPr/>
          <p:nvPr/>
        </p:nvSpPr>
        <p:spPr>
          <a:xfrm>
            <a:off x="1619621" y="3535582"/>
            <a:ext cx="5369766" cy="622779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sz="24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" name="Google Shape;1098;p42">
            <a:extLst>
              <a:ext uri="{FF2B5EF4-FFF2-40B4-BE49-F238E27FC236}">
                <a16:creationId xmlns:a16="http://schemas.microsoft.com/office/drawing/2014/main" id="{C41B1AD7-E6BA-58EB-24F5-1177658DF2DF}"/>
              </a:ext>
            </a:extLst>
          </p:cNvPr>
          <p:cNvGrpSpPr/>
          <p:nvPr/>
        </p:nvGrpSpPr>
        <p:grpSpPr>
          <a:xfrm>
            <a:off x="1619621" y="1983862"/>
            <a:ext cx="5761884" cy="666642"/>
            <a:chOff x="1619621" y="1983862"/>
            <a:chExt cx="5761884" cy="666642"/>
          </a:xfrm>
        </p:grpSpPr>
        <p:sp>
          <p:nvSpPr>
            <p:cNvPr id="9" name="Google Shape;1099;p42">
              <a:extLst>
                <a:ext uri="{FF2B5EF4-FFF2-40B4-BE49-F238E27FC236}">
                  <a16:creationId xmlns:a16="http://schemas.microsoft.com/office/drawing/2014/main" id="{E54B0A41-A8A8-D592-1C52-B4163947FEB8}"/>
                </a:ext>
              </a:extLst>
            </p:cNvPr>
            <p:cNvSpPr/>
            <p:nvPr/>
          </p:nvSpPr>
          <p:spPr>
            <a:xfrm>
              <a:off x="1619621" y="1983862"/>
              <a:ext cx="5369766" cy="622779"/>
            </a:xfrm>
            <a:prstGeom prst="roundRect">
              <a:avLst>
                <a:gd name="adj" fmla="val 50000"/>
              </a:avLst>
            </a:prstGeom>
            <a:solidFill>
              <a:srgbClr val="DDEAF6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endParaRPr sz="2400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0" name="Google Shape;1100;p42">
              <a:extLst>
                <a:ext uri="{FF2B5EF4-FFF2-40B4-BE49-F238E27FC236}">
                  <a16:creationId xmlns:a16="http://schemas.microsoft.com/office/drawing/2014/main" id="{E998BC13-0748-850E-3031-31F860B5F007}"/>
                </a:ext>
              </a:extLst>
            </p:cNvPr>
            <p:cNvSpPr txBox="1"/>
            <p:nvPr/>
          </p:nvSpPr>
          <p:spPr>
            <a:xfrm flipH="1">
              <a:off x="2460114" y="2065769"/>
              <a:ext cx="407554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200" b="1" kern="0" dirty="0">
                  <a:solidFill>
                    <a:srgbClr val="106585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اَلْعُنْوانُ  </a:t>
              </a:r>
              <a:endParaRPr sz="32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Google Shape;1101;p42">
              <a:extLst>
                <a:ext uri="{FF2B5EF4-FFF2-40B4-BE49-F238E27FC236}">
                  <a16:creationId xmlns:a16="http://schemas.microsoft.com/office/drawing/2014/main" id="{C577DC16-4474-C279-D433-C3981E2C7B5D}"/>
                </a:ext>
              </a:extLst>
            </p:cNvPr>
            <p:cNvSpPr/>
            <p:nvPr/>
          </p:nvSpPr>
          <p:spPr>
            <a:xfrm>
              <a:off x="6802033" y="2005515"/>
              <a:ext cx="579472" cy="579472"/>
            </a:xfrm>
            <a:prstGeom prst="ellipse">
              <a:avLst/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000" kern="0" dirty="0">
                  <a:solidFill>
                    <a:srgbClr val="FFFFFF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1</a:t>
              </a:r>
              <a:endParaRPr sz="2400" kern="0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2" name="Google Shape;1102;p42">
            <a:extLst>
              <a:ext uri="{FF2B5EF4-FFF2-40B4-BE49-F238E27FC236}">
                <a16:creationId xmlns:a16="http://schemas.microsoft.com/office/drawing/2014/main" id="{6EF3CDDB-EA73-12F0-6A26-F665D66A4AF7}"/>
              </a:ext>
            </a:extLst>
          </p:cNvPr>
          <p:cNvSpPr/>
          <p:nvPr/>
        </p:nvSpPr>
        <p:spPr>
          <a:xfrm>
            <a:off x="6802033" y="2777044"/>
            <a:ext cx="579472" cy="579472"/>
          </a:xfrm>
          <a:prstGeom prst="ellipse">
            <a:avLst/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4000" kern="0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sz="24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103;p42">
            <a:extLst>
              <a:ext uri="{FF2B5EF4-FFF2-40B4-BE49-F238E27FC236}">
                <a16:creationId xmlns:a16="http://schemas.microsoft.com/office/drawing/2014/main" id="{F2F38CF9-F8C2-F971-1E37-8E727FA74171}"/>
              </a:ext>
            </a:extLst>
          </p:cNvPr>
          <p:cNvSpPr/>
          <p:nvPr/>
        </p:nvSpPr>
        <p:spPr>
          <a:xfrm>
            <a:off x="6802033" y="3548573"/>
            <a:ext cx="579472" cy="579472"/>
          </a:xfrm>
          <a:prstGeom prst="ellipse">
            <a:avLst/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4000" kern="0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sz="24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105;p42">
            <a:extLst>
              <a:ext uri="{FF2B5EF4-FFF2-40B4-BE49-F238E27FC236}">
                <a16:creationId xmlns:a16="http://schemas.microsoft.com/office/drawing/2014/main" id="{A5CE1AD1-4309-624E-5833-73AB240685C5}"/>
              </a:ext>
            </a:extLst>
          </p:cNvPr>
          <p:cNvSpPr txBox="1"/>
          <p:nvPr/>
        </p:nvSpPr>
        <p:spPr>
          <a:xfrm flipH="1">
            <a:off x="2460114" y="2841099"/>
            <a:ext cx="40755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106585"/>
              </a:buClr>
              <a:buSzPts val="2400"/>
              <a:buFont typeface="Calibri"/>
              <a:buNone/>
              <a:defRPr/>
            </a:pPr>
            <a:r>
              <a:rPr lang="ar-MA" sz="32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اَلْمُؤَلِّفُ</a:t>
            </a:r>
            <a:endParaRPr sz="3200" b="1" kern="0" dirty="0">
              <a:solidFill>
                <a:srgbClr val="106585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1106;p42">
            <a:extLst>
              <a:ext uri="{FF2B5EF4-FFF2-40B4-BE49-F238E27FC236}">
                <a16:creationId xmlns:a16="http://schemas.microsoft.com/office/drawing/2014/main" id="{A14892D6-F569-F072-BC85-CD5885399FDF}"/>
              </a:ext>
            </a:extLst>
          </p:cNvPr>
          <p:cNvSpPr txBox="1"/>
          <p:nvPr/>
        </p:nvSpPr>
        <p:spPr>
          <a:xfrm flipH="1">
            <a:off x="2460114" y="3616429"/>
            <a:ext cx="40755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106585"/>
              </a:buClr>
              <a:buSzPts val="2400"/>
              <a:buFont typeface="Calibri"/>
              <a:buNone/>
              <a:defRPr/>
            </a:pPr>
            <a:r>
              <a:rPr lang="ar-MA" sz="32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تاريخُ ٱلنَّشْر والنّاشِر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E3AB4E-BA55-15CC-3334-3679A0A2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 : أبحث عن عنوان الكتاب و المؤلف و تاريخ النشر  و الناشر و أسجله على الجذاذة.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الاستعانة بكتب أو قصص من مكتبة القسم أو مكتبة المدرسة حسب ما هو متاح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A39325C-58E1-AA9B-4DC4-EC0CB9321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17258" y="4572803"/>
            <a:ext cx="1709484" cy="138350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127461-421D-288F-1430-608E76405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39697F-1229-9E94-B4F6-63888CE9D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A6858B-2990-AABB-F237-DAB96B927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F83E211-B630-8274-C647-31CE3F0C6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E9B98F-4AA7-589B-D886-C0BD20E9B857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AA09E6-A720-F8CD-9545-E0F383FC6968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F248DE-D7AE-892C-104D-535797C4555F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53F971-B374-5C5D-BAA6-C7191E51A74A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DAE2A5-2040-7636-A305-D9CDD82F9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8504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4F763-4E64-B9FC-66CE-1295CC70C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091;p42">
            <a:extLst>
              <a:ext uri="{FF2B5EF4-FFF2-40B4-BE49-F238E27FC236}">
                <a16:creationId xmlns:a16="http://schemas.microsoft.com/office/drawing/2014/main" id="{121D5AF0-21C9-EB2F-0042-E9450674B346}"/>
              </a:ext>
            </a:extLst>
          </p:cNvPr>
          <p:cNvSpPr/>
          <p:nvPr/>
        </p:nvSpPr>
        <p:spPr>
          <a:xfrm>
            <a:off x="1619621" y="2759722"/>
            <a:ext cx="5369766" cy="622779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sz="32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092;p42">
            <a:extLst>
              <a:ext uri="{FF2B5EF4-FFF2-40B4-BE49-F238E27FC236}">
                <a16:creationId xmlns:a16="http://schemas.microsoft.com/office/drawing/2014/main" id="{1A379B4A-25D0-209F-8091-6433C52F7ED5}"/>
              </a:ext>
            </a:extLst>
          </p:cNvPr>
          <p:cNvSpPr/>
          <p:nvPr/>
        </p:nvSpPr>
        <p:spPr>
          <a:xfrm>
            <a:off x="1619621" y="3535582"/>
            <a:ext cx="5369766" cy="622779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sz="32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" name="Google Shape;1098;p42">
            <a:extLst>
              <a:ext uri="{FF2B5EF4-FFF2-40B4-BE49-F238E27FC236}">
                <a16:creationId xmlns:a16="http://schemas.microsoft.com/office/drawing/2014/main" id="{B18976C5-0148-3862-683B-323FDB1F735A}"/>
              </a:ext>
            </a:extLst>
          </p:cNvPr>
          <p:cNvGrpSpPr/>
          <p:nvPr/>
        </p:nvGrpSpPr>
        <p:grpSpPr>
          <a:xfrm>
            <a:off x="1619621" y="1983862"/>
            <a:ext cx="5761884" cy="622779"/>
            <a:chOff x="1619621" y="1983862"/>
            <a:chExt cx="5761884" cy="622779"/>
          </a:xfrm>
        </p:grpSpPr>
        <p:sp>
          <p:nvSpPr>
            <p:cNvPr id="20" name="Google Shape;1099;p42">
              <a:extLst>
                <a:ext uri="{FF2B5EF4-FFF2-40B4-BE49-F238E27FC236}">
                  <a16:creationId xmlns:a16="http://schemas.microsoft.com/office/drawing/2014/main" id="{BC6712CB-CB57-1D80-6C15-EA9332A670BC}"/>
                </a:ext>
              </a:extLst>
            </p:cNvPr>
            <p:cNvSpPr/>
            <p:nvPr/>
          </p:nvSpPr>
          <p:spPr>
            <a:xfrm>
              <a:off x="1619621" y="1983862"/>
              <a:ext cx="5369766" cy="622779"/>
            </a:xfrm>
            <a:prstGeom prst="roundRect">
              <a:avLst>
                <a:gd name="adj" fmla="val 50000"/>
              </a:avLst>
            </a:prstGeom>
            <a:solidFill>
              <a:srgbClr val="DDEAF6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endParaRPr sz="3200" kern="0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1" name="Google Shape;1101;p42">
              <a:extLst>
                <a:ext uri="{FF2B5EF4-FFF2-40B4-BE49-F238E27FC236}">
                  <a16:creationId xmlns:a16="http://schemas.microsoft.com/office/drawing/2014/main" id="{06106DB0-3966-72D5-1012-19A562B133B0}"/>
                </a:ext>
              </a:extLst>
            </p:cNvPr>
            <p:cNvSpPr/>
            <p:nvPr/>
          </p:nvSpPr>
          <p:spPr>
            <a:xfrm>
              <a:off x="6802033" y="2005515"/>
              <a:ext cx="579472" cy="579472"/>
            </a:xfrm>
            <a:prstGeom prst="ellipse">
              <a:avLst/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200" kern="0" dirty="0">
                  <a:solidFill>
                    <a:srgbClr val="FFFFFF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1</a:t>
              </a:r>
              <a:endParaRPr sz="3200" kern="0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22" name="Google Shape;1102;p42">
            <a:extLst>
              <a:ext uri="{FF2B5EF4-FFF2-40B4-BE49-F238E27FC236}">
                <a16:creationId xmlns:a16="http://schemas.microsoft.com/office/drawing/2014/main" id="{0DBE1D22-5C36-CF5C-4CD8-8E6AC5C0F9F7}"/>
              </a:ext>
            </a:extLst>
          </p:cNvPr>
          <p:cNvSpPr/>
          <p:nvPr/>
        </p:nvSpPr>
        <p:spPr>
          <a:xfrm>
            <a:off x="6802033" y="2777044"/>
            <a:ext cx="579472" cy="579472"/>
          </a:xfrm>
          <a:prstGeom prst="ellipse">
            <a:avLst/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3200" kern="0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sz="32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103;p42">
            <a:extLst>
              <a:ext uri="{FF2B5EF4-FFF2-40B4-BE49-F238E27FC236}">
                <a16:creationId xmlns:a16="http://schemas.microsoft.com/office/drawing/2014/main" id="{92375EF2-2857-A697-C3D9-8B012F28689A}"/>
              </a:ext>
            </a:extLst>
          </p:cNvPr>
          <p:cNvSpPr/>
          <p:nvPr/>
        </p:nvSpPr>
        <p:spPr>
          <a:xfrm>
            <a:off x="6802033" y="3548573"/>
            <a:ext cx="579472" cy="579472"/>
          </a:xfrm>
          <a:prstGeom prst="ellipse">
            <a:avLst/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3200" kern="0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sz="3200" kern="0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1106;p42">
            <a:extLst>
              <a:ext uri="{FF2B5EF4-FFF2-40B4-BE49-F238E27FC236}">
                <a16:creationId xmlns:a16="http://schemas.microsoft.com/office/drawing/2014/main" id="{C5B8053E-7AA8-9DD9-C9A2-0670351C3826}"/>
              </a:ext>
            </a:extLst>
          </p:cNvPr>
          <p:cNvSpPr txBox="1"/>
          <p:nvPr/>
        </p:nvSpPr>
        <p:spPr>
          <a:xfrm flipH="1">
            <a:off x="3018548" y="2058893"/>
            <a:ext cx="25856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106585"/>
              </a:buClr>
              <a:buSzPts val="2400"/>
              <a:buFont typeface="Calibri"/>
              <a:buNone/>
              <a:defRPr/>
            </a:pPr>
            <a:r>
              <a:rPr lang="ar-MA" sz="32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عَدَدُ ٱلصَّفَحاتِ</a:t>
            </a:r>
            <a:endParaRPr sz="3200" b="1" kern="0" dirty="0">
              <a:solidFill>
                <a:srgbClr val="106585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1107;p42">
            <a:extLst>
              <a:ext uri="{FF2B5EF4-FFF2-40B4-BE49-F238E27FC236}">
                <a16:creationId xmlns:a16="http://schemas.microsoft.com/office/drawing/2014/main" id="{280EFB90-A4B8-F610-FC31-3A6EFF1B14A3}"/>
              </a:ext>
            </a:extLst>
          </p:cNvPr>
          <p:cNvSpPr txBox="1"/>
          <p:nvPr/>
        </p:nvSpPr>
        <p:spPr>
          <a:xfrm flipH="1">
            <a:off x="2991992" y="2784323"/>
            <a:ext cx="20289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106585"/>
              </a:buClr>
              <a:buSzPts val="2400"/>
              <a:buFont typeface="Calibri"/>
              <a:buNone/>
              <a:defRPr/>
            </a:pPr>
            <a:r>
              <a:rPr lang="ar-MA" sz="32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عَدَدُ ٱلْأَجْزاءِ</a:t>
            </a:r>
            <a:endParaRPr sz="3200" b="1" kern="0" dirty="0">
              <a:solidFill>
                <a:srgbClr val="106585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109;p42">
            <a:extLst>
              <a:ext uri="{FF2B5EF4-FFF2-40B4-BE49-F238E27FC236}">
                <a16:creationId xmlns:a16="http://schemas.microsoft.com/office/drawing/2014/main" id="{74776033-8AED-AA97-FC59-6C408456EB71}"/>
              </a:ext>
            </a:extLst>
          </p:cNvPr>
          <p:cNvSpPr txBox="1"/>
          <p:nvPr/>
        </p:nvSpPr>
        <p:spPr>
          <a:xfrm flipH="1">
            <a:off x="3376217" y="3591554"/>
            <a:ext cx="18703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106585"/>
              </a:buClr>
              <a:buSzPts val="2400"/>
              <a:buFont typeface="Calibri"/>
              <a:buNone/>
              <a:defRPr/>
            </a:pPr>
            <a:r>
              <a:rPr lang="ar-MA" sz="32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اَلنَّوْعُ</a:t>
            </a:r>
            <a:endParaRPr sz="3200" b="1" kern="0" dirty="0">
              <a:solidFill>
                <a:srgbClr val="106585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E196D6-42B8-3DF1-77EC-81443D79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5170" y="828269"/>
            <a:ext cx="791921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 : أتصفح محتوى الكتاب لأحدد عدد صفحاته – عدد أجزائه ونوعه (رواية – كتاب علوم – مسرحية – ديوان شعري...). </a:t>
            </a:r>
            <a:b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الاستعانة بكتب أو قصص من مكتبة القسم أو مكتبة المدرسة حسب ما هو متاح</a:t>
            </a: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DB2342-ECE5-7A4D-0E8F-98301CE19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17258" y="4572803"/>
            <a:ext cx="1709484" cy="13835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B41AC4-DA4C-B2BE-6732-E11159313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F5E8D3-0BFC-461E-FF6F-755549837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098299-BF16-A2D8-2D2F-72ADF3BC2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ED8F3A-7CBE-5F00-7046-524905ACF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D3394E-62FA-73A7-C50F-A624969109B3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C6FF52-732A-11B4-D4E3-37D40C989A0B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8AF07-07EF-2767-F38C-A823E8D0254A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AE9358-A4FB-AE61-3FEF-7B1152C1AB41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5A7C33-A6D3-6278-1D43-03EDF74F5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4895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85968-E429-EC03-6AEC-5D638771D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138;p44">
            <a:extLst>
              <a:ext uri="{FF2B5EF4-FFF2-40B4-BE49-F238E27FC236}">
                <a16:creationId xmlns:a16="http://schemas.microsoft.com/office/drawing/2014/main" id="{6A0DE4CB-47BF-4CE1-57A8-77ADCEB4D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218884"/>
              </p:ext>
            </p:extLst>
          </p:nvPr>
        </p:nvGraphicFramePr>
        <p:xfrm>
          <a:off x="415379" y="1990226"/>
          <a:ext cx="8298201" cy="364125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5446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670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توقعاتي حول مضمون الكتاب: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83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التخطيط للقراءة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الصفحات التي ستتم قراءتها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الأسبوع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الأول 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الثاني 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C9F316BE-B559-8D7B-ED26-FE3EA9BD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أخيرا : أسجل توقعي من خلال تصفحي للكتاب و أضع برنامجا منظما لقراءته.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الاستعانة بكتب أو قصص من مكتبة القسم أو مكتبة المدرسة حسب ما هو متاح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C0426C-3456-29B2-B8C3-1B96DDEBD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5E5E38-CC74-F91E-CDAF-1398B9E66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BDC6AE-1A9C-416C-3C71-CFCBE4074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51C14E-F9B3-E485-BAC5-2C3B3937F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D236B7-981E-F914-78BA-D26B93B3F92A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796C1B-E125-AB09-2360-6AB41CCA1076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C70CF-F924-FA8D-8DEF-CF32454B9E97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7B2BF8-A7FE-4189-9818-B7A6CD219F70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B6EBB8-B1D0-26A5-BDCE-CAF794F59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290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EBA96-B4ED-CD06-EEBE-8B0A9B3BB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7C09F-55FF-8A2C-9E19-DDF00230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جاء دوركم. ستقومون بتعبئة جذاذة القراءة على دفاتركم.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طبع نماذج لجذاذة القراءة كلما كان ذلك متاحا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D770C3-0503-F740-2FCE-BE24A63F4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7FDDA4-B4D2-16DF-FEC1-9BADF8D4C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EF7A00-350D-81B2-6F13-DF5E4F582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55D684-CEF6-2D86-5297-8C5F47BD1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D81EA7-850E-07D3-3F89-815DC7D6DD87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4FCF3F-A681-793D-46FF-28A37E5777A6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A729-C8F6-0934-6942-0DFE64631578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EF2B5E-EC31-58BF-14F6-06C73DCA4DE2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7A477AA-FCBF-057C-48B0-107DFA279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B5A5CB-1003-7ABA-F96D-FACC796A4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59" y="1789649"/>
            <a:ext cx="779136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337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0C957-F739-9AFB-5665-EF6487F92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8B15EEE-901F-8B45-BA84-E410D14E7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6664" y="1765395"/>
            <a:ext cx="3188743" cy="43375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BF4AC6-736C-0904-16C2-60D544EF7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447" y="1697295"/>
            <a:ext cx="2716926" cy="37637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ED63CD-15A9-84D9-B774-5EB3E132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ستقومون بتعبئة عناصر الكتاب من خلال محتويات الغلاف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الاستعانة بكتاب أو قصة من مكتبة القسم أو مكتبة المدرسة حسب ما هو متاح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00E85A-0B31-4A5B-C858-2D46A4E79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F98870-3703-8D63-D65F-498BB9336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F0C516-35DE-6439-E18A-AD68D4696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E1A897-7CCD-8BC1-8ACB-010A2BD27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158123-6637-CF0E-734C-E76CFF1AA20C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EA384-EE83-FB80-C932-61508CE5D7FA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1715C-B8C7-DB71-98EB-9DAEF5D71451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17B611-316E-079F-A9C9-9C71805FAE8A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CE0ECB2-134D-7136-4D15-F13C9791D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174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FA71F-BC95-F2E9-1529-4EA490FB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5207A72-26BA-C884-8F64-CEAF165D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8D5026-3132-B0CF-A9BC-9B450DED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F5053C-890F-0A91-F955-0E8866F5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544A83-5181-20C5-19F5-167C3D8E3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14C84BA-B772-29D0-F9C0-8C5081EDA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AF9E50-ED48-8050-9853-C90A64496DFB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7A095B-039B-CED7-86A7-B429744A175F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27DE45-4361-889D-A0A6-AD2D9E08DACB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7C44DD-890E-18DA-B66E-BB165664FA58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081BA2-8CD9-CD03-AC10-8100D582F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6664" y="1765395"/>
            <a:ext cx="3188743" cy="43375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B927C2-9A0D-4E3D-BA8C-ACED9C486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447" y="1697295"/>
            <a:ext cx="2716926" cy="3763707"/>
          </a:xfrm>
          <a:prstGeom prst="rect">
            <a:avLst/>
          </a:prstGeom>
        </p:spPr>
      </p:pic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36ED50-B1F1-3B2A-BE4A-35792968F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607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مراجعة وتوليف التعلمات؛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وفهم قصة باستثمار بطاقة القراءة الإثرائية.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9C870-F1F9-183A-16A5-CED1B0538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8B7BE6-8A75-FA4D-42CB-1059D5F1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يقوم لتقديم جذاذة القراءة؟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2D8466-999B-23E1-7AFD-A8ABA66C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B7E001-093C-5649-CD2D-7CD8DFA7F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164756-ADE9-2A83-AA90-E4C5A94DB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7B6801-83F5-2BC9-EB5D-9D59C36D7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17A71F-29F6-2BC7-2EBC-AD23A5139A49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469D6E-2EEB-B860-5951-8C5B9BEE4DB4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D5CFCD-13B8-E577-F55A-0C96C836B345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9E24D-C11D-811D-710E-893B357C3269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0C7259-46C4-679F-C110-79E9B3E85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1414" cy="8314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449E50-2F0A-160E-2643-5671DD7A1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18" y="1828797"/>
            <a:ext cx="779136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010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BFC2B756-11D9-646E-7853-4D93BD7782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9301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36109-E9DB-2942-985C-1A574643F28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D6D18CF-F5B0-45E9-3692-6F4C83E316A9}"/>
              </a:ext>
            </a:extLst>
          </p:cNvPr>
          <p:cNvCxnSpPr>
            <a:cxnSpLocks/>
            <a:stCxn id="28" idx="5"/>
            <a:endCxn id="12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E68661F-5AB5-BB3D-12B2-255C06CE0FB8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راجَعْتُ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مُكْتَسَبَاتي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خِلالَ ٱلْأُسْبوعِ ٱلْأَوَّلِ: اَلْمُعْجَمُ – اَلْقِراءَةُ – اَلْصَّرْفُ وَ ٱلتَّحْويلُ – اَلْإِنْتاجُ ٱلْكِتابِيُّ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E6B3CB0-16BA-71DD-9586-D6A7C0E0E3EF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قْراءَةِ وَ فَهْمِ قِصَّةٍ وَ تَسْجيلِ مَعْطَياتِها.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D0A44DA-ABFA-B630-8C6F-29AEC0ADF311}"/>
              </a:ext>
            </a:extLst>
          </p:cNvPr>
          <p:cNvCxnSpPr>
            <a:cxnSpLocks/>
            <a:stCxn id="28" idx="3"/>
            <a:endCxn id="13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28AE9E5A-CE58-3E30-7F2F-C581A981A17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4">
            <a:extLst>
              <a:ext uri="{FF2B5EF4-FFF2-40B4-BE49-F238E27FC236}">
                <a16:creationId xmlns:a16="http://schemas.microsoft.com/office/drawing/2014/main" id="{1042BCB3-7FAB-5D02-90CA-6E542BDAE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D330F1-8331-4705-C091-768D5CE8A2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E48FEB-470C-9369-4384-37142BAAE2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B95EDEA-6E43-BDB9-DF3D-FF3C117023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6DE38B-90A9-E1C4-66DF-45D49B507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0DA98D5-FB51-0555-F71C-FF18756E3496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56F972-2B25-F40C-2964-CC1ADC5AC93C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671B2A-330F-914D-C1C8-655E38FD3ECA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0BC96E-A84B-3008-D7E2-1AF1574C4CEA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8800763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138" y="1111178"/>
            <a:ext cx="8163098" cy="45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43407B9-BC5B-E78E-F94C-9E303E3BD382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C299E1-63BA-99C2-93D8-D486020C5ABB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A360A63-E53D-DE4D-C1FB-EB7F826F3F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12D0BE9-B30F-B93E-076A-21228925345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D6421B-C9B8-CD67-7097-F19D54E5898F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85374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19680" cy="819680"/>
          </a:xfrm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CC299E-59F3-B4AD-9171-6AF32445A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3D6046-9689-8989-0506-97FD353DA2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2D0707-8D4D-004E-B480-F8675B2024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CC8F68-D9AC-E612-BC37-714AA6EADBE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2CADDA-6F2F-993D-7AD0-AC313F0741EB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243528-4D25-DD49-9C46-D25B391E8BB9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365D19-CB14-917D-972D-E78B3A1120DF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06EC58-89E2-4979-2924-7790EF1BA01A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3489C5-8350-3DE9-2F66-ADC314D4F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F3DFB8-7843-4D1C-D239-ADA9A77D082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C0A095-1506-1B2C-045E-8B208F34E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BA3129-C2BE-9FAC-9EA3-FC76758C1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AE155-D7FA-6084-1BFA-E69AB9D11B3E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03454-20C8-AFA1-9CED-E3600F5CA2ED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67E8B-1B00-14FF-4F4A-3CE61AB0ED33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1B8D8-898E-B4BA-6112-CB94B937DE16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انشطة اعتيادية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"/>
          <p:cNvSpPr/>
          <p:nvPr/>
        </p:nvSpPr>
        <p:spPr>
          <a:xfrm>
            <a:off x="535930" y="1923687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6D7DBC-D29C-1215-5F6E-7B8C26FF8015}"/>
              </a:ext>
            </a:extLst>
          </p:cNvPr>
          <p:cNvSpPr/>
          <p:nvPr/>
        </p:nvSpPr>
        <p:spPr>
          <a:xfrm>
            <a:off x="6854626" y="3019239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ذُهِلَ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9869DAA-E240-085A-3CC3-7E2D9FF4E382}"/>
              </a:ext>
            </a:extLst>
          </p:cNvPr>
          <p:cNvSpPr/>
          <p:nvPr/>
        </p:nvSpPr>
        <p:spPr>
          <a:xfrm>
            <a:off x="4869969" y="305175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اَلتَّنَمُّرُ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12FEF7A-EFC0-19CD-23B3-697F63BA4572}"/>
              </a:ext>
            </a:extLst>
          </p:cNvPr>
          <p:cNvSpPr/>
          <p:nvPr/>
        </p:nvSpPr>
        <p:spPr>
          <a:xfrm>
            <a:off x="2926599" y="305746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اَلسُّخْرِيَّةُ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B3A6802-4533-2DB9-61A8-2F87C7773B95}"/>
              </a:ext>
            </a:extLst>
          </p:cNvPr>
          <p:cNvSpPr/>
          <p:nvPr/>
        </p:nvSpPr>
        <p:spPr>
          <a:xfrm>
            <a:off x="430667" y="3075749"/>
            <a:ext cx="241231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اَلْقِيَمِ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ٱلْأَخْلاقِيَّةِ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15" name="Google Shape;1360;p13">
            <a:extLst>
              <a:ext uri="{FF2B5EF4-FFF2-40B4-BE49-F238E27FC236}">
                <a16:creationId xmlns:a16="http://schemas.microsoft.com/office/drawing/2014/main" id="{A0E9D74B-C57B-AEA2-78F0-77F939B5CC59}"/>
              </a:ext>
            </a:extLst>
          </p:cNvPr>
          <p:cNvSpPr/>
          <p:nvPr/>
        </p:nvSpPr>
        <p:spPr>
          <a:xfrm>
            <a:off x="498309" y="441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 ٱلتَّنَمُّرُ وَٱلسُّخْرِيَّةُ مُنْتَشِرَيْنِ، </a:t>
            </a:r>
          </a:p>
        </p:txBody>
      </p:sp>
      <p:sp>
        <p:nvSpPr>
          <p:cNvPr id="1054" name="Google Shape;1054;p15"/>
          <p:cNvSpPr/>
          <p:nvPr/>
        </p:nvSpPr>
        <p:spPr>
          <a:xfrm rot="10800000">
            <a:off x="1681515" y="3013193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55" name="Google Shape;1055;p15"/>
          <p:cNvSpPr/>
          <p:nvPr/>
        </p:nvSpPr>
        <p:spPr>
          <a:xfrm rot="10800000">
            <a:off x="5730805" y="4500782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1055;p15">
            <a:extLst>
              <a:ext uri="{FF2B5EF4-FFF2-40B4-BE49-F238E27FC236}">
                <a16:creationId xmlns:a16="http://schemas.microsoft.com/office/drawing/2014/main" id="{632E3B1A-164D-EE5A-5BD7-06169256FC06}"/>
              </a:ext>
            </a:extLst>
          </p:cNvPr>
          <p:cNvSpPr/>
          <p:nvPr/>
        </p:nvSpPr>
        <p:spPr>
          <a:xfrm rot="10800000">
            <a:off x="4680805" y="4521888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F638E4-BAF3-B067-D47F-B6C336A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9D35E3-060E-1996-C1C2-6CA8100C39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4D981C-AB24-34A3-5077-D644F34FD1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645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052675-531F-AE2C-A82B-C3EB597A02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645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3AF46-22CB-FCD2-45C8-87E58A20E666}"/>
              </a:ext>
            </a:extLst>
          </p:cNvPr>
          <p:cNvSpPr>
            <a:spLocks/>
          </p:cNvSpPr>
          <p:nvPr/>
        </p:nvSpPr>
        <p:spPr>
          <a:xfrm>
            <a:off x="6273272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30F7E-F00C-B9F8-EB1E-35DF978D8C89}"/>
              </a:ext>
            </a:extLst>
          </p:cNvPr>
          <p:cNvSpPr>
            <a:spLocks/>
          </p:cNvSpPr>
          <p:nvPr/>
        </p:nvSpPr>
        <p:spPr>
          <a:xfrm>
            <a:off x="3254040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8F908-9C2C-D386-7336-0EC23715D754}"/>
              </a:ext>
            </a:extLst>
          </p:cNvPr>
          <p:cNvSpPr>
            <a:spLocks/>
          </p:cNvSpPr>
          <p:nvPr/>
        </p:nvSpPr>
        <p:spPr>
          <a:xfrm>
            <a:off x="4746851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27E6F5-76EA-1388-E307-0E623B41242D}"/>
              </a:ext>
            </a:extLst>
          </p:cNvPr>
          <p:cNvSpPr>
            <a:spLocks/>
          </p:cNvSpPr>
          <p:nvPr/>
        </p:nvSpPr>
        <p:spPr>
          <a:xfrm>
            <a:off x="1439193" y="1546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Google Shape;1342;p12">
            <a:extLst>
              <a:ext uri="{FF2B5EF4-FFF2-40B4-BE49-F238E27FC236}">
                <a16:creationId xmlns:a16="http://schemas.microsoft.com/office/drawing/2014/main" id="{CBCCDA78-4FE2-1D15-69BE-D43C25BDB1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ستقومون بقراءة جملة وفقرة بدقة واسترسال.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23">
            <a:extLst>
              <a:ext uri="{FF2B5EF4-FFF2-40B4-BE49-F238E27FC236}">
                <a16:creationId xmlns:a16="http://schemas.microsoft.com/office/drawing/2014/main" id="{044697F7-DD1D-B4DF-8562-9EF411549CA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19680" cy="8196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19238</TotalTime>
  <Words>1797</Words>
  <Application>Microsoft Office PowerPoint</Application>
  <PresentationFormat>Affichage à l'écran (4:3)</PresentationFormat>
  <Paragraphs>431</Paragraphs>
  <Slides>54</Slides>
  <Notes>11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29</vt:i4>
      </vt:variant>
      <vt:variant>
        <vt:lpstr>Titres des diapositives</vt:lpstr>
      </vt:variant>
      <vt:variant>
        <vt:i4>54</vt:i4>
      </vt:variant>
    </vt:vector>
  </HeadingPairs>
  <TitlesOfParts>
    <vt:vector size="95" baseType="lpstr">
      <vt:lpstr>Arial</vt:lpstr>
      <vt:lpstr>Arial Rounded MT Bold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Noto Sans Symbols</vt:lpstr>
      <vt:lpstr>Wingdings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1_Office Theme 2013 - 2022</vt:lpstr>
      <vt:lpstr>2_Simple Light</vt:lpstr>
      <vt:lpstr>01- نشاط اعتيادي</vt:lpstr>
      <vt:lpstr>02- معــــــــــجم</vt:lpstr>
      <vt:lpstr>03- استماع وتحدث</vt:lpstr>
      <vt:lpstr>اختتام الحصة</vt:lpstr>
      <vt:lpstr>00_Env-Enseignant</vt:lpstr>
      <vt:lpstr>2_01- نشاط اعتيادي</vt:lpstr>
      <vt:lpstr>1_Env-Enseignant</vt:lpstr>
      <vt:lpstr>5_Env-Apprenant_Tmplt</vt:lpstr>
      <vt:lpstr>2_Env-Enseignant</vt:lpstr>
      <vt:lpstr>3_01- نشاط اعتيادي</vt:lpstr>
      <vt:lpstr>1_اختتام الحصة</vt:lpstr>
      <vt:lpstr>1_03- استماع وتحدث</vt:lpstr>
      <vt:lpstr>4_Env-Enseignant</vt:lpstr>
      <vt:lpstr>5_Env-Enseignant</vt:lpstr>
      <vt:lpstr>6_Env-Enseignant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 ، سننطلق في حصة اللغة العربية..</vt:lpstr>
      <vt:lpstr>ضعوا اللوحة والكراسة في القمطر.</vt:lpstr>
      <vt:lpstr>انشطة اعتيادية</vt:lpstr>
      <vt:lpstr> في حصة اليوم، ستقومون بقراءة جملة وفقرة بدقة واسترسال.</vt:lpstr>
      <vt:lpstr> انتبهوا لقراءتي؛ سأعين من بينكم من سيقرأ بعدي</vt:lpstr>
      <vt:lpstr> الآن، سأختار متعلمين للقراءة، يتناوب 3 متعلمين على القراءة (الفئة د)، </vt:lpstr>
      <vt:lpstr>Présentation PowerPoint</vt:lpstr>
      <vt:lpstr>Présentation PowerPoint</vt:lpstr>
      <vt:lpstr>شكل و فهم</vt:lpstr>
      <vt:lpstr>خذوا كراساتكم على الصفحة رقم 18 </vt:lpstr>
      <vt:lpstr>اقرؤوا النص التالي قراءة هامسة مع احترام قواعد الوقف والوصل.  سأمر بين الصفوف لمراقبة قراءاتكم.</vt:lpstr>
      <vt:lpstr>حاولوا تجميع أكبر  قدر من المعلومات ، سأطرح عليكم بعدها مجموعة من الأسئلة.</vt:lpstr>
      <vt:lpstr>خذوا كراساتكم على الصفحة رقم  18  و أنجزوا بشكل فردي التمرين التالي:</vt:lpstr>
      <vt:lpstr>أُكْمِلُ شَبَكَةَ كَلِمَةِ "حَديقَةٌ"</vt:lpstr>
      <vt:lpstr>انتبهوا للتصحيح       - يضغط الأستاذ على زر جهاز التحكم لتظهر الإجابات تباعا و يقدم التغذية الراجعة المناسبة </vt:lpstr>
      <vt:lpstr>ماهو السؤال المناسب لكل مجموعة كلمات كتبت بنفس اللون؟</vt:lpstr>
      <vt:lpstr>أحسنتم ، الآن أجيبوا عن الأسئلة التالية  بشكل فردي :</vt:lpstr>
      <vt:lpstr>أُوَظِّفُ إِسْتْراتيجِيَّةَ الْفَهْمِ: لِأُجيبَ عَنِ  الأسْئِلَةِ الثَّلاثَةِ:</vt:lpstr>
      <vt:lpstr>انتبهوا للتصحيح نصحح السؤال الأول :</vt:lpstr>
      <vt:lpstr>انتبهوا للتصحيح نصحح السؤال الثاني :</vt:lpstr>
      <vt:lpstr>انتبهوا للتصحيح نصحح السؤال الثالث :</vt:lpstr>
      <vt:lpstr>خذوا كراساتكم على الصفحة رقم  19  و أنجزوا بشكل فردي التمرين رقم 1:</vt:lpstr>
      <vt:lpstr>خذوا كراساتكم على الصفحة رقم  19  و أنجزوا بشكل فردي التمرين رقم 1:</vt:lpstr>
      <vt:lpstr>انتبهوا للتصحيح  -ينقل الأستاذ الجمل على السبورة الجانبية ويعمل على نمذجة شكلها.</vt:lpstr>
      <vt:lpstr>خذوا كراساتكم على الصفحة رقم  19  و أنجزوا بشكل فردي التمرين رقم 2:</vt:lpstr>
      <vt:lpstr>خذوا كراساتكم على الصفحة رقم  19  و أنجزوا بشكل فردي التمرين رقم 2:</vt:lpstr>
      <vt:lpstr>انتبهوا للتصحيح  . نصحح الجملة الرابعة  يضغط الأستاذ على زر جهاز التحكم لتظهر الإجابات تباعا و يقدم التغذية الراجعة المناسبة.</vt:lpstr>
      <vt:lpstr>خذوا كراساتكم على الصفحة رقم  19  و أنجزوا بشكل فردي التمرين الإنتاج الكتابي التالي:</vt:lpstr>
      <vt:lpstr>أوسع الفكرة التالية مستعينا بالأسئلة المرافقة: اِجْتَمَعَ الْأَصْدِقاءُ.</vt:lpstr>
      <vt:lpstr>انتبهوا للتصحيح  .   </vt:lpstr>
      <vt:lpstr>انتبهوا للتصحيح  .   </vt:lpstr>
      <vt:lpstr>انتبهوا للتصحيح  .   </vt:lpstr>
      <vt:lpstr>قراءة إثرائية</vt:lpstr>
      <vt:lpstr>ستتعرفون خلال هذه الحصة كيفيةَ التعامل مع القصص تصفحا و قراءة ، </vt:lpstr>
      <vt:lpstr>اليوم سنشرع في أول حصة للقراءة الإثرائية. ستتعلمون كيف تتصفحون الكتاب لتوقع مضمونه و التخطيط لقراءته</vt:lpstr>
      <vt:lpstr>ستستعينون ببطاقة القراءة لتسجيل معلومات عن الكتاب و توقعاتكم  والتخطيط لقراءته.  من منكم يقرأ  عناصر بطاقة القراءة؟</vt:lpstr>
      <vt:lpstr>انتبهوا معي سأقوم بتصفح كتاب قصد تعبئة جذاذة القراءة .  تتم الاتعانة بكتب أو قصص من مكتبة القسم أو مكتبة المدرسة حسب ما هو متاح.</vt:lpstr>
      <vt:lpstr>أولا اتصفح غلاف الكتاب وأقرأ محتوى الصفحة الأولى و الصفحة الأخيرة للغلاف .  تتم الاستعانة بكتب أو قصص من مكتبة القسم أو مكتبة المدرسة حسب ما هو متاح.</vt:lpstr>
      <vt:lpstr>ثانيا : أبحث عن عنوان الكتاب و المؤلف و تاريخ النشر  و الناشر و أسجله على الجذاذة.  تتم الاستعانة بكتب أو قصص من مكتبة القسم أو مكتبة المدرسة حسب ما هو متاح.</vt:lpstr>
      <vt:lpstr>ثالثا : أتصفح محتوى الكتاب لأحدد عدد صفحاته – عدد أجزائه ونوعه (رواية – كتاب علوم – مسرحية – ديوان شعري...).  تتم الاستعانة بكتب أو قصص من مكتبة القسم أو مكتبة المدرسة حسب ما هو متاح.</vt:lpstr>
      <vt:lpstr>أخيرا : أسجل توقعي من خلال تصفحي للكتاب و أضع برنامجا منظما لقراءته. تتم الاستعانة بكتب أو قصص من مكتبة القسم أو مكتبة المدرسة حسب ما هو متاح.</vt:lpstr>
      <vt:lpstr>الان جاء دوركم. ستقومون بتعبئة جذاذة القراءة على دفاتركم.  يمكن طبع نماذج لجذاذة القراءة كلما كان ذلك متاحا. </vt:lpstr>
      <vt:lpstr>ستقومون بتعبئة عناصر الكتاب من خلال محتويات الغلاف  تتم الاستعانة بكتاب أو قصة من مكتبة القسم أو مكتبة المدرسة حسب ما هو متاح.</vt:lpstr>
      <vt:lpstr>سأمر بين الصفوف لمساعدتكم.</vt:lpstr>
      <vt:lpstr>من منكم يقوم لتقديم جذاذة القراءة؟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275</cp:revision>
  <dcterms:created xsi:type="dcterms:W3CDTF">2023-09-20T21:35:22Z</dcterms:created>
  <dcterms:modified xsi:type="dcterms:W3CDTF">2025-10-31T00:12:59Z</dcterms:modified>
</cp:coreProperties>
</file>