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3" r:id="rId4"/>
  </p:sldMasterIdLst>
  <p:notesMasterIdLst>
    <p:notesMasterId r:id="rId34"/>
  </p:notesMasterIdLst>
  <p:sldIdLst>
    <p:sldId id="256" r:id="rId5"/>
    <p:sldId id="257" r:id="rId6"/>
    <p:sldId id="264" r:id="rId7"/>
    <p:sldId id="312" r:id="rId8"/>
    <p:sldId id="291" r:id="rId9"/>
    <p:sldId id="364" r:id="rId10"/>
    <p:sldId id="332" r:id="rId11"/>
    <p:sldId id="355" r:id="rId12"/>
    <p:sldId id="344" r:id="rId13"/>
    <p:sldId id="356" r:id="rId14"/>
    <p:sldId id="346" r:id="rId15"/>
    <p:sldId id="357" r:id="rId16"/>
    <p:sldId id="358" r:id="rId17"/>
    <p:sldId id="363" r:id="rId18"/>
    <p:sldId id="340" r:id="rId19"/>
    <p:sldId id="359" r:id="rId20"/>
    <p:sldId id="265" r:id="rId21"/>
    <p:sldId id="259" r:id="rId22"/>
    <p:sldId id="350" r:id="rId23"/>
    <p:sldId id="365" r:id="rId24"/>
    <p:sldId id="266" r:id="rId25"/>
    <p:sldId id="267" r:id="rId26"/>
    <p:sldId id="367" r:id="rId27"/>
    <p:sldId id="368" r:id="rId28"/>
    <p:sldId id="369" r:id="rId29"/>
    <p:sldId id="370" r:id="rId30"/>
    <p:sldId id="371" r:id="rId31"/>
    <p:sldId id="373" r:id="rId32"/>
    <p:sldId id="297" r:id="rId33"/>
  </p:sldIdLst>
  <p:sldSz cx="12188825" cy="6858000"/>
  <p:notesSz cx="6858000" cy="9144000"/>
  <p:embeddedFontLst>
    <p:embeddedFont>
      <p:font typeface="Grandstander" panose="020B0604020202020204" charset="0"/>
      <p:regular r:id="rId35"/>
      <p:bold r:id="rId36"/>
      <p:italic r:id="rId37"/>
      <p:boldItalic r:id="rId38"/>
    </p:embeddedFont>
    <p:embeddedFont>
      <p:font typeface="Grandstander Medium" panose="020B0604020202020204" charset="0"/>
      <p:regular r:id="rId39"/>
      <p:bold r:id="rId40"/>
      <p:italic r:id="rId41"/>
      <p:boldItalic r:id="rId42"/>
    </p:embeddedFont>
    <p:embeddedFont>
      <p:font typeface="Grandstander SemiBold" panose="020B0604020202020204" charset="0"/>
      <p:regular r:id="rId43"/>
      <p:bold r:id="rId44"/>
      <p:italic r:id="rId45"/>
      <p:boldItalic r:id="rId46"/>
    </p:embeddedFont>
    <p:embeddedFont>
      <p:font typeface="Lato" panose="020F0502020204030203" pitchFamily="34" charset="0"/>
      <p:regular r:id="rId47"/>
      <p:bold r:id="rId48"/>
      <p:italic r:id="rId49"/>
      <p:boldItalic r:id="rId50"/>
    </p:embeddedFont>
    <p:embeddedFont>
      <p:font typeface="Segoe Print" panose="02000600000000000000" pitchFamily="2" charset="0"/>
      <p:regular r:id="rId51"/>
      <p:bold r:id="rId52"/>
    </p:embeddedFont>
    <p:embeddedFont>
      <p:font typeface="Verdana" panose="020B060403050404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747775"/>
          </p15:clr>
        </p15:guide>
        <p15:guide id="2" pos="4406" userDrawn="1">
          <p15:clr>
            <a:srgbClr val="747775"/>
          </p15:clr>
        </p15:guide>
        <p15:guide id="3" pos="301" userDrawn="1">
          <p15:clr>
            <a:srgbClr val="747775"/>
          </p15:clr>
        </p15:guide>
        <p15:guide id="4" pos="7377" userDrawn="1">
          <p15:clr>
            <a:srgbClr val="747775"/>
          </p15:clr>
        </p15:guide>
        <p15:guide id="5" orient="horz" pos="890" userDrawn="1">
          <p15:clr>
            <a:srgbClr val="A4A3A4"/>
          </p15:clr>
        </p15:guide>
        <p15:guide id="6" orient="horz" pos="25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  <p188:author id="{F8A63511-3EED-909E-E476-0180F4720F12}" name="Marcos Gimenes" initials="MG" userId="Marcos Gimenes" providerId="None"/>
  <p188:author id="{6F2CE04F-49CA-98E2-9EF3-578379049F1C}" name="Kelly Morais" initials="KM" userId="2f0977d5b25b2d2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29D3B3"/>
    <a:srgbClr val="5200F9"/>
    <a:srgbClr val="FF151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C09C33-1B71-4C96-9B61-86B6176B49C0}" v="9" dt="2025-10-03T15:10:58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8" autoAdjust="0"/>
    <p:restoredTop sz="78562" autoAdjust="0"/>
  </p:normalViewPr>
  <p:slideViewPr>
    <p:cSldViewPr snapToGrid="0">
      <p:cViewPr varScale="1">
        <p:scale>
          <a:sx n="82" d="100"/>
          <a:sy n="82" d="100"/>
        </p:scale>
        <p:origin x="1338" y="84"/>
      </p:cViewPr>
      <p:guideLst>
        <p:guide orient="horz" pos="504"/>
        <p:guide pos="4406"/>
        <p:guide pos="301"/>
        <p:guide pos="7377"/>
        <p:guide orient="horz" pos="890"/>
        <p:guide orient="horz" pos="25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60" d="100"/>
          <a:sy n="60" d="100"/>
        </p:scale>
        <p:origin x="4344" y="-13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66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7.fntdata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67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B3C09C33-1B71-4C96-9B61-86B6176B49C0}"/>
    <pc:docChg chg="undo custSel modSld">
      <pc:chgData name="Viviane Da Costa Batista Pereira" userId="b305db61-b707-4b19-b05e-6db442671656" providerId="ADAL" clId="{B3C09C33-1B71-4C96-9B61-86B6176B49C0}" dt="2025-10-08T15:30:24.580" v="259" actId="1037"/>
      <pc:docMkLst>
        <pc:docMk/>
      </pc:docMkLst>
      <pc:sldChg chg="addSp delSp modSp mod modNotesTx">
        <pc:chgData name="Viviane Da Costa Batista Pereira" userId="b305db61-b707-4b19-b05e-6db442671656" providerId="ADAL" clId="{B3C09C33-1B71-4C96-9B61-86B6176B49C0}" dt="2025-10-03T15:07:50.653" v="56" actId="20577"/>
        <pc:sldMkLst>
          <pc:docMk/>
          <pc:sldMk cId="0" sldId="291"/>
        </pc:sldMkLst>
        <pc:spChg chg="mod">
          <ac:chgData name="Viviane Da Costa Batista Pereira" userId="b305db61-b707-4b19-b05e-6db442671656" providerId="ADAL" clId="{B3C09C33-1B71-4C96-9B61-86B6176B49C0}" dt="2025-10-03T15:03:46.676" v="22" actId="20577"/>
          <ac:spMkLst>
            <pc:docMk/>
            <pc:sldMk cId="0" sldId="291"/>
            <ac:spMk id="3" creationId="{C7A721E9-2EFE-8211-2F2C-B5DE48C464EC}"/>
          </ac:spMkLst>
        </pc:spChg>
        <pc:picChg chg="add mod">
          <ac:chgData name="Viviane Da Costa Batista Pereira" userId="b305db61-b707-4b19-b05e-6db442671656" providerId="ADAL" clId="{B3C09C33-1B71-4C96-9B61-86B6176B49C0}" dt="2025-10-03T15:04:34.503" v="49" actId="1076"/>
          <ac:picMkLst>
            <pc:docMk/>
            <pc:sldMk cId="0" sldId="291"/>
            <ac:picMk id="8" creationId="{009B7D83-E7C1-39B0-1295-9902AA444083}"/>
          </ac:picMkLst>
        </pc:picChg>
      </pc:sldChg>
      <pc:sldChg chg="modSp mod">
        <pc:chgData name="Viviane Da Costa Batista Pereira" userId="b305db61-b707-4b19-b05e-6db442671656" providerId="ADAL" clId="{B3C09C33-1B71-4C96-9B61-86B6176B49C0}" dt="2025-10-03T15:08:53.266" v="61" actId="20577"/>
        <pc:sldMkLst>
          <pc:docMk/>
          <pc:sldMk cId="0" sldId="344"/>
        </pc:sldMkLst>
        <pc:spChg chg="mod">
          <ac:chgData name="Viviane Da Costa Batista Pereira" userId="b305db61-b707-4b19-b05e-6db442671656" providerId="ADAL" clId="{B3C09C33-1B71-4C96-9B61-86B6176B49C0}" dt="2025-10-03T15:08:53.266" v="61" actId="20577"/>
          <ac:spMkLst>
            <pc:docMk/>
            <pc:sldMk cId="0" sldId="344"/>
            <ac:spMk id="4" creationId="{429E5D85-3C36-708A-2C1F-F4E65F881580}"/>
          </ac:spMkLst>
        </pc:spChg>
      </pc:sldChg>
      <pc:sldChg chg="addSp delSp modSp mod modNotesTx">
        <pc:chgData name="Viviane Da Costa Batista Pereira" userId="b305db61-b707-4b19-b05e-6db442671656" providerId="ADAL" clId="{B3C09C33-1B71-4C96-9B61-86B6176B49C0}" dt="2025-10-03T15:11:10.192" v="115" actId="6549"/>
        <pc:sldMkLst>
          <pc:docMk/>
          <pc:sldMk cId="0" sldId="346"/>
        </pc:sldMkLst>
        <pc:spChg chg="mod">
          <ac:chgData name="Viviane Da Costa Batista Pereira" userId="b305db61-b707-4b19-b05e-6db442671656" providerId="ADAL" clId="{B3C09C33-1B71-4C96-9B61-86B6176B49C0}" dt="2025-10-03T15:09:31.459" v="68" actId="20577"/>
          <ac:spMkLst>
            <pc:docMk/>
            <pc:sldMk cId="0" sldId="346"/>
            <ac:spMk id="3" creationId="{5049A827-7184-10E5-32BF-9C564BB1A5F2}"/>
          </ac:spMkLst>
        </pc:spChg>
        <pc:spChg chg="mod">
          <ac:chgData name="Viviane Da Costa Batista Pereira" userId="b305db61-b707-4b19-b05e-6db442671656" providerId="ADAL" clId="{B3C09C33-1B71-4C96-9B61-86B6176B49C0}" dt="2025-10-03T15:10:32.328" v="108" actId="1076"/>
          <ac:spMkLst>
            <pc:docMk/>
            <pc:sldMk cId="0" sldId="346"/>
            <ac:spMk id="4" creationId="{714728E0-A5C1-2344-73EE-308146973C2B}"/>
          </ac:spMkLst>
        </pc:spChg>
        <pc:spChg chg="mod">
          <ac:chgData name="Viviane Da Costa Batista Pereira" userId="b305db61-b707-4b19-b05e-6db442671656" providerId="ADAL" clId="{B3C09C33-1B71-4C96-9B61-86B6176B49C0}" dt="2025-10-03T15:10:35.219" v="109" actId="1076"/>
          <ac:spMkLst>
            <pc:docMk/>
            <pc:sldMk cId="0" sldId="346"/>
            <ac:spMk id="5" creationId="{567B1EFE-057A-A5D8-2414-8E20F206354B}"/>
          </ac:spMkLst>
        </pc:spChg>
        <pc:picChg chg="add del mod">
          <ac:chgData name="Viviane Da Costa Batista Pereira" userId="b305db61-b707-4b19-b05e-6db442671656" providerId="ADAL" clId="{B3C09C33-1B71-4C96-9B61-86B6176B49C0}" dt="2025-10-03T15:10:28.351" v="107" actId="1076"/>
          <ac:picMkLst>
            <pc:docMk/>
            <pc:sldMk cId="0" sldId="346"/>
            <ac:picMk id="13" creationId="{67046574-A100-CF93-8FD9-3CF3274E9AD9}"/>
          </ac:picMkLst>
        </pc:picChg>
      </pc:sldChg>
      <pc:sldChg chg="addSp delSp modSp mod">
        <pc:chgData name="Viviane Da Costa Batista Pereira" userId="b305db61-b707-4b19-b05e-6db442671656" providerId="ADAL" clId="{B3C09C33-1B71-4C96-9B61-86B6176B49C0}" dt="2025-10-03T15:09:02.761" v="63"/>
        <pc:sldMkLst>
          <pc:docMk/>
          <pc:sldMk cId="3183869834" sldId="356"/>
        </pc:sldMkLst>
        <pc:spChg chg="add mod">
          <ac:chgData name="Viviane Da Costa Batista Pereira" userId="b305db61-b707-4b19-b05e-6db442671656" providerId="ADAL" clId="{B3C09C33-1B71-4C96-9B61-86B6176B49C0}" dt="2025-10-03T15:09:02.761" v="63"/>
          <ac:spMkLst>
            <pc:docMk/>
            <pc:sldMk cId="3183869834" sldId="356"/>
            <ac:spMk id="10" creationId="{210F7A4E-934B-FCEC-7BF3-2055718A7CDC}"/>
          </ac:spMkLst>
        </pc:spChg>
      </pc:sldChg>
      <pc:sldChg chg="addSp delSp modSp mod modNotesTx">
        <pc:chgData name="Viviane Da Costa Batista Pereira" userId="b305db61-b707-4b19-b05e-6db442671656" providerId="ADAL" clId="{B3C09C33-1B71-4C96-9B61-86B6176B49C0}" dt="2025-10-03T15:11:06.800" v="114" actId="6549"/>
        <pc:sldMkLst>
          <pc:docMk/>
          <pc:sldMk cId="1040088600" sldId="357"/>
        </pc:sldMkLst>
        <pc:spChg chg="add mod">
          <ac:chgData name="Viviane Da Costa Batista Pereira" userId="b305db61-b707-4b19-b05e-6db442671656" providerId="ADAL" clId="{B3C09C33-1B71-4C96-9B61-86B6176B49C0}" dt="2025-10-03T15:10:50.971" v="111"/>
          <ac:spMkLst>
            <pc:docMk/>
            <pc:sldMk cId="1040088600" sldId="357"/>
            <ac:spMk id="2" creationId="{54B05D89-0014-E348-FB51-ED8A520D16ED}"/>
          </ac:spMkLst>
        </pc:spChg>
        <pc:picChg chg="add mod">
          <ac:chgData name="Viviane Da Costa Batista Pereira" userId="b305db61-b707-4b19-b05e-6db442671656" providerId="ADAL" clId="{B3C09C33-1B71-4C96-9B61-86B6176B49C0}" dt="2025-10-03T15:10:58.321" v="113"/>
          <ac:picMkLst>
            <pc:docMk/>
            <pc:sldMk cId="1040088600" sldId="357"/>
            <ac:picMk id="9" creationId="{A6350750-9CFD-CE2E-9C67-43721ABAA8E3}"/>
          </ac:picMkLst>
        </pc:picChg>
      </pc:sldChg>
      <pc:sldChg chg="addSp delSp modSp mod modNotesTx">
        <pc:chgData name="Viviane Da Costa Batista Pereira" userId="b305db61-b707-4b19-b05e-6db442671656" providerId="ADAL" clId="{B3C09C33-1B71-4C96-9B61-86B6176B49C0}" dt="2025-10-03T15:07:38.213" v="54" actId="20577"/>
        <pc:sldMkLst>
          <pc:docMk/>
          <pc:sldMk cId="2019471871" sldId="364"/>
        </pc:sldMkLst>
        <pc:spChg chg="add mod">
          <ac:chgData name="Viviane Da Costa Batista Pereira" userId="b305db61-b707-4b19-b05e-6db442671656" providerId="ADAL" clId="{B3C09C33-1B71-4C96-9B61-86B6176B49C0}" dt="2025-10-03T15:03:58.154" v="24"/>
          <ac:spMkLst>
            <pc:docMk/>
            <pc:sldMk cId="2019471871" sldId="364"/>
            <ac:spMk id="2" creationId="{1C8AD5E1-C437-2AD5-E657-E7B40CFD0DF8}"/>
          </ac:spMkLst>
        </pc:spChg>
        <pc:picChg chg="add mod">
          <ac:chgData name="Viviane Da Costa Batista Pereira" userId="b305db61-b707-4b19-b05e-6db442671656" providerId="ADAL" clId="{B3C09C33-1B71-4C96-9B61-86B6176B49C0}" dt="2025-10-03T15:07:30.260" v="52"/>
          <ac:picMkLst>
            <pc:docMk/>
            <pc:sldMk cId="2019471871" sldId="364"/>
            <ac:picMk id="13" creationId="{A5AECCFA-1A78-0F87-7B81-7BE28FE5F641}"/>
          </ac:picMkLst>
        </pc:picChg>
      </pc:sldChg>
      <pc:sldChg chg="addSp delSp modSp mod">
        <pc:chgData name="Viviane Da Costa Batista Pereira" userId="b305db61-b707-4b19-b05e-6db442671656" providerId="ADAL" clId="{B3C09C33-1B71-4C96-9B61-86B6176B49C0}" dt="2025-10-08T15:27:18.675" v="177" actId="1076"/>
        <pc:sldMkLst>
          <pc:docMk/>
          <pc:sldMk cId="3282065675" sldId="368"/>
        </pc:sldMkLst>
        <pc:picChg chg="del">
          <ac:chgData name="Viviane Da Costa Batista Pereira" userId="b305db61-b707-4b19-b05e-6db442671656" providerId="ADAL" clId="{B3C09C33-1B71-4C96-9B61-86B6176B49C0}" dt="2025-10-08T15:27:03.584" v="116" actId="478"/>
          <ac:picMkLst>
            <pc:docMk/>
            <pc:sldMk cId="3282065675" sldId="368"/>
            <ac:picMk id="4" creationId="{AFFD088E-5B98-F292-3B41-8479AB747108}"/>
          </ac:picMkLst>
        </pc:picChg>
        <pc:picChg chg="add mod">
          <ac:chgData name="Viviane Da Costa Batista Pereira" userId="b305db61-b707-4b19-b05e-6db442671656" providerId="ADAL" clId="{B3C09C33-1B71-4C96-9B61-86B6176B49C0}" dt="2025-10-08T15:27:18.675" v="177" actId="1076"/>
          <ac:picMkLst>
            <pc:docMk/>
            <pc:sldMk cId="3282065675" sldId="368"/>
            <ac:picMk id="5" creationId="{0C1437B7-28C6-D3A0-2119-88C983B71B48}"/>
          </ac:picMkLst>
        </pc:picChg>
      </pc:sldChg>
      <pc:sldChg chg="addSp delSp modSp mod">
        <pc:chgData name="Viviane Da Costa Batista Pereira" userId="b305db61-b707-4b19-b05e-6db442671656" providerId="ADAL" clId="{B3C09C33-1B71-4C96-9B61-86B6176B49C0}" dt="2025-10-08T15:30:24.580" v="259" actId="1037"/>
        <pc:sldMkLst>
          <pc:docMk/>
          <pc:sldMk cId="1259151592" sldId="370"/>
        </pc:sldMkLst>
        <pc:spChg chg="add mod">
          <ac:chgData name="Viviane Da Costa Batista Pereira" userId="b305db61-b707-4b19-b05e-6db442671656" providerId="ADAL" clId="{B3C09C33-1B71-4C96-9B61-86B6176B49C0}" dt="2025-10-08T15:29:48.667" v="178" actId="478"/>
          <ac:spMkLst>
            <pc:docMk/>
            <pc:sldMk cId="1259151592" sldId="370"/>
            <ac:spMk id="7" creationId="{70FE41DA-BD3C-2C83-8DC5-3122256DE230}"/>
          </ac:spMkLst>
        </pc:spChg>
        <pc:picChg chg="del">
          <ac:chgData name="Viviane Da Costa Batista Pereira" userId="b305db61-b707-4b19-b05e-6db442671656" providerId="ADAL" clId="{B3C09C33-1B71-4C96-9B61-86B6176B49C0}" dt="2025-10-08T15:29:48.667" v="178" actId="478"/>
          <ac:picMkLst>
            <pc:docMk/>
            <pc:sldMk cId="1259151592" sldId="370"/>
            <ac:picMk id="9" creationId="{F957E73E-9109-AE10-1781-03AD87B632F7}"/>
          </ac:picMkLst>
        </pc:picChg>
        <pc:picChg chg="add mod">
          <ac:chgData name="Viviane Da Costa Batista Pereira" userId="b305db61-b707-4b19-b05e-6db442671656" providerId="ADAL" clId="{B3C09C33-1B71-4C96-9B61-86B6176B49C0}" dt="2025-10-08T15:30:24.580" v="259" actId="1037"/>
          <ac:picMkLst>
            <pc:docMk/>
            <pc:sldMk cId="1259151592" sldId="370"/>
            <ac:picMk id="10" creationId="{FDDB2C9C-8F02-03BC-0D1C-34AE1BF3164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wooden-house-isolated-a-white-background-ilustra%C3%A7%C3%A3o-royalty-free/625408154?phrase=CASA+PALHA+MADEIRA+TIJOLO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pigs-cheerful-pig-ilustra%C3%A7%C3%A3o-royalty-free/469247600?phrase=PORQUINHO" TargetMode="External"/><Relationship Id="rId5" Type="http://schemas.openxmlformats.org/officeDocument/2006/relationships/hyperlink" Target="https://www.gettyimages.com.br/detail/ilustra%C3%A7%C3%A3o/set-building-facades-ilustra%C3%A7%C3%A3o-royalty-free/477120408?phrase=CASA%2BTIJOLO" TargetMode="External"/><Relationship Id="rId4" Type="http://schemas.openxmlformats.org/officeDocument/2006/relationships/hyperlink" Target="https://www.gettyimages.com.br/detail/ilustra%C3%A7%C3%A3o/hut-series-ilustra%C3%A7%C3%A3o-royalty-free/178651885?phrase=CASA+PALHA+MADEIRA+TIJOLO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pple-icon-isolated-in-line-art-style-ilustra%C3%A7%C3%A3o-royalty-free/1502869933?phrase=MA%C3%87%C2%AA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pple-red-icon-line-art-style-isolated-on-ilustra%C3%A7%C3%A3o-royalty-free/1502869974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wicker-basket-set-ilustra%C3%A7%C3%A3o-royalty-free/1034742626?phrase=cesta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apple-icon-isolated-in-line-art-style-ilustra%C3%A7%C3%A3o-royalty-free/1502869933?phrase=MA%C3%87%C2%AA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wicker-basket-set-ilustra%C3%A7%C3%A3o-royalty-free/1034742626?phrase=cesta" TargetMode="External"/><Relationship Id="rId4" Type="http://schemas.openxmlformats.org/officeDocument/2006/relationships/hyperlink" Target="https://www.gettyimages.com.br/detail/ilustra%C3%A7%C3%A3o/apple-red-icon-line-art-style-isolated-on-ilustra%C3%A7%C3%A3o-royalty-free/1502869974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-explain-to-friend-ilustra%C3%A7%C3%A3o-royalty-free/1278749319?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ute-pigs-cheerful-pig-ilustra%C3%A7%C3%A3o-royalty-free/469247600?phrase=PORQUINHO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cute-pigs-cheerful-pig-ilustra%C3%A7%C3%A3o-royalty-free/469247600?phrase=PORQUINHO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angry-wolf-isolated-on-white-ilustra%C3%A7%C3%A3o-royalty-free/1165225272?phrase=LOBO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wooden-house-isolated-a-white-background-ilustra%C3%A7%C3%A3o-royalty-free/625408154?phrase=CASA+PALHA+MADEIRA+TIJOLO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pigs-cheerful-pig-ilustra%C3%A7%C3%A3o-royalty-free/469247600?phrase=PORQUINHO" TargetMode="External"/><Relationship Id="rId5" Type="http://schemas.openxmlformats.org/officeDocument/2006/relationships/hyperlink" Target="https://www.gettyimages.com.br/detail/ilustra%C3%A7%C3%A3o/set-building-facades-ilustra%C3%A7%C3%A3o-royalty-free/477120408?phrase=CASA%2BTIJOLO" TargetMode="External"/><Relationship Id="rId4" Type="http://schemas.openxmlformats.org/officeDocument/2006/relationships/hyperlink" Target="https://www.gettyimages.com.br/detail/ilustra%C3%A7%C3%A3o/hut-series-ilustra%C3%A7%C3%A3o-royalty-free/178651885?phrase=CASA+PALHA+MADEIRA+TIJOLO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https://www.gettyimages.com.br/detail/ilustra%C3%A7%C3%A3o/wooden-house-isolated-a-white-background-ilustra%C3%A7%C3%A3o-royalty-free/625408154?phrase=CASA+PALHA+MADEIRA+TIJOLO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4"/>
              </a:rPr>
              <a:t>https://www.gettyimages.com.br/detail/ilustra%C3%A7%C3%A3o/hut-series-ilustra%C3%A7%C3%A3o-royalty-free/178651885?phrase=CASA+PALHA+MADEIRA+TIJOLO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5"/>
              </a:rPr>
              <a:t>https://www.gettyimages.com.br/detail/ilustra%C3%A7%C3%A3o/set-building-facades-ilustra%C3%A7%C3%A3o-royalty-free/477120408?phrase=CASA%2BTIJOLO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6"/>
              </a:rPr>
              <a:t>https://www.gettyimages.com.br/detail/ilustra%C3%A7%C3%A3o/cute-pigs-cheerful-pig-ilustra%C3%A7%C3%A3o-royalty-free/469247600?phrase=PORQUINHO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9586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latin typeface="Arial"/>
              <a:cs typeface="Arial"/>
              <a:sym typeface="+mn-ea"/>
            </a:endParaRPr>
          </a:p>
          <a:p>
            <a:pPr marL="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267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53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https://www.gettyimages.com.br/detail/ilustra%C3%A7%C3%A3o/apple-icon-isolated-in-line-art-style-ilustra%C3%A7%C3%A3o-royalty-free/1502869933?phrase=MA%C3%87%C2%AA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792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https://www.gettyimages.com.br/detail/ilustra%C3%A7%C3%A3o/apple-red-icon-line-art-style-isolated-on-ilustra%C3%A7%C3%A3o-royalty-free/1502869974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4"/>
              </a:rPr>
              <a:t>https://www.gettyimages.com.br/detail/ilustra%C3%A7%C3%A3o/wicker-basket-set-ilustra%C3%A7%C3%A3o-royalty-free/1034742626?phrase=cesta</a:t>
            </a:r>
            <a:endParaRPr lang="pt-BR" b="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https://www.gettyimages.com.br/detail/ilustra%C3%A7%C3%A3o/apple-icon-isolated-in-line-art-style-ilustra%C3%A7%C3%A3o-royalty-free/1502869933?phrase=MA%C3%87%C2%AA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https://www.gettyimages.com.br/detail/ilustra%C3%A7%C3%A3o/apple-red-icon-line-art-style-isolated-on-ilustra%C3%A7%C3%A3o-royalty-free/1502869974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5"/>
              </a:rPr>
              <a:t>https://www.gettyimages.com.br/detail/ilustra%C3%A7%C3%A3o/wicker-basket-set-ilustra%C3%A7%C3%A3o-royalty-free/1034742626?phrase=cesta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7664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1188817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955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22600DA1-BD27-17D8-526B-F88E21FC0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AE46DCF3-6D3F-EFB1-5298-98176272A8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0D3679FB-607C-25E2-575F-5E93183DFE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0992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DE1EBFD7-1033-34D7-9325-AA1F8BD0D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C01CA393-A17F-F981-50A8-B12EF27389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52989D6C-115A-876B-9903-AE547FE92E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1336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314C48AB-577A-F5C1-C5C7-3314D4F0B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F65690F0-95D7-4414-D23F-843D3D851A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D0F806F2-0760-AF9A-F49C-68EA77EF6A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2687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295FBD0B-9A37-B29C-F2CA-186841652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CDF05211-C239-2AB1-B064-1F8D0A63AE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75014EA4-7F1A-BC2F-7E96-AD6430574F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9056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666671B-E938-DFA9-24E7-8FD1F301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353867EC-A614-045E-4F6D-E8E4177756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199B357D-D67F-3937-DB67-2AFC2F9FB1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52715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E808873-342B-B8A0-526D-0CB553C3F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7EE6DFB7-E3A5-9717-83AA-ACB26035A8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E42CBC4B-2C80-BCE2-2EBC-EB861153D5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55164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3239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defRPr/>
            </a:pPr>
            <a:endParaRPr lang="pt-BR" sz="1100" i="1" spc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  <a:sym typeface="+mn-ea"/>
                <a:hlinkClick r:id="rId3"/>
              </a:rPr>
              <a:t>https://www.gettyimages.com.br/detail/ilustra%C3%A7%C3%A3o/kid-explain-to-friend-ilustra%C3%A7%C3%A3o-royalty-free/1278749319?adppopup=true</a:t>
            </a: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  <a:sym typeface="+mn-ea"/>
              </a:rPr>
              <a:t> </a:t>
            </a:r>
            <a:endParaRPr lang="pt-BR" sz="1800" dirty="0">
              <a:solidFill>
                <a:srgbClr val="231F2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dirty="0">
              <a:latin typeface="+mj-lt"/>
            </a:endParaRPr>
          </a:p>
          <a:p>
            <a:pPr marL="0" indent="0">
              <a:buNone/>
            </a:pPr>
            <a:endParaRPr lang="pt-BR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4"/>
              </a:rPr>
              <a:t>https://www.gettyimages.com.br/detail/ilustra%C3%A7%C3%A3o/cute-pigs-cheerful-pig-ilustra%C3%A7%C3%A3o-royalty-free/469247600?phrase=PORQUINHO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buNone/>
            </a:pPr>
            <a:endParaRPr lang="pt-BR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pt-BR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4"/>
              </a:rPr>
              <a:t>https://www.gettyimages.com.br/detail/ilustra%C3%A7%C3%A3o/cute-pigs-cheerful-pig-ilustra%C3%A7%C3%A3o-royalty-free/469247600?phrase=PORQUINHO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buNone/>
            </a:pPr>
            <a:endParaRPr lang="pt-BR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9286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b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https://www.gettyimages.com.br/detail/ilustra%C3%A7%C3%A3o/cartoon-angry-wolf-isolated-on-white-ilustra%C3%A7%C3%A3o-royalty-free/1165225272?phrase=LOBO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6062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3"/>
              </a:rPr>
              <a:t>https://www.gettyimages.com.br/detail/ilustra%C3%A7%C3%A3o/wooden-house-isolated-a-white-background-ilustra%C3%A7%C3%A3o-royalty-free/625408154?phrase=CASA+PALHA+MADEIRA+TIJOLO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4"/>
              </a:rPr>
              <a:t>https://www.gettyimages.com.br/detail/ilustra%C3%A7%C3%A3o/hut-series-ilustra%C3%A7%C3%A3o-royalty-free/178651885?phrase=CASA+PALHA+MADEIRA+TIJOLO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5"/>
              </a:rPr>
              <a:t>https://www.gettyimages.com.br/detail/ilustra%C3%A7%C3%A3o/set-building-facades-ilustra%C3%A7%C3%A3o-royalty-free/477120408?phrase=CASA%2BTIJOLO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  <a:hlinkClick r:id="rId6"/>
              </a:rPr>
              <a:t>https://www.gettyimages.com.br/detail/ilustra%C3%A7%C3%A3o/cute-pigs-cheerful-pig-ilustra%C3%A7%C3%A3o-royalty-free/469247600?phrase=PORQUINHO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+mn-ea"/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0" i="0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pt-BR" b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49798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9038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46475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8" name="Google Shape;88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33"/>
          <p:cNvSpPr/>
          <p:nvPr/>
        </p:nvSpPr>
        <p:spPr>
          <a:xfrm>
            <a:off x="9713167" y="492692"/>
            <a:ext cx="1967791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dirty="0"/>
          </a:p>
        </p:txBody>
      </p:sp>
      <p:sp>
        <p:nvSpPr>
          <p:cNvPr id="92" name="Google Shape;92;p33"/>
          <p:cNvSpPr>
            <a:spLocks noGrp="1"/>
          </p:cNvSpPr>
          <p:nvPr>
            <p:ph type="pic" idx="2"/>
          </p:nvPr>
        </p:nvSpPr>
        <p:spPr>
          <a:xfrm>
            <a:off x="5768423" y="882205"/>
            <a:ext cx="5912660" cy="3213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" name="Google Shape;84;p32">
            <a:extLst>
              <a:ext uri="{FF2B5EF4-FFF2-40B4-BE49-F238E27FC236}">
                <a16:creationId xmlns:a16="http://schemas.microsoft.com/office/drawing/2014/main" id="{8BFDB7C3-3ADE-8263-4B1A-8B7F2EB7FD64}"/>
              </a:ext>
            </a:extLst>
          </p:cNvPr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Google Shape;85;p32">
            <a:extLst>
              <a:ext uri="{FF2B5EF4-FFF2-40B4-BE49-F238E27FC236}">
                <a16:creationId xmlns:a16="http://schemas.microsoft.com/office/drawing/2014/main" id="{B84E2FDE-371F-FAAE-84B3-8426CF32824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744728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4190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26;p9">
            <a:extLst>
              <a:ext uri="{FF2B5EF4-FFF2-40B4-BE49-F238E27FC236}">
                <a16:creationId xmlns:a16="http://schemas.microsoft.com/office/drawing/2014/main" id="{BA0EECD8-3AA3-9FC8-EF38-1044080470C7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80010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630988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160694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 dirty="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864443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9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0995971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419173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248906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95409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55692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7" r:id="rId13"/>
    <p:sldLayoutId id="214748367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40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unter-man-cartoon-character-ilustra%C3%A7%C3%A3o-royalty-free/1150587245?phrase=ca%C3%A7ador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unter-man-cartoon-character-ilustra%C3%A7%C3%A3o-royalty-free/1150587245?phrase=ca%C3%A7ador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unter-man-cartoon-character-ilustra%C3%A7%C3%A3o-royalty-free/1150587245?phrase=ca%C3%A7ador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unter-man-cartoon-character-ilustra%C3%A7%C3%A3o-royalty-free/1150587245?phrase=ca%C3%A7ador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hunter-man-cartoon-character-ilustra%C3%A7%C3%A3o-royalty-free/1150587245?phrase=ca%C3%A7ador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COMPARANDO</a:t>
            </a: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BA5771CE-7CE6-8852-C23C-9DBE2C3815C2}"/>
              </a:ext>
            </a:extLst>
          </p:cNvPr>
          <p:cNvSpPr/>
          <p:nvPr/>
        </p:nvSpPr>
        <p:spPr>
          <a:xfrm flipH="1">
            <a:off x="315420" y="5453843"/>
            <a:ext cx="1870218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E3DFC867-16F5-3EB7-8DA0-0252EF258934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3454B39B-A39A-1E68-8F68-DD75C29D8F5F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08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E5EFF12D-12B7-2B87-2B87-E583458338E9}"/>
              </a:ext>
            </a:extLst>
          </p:cNvPr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F975E557-F837-155F-8BD9-EFB06CE0FCCA}"/>
              </a:ext>
            </a:extLst>
          </p:cNvPr>
          <p:cNvGrpSpPr/>
          <p:nvPr/>
        </p:nvGrpSpPr>
        <p:grpSpPr>
          <a:xfrm>
            <a:off x="819238" y="2558741"/>
            <a:ext cx="3260884" cy="2565858"/>
            <a:chOff x="525851" y="1552595"/>
            <a:chExt cx="2763864" cy="21747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F203F853-1AE8-BC35-5F15-FCC52C4E7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-6997" b="-7960"/>
            <a:stretch/>
          </p:blipFill>
          <p:spPr>
            <a:xfrm>
              <a:off x="2305899" y="1552595"/>
              <a:ext cx="983816" cy="962528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E644E462-4E3B-2351-F339-064F138E7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525851" y="2248251"/>
              <a:ext cx="1082375" cy="749597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E4F18FAA-A324-930E-055D-22196EBEC6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3421" b="-2453"/>
            <a:stretch/>
          </p:blipFill>
          <p:spPr>
            <a:xfrm>
              <a:off x="1739216" y="2764840"/>
              <a:ext cx="973399" cy="962528"/>
            </a:xfrm>
            <a:prstGeom prst="rect">
              <a:avLst/>
            </a:prstGeom>
          </p:spPr>
        </p:pic>
      </p:grp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E3F0900C-3E6A-E067-E250-10B92CFDDA13}"/>
              </a:ext>
            </a:extLst>
          </p:cNvPr>
          <p:cNvCxnSpPr>
            <a:cxnSpLocks/>
          </p:cNvCxnSpPr>
          <p:nvPr/>
        </p:nvCxnSpPr>
        <p:spPr>
          <a:xfrm flipV="1">
            <a:off x="4170401" y="3099771"/>
            <a:ext cx="3746429" cy="26777"/>
          </a:xfrm>
          <a:prstGeom prst="straightConnector1">
            <a:avLst/>
          </a:prstGeom>
          <a:ln w="28575">
            <a:solidFill>
              <a:srgbClr val="7448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1EF22A13-5528-14A9-D8E1-713BB10B121F}"/>
              </a:ext>
            </a:extLst>
          </p:cNvPr>
          <p:cNvCxnSpPr>
            <a:cxnSpLocks/>
          </p:cNvCxnSpPr>
          <p:nvPr/>
        </p:nvCxnSpPr>
        <p:spPr>
          <a:xfrm>
            <a:off x="2249158" y="3784659"/>
            <a:ext cx="7211291" cy="0"/>
          </a:xfrm>
          <a:prstGeom prst="straightConnector1">
            <a:avLst/>
          </a:prstGeom>
          <a:ln w="28575">
            <a:solidFill>
              <a:srgbClr val="7448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9743C619-53FC-F029-B5B4-84D0588F893C}"/>
              </a:ext>
            </a:extLst>
          </p:cNvPr>
          <p:cNvCxnSpPr/>
          <p:nvPr/>
        </p:nvCxnSpPr>
        <p:spPr>
          <a:xfrm>
            <a:off x="3518032" y="4589004"/>
            <a:ext cx="4594498" cy="5592"/>
          </a:xfrm>
          <a:prstGeom prst="straightConnector1">
            <a:avLst/>
          </a:prstGeom>
          <a:ln w="28575">
            <a:solidFill>
              <a:srgbClr val="7448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CD2F34BB-73FE-7F2A-30B6-3BBE81A530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2000" b="-1956"/>
          <a:stretch/>
        </p:blipFill>
        <p:spPr>
          <a:xfrm>
            <a:off x="9403183" y="3235139"/>
            <a:ext cx="1229246" cy="1353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7B7E3F4-19ED-B055-9B27-02C500B73C3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6093" b="-3951"/>
          <a:stretch/>
        </p:blipFill>
        <p:spPr>
          <a:xfrm>
            <a:off x="7989130" y="4209861"/>
            <a:ext cx="968645" cy="1385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4F63591-C0A9-8AF9-6966-94717963D89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771" r="-4385"/>
          <a:stretch/>
        </p:blipFill>
        <p:spPr>
          <a:xfrm>
            <a:off x="10494008" y="4897539"/>
            <a:ext cx="1240787" cy="856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950FE04-EE54-D099-CD9C-1FE656FBF61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771" r="-4385"/>
          <a:stretch/>
        </p:blipFill>
        <p:spPr>
          <a:xfrm>
            <a:off x="10555813" y="2532013"/>
            <a:ext cx="1240787" cy="856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9BB17F9-277D-1F30-9F11-030876B78F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6093" b="-3951"/>
          <a:stretch/>
        </p:blipFill>
        <p:spPr>
          <a:xfrm>
            <a:off x="7885869" y="2353802"/>
            <a:ext cx="968645" cy="1385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D9C522E-CAC1-F168-5061-D20C5A74127E}"/>
              </a:ext>
            </a:extLst>
          </p:cNvPr>
          <p:cNvSpPr/>
          <p:nvPr/>
        </p:nvSpPr>
        <p:spPr>
          <a:xfrm>
            <a:off x="8936040" y="5854595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8DD8F46-DE07-DD44-389A-EC51525FB3C1}"/>
              </a:ext>
            </a:extLst>
          </p:cNvPr>
          <p:cNvSpPr txBox="1"/>
          <p:nvPr/>
        </p:nvSpPr>
        <p:spPr>
          <a:xfrm>
            <a:off x="9217930" y="5887034"/>
            <a:ext cx="37050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199" b="1" dirty="0"/>
              <a:t>2</a:t>
            </a:r>
          </a:p>
        </p:txBody>
      </p:sp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0A973D56-493D-10AF-0976-6864FA547DD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26C0587-5128-19A5-3370-9968CEE5382D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0F7A4E-934B-FCEC-7BF3-2055718A7CDC}"/>
              </a:ext>
            </a:extLst>
          </p:cNvPr>
          <p:cNvSpPr txBox="1"/>
          <p:nvPr/>
        </p:nvSpPr>
        <p:spPr>
          <a:xfrm>
            <a:off x="477839" y="1062677"/>
            <a:ext cx="1131876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SERÁ QUE HÁ UMA CASA PARA CADA PORQUINHO? LIGUE CADA</a:t>
            </a:r>
          </a:p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PORQUINHO A UMA CASA. DEPOIS, ESCREVA QUANTOS PORQUINHOS FICARAM SEM CASA.</a:t>
            </a:r>
          </a:p>
        </p:txBody>
      </p:sp>
    </p:spTree>
    <p:extLst>
      <p:ext uri="{BB962C8B-B14F-4D97-AF65-F5344CB8AC3E}">
        <p14:creationId xmlns:p14="http://schemas.microsoft.com/office/powerpoint/2010/main" val="318386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049A827-7184-10E5-32BF-9C564BB1A5F2}"/>
              </a:ext>
            </a:extLst>
          </p:cNvPr>
          <p:cNvSpPr txBox="1"/>
          <p:nvPr/>
        </p:nvSpPr>
        <p:spPr>
          <a:xfrm>
            <a:off x="491272" y="1037819"/>
            <a:ext cx="1114211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spc="-13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4. </a:t>
            </a:r>
            <a:r>
              <a:rPr lang="pt-BR" sz="2600" spc="-1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 LOBO SEMPRE ESTÁ À PROCURA DE UMA CESTA DE FRUTAS.CONTE QUANTAS CESTAS E LOBOS APARECEM ABAIXO E ESCREVA O NÚMERO CORRESPONDENTE.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F48BFAA-8058-ACEC-0A47-1A6BA390DD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43986" y="2721634"/>
            <a:ext cx="1075950" cy="1533835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14728E0-A5C1-2344-73EE-308146973C2B}"/>
              </a:ext>
            </a:extLst>
          </p:cNvPr>
          <p:cNvSpPr/>
          <p:nvPr/>
        </p:nvSpPr>
        <p:spPr>
          <a:xfrm>
            <a:off x="2766202" y="5614180"/>
            <a:ext cx="959750" cy="647831"/>
          </a:xfrm>
          <a:prstGeom prst="roundRect">
            <a:avLst/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199" b="1" dirty="0">
              <a:solidFill>
                <a:schemeClr val="tx1"/>
              </a:solidFill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67B1EFE-057A-A5D8-2414-8E20F206354B}"/>
              </a:ext>
            </a:extLst>
          </p:cNvPr>
          <p:cNvSpPr/>
          <p:nvPr/>
        </p:nvSpPr>
        <p:spPr>
          <a:xfrm>
            <a:off x="9665967" y="5571970"/>
            <a:ext cx="959750" cy="647831"/>
          </a:xfrm>
          <a:prstGeom prst="roundRect">
            <a:avLst/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199" b="1" dirty="0">
              <a:solidFill>
                <a:schemeClr val="tx1"/>
              </a:solidFill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1ECB90C-DCC9-C559-6CD3-C27AAE68E6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03919" y="2713688"/>
            <a:ext cx="1075950" cy="1533835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789AB5AB-E7C1-6AA4-BBDE-9608EB80AC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32357" y="4685966"/>
            <a:ext cx="1075950" cy="153383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6030438-51AC-5E82-0AF1-8955A72D8D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92292" y="4685966"/>
            <a:ext cx="1075950" cy="1533835"/>
          </a:xfrm>
          <a:prstGeom prst="rect">
            <a:avLst/>
          </a:prstGeom>
        </p:spPr>
      </p:pic>
      <p:pic>
        <p:nvPicPr>
          <p:cNvPr id="26" name="Google Shape;198;p6">
            <a:extLst>
              <a:ext uri="{FF2B5EF4-FFF2-40B4-BE49-F238E27FC236}">
                <a16:creationId xmlns:a16="http://schemas.microsoft.com/office/drawing/2014/main" id="{92B03903-9813-9D8E-559E-B76A4E1355F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09700" y="487987"/>
            <a:ext cx="57772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7046574-A100-CF93-8FD9-3CF3274E9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6"/>
              </a:clrFrom>
              <a:clrTo>
                <a:srgbClr val="FFF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779" y="2364275"/>
            <a:ext cx="4204596" cy="302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43986" y="2721634"/>
            <a:ext cx="1075950" cy="1533835"/>
          </a:xfrm>
          <a:prstGeom prst="rect">
            <a:avLst/>
          </a:prstGeom>
        </p:spPr>
      </p:pic>
      <p:sp>
        <p:nvSpPr>
          <p:cNvPr id="17" name="Retângulo: Cantos Arredondados 16"/>
          <p:cNvSpPr/>
          <p:nvPr/>
        </p:nvSpPr>
        <p:spPr>
          <a:xfrm>
            <a:off x="4154020" y="5422069"/>
            <a:ext cx="959750" cy="647831"/>
          </a:xfrm>
          <a:prstGeom prst="roundRect">
            <a:avLst/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199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1" name="Retângulo: Cantos Arredondados 20"/>
          <p:cNvSpPr/>
          <p:nvPr/>
        </p:nvSpPr>
        <p:spPr>
          <a:xfrm>
            <a:off x="9628205" y="5474965"/>
            <a:ext cx="959750" cy="647831"/>
          </a:xfrm>
          <a:prstGeom prst="roundRect">
            <a:avLst/>
          </a:prstGeom>
          <a:noFill/>
          <a:ln w="127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199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C8605FAF-BE65-46B5-1932-BCD6A90368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03919" y="2713688"/>
            <a:ext cx="1075950" cy="153383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4C12C85A-5EDA-EB18-881F-E6B12F9B72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32357" y="4685966"/>
            <a:ext cx="1075950" cy="153383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769038A0-ADDE-51E6-9CBB-94F3A7A1D1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92292" y="4685966"/>
            <a:ext cx="1075950" cy="1533835"/>
          </a:xfrm>
          <a:prstGeom prst="rect">
            <a:avLst/>
          </a:prstGeom>
        </p:spPr>
      </p:pic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E3403AF1-AD09-1E7A-6D45-494DD75A8F7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954AF4A-D660-EAE3-D305-B770683ECDB9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4B05D89-0014-E348-FB51-ED8A520D16ED}"/>
              </a:ext>
            </a:extLst>
          </p:cNvPr>
          <p:cNvSpPr txBox="1"/>
          <p:nvPr/>
        </p:nvSpPr>
        <p:spPr>
          <a:xfrm>
            <a:off x="491272" y="1037819"/>
            <a:ext cx="1114211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spc="-13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4. </a:t>
            </a:r>
            <a:r>
              <a:rPr lang="pt-BR" sz="2600" spc="-1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 LOBO SEMPRE ESTÁ À PROCURA DE UMA CESTA DE FRUTAS.CONTE QUANTAS CESTAS E LOBOS APARECEM ABAIXO E ESCREVA O NÚMERO CORRESPONDENTE.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6350750-9CFD-CE2E-9C67-43721ABAA8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6"/>
              </a:clrFrom>
              <a:clrTo>
                <a:srgbClr val="FFFD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779" y="2364275"/>
            <a:ext cx="4204596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88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12" name="Retângulo: Cantos Arredondados 11"/>
          <p:cNvSpPr/>
          <p:nvPr/>
        </p:nvSpPr>
        <p:spPr>
          <a:xfrm>
            <a:off x="762718" y="2605187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135AD65-8009-3FF5-1D0E-D0E4132D66FB}"/>
              </a:ext>
            </a:extLst>
          </p:cNvPr>
          <p:cNvSpPr/>
          <p:nvPr/>
        </p:nvSpPr>
        <p:spPr>
          <a:xfrm>
            <a:off x="685620" y="2571883"/>
            <a:ext cx="1764840" cy="19493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67DD572-E743-F54D-C2B2-0FD09EFC3B3E}"/>
              </a:ext>
            </a:extLst>
          </p:cNvPr>
          <p:cNvSpPr/>
          <p:nvPr/>
        </p:nvSpPr>
        <p:spPr>
          <a:xfrm>
            <a:off x="5067275" y="2571881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2A3A41C-1F74-881B-0BD9-836E919AAFED}"/>
              </a:ext>
            </a:extLst>
          </p:cNvPr>
          <p:cNvSpPr/>
          <p:nvPr/>
        </p:nvSpPr>
        <p:spPr>
          <a:xfrm>
            <a:off x="9426138" y="2571881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07792D01-873D-6BBC-DDCD-A90B0087FAFD}"/>
              </a:ext>
            </a:extLst>
          </p:cNvPr>
          <p:cNvSpPr/>
          <p:nvPr/>
        </p:nvSpPr>
        <p:spPr>
          <a:xfrm>
            <a:off x="2948806" y="4482824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7172D321-5ADA-92A0-846C-D2D89E1F1B20}"/>
              </a:ext>
            </a:extLst>
          </p:cNvPr>
          <p:cNvSpPr/>
          <p:nvPr/>
        </p:nvSpPr>
        <p:spPr>
          <a:xfrm>
            <a:off x="7330460" y="4482824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1717F336-0A04-ED06-6548-51B28B07CA7B}"/>
              </a:ext>
            </a:extLst>
          </p:cNvPr>
          <p:cNvSpPr/>
          <p:nvPr/>
        </p:nvSpPr>
        <p:spPr>
          <a:xfrm>
            <a:off x="5105366" y="2605187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2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F1AC370F-4F26-2767-2CF3-C4C3AE30EF2C}"/>
              </a:ext>
            </a:extLst>
          </p:cNvPr>
          <p:cNvSpPr/>
          <p:nvPr/>
        </p:nvSpPr>
        <p:spPr>
          <a:xfrm>
            <a:off x="9461151" y="2605189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3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B02F7BB-E2BB-D5E8-77CF-04E69B9CA72B}"/>
              </a:ext>
            </a:extLst>
          </p:cNvPr>
          <p:cNvSpPr/>
          <p:nvPr/>
        </p:nvSpPr>
        <p:spPr>
          <a:xfrm>
            <a:off x="3027710" y="4521200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4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12DAC20D-8880-E90E-3969-71CF766FCF47}"/>
              </a:ext>
            </a:extLst>
          </p:cNvPr>
          <p:cNvSpPr/>
          <p:nvPr/>
        </p:nvSpPr>
        <p:spPr>
          <a:xfrm>
            <a:off x="7423742" y="4521200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760E41C-53B8-FCDC-B7D5-A7BC017D6CB8}"/>
              </a:ext>
            </a:extLst>
          </p:cNvPr>
          <p:cNvSpPr txBox="1"/>
          <p:nvPr/>
        </p:nvSpPr>
        <p:spPr>
          <a:xfrm>
            <a:off x="477839" y="1050573"/>
            <a:ext cx="1112795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4489D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5.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CHAPEUZINHO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PRECISA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AJUDA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SABER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QUANTAS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FRUTAS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ELA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LEVARÁ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VOVOZINHA.</a:t>
            </a:r>
            <a:r>
              <a:rPr lang="pt-PT" sz="2600" spc="-5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br>
              <a:rPr lang="pt-PT" sz="2600" spc="-5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</a:br>
            <a:r>
              <a:rPr lang="pt-BR" sz="2600" dirty="0">
                <a:solidFill>
                  <a:schemeClr val="tx1"/>
                </a:solidFill>
                <a:latin typeface="+mn-lt"/>
              </a:rPr>
              <a:t>DESENHE MAÇÃS DE ACORDO COM A QUANTIDADE INDICADA.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3" name="Google Shape;192;p6">
            <a:extLst>
              <a:ext uri="{FF2B5EF4-FFF2-40B4-BE49-F238E27FC236}">
                <a16:creationId xmlns:a16="http://schemas.microsoft.com/office/drawing/2014/main" id="{AADB5640-7AE7-C842-B813-B41C458E849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27622" y="582573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6752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: Cantos Arredondados 11"/>
          <p:cNvSpPr/>
          <p:nvPr/>
        </p:nvSpPr>
        <p:spPr>
          <a:xfrm>
            <a:off x="762718" y="2605187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135AD65-8009-3FF5-1D0E-D0E4132D66FB}"/>
              </a:ext>
            </a:extLst>
          </p:cNvPr>
          <p:cNvSpPr/>
          <p:nvPr/>
        </p:nvSpPr>
        <p:spPr>
          <a:xfrm>
            <a:off x="685620" y="2571883"/>
            <a:ext cx="1764840" cy="19493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67DD572-E743-F54D-C2B2-0FD09EFC3B3E}"/>
              </a:ext>
            </a:extLst>
          </p:cNvPr>
          <p:cNvSpPr/>
          <p:nvPr/>
        </p:nvSpPr>
        <p:spPr>
          <a:xfrm>
            <a:off x="5067275" y="2571881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2A3A41C-1F74-881B-0BD9-836E919AAFED}"/>
              </a:ext>
            </a:extLst>
          </p:cNvPr>
          <p:cNvSpPr/>
          <p:nvPr/>
        </p:nvSpPr>
        <p:spPr>
          <a:xfrm>
            <a:off x="9426138" y="2571881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07792D01-873D-6BBC-DDCD-A90B0087FAFD}"/>
              </a:ext>
            </a:extLst>
          </p:cNvPr>
          <p:cNvSpPr/>
          <p:nvPr/>
        </p:nvSpPr>
        <p:spPr>
          <a:xfrm>
            <a:off x="2948806" y="4482824"/>
            <a:ext cx="1764840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7172D321-5ADA-92A0-846C-D2D89E1F1B20}"/>
              </a:ext>
            </a:extLst>
          </p:cNvPr>
          <p:cNvSpPr/>
          <p:nvPr/>
        </p:nvSpPr>
        <p:spPr>
          <a:xfrm>
            <a:off x="7330460" y="4482824"/>
            <a:ext cx="1848013" cy="19493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87" dirty="0"/>
              <a:t>V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1717F336-0A04-ED06-6548-51B28B07CA7B}"/>
              </a:ext>
            </a:extLst>
          </p:cNvPr>
          <p:cNvSpPr/>
          <p:nvPr/>
        </p:nvSpPr>
        <p:spPr>
          <a:xfrm>
            <a:off x="5105366" y="2605187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2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F1AC370F-4F26-2767-2CF3-C4C3AE30EF2C}"/>
              </a:ext>
            </a:extLst>
          </p:cNvPr>
          <p:cNvSpPr/>
          <p:nvPr/>
        </p:nvSpPr>
        <p:spPr>
          <a:xfrm>
            <a:off x="9461151" y="2605189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3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DB02F7BB-E2BB-D5E8-77CF-04E69B9CA72B}"/>
              </a:ext>
            </a:extLst>
          </p:cNvPr>
          <p:cNvSpPr/>
          <p:nvPr/>
        </p:nvSpPr>
        <p:spPr>
          <a:xfrm>
            <a:off x="3027710" y="4521200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4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12DAC20D-8880-E90E-3969-71CF766FCF47}"/>
              </a:ext>
            </a:extLst>
          </p:cNvPr>
          <p:cNvSpPr/>
          <p:nvPr/>
        </p:nvSpPr>
        <p:spPr>
          <a:xfrm>
            <a:off x="7423742" y="4521200"/>
            <a:ext cx="470256" cy="55528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pt-BR" sz="2666" b="1" dirty="0"/>
          </a:p>
          <a:p>
            <a:pPr algn="ctr"/>
            <a:r>
              <a:rPr lang="pt-BR" sz="2666" b="1" dirty="0"/>
              <a:t>5</a:t>
            </a:r>
          </a:p>
        </p:txBody>
      </p:sp>
      <p:pic>
        <p:nvPicPr>
          <p:cNvPr id="1029" name="Imagem 1028" descr="Ícone&#10;&#10;Descrição gerada automaticamente"/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3345694" y="5689910"/>
            <a:ext cx="675052" cy="722901"/>
          </a:xfrm>
          <a:prstGeom prst="ellipse">
            <a:avLst/>
          </a:prstGeom>
        </p:spPr>
      </p:pic>
      <p:pic>
        <p:nvPicPr>
          <p:cNvPr id="1030" name="Imagem 1029" descr="Ícone&#10;&#10;Descrição gerada automaticamente"/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4020746" y="5689910"/>
            <a:ext cx="675052" cy="722901"/>
          </a:xfrm>
          <a:prstGeom prst="ellipse">
            <a:avLst/>
          </a:prstGeom>
        </p:spPr>
      </p:pic>
      <p:pic>
        <p:nvPicPr>
          <p:cNvPr id="1032" name="Imagem 1031" descr="Ícone&#10;&#10;Descrição gerada automaticamente"/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1275076" y="3333712"/>
            <a:ext cx="675052" cy="722901"/>
          </a:xfrm>
          <a:prstGeom prst="ellipse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DC7E0CE5-A533-0D74-7ABC-C51F820DA0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3345694" y="4985872"/>
            <a:ext cx="675052" cy="722901"/>
          </a:xfrm>
          <a:prstGeom prst="ellipse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E9039361-3ECB-FC50-DAEA-A28772644F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4020746" y="4985872"/>
            <a:ext cx="675052" cy="722901"/>
          </a:xfrm>
          <a:prstGeom prst="ellipse">
            <a:avLst/>
          </a:prstGeom>
        </p:spPr>
      </p:pic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5D9045A6-9AA4-E4D2-4AB5-B053515E1C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5328366" y="3336982"/>
            <a:ext cx="675052" cy="722901"/>
          </a:xfrm>
          <a:prstGeom prst="ellipse">
            <a:avLst/>
          </a:prstGeom>
        </p:spPr>
      </p:pic>
      <p:pic>
        <p:nvPicPr>
          <p:cNvPr id="32" name="Imagem 31" descr="Ícone&#10;&#10;Descrição gerada automaticamente">
            <a:extLst>
              <a:ext uri="{FF2B5EF4-FFF2-40B4-BE49-F238E27FC236}">
                <a16:creationId xmlns:a16="http://schemas.microsoft.com/office/drawing/2014/main" id="{DADC7D9C-E53A-3F26-8D23-34873E129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6003418" y="3336982"/>
            <a:ext cx="675052" cy="722901"/>
          </a:xfrm>
          <a:prstGeom prst="ellipse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162F5B48-086E-4BC8-95A0-BD11C4992F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10005055" y="3783783"/>
            <a:ext cx="675052" cy="722901"/>
          </a:xfrm>
          <a:prstGeom prst="ellipse">
            <a:avLst/>
          </a:prstGeom>
        </p:spPr>
      </p:pic>
      <p:pic>
        <p:nvPicPr>
          <p:cNvPr id="26" name="Imagem 25" descr="Ícone&#10;&#10;Descrição gerada automaticamente">
            <a:extLst>
              <a:ext uri="{FF2B5EF4-FFF2-40B4-BE49-F238E27FC236}">
                <a16:creationId xmlns:a16="http://schemas.microsoft.com/office/drawing/2014/main" id="{7DB80ADA-A776-C26F-24EE-BE370912AA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9563645" y="3211997"/>
            <a:ext cx="675052" cy="722901"/>
          </a:xfrm>
          <a:prstGeom prst="ellipse">
            <a:avLst/>
          </a:prstGeom>
        </p:spPr>
      </p:pic>
      <p:pic>
        <p:nvPicPr>
          <p:cNvPr id="27" name="Imagem 26" descr="Ícone&#10;&#10;Descrição gerada automaticamente">
            <a:extLst>
              <a:ext uri="{FF2B5EF4-FFF2-40B4-BE49-F238E27FC236}">
                <a16:creationId xmlns:a16="http://schemas.microsoft.com/office/drawing/2014/main" id="{16869B1D-44E0-71F3-7BFF-B19165E1B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10376204" y="3187644"/>
            <a:ext cx="675052" cy="722901"/>
          </a:xfrm>
          <a:prstGeom prst="ellipse">
            <a:avLst/>
          </a:prstGeom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30309325-9BD2-8403-EAAC-DEFF117433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7352317" y="5673603"/>
            <a:ext cx="675052" cy="722901"/>
          </a:xfrm>
          <a:prstGeom prst="ellipse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5E57ADE7-C726-0A35-4B26-3FF43D130F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137" t="10515" r="12021" b="9339"/>
          <a:stretch>
            <a:fillRect/>
          </a:stretch>
        </p:blipFill>
        <p:spPr>
          <a:xfrm>
            <a:off x="8514932" y="5640359"/>
            <a:ext cx="675052" cy="722901"/>
          </a:xfrm>
          <a:prstGeom prst="ellipse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EBB54AED-38A8-30A8-233D-161F6B2339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7762312" y="4969565"/>
            <a:ext cx="675052" cy="722901"/>
          </a:xfrm>
          <a:prstGeom prst="ellipse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B2F5491F-8E6C-80AB-0E4A-6C5BE7E008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37" t="10515" r="12021" b="9339"/>
          <a:stretch>
            <a:fillRect/>
          </a:stretch>
        </p:blipFill>
        <p:spPr>
          <a:xfrm>
            <a:off x="8470607" y="4969565"/>
            <a:ext cx="675052" cy="722901"/>
          </a:xfrm>
          <a:prstGeom prst="ellipse">
            <a:avLst/>
          </a:prstGeom>
        </p:spPr>
      </p:pic>
      <p:pic>
        <p:nvPicPr>
          <p:cNvPr id="19" name="Imagem 18" descr="Ícone&#10;&#10;Descrição gerada automaticamente">
            <a:extLst>
              <a:ext uri="{FF2B5EF4-FFF2-40B4-BE49-F238E27FC236}">
                <a16:creationId xmlns:a16="http://schemas.microsoft.com/office/drawing/2014/main" id="{8039903B-F154-EE09-2DF3-4C323829D3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137" t="10515" r="12021" b="9339"/>
          <a:stretch>
            <a:fillRect/>
          </a:stretch>
        </p:blipFill>
        <p:spPr>
          <a:xfrm>
            <a:off x="7933627" y="5657548"/>
            <a:ext cx="675052" cy="722901"/>
          </a:xfrm>
          <a:prstGeom prst="ellipse">
            <a:avLst/>
          </a:prstGeom>
        </p:spPr>
      </p:pic>
      <p:pic>
        <p:nvPicPr>
          <p:cNvPr id="20" name="Google Shape;184;p6">
            <a:extLst>
              <a:ext uri="{FF2B5EF4-FFF2-40B4-BE49-F238E27FC236}">
                <a16:creationId xmlns:a16="http://schemas.microsoft.com/office/drawing/2014/main" id="{7BA3F69E-FADA-FA0A-7681-8944FA5E6C5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CA9913FE-3F88-246D-1CAE-49B6AE1E02AD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23B013C-06EA-38CD-D56C-F0EA402FED26}"/>
              </a:ext>
            </a:extLst>
          </p:cNvPr>
          <p:cNvSpPr txBox="1"/>
          <p:nvPr/>
        </p:nvSpPr>
        <p:spPr>
          <a:xfrm>
            <a:off x="477839" y="1050573"/>
            <a:ext cx="1112795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4489D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5.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CHAPEUZINHO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PRECISA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DE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AJUDA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SABER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QUANTAS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FRUTAS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ELA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LEVARÁ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VOVOZINHA.</a:t>
            </a:r>
            <a:r>
              <a:rPr lang="pt-PT" sz="2600" spc="-5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br>
              <a:rPr lang="pt-PT" sz="2600" spc="-53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</a:br>
            <a:r>
              <a:rPr lang="pt-BR" sz="2600" dirty="0">
                <a:solidFill>
                  <a:schemeClr val="tx1"/>
                </a:solidFill>
                <a:latin typeface="+mn-lt"/>
              </a:rPr>
              <a:t>DESENHE MAÇÃS DE ACORDO COM A QUANTIDADE INDICADA.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20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 descr="Ícone&#10;&#10;Descrição gerada automaticamente">
            <a:extLst>
              <a:ext uri="{FF2B5EF4-FFF2-40B4-BE49-F238E27FC236}">
                <a16:creationId xmlns:a16="http://schemas.microsoft.com/office/drawing/2014/main" id="{4B55864F-11AF-D2A4-FD0D-9BCC28A98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710" y="3257931"/>
            <a:ext cx="766228" cy="871350"/>
          </a:xfrm>
          <a:prstGeom prst="rect">
            <a:avLst/>
          </a:prstGeom>
        </p:spPr>
      </p:pic>
      <p:pic>
        <p:nvPicPr>
          <p:cNvPr id="32" name="Imagem 31" descr="Ícone&#10;&#10;Descrição gerada automaticamente">
            <a:extLst>
              <a:ext uri="{FF2B5EF4-FFF2-40B4-BE49-F238E27FC236}">
                <a16:creationId xmlns:a16="http://schemas.microsoft.com/office/drawing/2014/main" id="{0C6813DF-B280-E2F3-A664-43717BE81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39" y="3257929"/>
            <a:ext cx="766228" cy="8713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27" name="Imagem 26" descr="Ícone&#10;&#10;Descrição gerada automaticamente">
            <a:extLst>
              <a:ext uri="{FF2B5EF4-FFF2-40B4-BE49-F238E27FC236}">
                <a16:creationId xmlns:a16="http://schemas.microsoft.com/office/drawing/2014/main" id="{84C0804F-5A39-553A-57CF-F5A284974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22" y="3757935"/>
            <a:ext cx="766228" cy="871350"/>
          </a:xfrm>
          <a:prstGeom prst="rect">
            <a:avLst/>
          </a:prstGeom>
        </p:spPr>
      </p:pic>
      <p:pic>
        <p:nvPicPr>
          <p:cNvPr id="29" name="Imagem 28" descr="Ícone&#10;&#10;Descrição gerada automaticamente">
            <a:extLst>
              <a:ext uri="{FF2B5EF4-FFF2-40B4-BE49-F238E27FC236}">
                <a16:creationId xmlns:a16="http://schemas.microsoft.com/office/drawing/2014/main" id="{782BC060-EEAE-0A5E-D588-6FC9D2B87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105" y="3757935"/>
            <a:ext cx="766228" cy="871350"/>
          </a:xfrm>
          <a:prstGeom prst="rect">
            <a:avLst/>
          </a:prstGeom>
        </p:spPr>
      </p:pic>
      <p:pic>
        <p:nvPicPr>
          <p:cNvPr id="30" name="Imagem 29" descr="Ícone&#10;&#10;Descrição gerada automaticamente">
            <a:extLst>
              <a:ext uri="{FF2B5EF4-FFF2-40B4-BE49-F238E27FC236}">
                <a16:creationId xmlns:a16="http://schemas.microsoft.com/office/drawing/2014/main" id="{8B8EEDBF-86FF-6E14-1508-B1BEA2865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489" y="3757935"/>
            <a:ext cx="766228" cy="871350"/>
          </a:xfrm>
          <a:prstGeom prst="rect">
            <a:avLst/>
          </a:prstGeom>
        </p:spPr>
      </p:pic>
      <p:pic>
        <p:nvPicPr>
          <p:cNvPr id="33" name="Imagem 32" descr="Ícone&#10;&#10;Descrição gerada automaticamente">
            <a:extLst>
              <a:ext uri="{FF2B5EF4-FFF2-40B4-BE49-F238E27FC236}">
                <a16:creationId xmlns:a16="http://schemas.microsoft.com/office/drawing/2014/main" id="{44EDABD5-3265-A97B-BDDC-88CC351A3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250" y="3693604"/>
            <a:ext cx="766228" cy="871350"/>
          </a:xfrm>
          <a:prstGeom prst="rect">
            <a:avLst/>
          </a:prstGeom>
        </p:spPr>
      </p:pic>
      <p:pic>
        <p:nvPicPr>
          <p:cNvPr id="34" name="Imagem 33" descr="Ícone&#10;&#10;Descrição gerada automaticamente">
            <a:extLst>
              <a:ext uri="{FF2B5EF4-FFF2-40B4-BE49-F238E27FC236}">
                <a16:creationId xmlns:a16="http://schemas.microsoft.com/office/drawing/2014/main" id="{02D626B5-037A-4CC4-BA78-50F826C4B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999" y="3693603"/>
            <a:ext cx="766228" cy="871350"/>
          </a:xfrm>
          <a:prstGeom prst="rect">
            <a:avLst/>
          </a:prstGeom>
        </p:spPr>
      </p:pic>
      <p:pic>
        <p:nvPicPr>
          <p:cNvPr id="35" name="Imagem 34" descr="Ícone&#10;&#10;Descrição gerada automaticamente">
            <a:extLst>
              <a:ext uri="{FF2B5EF4-FFF2-40B4-BE49-F238E27FC236}">
                <a16:creationId xmlns:a16="http://schemas.microsoft.com/office/drawing/2014/main" id="{5962CAB4-BB44-EF3D-5497-023B6C2F1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281" y="3693603"/>
            <a:ext cx="766228" cy="871350"/>
          </a:xfrm>
          <a:prstGeom prst="rect">
            <a:avLst/>
          </a:prstGeom>
        </p:spPr>
      </p:pic>
      <p:pic>
        <p:nvPicPr>
          <p:cNvPr id="36" name="Imagem 35" descr="Ícone&#10;&#10;Descrição gerada automaticamente">
            <a:extLst>
              <a:ext uri="{FF2B5EF4-FFF2-40B4-BE49-F238E27FC236}">
                <a16:creationId xmlns:a16="http://schemas.microsoft.com/office/drawing/2014/main" id="{C96F73C6-1E6F-B955-D5D8-8AE8B3E46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957" y="3693604"/>
            <a:ext cx="766228" cy="871350"/>
          </a:xfrm>
          <a:prstGeom prst="rect">
            <a:avLst/>
          </a:prstGeom>
        </p:spPr>
      </p:pic>
      <p:pic>
        <p:nvPicPr>
          <p:cNvPr id="37" name="Imagem 36" descr="Ícone&#10;&#10;Descrição gerada automaticamente">
            <a:extLst>
              <a:ext uri="{FF2B5EF4-FFF2-40B4-BE49-F238E27FC236}">
                <a16:creationId xmlns:a16="http://schemas.microsoft.com/office/drawing/2014/main" id="{7578625D-C7A6-6533-1077-EEB5EB4DA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8259" y="3693604"/>
            <a:ext cx="766228" cy="871350"/>
          </a:xfrm>
          <a:prstGeom prst="rect">
            <a:avLst/>
          </a:prstGeom>
        </p:spPr>
      </p:pic>
      <p:pic>
        <p:nvPicPr>
          <p:cNvPr id="38" name="Imagem 37" descr="Ícone&#10;&#10;Descrição gerada automaticamente">
            <a:extLst>
              <a:ext uri="{FF2B5EF4-FFF2-40B4-BE49-F238E27FC236}">
                <a16:creationId xmlns:a16="http://schemas.microsoft.com/office/drawing/2014/main" id="{3E04C024-3244-3903-F7FE-267F1A8C6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62" y="3693604"/>
            <a:ext cx="766228" cy="87135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0E2375D7-44E2-B9D9-FD41-319049C972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3329098" y="3103627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946921D-B498-3698-76AE-416E3E884F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6250186" y="3103626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4EED02A-ABE7-8556-76A5-24C37760FA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9171274" y="3103624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458458" y="3103624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177D1EC-EB76-FDF5-71D5-40FFF1F5C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880" y="1020897"/>
            <a:ext cx="11228513" cy="1582721"/>
          </a:xfrm>
        </p:spPr>
        <p:txBody>
          <a:bodyPr/>
          <a:lstStyle/>
          <a:p>
            <a:pPr marL="0" indent="0">
              <a:spcAft>
                <a:spcPts val="1200"/>
              </a:spcAft>
              <a:buSzPct val="100000"/>
            </a:pPr>
            <a:r>
              <a:rPr lang="pt-PT" sz="2600" b="1" dirty="0">
                <a:solidFill>
                  <a:srgbClr val="74489D"/>
                </a:solidFill>
                <a:ea typeface="Segoe Print" panose="02000600000000000000" charset="0"/>
                <a:cs typeface="Segoe Print" panose="02000600000000000000" charset="0"/>
              </a:rPr>
              <a:t>6.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CHAPEUZINHO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LEVOU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UMA</a:t>
            </a:r>
            <a:r>
              <a:rPr lang="pt-PT" sz="2600" spc="-93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CESTA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FRUTAS</a:t>
            </a:r>
            <a:r>
              <a:rPr lang="pt-PT" sz="2600" spc="-93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VOVÓ.</a:t>
            </a:r>
            <a:r>
              <a:rPr lang="pt-PT" sz="2600" spc="-93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OBSERVE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AS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CESTAS</a:t>
            </a:r>
            <a:r>
              <a:rPr lang="pt-PT" sz="2600" spc="-1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DE MAÇÃS E COMPLETE-AS PARA QUE FIQUEM TODAS COM A MESMA QUANTIDADE.</a:t>
            </a:r>
            <a:endParaRPr lang="pt-BR" sz="2600" dirty="0">
              <a:ea typeface="Segoe Print" panose="02000600000000000000" charset="0"/>
              <a:cs typeface="Segoe Print" panose="02000600000000000000" charset="0"/>
            </a:endParaRPr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 startAt="6"/>
            </a:pPr>
            <a:endParaRPr lang="pt-BR" sz="2600" dirty="0"/>
          </a:p>
        </p:txBody>
      </p:sp>
      <p:pic>
        <p:nvPicPr>
          <p:cNvPr id="4" name="Google Shape;185;p6">
            <a:extLst>
              <a:ext uri="{FF2B5EF4-FFF2-40B4-BE49-F238E27FC236}">
                <a16:creationId xmlns:a16="http://schemas.microsoft.com/office/drawing/2014/main" id="{6AFB9CCD-26F3-A266-1CA4-0ECCAB67A14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55031" y="382663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 descr="Ícone&#10;&#10;Descrição gerada automaticamente">
            <a:extLst>
              <a:ext uri="{FF2B5EF4-FFF2-40B4-BE49-F238E27FC236}">
                <a16:creationId xmlns:a16="http://schemas.microsoft.com/office/drawing/2014/main" id="{4B55864F-11AF-D2A4-FD0D-9BCC28A98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710" y="3339378"/>
            <a:ext cx="766228" cy="871350"/>
          </a:xfrm>
          <a:prstGeom prst="rect">
            <a:avLst/>
          </a:prstGeom>
        </p:spPr>
      </p:pic>
      <p:pic>
        <p:nvPicPr>
          <p:cNvPr id="32" name="Imagem 31" descr="Ícone&#10;&#10;Descrição gerada automaticamente">
            <a:extLst>
              <a:ext uri="{FF2B5EF4-FFF2-40B4-BE49-F238E27FC236}">
                <a16:creationId xmlns:a16="http://schemas.microsoft.com/office/drawing/2014/main" id="{0C6813DF-B280-E2F3-A664-43717BE81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39" y="3339377"/>
            <a:ext cx="766228" cy="871350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4C05328E-384C-094A-F1BE-1CC9680D2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563" y="3256004"/>
            <a:ext cx="782316" cy="913933"/>
          </a:xfrm>
          <a:prstGeom prst="rect">
            <a:avLst/>
          </a:prstGeom>
        </p:spPr>
      </p:pic>
      <p:pic>
        <p:nvPicPr>
          <p:cNvPr id="11" name="Imagem 10" descr="Ícone&#10;&#10;Descrição gerada automaticamente">
            <a:extLst>
              <a:ext uri="{FF2B5EF4-FFF2-40B4-BE49-F238E27FC236}">
                <a16:creationId xmlns:a16="http://schemas.microsoft.com/office/drawing/2014/main" id="{AD06372E-AD4D-3066-1239-2E450EA57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554" y="3256004"/>
            <a:ext cx="782316" cy="913933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EB5E7873-D8F2-9263-D86F-9705E734A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896" y="3188633"/>
            <a:ext cx="782316" cy="913933"/>
          </a:xfrm>
          <a:prstGeom prst="rect">
            <a:avLst/>
          </a:prstGeom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E0A7892F-DC59-54EC-69C8-2C9290E15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888" y="3188633"/>
            <a:ext cx="782316" cy="913933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DC6AD9D5-B946-57F3-B902-C5ACB3538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7230" y="3121261"/>
            <a:ext cx="782316" cy="913933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A5CD03EC-451E-346F-2E72-DAD89EAAB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1221" y="3121261"/>
            <a:ext cx="782316" cy="913933"/>
          </a:xfrm>
          <a:prstGeom prst="rect">
            <a:avLst/>
          </a:prstGeom>
        </p:spPr>
      </p:pic>
      <p:pic>
        <p:nvPicPr>
          <p:cNvPr id="27" name="Imagem 26" descr="Ícone&#10;&#10;Descrição gerada automaticamente">
            <a:extLst>
              <a:ext uri="{FF2B5EF4-FFF2-40B4-BE49-F238E27FC236}">
                <a16:creationId xmlns:a16="http://schemas.microsoft.com/office/drawing/2014/main" id="{84C0804F-5A39-553A-57CF-F5A284974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22" y="3839383"/>
            <a:ext cx="766228" cy="871350"/>
          </a:xfrm>
          <a:prstGeom prst="rect">
            <a:avLst/>
          </a:prstGeom>
        </p:spPr>
      </p:pic>
      <p:pic>
        <p:nvPicPr>
          <p:cNvPr id="29" name="Imagem 28" descr="Ícone&#10;&#10;Descrição gerada automaticamente">
            <a:extLst>
              <a:ext uri="{FF2B5EF4-FFF2-40B4-BE49-F238E27FC236}">
                <a16:creationId xmlns:a16="http://schemas.microsoft.com/office/drawing/2014/main" id="{782BC060-EEAE-0A5E-D588-6FC9D2B87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105" y="3839383"/>
            <a:ext cx="766228" cy="871350"/>
          </a:xfrm>
          <a:prstGeom prst="rect">
            <a:avLst/>
          </a:prstGeom>
        </p:spPr>
      </p:pic>
      <p:pic>
        <p:nvPicPr>
          <p:cNvPr id="30" name="Imagem 29" descr="Ícone&#10;&#10;Descrição gerada automaticamente">
            <a:extLst>
              <a:ext uri="{FF2B5EF4-FFF2-40B4-BE49-F238E27FC236}">
                <a16:creationId xmlns:a16="http://schemas.microsoft.com/office/drawing/2014/main" id="{8B8EEDBF-86FF-6E14-1508-B1BEA2865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489" y="3839383"/>
            <a:ext cx="766228" cy="871350"/>
          </a:xfrm>
          <a:prstGeom prst="rect">
            <a:avLst/>
          </a:prstGeom>
        </p:spPr>
      </p:pic>
      <p:pic>
        <p:nvPicPr>
          <p:cNvPr id="33" name="Imagem 32" descr="Ícone&#10;&#10;Descrição gerada automaticamente">
            <a:extLst>
              <a:ext uri="{FF2B5EF4-FFF2-40B4-BE49-F238E27FC236}">
                <a16:creationId xmlns:a16="http://schemas.microsoft.com/office/drawing/2014/main" id="{44EDABD5-3265-A97B-BDDC-88CC351A3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450" y="3775052"/>
            <a:ext cx="766228" cy="871350"/>
          </a:xfrm>
          <a:prstGeom prst="rect">
            <a:avLst/>
          </a:prstGeom>
        </p:spPr>
      </p:pic>
      <p:pic>
        <p:nvPicPr>
          <p:cNvPr id="34" name="Imagem 33" descr="Ícone&#10;&#10;Descrição gerada automaticamente">
            <a:extLst>
              <a:ext uri="{FF2B5EF4-FFF2-40B4-BE49-F238E27FC236}">
                <a16:creationId xmlns:a16="http://schemas.microsoft.com/office/drawing/2014/main" id="{02D626B5-037A-4CC4-BA78-50F826C4B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200" y="3775050"/>
            <a:ext cx="766228" cy="871350"/>
          </a:xfrm>
          <a:prstGeom prst="rect">
            <a:avLst/>
          </a:prstGeom>
        </p:spPr>
      </p:pic>
      <p:pic>
        <p:nvPicPr>
          <p:cNvPr id="35" name="Imagem 34" descr="Ícone&#10;&#10;Descrição gerada automaticamente">
            <a:extLst>
              <a:ext uri="{FF2B5EF4-FFF2-40B4-BE49-F238E27FC236}">
                <a16:creationId xmlns:a16="http://schemas.microsoft.com/office/drawing/2014/main" id="{5962CAB4-BB44-EF3D-5497-023B6C2F1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281" y="3775050"/>
            <a:ext cx="766228" cy="871350"/>
          </a:xfrm>
          <a:prstGeom prst="rect">
            <a:avLst/>
          </a:prstGeom>
        </p:spPr>
      </p:pic>
      <p:pic>
        <p:nvPicPr>
          <p:cNvPr id="36" name="Imagem 35" descr="Ícone&#10;&#10;Descrição gerada automaticamente">
            <a:extLst>
              <a:ext uri="{FF2B5EF4-FFF2-40B4-BE49-F238E27FC236}">
                <a16:creationId xmlns:a16="http://schemas.microsoft.com/office/drawing/2014/main" id="{C96F73C6-1E6F-B955-D5D8-8AE8B3E46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957" y="3775052"/>
            <a:ext cx="766228" cy="871350"/>
          </a:xfrm>
          <a:prstGeom prst="rect">
            <a:avLst/>
          </a:prstGeom>
        </p:spPr>
      </p:pic>
      <p:pic>
        <p:nvPicPr>
          <p:cNvPr id="37" name="Imagem 36" descr="Ícone&#10;&#10;Descrição gerada automaticamente">
            <a:extLst>
              <a:ext uri="{FF2B5EF4-FFF2-40B4-BE49-F238E27FC236}">
                <a16:creationId xmlns:a16="http://schemas.microsoft.com/office/drawing/2014/main" id="{7578625D-C7A6-6533-1077-EEB5EB4DA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8259" y="3775052"/>
            <a:ext cx="766228" cy="871350"/>
          </a:xfrm>
          <a:prstGeom prst="rect">
            <a:avLst/>
          </a:prstGeom>
        </p:spPr>
      </p:pic>
      <p:pic>
        <p:nvPicPr>
          <p:cNvPr id="38" name="Imagem 37" descr="Ícone&#10;&#10;Descrição gerada automaticamente">
            <a:extLst>
              <a:ext uri="{FF2B5EF4-FFF2-40B4-BE49-F238E27FC236}">
                <a16:creationId xmlns:a16="http://schemas.microsoft.com/office/drawing/2014/main" id="{3E04C024-3244-3903-F7FE-267F1A8C6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562" y="3775052"/>
            <a:ext cx="766228" cy="871350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1BFCFA2F-D7FA-C010-8ADD-6662168A5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248" y="3743159"/>
            <a:ext cx="782316" cy="913933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5261FD29-A0F2-3DFF-4B3D-76ED4B36C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471" y="3736814"/>
            <a:ext cx="782316" cy="913933"/>
          </a:xfrm>
          <a:prstGeom prst="rect">
            <a:avLst/>
          </a:prstGeom>
        </p:spPr>
      </p:pic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8A6B513D-56B4-A6AA-8D4B-7B4A6E3E9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90" y="3732467"/>
            <a:ext cx="782316" cy="91393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0E2375D7-44E2-B9D9-FD41-319049C972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3329098" y="3107018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946921D-B498-3698-76AE-416E3E884F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6250186" y="3107016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4EED02A-ABE7-8556-76A5-24C37760FA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9171274" y="3107015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/>
          <a:srcRect l="-2103" r="-1951"/>
          <a:stretch/>
        </p:blipFill>
        <p:spPr>
          <a:xfrm>
            <a:off x="408009" y="3107019"/>
            <a:ext cx="2644418" cy="260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AB2F6453-F771-F35C-7EC8-32B2A9B971D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509EA00-508A-FF35-4ACE-58A6C2892820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9" name="Espaço Reservado para Texto 1">
            <a:extLst>
              <a:ext uri="{FF2B5EF4-FFF2-40B4-BE49-F238E27FC236}">
                <a16:creationId xmlns:a16="http://schemas.microsoft.com/office/drawing/2014/main" id="{F528058B-3B5C-EB06-A632-66C31B6E8FFC}"/>
              </a:ext>
            </a:extLst>
          </p:cNvPr>
          <p:cNvSpPr txBox="1">
            <a:spLocks/>
          </p:cNvSpPr>
          <p:nvPr/>
        </p:nvSpPr>
        <p:spPr>
          <a:xfrm>
            <a:off x="493880" y="1020897"/>
            <a:ext cx="11228513" cy="158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086" marR="0" lvl="0" indent="-22854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marR="0" lvl="1" indent="-355511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marR="0" lvl="2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marR="0" lvl="3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marR="0" lvl="4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marR="0" lvl="5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marR="0" lvl="6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marR="0" lvl="7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marR="0" lvl="8" indent="-35551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Aft>
                <a:spcPts val="1200"/>
              </a:spcAft>
              <a:buSzPct val="100000"/>
            </a:pPr>
            <a:r>
              <a:rPr lang="pt-PT" sz="2600" b="1">
                <a:solidFill>
                  <a:srgbClr val="74489D"/>
                </a:solidFill>
                <a:ea typeface="Segoe Print" panose="02000600000000000000" charset="0"/>
                <a:cs typeface="Segoe Print" panose="02000600000000000000" charset="0"/>
              </a:rPr>
              <a:t>6.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CHAPEUZINHO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LEVOU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UMA</a:t>
            </a:r>
            <a:r>
              <a:rPr lang="pt-PT" sz="2600" spc="-93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CESTA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FRUTAS</a:t>
            </a:r>
            <a:r>
              <a:rPr lang="pt-PT" sz="2600" spc="-93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VOVÓ.</a:t>
            </a:r>
            <a:r>
              <a:rPr lang="pt-PT" sz="2600" spc="-93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OBSERVE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AS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CESTAS</a:t>
            </a:r>
            <a:r>
              <a:rPr lang="pt-PT" sz="2600" spc="-1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>
                <a:solidFill>
                  <a:srgbClr val="231F20"/>
                </a:solidFill>
                <a:ea typeface="Segoe Print" panose="02000600000000000000" charset="0"/>
                <a:cs typeface="Segoe Print" panose="02000600000000000000" charset="0"/>
              </a:rPr>
              <a:t>DE MAÇÃS E COMPLETE-AS PARA QUE FIQUEM TODAS COM A MESMA QUANTIDADE.</a:t>
            </a:r>
            <a:endParaRPr lang="pt-BR" sz="2600">
              <a:ea typeface="Segoe Print" panose="02000600000000000000" charset="0"/>
              <a:cs typeface="Segoe Print" panose="02000600000000000000" charset="0"/>
            </a:endParaRPr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 startAt="6"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08380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4694295" y="1382750"/>
            <a:ext cx="6912199" cy="4296720"/>
          </a:xfrm>
          <a:prstGeom prst="rect">
            <a:avLst/>
          </a:prstGeom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indent="-457086">
              <a:spcAft>
                <a:spcPts val="1200"/>
              </a:spcAft>
            </a:pPr>
            <a:r>
              <a:rPr lang="pt-BR" dirty="0"/>
              <a:t>COMPARAMOS GRUPOS DE OBJETOS, UTILIZANDO DIFERENTES ESTRATÉGIAS PARA QUANTIFICÁ-LOS (PAREAMENTO, ESTIMATIVA).</a:t>
            </a:r>
          </a:p>
          <a:p>
            <a:pPr indent="-457086">
              <a:spcAft>
                <a:spcPts val="1200"/>
              </a:spcAft>
            </a:pPr>
            <a:r>
              <a:rPr lang="pt-BR" dirty="0"/>
              <a:t>COMPLETAMOS UM GRUPO DE OBJETOS PARA QUE FICASSE COM A MESMA QUANTIDADE QUE OUTRO DETERMINADO.</a:t>
            </a:r>
          </a:p>
          <a:p>
            <a:pPr indent="-457086">
              <a:spcAft>
                <a:spcPts val="1200"/>
              </a:spcAft>
            </a:pPr>
            <a:r>
              <a:rPr lang="pt-BR" dirty="0"/>
              <a:t>REGISTRAMOS QUANTIDADES, USANDO NÚMEROS.</a:t>
            </a:r>
          </a:p>
        </p:txBody>
      </p:sp>
    </p:spTree>
    <p:extLst>
      <p:ext uri="{BB962C8B-B14F-4D97-AF65-F5344CB8AC3E}">
        <p14:creationId xmlns:p14="http://schemas.microsoft.com/office/powerpoint/2010/main" val="1523582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1FE35D7-C223-D95A-44FD-C593098B1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431" y="1063567"/>
            <a:ext cx="11391769" cy="5154000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LEMOV, Doug. </a:t>
            </a:r>
            <a:r>
              <a:rPr lang="pt-BR" b="1" dirty="0">
                <a:solidFill>
                  <a:schemeClr val="tx1"/>
                </a:solidFill>
              </a:rPr>
              <a:t>Aula nota 10 3.0</a:t>
            </a:r>
            <a:r>
              <a:rPr lang="pt-BR" dirty="0">
                <a:solidFill>
                  <a:schemeClr val="tx1"/>
                </a:solidFill>
              </a:rPr>
              <a:t>: 63 técnicas para melhorar a gestão da sala de aula</a:t>
            </a:r>
            <a:r>
              <a:rPr lang="pt-BR" dirty="0">
                <a:ea typeface="Calibri" panose="020F0502020204030204" pitchFamily="34" charset="0"/>
                <a:cs typeface="Arial" panose="020B0604020202020204" pitchFamily="34" charset="0"/>
              </a:rPr>
              <a:t> / Doug Lemov; tradução: Daniel Vieira, Sandra Maria Mallmann da Rosa; revisão técnica: Fausta Camargo, Thuinie Daros. 3. ed. 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Porto Alegre: Penso, 2023</a:t>
            </a:r>
          </a:p>
          <a:p>
            <a:pPr marL="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OLIVEIRA, J. E. de; DUARTE ROSSI, J. R. (Org.). </a:t>
            </a:r>
            <a:r>
              <a:rPr lang="pt-BR" b="1" dirty="0">
                <a:solidFill>
                  <a:schemeClr val="tx1"/>
                </a:solidFill>
              </a:rPr>
              <a:t>Caderno de Atividades 1</a:t>
            </a:r>
            <a:r>
              <a:rPr lang="pt-BR" dirty="0">
                <a:solidFill>
                  <a:schemeClr val="tx1"/>
                </a:solidFill>
              </a:rPr>
              <a:t>, Matemática,</a:t>
            </a:r>
            <a:r>
              <a:rPr lang="pt-BR" i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3</a:t>
            </a:r>
            <a:r>
              <a:rPr lang="pt-BR" u="sng" baseline="30000" dirty="0">
                <a:solidFill>
                  <a:schemeClr val="tx1"/>
                </a:solidFill>
              </a:rPr>
              <a:t>o</a:t>
            </a:r>
            <a:r>
              <a:rPr lang="pt-BR" dirty="0">
                <a:solidFill>
                  <a:schemeClr val="tx1"/>
                </a:solidFill>
              </a:rPr>
              <a:t> ano. Sobral: Lyceum – Consultoria Educacional Ltda., 2021.</a:t>
            </a:r>
          </a:p>
          <a:p>
            <a:pPr marL="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SÃO PAULO (Estado). Secretaria da Educação. </a:t>
            </a:r>
            <a:r>
              <a:rPr lang="pt-BR" b="1" dirty="0">
                <a:solidFill>
                  <a:schemeClr val="tx1"/>
                </a:solidFill>
              </a:rPr>
              <a:t>Currículo Paulista</a:t>
            </a:r>
            <a:r>
              <a:rPr lang="pt-BR" dirty="0">
                <a:solidFill>
                  <a:schemeClr val="tx1"/>
                </a:solidFill>
              </a:rPr>
              <a:t>, 2019. Disponível em: </a:t>
            </a:r>
            <a:r>
              <a:rPr lang="pt-BR" dirty="0">
                <a:solidFill>
                  <a:schemeClr val="tx1"/>
                </a:solidFill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>
                <a:solidFill>
                  <a:schemeClr val="tx1"/>
                </a:solidFill>
              </a:rPr>
              <a:t>. Acesso em: 14 ago. 2025.</a:t>
            </a:r>
          </a:p>
          <a:p>
            <a:pPr marL="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476255" y="1056952"/>
            <a:ext cx="11236313" cy="5154000"/>
          </a:xfrm>
        </p:spPr>
        <p:txBody>
          <a:bodyPr/>
          <a:lstStyle/>
          <a:p>
            <a:pPr marL="0">
              <a:spcAft>
                <a:spcPts val="18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marL="0">
              <a:spcAft>
                <a:spcPts val="18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1 –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Imagem de capa: SEDUC-SP</a:t>
            </a:r>
          </a:p>
          <a:p>
            <a:pPr marL="0">
              <a:spcAft>
                <a:spcPts val="18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3 a 16 –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© Getty Images</a:t>
            </a:r>
          </a:p>
          <a:p>
            <a:pPr marL="0">
              <a:spcAft>
                <a:spcPts val="1800"/>
              </a:spcAft>
            </a:pPr>
            <a:endParaRPr lang="pt-BR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09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6423492" y="987084"/>
            <a:ext cx="5352195" cy="5429481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1200"/>
              </a:spcAft>
            </a:pPr>
            <a:r>
              <a:rPr lang="pt-BR" dirty="0"/>
              <a:t>COMPARAR GRUPOS DE OBJETOS, UTILIZANDO DIFERENTES ESTRATÉGIAS PARA QUANTIFICÁ-LOS (PAREAMENTO, ESTIMATIVA).</a:t>
            </a:r>
          </a:p>
          <a:p>
            <a:pPr indent="-457086">
              <a:spcAft>
                <a:spcPts val="1200"/>
              </a:spcAft>
            </a:pPr>
            <a:r>
              <a:rPr lang="pt-BR" dirty="0"/>
              <a:t>COMPLETAR UM GRUPO DE OBJETOS PARA QUE FIQUE COM A MESMA QUANTIDADE QUE OUTRO DETERMINADO.</a:t>
            </a:r>
          </a:p>
          <a:p>
            <a:pPr indent="-457086">
              <a:spcAft>
                <a:spcPts val="1200"/>
              </a:spcAft>
            </a:pPr>
            <a:r>
              <a:rPr lang="pt-BR" dirty="0"/>
              <a:t>REGISTRAR QUANTIDADES, USANDO NÚMEROS.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1200"/>
              </a:spcAft>
            </a:pPr>
            <a:r>
              <a:rPr lang="pt-BR" dirty="0"/>
              <a:t>CONTAGEM.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443375" y="1037972"/>
            <a:ext cx="4651038" cy="123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/>
            <a:r>
              <a:rPr lang="pt-BR" sz="1600" b="1" dirty="0"/>
              <a:t>Habilidade:</a:t>
            </a:r>
            <a:r>
              <a:rPr lang="pt-BR" sz="1600" dirty="0"/>
              <a:t> (EF01MA03) Estimar e comparar quantidades de objetos de dois conjuntos (em torno de 20 elementos), por estimativa e/ou por correspondência (um a um, dois a dois) para indicar “tem mais”, “tem menos” ou “tem a mesma quantidade”.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r>
              <a:rPr lang="pt-BR" sz="1600" dirty="0"/>
              <a:t> 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endParaRPr lang="pt-BR" sz="1600" dirty="0">
              <a:solidFill>
                <a:schemeClr val="dk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/>
          <p:cNvGrpSpPr/>
          <p:nvPr/>
        </p:nvGrpSpPr>
        <p:grpSpPr>
          <a:xfrm>
            <a:off x="512659" y="1037971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440DE4AD-4EF6-C7ED-5329-826154E4B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3" y="800100"/>
            <a:ext cx="5613911" cy="31562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/>
        </p:nvSpPr>
        <p:spPr>
          <a:xfrm>
            <a:off x="1381766" y="1058155"/>
            <a:ext cx="4209678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  <a:defRPr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e</a:t>
            </a:r>
            <a:r>
              <a:rPr lang="pt-BR" sz="1600" dirty="0"/>
              <a:t>xplore uma imagem de cada vez com a turma. Após a contagem das joaninhas, proponha a pergunta:</a:t>
            </a:r>
            <a:br>
              <a:rPr lang="pt-BR" sz="1600" dirty="0"/>
            </a:br>
            <a:r>
              <a:rPr lang="pt-BR" sz="1600" dirty="0"/>
              <a:t>“Em qual imagem há mais joaninhas?”</a:t>
            </a:r>
            <a:br>
              <a:rPr lang="pt-BR" sz="1600" dirty="0"/>
            </a:br>
            <a:r>
              <a:rPr lang="pt-BR" sz="1600" dirty="0"/>
              <a:t>Ouça as respostas dos alunos e, em seguida, questione:</a:t>
            </a:r>
            <a:br>
              <a:rPr lang="pt-BR" sz="1600" dirty="0"/>
            </a:br>
            <a:r>
              <a:rPr lang="pt-BR" sz="1600" dirty="0"/>
              <a:t>“Como vocês descobriram onde há mais?”</a:t>
            </a:r>
            <a:br>
              <a:rPr lang="pt-BR" sz="1600" dirty="0"/>
            </a:br>
            <a:r>
              <a:rPr lang="pt-BR" sz="1600" dirty="0"/>
              <a:t>Valorize as diferentes estratégias utilizadas e continue a investigação:</a:t>
            </a:r>
            <a:br>
              <a:rPr lang="pt-BR" sz="1600" dirty="0"/>
            </a:br>
            <a:r>
              <a:rPr lang="pt-BR" sz="1600" dirty="0"/>
              <a:t>“O que podemos fazer para que as duas imagens tenham a mesma quantidade de joaninhas?”</a:t>
            </a:r>
            <a:br>
              <a:rPr lang="pt-BR" sz="1600" dirty="0"/>
            </a:br>
            <a:endParaRPr lang="pt-BR" sz="1600" dirty="0"/>
          </a:p>
          <a:p>
            <a:pPr lvl="0">
              <a:buSzPts val="1100"/>
              <a:defRPr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cheguem à conclusão de que é possível retirar uma joaninha da primeira imagem ou adicioná-la na segunda, igualando os dois grupos.</a:t>
            </a:r>
          </a:p>
          <a:p>
            <a:pPr lvl="0">
              <a:buSzPts val="1100"/>
              <a:defRPr/>
            </a:pPr>
            <a:br>
              <a:rPr lang="pt-BR" sz="1600" dirty="0"/>
            </a:br>
            <a:br>
              <a:rPr lang="pt-BR" sz="1600" dirty="0"/>
            </a:b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8BCB234C-10AC-ECE3-0422-EFE9DCC9DDD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7" name="Google Shape;193;p27">
            <a:extLst>
              <a:ext uri="{FF2B5EF4-FFF2-40B4-BE49-F238E27FC236}">
                <a16:creationId xmlns:a16="http://schemas.microsoft.com/office/drawing/2014/main" id="{DAE20772-29E0-102C-9C2E-F3B417CC5CDC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8" name="Google Shape;194;p27">
              <a:extLst>
                <a:ext uri="{FF2B5EF4-FFF2-40B4-BE49-F238E27FC236}">
                  <a16:creationId xmlns:a16="http://schemas.microsoft.com/office/drawing/2014/main" id="{B26B0198-48FA-B4CC-6017-5BDE513197F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95;p27">
              <a:extLst>
                <a:ext uri="{FF2B5EF4-FFF2-40B4-BE49-F238E27FC236}">
                  <a16:creationId xmlns:a16="http://schemas.microsoft.com/office/drawing/2014/main" id="{3E4A641F-3F28-B67B-11AE-C49463DACA0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oogle Shape;397;g372b0ec12a7_0_294">
            <a:extLst>
              <a:ext uri="{FF2B5EF4-FFF2-40B4-BE49-F238E27FC236}">
                <a16:creationId xmlns:a16="http://schemas.microsoft.com/office/drawing/2014/main" id="{3D49C5CB-4FAC-4B34-D601-B2C2AE21EEAD}"/>
              </a:ext>
            </a:extLst>
          </p:cNvPr>
          <p:cNvGrpSpPr/>
          <p:nvPr/>
        </p:nvGrpSpPr>
        <p:grpSpPr>
          <a:xfrm>
            <a:off x="583325" y="4409542"/>
            <a:ext cx="692170" cy="719856"/>
            <a:chOff x="512793" y="3213794"/>
            <a:chExt cx="692308" cy="720000"/>
          </a:xfrm>
        </p:grpSpPr>
        <p:pic>
          <p:nvPicPr>
            <p:cNvPr id="5" name="Google Shape;398;g372b0ec12a7_0_294">
              <a:extLst>
                <a:ext uri="{FF2B5EF4-FFF2-40B4-BE49-F238E27FC236}">
                  <a16:creationId xmlns:a16="http://schemas.microsoft.com/office/drawing/2014/main" id="{8AD90370-B02A-7286-8014-BC4BBB15E6A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399;g372b0ec12a7_0_294">
              <a:extLst>
                <a:ext uri="{FF2B5EF4-FFF2-40B4-BE49-F238E27FC236}">
                  <a16:creationId xmlns:a16="http://schemas.microsoft.com/office/drawing/2014/main" id="{B0217A11-F5B6-69E3-85B6-407ED3CE3C4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DE78B274-D59F-19EC-72F6-677B917AC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413" y="800100"/>
            <a:ext cx="5616576" cy="315778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0C278256-9811-EA9D-793D-217F78DD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F753E91D-5CED-9C6D-228B-E5693B424E29}"/>
              </a:ext>
            </a:extLst>
          </p:cNvPr>
          <p:cNvSpPr txBox="1"/>
          <p:nvPr/>
        </p:nvSpPr>
        <p:spPr>
          <a:xfrm>
            <a:off x="1341104" y="1058155"/>
            <a:ext cx="4736698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R="196850" lvl="0" eaLnBrk="0" hangingPunct="0">
              <a:spcBef>
                <a:spcPts val="135"/>
              </a:spcBef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distribua palitos ou outro material para os estudantes, separe-os em duplas e, a</a:t>
            </a:r>
            <a:r>
              <a:rPr lang="pt-BR" sz="1600" dirty="0"/>
              <a:t>pós discutir os questionamentos apresentados no slide, dê continuidade perguntando:</a:t>
            </a:r>
            <a:br>
              <a:rPr lang="pt-BR" sz="1600" dirty="0"/>
            </a:br>
            <a:r>
              <a:rPr lang="pt-BR" sz="1600" dirty="0"/>
              <a:t>“Qual de vocês dois tem mais palitos? Quantos palitos a mais?”</a:t>
            </a:r>
            <a:br>
              <a:rPr lang="pt-BR" sz="1600" dirty="0"/>
            </a:br>
            <a:r>
              <a:rPr lang="pt-BR" sz="1600" dirty="0"/>
              <a:t>“Quantos palitos seriam necessários para que ambos ficassem com a mesma quantidade?”</a:t>
            </a:r>
          </a:p>
          <a:p>
            <a:pPr marR="196850" lvl="0" eaLnBrk="0" hangingPunct="0">
              <a:spcBef>
                <a:spcPts val="135"/>
              </a:spcBef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Certifique-se de que haja palitos extras disponíveis na sala para que os estudantes possam usá-los, caso precisem. </a:t>
            </a:r>
          </a:p>
          <a:p>
            <a:pPr marR="196850" lvl="0" eaLnBrk="0" hangingPunct="0">
              <a:spcBef>
                <a:spcPts val="135"/>
              </a:spcBef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Convide duplas para irem à frente da turma e explicarem como descobriram quem tinha mais palitos. Peça também que mostrem como fizeram para igualar as quantidades entre eles. </a:t>
            </a:r>
          </a:p>
          <a:p>
            <a:pPr marR="196850" lvl="0" eaLnBrk="0" hangingPunct="0">
              <a:spcBef>
                <a:spcPts val="135"/>
              </a:spcBef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É recomendável que a coleção de palitos fique sempre acessível à turma, podendo ser utilizada em diferentes momentos para explorar quantidades, realizar operações matemáticas e resolver problemas de forma concreta.</a:t>
            </a:r>
          </a:p>
          <a:p>
            <a:pPr>
              <a:spcBef>
                <a:spcPts val="1000"/>
              </a:spcBef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F78E39DC-D659-BA75-EC2C-79D6567702A9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049F511D-FEA3-96E8-4E38-D98537BCCEB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E173AE6A-C850-15D0-0DCA-16E66F42099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8676F512-70EA-B819-17CD-5AC988D1084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1683" b="1683"/>
          <a:stretch/>
        </p:blipFill>
        <p:spPr>
          <a:xfrm>
            <a:off x="6111023" y="800100"/>
            <a:ext cx="5586102" cy="3168650"/>
          </a:xfrm>
        </p:spPr>
      </p:pic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E04F1C32-7971-FE1B-1FEF-B3C88D45CD3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7892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9272B69F-5BEC-7EA5-F7AC-FC9DC0E88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0D851724-2BC5-11DF-1A09-5A89FAA76884}"/>
              </a:ext>
            </a:extLst>
          </p:cNvPr>
          <p:cNvSpPr txBox="1"/>
          <p:nvPr/>
        </p:nvSpPr>
        <p:spPr>
          <a:xfrm>
            <a:off x="1317252" y="1045499"/>
            <a:ext cx="4206856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indent="0">
              <a:spcAft>
                <a:spcPts val="1200"/>
              </a:spcAft>
              <a:buNone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l</a:t>
            </a:r>
            <a:r>
              <a:rPr lang="pt-BR" sz="1600" dirty="0"/>
              <a:t>eia o enunciado da atividade para a turma e convide os estudantes a compartilharem o que já conhecem sobre a história </a:t>
            </a:r>
            <a:r>
              <a:rPr lang="pt-BR" sz="1600" b="1" dirty="0"/>
              <a:t>“Os três porquinhos”</a:t>
            </a:r>
            <a:r>
              <a:rPr lang="pt-BR" sz="1600" dirty="0"/>
              <a:t>. Após a conversa, proponha que respondam oralmente às questões e, em seguida, representem o numeral correspondente.</a:t>
            </a:r>
          </a:p>
          <a:p>
            <a:pPr indent="0">
              <a:spcAft>
                <a:spcPts val="1200"/>
              </a:spcAft>
              <a:buNone/>
            </a:pPr>
            <a:r>
              <a:rPr lang="pt-BR" sz="1600" dirty="0"/>
              <a:t>Se considerar adequado, convide alguns estudantes para registrar esses numerais na lousa, incentivando a participação e o raciocínio coletivo.</a:t>
            </a:r>
          </a:p>
          <a:p>
            <a:pPr indent="0">
              <a:spcAft>
                <a:spcPts val="1200"/>
              </a:spcAft>
              <a:buNone/>
            </a:pPr>
            <a:endParaRPr lang="pt-BR" sz="1600" dirty="0"/>
          </a:p>
          <a:p>
            <a:pPr indent="0">
              <a:spcAft>
                <a:spcPts val="1200"/>
              </a:spcAft>
              <a:buNone/>
            </a:pPr>
            <a:endParaRPr lang="pt-BR" sz="1600" dirty="0"/>
          </a:p>
          <a:p>
            <a:pPr lvl="0">
              <a:spcAft>
                <a:spcPts val="1200"/>
              </a:spcAft>
              <a:buSzPts val="1100"/>
              <a:defRPr/>
            </a:pPr>
            <a:endParaRPr lang="pt-BR" sz="1600" dirty="0">
              <a:hlinkClick r:id="rId3"/>
            </a:endParaRPr>
          </a:p>
          <a:p>
            <a:pPr indent="0">
              <a:spcAft>
                <a:spcPts val="1200"/>
              </a:spcAft>
              <a:buNone/>
            </a:pPr>
            <a:endParaRPr lang="pt-BR" sz="16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pPr marR="196850" lvl="0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.</a:t>
            </a:r>
          </a:p>
          <a:p>
            <a:pPr>
              <a:spcAft>
                <a:spcPts val="1200"/>
              </a:spcAft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86" name="Google Shape;186;p27">
            <a:extLst>
              <a:ext uri="{FF2B5EF4-FFF2-40B4-BE49-F238E27FC236}">
                <a16:creationId xmlns:a16="http://schemas.microsoft.com/office/drawing/2014/main" id="{30AD85CF-0D30-F7FF-9881-D4158D035C28}"/>
              </a:ext>
            </a:extLst>
          </p:cNvPr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84853FA5-EB8A-5F48-1FA7-BF97C4B91585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0F56DBE4-DBFF-E775-8F32-96AB1F569BE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0DAE9DAF-9AFD-BF94-8396-C40CA6EC39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B10B74CF-338F-74BB-465B-BA1D35878B4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1437B7-28C6-D3A0-2119-88C983B71B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108" y="1069253"/>
            <a:ext cx="635756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65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DE18A716-B1A7-E97C-7085-EB2B4BFFC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AAA27845-5AE7-6757-6992-3BD5B881C8C0}"/>
              </a:ext>
            </a:extLst>
          </p:cNvPr>
          <p:cNvSpPr txBox="1"/>
          <p:nvPr/>
        </p:nvSpPr>
        <p:spPr>
          <a:xfrm>
            <a:off x="1317252" y="1058155"/>
            <a:ext cx="4343544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indent="0">
              <a:buNone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</a:t>
            </a:r>
            <a:r>
              <a:rPr lang="pt-BR" sz="1600" dirty="0"/>
              <a:t>leia o enunciado da atividade para os estudantes e destaque que a imagem do lobo apresentada é uma representação em forma de desenho.</a:t>
            </a:r>
            <a:br>
              <a:rPr lang="pt-BR" sz="1600" dirty="0"/>
            </a:br>
            <a:r>
              <a:rPr lang="pt-BR" sz="1600" dirty="0"/>
              <a:t>Em seguida, pergunte: “Como um lobo se movimenta?” </a:t>
            </a:r>
          </a:p>
          <a:p>
            <a:pPr indent="0">
              <a:buNone/>
            </a:pPr>
            <a:endParaRPr lang="pt-BR" sz="1600" dirty="0"/>
          </a:p>
          <a:p>
            <a:pPr indent="0">
              <a:buNone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esse questionamento ajude os estudantes a perceberem que um lobo caminha sobre as quatro patas, e não sobre duas, como a ilustração pode sugerir. </a:t>
            </a:r>
          </a:p>
          <a:p>
            <a:pPr lvl="0">
              <a:buSzPts val="1100"/>
              <a:defRPr/>
            </a:pPr>
            <a:endParaRPr lang="pt-BR" sz="1600" dirty="0">
              <a:hlinkClick r:id="rId3"/>
            </a:endParaRPr>
          </a:p>
          <a:p>
            <a:pPr indent="0">
              <a:buNone/>
            </a:pPr>
            <a:endParaRPr lang="pt-BR" sz="16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pPr marR="196850" lvl="0" eaLnBrk="0" hangingPunct="0"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.</a:t>
            </a:r>
          </a:p>
          <a:p>
            <a:pP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86" name="Google Shape;186;p27">
            <a:extLst>
              <a:ext uri="{FF2B5EF4-FFF2-40B4-BE49-F238E27FC236}">
                <a16:creationId xmlns:a16="http://schemas.microsoft.com/office/drawing/2014/main" id="{0F875FBB-5F59-74B3-7D60-1EE3C1D56D46}"/>
              </a:ext>
            </a:extLst>
          </p:cNvPr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58368C64-04A8-7100-2FAE-BEE327E12EFD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2DDB49AC-CE3A-98DA-F2DB-15AF3B558B6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0DC209A5-7AE5-C92C-8AE0-C04BFD7D1FF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C18B9BCA-F143-CC9F-36B7-1F0F2C3D0B7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1683" b="1683"/>
          <a:stretch/>
        </p:blipFill>
        <p:spPr>
          <a:xfrm>
            <a:off x="6094413" y="800101"/>
            <a:ext cx="5616575" cy="3168650"/>
          </a:xfrm>
        </p:spPr>
      </p:pic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5BC842A2-42C9-D96A-6E8B-92035867502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7</a:t>
            </a:r>
            <a:endParaRPr dirty="0"/>
          </a:p>
        </p:txBody>
      </p:sp>
      <p:grpSp>
        <p:nvGrpSpPr>
          <p:cNvPr id="3" name="Google Shape;397;g372b0ec12a7_0_294">
            <a:extLst>
              <a:ext uri="{FF2B5EF4-FFF2-40B4-BE49-F238E27FC236}">
                <a16:creationId xmlns:a16="http://schemas.microsoft.com/office/drawing/2014/main" id="{B5664C19-B1AE-71E6-8B2A-E702892C27DC}"/>
              </a:ext>
            </a:extLst>
          </p:cNvPr>
          <p:cNvGrpSpPr/>
          <p:nvPr/>
        </p:nvGrpSpPr>
        <p:grpSpPr>
          <a:xfrm>
            <a:off x="583325" y="2299384"/>
            <a:ext cx="692170" cy="719856"/>
            <a:chOff x="512793" y="3213794"/>
            <a:chExt cx="692308" cy="720000"/>
          </a:xfrm>
        </p:grpSpPr>
        <p:pic>
          <p:nvPicPr>
            <p:cNvPr id="5" name="Google Shape;398;g372b0ec12a7_0_294">
              <a:extLst>
                <a:ext uri="{FF2B5EF4-FFF2-40B4-BE49-F238E27FC236}">
                  <a16:creationId xmlns:a16="http://schemas.microsoft.com/office/drawing/2014/main" id="{4B25FE98-8700-BF27-7695-0A288889C8A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399;g372b0ec12a7_0_294">
              <a:extLst>
                <a:ext uri="{FF2B5EF4-FFF2-40B4-BE49-F238E27FC236}">
                  <a16:creationId xmlns:a16="http://schemas.microsoft.com/office/drawing/2014/main" id="{19420548-1B93-671C-09F8-A031618DE0D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34825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DD5156F6-2BB0-2D02-685F-C58F2EC11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4C0F4A06-6FA0-C011-B835-E74AFD193AD1}"/>
              </a:ext>
            </a:extLst>
          </p:cNvPr>
          <p:cNvSpPr txBox="1"/>
          <p:nvPr/>
        </p:nvSpPr>
        <p:spPr>
          <a:xfrm>
            <a:off x="1382660" y="1058155"/>
            <a:ext cx="4278135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indent="0">
              <a:spcBef>
                <a:spcPts val="600"/>
              </a:spcBef>
              <a:buNone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</a:t>
            </a:r>
            <a:r>
              <a:rPr lang="pt-BR" sz="1600" dirty="0"/>
              <a:t>retome a história com os estudantes, destacando as casas e fazendo a relação entre a quantidade de porquinhos e a quantidade de casas.</a:t>
            </a:r>
            <a:br>
              <a:rPr lang="pt-BR" sz="1600" dirty="0"/>
            </a:br>
            <a:r>
              <a:rPr lang="pt-BR" sz="1600" dirty="0"/>
              <a:t>Antes que respondam à questão, provoque a reflexão, perguntando:</a:t>
            </a:r>
            <a:br>
              <a:rPr lang="pt-BR" sz="1600" dirty="0"/>
            </a:br>
            <a:r>
              <a:rPr lang="pt-BR" sz="1600" dirty="0"/>
              <a:t>“Só de olhar, vocês já percebem que algo aí não dará certo? O que será?”</a:t>
            </a:r>
          </a:p>
          <a:p>
            <a:pPr indent="0">
              <a:spcBef>
                <a:spcPts val="600"/>
              </a:spcBef>
              <a:buNone/>
            </a:pPr>
            <a:endParaRPr lang="pt-BR" sz="1600" dirty="0"/>
          </a:p>
          <a:p>
            <a:pPr indent="0">
              <a:spcBef>
                <a:spcPts val="600"/>
              </a:spcBef>
              <a:buNone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percebam que há mais porquinhos do que casinhas. </a:t>
            </a:r>
            <a:endParaRPr lang="pt-BR" sz="1600" b="1" dirty="0"/>
          </a:p>
          <a:p>
            <a:pPr lvl="0">
              <a:spcBef>
                <a:spcPts val="600"/>
              </a:spcBef>
              <a:buSzPts val="1100"/>
              <a:defRPr/>
            </a:pPr>
            <a:endParaRPr lang="pt-BR" sz="1600" dirty="0">
              <a:hlinkClick r:id="rId3"/>
            </a:endParaRPr>
          </a:p>
          <a:p>
            <a:pPr marR="196850" lvl="0" eaLnBrk="0" hangingPunct="0">
              <a:spcBef>
                <a:spcPts val="600"/>
              </a:spcBef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endParaRPr lang="pt-BR" sz="1600" dirty="0"/>
          </a:p>
          <a:p>
            <a:pPr>
              <a:spcBef>
                <a:spcPts val="600"/>
              </a:spcBef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86" name="Google Shape;186;p27">
            <a:extLst>
              <a:ext uri="{FF2B5EF4-FFF2-40B4-BE49-F238E27FC236}">
                <a16:creationId xmlns:a16="http://schemas.microsoft.com/office/drawing/2014/main" id="{0EC924AF-5489-DC25-EAB8-0D2883ECC2DD}"/>
              </a:ext>
            </a:extLst>
          </p:cNvPr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6008B3D5-63E5-FBD2-AB79-6B2B776A23D6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4190BAA8-53E3-27F2-25E0-9F7EE666577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F4F37DA7-5B3A-CF0A-9FC5-6E97C54D265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64CDF395-3DCA-8603-D275-AF32521E28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9</a:t>
            </a:r>
            <a:endParaRPr dirty="0"/>
          </a:p>
        </p:txBody>
      </p:sp>
      <p:grpSp>
        <p:nvGrpSpPr>
          <p:cNvPr id="4" name="Google Shape;397;g372b0ec12a7_0_294">
            <a:extLst>
              <a:ext uri="{FF2B5EF4-FFF2-40B4-BE49-F238E27FC236}">
                <a16:creationId xmlns:a16="http://schemas.microsoft.com/office/drawing/2014/main" id="{183B8502-5DD3-6EE5-65AC-DB475BB4CA3A}"/>
              </a:ext>
            </a:extLst>
          </p:cNvPr>
          <p:cNvGrpSpPr/>
          <p:nvPr/>
        </p:nvGrpSpPr>
        <p:grpSpPr>
          <a:xfrm>
            <a:off x="529632" y="3090689"/>
            <a:ext cx="692170" cy="719856"/>
            <a:chOff x="512793" y="3213794"/>
            <a:chExt cx="692308" cy="720000"/>
          </a:xfrm>
        </p:grpSpPr>
        <p:pic>
          <p:nvPicPr>
            <p:cNvPr id="5" name="Google Shape;398;g372b0ec12a7_0_294">
              <a:extLst>
                <a:ext uri="{FF2B5EF4-FFF2-40B4-BE49-F238E27FC236}">
                  <a16:creationId xmlns:a16="http://schemas.microsoft.com/office/drawing/2014/main" id="{4F158FE6-48DA-7882-B83D-367E4CD39DF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399;g372b0ec12a7_0_294">
              <a:extLst>
                <a:ext uri="{FF2B5EF4-FFF2-40B4-BE49-F238E27FC236}">
                  <a16:creationId xmlns:a16="http://schemas.microsoft.com/office/drawing/2014/main" id="{25AEB320-B870-A9D1-CF2F-AE548CA494A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70FE41DA-BD3C-2C83-8DC5-3122256DE230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DDB2C9C-8F02-03BC-0D1C-34AE1BF316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8423" y="882205"/>
            <a:ext cx="6190375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51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1512D65C-24B8-FEFD-4169-69B3ACA65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80B940BA-243A-C39F-4F19-F9A163E304DE}"/>
              </a:ext>
            </a:extLst>
          </p:cNvPr>
          <p:cNvSpPr txBox="1"/>
          <p:nvPr/>
        </p:nvSpPr>
        <p:spPr>
          <a:xfrm>
            <a:off x="1317252" y="1058155"/>
            <a:ext cx="4128436" cy="48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  <a:defRPr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</a:t>
            </a:r>
            <a:r>
              <a:rPr lang="pt-BR" sz="1600" dirty="0"/>
              <a:t>oriente os estudantes a realizarem a contagem de uma cesta por vez, com atenção à quantidade de elementos em cada uma delas. Caso considere pertinente, peça que escrevam o numeral correspondente abaixo de cada cesta.</a:t>
            </a:r>
          </a:p>
          <a:p>
            <a:pPr indent="0">
              <a:buNone/>
            </a:pPr>
            <a:r>
              <a:rPr lang="pt-BR" sz="1600" dirty="0"/>
              <a:t>Em seguida, distribua palitos de sorvete, tampinhas ou outro material concreto, para que possam manipular e comparar as quantidades, buscando estratégias para igualá-las de forma prática e visual.</a:t>
            </a:r>
          </a:p>
          <a:p>
            <a:pPr lvl="0">
              <a:buSzPts val="1100"/>
              <a:defRPr/>
            </a:pPr>
            <a:endParaRPr lang="pt-BR" sz="1600" dirty="0">
              <a:hlinkClick r:id="rId3"/>
            </a:endParaRPr>
          </a:p>
          <a:p>
            <a:pP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86" name="Google Shape;186;p27">
            <a:extLst>
              <a:ext uri="{FF2B5EF4-FFF2-40B4-BE49-F238E27FC236}">
                <a16:creationId xmlns:a16="http://schemas.microsoft.com/office/drawing/2014/main" id="{B56F5B47-8A0E-1117-3430-71BD2301C753}"/>
              </a:ext>
            </a:extLst>
          </p:cNvPr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6BC4893D-F2F7-1169-E0C9-5CF70A1F55D9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F9382F3B-9E39-A81E-8001-D507840E8DE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4B33CE31-BFDA-ECF4-495B-00DCC134DDE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D8389D93-A87C-EEC1-1344-CD4B473EB21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1683" b="1683"/>
          <a:stretch/>
        </p:blipFill>
        <p:spPr>
          <a:xfrm>
            <a:off x="6094413" y="800101"/>
            <a:ext cx="5616575" cy="3168650"/>
          </a:xfrm>
        </p:spPr>
      </p:pic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6856D474-E808-1CC4-98CF-77E2B681AF2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1490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D2DA19FD-BE2A-741E-CA26-6CD652DA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05C9C001-E0AE-C635-5CC9-DBB12D621FC5}"/>
              </a:ext>
            </a:extLst>
          </p:cNvPr>
          <p:cNvSpPr txBox="1"/>
          <p:nvPr/>
        </p:nvSpPr>
        <p:spPr>
          <a:xfrm>
            <a:off x="1317251" y="1058155"/>
            <a:ext cx="4071613" cy="321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spcAft>
                <a:spcPts val="600"/>
              </a:spcAft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</a:t>
            </a:r>
            <a:r>
              <a:rPr lang="pt-BR" sz="1600" dirty="0"/>
              <a:t>antes de ler o slide para os estudantes, promova um momento de reflexão e pergunte:</a:t>
            </a:r>
            <a:br>
              <a:rPr lang="pt-BR" sz="1600" dirty="0"/>
            </a:br>
            <a:r>
              <a:rPr lang="pt-BR" sz="1600" dirty="0"/>
              <a:t>“Quem gostaria de compartilhar algo que aprendeu na nossa aula de hoje?”</a:t>
            </a:r>
            <a:br>
              <a:rPr lang="pt-BR" sz="1600" dirty="0"/>
            </a:br>
            <a:r>
              <a:rPr lang="pt-BR" sz="1600" dirty="0"/>
              <a:t>Ouça com atenção as respostas e só então leia os itens apresentados no slide.</a:t>
            </a:r>
          </a:p>
          <a:p>
            <a:pPr lvl="0">
              <a:spcAft>
                <a:spcPts val="600"/>
              </a:spcAft>
            </a:pPr>
            <a:r>
              <a:rPr lang="pt-BR" sz="1600" dirty="0"/>
              <a:t>Retomar os conteúdos a partir das atividades realizadas é uma forma eficaz de revisitar e consolidar os aprendizados de maneira significativa.</a:t>
            </a:r>
          </a:p>
          <a:p>
            <a:pPr lvl="0">
              <a:spcAft>
                <a:spcPts val="600"/>
              </a:spcAft>
            </a:pPr>
            <a:endParaRPr lang="pt-BR" sz="1600" dirty="0"/>
          </a:p>
          <a:p>
            <a:pPr lvl="0">
              <a:spcAft>
                <a:spcPts val="600"/>
              </a:spcAft>
            </a:pPr>
            <a:endParaRPr lang="pt-BR" sz="1600" dirty="0"/>
          </a:p>
          <a:p>
            <a:pPr lvl="0">
              <a:spcAft>
                <a:spcPts val="600"/>
              </a:spcAft>
              <a:buSzPts val="1100"/>
              <a:defRPr/>
            </a:pPr>
            <a:endParaRPr lang="pt-BR" sz="1600" dirty="0">
              <a:hlinkClick r:id="rId3"/>
            </a:endParaRPr>
          </a:p>
          <a:p>
            <a:pPr indent="0">
              <a:spcAft>
                <a:spcPts val="600"/>
              </a:spcAft>
              <a:buNone/>
            </a:pPr>
            <a:endParaRPr lang="pt-BR" sz="16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pPr marR="196850" lvl="0" eaLnBrk="0" hangingPunct="0">
              <a:spcAft>
                <a:spcPts val="600"/>
              </a:spcAft>
              <a:buClr>
                <a:srgbClr val="231F20"/>
              </a:buClr>
              <a:buSzPts val="1200"/>
              <a:tabLst>
                <a:tab pos="234950" algn="l"/>
              </a:tabLst>
              <a:defRPr/>
            </a:pPr>
            <a:r>
              <a:rPr lang="pt-BR" sz="1600" dirty="0"/>
              <a:t>.</a:t>
            </a:r>
          </a:p>
          <a:p>
            <a:pPr>
              <a:spcAft>
                <a:spcPts val="600"/>
              </a:spcAft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86" name="Google Shape;186;p27">
            <a:extLst>
              <a:ext uri="{FF2B5EF4-FFF2-40B4-BE49-F238E27FC236}">
                <a16:creationId xmlns:a16="http://schemas.microsoft.com/office/drawing/2014/main" id="{1EEB6FC1-1542-2942-2969-12EF559F5BFE}"/>
              </a:ext>
            </a:extLst>
          </p:cNvPr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D8CC16B9-63C1-441E-6B01-AF503CB9577A}"/>
              </a:ext>
            </a:extLst>
          </p:cNvPr>
          <p:cNvGrpSpPr/>
          <p:nvPr/>
        </p:nvGrpSpPr>
        <p:grpSpPr>
          <a:xfrm>
            <a:off x="512659" y="1045499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471628FE-269F-20CE-195C-A9FBEEF9A2E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7A87B29E-63CB-F089-123A-791F9C5AC02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111163DE-9D77-19E8-3F65-8185E07069A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1683" b="1683"/>
          <a:stretch/>
        </p:blipFill>
        <p:spPr>
          <a:xfrm>
            <a:off x="6094413" y="800101"/>
            <a:ext cx="5616575" cy="3168650"/>
          </a:xfrm>
        </p:spPr>
      </p:pic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24D384FD-7254-4FAC-8B3C-E045727A691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3467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477838" y="1897334"/>
            <a:ext cx="787684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VAMOS CONTAR?</a:t>
            </a:r>
          </a:p>
          <a:p>
            <a:pPr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 QUE VOCÊS VEEM NESTA IMAGEM? QUANTAS JOANINHAS HÁ?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85175" y="1050832"/>
            <a:ext cx="6733644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1133150" y="3596121"/>
            <a:ext cx="2044845" cy="17104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496876" y="5532700"/>
            <a:ext cx="787684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AGORA, VEJAMOS ESTA OUTRA IMAGEM. QUANTAS JOANINHAS HÁ?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28F435-14E5-F279-BA8F-2A6AF2DFE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7530809" y="1064259"/>
            <a:ext cx="4529679" cy="57937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81F6227-C66A-6EED-46C2-1231494037D9}"/>
              </a:ext>
            </a:extLst>
          </p:cNvPr>
          <p:cNvGrpSpPr/>
          <p:nvPr/>
        </p:nvGrpSpPr>
        <p:grpSpPr>
          <a:xfrm>
            <a:off x="8918665" y="422596"/>
            <a:ext cx="2791155" cy="415517"/>
            <a:chOff x="289560" y="3851596"/>
            <a:chExt cx="2791155" cy="415517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511F1FB3-CDEA-6897-90A9-6988C24E5450}"/>
                </a:ext>
              </a:extLst>
            </p:cNvPr>
            <p:cNvSpPr txBox="1"/>
            <p:nvPr/>
          </p:nvSpPr>
          <p:spPr>
            <a:xfrm>
              <a:off x="532704" y="3910261"/>
              <a:ext cx="254801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11" name="Gráfico 3">
              <a:extLst>
                <a:ext uri="{FF2B5EF4-FFF2-40B4-BE49-F238E27FC236}">
                  <a16:creationId xmlns:a16="http://schemas.microsoft.com/office/drawing/2014/main" id="{083C0F1B-02DE-43CC-8CDF-04DF18AED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4" name="Google Shape;182;p6">
            <a:extLst>
              <a:ext uri="{FF2B5EF4-FFF2-40B4-BE49-F238E27FC236}">
                <a16:creationId xmlns:a16="http://schemas.microsoft.com/office/drawing/2014/main" id="{E417D297-C9D3-C9C5-22B4-0D8680FC4B2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8747" y="1113553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7772317" y="2170219"/>
            <a:ext cx="3947698" cy="43574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sz="26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600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FC4CF5D-C3CA-7657-1323-E747AD0D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8" y="898168"/>
            <a:ext cx="11233591" cy="677078"/>
          </a:xfrm>
        </p:spPr>
        <p:txBody>
          <a:bodyPr/>
          <a:lstStyle/>
          <a:p>
            <a:r>
              <a:rPr lang="pt-BR" sz="3100" kern="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CONTANDO PALITOS</a:t>
            </a:r>
            <a:endParaRPr lang="pt-BR" sz="31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3880" y="1748279"/>
            <a:ext cx="9268328" cy="3117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314881" algn="l"/>
              </a:tabLst>
            </a:pPr>
            <a:r>
              <a:rPr lang="pt-BR" sz="2666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 DUPLAS, VOCÊ E SEUS COLEGAS RECEBERÃO PALITOS DE PICOLÉ.</a:t>
            </a:r>
          </a:p>
          <a:p>
            <a:pPr eaLnBrk="0" hangingPunct="0">
              <a:spcAft>
                <a:spcPts val="1200"/>
              </a:spcAft>
              <a:tabLst>
                <a:tab pos="314881" algn="l"/>
              </a:tabLst>
            </a:pPr>
            <a:r>
              <a:rPr lang="pt-BR" sz="2666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SENTEM-SE COM UM COLEGA E COMPAREM A QUANTIDADE DOS SEUS PALITOS. </a:t>
            </a:r>
          </a:p>
          <a:p>
            <a:pPr indent="-457086" eaLnBrk="0" hangingPunct="0">
              <a:spcAft>
                <a:spcPts val="12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314881" algn="l"/>
              </a:tabLst>
            </a:pPr>
            <a:r>
              <a:rPr lang="pt-BR" sz="2666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QUANTOS PALITOS VOCÊ TEM? </a:t>
            </a:r>
          </a:p>
          <a:p>
            <a:pPr indent="-457086" eaLnBrk="0" hangingPunct="0">
              <a:spcAft>
                <a:spcPts val="12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314881" algn="l"/>
              </a:tabLst>
            </a:pPr>
            <a:r>
              <a:rPr lang="pt-BR" sz="2666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QUANTOS PALITOS TEM SEU COLEGA?</a:t>
            </a:r>
          </a:p>
        </p:txBody>
      </p:sp>
      <p:pic>
        <p:nvPicPr>
          <p:cNvPr id="3" name="Google Shape;198;p6">
            <a:extLst>
              <a:ext uri="{FF2B5EF4-FFF2-40B4-BE49-F238E27FC236}">
                <a16:creationId xmlns:a16="http://schemas.microsoft.com/office/drawing/2014/main" id="{11CFCFC8-99D7-EBE3-1150-65A8FB17550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9700" y="487987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6162762-F384-2886-93E7-FF7946AAC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7A721E9-2EFE-8211-2F2C-B5DE48C464EC}"/>
              </a:ext>
            </a:extLst>
          </p:cNvPr>
          <p:cNvSpPr txBox="1"/>
          <p:nvPr/>
        </p:nvSpPr>
        <p:spPr>
          <a:xfrm>
            <a:off x="477838" y="1053265"/>
            <a:ext cx="1107859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1.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VOCÊ SE LEMBRA DA HISTÓRIA DOS TRÊS PORQUINHOS?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QUANTOS LOBOS HÁ NA HISTÓRIA?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QUANTOS PORQUINHOS?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QUANTAS CASINHAS?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CONTE E ESCREVA O NÚMERO CORRESPONDENTE.</a:t>
            </a:r>
            <a:endParaRPr lang="pt-BR" sz="2600" dirty="0"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20" name="Google Shape;198;p6">
            <a:extLst>
              <a:ext uri="{FF2B5EF4-FFF2-40B4-BE49-F238E27FC236}">
                <a16:creationId xmlns:a16="http://schemas.microsoft.com/office/drawing/2014/main" id="{F0CD5F71-4AB1-CE8D-8B57-9F87E83A71B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9700" y="487987"/>
            <a:ext cx="57772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55B9D1D-0E05-320A-42FC-946D1795FF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64535" y="3647116"/>
            <a:ext cx="1796144" cy="1937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CFEE517-1B22-213C-69D4-0F6422895C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83241" y="3563805"/>
            <a:ext cx="1359038" cy="19373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9A3ED16-8B32-A5ED-1BFF-9AF5E55750BA}"/>
              </a:ext>
            </a:extLst>
          </p:cNvPr>
          <p:cNvSpPr/>
          <p:nvPr/>
        </p:nvSpPr>
        <p:spPr>
          <a:xfrm>
            <a:off x="1141337" y="5693230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F34AF62-F085-D4FA-D663-8F36E4E71EA5}"/>
              </a:ext>
            </a:extLst>
          </p:cNvPr>
          <p:cNvSpPr/>
          <p:nvPr/>
        </p:nvSpPr>
        <p:spPr>
          <a:xfrm>
            <a:off x="5115963" y="5664447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8E23163-4EE6-8B20-17FB-ADE396EE26E6}"/>
              </a:ext>
            </a:extLst>
          </p:cNvPr>
          <p:cNvSpPr/>
          <p:nvPr/>
        </p:nvSpPr>
        <p:spPr>
          <a:xfrm>
            <a:off x="8835071" y="5693230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09B7D83-E7C1-39B0-1295-9902AA4440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3990" y="3341198"/>
            <a:ext cx="3085710" cy="216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64535" y="3647116"/>
            <a:ext cx="1796144" cy="1937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83241" y="3563805"/>
            <a:ext cx="1359038" cy="19373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21A74AC-C43F-9B60-AE5C-40A008E6808A}"/>
              </a:ext>
            </a:extLst>
          </p:cNvPr>
          <p:cNvSpPr/>
          <p:nvPr/>
        </p:nvSpPr>
        <p:spPr>
          <a:xfrm>
            <a:off x="1141337" y="5693230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606492C-6589-25F0-3C45-EF7C22E37F00}"/>
              </a:ext>
            </a:extLst>
          </p:cNvPr>
          <p:cNvSpPr/>
          <p:nvPr/>
        </p:nvSpPr>
        <p:spPr>
          <a:xfrm>
            <a:off x="5115963" y="5664447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1B16773-FBCD-AE56-062E-A4F4A4B4D084}"/>
              </a:ext>
            </a:extLst>
          </p:cNvPr>
          <p:cNvSpPr/>
          <p:nvPr/>
        </p:nvSpPr>
        <p:spPr>
          <a:xfrm>
            <a:off x="8835071" y="5693230"/>
            <a:ext cx="2185635" cy="73771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7ED0A95-830F-CACA-A046-9997501FEE58}"/>
              </a:ext>
            </a:extLst>
          </p:cNvPr>
          <p:cNvSpPr txBox="1"/>
          <p:nvPr/>
        </p:nvSpPr>
        <p:spPr>
          <a:xfrm>
            <a:off x="2048901" y="5754390"/>
            <a:ext cx="37050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199" b="1" dirty="0"/>
              <a:t>3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5ADF2D6-02FE-913B-E982-F51EA1031EEB}"/>
              </a:ext>
            </a:extLst>
          </p:cNvPr>
          <p:cNvSpPr txBox="1"/>
          <p:nvPr/>
        </p:nvSpPr>
        <p:spPr>
          <a:xfrm>
            <a:off x="6023527" y="5755018"/>
            <a:ext cx="37050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199" b="1" dirty="0"/>
              <a:t>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7D2044-F402-BDF0-B108-7BB9A595764A}"/>
              </a:ext>
            </a:extLst>
          </p:cNvPr>
          <p:cNvSpPr txBox="1"/>
          <p:nvPr/>
        </p:nvSpPr>
        <p:spPr>
          <a:xfrm>
            <a:off x="9773904" y="5755018"/>
            <a:ext cx="37050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199" b="1" dirty="0"/>
              <a:t>2</a:t>
            </a:r>
          </a:p>
        </p:txBody>
      </p:sp>
      <p:pic>
        <p:nvPicPr>
          <p:cNvPr id="18" name="Google Shape;184;p6">
            <a:extLst>
              <a:ext uri="{FF2B5EF4-FFF2-40B4-BE49-F238E27FC236}">
                <a16:creationId xmlns:a16="http://schemas.microsoft.com/office/drawing/2014/main" id="{E5D9B024-6905-F005-05FF-2422FD15606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46FE84E-C5D0-222E-6B32-82C1D0A7EA65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C8AD5E1-C437-2AD5-E657-E7B40CFD0DF8}"/>
              </a:ext>
            </a:extLst>
          </p:cNvPr>
          <p:cNvSpPr txBox="1"/>
          <p:nvPr/>
        </p:nvSpPr>
        <p:spPr>
          <a:xfrm>
            <a:off x="477838" y="1053265"/>
            <a:ext cx="1107859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1.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VOCÊ SE LEMBRA DA HISTÓRIA DOS TRÊS PORQUINHOS?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QUANTOS LOBOS HÁ NA HISTÓRIA?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QUANTOS PORQUINHOS?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QUANTAS CASINHAS? </a:t>
            </a:r>
          </a:p>
          <a:p>
            <a:pPr marL="457086" marR="128661" indent="-457086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  <a:tabLst>
                <a:tab pos="429153" algn="l"/>
              </a:tabLst>
            </a:pP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CONTE E ESCREVA O NÚMERO CORRESPONDENTE.</a:t>
            </a:r>
            <a:endParaRPr lang="pt-BR" sz="2600" dirty="0"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5AECCFA-1A78-0F87-7B81-7BE28FE5F64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23990" y="3341198"/>
            <a:ext cx="308571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7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/>
          <p:cNvSpPr/>
          <p:nvPr/>
        </p:nvSpPr>
        <p:spPr>
          <a:xfrm>
            <a:off x="816243" y="2352380"/>
            <a:ext cx="10519776" cy="4005051"/>
          </a:xfrm>
          <a:prstGeom prst="round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2458" y="2540127"/>
            <a:ext cx="2677753" cy="3817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C764FE3-B58D-C640-28C8-ADF09638753C}"/>
              </a:ext>
            </a:extLst>
          </p:cNvPr>
          <p:cNvSpPr txBox="1"/>
          <p:nvPr/>
        </p:nvSpPr>
        <p:spPr>
          <a:xfrm>
            <a:off x="477838" y="1066241"/>
            <a:ext cx="11267483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BR" sz="2600" b="1" dirty="0">
                <a:solidFill>
                  <a:srgbClr val="74489D"/>
                </a:solidFill>
                <a:latin typeface="+mn-lt"/>
              </a:rPr>
              <a:t>2.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LOBO ESTÁ SEGUINDO A CHAPEUZINHO PELA FLORESTA. DESENHE AS PEGADAS QUE ELE DEIXOU NO CAMINHO, UMA PARA CADA PATA.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6" name="Google Shape;185;p6">
            <a:extLst>
              <a:ext uri="{FF2B5EF4-FFF2-40B4-BE49-F238E27FC236}">
                <a16:creationId xmlns:a16="http://schemas.microsoft.com/office/drawing/2014/main" id="{7C8FDD5A-176F-0027-D331-A73098B632A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5031" y="382663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60686" y="4755578"/>
            <a:ext cx="740746" cy="87297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1399F0E-8AF8-002A-7A82-1CA8E543C3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96944" y="4260271"/>
            <a:ext cx="740746" cy="87297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746E2F8-BE4E-F241-394A-1B7BCA44F6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99803" y="5419889"/>
            <a:ext cx="740746" cy="87297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BD33F95-69DC-8DE4-2C0D-DABECE1721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31572" y="5234188"/>
            <a:ext cx="740746" cy="87297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B05A6EE-BA1F-988C-8B50-AB30248A5838}"/>
              </a:ext>
            </a:extLst>
          </p:cNvPr>
          <p:cNvSpPr txBox="1"/>
          <p:nvPr/>
        </p:nvSpPr>
        <p:spPr>
          <a:xfrm>
            <a:off x="477838" y="1066241"/>
            <a:ext cx="11267483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BR" sz="2600" b="1" dirty="0">
                <a:solidFill>
                  <a:srgbClr val="74489D"/>
                </a:solidFill>
                <a:latin typeface="+mn-lt"/>
              </a:rPr>
              <a:t>2.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LOBO ESTÁ SEGUINDO A CHAPEUZINHO PELA FLORESTA. DESENHE AS PEGADAS QUE ELE DEIXOU NO CAMINHO, UMA PARA CADA PATA.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5" name="Google Shape;184;p6">
            <a:extLst>
              <a:ext uri="{FF2B5EF4-FFF2-40B4-BE49-F238E27FC236}">
                <a16:creationId xmlns:a16="http://schemas.microsoft.com/office/drawing/2014/main" id="{1575F9B4-3C37-5EC9-63DE-6525380F06C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0978" y="45771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EA56B0B-6083-0F8E-7CB3-615B5FD83B16}"/>
              </a:ext>
            </a:extLst>
          </p:cNvPr>
          <p:cNvSpPr txBox="1"/>
          <p:nvPr/>
        </p:nvSpPr>
        <p:spPr>
          <a:xfrm>
            <a:off x="8799141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B111D4F-A89E-BF6B-A055-245B011FCC35}"/>
              </a:ext>
            </a:extLst>
          </p:cNvPr>
          <p:cNvSpPr/>
          <p:nvPr/>
        </p:nvSpPr>
        <p:spPr>
          <a:xfrm>
            <a:off x="816243" y="2352380"/>
            <a:ext cx="10519776" cy="4005051"/>
          </a:xfrm>
          <a:prstGeom prst="round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294AE822-B3A3-976E-5C1C-961892E97A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62458" y="2540127"/>
            <a:ext cx="2677753" cy="3817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073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80E6287-A996-EF1A-D64C-7F2A232592C8}"/>
              </a:ext>
            </a:extLst>
          </p:cNvPr>
          <p:cNvSpPr/>
          <p:nvPr/>
        </p:nvSpPr>
        <p:spPr>
          <a:xfrm>
            <a:off x="8936040" y="5854595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9E5D85-3C36-708A-2C1F-F4E65F881580}"/>
              </a:ext>
            </a:extLst>
          </p:cNvPr>
          <p:cNvSpPr txBox="1"/>
          <p:nvPr/>
        </p:nvSpPr>
        <p:spPr>
          <a:xfrm>
            <a:off x="477839" y="1062677"/>
            <a:ext cx="1131876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SERÁ QUE HÁ UMA CASA PARA CADA PORQUINHO? LIGUE CADA</a:t>
            </a:r>
          </a:p>
          <a:p>
            <a:pPr marR="128661">
              <a:buClr>
                <a:srgbClr val="7030A0"/>
              </a:buClr>
              <a:buSzPct val="100000"/>
              <a:tabLst>
                <a:tab pos="429153" algn="l"/>
              </a:tabLst>
            </a:pP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PORQUINHO A UMA CASA. DEPOIS, ESCREVA QUANTOS PORQUINHOS FICARAM SEM CASA.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54C4C04-4B68-0811-0AA8-CF252111D5D1}"/>
              </a:ext>
            </a:extLst>
          </p:cNvPr>
          <p:cNvGrpSpPr/>
          <p:nvPr/>
        </p:nvGrpSpPr>
        <p:grpSpPr>
          <a:xfrm>
            <a:off x="819238" y="2558741"/>
            <a:ext cx="3260884" cy="2565858"/>
            <a:chOff x="525851" y="1552595"/>
            <a:chExt cx="2763864" cy="21747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E6ACD5F2-431F-F0E9-E3EB-E8ABC7FE3A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-6997" b="-7960"/>
            <a:stretch/>
          </p:blipFill>
          <p:spPr>
            <a:xfrm>
              <a:off x="2305899" y="1552595"/>
              <a:ext cx="983816" cy="962528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159A5DDC-DB6C-5EF9-CEC1-7FA99A52B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525851" y="2248251"/>
              <a:ext cx="1082375" cy="749597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D2AF82A7-81F3-5687-059A-4C24B9DA5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3421" b="-2453"/>
            <a:stretch/>
          </p:blipFill>
          <p:spPr>
            <a:xfrm>
              <a:off x="1739216" y="2764840"/>
              <a:ext cx="973399" cy="962528"/>
            </a:xfrm>
            <a:prstGeom prst="rect">
              <a:avLst/>
            </a:prstGeom>
          </p:spPr>
        </p:pic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FAC025B6-859F-E20F-5EA9-0878A7D05A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2000" b="-1956"/>
          <a:stretch/>
        </p:blipFill>
        <p:spPr>
          <a:xfrm>
            <a:off x="9403183" y="3235139"/>
            <a:ext cx="1229246" cy="1353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724AA8D-0389-97E6-9734-D43C13445C8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6093" b="-3951"/>
          <a:stretch/>
        </p:blipFill>
        <p:spPr>
          <a:xfrm>
            <a:off x="7989130" y="4209861"/>
            <a:ext cx="968645" cy="1385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24E7AB8-4FC3-0C5B-A410-FC63BCA394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771" r="-4385"/>
          <a:stretch/>
        </p:blipFill>
        <p:spPr>
          <a:xfrm>
            <a:off x="10494008" y="4897539"/>
            <a:ext cx="1240787" cy="856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6AC7284-6444-32F1-A9B0-CE5CDA75CA8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771" r="-4385"/>
          <a:stretch/>
        </p:blipFill>
        <p:spPr>
          <a:xfrm>
            <a:off x="10555813" y="2532013"/>
            <a:ext cx="1240787" cy="8565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C43F984-44AA-8E06-EA33-187829A046E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6093" b="-3951"/>
          <a:stretch/>
        </p:blipFill>
        <p:spPr>
          <a:xfrm>
            <a:off x="7885869" y="2353802"/>
            <a:ext cx="968645" cy="1385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Google Shape;197;p6" descr="Ícone&#10;&#10;Descrição gerada automaticamente">
            <a:extLst>
              <a:ext uri="{FF2B5EF4-FFF2-40B4-BE49-F238E27FC236}">
                <a16:creationId xmlns:a16="http://schemas.microsoft.com/office/drawing/2014/main" id="{6A73FC0C-5FCB-84E7-2A39-0F553FBD81A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76206" y="517919"/>
            <a:ext cx="48766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CBA60FFB-6932-4DFF-9313-AB5992E66981}"/>
</file>

<file path=customXml/itemProps2.xml><?xml version="1.0" encoding="utf-8"?>
<ds:datastoreItem xmlns:ds="http://schemas.openxmlformats.org/officeDocument/2006/customXml" ds:itemID="{EA8E4A9F-3FD6-4480-B088-A9303B1F36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C1D695-3BE6-4BB2-A6E7-23EE7750FADC}">
  <ds:schemaRefs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6fbeb102-8e9f-472b-adc1-a7108b369a00"/>
    <ds:schemaRef ds:uri="7700c5b6-cec6-4932-ab65-4424302d85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813</TotalTime>
  <Words>2300</Words>
  <Application>Microsoft Office PowerPoint</Application>
  <PresentationFormat>Personalizar</PresentationFormat>
  <Paragraphs>174</Paragraphs>
  <Slides>29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Grandstander Medium</vt:lpstr>
      <vt:lpstr>Times New Roman</vt:lpstr>
      <vt:lpstr>Segoe Print</vt:lpstr>
      <vt:lpstr>Lato</vt:lpstr>
      <vt:lpstr>Grandstander SemiBold</vt:lpstr>
      <vt:lpstr>Verdana</vt:lpstr>
      <vt:lpstr>Grandstander</vt:lpstr>
      <vt:lpstr>Arial</vt:lpstr>
      <vt:lpstr>Calibri</vt:lpstr>
      <vt:lpstr>2026 MAT</vt:lpstr>
      <vt:lpstr>Apresentação do PowerPoint</vt:lpstr>
      <vt:lpstr>Apresentação do PowerPoint</vt:lpstr>
      <vt:lpstr>Apresentação do PowerPoint</vt:lpstr>
      <vt:lpstr>CONTANDO PALITOS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Viviane Da Costa Batista Pereira</cp:lastModifiedBy>
  <cp:revision>82</cp:revision>
  <dcterms:modified xsi:type="dcterms:W3CDTF">2025-10-08T15:30:29Z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