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Open Sauce Bold" charset="1" panose="00000800000000000000"/>
      <p:regular r:id="rId17"/>
    </p:embeddedFont>
    <p:embeddedFont>
      <p:font typeface="Open Sauce" charset="1" panose="00000500000000000000"/>
      <p:regular r:id="rId18"/>
    </p:embeddedFont>
    <p:embeddedFont>
      <p:font typeface="Open Sauce Bold Italics" charset="1" panose="00000800000000000000"/>
      <p:regular r:id="rId19"/>
    </p:embeddedFont>
    <p:embeddedFont>
      <p:font typeface="Open Sauce Heavy" charset="1" panose="00000A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2" Target="../media/image27.jpeg" Type="http://schemas.openxmlformats.org/officeDocument/2006/relationships/image"/><Relationship Id="rId3" Target="../media/image28.jpe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 Id="rId4" Target="../media/image1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626"/>
            </a:stretch>
          </a:blipFill>
        </p:spPr>
      </p:sp>
      <p:sp>
        <p:nvSpPr>
          <p:cNvPr name="TextBox 3" id="3"/>
          <p:cNvSpPr txBox="true"/>
          <p:nvPr/>
        </p:nvSpPr>
        <p:spPr>
          <a:xfrm rot="0">
            <a:off x="1747869" y="447598"/>
            <a:ext cx="14792262" cy="3335135"/>
          </a:xfrm>
          <a:prstGeom prst="rect">
            <a:avLst/>
          </a:prstGeom>
        </p:spPr>
        <p:txBody>
          <a:bodyPr anchor="t" rtlCol="false" tIns="0" lIns="0" bIns="0" rIns="0">
            <a:spAutoFit/>
          </a:bodyPr>
          <a:lstStyle/>
          <a:p>
            <a:pPr algn="ctr">
              <a:lnSpc>
                <a:spcPts val="27247"/>
              </a:lnSpc>
              <a:spcBef>
                <a:spcPct val="0"/>
              </a:spcBef>
            </a:pPr>
            <a:r>
              <a:rPr lang="en-US" b="true" sz="19462" spc="-1323">
                <a:solidFill>
                  <a:srgbClr val="FFFFFF"/>
                </a:solidFill>
                <a:latin typeface="Open Sauce Bold"/>
                <a:ea typeface="Open Sauce Bold"/>
                <a:cs typeface="Open Sauce Bold"/>
                <a:sym typeface="Open Sauce Bold"/>
              </a:rPr>
              <a:t>LIV</a:t>
            </a:r>
            <a:r>
              <a:rPr lang="en-US" b="true" sz="19462" spc="-1323">
                <a:solidFill>
                  <a:srgbClr val="FFFFFF"/>
                </a:solidFill>
                <a:latin typeface="Open Sauce Bold"/>
                <a:ea typeface="Open Sauce Bold"/>
                <a:cs typeface="Open Sauce Bold"/>
                <a:sym typeface="Open Sauce Bold"/>
              </a:rPr>
              <a:t>ESTOCK</a:t>
            </a:r>
          </a:p>
        </p:txBody>
      </p:sp>
      <p:sp>
        <p:nvSpPr>
          <p:cNvPr name="Freeform 4" id="4"/>
          <p:cNvSpPr/>
          <p:nvPr/>
        </p:nvSpPr>
        <p:spPr>
          <a:xfrm flipH="false" flipV="false" rot="0">
            <a:off x="10854324" y="2100204"/>
            <a:ext cx="1248932" cy="906483"/>
          </a:xfrm>
          <a:custGeom>
            <a:avLst/>
            <a:gdLst/>
            <a:ahLst/>
            <a:cxnLst/>
            <a:rect r="r" b="b" t="t" l="l"/>
            <a:pathLst>
              <a:path h="906483" w="1248932">
                <a:moveTo>
                  <a:pt x="0" y="0"/>
                </a:moveTo>
                <a:lnTo>
                  <a:pt x="1248931" y="0"/>
                </a:lnTo>
                <a:lnTo>
                  <a:pt x="1248931" y="906483"/>
                </a:lnTo>
                <a:lnTo>
                  <a:pt x="0" y="9064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6660904" y="8741494"/>
            <a:ext cx="4966192" cy="516806"/>
            <a:chOff x="0" y="0"/>
            <a:chExt cx="1307968" cy="136114"/>
          </a:xfrm>
        </p:grpSpPr>
        <p:sp>
          <p:nvSpPr>
            <p:cNvPr name="Freeform 6" id="6"/>
            <p:cNvSpPr/>
            <p:nvPr/>
          </p:nvSpPr>
          <p:spPr>
            <a:xfrm flipH="false" flipV="false" rot="0">
              <a:off x="0" y="0"/>
              <a:ext cx="1307968" cy="136114"/>
            </a:xfrm>
            <a:custGeom>
              <a:avLst/>
              <a:gdLst/>
              <a:ahLst/>
              <a:cxnLst/>
              <a:rect r="r" b="b" t="t" l="l"/>
              <a:pathLst>
                <a:path h="136114" w="1307968">
                  <a:moveTo>
                    <a:pt x="68057" y="0"/>
                  </a:moveTo>
                  <a:lnTo>
                    <a:pt x="1239911" y="0"/>
                  </a:lnTo>
                  <a:cubicBezTo>
                    <a:pt x="1257961" y="0"/>
                    <a:pt x="1275272" y="7170"/>
                    <a:pt x="1288035" y="19933"/>
                  </a:cubicBezTo>
                  <a:cubicBezTo>
                    <a:pt x="1300798" y="32696"/>
                    <a:pt x="1307968" y="50007"/>
                    <a:pt x="1307968" y="68057"/>
                  </a:cubicBezTo>
                  <a:lnTo>
                    <a:pt x="1307968" y="68057"/>
                  </a:lnTo>
                  <a:cubicBezTo>
                    <a:pt x="1307968" y="86107"/>
                    <a:pt x="1300798" y="103417"/>
                    <a:pt x="1288035" y="116180"/>
                  </a:cubicBezTo>
                  <a:cubicBezTo>
                    <a:pt x="1275272" y="128943"/>
                    <a:pt x="1257961" y="136114"/>
                    <a:pt x="1239911" y="136114"/>
                  </a:cubicBezTo>
                  <a:lnTo>
                    <a:pt x="68057" y="136114"/>
                  </a:lnTo>
                  <a:cubicBezTo>
                    <a:pt x="50007" y="136114"/>
                    <a:pt x="32696" y="128943"/>
                    <a:pt x="19933" y="116180"/>
                  </a:cubicBezTo>
                  <a:cubicBezTo>
                    <a:pt x="7170" y="103417"/>
                    <a:pt x="0" y="86107"/>
                    <a:pt x="0" y="68057"/>
                  </a:cubicBezTo>
                  <a:lnTo>
                    <a:pt x="0" y="68057"/>
                  </a:lnTo>
                  <a:cubicBezTo>
                    <a:pt x="0" y="50007"/>
                    <a:pt x="7170" y="32696"/>
                    <a:pt x="19933" y="19933"/>
                  </a:cubicBezTo>
                  <a:cubicBezTo>
                    <a:pt x="32696" y="7170"/>
                    <a:pt x="50007" y="0"/>
                    <a:pt x="68057" y="0"/>
                  </a:cubicBezTo>
                  <a:close/>
                </a:path>
              </a:pathLst>
            </a:custGeom>
            <a:solidFill>
              <a:srgbClr val="FFFFFF"/>
            </a:solidFill>
          </p:spPr>
        </p:sp>
        <p:sp>
          <p:nvSpPr>
            <p:cNvPr name="TextBox 7" id="7"/>
            <p:cNvSpPr txBox="true"/>
            <p:nvPr/>
          </p:nvSpPr>
          <p:spPr>
            <a:xfrm>
              <a:off x="0" y="-38100"/>
              <a:ext cx="1307968" cy="174214"/>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6728812" y="8865277"/>
            <a:ext cx="4830375" cy="240665"/>
          </a:xfrm>
          <a:prstGeom prst="rect">
            <a:avLst/>
          </a:prstGeom>
        </p:spPr>
        <p:txBody>
          <a:bodyPr anchor="t" rtlCol="false" tIns="0" lIns="0" bIns="0" rIns="0">
            <a:spAutoFit/>
          </a:bodyPr>
          <a:lstStyle/>
          <a:p>
            <a:pPr algn="ctr">
              <a:lnSpc>
                <a:spcPts val="1960"/>
              </a:lnSpc>
              <a:spcBef>
                <a:spcPct val="0"/>
              </a:spcBef>
            </a:pPr>
            <a:r>
              <a:rPr lang="en-US" b="true" sz="1400" spc="-35">
                <a:solidFill>
                  <a:srgbClr val="1C4427"/>
                </a:solidFill>
                <a:latin typeface="Open Sauce Bold"/>
                <a:ea typeface="Open Sauce Bold"/>
                <a:cs typeface="Open Sauce Bold"/>
                <a:sym typeface="Open Sauce Bold"/>
              </a:rPr>
              <a:t>FEED</a:t>
            </a:r>
            <a:r>
              <a:rPr lang="en-US" b="true" sz="1400" spc="-35">
                <a:solidFill>
                  <a:srgbClr val="1C4427"/>
                </a:solidFill>
                <a:latin typeface="Open Sauce Bold"/>
                <a:ea typeface="Open Sauce Bold"/>
                <a:cs typeface="Open Sauce Bold"/>
                <a:sym typeface="Open Sauce Bold"/>
              </a:rPr>
              <a:t>ING TH</a:t>
            </a:r>
            <a:r>
              <a:rPr lang="en-US" b="true" sz="1400" spc="-35">
                <a:solidFill>
                  <a:srgbClr val="1C4427"/>
                </a:solidFill>
                <a:latin typeface="Open Sauce Bold"/>
                <a:ea typeface="Open Sauce Bold"/>
                <a:cs typeface="Open Sauce Bold"/>
                <a:sym typeface="Open Sauce Bold"/>
              </a:rPr>
              <a:t>E WORLD, SUSTAINING COMMUNITIES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670835" y="1015112"/>
            <a:ext cx="7210749" cy="2390755"/>
          </a:xfrm>
          <a:prstGeom prst="rect">
            <a:avLst/>
          </a:prstGeom>
        </p:spPr>
        <p:txBody>
          <a:bodyPr anchor="t" rtlCol="false" tIns="0" lIns="0" bIns="0" rIns="0">
            <a:spAutoFit/>
          </a:bodyPr>
          <a:lstStyle/>
          <a:p>
            <a:pPr algn="l">
              <a:lnSpc>
                <a:spcPts val="9215"/>
              </a:lnSpc>
            </a:pPr>
            <a:r>
              <a:rPr lang="en-US" b="true" sz="9215" spc="-626">
                <a:solidFill>
                  <a:srgbClr val="1C4427"/>
                </a:solidFill>
                <a:latin typeface="Open Sauce Bold"/>
                <a:ea typeface="Open Sauce Bold"/>
                <a:cs typeface="Open Sauce Bold"/>
                <a:sym typeface="Open Sauce Bold"/>
              </a:rPr>
              <a:t>FUTURE DIRECTIONS</a:t>
            </a:r>
          </a:p>
        </p:txBody>
      </p:sp>
      <p:grpSp>
        <p:nvGrpSpPr>
          <p:cNvPr name="Group 3" id="3"/>
          <p:cNvGrpSpPr/>
          <p:nvPr/>
        </p:nvGrpSpPr>
        <p:grpSpPr>
          <a:xfrm rot="0">
            <a:off x="1028700" y="1028700"/>
            <a:ext cx="9127785" cy="6479151"/>
            <a:chOff x="0" y="0"/>
            <a:chExt cx="2404026" cy="1706443"/>
          </a:xfrm>
        </p:grpSpPr>
        <p:sp>
          <p:nvSpPr>
            <p:cNvPr name="Freeform 4" id="4"/>
            <p:cNvSpPr/>
            <p:nvPr/>
          </p:nvSpPr>
          <p:spPr>
            <a:xfrm flipH="false" flipV="false" rot="0">
              <a:off x="0" y="0"/>
              <a:ext cx="2404026" cy="1706443"/>
            </a:xfrm>
            <a:custGeom>
              <a:avLst/>
              <a:gdLst/>
              <a:ahLst/>
              <a:cxnLst/>
              <a:rect r="r" b="b" t="t" l="l"/>
              <a:pathLst>
                <a:path h="1706443" w="2404026">
                  <a:moveTo>
                    <a:pt x="16963" y="0"/>
                  </a:moveTo>
                  <a:lnTo>
                    <a:pt x="2387062" y="0"/>
                  </a:lnTo>
                  <a:cubicBezTo>
                    <a:pt x="2391561" y="0"/>
                    <a:pt x="2395876" y="1787"/>
                    <a:pt x="2399057" y="4968"/>
                  </a:cubicBezTo>
                  <a:cubicBezTo>
                    <a:pt x="2402238" y="8150"/>
                    <a:pt x="2404026" y="12464"/>
                    <a:pt x="2404026" y="16963"/>
                  </a:cubicBezTo>
                  <a:lnTo>
                    <a:pt x="2404026" y="1689480"/>
                  </a:lnTo>
                  <a:cubicBezTo>
                    <a:pt x="2404026" y="1693979"/>
                    <a:pt x="2402238" y="1698293"/>
                    <a:pt x="2399057" y="1701475"/>
                  </a:cubicBezTo>
                  <a:cubicBezTo>
                    <a:pt x="2395876" y="1704656"/>
                    <a:pt x="2391561" y="1706443"/>
                    <a:pt x="2387062" y="1706443"/>
                  </a:cubicBezTo>
                  <a:lnTo>
                    <a:pt x="16963" y="1706443"/>
                  </a:lnTo>
                  <a:cubicBezTo>
                    <a:pt x="12464" y="1706443"/>
                    <a:pt x="8150" y="1704656"/>
                    <a:pt x="4968" y="1701475"/>
                  </a:cubicBezTo>
                  <a:cubicBezTo>
                    <a:pt x="1787" y="1698293"/>
                    <a:pt x="0" y="1693979"/>
                    <a:pt x="0" y="1689480"/>
                  </a:cubicBezTo>
                  <a:lnTo>
                    <a:pt x="0" y="16963"/>
                  </a:lnTo>
                  <a:cubicBezTo>
                    <a:pt x="0" y="12464"/>
                    <a:pt x="1787" y="8150"/>
                    <a:pt x="4968" y="4968"/>
                  </a:cubicBezTo>
                  <a:cubicBezTo>
                    <a:pt x="8150" y="1787"/>
                    <a:pt x="12464" y="0"/>
                    <a:pt x="16963" y="0"/>
                  </a:cubicBezTo>
                  <a:close/>
                </a:path>
              </a:pathLst>
            </a:custGeom>
            <a:solidFill>
              <a:srgbClr val="1C4427"/>
            </a:solidFill>
          </p:spPr>
        </p:sp>
        <p:sp>
          <p:nvSpPr>
            <p:cNvPr name="TextBox 5" id="5"/>
            <p:cNvSpPr txBox="true"/>
            <p:nvPr/>
          </p:nvSpPr>
          <p:spPr>
            <a:xfrm>
              <a:off x="0" y="-38100"/>
              <a:ext cx="2404026" cy="1744543"/>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055849" y="1881736"/>
            <a:ext cx="3021618" cy="247650"/>
          </a:xfrm>
          <a:prstGeom prst="rect">
            <a:avLst/>
          </a:prstGeom>
        </p:spPr>
        <p:txBody>
          <a:bodyPr anchor="t" rtlCol="false" tIns="0" lIns="0" bIns="0" rIns="0">
            <a:spAutoFit/>
          </a:bodyPr>
          <a:lstStyle/>
          <a:p>
            <a:pPr algn="l">
              <a:lnSpc>
                <a:spcPts val="1919"/>
              </a:lnSpc>
            </a:pPr>
            <a:r>
              <a:rPr lang="en-US" b="true" sz="1599" spc="-39">
                <a:solidFill>
                  <a:srgbClr val="C1FF72"/>
                </a:solidFill>
                <a:latin typeface="Open Sauce Bold"/>
                <a:ea typeface="Open Sauce Bold"/>
                <a:cs typeface="Open Sauce Bold"/>
                <a:sym typeface="Open Sauce Bold"/>
              </a:rPr>
              <a:t>ALTERNATIVE PROTEINS</a:t>
            </a:r>
          </a:p>
        </p:txBody>
      </p:sp>
      <p:sp>
        <p:nvSpPr>
          <p:cNvPr name="TextBox 7" id="7"/>
          <p:cNvSpPr txBox="true"/>
          <p:nvPr/>
        </p:nvSpPr>
        <p:spPr>
          <a:xfrm rot="0">
            <a:off x="2055849" y="2284557"/>
            <a:ext cx="3021618" cy="628551"/>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Plant-based and lab-grown meat complement livestock, reducing pressure on ecosystems.</a:t>
            </a:r>
          </a:p>
        </p:txBody>
      </p:sp>
      <p:sp>
        <p:nvSpPr>
          <p:cNvPr name="TextBox 8" id="8"/>
          <p:cNvSpPr txBox="true"/>
          <p:nvPr/>
        </p:nvSpPr>
        <p:spPr>
          <a:xfrm rot="0">
            <a:off x="1027924" y="8534334"/>
            <a:ext cx="5078243" cy="723966"/>
          </a:xfrm>
          <a:prstGeom prst="rect">
            <a:avLst/>
          </a:prstGeom>
        </p:spPr>
        <p:txBody>
          <a:bodyPr anchor="t" rtlCol="false" tIns="0" lIns="0" bIns="0" rIns="0">
            <a:spAutoFit/>
          </a:bodyPr>
          <a:lstStyle/>
          <a:p>
            <a:pPr algn="l">
              <a:lnSpc>
                <a:spcPts val="2879"/>
              </a:lnSpc>
            </a:pPr>
            <a:r>
              <a:rPr lang="en-US" b="true" sz="2400" spc="-60">
                <a:solidFill>
                  <a:srgbClr val="1C4427"/>
                </a:solidFill>
                <a:latin typeface="Open Sauce Bold"/>
                <a:ea typeface="Open Sauce Bold"/>
                <a:cs typeface="Open Sauce Bold"/>
                <a:sym typeface="Open Sauce Bold"/>
              </a:rPr>
              <a:t> INNOVATION FOR SUSTAINABLE LIVESTOCK SYSTEMS</a:t>
            </a:r>
          </a:p>
        </p:txBody>
      </p:sp>
      <p:sp>
        <p:nvSpPr>
          <p:cNvPr name="TextBox 9" id="9"/>
          <p:cNvSpPr txBox="true"/>
          <p:nvPr/>
        </p:nvSpPr>
        <p:spPr>
          <a:xfrm rot="0">
            <a:off x="6106167" y="1881736"/>
            <a:ext cx="3021618" cy="247650"/>
          </a:xfrm>
          <a:prstGeom prst="rect">
            <a:avLst/>
          </a:prstGeom>
        </p:spPr>
        <p:txBody>
          <a:bodyPr anchor="t" rtlCol="false" tIns="0" lIns="0" bIns="0" rIns="0">
            <a:spAutoFit/>
          </a:bodyPr>
          <a:lstStyle/>
          <a:p>
            <a:pPr algn="l">
              <a:lnSpc>
                <a:spcPts val="1919"/>
              </a:lnSpc>
            </a:pPr>
            <a:r>
              <a:rPr lang="en-US" b="true" sz="1599" spc="-39">
                <a:solidFill>
                  <a:srgbClr val="C1FF72"/>
                </a:solidFill>
                <a:latin typeface="Open Sauce Bold"/>
                <a:ea typeface="Open Sauce Bold"/>
                <a:cs typeface="Open Sauce Bold"/>
                <a:sym typeface="Open Sauce Bold"/>
              </a:rPr>
              <a:t>POLICY SUPPORT</a:t>
            </a:r>
          </a:p>
        </p:txBody>
      </p:sp>
      <p:sp>
        <p:nvSpPr>
          <p:cNvPr name="TextBox 10" id="10"/>
          <p:cNvSpPr txBox="true"/>
          <p:nvPr/>
        </p:nvSpPr>
        <p:spPr>
          <a:xfrm rot="0">
            <a:off x="6106167" y="2284557"/>
            <a:ext cx="3021618" cy="628551"/>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Regulations and programs promote sustainable practices across regions.</a:t>
            </a:r>
          </a:p>
        </p:txBody>
      </p:sp>
      <p:sp>
        <p:nvSpPr>
          <p:cNvPr name="TextBox 11" id="11"/>
          <p:cNvSpPr txBox="true"/>
          <p:nvPr/>
        </p:nvSpPr>
        <p:spPr>
          <a:xfrm rot="0">
            <a:off x="10670835" y="8130147"/>
            <a:ext cx="3021618"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GLOBAL PARTNERSHIPS</a:t>
            </a:r>
          </a:p>
        </p:txBody>
      </p:sp>
      <p:sp>
        <p:nvSpPr>
          <p:cNvPr name="TextBox 12" id="12"/>
          <p:cNvSpPr txBox="true"/>
          <p:nvPr/>
        </p:nvSpPr>
        <p:spPr>
          <a:xfrm rot="0">
            <a:off x="10670835" y="8629749"/>
            <a:ext cx="3021618" cy="628551"/>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Collaboration enhances knowledge sharing and resource distribution worldwide.</a:t>
            </a:r>
          </a:p>
        </p:txBody>
      </p:sp>
      <p:sp>
        <p:nvSpPr>
          <p:cNvPr name="TextBox 13" id="13"/>
          <p:cNvSpPr txBox="true"/>
          <p:nvPr/>
        </p:nvSpPr>
        <p:spPr>
          <a:xfrm rot="0">
            <a:off x="14206803" y="8130147"/>
            <a:ext cx="3021618"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RESILIENT PRACTICES</a:t>
            </a:r>
          </a:p>
        </p:txBody>
      </p:sp>
      <p:sp>
        <p:nvSpPr>
          <p:cNvPr name="TextBox 14" id="14"/>
          <p:cNvSpPr txBox="true"/>
          <p:nvPr/>
        </p:nvSpPr>
        <p:spPr>
          <a:xfrm rot="0">
            <a:off x="14206803" y="8629749"/>
            <a:ext cx="3021618" cy="628551"/>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Climate-smart innovations protect biodiversity and secure food security.</a:t>
            </a:r>
          </a:p>
        </p:txBody>
      </p:sp>
      <p:grpSp>
        <p:nvGrpSpPr>
          <p:cNvPr name="Group 15" id="15"/>
          <p:cNvGrpSpPr/>
          <p:nvPr/>
        </p:nvGrpSpPr>
        <p:grpSpPr>
          <a:xfrm rot="0">
            <a:off x="10670835" y="4199474"/>
            <a:ext cx="3021618" cy="3308378"/>
            <a:chOff x="0" y="0"/>
            <a:chExt cx="713318" cy="781014"/>
          </a:xfrm>
        </p:grpSpPr>
        <p:sp>
          <p:nvSpPr>
            <p:cNvPr name="Freeform 16" id="16"/>
            <p:cNvSpPr/>
            <p:nvPr/>
          </p:nvSpPr>
          <p:spPr>
            <a:xfrm flipH="false" flipV="false" rot="0">
              <a:off x="0" y="0"/>
              <a:ext cx="713318" cy="781014"/>
            </a:xfrm>
            <a:custGeom>
              <a:avLst/>
              <a:gdLst/>
              <a:ahLst/>
              <a:cxnLst/>
              <a:rect r="r" b="b" t="t" l="l"/>
              <a:pathLst>
                <a:path h="781014" w="713318">
                  <a:moveTo>
                    <a:pt x="51244" y="0"/>
                  </a:moveTo>
                  <a:lnTo>
                    <a:pt x="662074" y="0"/>
                  </a:lnTo>
                  <a:cubicBezTo>
                    <a:pt x="675665" y="0"/>
                    <a:pt x="688699" y="5399"/>
                    <a:pt x="698309" y="15009"/>
                  </a:cubicBezTo>
                  <a:cubicBezTo>
                    <a:pt x="707919" y="24619"/>
                    <a:pt x="713318" y="37653"/>
                    <a:pt x="713318" y="51244"/>
                  </a:cubicBezTo>
                  <a:lnTo>
                    <a:pt x="713318" y="729770"/>
                  </a:lnTo>
                  <a:cubicBezTo>
                    <a:pt x="713318" y="758071"/>
                    <a:pt x="690375" y="781014"/>
                    <a:pt x="662074" y="781014"/>
                  </a:cubicBezTo>
                  <a:lnTo>
                    <a:pt x="51244" y="781014"/>
                  </a:lnTo>
                  <a:cubicBezTo>
                    <a:pt x="22943" y="781014"/>
                    <a:pt x="0" y="758071"/>
                    <a:pt x="0" y="729770"/>
                  </a:cubicBezTo>
                  <a:lnTo>
                    <a:pt x="0" y="51244"/>
                  </a:lnTo>
                  <a:cubicBezTo>
                    <a:pt x="0" y="22943"/>
                    <a:pt x="22943" y="0"/>
                    <a:pt x="51244" y="0"/>
                  </a:cubicBezTo>
                  <a:close/>
                </a:path>
              </a:pathLst>
            </a:custGeom>
            <a:blipFill>
              <a:blip r:embed="rId2"/>
              <a:stretch>
                <a:fillRect l="0" t="-18437" r="0" b="-18437"/>
              </a:stretch>
            </a:blipFill>
          </p:spPr>
        </p:sp>
      </p:grpSp>
      <p:grpSp>
        <p:nvGrpSpPr>
          <p:cNvPr name="Group 17" id="17"/>
          <p:cNvGrpSpPr/>
          <p:nvPr/>
        </p:nvGrpSpPr>
        <p:grpSpPr>
          <a:xfrm rot="0">
            <a:off x="14206803" y="4199474"/>
            <a:ext cx="3021618" cy="3308378"/>
            <a:chOff x="0" y="0"/>
            <a:chExt cx="713318" cy="781014"/>
          </a:xfrm>
        </p:grpSpPr>
        <p:sp>
          <p:nvSpPr>
            <p:cNvPr name="Freeform 18" id="18"/>
            <p:cNvSpPr/>
            <p:nvPr/>
          </p:nvSpPr>
          <p:spPr>
            <a:xfrm flipH="false" flipV="false" rot="0">
              <a:off x="0" y="0"/>
              <a:ext cx="713318" cy="781014"/>
            </a:xfrm>
            <a:custGeom>
              <a:avLst/>
              <a:gdLst/>
              <a:ahLst/>
              <a:cxnLst/>
              <a:rect r="r" b="b" t="t" l="l"/>
              <a:pathLst>
                <a:path h="781014" w="713318">
                  <a:moveTo>
                    <a:pt x="51244" y="0"/>
                  </a:moveTo>
                  <a:lnTo>
                    <a:pt x="662074" y="0"/>
                  </a:lnTo>
                  <a:cubicBezTo>
                    <a:pt x="675665" y="0"/>
                    <a:pt x="688699" y="5399"/>
                    <a:pt x="698309" y="15009"/>
                  </a:cubicBezTo>
                  <a:cubicBezTo>
                    <a:pt x="707919" y="24619"/>
                    <a:pt x="713318" y="37653"/>
                    <a:pt x="713318" y="51244"/>
                  </a:cubicBezTo>
                  <a:lnTo>
                    <a:pt x="713318" y="729770"/>
                  </a:lnTo>
                  <a:cubicBezTo>
                    <a:pt x="713318" y="758071"/>
                    <a:pt x="690375" y="781014"/>
                    <a:pt x="662074" y="781014"/>
                  </a:cubicBezTo>
                  <a:lnTo>
                    <a:pt x="51244" y="781014"/>
                  </a:lnTo>
                  <a:cubicBezTo>
                    <a:pt x="22943" y="781014"/>
                    <a:pt x="0" y="758071"/>
                    <a:pt x="0" y="729770"/>
                  </a:cubicBezTo>
                  <a:lnTo>
                    <a:pt x="0" y="51244"/>
                  </a:lnTo>
                  <a:cubicBezTo>
                    <a:pt x="0" y="22943"/>
                    <a:pt x="22943" y="0"/>
                    <a:pt x="51244" y="0"/>
                  </a:cubicBezTo>
                  <a:close/>
                </a:path>
              </a:pathLst>
            </a:custGeom>
            <a:blipFill>
              <a:blip r:embed="rId3"/>
              <a:stretch>
                <a:fillRect l="-32634" t="0" r="-32634" b="0"/>
              </a:stretch>
            </a:blipFill>
          </p:spPr>
        </p:sp>
      </p:grpSp>
      <p:grpSp>
        <p:nvGrpSpPr>
          <p:cNvPr name="Group 19" id="19"/>
          <p:cNvGrpSpPr/>
          <p:nvPr/>
        </p:nvGrpSpPr>
        <p:grpSpPr>
          <a:xfrm rot="0">
            <a:off x="2055849" y="3405868"/>
            <a:ext cx="3021618" cy="3073284"/>
            <a:chOff x="0" y="0"/>
            <a:chExt cx="713318" cy="725515"/>
          </a:xfrm>
        </p:grpSpPr>
        <p:sp>
          <p:nvSpPr>
            <p:cNvPr name="Freeform 20" id="20"/>
            <p:cNvSpPr/>
            <p:nvPr/>
          </p:nvSpPr>
          <p:spPr>
            <a:xfrm flipH="false" flipV="false" rot="0">
              <a:off x="0" y="0"/>
              <a:ext cx="713318" cy="725515"/>
            </a:xfrm>
            <a:custGeom>
              <a:avLst/>
              <a:gdLst/>
              <a:ahLst/>
              <a:cxnLst/>
              <a:rect r="r" b="b" t="t" l="l"/>
              <a:pathLst>
                <a:path h="725515" w="713318">
                  <a:moveTo>
                    <a:pt x="51244" y="0"/>
                  </a:moveTo>
                  <a:lnTo>
                    <a:pt x="662074" y="0"/>
                  </a:lnTo>
                  <a:cubicBezTo>
                    <a:pt x="675665" y="0"/>
                    <a:pt x="688699" y="5399"/>
                    <a:pt x="698309" y="15009"/>
                  </a:cubicBezTo>
                  <a:cubicBezTo>
                    <a:pt x="707919" y="24619"/>
                    <a:pt x="713318" y="37653"/>
                    <a:pt x="713318" y="51244"/>
                  </a:cubicBezTo>
                  <a:lnTo>
                    <a:pt x="713318" y="674271"/>
                  </a:lnTo>
                  <a:cubicBezTo>
                    <a:pt x="713318" y="702572"/>
                    <a:pt x="690375" y="725515"/>
                    <a:pt x="662074" y="725515"/>
                  </a:cubicBezTo>
                  <a:lnTo>
                    <a:pt x="51244" y="725515"/>
                  </a:lnTo>
                  <a:cubicBezTo>
                    <a:pt x="22943" y="725515"/>
                    <a:pt x="0" y="702572"/>
                    <a:pt x="0" y="674271"/>
                  </a:cubicBezTo>
                  <a:lnTo>
                    <a:pt x="0" y="51244"/>
                  </a:lnTo>
                  <a:cubicBezTo>
                    <a:pt x="0" y="22943"/>
                    <a:pt x="22943" y="0"/>
                    <a:pt x="51244" y="0"/>
                  </a:cubicBezTo>
                  <a:close/>
                </a:path>
              </a:pathLst>
            </a:custGeom>
            <a:blipFill>
              <a:blip r:embed="rId4"/>
              <a:stretch>
                <a:fillRect l="-26213" t="0" r="-26213" b="0"/>
              </a:stretch>
            </a:blipFill>
          </p:spPr>
        </p:sp>
      </p:grpSp>
      <p:grpSp>
        <p:nvGrpSpPr>
          <p:cNvPr name="Group 21" id="21"/>
          <p:cNvGrpSpPr/>
          <p:nvPr/>
        </p:nvGrpSpPr>
        <p:grpSpPr>
          <a:xfrm rot="0">
            <a:off x="6106167" y="3405868"/>
            <a:ext cx="3021618" cy="3073284"/>
            <a:chOff x="0" y="0"/>
            <a:chExt cx="713318" cy="725515"/>
          </a:xfrm>
        </p:grpSpPr>
        <p:sp>
          <p:nvSpPr>
            <p:cNvPr name="Freeform 22" id="22"/>
            <p:cNvSpPr/>
            <p:nvPr/>
          </p:nvSpPr>
          <p:spPr>
            <a:xfrm flipH="false" flipV="false" rot="0">
              <a:off x="0" y="0"/>
              <a:ext cx="713318" cy="725515"/>
            </a:xfrm>
            <a:custGeom>
              <a:avLst/>
              <a:gdLst/>
              <a:ahLst/>
              <a:cxnLst/>
              <a:rect r="r" b="b" t="t" l="l"/>
              <a:pathLst>
                <a:path h="725515" w="713318">
                  <a:moveTo>
                    <a:pt x="51244" y="0"/>
                  </a:moveTo>
                  <a:lnTo>
                    <a:pt x="662074" y="0"/>
                  </a:lnTo>
                  <a:cubicBezTo>
                    <a:pt x="675665" y="0"/>
                    <a:pt x="688699" y="5399"/>
                    <a:pt x="698309" y="15009"/>
                  </a:cubicBezTo>
                  <a:cubicBezTo>
                    <a:pt x="707919" y="24619"/>
                    <a:pt x="713318" y="37653"/>
                    <a:pt x="713318" y="51244"/>
                  </a:cubicBezTo>
                  <a:lnTo>
                    <a:pt x="713318" y="674271"/>
                  </a:lnTo>
                  <a:cubicBezTo>
                    <a:pt x="713318" y="702572"/>
                    <a:pt x="690375" y="725515"/>
                    <a:pt x="662074" y="725515"/>
                  </a:cubicBezTo>
                  <a:lnTo>
                    <a:pt x="51244" y="725515"/>
                  </a:lnTo>
                  <a:cubicBezTo>
                    <a:pt x="22943" y="725515"/>
                    <a:pt x="0" y="702572"/>
                    <a:pt x="0" y="674271"/>
                  </a:cubicBezTo>
                  <a:lnTo>
                    <a:pt x="0" y="51244"/>
                  </a:lnTo>
                  <a:cubicBezTo>
                    <a:pt x="0" y="22943"/>
                    <a:pt x="22943" y="0"/>
                    <a:pt x="51244" y="0"/>
                  </a:cubicBezTo>
                  <a:close/>
                </a:path>
              </a:pathLst>
            </a:custGeom>
            <a:blipFill>
              <a:blip r:embed="rId5"/>
              <a:stretch>
                <a:fillRect l="0" t="-17111" r="0" b="-17111"/>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6131328" cy="8229600"/>
            <a:chOff x="0" y="0"/>
            <a:chExt cx="1447432" cy="1942774"/>
          </a:xfrm>
        </p:grpSpPr>
        <p:sp>
          <p:nvSpPr>
            <p:cNvPr name="Freeform 3" id="3"/>
            <p:cNvSpPr/>
            <p:nvPr/>
          </p:nvSpPr>
          <p:spPr>
            <a:xfrm flipH="false" flipV="false" rot="0">
              <a:off x="0" y="0"/>
              <a:ext cx="1447432" cy="1942774"/>
            </a:xfrm>
            <a:custGeom>
              <a:avLst/>
              <a:gdLst/>
              <a:ahLst/>
              <a:cxnLst/>
              <a:rect r="r" b="b" t="t" l="l"/>
              <a:pathLst>
                <a:path h="1942774" w="1447432">
                  <a:moveTo>
                    <a:pt x="25254" y="0"/>
                  </a:moveTo>
                  <a:lnTo>
                    <a:pt x="1422178" y="0"/>
                  </a:lnTo>
                  <a:cubicBezTo>
                    <a:pt x="1436125" y="0"/>
                    <a:pt x="1447432" y="11306"/>
                    <a:pt x="1447432" y="25254"/>
                  </a:cubicBezTo>
                  <a:lnTo>
                    <a:pt x="1447432" y="1917520"/>
                  </a:lnTo>
                  <a:cubicBezTo>
                    <a:pt x="1447432" y="1924218"/>
                    <a:pt x="1444771" y="1930641"/>
                    <a:pt x="1440035" y="1935377"/>
                  </a:cubicBezTo>
                  <a:cubicBezTo>
                    <a:pt x="1435299" y="1940113"/>
                    <a:pt x="1428876" y="1942774"/>
                    <a:pt x="1422178" y="1942774"/>
                  </a:cubicBezTo>
                  <a:lnTo>
                    <a:pt x="25254" y="1942774"/>
                  </a:lnTo>
                  <a:cubicBezTo>
                    <a:pt x="11306" y="1942774"/>
                    <a:pt x="0" y="1931467"/>
                    <a:pt x="0" y="1917520"/>
                  </a:cubicBezTo>
                  <a:lnTo>
                    <a:pt x="0" y="25254"/>
                  </a:lnTo>
                  <a:cubicBezTo>
                    <a:pt x="0" y="11306"/>
                    <a:pt x="11306" y="0"/>
                    <a:pt x="25254" y="0"/>
                  </a:cubicBezTo>
                  <a:close/>
                </a:path>
              </a:pathLst>
            </a:custGeom>
            <a:blipFill>
              <a:blip r:embed="rId2"/>
              <a:stretch>
                <a:fillRect l="-51108" t="0" r="-51108" b="0"/>
              </a:stretch>
            </a:blipFill>
          </p:spPr>
        </p:sp>
      </p:grpSp>
      <p:grpSp>
        <p:nvGrpSpPr>
          <p:cNvPr name="Group 4" id="4"/>
          <p:cNvGrpSpPr/>
          <p:nvPr/>
        </p:nvGrpSpPr>
        <p:grpSpPr>
          <a:xfrm rot="0">
            <a:off x="10809237" y="2918450"/>
            <a:ext cx="6419184" cy="6336922"/>
            <a:chOff x="0" y="0"/>
            <a:chExt cx="1690649" cy="1668984"/>
          </a:xfrm>
        </p:grpSpPr>
        <p:sp>
          <p:nvSpPr>
            <p:cNvPr name="Freeform 5" id="5"/>
            <p:cNvSpPr/>
            <p:nvPr/>
          </p:nvSpPr>
          <p:spPr>
            <a:xfrm flipH="false" flipV="false" rot="0">
              <a:off x="0" y="0"/>
              <a:ext cx="1690649" cy="1668984"/>
            </a:xfrm>
            <a:custGeom>
              <a:avLst/>
              <a:gdLst/>
              <a:ahLst/>
              <a:cxnLst/>
              <a:rect r="r" b="b" t="t" l="l"/>
              <a:pathLst>
                <a:path h="1668984" w="1690649">
                  <a:moveTo>
                    <a:pt x="24121" y="0"/>
                  </a:moveTo>
                  <a:lnTo>
                    <a:pt x="1666528" y="0"/>
                  </a:lnTo>
                  <a:cubicBezTo>
                    <a:pt x="1672925" y="0"/>
                    <a:pt x="1679061" y="2541"/>
                    <a:pt x="1683584" y="7065"/>
                  </a:cubicBezTo>
                  <a:cubicBezTo>
                    <a:pt x="1688108" y="11589"/>
                    <a:pt x="1690649" y="17724"/>
                    <a:pt x="1690649" y="24121"/>
                  </a:cubicBezTo>
                  <a:lnTo>
                    <a:pt x="1690649" y="1644862"/>
                  </a:lnTo>
                  <a:cubicBezTo>
                    <a:pt x="1690649" y="1651260"/>
                    <a:pt x="1688108" y="1657395"/>
                    <a:pt x="1683584" y="1661919"/>
                  </a:cubicBezTo>
                  <a:cubicBezTo>
                    <a:pt x="1679061" y="1666442"/>
                    <a:pt x="1672925" y="1668984"/>
                    <a:pt x="1666528" y="1668984"/>
                  </a:cubicBezTo>
                  <a:lnTo>
                    <a:pt x="24121" y="1668984"/>
                  </a:lnTo>
                  <a:cubicBezTo>
                    <a:pt x="17724" y="1668984"/>
                    <a:pt x="11589" y="1666442"/>
                    <a:pt x="7065" y="1661919"/>
                  </a:cubicBezTo>
                  <a:cubicBezTo>
                    <a:pt x="2541" y="1657395"/>
                    <a:pt x="0" y="1651260"/>
                    <a:pt x="0" y="1644862"/>
                  </a:cubicBezTo>
                  <a:lnTo>
                    <a:pt x="0" y="24121"/>
                  </a:lnTo>
                  <a:cubicBezTo>
                    <a:pt x="0" y="17724"/>
                    <a:pt x="2541" y="11589"/>
                    <a:pt x="7065" y="7065"/>
                  </a:cubicBezTo>
                  <a:cubicBezTo>
                    <a:pt x="11589" y="2541"/>
                    <a:pt x="17724" y="0"/>
                    <a:pt x="24121" y="0"/>
                  </a:cubicBezTo>
                  <a:close/>
                </a:path>
              </a:pathLst>
            </a:custGeom>
            <a:solidFill>
              <a:srgbClr val="1C4427"/>
            </a:solidFill>
          </p:spPr>
        </p:sp>
        <p:sp>
          <p:nvSpPr>
            <p:cNvPr name="TextBox 6" id="6"/>
            <p:cNvSpPr txBox="true"/>
            <p:nvPr/>
          </p:nvSpPr>
          <p:spPr>
            <a:xfrm>
              <a:off x="0" y="-38100"/>
              <a:ext cx="1690649" cy="1707084"/>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8188728" y="2918450"/>
            <a:ext cx="3312044" cy="6336922"/>
            <a:chOff x="0" y="0"/>
            <a:chExt cx="781879" cy="1495967"/>
          </a:xfrm>
        </p:grpSpPr>
        <p:sp>
          <p:nvSpPr>
            <p:cNvPr name="Freeform 8" id="8"/>
            <p:cNvSpPr/>
            <p:nvPr/>
          </p:nvSpPr>
          <p:spPr>
            <a:xfrm flipH="false" flipV="false" rot="0">
              <a:off x="0" y="0"/>
              <a:ext cx="781879" cy="1495967"/>
            </a:xfrm>
            <a:custGeom>
              <a:avLst/>
              <a:gdLst/>
              <a:ahLst/>
              <a:cxnLst/>
              <a:rect r="r" b="b" t="t" l="l"/>
              <a:pathLst>
                <a:path h="1495967" w="781879">
                  <a:moveTo>
                    <a:pt x="46750" y="0"/>
                  </a:moveTo>
                  <a:lnTo>
                    <a:pt x="735129" y="0"/>
                  </a:lnTo>
                  <a:cubicBezTo>
                    <a:pt x="747528" y="0"/>
                    <a:pt x="759419" y="4925"/>
                    <a:pt x="768186" y="13693"/>
                  </a:cubicBezTo>
                  <a:cubicBezTo>
                    <a:pt x="776954" y="22460"/>
                    <a:pt x="781879" y="34351"/>
                    <a:pt x="781879" y="46750"/>
                  </a:cubicBezTo>
                  <a:lnTo>
                    <a:pt x="781879" y="1449216"/>
                  </a:lnTo>
                  <a:cubicBezTo>
                    <a:pt x="781879" y="1461615"/>
                    <a:pt x="776954" y="1473506"/>
                    <a:pt x="768186" y="1482274"/>
                  </a:cubicBezTo>
                  <a:cubicBezTo>
                    <a:pt x="759419" y="1491041"/>
                    <a:pt x="747528" y="1495967"/>
                    <a:pt x="735129" y="1495967"/>
                  </a:cubicBezTo>
                  <a:lnTo>
                    <a:pt x="46750" y="1495967"/>
                  </a:lnTo>
                  <a:cubicBezTo>
                    <a:pt x="20931" y="1495967"/>
                    <a:pt x="0" y="1475036"/>
                    <a:pt x="0" y="1449216"/>
                  </a:cubicBezTo>
                  <a:lnTo>
                    <a:pt x="0" y="46750"/>
                  </a:lnTo>
                  <a:cubicBezTo>
                    <a:pt x="0" y="20931"/>
                    <a:pt x="20931" y="0"/>
                    <a:pt x="46750" y="0"/>
                  </a:cubicBezTo>
                  <a:close/>
                </a:path>
              </a:pathLst>
            </a:custGeom>
            <a:blipFill>
              <a:blip r:embed="rId3"/>
              <a:stretch>
                <a:fillRect l="-80767" t="0" r="-100599" b="0"/>
              </a:stretch>
            </a:blipFill>
          </p:spPr>
        </p:sp>
      </p:grpSp>
      <p:sp>
        <p:nvSpPr>
          <p:cNvPr name="TextBox 9" id="9"/>
          <p:cNvSpPr txBox="true"/>
          <p:nvPr/>
        </p:nvSpPr>
        <p:spPr>
          <a:xfrm rot="0">
            <a:off x="8188728" y="979694"/>
            <a:ext cx="9557234" cy="1739039"/>
          </a:xfrm>
          <a:prstGeom prst="rect">
            <a:avLst/>
          </a:prstGeom>
        </p:spPr>
        <p:txBody>
          <a:bodyPr anchor="t" rtlCol="false" tIns="0" lIns="0" bIns="0" rIns="0">
            <a:spAutoFit/>
          </a:bodyPr>
          <a:lstStyle/>
          <a:p>
            <a:pPr algn="l">
              <a:lnSpc>
                <a:spcPts val="13157"/>
              </a:lnSpc>
            </a:pPr>
            <a:r>
              <a:rPr lang="en-US" b="true" sz="13157" spc="-894">
                <a:solidFill>
                  <a:srgbClr val="1C4427"/>
                </a:solidFill>
                <a:latin typeface="Open Sauce Bold"/>
                <a:ea typeface="Open Sauce Bold"/>
                <a:cs typeface="Open Sauce Bold"/>
                <a:sym typeface="Open Sauce Bold"/>
              </a:rPr>
              <a:t>THANK YOU</a:t>
            </a:r>
          </a:p>
        </p:txBody>
      </p:sp>
      <p:sp>
        <p:nvSpPr>
          <p:cNvPr name="TextBox 10" id="10"/>
          <p:cNvSpPr txBox="true"/>
          <p:nvPr/>
        </p:nvSpPr>
        <p:spPr>
          <a:xfrm rot="0">
            <a:off x="12371722" y="4632983"/>
            <a:ext cx="3837809" cy="838068"/>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Thank you for exploring livestock’s vital role. For collaboration and inquiries, reach us anytime—let’s shape a sustainable future together.</a:t>
            </a:r>
          </a:p>
        </p:txBody>
      </p:sp>
      <p:sp>
        <p:nvSpPr>
          <p:cNvPr name="TextBox 11" id="11"/>
          <p:cNvSpPr txBox="true"/>
          <p:nvPr/>
        </p:nvSpPr>
        <p:spPr>
          <a:xfrm rot="0">
            <a:off x="12361913" y="3947150"/>
            <a:ext cx="3837809" cy="361983"/>
          </a:xfrm>
          <a:prstGeom prst="rect">
            <a:avLst/>
          </a:prstGeom>
        </p:spPr>
        <p:txBody>
          <a:bodyPr anchor="t" rtlCol="false" tIns="0" lIns="0" bIns="0" rIns="0">
            <a:spAutoFit/>
          </a:bodyPr>
          <a:lstStyle/>
          <a:p>
            <a:pPr algn="l">
              <a:lnSpc>
                <a:spcPts val="2879"/>
              </a:lnSpc>
            </a:pPr>
            <a:r>
              <a:rPr lang="en-US" b="true" sz="2400" spc="-60">
                <a:solidFill>
                  <a:srgbClr val="C1FF72"/>
                </a:solidFill>
                <a:latin typeface="Open Sauce Bold"/>
                <a:ea typeface="Open Sauce Bold"/>
                <a:cs typeface="Open Sauce Bold"/>
                <a:sym typeface="Open Sauce Bold"/>
              </a:rPr>
              <a:t>GET IN TOUCH</a:t>
            </a:r>
          </a:p>
        </p:txBody>
      </p:sp>
      <p:grpSp>
        <p:nvGrpSpPr>
          <p:cNvPr name="Group 12" id="12"/>
          <p:cNvGrpSpPr/>
          <p:nvPr/>
        </p:nvGrpSpPr>
        <p:grpSpPr>
          <a:xfrm rot="0">
            <a:off x="16744950" y="9772650"/>
            <a:ext cx="514350" cy="514350"/>
            <a:chOff x="0" y="0"/>
            <a:chExt cx="135467" cy="135467"/>
          </a:xfrm>
        </p:grpSpPr>
        <p:sp>
          <p:nvSpPr>
            <p:cNvPr name="Freeform 13" id="13"/>
            <p:cNvSpPr/>
            <p:nvPr/>
          </p:nvSpPr>
          <p:spPr>
            <a:xfrm flipH="false" flipV="false" rot="0">
              <a:off x="0" y="0"/>
              <a:ext cx="135467" cy="135467"/>
            </a:xfrm>
            <a:custGeom>
              <a:avLst/>
              <a:gdLst/>
              <a:ahLst/>
              <a:cxnLst/>
              <a:rect r="r" b="b" t="t" l="l"/>
              <a:pathLst>
                <a:path h="135467" w="135467">
                  <a:moveTo>
                    <a:pt x="0" y="0"/>
                  </a:moveTo>
                  <a:lnTo>
                    <a:pt x="135467" y="0"/>
                  </a:lnTo>
                  <a:lnTo>
                    <a:pt x="135467" y="135467"/>
                  </a:lnTo>
                  <a:lnTo>
                    <a:pt x="0" y="135467"/>
                  </a:lnTo>
                  <a:close/>
                </a:path>
              </a:pathLst>
            </a:custGeom>
            <a:solidFill>
              <a:srgbClr val="1C4427"/>
            </a:solidFill>
          </p:spPr>
        </p:sp>
        <p:sp>
          <p:nvSpPr>
            <p:cNvPr name="TextBox 14" id="14"/>
            <p:cNvSpPr txBox="true"/>
            <p:nvPr/>
          </p:nvSpPr>
          <p:spPr>
            <a:xfrm>
              <a:off x="0" y="-9525"/>
              <a:ext cx="135467" cy="144992"/>
            </a:xfrm>
            <a:prstGeom prst="rect">
              <a:avLst/>
            </a:prstGeom>
          </p:spPr>
          <p:txBody>
            <a:bodyPr anchor="ctr" rtlCol="false" tIns="50800" lIns="50800" bIns="50800" rIns="50800"/>
            <a:lstStyle/>
            <a:p>
              <a:pPr algn="ctr">
                <a:lnSpc>
                  <a:spcPts val="1919"/>
                </a:lnSpc>
              </a:pPr>
            </a:p>
          </p:txBody>
        </p:sp>
      </p:grpSp>
      <p:sp>
        <p:nvSpPr>
          <p:cNvPr name="Freeform 15" id="15"/>
          <p:cNvSpPr/>
          <p:nvPr/>
        </p:nvSpPr>
        <p:spPr>
          <a:xfrm flipH="false" flipV="false" rot="0">
            <a:off x="12371722" y="5978670"/>
            <a:ext cx="376800" cy="376800"/>
          </a:xfrm>
          <a:custGeom>
            <a:avLst/>
            <a:gdLst/>
            <a:ahLst/>
            <a:cxnLst/>
            <a:rect r="r" b="b" t="t" l="l"/>
            <a:pathLst>
              <a:path h="376800" w="376800">
                <a:moveTo>
                  <a:pt x="0" y="0"/>
                </a:moveTo>
                <a:lnTo>
                  <a:pt x="376799" y="0"/>
                </a:lnTo>
                <a:lnTo>
                  <a:pt x="376799" y="376800"/>
                </a:lnTo>
                <a:lnTo>
                  <a:pt x="0" y="376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2361913" y="6582786"/>
            <a:ext cx="396418" cy="396418"/>
          </a:xfrm>
          <a:custGeom>
            <a:avLst/>
            <a:gdLst/>
            <a:ahLst/>
            <a:cxnLst/>
            <a:rect r="r" b="b" t="t" l="l"/>
            <a:pathLst>
              <a:path h="396418" w="396418">
                <a:moveTo>
                  <a:pt x="0" y="0"/>
                </a:moveTo>
                <a:lnTo>
                  <a:pt x="396417" y="0"/>
                </a:lnTo>
                <a:lnTo>
                  <a:pt x="396417" y="396418"/>
                </a:lnTo>
                <a:lnTo>
                  <a:pt x="0" y="3964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7" id="17"/>
          <p:cNvSpPr/>
          <p:nvPr/>
        </p:nvSpPr>
        <p:spPr>
          <a:xfrm flipH="false" flipV="false" rot="0">
            <a:off x="12361913" y="7206520"/>
            <a:ext cx="396418" cy="396418"/>
          </a:xfrm>
          <a:custGeom>
            <a:avLst/>
            <a:gdLst/>
            <a:ahLst/>
            <a:cxnLst/>
            <a:rect r="r" b="b" t="t" l="l"/>
            <a:pathLst>
              <a:path h="396418" w="396418">
                <a:moveTo>
                  <a:pt x="0" y="0"/>
                </a:moveTo>
                <a:lnTo>
                  <a:pt x="396417" y="0"/>
                </a:lnTo>
                <a:lnTo>
                  <a:pt x="396417" y="396418"/>
                </a:lnTo>
                <a:lnTo>
                  <a:pt x="0" y="3964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8" id="18"/>
          <p:cNvSpPr/>
          <p:nvPr/>
        </p:nvSpPr>
        <p:spPr>
          <a:xfrm flipH="false" flipV="false" rot="0">
            <a:off x="12361913" y="7830254"/>
            <a:ext cx="396418" cy="396418"/>
          </a:xfrm>
          <a:custGeom>
            <a:avLst/>
            <a:gdLst/>
            <a:ahLst/>
            <a:cxnLst/>
            <a:rect r="r" b="b" t="t" l="l"/>
            <a:pathLst>
              <a:path h="396418" w="396418">
                <a:moveTo>
                  <a:pt x="0" y="0"/>
                </a:moveTo>
                <a:lnTo>
                  <a:pt x="396417" y="0"/>
                </a:lnTo>
                <a:lnTo>
                  <a:pt x="396417" y="396418"/>
                </a:lnTo>
                <a:lnTo>
                  <a:pt x="0" y="39641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19" id="19"/>
          <p:cNvSpPr txBox="true"/>
          <p:nvPr/>
        </p:nvSpPr>
        <p:spPr>
          <a:xfrm rot="0">
            <a:off x="13163297" y="6053186"/>
            <a:ext cx="3581653" cy="209517"/>
          </a:xfrm>
          <a:prstGeom prst="rect">
            <a:avLst/>
          </a:prstGeom>
        </p:spPr>
        <p:txBody>
          <a:bodyPr anchor="t" rtlCol="false" tIns="0" lIns="0" bIns="0" rIns="0">
            <a:spAutoFit/>
          </a:bodyPr>
          <a:lstStyle/>
          <a:p>
            <a:pPr algn="l" marL="0" indent="0" lvl="0">
              <a:lnSpc>
                <a:spcPts val="1680"/>
              </a:lnSpc>
              <a:spcBef>
                <a:spcPct val="0"/>
              </a:spcBef>
            </a:pPr>
            <a:r>
              <a:rPr lang="en-US" sz="1400" spc="-35" strike="noStrike" u="none">
                <a:solidFill>
                  <a:srgbClr val="FFFFFF"/>
                </a:solidFill>
                <a:latin typeface="Open Sauce"/>
                <a:ea typeface="Open Sauce"/>
                <a:cs typeface="Open Sauce"/>
                <a:sym typeface="Open Sauce"/>
              </a:rPr>
              <a:t>+123-456-7890</a:t>
            </a:r>
          </a:p>
        </p:txBody>
      </p:sp>
      <p:sp>
        <p:nvSpPr>
          <p:cNvPr name="TextBox 20" id="20"/>
          <p:cNvSpPr txBox="true"/>
          <p:nvPr/>
        </p:nvSpPr>
        <p:spPr>
          <a:xfrm rot="0">
            <a:off x="13163297" y="6674917"/>
            <a:ext cx="3581653" cy="209517"/>
          </a:xfrm>
          <a:prstGeom prst="rect">
            <a:avLst/>
          </a:prstGeom>
        </p:spPr>
        <p:txBody>
          <a:bodyPr anchor="t" rtlCol="false" tIns="0" lIns="0" bIns="0" rIns="0">
            <a:spAutoFit/>
          </a:bodyPr>
          <a:lstStyle/>
          <a:p>
            <a:pPr algn="l" marL="0" indent="0" lvl="0">
              <a:lnSpc>
                <a:spcPts val="1680"/>
              </a:lnSpc>
              <a:spcBef>
                <a:spcPct val="0"/>
              </a:spcBef>
            </a:pPr>
            <a:r>
              <a:rPr lang="en-US" sz="1400" spc="-35" strike="noStrike" u="none">
                <a:solidFill>
                  <a:srgbClr val="FFFFFF"/>
                </a:solidFill>
                <a:latin typeface="Open Sauce"/>
                <a:ea typeface="Open Sauce"/>
                <a:cs typeface="Open Sauce"/>
                <a:sym typeface="Open Sauce"/>
              </a:rPr>
              <a:t>www.reallygreatsite.com</a:t>
            </a:r>
          </a:p>
        </p:txBody>
      </p:sp>
      <p:sp>
        <p:nvSpPr>
          <p:cNvPr name="TextBox 21" id="21"/>
          <p:cNvSpPr txBox="true"/>
          <p:nvPr/>
        </p:nvSpPr>
        <p:spPr>
          <a:xfrm rot="0">
            <a:off x="13163297" y="7298651"/>
            <a:ext cx="3581653" cy="209517"/>
          </a:xfrm>
          <a:prstGeom prst="rect">
            <a:avLst/>
          </a:prstGeom>
        </p:spPr>
        <p:txBody>
          <a:bodyPr anchor="t" rtlCol="false" tIns="0" lIns="0" bIns="0" rIns="0">
            <a:spAutoFit/>
          </a:bodyPr>
          <a:lstStyle/>
          <a:p>
            <a:pPr algn="l" marL="0" indent="0" lvl="0">
              <a:lnSpc>
                <a:spcPts val="1680"/>
              </a:lnSpc>
              <a:spcBef>
                <a:spcPct val="0"/>
              </a:spcBef>
            </a:pPr>
            <a:r>
              <a:rPr lang="en-US" sz="1400" spc="-35" strike="noStrike" u="none">
                <a:solidFill>
                  <a:srgbClr val="FFFFFF"/>
                </a:solidFill>
                <a:latin typeface="Open Sauce"/>
                <a:ea typeface="Open Sauce"/>
                <a:cs typeface="Open Sauce"/>
                <a:sym typeface="Open Sauce"/>
              </a:rPr>
              <a:t>hello@reallygreatsite.com</a:t>
            </a:r>
          </a:p>
        </p:txBody>
      </p:sp>
      <p:sp>
        <p:nvSpPr>
          <p:cNvPr name="TextBox 22" id="22"/>
          <p:cNvSpPr txBox="true"/>
          <p:nvPr/>
        </p:nvSpPr>
        <p:spPr>
          <a:xfrm rot="0">
            <a:off x="13163297" y="7922385"/>
            <a:ext cx="3581653" cy="209517"/>
          </a:xfrm>
          <a:prstGeom prst="rect">
            <a:avLst/>
          </a:prstGeom>
        </p:spPr>
        <p:txBody>
          <a:bodyPr anchor="t" rtlCol="false" tIns="0" lIns="0" bIns="0" rIns="0">
            <a:spAutoFit/>
          </a:bodyPr>
          <a:lstStyle/>
          <a:p>
            <a:pPr algn="l" marL="0" indent="0" lvl="0">
              <a:lnSpc>
                <a:spcPts val="1680"/>
              </a:lnSpc>
              <a:spcBef>
                <a:spcPct val="0"/>
              </a:spcBef>
            </a:pPr>
            <a:r>
              <a:rPr lang="en-US" sz="1400" spc="-35" strike="noStrike" u="none">
                <a:solidFill>
                  <a:srgbClr val="FFFFFF"/>
                </a:solidFill>
                <a:latin typeface="Open Sauce"/>
                <a:ea typeface="Open Sauce"/>
                <a:cs typeface="Open Sauce"/>
                <a:sym typeface="Open Sauce"/>
              </a:rPr>
              <a:t>123 Anywhere St., Any City, ST 12345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92023" y="4886523"/>
            <a:ext cx="7267277" cy="4359855"/>
            <a:chOff x="0" y="0"/>
            <a:chExt cx="1715597" cy="1029237"/>
          </a:xfrm>
        </p:grpSpPr>
        <p:sp>
          <p:nvSpPr>
            <p:cNvPr name="Freeform 3" id="3"/>
            <p:cNvSpPr/>
            <p:nvPr/>
          </p:nvSpPr>
          <p:spPr>
            <a:xfrm flipH="false" flipV="false" rot="0">
              <a:off x="0" y="0"/>
              <a:ext cx="1715597" cy="1029237"/>
            </a:xfrm>
            <a:custGeom>
              <a:avLst/>
              <a:gdLst/>
              <a:ahLst/>
              <a:cxnLst/>
              <a:rect r="r" b="b" t="t" l="l"/>
              <a:pathLst>
                <a:path h="1029237" w="1715597">
                  <a:moveTo>
                    <a:pt x="21306" y="0"/>
                  </a:moveTo>
                  <a:lnTo>
                    <a:pt x="1694291" y="0"/>
                  </a:lnTo>
                  <a:cubicBezTo>
                    <a:pt x="1699941" y="0"/>
                    <a:pt x="1705361" y="2245"/>
                    <a:pt x="1709356" y="6240"/>
                  </a:cubicBezTo>
                  <a:cubicBezTo>
                    <a:pt x="1713352" y="10236"/>
                    <a:pt x="1715597" y="15655"/>
                    <a:pt x="1715597" y="21306"/>
                  </a:cubicBezTo>
                  <a:lnTo>
                    <a:pt x="1715597" y="1007931"/>
                  </a:lnTo>
                  <a:cubicBezTo>
                    <a:pt x="1715597" y="1019698"/>
                    <a:pt x="1706058" y="1029237"/>
                    <a:pt x="1694291" y="1029237"/>
                  </a:cubicBezTo>
                  <a:lnTo>
                    <a:pt x="21306" y="1029237"/>
                  </a:lnTo>
                  <a:cubicBezTo>
                    <a:pt x="15655" y="1029237"/>
                    <a:pt x="10236" y="1026993"/>
                    <a:pt x="6240" y="1022997"/>
                  </a:cubicBezTo>
                  <a:cubicBezTo>
                    <a:pt x="2245" y="1019001"/>
                    <a:pt x="0" y="1013582"/>
                    <a:pt x="0" y="1007931"/>
                  </a:cubicBezTo>
                  <a:lnTo>
                    <a:pt x="0" y="21306"/>
                  </a:lnTo>
                  <a:cubicBezTo>
                    <a:pt x="0" y="9539"/>
                    <a:pt x="9539" y="0"/>
                    <a:pt x="21306" y="0"/>
                  </a:cubicBezTo>
                  <a:close/>
                </a:path>
              </a:pathLst>
            </a:custGeom>
            <a:blipFill>
              <a:blip r:embed="rId2"/>
              <a:stretch>
                <a:fillRect l="0" t="-5612" r="0" b="-5612"/>
              </a:stretch>
            </a:blipFill>
          </p:spPr>
        </p:sp>
      </p:grpSp>
      <p:grpSp>
        <p:nvGrpSpPr>
          <p:cNvPr name="Group 4" id="4"/>
          <p:cNvGrpSpPr/>
          <p:nvPr/>
        </p:nvGrpSpPr>
        <p:grpSpPr>
          <a:xfrm rot="0">
            <a:off x="1028700" y="4886523"/>
            <a:ext cx="7934623" cy="4400352"/>
            <a:chOff x="0" y="0"/>
            <a:chExt cx="2089777" cy="1158940"/>
          </a:xfrm>
        </p:grpSpPr>
        <p:sp>
          <p:nvSpPr>
            <p:cNvPr name="Freeform 5" id="5"/>
            <p:cNvSpPr/>
            <p:nvPr/>
          </p:nvSpPr>
          <p:spPr>
            <a:xfrm flipH="false" flipV="false" rot="0">
              <a:off x="0" y="0"/>
              <a:ext cx="2089777" cy="1158940"/>
            </a:xfrm>
            <a:custGeom>
              <a:avLst/>
              <a:gdLst/>
              <a:ahLst/>
              <a:cxnLst/>
              <a:rect r="r" b="b" t="t" l="l"/>
              <a:pathLst>
                <a:path h="1158940" w="2089777">
                  <a:moveTo>
                    <a:pt x="19514" y="0"/>
                  </a:moveTo>
                  <a:lnTo>
                    <a:pt x="2070263" y="0"/>
                  </a:lnTo>
                  <a:cubicBezTo>
                    <a:pt x="2075438" y="0"/>
                    <a:pt x="2080402" y="2056"/>
                    <a:pt x="2084062" y="5716"/>
                  </a:cubicBezTo>
                  <a:cubicBezTo>
                    <a:pt x="2087721" y="9375"/>
                    <a:pt x="2089777" y="14339"/>
                    <a:pt x="2089777" y="19514"/>
                  </a:cubicBezTo>
                  <a:lnTo>
                    <a:pt x="2089777" y="1139426"/>
                  </a:lnTo>
                  <a:cubicBezTo>
                    <a:pt x="2089777" y="1144602"/>
                    <a:pt x="2087721" y="1149565"/>
                    <a:pt x="2084062" y="1153225"/>
                  </a:cubicBezTo>
                  <a:cubicBezTo>
                    <a:pt x="2080402" y="1156884"/>
                    <a:pt x="2075438" y="1158940"/>
                    <a:pt x="2070263" y="1158940"/>
                  </a:cubicBezTo>
                  <a:lnTo>
                    <a:pt x="19514" y="1158940"/>
                  </a:lnTo>
                  <a:cubicBezTo>
                    <a:pt x="14339" y="1158940"/>
                    <a:pt x="9375" y="1156884"/>
                    <a:pt x="5716" y="1153225"/>
                  </a:cubicBezTo>
                  <a:cubicBezTo>
                    <a:pt x="2056" y="1149565"/>
                    <a:pt x="0" y="1144602"/>
                    <a:pt x="0" y="1139426"/>
                  </a:cubicBezTo>
                  <a:lnTo>
                    <a:pt x="0" y="19514"/>
                  </a:lnTo>
                  <a:cubicBezTo>
                    <a:pt x="0" y="14339"/>
                    <a:pt x="2056" y="9375"/>
                    <a:pt x="5716" y="5716"/>
                  </a:cubicBezTo>
                  <a:cubicBezTo>
                    <a:pt x="9375" y="2056"/>
                    <a:pt x="14339" y="0"/>
                    <a:pt x="19514" y="0"/>
                  </a:cubicBezTo>
                  <a:close/>
                </a:path>
              </a:pathLst>
            </a:custGeom>
            <a:solidFill>
              <a:srgbClr val="1C4427"/>
            </a:solidFill>
          </p:spPr>
        </p:sp>
        <p:sp>
          <p:nvSpPr>
            <p:cNvPr name="TextBox 6" id="6"/>
            <p:cNvSpPr txBox="true"/>
            <p:nvPr/>
          </p:nvSpPr>
          <p:spPr>
            <a:xfrm>
              <a:off x="0" y="-38100"/>
              <a:ext cx="2089777" cy="119704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3625661" y="1028700"/>
            <a:ext cx="3602760" cy="3237449"/>
            <a:chOff x="0" y="0"/>
            <a:chExt cx="850509" cy="764269"/>
          </a:xfrm>
        </p:grpSpPr>
        <p:sp>
          <p:nvSpPr>
            <p:cNvPr name="Freeform 8" id="8"/>
            <p:cNvSpPr/>
            <p:nvPr/>
          </p:nvSpPr>
          <p:spPr>
            <a:xfrm flipH="false" flipV="false" rot="0">
              <a:off x="0" y="0"/>
              <a:ext cx="850509" cy="764269"/>
            </a:xfrm>
            <a:custGeom>
              <a:avLst/>
              <a:gdLst/>
              <a:ahLst/>
              <a:cxnLst/>
              <a:rect r="r" b="b" t="t" l="l"/>
              <a:pathLst>
                <a:path h="764269" w="850509">
                  <a:moveTo>
                    <a:pt x="42978" y="0"/>
                  </a:moveTo>
                  <a:lnTo>
                    <a:pt x="807531" y="0"/>
                  </a:lnTo>
                  <a:cubicBezTo>
                    <a:pt x="831267" y="0"/>
                    <a:pt x="850509" y="19242"/>
                    <a:pt x="850509" y="42978"/>
                  </a:cubicBezTo>
                  <a:lnTo>
                    <a:pt x="850509" y="721292"/>
                  </a:lnTo>
                  <a:cubicBezTo>
                    <a:pt x="850509" y="732690"/>
                    <a:pt x="845981" y="743622"/>
                    <a:pt x="837921" y="751681"/>
                  </a:cubicBezTo>
                  <a:cubicBezTo>
                    <a:pt x="829861" y="759741"/>
                    <a:pt x="818929" y="764269"/>
                    <a:pt x="807531" y="764269"/>
                  </a:cubicBezTo>
                  <a:lnTo>
                    <a:pt x="42978" y="764269"/>
                  </a:lnTo>
                  <a:cubicBezTo>
                    <a:pt x="31579" y="764269"/>
                    <a:pt x="20648" y="759741"/>
                    <a:pt x="12588" y="751681"/>
                  </a:cubicBezTo>
                  <a:cubicBezTo>
                    <a:pt x="4528" y="743622"/>
                    <a:pt x="0" y="732690"/>
                    <a:pt x="0" y="721292"/>
                  </a:cubicBezTo>
                  <a:lnTo>
                    <a:pt x="0" y="42978"/>
                  </a:lnTo>
                  <a:cubicBezTo>
                    <a:pt x="0" y="31579"/>
                    <a:pt x="4528" y="20648"/>
                    <a:pt x="12588" y="12588"/>
                  </a:cubicBezTo>
                  <a:cubicBezTo>
                    <a:pt x="20648" y="4528"/>
                    <a:pt x="31579" y="0"/>
                    <a:pt x="42978" y="0"/>
                  </a:cubicBezTo>
                  <a:close/>
                </a:path>
              </a:pathLst>
            </a:custGeom>
            <a:blipFill>
              <a:blip r:embed="rId3"/>
              <a:stretch>
                <a:fillRect l="-17311" t="0" r="-17311" b="0"/>
              </a:stretch>
            </a:blipFill>
          </p:spPr>
        </p:sp>
      </p:grpSp>
      <p:grpSp>
        <p:nvGrpSpPr>
          <p:cNvPr name="Group 9" id="9"/>
          <p:cNvGrpSpPr/>
          <p:nvPr/>
        </p:nvGrpSpPr>
        <p:grpSpPr>
          <a:xfrm rot="0">
            <a:off x="2006280" y="8341638"/>
            <a:ext cx="645141" cy="108386"/>
            <a:chOff x="0" y="0"/>
            <a:chExt cx="169914" cy="28546"/>
          </a:xfrm>
        </p:grpSpPr>
        <p:sp>
          <p:nvSpPr>
            <p:cNvPr name="Freeform 10" id="10"/>
            <p:cNvSpPr/>
            <p:nvPr/>
          </p:nvSpPr>
          <p:spPr>
            <a:xfrm flipH="false" flipV="false" rot="0">
              <a:off x="0" y="0"/>
              <a:ext cx="169914" cy="28546"/>
            </a:xfrm>
            <a:custGeom>
              <a:avLst/>
              <a:gdLst/>
              <a:ahLst/>
              <a:cxnLst/>
              <a:rect r="r" b="b" t="t" l="l"/>
              <a:pathLst>
                <a:path h="28546" w="169914">
                  <a:moveTo>
                    <a:pt x="14273" y="0"/>
                  </a:moveTo>
                  <a:lnTo>
                    <a:pt x="155641" y="0"/>
                  </a:lnTo>
                  <a:cubicBezTo>
                    <a:pt x="159426" y="0"/>
                    <a:pt x="163057" y="1504"/>
                    <a:pt x="165733" y="4180"/>
                  </a:cubicBezTo>
                  <a:cubicBezTo>
                    <a:pt x="168410" y="6857"/>
                    <a:pt x="169914" y="10488"/>
                    <a:pt x="169914" y="14273"/>
                  </a:cubicBezTo>
                  <a:lnTo>
                    <a:pt x="169914" y="14273"/>
                  </a:lnTo>
                  <a:cubicBezTo>
                    <a:pt x="169914" y="18058"/>
                    <a:pt x="168410" y="21689"/>
                    <a:pt x="165733" y="24366"/>
                  </a:cubicBezTo>
                  <a:cubicBezTo>
                    <a:pt x="163057" y="27042"/>
                    <a:pt x="159426" y="28546"/>
                    <a:pt x="155641" y="28546"/>
                  </a:cubicBezTo>
                  <a:lnTo>
                    <a:pt x="14273" y="28546"/>
                  </a:lnTo>
                  <a:cubicBezTo>
                    <a:pt x="10488" y="28546"/>
                    <a:pt x="6857" y="27042"/>
                    <a:pt x="4180" y="24366"/>
                  </a:cubicBezTo>
                  <a:cubicBezTo>
                    <a:pt x="1504" y="21689"/>
                    <a:pt x="0" y="18058"/>
                    <a:pt x="0" y="14273"/>
                  </a:cubicBezTo>
                  <a:lnTo>
                    <a:pt x="0" y="14273"/>
                  </a:lnTo>
                  <a:cubicBezTo>
                    <a:pt x="0" y="10488"/>
                    <a:pt x="1504" y="6857"/>
                    <a:pt x="4180" y="4180"/>
                  </a:cubicBezTo>
                  <a:cubicBezTo>
                    <a:pt x="6857" y="1504"/>
                    <a:pt x="10488" y="0"/>
                    <a:pt x="14273" y="0"/>
                  </a:cubicBezTo>
                  <a:close/>
                </a:path>
              </a:pathLst>
            </a:custGeom>
            <a:solidFill>
              <a:srgbClr val="C1FF72"/>
            </a:solidFill>
          </p:spPr>
        </p:sp>
        <p:sp>
          <p:nvSpPr>
            <p:cNvPr name="TextBox 11" id="11"/>
            <p:cNvSpPr txBox="true"/>
            <p:nvPr/>
          </p:nvSpPr>
          <p:spPr>
            <a:xfrm>
              <a:off x="0" y="-38100"/>
              <a:ext cx="169914" cy="66646"/>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28700" y="938898"/>
            <a:ext cx="12566082" cy="3562934"/>
          </a:xfrm>
          <a:prstGeom prst="rect">
            <a:avLst/>
          </a:prstGeom>
        </p:spPr>
        <p:txBody>
          <a:bodyPr anchor="t" rtlCol="false" tIns="0" lIns="0" bIns="0" rIns="0">
            <a:spAutoFit/>
          </a:bodyPr>
          <a:lstStyle/>
          <a:p>
            <a:pPr algn="l">
              <a:lnSpc>
                <a:spcPts val="13740"/>
              </a:lnSpc>
            </a:pPr>
            <a:r>
              <a:rPr lang="en-US" b="true" sz="13740" spc="-934">
                <a:solidFill>
                  <a:srgbClr val="1C4427"/>
                </a:solidFill>
                <a:latin typeface="Open Sauce Bold"/>
                <a:ea typeface="Open Sauce Bold"/>
                <a:cs typeface="Open Sauce Bold"/>
                <a:sym typeface="Open Sauce Bold"/>
              </a:rPr>
              <a:t>GLOBAL FOOD SECURITY</a:t>
            </a:r>
          </a:p>
        </p:txBody>
      </p:sp>
      <p:sp>
        <p:nvSpPr>
          <p:cNvPr name="TextBox 13" id="13"/>
          <p:cNvSpPr txBox="true"/>
          <p:nvPr/>
        </p:nvSpPr>
        <p:spPr>
          <a:xfrm rot="0">
            <a:off x="2006280" y="6480189"/>
            <a:ext cx="5877223" cy="1466619"/>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Livestock supplies meat, milk, and eggs, all vital to human nutrition. These foods provide irreplaceable nutrients, especially in regions lacking alternative protein sources. Sustainable livestock systems ensure consistent food supply, resilience against climate change, and economic stability. By improving efficiency and reducing waste, livestock farming contributes directly to achieving global food security, making it essential for nourishing future generations worldwide.</a:t>
            </a:r>
          </a:p>
        </p:txBody>
      </p:sp>
      <p:sp>
        <p:nvSpPr>
          <p:cNvPr name="TextBox 14" id="14"/>
          <p:cNvSpPr txBox="true"/>
          <p:nvPr/>
        </p:nvSpPr>
        <p:spPr>
          <a:xfrm rot="0">
            <a:off x="2006280" y="5723374"/>
            <a:ext cx="6766640" cy="361983"/>
          </a:xfrm>
          <a:prstGeom prst="rect">
            <a:avLst/>
          </a:prstGeom>
        </p:spPr>
        <p:txBody>
          <a:bodyPr anchor="t" rtlCol="false" tIns="0" lIns="0" bIns="0" rIns="0">
            <a:spAutoFit/>
          </a:bodyPr>
          <a:lstStyle/>
          <a:p>
            <a:pPr algn="l">
              <a:lnSpc>
                <a:spcPts val="2879"/>
              </a:lnSpc>
            </a:pPr>
            <a:r>
              <a:rPr lang="en-US" b="true" sz="2400" spc="-60">
                <a:solidFill>
                  <a:srgbClr val="FFFFFF"/>
                </a:solidFill>
                <a:latin typeface="Open Sauce Bold"/>
                <a:ea typeface="Open Sauce Bold"/>
                <a:cs typeface="Open Sauce Bold"/>
                <a:sym typeface="Open Sauce Bold"/>
              </a:rPr>
              <a:t>LIVESTOCK IMPACT ON FOOD SYSTEMS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262172" y="2462522"/>
            <a:ext cx="3966249" cy="4875879"/>
            <a:chOff x="0" y="0"/>
            <a:chExt cx="936318" cy="1151056"/>
          </a:xfrm>
        </p:grpSpPr>
        <p:sp>
          <p:nvSpPr>
            <p:cNvPr name="Freeform 3" id="3"/>
            <p:cNvSpPr/>
            <p:nvPr/>
          </p:nvSpPr>
          <p:spPr>
            <a:xfrm flipH="false" flipV="false" rot="0">
              <a:off x="0" y="0"/>
              <a:ext cx="936318" cy="1151056"/>
            </a:xfrm>
            <a:custGeom>
              <a:avLst/>
              <a:gdLst/>
              <a:ahLst/>
              <a:cxnLst/>
              <a:rect r="r" b="b" t="t" l="l"/>
              <a:pathLst>
                <a:path h="1151056" w="936318">
                  <a:moveTo>
                    <a:pt x="39039" y="0"/>
                  </a:moveTo>
                  <a:lnTo>
                    <a:pt x="897279" y="0"/>
                  </a:lnTo>
                  <a:cubicBezTo>
                    <a:pt x="907633" y="0"/>
                    <a:pt x="917563" y="4113"/>
                    <a:pt x="924884" y="11434"/>
                  </a:cubicBezTo>
                  <a:cubicBezTo>
                    <a:pt x="932205" y="18755"/>
                    <a:pt x="936318" y="28685"/>
                    <a:pt x="936318" y="39039"/>
                  </a:cubicBezTo>
                  <a:lnTo>
                    <a:pt x="936318" y="1112017"/>
                  </a:lnTo>
                  <a:cubicBezTo>
                    <a:pt x="936318" y="1133577"/>
                    <a:pt x="918840" y="1151056"/>
                    <a:pt x="897279" y="1151056"/>
                  </a:cubicBezTo>
                  <a:lnTo>
                    <a:pt x="39039" y="1151056"/>
                  </a:lnTo>
                  <a:cubicBezTo>
                    <a:pt x="28685" y="1151056"/>
                    <a:pt x="18755" y="1146943"/>
                    <a:pt x="11434" y="1139622"/>
                  </a:cubicBezTo>
                  <a:cubicBezTo>
                    <a:pt x="4113" y="1132300"/>
                    <a:pt x="0" y="1122371"/>
                    <a:pt x="0" y="1112017"/>
                  </a:cubicBezTo>
                  <a:lnTo>
                    <a:pt x="0" y="39039"/>
                  </a:lnTo>
                  <a:cubicBezTo>
                    <a:pt x="0" y="17478"/>
                    <a:pt x="17478" y="0"/>
                    <a:pt x="39039" y="0"/>
                  </a:cubicBezTo>
                  <a:close/>
                </a:path>
              </a:pathLst>
            </a:custGeom>
            <a:blipFill>
              <a:blip r:embed="rId2"/>
              <a:stretch>
                <a:fillRect l="-18458" t="0" r="-45453" b="0"/>
              </a:stretch>
            </a:blipFill>
          </p:spPr>
        </p:sp>
      </p:grpSp>
      <p:grpSp>
        <p:nvGrpSpPr>
          <p:cNvPr name="Group 4" id="4"/>
          <p:cNvGrpSpPr/>
          <p:nvPr/>
        </p:nvGrpSpPr>
        <p:grpSpPr>
          <a:xfrm rot="0">
            <a:off x="8781572" y="1028700"/>
            <a:ext cx="8477728" cy="919472"/>
            <a:chOff x="0" y="0"/>
            <a:chExt cx="2232817" cy="242166"/>
          </a:xfrm>
        </p:grpSpPr>
        <p:sp>
          <p:nvSpPr>
            <p:cNvPr name="Freeform 5" id="5"/>
            <p:cNvSpPr/>
            <p:nvPr/>
          </p:nvSpPr>
          <p:spPr>
            <a:xfrm flipH="false" flipV="false" rot="0">
              <a:off x="0" y="0"/>
              <a:ext cx="2232817" cy="242166"/>
            </a:xfrm>
            <a:custGeom>
              <a:avLst/>
              <a:gdLst/>
              <a:ahLst/>
              <a:cxnLst/>
              <a:rect r="r" b="b" t="t" l="l"/>
              <a:pathLst>
                <a:path h="242166" w="2232817">
                  <a:moveTo>
                    <a:pt x="18264" y="0"/>
                  </a:moveTo>
                  <a:lnTo>
                    <a:pt x="2214553" y="0"/>
                  </a:lnTo>
                  <a:cubicBezTo>
                    <a:pt x="2224640" y="0"/>
                    <a:pt x="2232817" y="8177"/>
                    <a:pt x="2232817" y="18264"/>
                  </a:cubicBezTo>
                  <a:lnTo>
                    <a:pt x="2232817" y="223901"/>
                  </a:lnTo>
                  <a:cubicBezTo>
                    <a:pt x="2232817" y="233988"/>
                    <a:pt x="2224640" y="242166"/>
                    <a:pt x="2214553" y="242166"/>
                  </a:cubicBezTo>
                  <a:lnTo>
                    <a:pt x="18264" y="242166"/>
                  </a:lnTo>
                  <a:cubicBezTo>
                    <a:pt x="8177" y="242166"/>
                    <a:pt x="0" y="233988"/>
                    <a:pt x="0" y="223901"/>
                  </a:cubicBezTo>
                  <a:lnTo>
                    <a:pt x="0" y="18264"/>
                  </a:lnTo>
                  <a:cubicBezTo>
                    <a:pt x="0" y="8177"/>
                    <a:pt x="8177" y="0"/>
                    <a:pt x="18264" y="0"/>
                  </a:cubicBezTo>
                  <a:close/>
                </a:path>
              </a:pathLst>
            </a:custGeom>
            <a:solidFill>
              <a:srgbClr val="1C4427"/>
            </a:solidFill>
          </p:spPr>
        </p:sp>
        <p:sp>
          <p:nvSpPr>
            <p:cNvPr name="TextBox 6" id="6"/>
            <p:cNvSpPr txBox="true"/>
            <p:nvPr/>
          </p:nvSpPr>
          <p:spPr>
            <a:xfrm>
              <a:off x="0" y="-38100"/>
              <a:ext cx="2232817" cy="280266"/>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1028700" y="7549835"/>
            <a:ext cx="7752872" cy="1922674"/>
          </a:xfrm>
          <a:prstGeom prst="rect">
            <a:avLst/>
          </a:prstGeom>
        </p:spPr>
        <p:txBody>
          <a:bodyPr anchor="t" rtlCol="false" tIns="0" lIns="0" bIns="0" rIns="0">
            <a:spAutoFit/>
          </a:bodyPr>
          <a:lstStyle/>
          <a:p>
            <a:pPr algn="l">
              <a:lnSpc>
                <a:spcPts val="7429"/>
              </a:lnSpc>
            </a:pPr>
            <a:r>
              <a:rPr lang="en-US" b="true" sz="7429" spc="-505">
                <a:solidFill>
                  <a:srgbClr val="1C4427"/>
                </a:solidFill>
                <a:latin typeface="Open Sauce Bold"/>
                <a:ea typeface="Open Sauce Bold"/>
                <a:cs typeface="Open Sauce Bold"/>
                <a:sym typeface="Open Sauce Bold"/>
              </a:rPr>
              <a:t>CORE CONTRIBUTION</a:t>
            </a:r>
          </a:p>
        </p:txBody>
      </p:sp>
      <p:sp>
        <p:nvSpPr>
          <p:cNvPr name="TextBox 8" id="8"/>
          <p:cNvSpPr txBox="true"/>
          <p:nvPr/>
        </p:nvSpPr>
        <p:spPr>
          <a:xfrm rot="0">
            <a:off x="8781572" y="7689319"/>
            <a:ext cx="3966249"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NUTRITION</a:t>
            </a:r>
          </a:p>
        </p:txBody>
      </p:sp>
      <p:sp>
        <p:nvSpPr>
          <p:cNvPr name="TextBox 9" id="9"/>
          <p:cNvSpPr txBox="true"/>
          <p:nvPr/>
        </p:nvSpPr>
        <p:spPr>
          <a:xfrm rot="0">
            <a:off x="8781572" y="8233751"/>
            <a:ext cx="3966249" cy="104758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Livestock offers essential protein, vitamins, and minerals that combat</a:t>
            </a:r>
            <a:r>
              <a:rPr lang="en-US" sz="1400" spc="-35">
                <a:solidFill>
                  <a:srgbClr val="1C4427"/>
                </a:solidFill>
                <a:latin typeface="Open Sauce"/>
                <a:ea typeface="Open Sauce"/>
                <a:cs typeface="Open Sauce"/>
                <a:sym typeface="Open Sauce"/>
              </a:rPr>
              <a:t> malnutrition, ensuring healthy diets and improving well-being for millions of people across diverse global communities.</a:t>
            </a:r>
          </a:p>
        </p:txBody>
      </p:sp>
      <p:sp>
        <p:nvSpPr>
          <p:cNvPr name="TextBox 10" id="10"/>
          <p:cNvSpPr txBox="true"/>
          <p:nvPr/>
        </p:nvSpPr>
        <p:spPr>
          <a:xfrm rot="0">
            <a:off x="8781572" y="1307445"/>
            <a:ext cx="8477728" cy="361983"/>
          </a:xfrm>
          <a:prstGeom prst="rect">
            <a:avLst/>
          </a:prstGeom>
        </p:spPr>
        <p:txBody>
          <a:bodyPr anchor="t" rtlCol="false" tIns="0" lIns="0" bIns="0" rIns="0">
            <a:spAutoFit/>
          </a:bodyPr>
          <a:lstStyle/>
          <a:p>
            <a:pPr algn="ctr">
              <a:lnSpc>
                <a:spcPts val="2879"/>
              </a:lnSpc>
            </a:pPr>
            <a:r>
              <a:rPr lang="en-US" b="true" sz="2400" spc="-60">
                <a:solidFill>
                  <a:srgbClr val="FFFFFF"/>
                </a:solidFill>
                <a:latin typeface="Open Sauce Bold"/>
                <a:ea typeface="Open Sauce Bold"/>
                <a:cs typeface="Open Sauce Bold"/>
                <a:sym typeface="Open Sauce Bold"/>
              </a:rPr>
              <a:t>DRIVING LIVELIHOODS AND RURAL ECONOMIES</a:t>
            </a:r>
          </a:p>
        </p:txBody>
      </p:sp>
      <p:sp>
        <p:nvSpPr>
          <p:cNvPr name="TextBox 11" id="11"/>
          <p:cNvSpPr txBox="true"/>
          <p:nvPr/>
        </p:nvSpPr>
        <p:spPr>
          <a:xfrm rot="0">
            <a:off x="13262172" y="7690826"/>
            <a:ext cx="3966249"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LIVELIHOODS</a:t>
            </a:r>
          </a:p>
        </p:txBody>
      </p:sp>
      <p:sp>
        <p:nvSpPr>
          <p:cNvPr name="TextBox 12" id="12"/>
          <p:cNvSpPr txBox="true"/>
          <p:nvPr/>
        </p:nvSpPr>
        <p:spPr>
          <a:xfrm rot="0">
            <a:off x="13262172" y="8233751"/>
            <a:ext cx="3966249" cy="104758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Livestock production creates employment, strengthens trade, and empowers rural farmers, boosting economic</a:t>
            </a:r>
            <a:r>
              <a:rPr lang="en-US" sz="1400" spc="-35">
                <a:solidFill>
                  <a:srgbClr val="1C4427"/>
                </a:solidFill>
                <a:latin typeface="Open Sauce"/>
                <a:ea typeface="Open Sauce"/>
                <a:cs typeface="Open Sauce"/>
                <a:sym typeface="Open Sauce"/>
              </a:rPr>
              <a:t> opportunities while sustaining local and national markets in both developed and developing countries worldwide.</a:t>
            </a:r>
          </a:p>
        </p:txBody>
      </p:sp>
      <p:grpSp>
        <p:nvGrpSpPr>
          <p:cNvPr name="Group 13" id="13"/>
          <p:cNvGrpSpPr/>
          <p:nvPr/>
        </p:nvGrpSpPr>
        <p:grpSpPr>
          <a:xfrm rot="0">
            <a:off x="8781572" y="2462522"/>
            <a:ext cx="3966249" cy="4875879"/>
            <a:chOff x="0" y="0"/>
            <a:chExt cx="936318" cy="1151056"/>
          </a:xfrm>
        </p:grpSpPr>
        <p:sp>
          <p:nvSpPr>
            <p:cNvPr name="Freeform 14" id="14"/>
            <p:cNvSpPr/>
            <p:nvPr/>
          </p:nvSpPr>
          <p:spPr>
            <a:xfrm flipH="false" flipV="false" rot="0">
              <a:off x="0" y="0"/>
              <a:ext cx="936318" cy="1151056"/>
            </a:xfrm>
            <a:custGeom>
              <a:avLst/>
              <a:gdLst/>
              <a:ahLst/>
              <a:cxnLst/>
              <a:rect r="r" b="b" t="t" l="l"/>
              <a:pathLst>
                <a:path h="1151056" w="936318">
                  <a:moveTo>
                    <a:pt x="39039" y="0"/>
                  </a:moveTo>
                  <a:lnTo>
                    <a:pt x="897279" y="0"/>
                  </a:lnTo>
                  <a:cubicBezTo>
                    <a:pt x="907633" y="0"/>
                    <a:pt x="917563" y="4113"/>
                    <a:pt x="924884" y="11434"/>
                  </a:cubicBezTo>
                  <a:cubicBezTo>
                    <a:pt x="932205" y="18755"/>
                    <a:pt x="936318" y="28685"/>
                    <a:pt x="936318" y="39039"/>
                  </a:cubicBezTo>
                  <a:lnTo>
                    <a:pt x="936318" y="1112017"/>
                  </a:lnTo>
                  <a:cubicBezTo>
                    <a:pt x="936318" y="1133577"/>
                    <a:pt x="918840" y="1151056"/>
                    <a:pt x="897279" y="1151056"/>
                  </a:cubicBezTo>
                  <a:lnTo>
                    <a:pt x="39039" y="1151056"/>
                  </a:lnTo>
                  <a:cubicBezTo>
                    <a:pt x="28685" y="1151056"/>
                    <a:pt x="18755" y="1146943"/>
                    <a:pt x="11434" y="1139622"/>
                  </a:cubicBezTo>
                  <a:cubicBezTo>
                    <a:pt x="4113" y="1132300"/>
                    <a:pt x="0" y="1122371"/>
                    <a:pt x="0" y="1112017"/>
                  </a:cubicBezTo>
                  <a:lnTo>
                    <a:pt x="0" y="39039"/>
                  </a:lnTo>
                  <a:cubicBezTo>
                    <a:pt x="0" y="17478"/>
                    <a:pt x="17478" y="0"/>
                    <a:pt x="39039" y="0"/>
                  </a:cubicBezTo>
                  <a:close/>
                </a:path>
              </a:pathLst>
            </a:custGeom>
            <a:blipFill>
              <a:blip r:embed="rId3"/>
              <a:stretch>
                <a:fillRect l="-42258" t="0" r="-42258" b="0"/>
              </a:stretch>
            </a:blipFill>
          </p:spPr>
        </p:sp>
      </p:grpSp>
      <p:grpSp>
        <p:nvGrpSpPr>
          <p:cNvPr name="Group 15" id="15"/>
          <p:cNvGrpSpPr/>
          <p:nvPr/>
        </p:nvGrpSpPr>
        <p:grpSpPr>
          <a:xfrm rot="0">
            <a:off x="1028700" y="1028700"/>
            <a:ext cx="6724172" cy="5470591"/>
            <a:chOff x="0" y="0"/>
            <a:chExt cx="1587385" cy="1291450"/>
          </a:xfrm>
        </p:grpSpPr>
        <p:sp>
          <p:nvSpPr>
            <p:cNvPr name="Freeform 16" id="16"/>
            <p:cNvSpPr/>
            <p:nvPr/>
          </p:nvSpPr>
          <p:spPr>
            <a:xfrm flipH="false" flipV="false" rot="0">
              <a:off x="0" y="0"/>
              <a:ext cx="1587385" cy="1291450"/>
            </a:xfrm>
            <a:custGeom>
              <a:avLst/>
              <a:gdLst/>
              <a:ahLst/>
              <a:cxnLst/>
              <a:rect r="r" b="b" t="t" l="l"/>
              <a:pathLst>
                <a:path h="1291450" w="1587385">
                  <a:moveTo>
                    <a:pt x="23027" y="0"/>
                  </a:moveTo>
                  <a:lnTo>
                    <a:pt x="1564358" y="0"/>
                  </a:lnTo>
                  <a:cubicBezTo>
                    <a:pt x="1570465" y="0"/>
                    <a:pt x="1576322" y="2426"/>
                    <a:pt x="1580641" y="6744"/>
                  </a:cubicBezTo>
                  <a:cubicBezTo>
                    <a:pt x="1584959" y="11063"/>
                    <a:pt x="1587385" y="16920"/>
                    <a:pt x="1587385" y="23027"/>
                  </a:cubicBezTo>
                  <a:lnTo>
                    <a:pt x="1587385" y="1268423"/>
                  </a:lnTo>
                  <a:cubicBezTo>
                    <a:pt x="1587385" y="1274530"/>
                    <a:pt x="1584959" y="1280388"/>
                    <a:pt x="1580641" y="1284706"/>
                  </a:cubicBezTo>
                  <a:cubicBezTo>
                    <a:pt x="1576322" y="1289024"/>
                    <a:pt x="1570465" y="1291450"/>
                    <a:pt x="1564358" y="1291450"/>
                  </a:cubicBezTo>
                  <a:lnTo>
                    <a:pt x="23027" y="1291450"/>
                  </a:lnTo>
                  <a:cubicBezTo>
                    <a:pt x="16920" y="1291450"/>
                    <a:pt x="11063" y="1289024"/>
                    <a:pt x="6744" y="1284706"/>
                  </a:cubicBezTo>
                  <a:cubicBezTo>
                    <a:pt x="2426" y="1280388"/>
                    <a:pt x="0" y="1274530"/>
                    <a:pt x="0" y="1268423"/>
                  </a:cubicBezTo>
                  <a:lnTo>
                    <a:pt x="0" y="23027"/>
                  </a:lnTo>
                  <a:cubicBezTo>
                    <a:pt x="0" y="16920"/>
                    <a:pt x="2426" y="11063"/>
                    <a:pt x="6744" y="6744"/>
                  </a:cubicBezTo>
                  <a:cubicBezTo>
                    <a:pt x="11063" y="2426"/>
                    <a:pt x="16920" y="0"/>
                    <a:pt x="23027" y="0"/>
                  </a:cubicBezTo>
                  <a:close/>
                </a:path>
              </a:pathLst>
            </a:custGeom>
            <a:blipFill>
              <a:blip r:embed="rId4"/>
              <a:stretch>
                <a:fillRect l="-20967" t="0" r="-1962"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6519874" cy="8229600"/>
            <a:chOff x="0" y="0"/>
            <a:chExt cx="1539156" cy="1942774"/>
          </a:xfrm>
        </p:grpSpPr>
        <p:sp>
          <p:nvSpPr>
            <p:cNvPr name="Freeform 3" id="3"/>
            <p:cNvSpPr/>
            <p:nvPr/>
          </p:nvSpPr>
          <p:spPr>
            <a:xfrm flipH="false" flipV="false" rot="0">
              <a:off x="0" y="0"/>
              <a:ext cx="1539156" cy="1942774"/>
            </a:xfrm>
            <a:custGeom>
              <a:avLst/>
              <a:gdLst/>
              <a:ahLst/>
              <a:cxnLst/>
              <a:rect r="r" b="b" t="t" l="l"/>
              <a:pathLst>
                <a:path h="1942774" w="1539156">
                  <a:moveTo>
                    <a:pt x="23749" y="0"/>
                  </a:moveTo>
                  <a:lnTo>
                    <a:pt x="1515408" y="0"/>
                  </a:lnTo>
                  <a:cubicBezTo>
                    <a:pt x="1528523" y="0"/>
                    <a:pt x="1539156" y="10633"/>
                    <a:pt x="1539156" y="23749"/>
                  </a:cubicBezTo>
                  <a:lnTo>
                    <a:pt x="1539156" y="1919025"/>
                  </a:lnTo>
                  <a:cubicBezTo>
                    <a:pt x="1539156" y="1932141"/>
                    <a:pt x="1528523" y="1942774"/>
                    <a:pt x="1515408" y="1942774"/>
                  </a:cubicBezTo>
                  <a:lnTo>
                    <a:pt x="23749" y="1942774"/>
                  </a:lnTo>
                  <a:cubicBezTo>
                    <a:pt x="10633" y="1942774"/>
                    <a:pt x="0" y="1932141"/>
                    <a:pt x="0" y="1919025"/>
                  </a:cubicBezTo>
                  <a:lnTo>
                    <a:pt x="0" y="23749"/>
                  </a:lnTo>
                  <a:cubicBezTo>
                    <a:pt x="0" y="10633"/>
                    <a:pt x="10633" y="0"/>
                    <a:pt x="23749" y="0"/>
                  </a:cubicBezTo>
                  <a:close/>
                </a:path>
              </a:pathLst>
            </a:custGeom>
            <a:blipFill>
              <a:blip r:embed="rId2"/>
              <a:stretch>
                <a:fillRect l="-33602" t="0" r="-55851" b="0"/>
              </a:stretch>
            </a:blipFill>
          </p:spPr>
        </p:sp>
      </p:grpSp>
      <p:grpSp>
        <p:nvGrpSpPr>
          <p:cNvPr name="Group 4" id="4"/>
          <p:cNvGrpSpPr/>
          <p:nvPr/>
        </p:nvGrpSpPr>
        <p:grpSpPr>
          <a:xfrm rot="0">
            <a:off x="8577274" y="4452016"/>
            <a:ext cx="8651148" cy="4806284"/>
            <a:chOff x="0" y="0"/>
            <a:chExt cx="2278492" cy="1265853"/>
          </a:xfrm>
        </p:grpSpPr>
        <p:sp>
          <p:nvSpPr>
            <p:cNvPr name="Freeform 5" id="5"/>
            <p:cNvSpPr/>
            <p:nvPr/>
          </p:nvSpPr>
          <p:spPr>
            <a:xfrm flipH="false" flipV="false" rot="0">
              <a:off x="0" y="0"/>
              <a:ext cx="2278492" cy="1265853"/>
            </a:xfrm>
            <a:custGeom>
              <a:avLst/>
              <a:gdLst/>
              <a:ahLst/>
              <a:cxnLst/>
              <a:rect r="r" b="b" t="t" l="l"/>
              <a:pathLst>
                <a:path h="1265853" w="2278492">
                  <a:moveTo>
                    <a:pt x="17898" y="0"/>
                  </a:moveTo>
                  <a:lnTo>
                    <a:pt x="2260594" y="0"/>
                  </a:lnTo>
                  <a:cubicBezTo>
                    <a:pt x="2265340" y="0"/>
                    <a:pt x="2269893" y="1886"/>
                    <a:pt x="2273249" y="5242"/>
                  </a:cubicBezTo>
                  <a:cubicBezTo>
                    <a:pt x="2276606" y="8599"/>
                    <a:pt x="2278492" y="13151"/>
                    <a:pt x="2278492" y="17898"/>
                  </a:cubicBezTo>
                  <a:lnTo>
                    <a:pt x="2278492" y="1247955"/>
                  </a:lnTo>
                  <a:cubicBezTo>
                    <a:pt x="2278492" y="1252702"/>
                    <a:pt x="2276606" y="1257254"/>
                    <a:pt x="2273249" y="1260610"/>
                  </a:cubicBezTo>
                  <a:cubicBezTo>
                    <a:pt x="2269893" y="1263967"/>
                    <a:pt x="2265340" y="1265853"/>
                    <a:pt x="2260594" y="1265853"/>
                  </a:cubicBezTo>
                  <a:lnTo>
                    <a:pt x="17898" y="1265853"/>
                  </a:lnTo>
                  <a:cubicBezTo>
                    <a:pt x="8013" y="1265853"/>
                    <a:pt x="0" y="1257840"/>
                    <a:pt x="0" y="1247955"/>
                  </a:cubicBezTo>
                  <a:lnTo>
                    <a:pt x="0" y="17898"/>
                  </a:lnTo>
                  <a:cubicBezTo>
                    <a:pt x="0" y="8013"/>
                    <a:pt x="8013" y="0"/>
                    <a:pt x="17898" y="0"/>
                  </a:cubicBezTo>
                  <a:close/>
                </a:path>
              </a:pathLst>
            </a:custGeom>
            <a:solidFill>
              <a:srgbClr val="1C4427"/>
            </a:solidFill>
          </p:spPr>
        </p:sp>
        <p:sp>
          <p:nvSpPr>
            <p:cNvPr name="TextBox 6" id="6"/>
            <p:cNvSpPr txBox="true"/>
            <p:nvPr/>
          </p:nvSpPr>
          <p:spPr>
            <a:xfrm>
              <a:off x="0" y="-38100"/>
              <a:ext cx="2278492" cy="1303953"/>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9613022" y="6069494"/>
            <a:ext cx="6492240" cy="0"/>
          </a:xfrm>
          <a:prstGeom prst="line">
            <a:avLst/>
          </a:prstGeom>
          <a:ln cap="flat" w="9525">
            <a:solidFill>
              <a:srgbClr val="C1FF72"/>
            </a:solidFill>
            <a:prstDash val="solid"/>
            <a:headEnd type="none" len="sm" w="sm"/>
            <a:tailEnd type="none" len="sm" w="sm"/>
          </a:ln>
        </p:spPr>
      </p:sp>
      <p:sp>
        <p:nvSpPr>
          <p:cNvPr name="TextBox 8" id="8"/>
          <p:cNvSpPr txBox="true"/>
          <p:nvPr/>
        </p:nvSpPr>
        <p:spPr>
          <a:xfrm rot="0">
            <a:off x="8577274" y="995515"/>
            <a:ext cx="9202252" cy="2246708"/>
          </a:xfrm>
          <a:prstGeom prst="rect">
            <a:avLst/>
          </a:prstGeom>
        </p:spPr>
        <p:txBody>
          <a:bodyPr anchor="t" rtlCol="false" tIns="0" lIns="0" bIns="0" rIns="0">
            <a:spAutoFit/>
          </a:bodyPr>
          <a:lstStyle/>
          <a:p>
            <a:pPr algn="l">
              <a:lnSpc>
                <a:spcPts val="8663"/>
              </a:lnSpc>
            </a:pPr>
            <a:r>
              <a:rPr lang="en-US" b="true" sz="8663" spc="-589">
                <a:solidFill>
                  <a:srgbClr val="1C4427"/>
                </a:solidFill>
                <a:latin typeface="Open Sauce Bold"/>
                <a:ea typeface="Open Sauce Bold"/>
                <a:cs typeface="Open Sauce Bold"/>
                <a:sym typeface="Open Sauce Bold"/>
              </a:rPr>
              <a:t>ENVIRONMENTAL CHALLENGES</a:t>
            </a:r>
          </a:p>
        </p:txBody>
      </p:sp>
      <p:sp>
        <p:nvSpPr>
          <p:cNvPr name="TextBox 9" id="9"/>
          <p:cNvSpPr txBox="true"/>
          <p:nvPr/>
        </p:nvSpPr>
        <p:spPr>
          <a:xfrm rot="0">
            <a:off x="9613022" y="6464897"/>
            <a:ext cx="6593748" cy="838068"/>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Livestock contributes to greenhouse emissions, water use, and soil degradation. Innovative strategies like rotational grazing, improved feeding, and recycling methods reduce harmful impacts. Sustainable systems are vital to balance food demand with ecological preservation.</a:t>
            </a:r>
          </a:p>
        </p:txBody>
      </p:sp>
      <p:sp>
        <p:nvSpPr>
          <p:cNvPr name="TextBox 10" id="10"/>
          <p:cNvSpPr txBox="true"/>
          <p:nvPr/>
        </p:nvSpPr>
        <p:spPr>
          <a:xfrm rot="0">
            <a:off x="9613022" y="5312108"/>
            <a:ext cx="7130754" cy="361983"/>
          </a:xfrm>
          <a:prstGeom prst="rect">
            <a:avLst/>
          </a:prstGeom>
        </p:spPr>
        <p:txBody>
          <a:bodyPr anchor="t" rtlCol="false" tIns="0" lIns="0" bIns="0" rIns="0">
            <a:spAutoFit/>
          </a:bodyPr>
          <a:lstStyle/>
          <a:p>
            <a:pPr algn="l">
              <a:lnSpc>
                <a:spcPts val="2879"/>
              </a:lnSpc>
            </a:pPr>
            <a:r>
              <a:rPr lang="en-US" b="true" sz="2400" spc="-60">
                <a:solidFill>
                  <a:srgbClr val="FFFFFF"/>
                </a:solidFill>
                <a:latin typeface="Open Sauce Bold"/>
                <a:ea typeface="Open Sauce Bold"/>
                <a:cs typeface="Open Sauce Bold"/>
                <a:sym typeface="Open Sauce Bold"/>
              </a:rPr>
              <a:t>ADDRESSING CHALLENGES AND SOLUTIONS</a:t>
            </a:r>
          </a:p>
        </p:txBody>
      </p:sp>
      <p:sp>
        <p:nvSpPr>
          <p:cNvPr name="TextBox 11" id="11"/>
          <p:cNvSpPr txBox="true"/>
          <p:nvPr/>
        </p:nvSpPr>
        <p:spPr>
          <a:xfrm rot="0">
            <a:off x="9613022" y="7560140"/>
            <a:ext cx="6593748" cy="838068"/>
          </a:xfrm>
          <a:prstGeom prst="rect">
            <a:avLst/>
          </a:prstGeom>
        </p:spPr>
        <p:txBody>
          <a:bodyPr anchor="t" rtlCol="false" tIns="0" lIns="0" bIns="0" rIns="0">
            <a:spAutoFit/>
          </a:bodyPr>
          <a:lstStyle/>
          <a:p>
            <a:pPr algn="l">
              <a:lnSpc>
                <a:spcPts val="1680"/>
              </a:lnSpc>
            </a:pPr>
            <a:r>
              <a:rPr lang="en-US" b="true" sz="1400" i="true" spc="-35">
                <a:solidFill>
                  <a:srgbClr val="FFFFFF"/>
                </a:solidFill>
                <a:latin typeface="Open Sauce Bold Italics"/>
                <a:ea typeface="Open Sauce Bold Italics"/>
                <a:cs typeface="Open Sauce Bold Italics"/>
                <a:sym typeface="Open Sauce Bold Italics"/>
              </a:rPr>
              <a:t>Farmers, researchers, and communities must collaborate on long-term solutions. Protecting biodiversity and ecosystems ensures future generations inherit healthy environments while maintaining secure, abundant food supplies globally.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77701" y="1028700"/>
            <a:ext cx="7350721" cy="5530021"/>
            <a:chOff x="0" y="0"/>
            <a:chExt cx="1935992" cy="1456466"/>
          </a:xfrm>
        </p:grpSpPr>
        <p:sp>
          <p:nvSpPr>
            <p:cNvPr name="Freeform 3" id="3"/>
            <p:cNvSpPr/>
            <p:nvPr/>
          </p:nvSpPr>
          <p:spPr>
            <a:xfrm flipH="false" flipV="false" rot="0">
              <a:off x="0" y="0"/>
              <a:ext cx="1935992" cy="1456466"/>
            </a:xfrm>
            <a:custGeom>
              <a:avLst/>
              <a:gdLst/>
              <a:ahLst/>
              <a:cxnLst/>
              <a:rect r="r" b="b" t="t" l="l"/>
              <a:pathLst>
                <a:path h="1456466" w="1935992">
                  <a:moveTo>
                    <a:pt x="21064" y="0"/>
                  </a:moveTo>
                  <a:lnTo>
                    <a:pt x="1914928" y="0"/>
                  </a:lnTo>
                  <a:cubicBezTo>
                    <a:pt x="1926561" y="0"/>
                    <a:pt x="1935992" y="9431"/>
                    <a:pt x="1935992" y="21064"/>
                  </a:cubicBezTo>
                  <a:lnTo>
                    <a:pt x="1935992" y="1435402"/>
                  </a:lnTo>
                  <a:cubicBezTo>
                    <a:pt x="1935992" y="1447036"/>
                    <a:pt x="1926561" y="1456466"/>
                    <a:pt x="1914928" y="1456466"/>
                  </a:cubicBezTo>
                  <a:lnTo>
                    <a:pt x="21064" y="1456466"/>
                  </a:lnTo>
                  <a:cubicBezTo>
                    <a:pt x="9431" y="1456466"/>
                    <a:pt x="0" y="1447036"/>
                    <a:pt x="0" y="1435402"/>
                  </a:cubicBezTo>
                  <a:lnTo>
                    <a:pt x="0" y="21064"/>
                  </a:lnTo>
                  <a:cubicBezTo>
                    <a:pt x="0" y="9431"/>
                    <a:pt x="9431" y="0"/>
                    <a:pt x="21064" y="0"/>
                  </a:cubicBezTo>
                  <a:close/>
                </a:path>
              </a:pathLst>
            </a:custGeom>
            <a:solidFill>
              <a:srgbClr val="1C4427"/>
            </a:solidFill>
          </p:spPr>
        </p:sp>
        <p:sp>
          <p:nvSpPr>
            <p:cNvPr name="TextBox 4" id="4"/>
            <p:cNvSpPr txBox="true"/>
            <p:nvPr/>
          </p:nvSpPr>
          <p:spPr>
            <a:xfrm>
              <a:off x="0" y="-38100"/>
              <a:ext cx="1935992" cy="149456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877701" y="5648971"/>
            <a:ext cx="7381599" cy="3609329"/>
            <a:chOff x="0" y="0"/>
            <a:chExt cx="1742585" cy="852060"/>
          </a:xfrm>
        </p:grpSpPr>
        <p:sp>
          <p:nvSpPr>
            <p:cNvPr name="Freeform 6" id="6"/>
            <p:cNvSpPr/>
            <p:nvPr/>
          </p:nvSpPr>
          <p:spPr>
            <a:xfrm flipH="false" flipV="false" rot="0">
              <a:off x="0" y="0"/>
              <a:ext cx="1742585" cy="852060"/>
            </a:xfrm>
            <a:custGeom>
              <a:avLst/>
              <a:gdLst/>
              <a:ahLst/>
              <a:cxnLst/>
              <a:rect r="r" b="b" t="t" l="l"/>
              <a:pathLst>
                <a:path h="852060" w="1742585">
                  <a:moveTo>
                    <a:pt x="20976" y="0"/>
                  </a:moveTo>
                  <a:lnTo>
                    <a:pt x="1721609" y="0"/>
                  </a:lnTo>
                  <a:cubicBezTo>
                    <a:pt x="1733193" y="0"/>
                    <a:pt x="1742585" y="9391"/>
                    <a:pt x="1742585" y="20976"/>
                  </a:cubicBezTo>
                  <a:lnTo>
                    <a:pt x="1742585" y="831083"/>
                  </a:lnTo>
                  <a:cubicBezTo>
                    <a:pt x="1742585" y="842668"/>
                    <a:pt x="1733193" y="852060"/>
                    <a:pt x="1721609" y="852060"/>
                  </a:cubicBezTo>
                  <a:lnTo>
                    <a:pt x="20976" y="852060"/>
                  </a:lnTo>
                  <a:cubicBezTo>
                    <a:pt x="15413" y="852060"/>
                    <a:pt x="10078" y="849849"/>
                    <a:pt x="6144" y="845916"/>
                  </a:cubicBezTo>
                  <a:cubicBezTo>
                    <a:pt x="2210" y="841982"/>
                    <a:pt x="0" y="836647"/>
                    <a:pt x="0" y="831083"/>
                  </a:cubicBezTo>
                  <a:lnTo>
                    <a:pt x="0" y="20976"/>
                  </a:lnTo>
                  <a:cubicBezTo>
                    <a:pt x="0" y="9391"/>
                    <a:pt x="9391" y="0"/>
                    <a:pt x="20976" y="0"/>
                  </a:cubicBezTo>
                  <a:close/>
                </a:path>
              </a:pathLst>
            </a:custGeom>
            <a:blipFill>
              <a:blip r:embed="rId2"/>
              <a:stretch>
                <a:fillRect l="0" t="-18128" r="0" b="-18128"/>
              </a:stretch>
            </a:blipFill>
          </p:spPr>
        </p:sp>
      </p:grpSp>
      <p:sp>
        <p:nvSpPr>
          <p:cNvPr name="TextBox 7" id="7"/>
          <p:cNvSpPr txBox="true"/>
          <p:nvPr/>
        </p:nvSpPr>
        <p:spPr>
          <a:xfrm rot="0">
            <a:off x="990600" y="965219"/>
            <a:ext cx="8887101" cy="2641327"/>
          </a:xfrm>
          <a:prstGeom prst="rect">
            <a:avLst/>
          </a:prstGeom>
        </p:spPr>
        <p:txBody>
          <a:bodyPr anchor="t" rtlCol="false" tIns="0" lIns="0" bIns="0" rIns="0">
            <a:spAutoFit/>
          </a:bodyPr>
          <a:lstStyle/>
          <a:p>
            <a:pPr algn="l">
              <a:lnSpc>
                <a:spcPts val="10219"/>
              </a:lnSpc>
            </a:pPr>
            <a:r>
              <a:rPr lang="en-US" b="true" sz="10219" spc="-694">
                <a:solidFill>
                  <a:srgbClr val="1C4427"/>
                </a:solidFill>
                <a:latin typeface="Open Sauce Bold"/>
                <a:ea typeface="Open Sauce Bold"/>
                <a:cs typeface="Open Sauce Bold"/>
                <a:sym typeface="Open Sauce Bold"/>
              </a:rPr>
              <a:t>RURAL LIVELIHOODS</a:t>
            </a:r>
          </a:p>
        </p:txBody>
      </p:sp>
      <p:sp>
        <p:nvSpPr>
          <p:cNvPr name="TextBox 8" id="8"/>
          <p:cNvSpPr txBox="true"/>
          <p:nvPr/>
        </p:nvSpPr>
        <p:spPr>
          <a:xfrm rot="0">
            <a:off x="10880841" y="2670189"/>
            <a:ext cx="5293321" cy="1676135"/>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Millions of families rely on livestock for food and income. It sustains both smallholder farmers and larger agricultural enterprises, driving local economies. Beyond nutrition, livestock fosters cultural values, education opportunities, and community stability. Supporting sustainable livestock practices strengthens resilience, helping communities overcome poverty, face economic challenges, and achieve long-term growth. Livestock remains essential for improving livelihoods worldwide.</a:t>
            </a:r>
          </a:p>
        </p:txBody>
      </p:sp>
      <p:sp>
        <p:nvSpPr>
          <p:cNvPr name="TextBox 9" id="9"/>
          <p:cNvSpPr txBox="true"/>
          <p:nvPr/>
        </p:nvSpPr>
        <p:spPr>
          <a:xfrm rot="0">
            <a:off x="10880841" y="1904041"/>
            <a:ext cx="5796764" cy="361983"/>
          </a:xfrm>
          <a:prstGeom prst="rect">
            <a:avLst/>
          </a:prstGeom>
        </p:spPr>
        <p:txBody>
          <a:bodyPr anchor="t" rtlCol="false" tIns="0" lIns="0" bIns="0" rIns="0">
            <a:spAutoFit/>
          </a:bodyPr>
          <a:lstStyle/>
          <a:p>
            <a:pPr algn="l">
              <a:lnSpc>
                <a:spcPts val="2879"/>
              </a:lnSpc>
            </a:pPr>
            <a:r>
              <a:rPr lang="en-US" b="true" sz="2400" spc="-60">
                <a:solidFill>
                  <a:srgbClr val="FFFFFF"/>
                </a:solidFill>
                <a:latin typeface="Open Sauce Bold"/>
                <a:ea typeface="Open Sauce Bold"/>
                <a:cs typeface="Open Sauce Bold"/>
                <a:sym typeface="Open Sauce Bold"/>
              </a:rPr>
              <a:t>ESSENTIAL ROLE IN HUMAN HEALTH</a:t>
            </a:r>
          </a:p>
        </p:txBody>
      </p:sp>
      <p:grpSp>
        <p:nvGrpSpPr>
          <p:cNvPr name="Group 10" id="10"/>
          <p:cNvGrpSpPr/>
          <p:nvPr/>
        </p:nvGrpSpPr>
        <p:grpSpPr>
          <a:xfrm rot="0">
            <a:off x="1028700" y="4401336"/>
            <a:ext cx="7820301" cy="4856964"/>
            <a:chOff x="0" y="0"/>
            <a:chExt cx="1846150" cy="1146591"/>
          </a:xfrm>
        </p:grpSpPr>
        <p:sp>
          <p:nvSpPr>
            <p:cNvPr name="Freeform 11" id="11"/>
            <p:cNvSpPr/>
            <p:nvPr/>
          </p:nvSpPr>
          <p:spPr>
            <a:xfrm flipH="false" flipV="false" rot="0">
              <a:off x="0" y="0"/>
              <a:ext cx="1846150" cy="1146591"/>
            </a:xfrm>
            <a:custGeom>
              <a:avLst/>
              <a:gdLst/>
              <a:ahLst/>
              <a:cxnLst/>
              <a:rect r="r" b="b" t="t" l="l"/>
              <a:pathLst>
                <a:path h="1146591" w="1846150">
                  <a:moveTo>
                    <a:pt x="19800" y="0"/>
                  </a:moveTo>
                  <a:lnTo>
                    <a:pt x="1826350" y="0"/>
                  </a:lnTo>
                  <a:cubicBezTo>
                    <a:pt x="1831602" y="0"/>
                    <a:pt x="1836638" y="2086"/>
                    <a:pt x="1840351" y="5799"/>
                  </a:cubicBezTo>
                  <a:cubicBezTo>
                    <a:pt x="1844064" y="9512"/>
                    <a:pt x="1846150" y="14548"/>
                    <a:pt x="1846150" y="19800"/>
                  </a:cubicBezTo>
                  <a:lnTo>
                    <a:pt x="1846150" y="1126791"/>
                  </a:lnTo>
                  <a:cubicBezTo>
                    <a:pt x="1846150" y="1132042"/>
                    <a:pt x="1844064" y="1137078"/>
                    <a:pt x="1840351" y="1140792"/>
                  </a:cubicBezTo>
                  <a:cubicBezTo>
                    <a:pt x="1836638" y="1144505"/>
                    <a:pt x="1831602" y="1146591"/>
                    <a:pt x="1826350" y="1146591"/>
                  </a:cubicBezTo>
                  <a:lnTo>
                    <a:pt x="19800" y="1146591"/>
                  </a:lnTo>
                  <a:cubicBezTo>
                    <a:pt x="14548" y="1146591"/>
                    <a:pt x="9512" y="1144505"/>
                    <a:pt x="5799" y="1140792"/>
                  </a:cubicBezTo>
                  <a:cubicBezTo>
                    <a:pt x="2086" y="1137078"/>
                    <a:pt x="0" y="1132042"/>
                    <a:pt x="0" y="1126791"/>
                  </a:cubicBezTo>
                  <a:lnTo>
                    <a:pt x="0" y="19800"/>
                  </a:lnTo>
                  <a:cubicBezTo>
                    <a:pt x="0" y="14548"/>
                    <a:pt x="2086" y="9512"/>
                    <a:pt x="5799" y="5799"/>
                  </a:cubicBezTo>
                  <a:cubicBezTo>
                    <a:pt x="9512" y="2086"/>
                    <a:pt x="14548" y="0"/>
                    <a:pt x="19800" y="0"/>
                  </a:cubicBezTo>
                  <a:close/>
                </a:path>
              </a:pathLst>
            </a:custGeom>
            <a:blipFill>
              <a:blip r:embed="rId3"/>
              <a:stretch>
                <a:fillRect l="0" t="-3637" r="0" b="-3637"/>
              </a:stretch>
            </a:blipFill>
          </p:spPr>
        </p:sp>
      </p:grpSp>
      <p:grpSp>
        <p:nvGrpSpPr>
          <p:cNvPr name="Group 12" id="12"/>
          <p:cNvGrpSpPr/>
          <p:nvPr/>
        </p:nvGrpSpPr>
        <p:grpSpPr>
          <a:xfrm rot="0">
            <a:off x="10880841" y="4750489"/>
            <a:ext cx="645141" cy="108386"/>
            <a:chOff x="0" y="0"/>
            <a:chExt cx="169914" cy="28546"/>
          </a:xfrm>
        </p:grpSpPr>
        <p:sp>
          <p:nvSpPr>
            <p:cNvPr name="Freeform 13" id="13"/>
            <p:cNvSpPr/>
            <p:nvPr/>
          </p:nvSpPr>
          <p:spPr>
            <a:xfrm flipH="false" flipV="false" rot="0">
              <a:off x="0" y="0"/>
              <a:ext cx="169914" cy="28546"/>
            </a:xfrm>
            <a:custGeom>
              <a:avLst/>
              <a:gdLst/>
              <a:ahLst/>
              <a:cxnLst/>
              <a:rect r="r" b="b" t="t" l="l"/>
              <a:pathLst>
                <a:path h="28546" w="169914">
                  <a:moveTo>
                    <a:pt x="14273" y="0"/>
                  </a:moveTo>
                  <a:lnTo>
                    <a:pt x="155641" y="0"/>
                  </a:lnTo>
                  <a:cubicBezTo>
                    <a:pt x="159426" y="0"/>
                    <a:pt x="163057" y="1504"/>
                    <a:pt x="165733" y="4180"/>
                  </a:cubicBezTo>
                  <a:cubicBezTo>
                    <a:pt x="168410" y="6857"/>
                    <a:pt x="169914" y="10488"/>
                    <a:pt x="169914" y="14273"/>
                  </a:cubicBezTo>
                  <a:lnTo>
                    <a:pt x="169914" y="14273"/>
                  </a:lnTo>
                  <a:cubicBezTo>
                    <a:pt x="169914" y="18058"/>
                    <a:pt x="168410" y="21689"/>
                    <a:pt x="165733" y="24366"/>
                  </a:cubicBezTo>
                  <a:cubicBezTo>
                    <a:pt x="163057" y="27042"/>
                    <a:pt x="159426" y="28546"/>
                    <a:pt x="155641" y="28546"/>
                  </a:cubicBezTo>
                  <a:lnTo>
                    <a:pt x="14273" y="28546"/>
                  </a:lnTo>
                  <a:cubicBezTo>
                    <a:pt x="10488" y="28546"/>
                    <a:pt x="6857" y="27042"/>
                    <a:pt x="4180" y="24366"/>
                  </a:cubicBezTo>
                  <a:cubicBezTo>
                    <a:pt x="1504" y="21689"/>
                    <a:pt x="0" y="18058"/>
                    <a:pt x="0" y="14273"/>
                  </a:cubicBezTo>
                  <a:lnTo>
                    <a:pt x="0" y="14273"/>
                  </a:lnTo>
                  <a:cubicBezTo>
                    <a:pt x="0" y="10488"/>
                    <a:pt x="1504" y="6857"/>
                    <a:pt x="4180" y="4180"/>
                  </a:cubicBezTo>
                  <a:cubicBezTo>
                    <a:pt x="6857" y="1504"/>
                    <a:pt x="10488" y="0"/>
                    <a:pt x="14273" y="0"/>
                  </a:cubicBezTo>
                  <a:close/>
                </a:path>
              </a:pathLst>
            </a:custGeom>
            <a:solidFill>
              <a:srgbClr val="C1FF72"/>
            </a:solidFill>
          </p:spPr>
        </p:sp>
        <p:sp>
          <p:nvSpPr>
            <p:cNvPr name="TextBox 14" id="14"/>
            <p:cNvSpPr txBox="true"/>
            <p:nvPr/>
          </p:nvSpPr>
          <p:spPr>
            <a:xfrm>
              <a:off x="0" y="-38100"/>
              <a:ext cx="169914" cy="66646"/>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67829" y="2421465"/>
            <a:ext cx="3681790" cy="1876194"/>
            <a:chOff x="0" y="0"/>
            <a:chExt cx="869165" cy="442916"/>
          </a:xfrm>
        </p:grpSpPr>
        <p:sp>
          <p:nvSpPr>
            <p:cNvPr name="Freeform 3" id="3"/>
            <p:cNvSpPr/>
            <p:nvPr/>
          </p:nvSpPr>
          <p:spPr>
            <a:xfrm flipH="false" flipV="false" rot="0">
              <a:off x="0" y="0"/>
              <a:ext cx="869165" cy="442916"/>
            </a:xfrm>
            <a:custGeom>
              <a:avLst/>
              <a:gdLst/>
              <a:ahLst/>
              <a:cxnLst/>
              <a:rect r="r" b="b" t="t" l="l"/>
              <a:pathLst>
                <a:path h="442916" w="869165">
                  <a:moveTo>
                    <a:pt x="42055" y="0"/>
                  </a:moveTo>
                  <a:lnTo>
                    <a:pt x="827110" y="0"/>
                  </a:lnTo>
                  <a:cubicBezTo>
                    <a:pt x="850337" y="0"/>
                    <a:pt x="869165" y="18829"/>
                    <a:pt x="869165" y="42055"/>
                  </a:cubicBezTo>
                  <a:lnTo>
                    <a:pt x="869165" y="400861"/>
                  </a:lnTo>
                  <a:cubicBezTo>
                    <a:pt x="869165" y="412014"/>
                    <a:pt x="864735" y="422711"/>
                    <a:pt x="856848" y="430598"/>
                  </a:cubicBezTo>
                  <a:cubicBezTo>
                    <a:pt x="848961" y="438485"/>
                    <a:pt x="838264" y="442916"/>
                    <a:pt x="827110" y="442916"/>
                  </a:cubicBezTo>
                  <a:lnTo>
                    <a:pt x="42055" y="442916"/>
                  </a:lnTo>
                  <a:cubicBezTo>
                    <a:pt x="18829" y="442916"/>
                    <a:pt x="0" y="424087"/>
                    <a:pt x="0" y="400861"/>
                  </a:cubicBezTo>
                  <a:lnTo>
                    <a:pt x="0" y="42055"/>
                  </a:lnTo>
                  <a:cubicBezTo>
                    <a:pt x="0" y="30901"/>
                    <a:pt x="4431" y="20205"/>
                    <a:pt x="12318" y="12318"/>
                  </a:cubicBezTo>
                  <a:cubicBezTo>
                    <a:pt x="20205" y="4431"/>
                    <a:pt x="30901" y="0"/>
                    <a:pt x="42055" y="0"/>
                  </a:cubicBezTo>
                  <a:close/>
                </a:path>
              </a:pathLst>
            </a:custGeom>
            <a:blipFill>
              <a:blip r:embed="rId2"/>
              <a:stretch>
                <a:fillRect l="0" t="-15471" r="0" b="-15471"/>
              </a:stretch>
            </a:blipFill>
          </p:spPr>
        </p:sp>
      </p:grpSp>
      <p:grpSp>
        <p:nvGrpSpPr>
          <p:cNvPr name="Group 4" id="4"/>
          <p:cNvGrpSpPr/>
          <p:nvPr/>
        </p:nvGrpSpPr>
        <p:grpSpPr>
          <a:xfrm rot="0">
            <a:off x="1028700" y="1028700"/>
            <a:ext cx="7520919" cy="834366"/>
            <a:chOff x="0" y="0"/>
            <a:chExt cx="1980818" cy="219751"/>
          </a:xfrm>
        </p:grpSpPr>
        <p:sp>
          <p:nvSpPr>
            <p:cNvPr name="Freeform 5" id="5"/>
            <p:cNvSpPr/>
            <p:nvPr/>
          </p:nvSpPr>
          <p:spPr>
            <a:xfrm flipH="false" flipV="false" rot="0">
              <a:off x="0" y="0"/>
              <a:ext cx="1980818" cy="219751"/>
            </a:xfrm>
            <a:custGeom>
              <a:avLst/>
              <a:gdLst/>
              <a:ahLst/>
              <a:cxnLst/>
              <a:rect r="r" b="b" t="t" l="l"/>
              <a:pathLst>
                <a:path h="219751" w="1980818">
                  <a:moveTo>
                    <a:pt x="20588" y="0"/>
                  </a:moveTo>
                  <a:lnTo>
                    <a:pt x="1960230" y="0"/>
                  </a:lnTo>
                  <a:cubicBezTo>
                    <a:pt x="1965690" y="0"/>
                    <a:pt x="1970927" y="2169"/>
                    <a:pt x="1974788" y="6030"/>
                  </a:cubicBezTo>
                  <a:cubicBezTo>
                    <a:pt x="1978649" y="9891"/>
                    <a:pt x="1980818" y="15128"/>
                    <a:pt x="1980818" y="20588"/>
                  </a:cubicBezTo>
                  <a:lnTo>
                    <a:pt x="1980818" y="199163"/>
                  </a:lnTo>
                  <a:cubicBezTo>
                    <a:pt x="1980818" y="204623"/>
                    <a:pt x="1978649" y="209860"/>
                    <a:pt x="1974788" y="213721"/>
                  </a:cubicBezTo>
                  <a:cubicBezTo>
                    <a:pt x="1970927" y="217582"/>
                    <a:pt x="1965690" y="219751"/>
                    <a:pt x="1960230" y="219751"/>
                  </a:cubicBezTo>
                  <a:lnTo>
                    <a:pt x="20588" y="219751"/>
                  </a:lnTo>
                  <a:cubicBezTo>
                    <a:pt x="15128" y="219751"/>
                    <a:pt x="9891" y="217582"/>
                    <a:pt x="6030" y="213721"/>
                  </a:cubicBezTo>
                  <a:cubicBezTo>
                    <a:pt x="2169" y="209860"/>
                    <a:pt x="0" y="204623"/>
                    <a:pt x="0" y="199163"/>
                  </a:cubicBezTo>
                  <a:lnTo>
                    <a:pt x="0" y="20588"/>
                  </a:lnTo>
                  <a:cubicBezTo>
                    <a:pt x="0" y="15128"/>
                    <a:pt x="2169" y="9891"/>
                    <a:pt x="6030" y="6030"/>
                  </a:cubicBezTo>
                  <a:cubicBezTo>
                    <a:pt x="9891" y="2169"/>
                    <a:pt x="15128" y="0"/>
                    <a:pt x="20588" y="0"/>
                  </a:cubicBezTo>
                  <a:close/>
                </a:path>
              </a:pathLst>
            </a:custGeom>
            <a:solidFill>
              <a:srgbClr val="1C4427"/>
            </a:solidFill>
          </p:spPr>
        </p:sp>
        <p:sp>
          <p:nvSpPr>
            <p:cNvPr name="TextBox 6" id="6"/>
            <p:cNvSpPr txBox="true"/>
            <p:nvPr/>
          </p:nvSpPr>
          <p:spPr>
            <a:xfrm>
              <a:off x="0" y="-38100"/>
              <a:ext cx="1980818" cy="257851"/>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9578319" y="1012303"/>
            <a:ext cx="8251551" cy="2625688"/>
          </a:xfrm>
          <a:prstGeom prst="rect">
            <a:avLst/>
          </a:prstGeom>
        </p:spPr>
        <p:txBody>
          <a:bodyPr anchor="t" rtlCol="false" tIns="0" lIns="0" bIns="0" rIns="0">
            <a:spAutoFit/>
          </a:bodyPr>
          <a:lstStyle/>
          <a:p>
            <a:pPr algn="l">
              <a:lnSpc>
                <a:spcPts val="10163"/>
              </a:lnSpc>
            </a:pPr>
            <a:r>
              <a:rPr lang="en-US" b="true" sz="10163" spc="-691">
                <a:solidFill>
                  <a:srgbClr val="1C4427"/>
                </a:solidFill>
                <a:latin typeface="Open Sauce Bold"/>
                <a:ea typeface="Open Sauce Bold"/>
                <a:cs typeface="Open Sauce Bold"/>
                <a:sym typeface="Open Sauce Bold"/>
              </a:rPr>
              <a:t>SOCIAL DIMENSIONS</a:t>
            </a:r>
          </a:p>
        </p:txBody>
      </p:sp>
      <p:sp>
        <p:nvSpPr>
          <p:cNvPr name="TextBox 8" id="8"/>
          <p:cNvSpPr txBox="true"/>
          <p:nvPr/>
        </p:nvSpPr>
        <p:spPr>
          <a:xfrm rot="0">
            <a:off x="1028700" y="2411940"/>
            <a:ext cx="3324779"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Heavy"/>
                <a:ea typeface="Open Sauce Heavy"/>
                <a:cs typeface="Open Sauce Heavy"/>
                <a:sym typeface="Open Sauce Heavy"/>
              </a:rPr>
              <a:t>TRADITIONS</a:t>
            </a:r>
          </a:p>
        </p:txBody>
      </p:sp>
      <p:sp>
        <p:nvSpPr>
          <p:cNvPr name="TextBox 9" id="9"/>
          <p:cNvSpPr txBox="true"/>
          <p:nvPr/>
        </p:nvSpPr>
        <p:spPr>
          <a:xfrm rot="0">
            <a:off x="1028700" y="2831040"/>
            <a:ext cx="3324779" cy="1466619"/>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Livestock is centr</a:t>
            </a:r>
            <a:r>
              <a:rPr lang="en-US" sz="1400" spc="-35">
                <a:solidFill>
                  <a:srgbClr val="1C4427"/>
                </a:solidFill>
                <a:latin typeface="Open Sauce"/>
                <a:ea typeface="Open Sauce"/>
                <a:cs typeface="Open Sauce"/>
                <a:sym typeface="Open Sauce"/>
              </a:rPr>
              <a:t>al to festivals, ceremonies, and shared practices, strengthening community identity while preserving cultural heritage that connects generations and ensures continuity across different societies worldwide.</a:t>
            </a:r>
          </a:p>
        </p:txBody>
      </p:sp>
      <p:sp>
        <p:nvSpPr>
          <p:cNvPr name="TextBox 10" id="10"/>
          <p:cNvSpPr txBox="true"/>
          <p:nvPr/>
        </p:nvSpPr>
        <p:spPr>
          <a:xfrm rot="0">
            <a:off x="1028700" y="1264892"/>
            <a:ext cx="7520919" cy="361983"/>
          </a:xfrm>
          <a:prstGeom prst="rect">
            <a:avLst/>
          </a:prstGeom>
        </p:spPr>
        <p:txBody>
          <a:bodyPr anchor="t" rtlCol="false" tIns="0" lIns="0" bIns="0" rIns="0">
            <a:spAutoFit/>
          </a:bodyPr>
          <a:lstStyle/>
          <a:p>
            <a:pPr algn="ctr">
              <a:lnSpc>
                <a:spcPts val="2879"/>
              </a:lnSpc>
            </a:pPr>
            <a:r>
              <a:rPr lang="en-US" b="true" sz="2400" spc="-60">
                <a:solidFill>
                  <a:srgbClr val="FFFFFF"/>
                </a:solidFill>
                <a:latin typeface="Open Sauce Bold"/>
                <a:ea typeface="Open Sauce Bold"/>
                <a:cs typeface="Open Sauce Bold"/>
                <a:sym typeface="Open Sauce Bold"/>
              </a:rPr>
              <a:t>TRADITIONS SHAPED BY ANIMAL KEEPING</a:t>
            </a:r>
          </a:p>
        </p:txBody>
      </p:sp>
      <p:sp>
        <p:nvSpPr>
          <p:cNvPr name="TextBox 11" id="11"/>
          <p:cNvSpPr txBox="true"/>
          <p:nvPr/>
        </p:nvSpPr>
        <p:spPr>
          <a:xfrm rot="0">
            <a:off x="1028700" y="4892261"/>
            <a:ext cx="3324779" cy="247650"/>
          </a:xfrm>
          <a:prstGeom prst="rect">
            <a:avLst/>
          </a:prstGeom>
        </p:spPr>
        <p:txBody>
          <a:bodyPr anchor="t" rtlCol="false" tIns="0" lIns="0" bIns="0" rIns="0">
            <a:spAutoFit/>
          </a:bodyPr>
          <a:lstStyle/>
          <a:p>
            <a:pPr algn="l" marL="0" indent="0" lvl="0">
              <a:lnSpc>
                <a:spcPts val="1919"/>
              </a:lnSpc>
              <a:spcBef>
                <a:spcPct val="0"/>
              </a:spcBef>
            </a:pPr>
            <a:r>
              <a:rPr lang="en-US" b="true" sz="1599" spc="-39" strike="noStrike" u="none">
                <a:solidFill>
                  <a:srgbClr val="1C4427"/>
                </a:solidFill>
                <a:latin typeface="Open Sauce Heavy"/>
                <a:ea typeface="Open Sauce Heavy"/>
                <a:cs typeface="Open Sauce Heavy"/>
                <a:sym typeface="Open Sauce Heavy"/>
              </a:rPr>
              <a:t>KNOWLEDGE</a:t>
            </a:r>
          </a:p>
        </p:txBody>
      </p:sp>
      <p:sp>
        <p:nvSpPr>
          <p:cNvPr name="TextBox 12" id="12"/>
          <p:cNvSpPr txBox="true"/>
          <p:nvPr/>
        </p:nvSpPr>
        <p:spPr>
          <a:xfrm rot="0">
            <a:off x="1028700" y="5311361"/>
            <a:ext cx="3324779" cy="1466619"/>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Families pass farming</a:t>
            </a:r>
            <a:r>
              <a:rPr lang="en-US" sz="1400" spc="-35">
                <a:solidFill>
                  <a:srgbClr val="1C4427"/>
                </a:solidFill>
                <a:latin typeface="Open Sauce"/>
                <a:ea typeface="Open Sauce"/>
                <a:cs typeface="Open Sauce"/>
                <a:sym typeface="Open Sauce"/>
              </a:rPr>
              <a:t> expertise, animal care, and survival strategies, enabling resilience. Skills provide communities with sustainable resources and adaptability to meet evolving environmental and economic challenges.</a:t>
            </a:r>
          </a:p>
        </p:txBody>
      </p:sp>
      <p:sp>
        <p:nvSpPr>
          <p:cNvPr name="TextBox 13" id="13"/>
          <p:cNvSpPr txBox="true"/>
          <p:nvPr/>
        </p:nvSpPr>
        <p:spPr>
          <a:xfrm rot="0">
            <a:off x="1028700" y="7372581"/>
            <a:ext cx="3324779" cy="247650"/>
          </a:xfrm>
          <a:prstGeom prst="rect">
            <a:avLst/>
          </a:prstGeom>
        </p:spPr>
        <p:txBody>
          <a:bodyPr anchor="t" rtlCol="false" tIns="0" lIns="0" bIns="0" rIns="0">
            <a:spAutoFit/>
          </a:bodyPr>
          <a:lstStyle/>
          <a:p>
            <a:pPr algn="l" marL="0" indent="0" lvl="0">
              <a:lnSpc>
                <a:spcPts val="1919"/>
              </a:lnSpc>
              <a:spcBef>
                <a:spcPct val="0"/>
              </a:spcBef>
            </a:pPr>
            <a:r>
              <a:rPr lang="en-US" b="true" sz="1599" spc="-39" strike="noStrike" u="none">
                <a:solidFill>
                  <a:srgbClr val="1C4427"/>
                </a:solidFill>
                <a:latin typeface="Open Sauce Heavy"/>
                <a:ea typeface="Open Sauce Heavy"/>
                <a:cs typeface="Open Sauce Heavy"/>
                <a:sym typeface="Open Sauce Heavy"/>
              </a:rPr>
              <a:t>INCLUSION</a:t>
            </a:r>
          </a:p>
        </p:txBody>
      </p:sp>
      <p:sp>
        <p:nvSpPr>
          <p:cNvPr name="TextBox 14" id="14"/>
          <p:cNvSpPr txBox="true"/>
          <p:nvPr/>
        </p:nvSpPr>
        <p:spPr>
          <a:xfrm rot="0">
            <a:off x="1028700" y="7791681"/>
            <a:ext cx="3324779" cy="1466619"/>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Women play essential roles in</a:t>
            </a:r>
            <a:r>
              <a:rPr lang="en-US" sz="1400" spc="-35">
                <a:solidFill>
                  <a:srgbClr val="1C4427"/>
                </a:solidFill>
                <a:latin typeface="Open Sauce"/>
                <a:ea typeface="Open Sauce"/>
                <a:cs typeface="Open Sauce"/>
                <a:sym typeface="Open Sauce"/>
              </a:rPr>
              <a:t> livestock care, management, and production. Their involvement promotes empowerment, enhances gender equality, and supports stronger communities with inclusive opportunities for development and progress.</a:t>
            </a:r>
          </a:p>
        </p:txBody>
      </p:sp>
      <p:grpSp>
        <p:nvGrpSpPr>
          <p:cNvPr name="Group 15" id="15"/>
          <p:cNvGrpSpPr/>
          <p:nvPr/>
        </p:nvGrpSpPr>
        <p:grpSpPr>
          <a:xfrm rot="0">
            <a:off x="4867829" y="4901786"/>
            <a:ext cx="3681790" cy="1876194"/>
            <a:chOff x="0" y="0"/>
            <a:chExt cx="869165" cy="442916"/>
          </a:xfrm>
        </p:grpSpPr>
        <p:sp>
          <p:nvSpPr>
            <p:cNvPr name="Freeform 16" id="16"/>
            <p:cNvSpPr/>
            <p:nvPr/>
          </p:nvSpPr>
          <p:spPr>
            <a:xfrm flipH="false" flipV="false" rot="0">
              <a:off x="0" y="0"/>
              <a:ext cx="869165" cy="442916"/>
            </a:xfrm>
            <a:custGeom>
              <a:avLst/>
              <a:gdLst/>
              <a:ahLst/>
              <a:cxnLst/>
              <a:rect r="r" b="b" t="t" l="l"/>
              <a:pathLst>
                <a:path h="442916" w="869165">
                  <a:moveTo>
                    <a:pt x="42055" y="0"/>
                  </a:moveTo>
                  <a:lnTo>
                    <a:pt x="827110" y="0"/>
                  </a:lnTo>
                  <a:cubicBezTo>
                    <a:pt x="850337" y="0"/>
                    <a:pt x="869165" y="18829"/>
                    <a:pt x="869165" y="42055"/>
                  </a:cubicBezTo>
                  <a:lnTo>
                    <a:pt x="869165" y="400861"/>
                  </a:lnTo>
                  <a:cubicBezTo>
                    <a:pt x="869165" y="412014"/>
                    <a:pt x="864735" y="422711"/>
                    <a:pt x="856848" y="430598"/>
                  </a:cubicBezTo>
                  <a:cubicBezTo>
                    <a:pt x="848961" y="438485"/>
                    <a:pt x="838264" y="442916"/>
                    <a:pt x="827110" y="442916"/>
                  </a:cubicBezTo>
                  <a:lnTo>
                    <a:pt x="42055" y="442916"/>
                  </a:lnTo>
                  <a:cubicBezTo>
                    <a:pt x="18829" y="442916"/>
                    <a:pt x="0" y="424087"/>
                    <a:pt x="0" y="400861"/>
                  </a:cubicBezTo>
                  <a:lnTo>
                    <a:pt x="0" y="42055"/>
                  </a:lnTo>
                  <a:cubicBezTo>
                    <a:pt x="0" y="30901"/>
                    <a:pt x="4431" y="20205"/>
                    <a:pt x="12318" y="12318"/>
                  </a:cubicBezTo>
                  <a:cubicBezTo>
                    <a:pt x="20205" y="4431"/>
                    <a:pt x="30901" y="0"/>
                    <a:pt x="42055" y="0"/>
                  </a:cubicBezTo>
                  <a:close/>
                </a:path>
              </a:pathLst>
            </a:custGeom>
            <a:blipFill>
              <a:blip r:embed="rId3"/>
              <a:stretch>
                <a:fillRect l="0" t="-15115" r="0" b="-15115"/>
              </a:stretch>
            </a:blipFill>
          </p:spPr>
        </p:sp>
      </p:grpSp>
      <p:grpSp>
        <p:nvGrpSpPr>
          <p:cNvPr name="Group 17" id="17"/>
          <p:cNvGrpSpPr/>
          <p:nvPr/>
        </p:nvGrpSpPr>
        <p:grpSpPr>
          <a:xfrm rot="0">
            <a:off x="4867829" y="7382106"/>
            <a:ext cx="3681790" cy="1876194"/>
            <a:chOff x="0" y="0"/>
            <a:chExt cx="869165" cy="442916"/>
          </a:xfrm>
        </p:grpSpPr>
        <p:sp>
          <p:nvSpPr>
            <p:cNvPr name="Freeform 18" id="18"/>
            <p:cNvSpPr/>
            <p:nvPr/>
          </p:nvSpPr>
          <p:spPr>
            <a:xfrm flipH="false" flipV="false" rot="0">
              <a:off x="0" y="0"/>
              <a:ext cx="869165" cy="442916"/>
            </a:xfrm>
            <a:custGeom>
              <a:avLst/>
              <a:gdLst/>
              <a:ahLst/>
              <a:cxnLst/>
              <a:rect r="r" b="b" t="t" l="l"/>
              <a:pathLst>
                <a:path h="442916" w="869165">
                  <a:moveTo>
                    <a:pt x="42055" y="0"/>
                  </a:moveTo>
                  <a:lnTo>
                    <a:pt x="827110" y="0"/>
                  </a:lnTo>
                  <a:cubicBezTo>
                    <a:pt x="850337" y="0"/>
                    <a:pt x="869165" y="18829"/>
                    <a:pt x="869165" y="42055"/>
                  </a:cubicBezTo>
                  <a:lnTo>
                    <a:pt x="869165" y="400861"/>
                  </a:lnTo>
                  <a:cubicBezTo>
                    <a:pt x="869165" y="412014"/>
                    <a:pt x="864735" y="422711"/>
                    <a:pt x="856848" y="430598"/>
                  </a:cubicBezTo>
                  <a:cubicBezTo>
                    <a:pt x="848961" y="438485"/>
                    <a:pt x="838264" y="442916"/>
                    <a:pt x="827110" y="442916"/>
                  </a:cubicBezTo>
                  <a:lnTo>
                    <a:pt x="42055" y="442916"/>
                  </a:lnTo>
                  <a:cubicBezTo>
                    <a:pt x="18829" y="442916"/>
                    <a:pt x="0" y="424087"/>
                    <a:pt x="0" y="400861"/>
                  </a:cubicBezTo>
                  <a:lnTo>
                    <a:pt x="0" y="42055"/>
                  </a:lnTo>
                  <a:cubicBezTo>
                    <a:pt x="0" y="30901"/>
                    <a:pt x="4431" y="20205"/>
                    <a:pt x="12318" y="12318"/>
                  </a:cubicBezTo>
                  <a:cubicBezTo>
                    <a:pt x="20205" y="4431"/>
                    <a:pt x="30901" y="0"/>
                    <a:pt x="42055" y="0"/>
                  </a:cubicBezTo>
                  <a:close/>
                </a:path>
              </a:pathLst>
            </a:custGeom>
            <a:blipFill>
              <a:blip r:embed="rId4"/>
              <a:stretch>
                <a:fillRect l="0" t="-15471" r="0" b="-15471"/>
              </a:stretch>
            </a:blipFill>
          </p:spPr>
        </p:sp>
      </p:grpSp>
      <p:grpSp>
        <p:nvGrpSpPr>
          <p:cNvPr name="Group 19" id="19"/>
          <p:cNvGrpSpPr/>
          <p:nvPr/>
        </p:nvGrpSpPr>
        <p:grpSpPr>
          <a:xfrm rot="0">
            <a:off x="9578319" y="4388262"/>
            <a:ext cx="7650102" cy="4870038"/>
            <a:chOff x="0" y="0"/>
            <a:chExt cx="1805971" cy="1149677"/>
          </a:xfrm>
        </p:grpSpPr>
        <p:sp>
          <p:nvSpPr>
            <p:cNvPr name="Freeform 20" id="20"/>
            <p:cNvSpPr/>
            <p:nvPr/>
          </p:nvSpPr>
          <p:spPr>
            <a:xfrm flipH="false" flipV="false" rot="0">
              <a:off x="0" y="0"/>
              <a:ext cx="1805971" cy="1149677"/>
            </a:xfrm>
            <a:custGeom>
              <a:avLst/>
              <a:gdLst/>
              <a:ahLst/>
              <a:cxnLst/>
              <a:rect r="r" b="b" t="t" l="l"/>
              <a:pathLst>
                <a:path h="1149677" w="1805971">
                  <a:moveTo>
                    <a:pt x="20240" y="0"/>
                  </a:moveTo>
                  <a:lnTo>
                    <a:pt x="1785731" y="0"/>
                  </a:lnTo>
                  <a:cubicBezTo>
                    <a:pt x="1796909" y="0"/>
                    <a:pt x="1805971" y="9062"/>
                    <a:pt x="1805971" y="20240"/>
                  </a:cubicBezTo>
                  <a:lnTo>
                    <a:pt x="1805971" y="1129437"/>
                  </a:lnTo>
                  <a:cubicBezTo>
                    <a:pt x="1805971" y="1134805"/>
                    <a:pt x="1803839" y="1139953"/>
                    <a:pt x="1800043" y="1143749"/>
                  </a:cubicBezTo>
                  <a:cubicBezTo>
                    <a:pt x="1796247" y="1147545"/>
                    <a:pt x="1791099" y="1149677"/>
                    <a:pt x="1785731" y="1149677"/>
                  </a:cubicBezTo>
                  <a:lnTo>
                    <a:pt x="20240" y="1149677"/>
                  </a:lnTo>
                  <a:cubicBezTo>
                    <a:pt x="14872" y="1149677"/>
                    <a:pt x="9724" y="1147545"/>
                    <a:pt x="5928" y="1143749"/>
                  </a:cubicBezTo>
                  <a:cubicBezTo>
                    <a:pt x="2132" y="1139953"/>
                    <a:pt x="0" y="1134805"/>
                    <a:pt x="0" y="1129437"/>
                  </a:cubicBezTo>
                  <a:lnTo>
                    <a:pt x="0" y="20240"/>
                  </a:lnTo>
                  <a:cubicBezTo>
                    <a:pt x="0" y="14872"/>
                    <a:pt x="2132" y="9724"/>
                    <a:pt x="5928" y="5928"/>
                  </a:cubicBezTo>
                  <a:cubicBezTo>
                    <a:pt x="9724" y="2132"/>
                    <a:pt x="14872" y="0"/>
                    <a:pt x="20240" y="0"/>
                  </a:cubicBezTo>
                  <a:close/>
                </a:path>
              </a:pathLst>
            </a:custGeom>
            <a:blipFill>
              <a:blip r:embed="rId5"/>
              <a:stretch>
                <a:fillRect l="0" t="-2409" r="0" b="-2409"/>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3062461"/>
            <a:ext cx="3547032" cy="4243079"/>
            <a:chOff x="0" y="0"/>
            <a:chExt cx="837353" cy="1001670"/>
          </a:xfrm>
        </p:grpSpPr>
        <p:sp>
          <p:nvSpPr>
            <p:cNvPr name="Freeform 3" id="3"/>
            <p:cNvSpPr/>
            <p:nvPr/>
          </p:nvSpPr>
          <p:spPr>
            <a:xfrm flipH="false" flipV="false" rot="0">
              <a:off x="0" y="0"/>
              <a:ext cx="837353" cy="1001670"/>
            </a:xfrm>
            <a:custGeom>
              <a:avLst/>
              <a:gdLst/>
              <a:ahLst/>
              <a:cxnLst/>
              <a:rect r="r" b="b" t="t" l="l"/>
              <a:pathLst>
                <a:path h="1001670" w="837353">
                  <a:moveTo>
                    <a:pt x="43653" y="0"/>
                  </a:moveTo>
                  <a:lnTo>
                    <a:pt x="793700" y="0"/>
                  </a:lnTo>
                  <a:cubicBezTo>
                    <a:pt x="817809" y="0"/>
                    <a:pt x="837353" y="19544"/>
                    <a:pt x="837353" y="43653"/>
                  </a:cubicBezTo>
                  <a:lnTo>
                    <a:pt x="837353" y="958017"/>
                  </a:lnTo>
                  <a:cubicBezTo>
                    <a:pt x="837353" y="969594"/>
                    <a:pt x="832754" y="980698"/>
                    <a:pt x="824567" y="988884"/>
                  </a:cubicBezTo>
                  <a:cubicBezTo>
                    <a:pt x="816381" y="997071"/>
                    <a:pt x="805278" y="1001670"/>
                    <a:pt x="793700" y="1001670"/>
                  </a:cubicBezTo>
                  <a:lnTo>
                    <a:pt x="43653" y="1001670"/>
                  </a:lnTo>
                  <a:cubicBezTo>
                    <a:pt x="19544" y="1001670"/>
                    <a:pt x="0" y="982126"/>
                    <a:pt x="0" y="958017"/>
                  </a:cubicBezTo>
                  <a:lnTo>
                    <a:pt x="0" y="43653"/>
                  </a:lnTo>
                  <a:cubicBezTo>
                    <a:pt x="0" y="19544"/>
                    <a:pt x="19544" y="0"/>
                    <a:pt x="43653" y="0"/>
                  </a:cubicBezTo>
                  <a:close/>
                </a:path>
              </a:pathLst>
            </a:custGeom>
            <a:blipFill>
              <a:blip r:embed="rId2"/>
              <a:stretch>
                <a:fillRect l="0" t="0" r="-89660" b="-5632"/>
              </a:stretch>
            </a:blipFill>
          </p:spPr>
        </p:sp>
      </p:grpSp>
      <p:grpSp>
        <p:nvGrpSpPr>
          <p:cNvPr name="Group 4" id="4"/>
          <p:cNvGrpSpPr/>
          <p:nvPr/>
        </p:nvGrpSpPr>
        <p:grpSpPr>
          <a:xfrm rot="0">
            <a:off x="1028700" y="1028700"/>
            <a:ext cx="7608414" cy="1005061"/>
            <a:chOff x="0" y="0"/>
            <a:chExt cx="2003862" cy="264707"/>
          </a:xfrm>
        </p:grpSpPr>
        <p:sp>
          <p:nvSpPr>
            <p:cNvPr name="Freeform 5" id="5"/>
            <p:cNvSpPr/>
            <p:nvPr/>
          </p:nvSpPr>
          <p:spPr>
            <a:xfrm flipH="false" flipV="false" rot="0">
              <a:off x="0" y="0"/>
              <a:ext cx="2003862" cy="264707"/>
            </a:xfrm>
            <a:custGeom>
              <a:avLst/>
              <a:gdLst/>
              <a:ahLst/>
              <a:cxnLst/>
              <a:rect r="r" b="b" t="t" l="l"/>
              <a:pathLst>
                <a:path h="264707" w="2003862">
                  <a:moveTo>
                    <a:pt x="20351" y="0"/>
                  </a:moveTo>
                  <a:lnTo>
                    <a:pt x="1983511" y="0"/>
                  </a:lnTo>
                  <a:cubicBezTo>
                    <a:pt x="1994751" y="0"/>
                    <a:pt x="2003862" y="9111"/>
                    <a:pt x="2003862" y="20351"/>
                  </a:cubicBezTo>
                  <a:lnTo>
                    <a:pt x="2003862" y="244356"/>
                  </a:lnTo>
                  <a:cubicBezTo>
                    <a:pt x="2003862" y="255596"/>
                    <a:pt x="1994751" y="264707"/>
                    <a:pt x="1983511" y="264707"/>
                  </a:cubicBezTo>
                  <a:lnTo>
                    <a:pt x="20351" y="264707"/>
                  </a:lnTo>
                  <a:cubicBezTo>
                    <a:pt x="14954" y="264707"/>
                    <a:pt x="9777" y="262563"/>
                    <a:pt x="5961" y="258747"/>
                  </a:cubicBezTo>
                  <a:cubicBezTo>
                    <a:pt x="2144" y="254930"/>
                    <a:pt x="0" y="249754"/>
                    <a:pt x="0" y="244356"/>
                  </a:cubicBezTo>
                  <a:lnTo>
                    <a:pt x="0" y="20351"/>
                  </a:lnTo>
                  <a:cubicBezTo>
                    <a:pt x="0" y="9111"/>
                    <a:pt x="9111" y="0"/>
                    <a:pt x="20351" y="0"/>
                  </a:cubicBezTo>
                  <a:close/>
                </a:path>
              </a:pathLst>
            </a:custGeom>
            <a:solidFill>
              <a:srgbClr val="1C4427"/>
            </a:solidFill>
          </p:spPr>
        </p:sp>
        <p:sp>
          <p:nvSpPr>
            <p:cNvPr name="TextBox 6" id="6"/>
            <p:cNvSpPr txBox="true"/>
            <p:nvPr/>
          </p:nvSpPr>
          <p:spPr>
            <a:xfrm>
              <a:off x="0" y="-38100"/>
              <a:ext cx="2003862" cy="302807"/>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9560399" y="7034435"/>
            <a:ext cx="8121121" cy="2496724"/>
          </a:xfrm>
          <a:prstGeom prst="rect">
            <a:avLst/>
          </a:prstGeom>
        </p:spPr>
        <p:txBody>
          <a:bodyPr anchor="t" rtlCol="false" tIns="0" lIns="0" bIns="0" rIns="0">
            <a:spAutoFit/>
          </a:bodyPr>
          <a:lstStyle/>
          <a:p>
            <a:pPr algn="l">
              <a:lnSpc>
                <a:spcPts val="9631"/>
              </a:lnSpc>
            </a:pPr>
            <a:r>
              <a:rPr lang="en-US" b="true" sz="9631" spc="-654">
                <a:solidFill>
                  <a:srgbClr val="1C4427"/>
                </a:solidFill>
                <a:latin typeface="Open Sauce Bold"/>
                <a:ea typeface="Open Sauce Bold"/>
                <a:cs typeface="Open Sauce Bold"/>
                <a:sym typeface="Open Sauce Bold"/>
              </a:rPr>
              <a:t>INNOVATION IN LIVESTOCK</a:t>
            </a:r>
          </a:p>
        </p:txBody>
      </p:sp>
      <p:sp>
        <p:nvSpPr>
          <p:cNvPr name="TextBox 8" id="8"/>
          <p:cNvSpPr txBox="true"/>
          <p:nvPr/>
        </p:nvSpPr>
        <p:spPr>
          <a:xfrm rot="0">
            <a:off x="1028700" y="7810364"/>
            <a:ext cx="3547032"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TECHNOLOGY</a:t>
            </a:r>
          </a:p>
        </p:txBody>
      </p:sp>
      <p:sp>
        <p:nvSpPr>
          <p:cNvPr name="TextBox 9" id="9"/>
          <p:cNvSpPr txBox="true"/>
          <p:nvPr/>
        </p:nvSpPr>
        <p:spPr>
          <a:xfrm rot="0">
            <a:off x="1028700" y="8210715"/>
            <a:ext cx="3547032" cy="104758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Sensors, monitoring, and artificial intelligence improve animal health, enhance productivity, and ensure efficiency, supporting sustainable livestock practices for global food security.</a:t>
            </a:r>
          </a:p>
        </p:txBody>
      </p:sp>
      <p:sp>
        <p:nvSpPr>
          <p:cNvPr name="TextBox 10" id="10"/>
          <p:cNvSpPr txBox="true"/>
          <p:nvPr/>
        </p:nvSpPr>
        <p:spPr>
          <a:xfrm rot="0">
            <a:off x="1109557" y="1350239"/>
            <a:ext cx="7527557" cy="361983"/>
          </a:xfrm>
          <a:prstGeom prst="rect">
            <a:avLst/>
          </a:prstGeom>
        </p:spPr>
        <p:txBody>
          <a:bodyPr anchor="t" rtlCol="false" tIns="0" lIns="0" bIns="0" rIns="0">
            <a:spAutoFit/>
          </a:bodyPr>
          <a:lstStyle/>
          <a:p>
            <a:pPr algn="ctr">
              <a:lnSpc>
                <a:spcPts val="2879"/>
              </a:lnSpc>
            </a:pPr>
            <a:r>
              <a:rPr lang="en-US" b="true" sz="2400" spc="-60">
                <a:solidFill>
                  <a:srgbClr val="FFFFFF"/>
                </a:solidFill>
                <a:latin typeface="Open Sauce Bold"/>
                <a:ea typeface="Open Sauce Bold"/>
                <a:cs typeface="Open Sauce Bold"/>
                <a:sym typeface="Open Sauce Bold"/>
              </a:rPr>
              <a:t>INNOVATIONS SHAPING FUTURE PRACTICES</a:t>
            </a:r>
          </a:p>
        </p:txBody>
      </p:sp>
      <p:sp>
        <p:nvSpPr>
          <p:cNvPr name="TextBox 11" id="11"/>
          <p:cNvSpPr txBox="true"/>
          <p:nvPr/>
        </p:nvSpPr>
        <p:spPr>
          <a:xfrm rot="0">
            <a:off x="5090082" y="7810364"/>
            <a:ext cx="3547032" cy="247650"/>
          </a:xfrm>
          <a:prstGeom prst="rect">
            <a:avLst/>
          </a:prstGeom>
        </p:spPr>
        <p:txBody>
          <a:bodyPr anchor="t" rtlCol="false" tIns="0" lIns="0" bIns="0" rIns="0">
            <a:spAutoFit/>
          </a:bodyPr>
          <a:lstStyle/>
          <a:p>
            <a:pPr algn="l">
              <a:lnSpc>
                <a:spcPts val="1919"/>
              </a:lnSpc>
            </a:pPr>
            <a:r>
              <a:rPr lang="en-US" b="true" sz="1599" spc="-39">
                <a:solidFill>
                  <a:srgbClr val="1C4427"/>
                </a:solidFill>
                <a:latin typeface="Open Sauce Bold"/>
                <a:ea typeface="Open Sauce Bold"/>
                <a:cs typeface="Open Sauce Bold"/>
                <a:sym typeface="Open Sauce Bold"/>
              </a:rPr>
              <a:t>SUSTAINABILITY</a:t>
            </a:r>
          </a:p>
        </p:txBody>
      </p:sp>
      <p:sp>
        <p:nvSpPr>
          <p:cNvPr name="TextBox 12" id="12"/>
          <p:cNvSpPr txBox="true"/>
          <p:nvPr/>
        </p:nvSpPr>
        <p:spPr>
          <a:xfrm rot="0">
            <a:off x="5090082" y="8210715"/>
            <a:ext cx="3547032" cy="104758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Climat</a:t>
            </a:r>
            <a:r>
              <a:rPr lang="en-US" sz="1400" spc="-35">
                <a:solidFill>
                  <a:srgbClr val="1C4427"/>
                </a:solidFill>
                <a:latin typeface="Open Sauce"/>
                <a:ea typeface="Open Sauce"/>
                <a:cs typeface="Open Sauce"/>
                <a:sym typeface="Open Sauce"/>
              </a:rPr>
              <a:t>e-smart farming, waste recycling, and improved feeding methods minimize ecological impact while sustaining productivity and food supplies for future generations.</a:t>
            </a:r>
          </a:p>
        </p:txBody>
      </p:sp>
      <p:grpSp>
        <p:nvGrpSpPr>
          <p:cNvPr name="Group 13" id="13"/>
          <p:cNvGrpSpPr/>
          <p:nvPr/>
        </p:nvGrpSpPr>
        <p:grpSpPr>
          <a:xfrm rot="0">
            <a:off x="5090082" y="3062461"/>
            <a:ext cx="3547032" cy="4243079"/>
            <a:chOff x="0" y="0"/>
            <a:chExt cx="837353" cy="1001670"/>
          </a:xfrm>
        </p:grpSpPr>
        <p:sp>
          <p:nvSpPr>
            <p:cNvPr name="Freeform 14" id="14"/>
            <p:cNvSpPr/>
            <p:nvPr/>
          </p:nvSpPr>
          <p:spPr>
            <a:xfrm flipH="false" flipV="false" rot="0">
              <a:off x="0" y="0"/>
              <a:ext cx="837353" cy="1001670"/>
            </a:xfrm>
            <a:custGeom>
              <a:avLst/>
              <a:gdLst/>
              <a:ahLst/>
              <a:cxnLst/>
              <a:rect r="r" b="b" t="t" l="l"/>
              <a:pathLst>
                <a:path h="1001670" w="837353">
                  <a:moveTo>
                    <a:pt x="43653" y="0"/>
                  </a:moveTo>
                  <a:lnTo>
                    <a:pt x="793700" y="0"/>
                  </a:lnTo>
                  <a:cubicBezTo>
                    <a:pt x="817809" y="0"/>
                    <a:pt x="837353" y="19544"/>
                    <a:pt x="837353" y="43653"/>
                  </a:cubicBezTo>
                  <a:lnTo>
                    <a:pt x="837353" y="958017"/>
                  </a:lnTo>
                  <a:cubicBezTo>
                    <a:pt x="837353" y="969594"/>
                    <a:pt x="832754" y="980698"/>
                    <a:pt x="824567" y="988884"/>
                  </a:cubicBezTo>
                  <a:cubicBezTo>
                    <a:pt x="816381" y="997071"/>
                    <a:pt x="805278" y="1001670"/>
                    <a:pt x="793700" y="1001670"/>
                  </a:cubicBezTo>
                  <a:lnTo>
                    <a:pt x="43653" y="1001670"/>
                  </a:lnTo>
                  <a:cubicBezTo>
                    <a:pt x="19544" y="1001670"/>
                    <a:pt x="0" y="982126"/>
                    <a:pt x="0" y="958017"/>
                  </a:cubicBezTo>
                  <a:lnTo>
                    <a:pt x="0" y="43653"/>
                  </a:lnTo>
                  <a:cubicBezTo>
                    <a:pt x="0" y="19544"/>
                    <a:pt x="19544" y="0"/>
                    <a:pt x="43653" y="0"/>
                  </a:cubicBezTo>
                  <a:close/>
                </a:path>
              </a:pathLst>
            </a:custGeom>
            <a:blipFill>
              <a:blip r:embed="rId3"/>
              <a:stretch>
                <a:fillRect l="-39773" t="0" r="-39773" b="0"/>
              </a:stretch>
            </a:blipFill>
          </p:spPr>
        </p:sp>
      </p:grpSp>
      <p:grpSp>
        <p:nvGrpSpPr>
          <p:cNvPr name="Group 15" id="15"/>
          <p:cNvGrpSpPr/>
          <p:nvPr/>
        </p:nvGrpSpPr>
        <p:grpSpPr>
          <a:xfrm rot="0">
            <a:off x="9658350" y="1028700"/>
            <a:ext cx="7570071" cy="5082455"/>
            <a:chOff x="0" y="0"/>
            <a:chExt cx="1787078" cy="1199823"/>
          </a:xfrm>
        </p:grpSpPr>
        <p:sp>
          <p:nvSpPr>
            <p:cNvPr name="Freeform 16" id="16"/>
            <p:cNvSpPr/>
            <p:nvPr/>
          </p:nvSpPr>
          <p:spPr>
            <a:xfrm flipH="false" flipV="false" rot="0">
              <a:off x="0" y="0"/>
              <a:ext cx="1787078" cy="1199823"/>
            </a:xfrm>
            <a:custGeom>
              <a:avLst/>
              <a:gdLst/>
              <a:ahLst/>
              <a:cxnLst/>
              <a:rect r="r" b="b" t="t" l="l"/>
              <a:pathLst>
                <a:path h="1199823" w="1787078">
                  <a:moveTo>
                    <a:pt x="20454" y="0"/>
                  </a:moveTo>
                  <a:lnTo>
                    <a:pt x="1766624" y="0"/>
                  </a:lnTo>
                  <a:cubicBezTo>
                    <a:pt x="1777920" y="0"/>
                    <a:pt x="1787078" y="9158"/>
                    <a:pt x="1787078" y="20454"/>
                  </a:cubicBezTo>
                  <a:lnTo>
                    <a:pt x="1787078" y="1179369"/>
                  </a:lnTo>
                  <a:cubicBezTo>
                    <a:pt x="1787078" y="1184793"/>
                    <a:pt x="1784923" y="1189996"/>
                    <a:pt x="1781087" y="1193832"/>
                  </a:cubicBezTo>
                  <a:cubicBezTo>
                    <a:pt x="1777251" y="1197668"/>
                    <a:pt x="1772048" y="1199823"/>
                    <a:pt x="1766624" y="1199823"/>
                  </a:cubicBezTo>
                  <a:lnTo>
                    <a:pt x="20454" y="1199823"/>
                  </a:lnTo>
                  <a:cubicBezTo>
                    <a:pt x="15029" y="1199823"/>
                    <a:pt x="9827" y="1197668"/>
                    <a:pt x="5991" y="1193832"/>
                  </a:cubicBezTo>
                  <a:cubicBezTo>
                    <a:pt x="2155" y="1189996"/>
                    <a:pt x="0" y="1184793"/>
                    <a:pt x="0" y="1179369"/>
                  </a:cubicBezTo>
                  <a:lnTo>
                    <a:pt x="0" y="20454"/>
                  </a:lnTo>
                  <a:cubicBezTo>
                    <a:pt x="0" y="15029"/>
                    <a:pt x="2155" y="9827"/>
                    <a:pt x="5991" y="5991"/>
                  </a:cubicBezTo>
                  <a:cubicBezTo>
                    <a:pt x="9827" y="2155"/>
                    <a:pt x="15029" y="0"/>
                    <a:pt x="20454" y="0"/>
                  </a:cubicBezTo>
                  <a:close/>
                </a:path>
              </a:pathLst>
            </a:custGeom>
            <a:blipFill>
              <a:blip r:embed="rId4"/>
              <a:stretch>
                <a:fillRect l="-385" t="0" r="-385"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5557488" cy="2389196"/>
            <a:chOff x="0" y="0"/>
            <a:chExt cx="1311964" cy="564021"/>
          </a:xfrm>
        </p:grpSpPr>
        <p:sp>
          <p:nvSpPr>
            <p:cNvPr name="Freeform 3" id="3"/>
            <p:cNvSpPr/>
            <p:nvPr/>
          </p:nvSpPr>
          <p:spPr>
            <a:xfrm flipH="false" flipV="false" rot="0">
              <a:off x="0" y="0"/>
              <a:ext cx="1311964" cy="564021"/>
            </a:xfrm>
            <a:custGeom>
              <a:avLst/>
              <a:gdLst/>
              <a:ahLst/>
              <a:cxnLst/>
              <a:rect r="r" b="b" t="t" l="l"/>
              <a:pathLst>
                <a:path h="564021" w="1311964">
                  <a:moveTo>
                    <a:pt x="27861" y="0"/>
                  </a:moveTo>
                  <a:lnTo>
                    <a:pt x="1284103" y="0"/>
                  </a:lnTo>
                  <a:cubicBezTo>
                    <a:pt x="1291493" y="0"/>
                    <a:pt x="1298579" y="2935"/>
                    <a:pt x="1303804" y="8160"/>
                  </a:cubicBezTo>
                  <a:cubicBezTo>
                    <a:pt x="1309029" y="13385"/>
                    <a:pt x="1311964" y="20472"/>
                    <a:pt x="1311964" y="27861"/>
                  </a:cubicBezTo>
                  <a:lnTo>
                    <a:pt x="1311964" y="536160"/>
                  </a:lnTo>
                  <a:cubicBezTo>
                    <a:pt x="1311964" y="543549"/>
                    <a:pt x="1309029" y="550636"/>
                    <a:pt x="1303804" y="555861"/>
                  </a:cubicBezTo>
                  <a:cubicBezTo>
                    <a:pt x="1298579" y="561086"/>
                    <a:pt x="1291493" y="564021"/>
                    <a:pt x="1284103" y="564021"/>
                  </a:cubicBezTo>
                  <a:lnTo>
                    <a:pt x="27861" y="564021"/>
                  </a:lnTo>
                  <a:cubicBezTo>
                    <a:pt x="20472" y="564021"/>
                    <a:pt x="13385" y="561086"/>
                    <a:pt x="8160" y="555861"/>
                  </a:cubicBezTo>
                  <a:cubicBezTo>
                    <a:pt x="2935" y="550636"/>
                    <a:pt x="0" y="543549"/>
                    <a:pt x="0" y="536160"/>
                  </a:cubicBezTo>
                  <a:lnTo>
                    <a:pt x="0" y="27861"/>
                  </a:lnTo>
                  <a:cubicBezTo>
                    <a:pt x="0" y="20472"/>
                    <a:pt x="2935" y="13385"/>
                    <a:pt x="8160" y="8160"/>
                  </a:cubicBezTo>
                  <a:cubicBezTo>
                    <a:pt x="13385" y="2935"/>
                    <a:pt x="20472" y="0"/>
                    <a:pt x="27861" y="0"/>
                  </a:cubicBezTo>
                  <a:close/>
                </a:path>
              </a:pathLst>
            </a:custGeom>
            <a:blipFill>
              <a:blip r:embed="rId2"/>
              <a:stretch>
                <a:fillRect l="0" t="-50561" r="0" b="0"/>
              </a:stretch>
            </a:blipFill>
          </p:spPr>
        </p:sp>
      </p:grpSp>
      <p:grpSp>
        <p:nvGrpSpPr>
          <p:cNvPr name="Group 4" id="4"/>
          <p:cNvGrpSpPr/>
          <p:nvPr/>
        </p:nvGrpSpPr>
        <p:grpSpPr>
          <a:xfrm rot="0">
            <a:off x="8535723" y="1028700"/>
            <a:ext cx="8723577" cy="10184923"/>
            <a:chOff x="0" y="0"/>
            <a:chExt cx="2297568" cy="2682449"/>
          </a:xfrm>
        </p:grpSpPr>
        <p:sp>
          <p:nvSpPr>
            <p:cNvPr name="Freeform 5" id="5"/>
            <p:cNvSpPr/>
            <p:nvPr/>
          </p:nvSpPr>
          <p:spPr>
            <a:xfrm flipH="false" flipV="false" rot="0">
              <a:off x="0" y="0"/>
              <a:ext cx="2297568" cy="2682449"/>
            </a:xfrm>
            <a:custGeom>
              <a:avLst/>
              <a:gdLst/>
              <a:ahLst/>
              <a:cxnLst/>
              <a:rect r="r" b="b" t="t" l="l"/>
              <a:pathLst>
                <a:path h="2682449" w="2297568">
                  <a:moveTo>
                    <a:pt x="17749" y="0"/>
                  </a:moveTo>
                  <a:lnTo>
                    <a:pt x="2279818" y="0"/>
                  </a:lnTo>
                  <a:cubicBezTo>
                    <a:pt x="2284525" y="0"/>
                    <a:pt x="2289040" y="1870"/>
                    <a:pt x="2292369" y="5199"/>
                  </a:cubicBezTo>
                  <a:cubicBezTo>
                    <a:pt x="2295697" y="8527"/>
                    <a:pt x="2297568" y="13042"/>
                    <a:pt x="2297568" y="17749"/>
                  </a:cubicBezTo>
                  <a:lnTo>
                    <a:pt x="2297568" y="2664699"/>
                  </a:lnTo>
                  <a:cubicBezTo>
                    <a:pt x="2297568" y="2669407"/>
                    <a:pt x="2295697" y="2673921"/>
                    <a:pt x="2292369" y="2677250"/>
                  </a:cubicBezTo>
                  <a:cubicBezTo>
                    <a:pt x="2289040" y="2680579"/>
                    <a:pt x="2284525" y="2682449"/>
                    <a:pt x="2279818" y="2682449"/>
                  </a:cubicBezTo>
                  <a:lnTo>
                    <a:pt x="17749" y="2682449"/>
                  </a:lnTo>
                  <a:cubicBezTo>
                    <a:pt x="13042" y="2682449"/>
                    <a:pt x="8527" y="2680579"/>
                    <a:pt x="5199" y="2677250"/>
                  </a:cubicBezTo>
                  <a:cubicBezTo>
                    <a:pt x="1870" y="2673921"/>
                    <a:pt x="0" y="2669407"/>
                    <a:pt x="0" y="2664699"/>
                  </a:cubicBezTo>
                  <a:lnTo>
                    <a:pt x="0" y="17749"/>
                  </a:lnTo>
                  <a:cubicBezTo>
                    <a:pt x="0" y="13042"/>
                    <a:pt x="1870" y="8527"/>
                    <a:pt x="5199" y="5199"/>
                  </a:cubicBezTo>
                  <a:cubicBezTo>
                    <a:pt x="8527" y="1870"/>
                    <a:pt x="13042" y="0"/>
                    <a:pt x="17749" y="0"/>
                  </a:cubicBezTo>
                  <a:close/>
                </a:path>
              </a:pathLst>
            </a:custGeom>
            <a:solidFill>
              <a:srgbClr val="1C4427"/>
            </a:solidFill>
          </p:spPr>
        </p:sp>
        <p:sp>
          <p:nvSpPr>
            <p:cNvPr name="TextBox 6" id="6"/>
            <p:cNvSpPr txBox="true"/>
            <p:nvPr/>
          </p:nvSpPr>
          <p:spPr>
            <a:xfrm>
              <a:off x="0" y="-38100"/>
              <a:ext cx="2297568" cy="2720549"/>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9564423" y="2070517"/>
            <a:ext cx="6635298" cy="6159083"/>
            <a:chOff x="0" y="0"/>
            <a:chExt cx="1566405" cy="1453984"/>
          </a:xfrm>
        </p:grpSpPr>
        <p:sp>
          <p:nvSpPr>
            <p:cNvPr name="Freeform 8" id="8"/>
            <p:cNvSpPr/>
            <p:nvPr/>
          </p:nvSpPr>
          <p:spPr>
            <a:xfrm flipH="false" flipV="false" rot="0">
              <a:off x="0" y="0"/>
              <a:ext cx="1566404" cy="1453984"/>
            </a:xfrm>
            <a:custGeom>
              <a:avLst/>
              <a:gdLst/>
              <a:ahLst/>
              <a:cxnLst/>
              <a:rect r="r" b="b" t="t" l="l"/>
              <a:pathLst>
                <a:path h="1453984" w="1566404">
                  <a:moveTo>
                    <a:pt x="23336" y="0"/>
                  </a:moveTo>
                  <a:lnTo>
                    <a:pt x="1543069" y="0"/>
                  </a:lnTo>
                  <a:cubicBezTo>
                    <a:pt x="1555957" y="0"/>
                    <a:pt x="1566404" y="10448"/>
                    <a:pt x="1566404" y="23336"/>
                  </a:cubicBezTo>
                  <a:lnTo>
                    <a:pt x="1566404" y="1430648"/>
                  </a:lnTo>
                  <a:cubicBezTo>
                    <a:pt x="1566404" y="1436837"/>
                    <a:pt x="1563946" y="1442773"/>
                    <a:pt x="1559570" y="1447149"/>
                  </a:cubicBezTo>
                  <a:cubicBezTo>
                    <a:pt x="1555193" y="1451525"/>
                    <a:pt x="1549258" y="1453984"/>
                    <a:pt x="1543069" y="1453984"/>
                  </a:cubicBezTo>
                  <a:lnTo>
                    <a:pt x="23336" y="1453984"/>
                  </a:lnTo>
                  <a:cubicBezTo>
                    <a:pt x="10448" y="1453984"/>
                    <a:pt x="0" y="1443536"/>
                    <a:pt x="0" y="1430648"/>
                  </a:cubicBezTo>
                  <a:lnTo>
                    <a:pt x="0" y="23336"/>
                  </a:lnTo>
                  <a:cubicBezTo>
                    <a:pt x="0" y="17147"/>
                    <a:pt x="2459" y="11211"/>
                    <a:pt x="6835" y="6835"/>
                  </a:cubicBezTo>
                  <a:cubicBezTo>
                    <a:pt x="11211" y="2459"/>
                    <a:pt x="17147" y="0"/>
                    <a:pt x="23336" y="0"/>
                  </a:cubicBezTo>
                  <a:close/>
                </a:path>
              </a:pathLst>
            </a:custGeom>
            <a:blipFill>
              <a:blip r:embed="rId3"/>
              <a:stretch>
                <a:fillRect l="-19554" t="0" r="-19554" b="0"/>
              </a:stretch>
            </a:blipFill>
          </p:spPr>
        </p:sp>
      </p:grpSp>
      <p:sp>
        <p:nvSpPr>
          <p:cNvPr name="TextBox 9" id="9"/>
          <p:cNvSpPr txBox="true"/>
          <p:nvPr/>
        </p:nvSpPr>
        <p:spPr>
          <a:xfrm rot="0">
            <a:off x="1028700" y="3922721"/>
            <a:ext cx="7507023" cy="2297369"/>
          </a:xfrm>
          <a:prstGeom prst="rect">
            <a:avLst/>
          </a:prstGeom>
        </p:spPr>
        <p:txBody>
          <a:bodyPr anchor="t" rtlCol="false" tIns="0" lIns="0" bIns="0" rIns="0">
            <a:spAutoFit/>
          </a:bodyPr>
          <a:lstStyle/>
          <a:p>
            <a:pPr algn="l">
              <a:lnSpc>
                <a:spcPts val="8879"/>
              </a:lnSpc>
            </a:pPr>
            <a:r>
              <a:rPr lang="en-US" b="true" sz="8879" spc="-603">
                <a:solidFill>
                  <a:srgbClr val="1C4427"/>
                </a:solidFill>
                <a:latin typeface="Open Sauce Bold"/>
                <a:ea typeface="Open Sauce Bold"/>
                <a:cs typeface="Open Sauce Bold"/>
                <a:sym typeface="Open Sauce Bold"/>
              </a:rPr>
              <a:t>NUTRITION AND HEALTH</a:t>
            </a:r>
          </a:p>
        </p:txBody>
      </p:sp>
      <p:sp>
        <p:nvSpPr>
          <p:cNvPr name="TextBox 10" id="10"/>
          <p:cNvSpPr txBox="true"/>
          <p:nvPr/>
        </p:nvSpPr>
        <p:spPr>
          <a:xfrm rot="0">
            <a:off x="1028700" y="7582165"/>
            <a:ext cx="2909353" cy="167613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Animal products deliver protein, iron, and vitamins essential for human health. For vulnerable communities, livestock prevents malnutrition and ensures balanced diets, highlighting its irreplaceable role in global nutrition and well-being.</a:t>
            </a:r>
          </a:p>
        </p:txBody>
      </p:sp>
      <p:sp>
        <p:nvSpPr>
          <p:cNvPr name="TextBox 11" id="11"/>
          <p:cNvSpPr txBox="true"/>
          <p:nvPr/>
        </p:nvSpPr>
        <p:spPr>
          <a:xfrm rot="0">
            <a:off x="1028700" y="6720135"/>
            <a:ext cx="6981767" cy="361983"/>
          </a:xfrm>
          <a:prstGeom prst="rect">
            <a:avLst/>
          </a:prstGeom>
        </p:spPr>
        <p:txBody>
          <a:bodyPr anchor="t" rtlCol="false" tIns="0" lIns="0" bIns="0" rIns="0">
            <a:spAutoFit/>
          </a:bodyPr>
          <a:lstStyle/>
          <a:p>
            <a:pPr algn="l">
              <a:lnSpc>
                <a:spcPts val="2879"/>
              </a:lnSpc>
            </a:pPr>
            <a:r>
              <a:rPr lang="en-US" b="true" sz="2400" spc="-60">
                <a:solidFill>
                  <a:srgbClr val="1C4427"/>
                </a:solidFill>
                <a:latin typeface="Open Sauce Bold"/>
                <a:ea typeface="Open Sauce Bold"/>
                <a:cs typeface="Open Sauce Bold"/>
                <a:sym typeface="Open Sauce Bold"/>
              </a:rPr>
              <a:t>BUILDING STRONGER LOCAL FOUNDATIONS</a:t>
            </a:r>
          </a:p>
        </p:txBody>
      </p:sp>
      <p:sp>
        <p:nvSpPr>
          <p:cNvPr name="TextBox 12" id="12"/>
          <p:cNvSpPr txBox="true"/>
          <p:nvPr/>
        </p:nvSpPr>
        <p:spPr>
          <a:xfrm rot="0">
            <a:off x="4597671" y="7582165"/>
            <a:ext cx="2909353" cy="1676135"/>
          </a:xfrm>
          <a:prstGeom prst="rect">
            <a:avLst/>
          </a:prstGeom>
        </p:spPr>
        <p:txBody>
          <a:bodyPr anchor="t" rtlCol="false" tIns="0" lIns="0" bIns="0" rIns="0">
            <a:spAutoFit/>
          </a:bodyPr>
          <a:lstStyle/>
          <a:p>
            <a:pPr algn="l">
              <a:lnSpc>
                <a:spcPts val="1680"/>
              </a:lnSpc>
            </a:pPr>
            <a:r>
              <a:rPr lang="en-US" sz="1400" spc="-35">
                <a:solidFill>
                  <a:srgbClr val="1C4427"/>
                </a:solidFill>
                <a:latin typeface="Open Sauce"/>
                <a:ea typeface="Open Sauce"/>
                <a:cs typeface="Open Sauce"/>
                <a:sym typeface="Open Sauce"/>
              </a:rPr>
              <a:t>Overconsumption can raise health risks. Balanced diets that integrate livestock with plant-based foods allow people to maximize nutritional benefits while reducing disease risks, promoting wellness and sustainable lifestyles worldwide.</a:t>
            </a:r>
          </a:p>
        </p:txBody>
      </p:sp>
      <p:grpSp>
        <p:nvGrpSpPr>
          <p:cNvPr name="Group 13" id="13"/>
          <p:cNvGrpSpPr/>
          <p:nvPr/>
        </p:nvGrpSpPr>
        <p:grpSpPr>
          <a:xfrm rot="0">
            <a:off x="9564423" y="9149914"/>
            <a:ext cx="645141" cy="108386"/>
            <a:chOff x="0" y="0"/>
            <a:chExt cx="169914" cy="28546"/>
          </a:xfrm>
        </p:grpSpPr>
        <p:sp>
          <p:nvSpPr>
            <p:cNvPr name="Freeform 14" id="14"/>
            <p:cNvSpPr/>
            <p:nvPr/>
          </p:nvSpPr>
          <p:spPr>
            <a:xfrm flipH="false" flipV="false" rot="0">
              <a:off x="0" y="0"/>
              <a:ext cx="169914" cy="28546"/>
            </a:xfrm>
            <a:custGeom>
              <a:avLst/>
              <a:gdLst/>
              <a:ahLst/>
              <a:cxnLst/>
              <a:rect r="r" b="b" t="t" l="l"/>
              <a:pathLst>
                <a:path h="28546" w="169914">
                  <a:moveTo>
                    <a:pt x="14273" y="0"/>
                  </a:moveTo>
                  <a:lnTo>
                    <a:pt x="155641" y="0"/>
                  </a:lnTo>
                  <a:cubicBezTo>
                    <a:pt x="159426" y="0"/>
                    <a:pt x="163057" y="1504"/>
                    <a:pt x="165733" y="4180"/>
                  </a:cubicBezTo>
                  <a:cubicBezTo>
                    <a:pt x="168410" y="6857"/>
                    <a:pt x="169914" y="10488"/>
                    <a:pt x="169914" y="14273"/>
                  </a:cubicBezTo>
                  <a:lnTo>
                    <a:pt x="169914" y="14273"/>
                  </a:lnTo>
                  <a:cubicBezTo>
                    <a:pt x="169914" y="18058"/>
                    <a:pt x="168410" y="21689"/>
                    <a:pt x="165733" y="24366"/>
                  </a:cubicBezTo>
                  <a:cubicBezTo>
                    <a:pt x="163057" y="27042"/>
                    <a:pt x="159426" y="28546"/>
                    <a:pt x="155641" y="28546"/>
                  </a:cubicBezTo>
                  <a:lnTo>
                    <a:pt x="14273" y="28546"/>
                  </a:lnTo>
                  <a:cubicBezTo>
                    <a:pt x="10488" y="28546"/>
                    <a:pt x="6857" y="27042"/>
                    <a:pt x="4180" y="24366"/>
                  </a:cubicBezTo>
                  <a:cubicBezTo>
                    <a:pt x="1504" y="21689"/>
                    <a:pt x="0" y="18058"/>
                    <a:pt x="0" y="14273"/>
                  </a:cubicBezTo>
                  <a:lnTo>
                    <a:pt x="0" y="14273"/>
                  </a:lnTo>
                  <a:cubicBezTo>
                    <a:pt x="0" y="10488"/>
                    <a:pt x="1504" y="6857"/>
                    <a:pt x="4180" y="4180"/>
                  </a:cubicBezTo>
                  <a:cubicBezTo>
                    <a:pt x="6857" y="1504"/>
                    <a:pt x="10488" y="0"/>
                    <a:pt x="14273" y="0"/>
                  </a:cubicBezTo>
                  <a:close/>
                </a:path>
              </a:pathLst>
            </a:custGeom>
            <a:solidFill>
              <a:srgbClr val="C1FF72"/>
            </a:solidFill>
          </p:spPr>
        </p:sp>
        <p:sp>
          <p:nvSpPr>
            <p:cNvPr name="TextBox 15" id="15"/>
            <p:cNvSpPr txBox="true"/>
            <p:nvPr/>
          </p:nvSpPr>
          <p:spPr>
            <a:xfrm>
              <a:off x="0" y="-38100"/>
              <a:ext cx="169914" cy="66646"/>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8796338" cy="5315465"/>
            <a:chOff x="0" y="0"/>
            <a:chExt cx="2316731" cy="1399958"/>
          </a:xfrm>
        </p:grpSpPr>
        <p:sp>
          <p:nvSpPr>
            <p:cNvPr name="Freeform 3" id="3"/>
            <p:cNvSpPr/>
            <p:nvPr/>
          </p:nvSpPr>
          <p:spPr>
            <a:xfrm flipH="false" flipV="false" rot="0">
              <a:off x="0" y="0"/>
              <a:ext cx="2316731" cy="1399958"/>
            </a:xfrm>
            <a:custGeom>
              <a:avLst/>
              <a:gdLst/>
              <a:ahLst/>
              <a:cxnLst/>
              <a:rect r="r" b="b" t="t" l="l"/>
              <a:pathLst>
                <a:path h="1399958" w="2316731">
                  <a:moveTo>
                    <a:pt x="17603" y="0"/>
                  </a:moveTo>
                  <a:lnTo>
                    <a:pt x="2299128" y="0"/>
                  </a:lnTo>
                  <a:cubicBezTo>
                    <a:pt x="2303797" y="0"/>
                    <a:pt x="2308274" y="1855"/>
                    <a:pt x="2311575" y="5156"/>
                  </a:cubicBezTo>
                  <a:cubicBezTo>
                    <a:pt x="2314877" y="8457"/>
                    <a:pt x="2316731" y="12934"/>
                    <a:pt x="2316731" y="17603"/>
                  </a:cubicBezTo>
                  <a:lnTo>
                    <a:pt x="2316731" y="1382355"/>
                  </a:lnTo>
                  <a:cubicBezTo>
                    <a:pt x="2316731" y="1387024"/>
                    <a:pt x="2314877" y="1391501"/>
                    <a:pt x="2311575" y="1394802"/>
                  </a:cubicBezTo>
                  <a:cubicBezTo>
                    <a:pt x="2308274" y="1398103"/>
                    <a:pt x="2303797" y="1399958"/>
                    <a:pt x="2299128" y="1399958"/>
                  </a:cubicBezTo>
                  <a:lnTo>
                    <a:pt x="17603" y="1399958"/>
                  </a:lnTo>
                  <a:cubicBezTo>
                    <a:pt x="7881" y="1399958"/>
                    <a:pt x="0" y="1392077"/>
                    <a:pt x="0" y="1382355"/>
                  </a:cubicBezTo>
                  <a:lnTo>
                    <a:pt x="0" y="17603"/>
                  </a:lnTo>
                  <a:cubicBezTo>
                    <a:pt x="0" y="12934"/>
                    <a:pt x="1855" y="8457"/>
                    <a:pt x="5156" y="5156"/>
                  </a:cubicBezTo>
                  <a:cubicBezTo>
                    <a:pt x="8457" y="1855"/>
                    <a:pt x="12934" y="0"/>
                    <a:pt x="17603" y="0"/>
                  </a:cubicBezTo>
                  <a:close/>
                </a:path>
              </a:pathLst>
            </a:custGeom>
            <a:solidFill>
              <a:srgbClr val="1C4427"/>
            </a:solidFill>
          </p:spPr>
        </p:sp>
        <p:sp>
          <p:nvSpPr>
            <p:cNvPr name="TextBox 4" id="4"/>
            <p:cNvSpPr txBox="true"/>
            <p:nvPr/>
          </p:nvSpPr>
          <p:spPr>
            <a:xfrm>
              <a:off x="0" y="-38100"/>
              <a:ext cx="2316731" cy="143805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028700" y="5143500"/>
            <a:ext cx="8796338" cy="4114800"/>
            <a:chOff x="0" y="0"/>
            <a:chExt cx="2076564" cy="971387"/>
          </a:xfrm>
        </p:grpSpPr>
        <p:sp>
          <p:nvSpPr>
            <p:cNvPr name="Freeform 6" id="6"/>
            <p:cNvSpPr/>
            <p:nvPr/>
          </p:nvSpPr>
          <p:spPr>
            <a:xfrm flipH="false" flipV="false" rot="0">
              <a:off x="0" y="0"/>
              <a:ext cx="2076565" cy="971387"/>
            </a:xfrm>
            <a:custGeom>
              <a:avLst/>
              <a:gdLst/>
              <a:ahLst/>
              <a:cxnLst/>
              <a:rect r="r" b="b" t="t" l="l"/>
              <a:pathLst>
                <a:path h="971387" w="2076565">
                  <a:moveTo>
                    <a:pt x="17603" y="0"/>
                  </a:moveTo>
                  <a:lnTo>
                    <a:pt x="2058962" y="0"/>
                  </a:lnTo>
                  <a:cubicBezTo>
                    <a:pt x="2068684" y="0"/>
                    <a:pt x="2076565" y="7881"/>
                    <a:pt x="2076565" y="17603"/>
                  </a:cubicBezTo>
                  <a:lnTo>
                    <a:pt x="2076565" y="953784"/>
                  </a:lnTo>
                  <a:cubicBezTo>
                    <a:pt x="2076565" y="958453"/>
                    <a:pt x="2074710" y="962930"/>
                    <a:pt x="2071409" y="966231"/>
                  </a:cubicBezTo>
                  <a:cubicBezTo>
                    <a:pt x="2068108" y="969532"/>
                    <a:pt x="2063630" y="971387"/>
                    <a:pt x="2058962" y="971387"/>
                  </a:cubicBezTo>
                  <a:lnTo>
                    <a:pt x="17603" y="971387"/>
                  </a:lnTo>
                  <a:cubicBezTo>
                    <a:pt x="12934" y="971387"/>
                    <a:pt x="8457" y="969532"/>
                    <a:pt x="5156" y="966231"/>
                  </a:cubicBezTo>
                  <a:cubicBezTo>
                    <a:pt x="1855" y="962930"/>
                    <a:pt x="0" y="958453"/>
                    <a:pt x="0" y="953784"/>
                  </a:cubicBezTo>
                  <a:lnTo>
                    <a:pt x="0" y="17603"/>
                  </a:lnTo>
                  <a:cubicBezTo>
                    <a:pt x="0" y="12934"/>
                    <a:pt x="1855" y="8457"/>
                    <a:pt x="5156" y="5156"/>
                  </a:cubicBezTo>
                  <a:cubicBezTo>
                    <a:pt x="8457" y="1855"/>
                    <a:pt x="12934" y="0"/>
                    <a:pt x="17603" y="0"/>
                  </a:cubicBezTo>
                  <a:close/>
                </a:path>
              </a:pathLst>
            </a:custGeom>
            <a:blipFill>
              <a:blip r:embed="rId2"/>
              <a:stretch>
                <a:fillRect l="0" t="-30262" r="0" b="-30262"/>
              </a:stretch>
            </a:blipFill>
          </p:spPr>
        </p:sp>
      </p:grpSp>
      <p:sp>
        <p:nvSpPr>
          <p:cNvPr name="TextBox 7" id="7"/>
          <p:cNvSpPr txBox="true"/>
          <p:nvPr/>
        </p:nvSpPr>
        <p:spPr>
          <a:xfrm rot="0">
            <a:off x="10853738" y="990254"/>
            <a:ext cx="6892224" cy="2134907"/>
          </a:xfrm>
          <a:prstGeom prst="rect">
            <a:avLst/>
          </a:prstGeom>
        </p:spPr>
        <p:txBody>
          <a:bodyPr anchor="t" rtlCol="false" tIns="0" lIns="0" bIns="0" rIns="0">
            <a:spAutoFit/>
          </a:bodyPr>
          <a:lstStyle/>
          <a:p>
            <a:pPr algn="l">
              <a:lnSpc>
                <a:spcPts val="8227"/>
              </a:lnSpc>
            </a:pPr>
            <a:r>
              <a:rPr lang="en-US" b="true" sz="8227" spc="-559">
                <a:solidFill>
                  <a:srgbClr val="1C4427"/>
                </a:solidFill>
                <a:latin typeface="Open Sauce Bold"/>
                <a:ea typeface="Open Sauce Bold"/>
                <a:cs typeface="Open Sauce Bold"/>
                <a:sym typeface="Open Sauce Bold"/>
              </a:rPr>
              <a:t>CULTURAL IMPORTANCE</a:t>
            </a:r>
          </a:p>
        </p:txBody>
      </p:sp>
      <p:sp>
        <p:nvSpPr>
          <p:cNvPr name="TextBox 8" id="8"/>
          <p:cNvSpPr txBox="true"/>
          <p:nvPr/>
        </p:nvSpPr>
        <p:spPr>
          <a:xfrm rot="0">
            <a:off x="2044620" y="2991869"/>
            <a:ext cx="6633238" cy="1257102"/>
          </a:xfrm>
          <a:prstGeom prst="rect">
            <a:avLst/>
          </a:prstGeom>
        </p:spPr>
        <p:txBody>
          <a:bodyPr anchor="t" rtlCol="false" tIns="0" lIns="0" bIns="0" rIns="0">
            <a:spAutoFit/>
          </a:bodyPr>
          <a:lstStyle/>
          <a:p>
            <a:pPr algn="l">
              <a:lnSpc>
                <a:spcPts val="1680"/>
              </a:lnSpc>
            </a:pPr>
            <a:r>
              <a:rPr lang="en-US" sz="1400" spc="-35">
                <a:solidFill>
                  <a:srgbClr val="FFFFFF"/>
                </a:solidFill>
                <a:latin typeface="Open Sauce"/>
                <a:ea typeface="Open Sauce"/>
                <a:cs typeface="Open Sauce"/>
                <a:sym typeface="Open Sauce"/>
              </a:rPr>
              <a:t>Livestock symbolizes wealth, respect, and belonging in many cultures. Animals play a role in festivals and rituals, reflecting deep community values. Farming traditions reinforce identity and connect generations, building </a:t>
            </a:r>
            <a:r>
              <a:rPr lang="en-US" sz="1400" spc="-35">
                <a:solidFill>
                  <a:srgbClr val="FFFFFF"/>
                </a:solidFill>
                <a:latin typeface="Open Sauce"/>
                <a:ea typeface="Open Sauce"/>
                <a:cs typeface="Open Sauce"/>
                <a:sym typeface="Open Sauce"/>
              </a:rPr>
              <a:t>stronger social ties. These cultural practices highlight livestock’s significance beyond economics, preserving heritage while sustaining communities. Livestock therefore supports both nutritional needs and long-standing traditions worldwide.</a:t>
            </a:r>
          </a:p>
        </p:txBody>
      </p:sp>
      <p:sp>
        <p:nvSpPr>
          <p:cNvPr name="TextBox 9" id="9"/>
          <p:cNvSpPr txBox="true"/>
          <p:nvPr/>
        </p:nvSpPr>
        <p:spPr>
          <a:xfrm rot="0">
            <a:off x="2044620" y="1925152"/>
            <a:ext cx="7645137" cy="361983"/>
          </a:xfrm>
          <a:prstGeom prst="rect">
            <a:avLst/>
          </a:prstGeom>
        </p:spPr>
        <p:txBody>
          <a:bodyPr anchor="t" rtlCol="false" tIns="0" lIns="0" bIns="0" rIns="0">
            <a:spAutoFit/>
          </a:bodyPr>
          <a:lstStyle/>
          <a:p>
            <a:pPr algn="l">
              <a:lnSpc>
                <a:spcPts val="2879"/>
              </a:lnSpc>
            </a:pPr>
            <a:r>
              <a:rPr lang="en-US" b="true" sz="2400" spc="-60">
                <a:solidFill>
                  <a:srgbClr val="FFFFFF"/>
                </a:solidFill>
                <a:latin typeface="Open Sauce Bold"/>
                <a:ea typeface="Open Sauce Bold"/>
                <a:cs typeface="Open Sauce Bold"/>
                <a:sym typeface="Open Sauce Bold"/>
              </a:rPr>
              <a:t>BALANCING DEMANDS WITH SUSTAINABILITY</a:t>
            </a:r>
          </a:p>
        </p:txBody>
      </p:sp>
      <p:grpSp>
        <p:nvGrpSpPr>
          <p:cNvPr name="Group 10" id="10"/>
          <p:cNvGrpSpPr/>
          <p:nvPr/>
        </p:nvGrpSpPr>
        <p:grpSpPr>
          <a:xfrm rot="0">
            <a:off x="10853738" y="3962433"/>
            <a:ext cx="6374683" cy="5295867"/>
            <a:chOff x="0" y="0"/>
            <a:chExt cx="1504881" cy="1250203"/>
          </a:xfrm>
        </p:grpSpPr>
        <p:sp>
          <p:nvSpPr>
            <p:cNvPr name="Freeform 11" id="11"/>
            <p:cNvSpPr/>
            <p:nvPr/>
          </p:nvSpPr>
          <p:spPr>
            <a:xfrm flipH="false" flipV="false" rot="0">
              <a:off x="0" y="0"/>
              <a:ext cx="1504881" cy="1250203"/>
            </a:xfrm>
            <a:custGeom>
              <a:avLst/>
              <a:gdLst/>
              <a:ahLst/>
              <a:cxnLst/>
              <a:rect r="r" b="b" t="t" l="l"/>
              <a:pathLst>
                <a:path h="1250203" w="1504881">
                  <a:moveTo>
                    <a:pt x="24290" y="0"/>
                  </a:moveTo>
                  <a:lnTo>
                    <a:pt x="1480591" y="0"/>
                  </a:lnTo>
                  <a:cubicBezTo>
                    <a:pt x="1494006" y="0"/>
                    <a:pt x="1504881" y="10875"/>
                    <a:pt x="1504881" y="24290"/>
                  </a:cubicBezTo>
                  <a:lnTo>
                    <a:pt x="1504881" y="1225913"/>
                  </a:lnTo>
                  <a:cubicBezTo>
                    <a:pt x="1504881" y="1232355"/>
                    <a:pt x="1502322" y="1238534"/>
                    <a:pt x="1497767" y="1243089"/>
                  </a:cubicBezTo>
                  <a:cubicBezTo>
                    <a:pt x="1493211" y="1247644"/>
                    <a:pt x="1487033" y="1250203"/>
                    <a:pt x="1480591" y="1250203"/>
                  </a:cubicBezTo>
                  <a:lnTo>
                    <a:pt x="24290" y="1250203"/>
                  </a:lnTo>
                  <a:cubicBezTo>
                    <a:pt x="10875" y="1250203"/>
                    <a:pt x="0" y="1239328"/>
                    <a:pt x="0" y="1225913"/>
                  </a:cubicBezTo>
                  <a:lnTo>
                    <a:pt x="0" y="24290"/>
                  </a:lnTo>
                  <a:cubicBezTo>
                    <a:pt x="0" y="17848"/>
                    <a:pt x="2559" y="11669"/>
                    <a:pt x="7114" y="7114"/>
                  </a:cubicBezTo>
                  <a:cubicBezTo>
                    <a:pt x="11669" y="2559"/>
                    <a:pt x="17848" y="0"/>
                    <a:pt x="24290" y="0"/>
                  </a:cubicBezTo>
                  <a:close/>
                </a:path>
              </a:pathLst>
            </a:custGeom>
            <a:blipFill>
              <a:blip r:embed="rId3"/>
              <a:stretch>
                <a:fillRect l="0" t="-40196" r="0" b="-40196"/>
              </a:stretch>
            </a:blipFill>
          </p:spPr>
        </p:sp>
      </p:grpSp>
      <p:sp>
        <p:nvSpPr>
          <p:cNvPr name="AutoShape 12" id="12"/>
          <p:cNvSpPr/>
          <p:nvPr/>
        </p:nvSpPr>
        <p:spPr>
          <a:xfrm>
            <a:off x="2044620" y="2639502"/>
            <a:ext cx="6633238" cy="0"/>
          </a:xfrm>
          <a:prstGeom prst="line">
            <a:avLst/>
          </a:prstGeom>
          <a:ln cap="flat" w="9525">
            <a:solidFill>
              <a:srgbClr val="C1FF72"/>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DAHF-1I60Bc</dc:identifier>
  <dcterms:modified xsi:type="dcterms:W3CDTF">2011-08-01T06:04:30Z</dcterms:modified>
  <cp:revision>1</cp:revision>
  <dc:title>Green and White Simple Livestock Presentation</dc:title>
</cp:coreProperties>
</file>