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</p:sldMasterIdLst>
  <p:notesMasterIdLst>
    <p:notesMasterId r:id="rId73"/>
  </p:notesMasterIdLst>
  <p:sldIdLst>
    <p:sldId id="1092" r:id="rId11"/>
    <p:sldId id="1029" r:id="rId12"/>
    <p:sldId id="705" r:id="rId13"/>
    <p:sldId id="1030" r:id="rId14"/>
    <p:sldId id="798" r:id="rId15"/>
    <p:sldId id="800" r:id="rId16"/>
    <p:sldId id="1041" r:id="rId17"/>
    <p:sldId id="1040" r:id="rId18"/>
    <p:sldId id="645" r:id="rId19"/>
    <p:sldId id="801" r:id="rId20"/>
    <p:sldId id="1058" r:id="rId21"/>
    <p:sldId id="1059" r:id="rId22"/>
    <p:sldId id="1093" r:id="rId23"/>
    <p:sldId id="1060" r:id="rId24"/>
    <p:sldId id="1061" r:id="rId25"/>
    <p:sldId id="1062" r:id="rId26"/>
    <p:sldId id="1063" r:id="rId27"/>
    <p:sldId id="1077" r:id="rId28"/>
    <p:sldId id="1065" r:id="rId29"/>
    <p:sldId id="1046" r:id="rId30"/>
    <p:sldId id="1078" r:id="rId31"/>
    <p:sldId id="1067" r:id="rId32"/>
    <p:sldId id="1068" r:id="rId33"/>
    <p:sldId id="1079" r:id="rId34"/>
    <p:sldId id="1070" r:id="rId35"/>
    <p:sldId id="1071" r:id="rId36"/>
    <p:sldId id="1080" r:id="rId37"/>
    <p:sldId id="1073" r:id="rId38"/>
    <p:sldId id="1074" r:id="rId39"/>
    <p:sldId id="1081" r:id="rId40"/>
    <p:sldId id="1076" r:id="rId41"/>
    <p:sldId id="779" r:id="rId42"/>
    <p:sldId id="1082" r:id="rId43"/>
    <p:sldId id="1083" r:id="rId44"/>
    <p:sldId id="1084" r:id="rId45"/>
    <p:sldId id="1085" r:id="rId46"/>
    <p:sldId id="1086" r:id="rId47"/>
    <p:sldId id="1035" r:id="rId48"/>
    <p:sldId id="715" r:id="rId49"/>
    <p:sldId id="1044" r:id="rId50"/>
    <p:sldId id="1088" r:id="rId51"/>
    <p:sldId id="1087" r:id="rId52"/>
    <p:sldId id="1048" r:id="rId53"/>
    <p:sldId id="1094" r:id="rId54"/>
    <p:sldId id="1045" r:id="rId55"/>
    <p:sldId id="1049" r:id="rId56"/>
    <p:sldId id="799" r:id="rId57"/>
    <p:sldId id="716" r:id="rId58"/>
    <p:sldId id="1032" r:id="rId59"/>
    <p:sldId id="664" r:id="rId60"/>
    <p:sldId id="1095" r:id="rId61"/>
    <p:sldId id="1090" r:id="rId62"/>
    <p:sldId id="1050" r:id="rId63"/>
    <p:sldId id="1036" r:id="rId64"/>
    <p:sldId id="1051" r:id="rId65"/>
    <p:sldId id="1037" r:id="rId66"/>
    <p:sldId id="1052" r:id="rId67"/>
    <p:sldId id="1091" r:id="rId68"/>
    <p:sldId id="1039" r:id="rId69"/>
    <p:sldId id="1056" r:id="rId70"/>
    <p:sldId id="1057" r:id="rId71"/>
    <p:sldId id="689" r:id="rId72"/>
  </p:sldIdLst>
  <p:sldSz cx="9144000" cy="6858000" type="screen4x3"/>
  <p:notesSz cx="6735763" cy="9866313"/>
  <p:embeddedFontLst>
    <p:embeddedFont>
      <p:font typeface="Dosis" pitchFamily="2" charset="0"/>
      <p:regular r:id="rId74"/>
      <p:bold r:id="rId75"/>
    </p:embeddedFont>
    <p:embeddedFont>
      <p:font typeface="Dosis ExtraBold" pitchFamily="2" charset="0"/>
      <p:bold r:id="rId76"/>
    </p:embeddedFont>
    <p:embeddedFont>
      <p:font typeface="Dosis Medium" pitchFamily="2" charset="0"/>
      <p:regular r:id="rId77"/>
    </p:embeddedFont>
    <p:embeddedFont>
      <p:font typeface="Dosis SemiBold" pitchFamily="2" charset="0"/>
      <p:bold r:id="rId78"/>
    </p:embeddedFont>
    <p:embeddedFont>
      <p:font typeface="Mistral" panose="03090702030407020403" pitchFamily="66" charset="0"/>
      <p:regular r:id="rId7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2AB6D7"/>
    <a:srgbClr val="565F88"/>
    <a:srgbClr val="55B7DE"/>
    <a:srgbClr val="A1A6BC"/>
    <a:srgbClr val="424D7B"/>
    <a:srgbClr val="4B5377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66" d="100"/>
          <a:sy n="66" d="100"/>
        </p:scale>
        <p:origin x="1296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microsoft.com/office/2018/10/relationships/authors" Target="author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font" Target="fonts/font2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31/10/2025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5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A5236-1CD9-FE91-A969-30562EC1F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108A410-34C8-50AF-4F35-BD4CE5A8A9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71825DF-EEC8-03C4-CD77-C79041EE2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70ABB1-277E-FC1F-45AF-7B203C184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6665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jpg"/><Relationship Id="rId4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8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62FAD2-7394-9EDA-CF1D-0C4DD78F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005" y="6027720"/>
            <a:ext cx="1236081" cy="3670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59D602-6E6D-41E4-4ABF-EDB062EE5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863" y="6101541"/>
            <a:ext cx="1185213" cy="29320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2A85AA-A7E4-DFEF-6F6B-D1CAB167B1A8}"/>
              </a:ext>
            </a:extLst>
          </p:cNvPr>
          <p:cNvSpPr txBox="1"/>
          <p:nvPr/>
        </p:nvSpPr>
        <p:spPr>
          <a:xfrm>
            <a:off x="2792628" y="6112676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8083A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A2CA7D-8EC8-9093-47F4-DEBD5446AC9D}"/>
              </a:ext>
            </a:extLst>
          </p:cNvPr>
          <p:cNvSpPr txBox="1"/>
          <p:nvPr/>
        </p:nvSpPr>
        <p:spPr>
          <a:xfrm>
            <a:off x="7871103" y="6084547"/>
            <a:ext cx="111212" cy="261610"/>
          </a:xfrm>
          <a:prstGeom prst="rect">
            <a:avLst/>
          </a:prstGeom>
          <a:solidFill>
            <a:srgbClr val="2DC7D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DD0C6F-FACE-17BB-6888-EE321CA6B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347" y="6101153"/>
            <a:ext cx="1185213" cy="2932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AB0684B-F97A-8D61-FD1D-3B13CCCB3E4A}"/>
              </a:ext>
            </a:extLst>
          </p:cNvPr>
          <p:cNvSpPr txBox="1"/>
          <p:nvPr/>
        </p:nvSpPr>
        <p:spPr>
          <a:xfrm>
            <a:off x="4031112" y="6112288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8083A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33955D-399E-A0FA-DF83-B14ACD49C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069" y="6084547"/>
            <a:ext cx="1185213" cy="2932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DFB6EC-5FA6-79A7-4E4C-E77A571653F6}"/>
              </a:ext>
            </a:extLst>
          </p:cNvPr>
          <p:cNvSpPr txBox="1"/>
          <p:nvPr/>
        </p:nvSpPr>
        <p:spPr>
          <a:xfrm>
            <a:off x="5349834" y="6095682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8083A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5C4EEE2-606A-BBC1-3113-42DF2FE7B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21" y="6095682"/>
            <a:ext cx="1185213" cy="2932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E039054-4F35-A24D-27ED-B4A2073325DA}"/>
              </a:ext>
            </a:extLst>
          </p:cNvPr>
          <p:cNvSpPr txBox="1"/>
          <p:nvPr/>
        </p:nvSpPr>
        <p:spPr>
          <a:xfrm>
            <a:off x="6615286" y="6106817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8083A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pic>
        <p:nvPicPr>
          <p:cNvPr id="13" name="Image 1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1DB9344-3878-4121-12FF-2923A5F81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" y="0"/>
            <a:ext cx="9114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4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5B6CB-A9D0-3827-511E-EEC26D457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EAA78B-9120-98A0-A534-DB2CD7782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10AC3F8A-AF9F-AB7F-FC1C-0B2B2348A782}"/>
              </a:ext>
            </a:extLst>
          </p:cNvPr>
          <p:cNvSpPr txBox="1">
            <a:spLocks/>
          </p:cNvSpPr>
          <p:nvPr/>
        </p:nvSpPr>
        <p:spPr>
          <a:xfrm>
            <a:off x="1001028" y="348979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/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olive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EB5BD8E-E5C7-9666-9034-A2FE225F87A2}"/>
              </a:ext>
            </a:extLst>
          </p:cNvPr>
          <p:cNvSpPr txBox="1">
            <a:spLocks/>
          </p:cNvSpPr>
          <p:nvPr/>
        </p:nvSpPr>
        <p:spPr>
          <a:xfrm>
            <a:off x="3365128" y="348979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b="1" dirty="0">
                <a:ln w="0"/>
                <a:solidFill>
                  <a:srgbClr val="474F71"/>
                </a:solidFill>
                <a:latin typeface="Dosis" pitchFamily="2" charset="0"/>
              </a:rPr>
              <a:t>l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’eau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2A0AAD82-24E1-3F98-7509-62AC5AA2756F}"/>
              </a:ext>
            </a:extLst>
          </p:cNvPr>
          <p:cNvSpPr txBox="1">
            <a:spLocks/>
          </p:cNvSpPr>
          <p:nvPr/>
        </p:nvSpPr>
        <p:spPr>
          <a:xfrm>
            <a:off x="5686132" y="361957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bateau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6C569B0-CBF2-127A-560F-047D0BE9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57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27B33-1EDB-27BA-E69A-E8C6C715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3DE573-4CDC-8C5E-736F-21FD47E21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18338750-6CBF-7CD1-AFE2-6C339E346F5A}"/>
              </a:ext>
            </a:extLst>
          </p:cNvPr>
          <p:cNvSpPr txBox="1">
            <a:spLocks/>
          </p:cNvSpPr>
          <p:nvPr/>
        </p:nvSpPr>
        <p:spPr>
          <a:xfrm>
            <a:off x="616017" y="348979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/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cadeau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F571C179-9A43-F25E-844C-4BE750AAA108}"/>
              </a:ext>
            </a:extLst>
          </p:cNvPr>
          <p:cNvSpPr txBox="1">
            <a:spLocks/>
          </p:cNvSpPr>
          <p:nvPr/>
        </p:nvSpPr>
        <p:spPr>
          <a:xfrm>
            <a:off x="3365128" y="348979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jaune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806583F2-82C5-A9AB-45AF-1C91FB33E5D6}"/>
              </a:ext>
            </a:extLst>
          </p:cNvPr>
          <p:cNvSpPr txBox="1">
            <a:spLocks/>
          </p:cNvSpPr>
          <p:nvPr/>
        </p:nvSpPr>
        <p:spPr>
          <a:xfrm>
            <a:off x="5907514" y="361957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beau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FE0E971-6A36-B9D5-C44A-221B56E4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BF64D-AFC9-0E33-56CE-508C53493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673D994-6994-21C4-268A-E84C7EB63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CC60F6E-D0C3-5FE7-3C71-1B68A510D7E6}"/>
              </a:ext>
            </a:extLst>
          </p:cNvPr>
          <p:cNvSpPr txBox="1"/>
          <p:nvPr/>
        </p:nvSpPr>
        <p:spPr>
          <a:xfrm>
            <a:off x="1937808" y="3033908"/>
            <a:ext cx="634838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m’appelle Salma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D3C8D18-2E2F-3585-E54F-2F2D313D4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7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4CBA-AB0E-4FA5-2C96-C81244E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2EE2E-6235-E167-6348-331ED2D3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A976B7-63BD-D1C8-26BD-01D3C9667933}"/>
              </a:ext>
            </a:extLst>
          </p:cNvPr>
          <p:cNvSpPr txBox="1"/>
          <p:nvPr/>
        </p:nvSpPr>
        <p:spPr>
          <a:xfrm>
            <a:off x="1564117" y="3101285"/>
            <a:ext cx="634838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C’est le cadeau de Lina.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203516-A028-C912-6A35-F29BAA2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0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1797878" y="2994338"/>
            <a:ext cx="582533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Sara est dans l’autobus.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9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0D362-E4D5-7836-BBE1-7109C8052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776D9F-E293-E367-7DD6-11D17C61D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0150C0-A665-C7EE-F98F-211690BCED48}"/>
              </a:ext>
            </a:extLst>
          </p:cNvPr>
          <p:cNvSpPr txBox="1"/>
          <p:nvPr/>
        </p:nvSpPr>
        <p:spPr>
          <a:xfrm>
            <a:off x="1185878" y="2898085"/>
            <a:ext cx="734612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C’est un gâteau au chocolat.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2361811-B04B-7D44-5958-DBBA383F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2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41C9154-7F7B-DACA-DC52-CDCC440D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10" name="Espace réservé pour une image  10">
            <a:extLst>
              <a:ext uri="{FF2B5EF4-FFF2-40B4-BE49-F238E27FC236}">
                <a16:creationId xmlns:a16="http://schemas.microsoft.com/office/drawing/2014/main" id="{B53CC345-DA88-9A8F-1C10-C3D31801F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17859" r="9127" b="23805"/>
          <a:stretch>
            <a:fillRect/>
          </a:stretch>
        </p:blipFill>
        <p:spPr>
          <a:xfrm>
            <a:off x="3245866" y="2728350"/>
            <a:ext cx="2652267" cy="2065520"/>
          </a:xfrm>
          <a:prstGeom prst="rect">
            <a:avLst/>
          </a:prstGeom>
        </p:spPr>
      </p:pic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FD50B25-9057-061F-FE75-FD9E442C4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4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02C39-FCAD-9D35-B0E1-F07D424A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9BD402EC-4DE7-8086-2E1F-70670F45A78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95912D-FD2A-8E90-5021-6CB2E85E5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A34541-724C-9FC2-BAD6-B20DF3442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15EE940C-3E71-FE57-3129-DAFC0310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8E59855-8E5B-4BAD-3A68-4B75E02D1436}"/>
              </a:ext>
            </a:extLst>
          </p:cNvPr>
          <p:cNvSpPr txBox="1">
            <a:spLocks/>
          </p:cNvSpPr>
          <p:nvPr/>
        </p:nvSpPr>
        <p:spPr>
          <a:xfrm>
            <a:off x="2577639" y="3429000"/>
            <a:ext cx="398872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200" b="1" dirty="0">
                <a:solidFill>
                  <a:srgbClr val="C00000"/>
                </a:solidFill>
                <a:latin typeface="Dosis" pitchFamily="2" charset="0"/>
              </a:rPr>
              <a:t>u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bateau</a:t>
            </a:r>
          </a:p>
        </p:txBody>
      </p:sp>
    </p:spTree>
    <p:extLst>
      <p:ext uri="{BB962C8B-B14F-4D97-AF65-F5344CB8AC3E}">
        <p14:creationId xmlns:p14="http://schemas.microsoft.com/office/powerpoint/2010/main" val="275518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155-B2B5-2063-5063-3A0BE2AF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E31117C-EDEA-21C9-CAD1-11374409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2" name="Espace réservé pour une image  7">
            <a:extLst>
              <a:ext uri="{FF2B5EF4-FFF2-40B4-BE49-F238E27FC236}">
                <a16:creationId xmlns:a16="http://schemas.microsoft.com/office/drawing/2014/main" id="{CA53B3C6-C301-D13C-BDA4-9DEF6CC05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0547" r="15676" b="15622"/>
          <a:stretch>
            <a:fillRect/>
          </a:stretch>
        </p:blipFill>
        <p:spPr>
          <a:xfrm>
            <a:off x="3488267" y="2489201"/>
            <a:ext cx="2167466" cy="2319866"/>
          </a:xfrm>
          <a:prstGeom prst="rect">
            <a:avLst/>
          </a:prstGeom>
        </p:spPr>
      </p:pic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B64329-0CD1-F014-031C-3BF1830DB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10627-D486-E543-E364-D595D5BD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3FA3-4440-357D-6F1C-CE3C082E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D9D844-A0BE-4EE3-6241-C4E0DBA9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DF7C25-9ECD-900B-FC67-E9037D3B9B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EC3207-E9D6-7697-FBEC-B4DAEED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3A3A16-2224-34A9-4D01-BF36814C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3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9F87-AFBB-E26A-A9B6-70C3FAF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69FE949-5150-0985-9EEE-517627B1CF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D099FA-9AD6-6BB6-E0B8-38ABB8C5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CAB9EF5-D318-ECFD-63ED-60DF1ED1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2298ADE2-10DC-5C4E-8005-196B44F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02EC039-A924-92BA-B0ED-210837905A05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285680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jaune</a:t>
            </a:r>
          </a:p>
        </p:txBody>
      </p:sp>
    </p:spTree>
    <p:extLst>
      <p:ext uri="{BB962C8B-B14F-4D97-AF65-F5344CB8AC3E}">
        <p14:creationId xmlns:p14="http://schemas.microsoft.com/office/powerpoint/2010/main" val="166490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F48A3-5FEC-4961-7A8A-063EBC4CB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3A4E0C0-A4CA-E9D4-5B5D-A7B188BC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3" name="Espace réservé pour une image  34">
            <a:extLst>
              <a:ext uri="{FF2B5EF4-FFF2-40B4-BE49-F238E27FC236}">
                <a16:creationId xmlns:a16="http://schemas.microsoft.com/office/drawing/2014/main" id="{5AC732B3-F9BB-A22C-CCC6-DC6BC481B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19415" r="9479" b="18332"/>
          <a:stretch>
            <a:fillRect/>
          </a:stretch>
        </p:blipFill>
        <p:spPr>
          <a:xfrm>
            <a:off x="3073400" y="2590800"/>
            <a:ext cx="2997200" cy="2438400"/>
          </a:xfrm>
          <a:prstGeom prst="rect">
            <a:avLst/>
          </a:prstGeom>
        </p:spPr>
      </p:pic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B12600-B115-CCF3-FBC4-06B4B4FBC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289F1-00F2-A256-1389-495B62A0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FC41F-3955-79D3-142B-A3CEF34F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49B362-1032-65A3-3A78-552B3085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50F1299-5F10-665C-3119-44ADD0946DF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AF0091E-831B-89EF-0786-86BAFD310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D7AFBD-3976-8F60-199D-E6DC1B3DB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69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2DF5-AD43-2979-D16C-A454B6CF4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8C36600D-DA20-296A-7673-8C518D900F5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53B786-D4F4-BB58-9CA4-8E77075F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BA92BE-B42C-5449-C526-3F1A5D9B0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33FA9CFF-7292-0AF1-51AC-92758360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844AB50-9992-4BD7-7D1A-6D2A86D12132}"/>
              </a:ext>
            </a:extLst>
          </p:cNvPr>
          <p:cNvSpPr txBox="1">
            <a:spLocks/>
          </p:cNvSpPr>
          <p:nvPr/>
        </p:nvSpPr>
        <p:spPr>
          <a:xfrm>
            <a:off x="2630133" y="3429000"/>
            <a:ext cx="388373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autobus</a:t>
            </a:r>
          </a:p>
        </p:txBody>
      </p:sp>
    </p:spTree>
    <p:extLst>
      <p:ext uri="{BB962C8B-B14F-4D97-AF65-F5344CB8AC3E}">
        <p14:creationId xmlns:p14="http://schemas.microsoft.com/office/powerpoint/2010/main" val="386577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5783-7510-0764-2A4A-1E56144E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79BECD-8C22-0E29-EDA6-8281E9F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2" name="Espace réservé pour une image  32">
            <a:extLst>
              <a:ext uri="{FF2B5EF4-FFF2-40B4-BE49-F238E27FC236}">
                <a16:creationId xmlns:a16="http://schemas.microsoft.com/office/drawing/2014/main" id="{3E8837CF-E9BF-B52C-CD31-1B2B1749E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8161" r="10296" b="15997"/>
          <a:stretch>
            <a:fillRect/>
          </a:stretch>
        </p:blipFill>
        <p:spPr>
          <a:xfrm>
            <a:off x="3428999" y="2421467"/>
            <a:ext cx="2286001" cy="2370668"/>
          </a:xfrm>
          <a:prstGeom prst="rect">
            <a:avLst/>
          </a:prstGeom>
        </p:spPr>
      </p:pic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D8507C-B591-B8AB-98AA-1BDD3342C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D363-8867-2F10-9D73-0F3ACF25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2C1CB-7DF5-6629-0C3F-19B0184C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423507-5C5F-8F3A-9617-83B2CD07F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02C809-4F28-6459-2311-8C6B964BA2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C7AD7-CB45-B9C7-19E4-5282AE48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AA0980-EF55-47AC-24F9-8CD8F928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48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5A6E-110B-9808-A07B-0D5124F8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2F39713-471D-D2C3-9E4E-945A0B8039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CC5598B-CB9C-541C-D87B-A111CA57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10EC2C-350C-CFA3-A851-879C1CF83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E4ED9C34-0AC7-BE19-BCBD-0E028A36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BB688E-EE16-77D2-11AE-7F2E6C71B990}"/>
              </a:ext>
            </a:extLst>
          </p:cNvPr>
          <p:cNvSpPr txBox="1">
            <a:spLocks/>
          </p:cNvSpPr>
          <p:nvPr/>
        </p:nvSpPr>
        <p:spPr>
          <a:xfrm>
            <a:off x="2630133" y="3429000"/>
            <a:ext cx="388373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chameau</a:t>
            </a:r>
          </a:p>
        </p:txBody>
      </p:sp>
    </p:spTree>
    <p:extLst>
      <p:ext uri="{BB962C8B-B14F-4D97-AF65-F5344CB8AC3E}">
        <p14:creationId xmlns:p14="http://schemas.microsoft.com/office/powerpoint/2010/main" val="316998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EE8D9-B482-9D7B-5CB9-28DF5919A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5D32645-EC7E-1AF3-F296-0C188AB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9225DA-93D9-7FD1-F4FE-8E9EDF725F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86" t="12635" r="15516" b="14847"/>
          <a:stretch>
            <a:fillRect/>
          </a:stretch>
        </p:blipFill>
        <p:spPr>
          <a:xfrm>
            <a:off x="3386667" y="2624666"/>
            <a:ext cx="2252133" cy="2235201"/>
          </a:xfrm>
          <a:prstGeom prst="rect">
            <a:avLst/>
          </a:prstGeom>
        </p:spPr>
      </p:pic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25AFDF-CD02-6644-3B2D-76AADEBC4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3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057D4-43B6-F09B-F104-DB6460B07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8C815-12F4-32F6-E10B-E0AD9C09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D2CAC8E-8536-2179-7EA0-086D9D3C8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99E5D24-A69D-557A-C255-8A28E16388F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695DC6A-1C5B-DCCC-6AC5-6B09B3CE4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9AED87A-BE36-8791-0B02-56BE5386E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486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381D6-3CB1-48C5-EF74-E14CCEB8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79432688-B009-7365-6C8D-C5170290EC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1423106-2C58-D572-69E2-148C4D94F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072E37-27DF-1448-5344-91D2E04BA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3C94BC25-6FE0-0539-EE07-6ADBD5E6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C463B50-3A26-6983-0B57-4F0420332551}"/>
              </a:ext>
            </a:extLst>
          </p:cNvPr>
          <p:cNvSpPr txBox="1">
            <a:spLocks/>
          </p:cNvSpPr>
          <p:nvPr/>
        </p:nvSpPr>
        <p:spPr>
          <a:xfrm>
            <a:off x="2630133" y="3429000"/>
            <a:ext cx="388373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cadeau</a:t>
            </a:r>
          </a:p>
        </p:txBody>
      </p:sp>
    </p:spTree>
    <p:extLst>
      <p:ext uri="{BB962C8B-B14F-4D97-AF65-F5344CB8AC3E}">
        <p14:creationId xmlns:p14="http://schemas.microsoft.com/office/powerpoint/2010/main" val="298347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Ecrivez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2D3860-4972-C57C-A15A-A8EFA9ED05E0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507CEB-479D-9D1A-ECA2-D731F5FD5B94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m’appelle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9A69C0-043D-C68D-AC73-773DB2A699DB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5EF2DC-16DB-FD30-1BA1-9DA29DC83710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Ali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53DF62-B3F8-C739-F3F9-4567E95505EC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11658F-3237-17BE-BE61-78D7A56E85A0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</a:t>
            </a:r>
          </a:p>
        </p:txBody>
      </p: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8C3EF-34AA-E46F-25DA-301D48C3C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F5EC8D6-2DFA-CFC1-721A-E8B20190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9CCC845-12EA-8A84-8E2C-1346BE723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52AC0BE-1AC3-B654-BE92-1DDFFA5A6688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B9C473D-A878-F0EE-6BB0-FFC00D0B6706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m’appelle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6C56E4E-2913-FF47-2A12-CFFFBC36D27B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11A1A31-1536-8F83-24C4-0103CBA51CB5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Ali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C0B81CD-8506-2783-590A-FC641D3BF74C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B6878B-F9DD-4BA6-783F-178364F76FB3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</a:t>
            </a:r>
          </a:p>
        </p:txBody>
      </p:sp>
    </p:spTree>
    <p:extLst>
      <p:ext uri="{BB962C8B-B14F-4D97-AF65-F5344CB8AC3E}">
        <p14:creationId xmlns:p14="http://schemas.microsoft.com/office/powerpoint/2010/main" val="283293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94F7B5-19F0-AA74-89C9-E16ACB55925F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m’appelle 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Ali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064E1-53A9-E773-C588-5AA6C17DC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D2331B2-6ED9-0F68-164A-3E6454FE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vos cahiers, écrivez cette phrase avec votre propre prénom. Je vais passer entre les rangs pour vous aider.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A2DB821-0776-6151-0F29-F0C48008106F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m’appelle ……………...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434EC98-2B9F-FE40-354F-DC590ABEC3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6B7E804-D3A3-F994-5000-7EC82162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E46768C-D64E-FD49-9397-8C0E7872D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726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AF232-E4D7-79E7-DFC2-D8D5FCC08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D003831A-1866-4530-E2FE-041C2146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381EB45-4DDB-33C0-2487-062EAC7C15BD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 m’appelle ……………...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80A28B-421D-C41E-20ED-4DC95539C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3541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F3DFE8FA-5587-AD71-620B-92C5672F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06558" y="2460236"/>
            <a:ext cx="3254191" cy="3254191"/>
          </a:xfrm>
          <a:prstGeom prst="rect">
            <a:avLst/>
          </a:prstGeom>
        </p:spPr>
      </p:pic>
      <p:pic>
        <p:nvPicPr>
          <p:cNvPr id="3" name="Espace réservé pour une image  8">
            <a:extLst>
              <a:ext uri="{FF2B5EF4-FFF2-40B4-BE49-F238E27FC236}">
                <a16:creationId xmlns:a16="http://schemas.microsoft.com/office/drawing/2014/main" id="{8E38F858-D02A-001F-8075-960EB1CF9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691560" y="2454656"/>
            <a:ext cx="3254191" cy="3254191"/>
          </a:xfrm>
          <a:prstGeom prst="rect">
            <a:avLst/>
          </a:prstGeom>
        </p:spPr>
      </p:pic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7B47F390-31F3-0EE4-F06F-F63D5A4886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74" r="-26674"/>
          <a:stretch>
            <a:fillRect/>
          </a:stretch>
        </p:blipFill>
        <p:spPr>
          <a:xfrm>
            <a:off x="6623924" y="2821714"/>
            <a:ext cx="2520076" cy="2520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62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Comment tu t’appelles?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79B3FA-85E0-85B2-84A9-EA065453FC5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EB6ED5-CC2D-63BB-1AF6-A50C5D33335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422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246016" y="1704821"/>
            <a:ext cx="548418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C’est quoi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7" name="Espace réservé pour une image  37">
            <a:extLst>
              <a:ext uri="{FF2B5EF4-FFF2-40B4-BE49-F238E27FC236}">
                <a16:creationId xmlns:a16="http://schemas.microsoft.com/office/drawing/2014/main" id="{BE94EE6D-A7B1-77F4-E201-7E2A6CE99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13435" r="6252" b="19893"/>
          <a:stretch>
            <a:fillRect/>
          </a:stretch>
        </p:blipFill>
        <p:spPr>
          <a:xfrm>
            <a:off x="3139291" y="3055411"/>
            <a:ext cx="2865417" cy="248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5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EE5D5-E487-4401-7AD0-AC7E4E7C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EF96A5-DA9E-3D01-5045-3C74DD93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garçon va à l’école en ……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5C18473-29AD-8181-6367-2E5433B3F583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548418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Le garçon va à l’école en ………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A2C90D-2D1F-74CF-F914-C868ADD4196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199566-B136-3D12-1320-BC898DD0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6" name="Espace réservé pour une image  34">
            <a:extLst>
              <a:ext uri="{FF2B5EF4-FFF2-40B4-BE49-F238E27FC236}">
                <a16:creationId xmlns:a16="http://schemas.microsoft.com/office/drawing/2014/main" id="{6E4D1E64-2A5A-BAD1-2074-F5FF4832F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t="13434" r="5100" b="19894"/>
          <a:stretch>
            <a:fillRect/>
          </a:stretch>
        </p:blipFill>
        <p:spPr>
          <a:xfrm>
            <a:off x="3802038" y="3371074"/>
            <a:ext cx="2354942" cy="19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9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A54B1-3794-A317-3B6D-4C894BE7A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B593C41-D5FD-9A71-A60F-C175B0BCC250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33B09B-F1D7-0753-CB11-07A05715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quoi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3CA54AE-3040-3A4B-0C8D-89C31336F3BC}"/>
              </a:ext>
            </a:extLst>
          </p:cNvPr>
          <p:cNvSpPr txBox="1">
            <a:spLocks/>
          </p:cNvSpPr>
          <p:nvPr/>
        </p:nvSpPr>
        <p:spPr>
          <a:xfrm>
            <a:off x="2226659" y="1835829"/>
            <a:ext cx="322010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C’est quoi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335638E-B67B-D280-C3DB-E6152D5BDE3A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A4DD9E-723C-78EE-267A-CF4F53F9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149CF8D-F190-E52F-3778-14656BFEE176}"/>
              </a:ext>
            </a:extLst>
          </p:cNvPr>
          <p:cNvSpPr/>
          <p:nvPr/>
        </p:nvSpPr>
        <p:spPr>
          <a:xfrm>
            <a:off x="912574" y="3454025"/>
            <a:ext cx="7004989" cy="2541069"/>
          </a:xfrm>
          <a:prstGeom prst="roundRect">
            <a:avLst>
              <a:gd name="adj" fmla="val 16084"/>
            </a:avLst>
          </a:prstGeom>
          <a:solidFill>
            <a:srgbClr val="E2E9F6"/>
          </a:solidFill>
          <a:ln w="1905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13429835-E19F-06BF-6BBE-BE7897A53504}"/>
              </a:ext>
            </a:extLst>
          </p:cNvPr>
          <p:cNvSpPr txBox="1">
            <a:spLocks/>
          </p:cNvSpPr>
          <p:nvPr/>
        </p:nvSpPr>
        <p:spPr>
          <a:xfrm>
            <a:off x="3673141" y="5157229"/>
            <a:ext cx="2060970" cy="409226"/>
          </a:xfrm>
          <a:prstGeom prst="roundRect">
            <a:avLst/>
          </a:prstGeom>
          <a:ln>
            <a:noFill/>
          </a:ln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L’autobus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E51BE553-0ABB-35AE-DEEF-10A41402E84C}"/>
              </a:ext>
            </a:extLst>
          </p:cNvPr>
          <p:cNvSpPr txBox="1">
            <a:spLocks/>
          </p:cNvSpPr>
          <p:nvPr/>
        </p:nvSpPr>
        <p:spPr>
          <a:xfrm>
            <a:off x="1487041" y="5154552"/>
            <a:ext cx="2060970" cy="409226"/>
          </a:xfrm>
          <a:prstGeom prst="roundRect">
            <a:avLst/>
          </a:prstGeom>
          <a:ln>
            <a:noFill/>
          </a:ln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bateau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0473525A-0210-9E2C-E1D0-6AD31B844370}"/>
              </a:ext>
            </a:extLst>
          </p:cNvPr>
          <p:cNvSpPr txBox="1">
            <a:spLocks/>
          </p:cNvSpPr>
          <p:nvPr/>
        </p:nvSpPr>
        <p:spPr>
          <a:xfrm>
            <a:off x="5539326" y="5164095"/>
            <a:ext cx="2060970" cy="409226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chemeClr val="accent5">
                    <a:lumMod val="50000"/>
                  </a:schemeClr>
                </a:solidFill>
              </a:rPr>
              <a:t>La moto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1" name="Espace réservé pour une image  34">
            <a:extLst>
              <a:ext uri="{FF2B5EF4-FFF2-40B4-BE49-F238E27FC236}">
                <a16:creationId xmlns:a16="http://schemas.microsoft.com/office/drawing/2014/main" id="{3798DE91-D5AA-CAF7-0791-DCE85CAE7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t="13434" r="5100" b="19894"/>
          <a:stretch>
            <a:fillRect/>
          </a:stretch>
        </p:blipFill>
        <p:spPr>
          <a:xfrm>
            <a:off x="3614427" y="3729911"/>
            <a:ext cx="1616609" cy="1332984"/>
          </a:xfrm>
          <a:prstGeom prst="rect">
            <a:avLst/>
          </a:prstGeom>
        </p:spPr>
      </p:pic>
      <p:pic>
        <p:nvPicPr>
          <p:cNvPr id="12" name="Espace réservé pour une image  37">
            <a:extLst>
              <a:ext uri="{FF2B5EF4-FFF2-40B4-BE49-F238E27FC236}">
                <a16:creationId xmlns:a16="http://schemas.microsoft.com/office/drawing/2014/main" id="{75CB16FB-8EAD-FD3C-949F-858D2DDF23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13435" r="6252" b="19893"/>
          <a:stretch>
            <a:fillRect/>
          </a:stretch>
        </p:blipFill>
        <p:spPr>
          <a:xfrm>
            <a:off x="5806723" y="3629850"/>
            <a:ext cx="1689533" cy="1467557"/>
          </a:xfrm>
          <a:prstGeom prst="rect">
            <a:avLst/>
          </a:prstGeom>
        </p:spPr>
      </p:pic>
      <p:pic>
        <p:nvPicPr>
          <p:cNvPr id="13" name="Espace réservé pour une image  43">
            <a:extLst>
              <a:ext uri="{FF2B5EF4-FFF2-40B4-BE49-F238E27FC236}">
                <a16:creationId xmlns:a16="http://schemas.microsoft.com/office/drawing/2014/main" id="{4D340224-1828-5AE9-604F-64BD1F7330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t="5722" r="6921" b="14171"/>
          <a:stretch>
            <a:fillRect/>
          </a:stretch>
        </p:blipFill>
        <p:spPr>
          <a:xfrm>
            <a:off x="1326460" y="3475857"/>
            <a:ext cx="1800398" cy="1873602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07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9BE0F-9623-C5ED-2DED-D1A50A983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9EB9E-4DB5-FA71-F3B8-9CDE0A02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boit le chameau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EBFC040-83FE-91A7-5895-2CE259C3B38C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 boit le chameau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5B19D8-53A1-AEE5-354F-73EC6D2F2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A4AE581-11B6-EBF3-F671-A345186B41C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Image 4" descr="Une image contenant palmier, dessin humoristique, plante, illustration&#10;&#10;Le contenu généré par l’IA peut être incorrect.">
            <a:extLst>
              <a:ext uri="{FF2B5EF4-FFF2-40B4-BE49-F238E27FC236}">
                <a16:creationId xmlns:a16="http://schemas.microsoft.com/office/drawing/2014/main" id="{93286D37-6781-5CF2-C173-3E18B8A1F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9"/>
          <a:stretch>
            <a:fillRect/>
          </a:stretch>
        </p:blipFill>
        <p:spPr>
          <a:xfrm>
            <a:off x="2812627" y="2649787"/>
            <a:ext cx="3867306" cy="368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3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des mots avec o-au-eau. 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Écrire des mots avec o-au-eau.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rafales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de  l’arbre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78AA4BC4-C50C-36A8-B3A9-B5E8E8CD0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934700"/>
            <a:ext cx="7886701" cy="39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3D7697C-411D-47DD-1732-131B47FC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découvrir une nouvelle histoire. Son titre est : « L’arbre magique ».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Est-ce que vous êtes prêts ? Ecoutez bien.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CC56E60-3F91-2037-6493-593A128550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0EEC69-02F7-14D6-F52C-D59AF9CE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450D2AD-DECD-3179-DB79-1AEC762AC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50CC5F8-A448-4723-BB1B-76D3BA5D3B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7DB"/>
              </a:clrFrom>
              <a:clrTo>
                <a:srgbClr val="F6F7D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2357" y="2291485"/>
            <a:ext cx="2868264" cy="31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2AP">
            <a:hlinkClick r:id="" action="ppaction://media"/>
            <a:extLst>
              <a:ext uri="{FF2B5EF4-FFF2-40B4-BE49-F238E27FC236}">
                <a16:creationId xmlns:a16="http://schemas.microsoft.com/office/drawing/2014/main" id="{215F7DC4-9F8F-2B09-0F2B-7FF661DA4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438" y="2013944"/>
            <a:ext cx="6615123" cy="37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73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085DDDC-48AF-CDE9-FC95-0EB01BE6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66" y="5001520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82786" y="370807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98786" y="339737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22580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97380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545845" y="53053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761845" y="50533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– Graphème - o - au - eau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Ecriture - Graphème - o - au - eau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98786" y="3848666"/>
            <a:ext cx="349721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20590" y="5457498"/>
            <a:ext cx="3593576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Révision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Syllabes et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242850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920730" y="5035385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3" name="Titre 30">
            <a:extLst>
              <a:ext uri="{FF2B5EF4-FFF2-40B4-BE49-F238E27FC236}">
                <a16:creationId xmlns:a16="http://schemas.microsoft.com/office/drawing/2014/main" id="{754FD53E-07DF-FCAF-F96B-F80F22C7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11075C-0703-4C62-F779-D4B11AAED0B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55C147-8C04-4FAF-2FFF-7D8DAC1F49D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E7C16-BECA-089B-60C7-DAC7BACE10B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9D1AC85F-E9C4-410B-30FA-FB8BE71C97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56ECE-536D-2117-A666-FAF005FB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2F14C71-326F-2369-5B04-6BFF1CFF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E703F47-EE61-937F-657B-9621776C2D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5B55DF2-5338-0BFB-BE2D-BDD6C631E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2AP">
            <a:hlinkClick r:id="" action="ppaction://media"/>
            <a:extLst>
              <a:ext uri="{FF2B5EF4-FFF2-40B4-BE49-F238E27FC236}">
                <a16:creationId xmlns:a16="http://schemas.microsoft.com/office/drawing/2014/main" id="{80BD4C5D-7637-7B70-723A-ED375824D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438" y="2013944"/>
            <a:ext cx="6615123" cy="37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5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73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s’appelle l’école d’Adam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98287ED-1A09-468E-9A75-74C34A9E02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02"/>
          <a:stretch>
            <a:fillRect/>
          </a:stretch>
        </p:blipFill>
        <p:spPr>
          <a:xfrm>
            <a:off x="2840573" y="2502166"/>
            <a:ext cx="3462854" cy="30091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L’école s’appelle  Al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Abtal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L’école s’appelle Al </a:t>
            </a:r>
            <a:r>
              <a:rPr lang="fr-FR" sz="3200" b="1" dirty="0" err="1">
                <a:ln w="0"/>
                <a:solidFill>
                  <a:srgbClr val="2196B1"/>
                </a:solidFill>
                <a:latin typeface="Dosis" pitchFamily="2" charset="0"/>
              </a:rPr>
              <a:t>Abtal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DB9E5B1-B4E1-D137-DBC2-BA3938A351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02"/>
          <a:stretch>
            <a:fillRect/>
          </a:stretch>
        </p:blipFill>
        <p:spPr>
          <a:xfrm>
            <a:off x="2840573" y="2598820"/>
            <a:ext cx="3462854" cy="30091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s’appelle la fille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D3DBBA-304F-BE76-8EAA-61F4CD9D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92"/>
          <a:stretch>
            <a:fillRect/>
          </a:stretch>
        </p:blipFill>
        <p:spPr>
          <a:xfrm>
            <a:off x="2748044" y="2454441"/>
            <a:ext cx="3647911" cy="31979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s’appelle Sara.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Elle s’appelle Sara.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93B0C39-5EB7-1697-DCCA-BECE2302EE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692"/>
          <a:stretch>
            <a:fillRect/>
          </a:stretch>
        </p:blipFill>
        <p:spPr>
          <a:xfrm>
            <a:off x="2748044" y="2598820"/>
            <a:ext cx="3647911" cy="31979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D0C9-1AD6-FCF6-B7F5-CBB5F478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996066A-6591-E373-A250-3457E8F6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s’appelle cet arbre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D483DC-19E6-0542-B94D-88B71E59A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1A3404-1AF5-264E-EAD8-CBEE3D2AA8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97"/>
          <a:stretch>
            <a:fillRect/>
          </a:stretch>
        </p:blipFill>
        <p:spPr>
          <a:xfrm>
            <a:off x="2807311" y="2358188"/>
            <a:ext cx="3529378" cy="32820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l’arbre magique.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C’est l’arbre magique.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0C02B1E-CF60-5D3C-EAB8-8FDE1C28B5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97"/>
          <a:stretch>
            <a:fillRect/>
          </a:stretch>
        </p:blipFill>
        <p:spPr>
          <a:xfrm>
            <a:off x="2807311" y="2819967"/>
            <a:ext cx="3529378" cy="32820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on l’appelle l’arbre magique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BCA1FD-12BF-A6EF-FA57-1275FD45A0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57" t="4153" r="3457"/>
          <a:stretch>
            <a:fillRect/>
          </a:stretch>
        </p:blipFill>
        <p:spPr>
          <a:xfrm>
            <a:off x="2117558" y="2101515"/>
            <a:ext cx="3818021" cy="395675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4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l’appelle l’arbre magique parce qu’il parle aux enfants.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Il parle aux enfants.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3C3B535-966E-8B46-7E46-A054E618B4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57" t="4153" r="3457"/>
          <a:stretch>
            <a:fillRect/>
          </a:stretch>
        </p:blipFill>
        <p:spPr>
          <a:xfrm>
            <a:off x="3040795" y="2742307"/>
            <a:ext cx="3062410" cy="31736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99771" cy="1421156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Lire des mots avec o-au-eau.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Écrire des mots avec o-au-eau.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Questions en rafales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Histoire de l’arbre magique..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ECEAC645-CD54-E0CD-E6AF-47AA17B33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03" y="1893170"/>
            <a:ext cx="8596138" cy="449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48EE80B-3185-40C5-3BC2-513031AE7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suite de l’histoire, la semaine prochaine.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2253F8B-54A5-F688-89DC-600D1B6C2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890" y="2122493"/>
            <a:ext cx="6230219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de l’arbre magique.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55719" y="2821900"/>
            <a:ext cx="6801287" cy="21722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789114" y="1641705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24396" y="3017605"/>
            <a:ext cx="62952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 des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mots avec o-au-eau.</a:t>
            </a:r>
            <a:endParaRPr lang="fr-FR" sz="2200" kern="0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Ecrire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des mots avec o-au-eau.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353658" y="534333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37022060-4912-583D-31B5-6EC9976759B1}"/>
              </a:ext>
            </a:extLst>
          </p:cNvPr>
          <p:cNvSpPr txBox="1">
            <a:spLocks/>
          </p:cNvSpPr>
          <p:nvPr/>
        </p:nvSpPr>
        <p:spPr>
          <a:xfrm>
            <a:off x="616017" y="348979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/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chameau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5900E00-A149-072F-AB7C-972001D6A0D1}"/>
              </a:ext>
            </a:extLst>
          </p:cNvPr>
          <p:cNvSpPr txBox="1">
            <a:spLocks/>
          </p:cNvSpPr>
          <p:nvPr/>
        </p:nvSpPr>
        <p:spPr>
          <a:xfrm>
            <a:off x="3365128" y="348979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b="1" dirty="0">
                <a:ln w="0"/>
                <a:solidFill>
                  <a:srgbClr val="474F71"/>
                </a:solidFill>
                <a:latin typeface="Dosis" pitchFamily="2" charset="0"/>
              </a:rPr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autobus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949D014-EFE9-AA18-C193-ADBD3924FA87}"/>
              </a:ext>
            </a:extLst>
          </p:cNvPr>
          <p:cNvSpPr txBox="1">
            <a:spLocks/>
          </p:cNvSpPr>
          <p:nvPr/>
        </p:nvSpPr>
        <p:spPr>
          <a:xfrm>
            <a:off x="5907514" y="361957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/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moto</a:t>
            </a: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5507</TotalTime>
  <Words>880</Words>
  <PresentationFormat>Affichage à l'écran (4:3)</PresentationFormat>
  <Paragraphs>172</Paragraphs>
  <Slides>62</Slides>
  <Notes>5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62</vt:i4>
      </vt:variant>
    </vt:vector>
  </HeadingPairs>
  <TitlesOfParts>
    <vt:vector size="82" baseType="lpstr">
      <vt:lpstr>Dosis</vt:lpstr>
      <vt:lpstr>Dosis SemiBold</vt:lpstr>
      <vt:lpstr>Mistral</vt:lpstr>
      <vt:lpstr>Wingdings</vt:lpstr>
      <vt:lpstr>Arial</vt:lpstr>
      <vt:lpstr>Aptos Display</vt:lpstr>
      <vt:lpstr>Calibri</vt:lpstr>
      <vt:lpstr>Dosis Medium</vt:lpstr>
      <vt:lpstr>Aptos</vt:lpstr>
      <vt:lpstr>Dosis ExtraBold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Qui veut lire ces mots ?</vt:lpstr>
      <vt:lpstr>Qui veut lire ces mots ?</vt:lpstr>
      <vt:lpstr>Qui veut lire ces mots ?</vt:lpstr>
      <vt:lpstr>Qui veut lire cette phrase  ?</vt:lpstr>
      <vt:lpstr>Qui veut lire cette phrase  ?</vt:lpstr>
      <vt:lpstr>Qui veut lire cette phrase  ?</vt:lpstr>
      <vt:lpstr>Qui veut lire cette phrase  ?</vt:lpstr>
      <vt:lpstr>Prenez vos ardoises. </vt:lpstr>
      <vt:lpstr>Écrivez le mot qui correspond à cette image.  </vt:lpstr>
      <vt:lpstr>Levez les ardoises. Je vais vérifier votre écriture. </vt:lpstr>
      <vt:lpstr>Corrigez.</vt:lpstr>
      <vt:lpstr>Écrivez le mot qui correspond à cette image.  </vt:lpstr>
      <vt:lpstr>Levez les ardoises. Je vais vérifier votre écriture. </vt:lpstr>
      <vt:lpstr>Corrigez.</vt:lpstr>
      <vt:lpstr>Écrivez le mot qui correspond à cette image.  </vt:lpstr>
      <vt:lpstr>Levez les ardoises. Je vais vérifier votre écriture. </vt:lpstr>
      <vt:lpstr>Corrigez.</vt:lpstr>
      <vt:lpstr>Écrivez le mot qui correspond à cette image.  </vt:lpstr>
      <vt:lpstr>Levez les ardoises. Je vais vérifier votre écriture. </vt:lpstr>
      <vt:lpstr>Corrigez.</vt:lpstr>
      <vt:lpstr>Écrivez le mot qui correspond à cette image.  </vt:lpstr>
      <vt:lpstr>Levez les ardoises. Je vais vérifier votre écriture. </vt:lpstr>
      <vt:lpstr>Corrigez.</vt:lpstr>
      <vt:lpstr>Prenez vos cahiers.</vt:lpstr>
      <vt:lpstr>Ces mots sont en désordre. Ecrivez sur vos cahiers une phrase correcte à partir de ces mots.</vt:lpstr>
      <vt:lpstr>Qui veut lire sa phrase ?</vt:lpstr>
      <vt:lpstr>Corrigez. Je n’oublie pas la majuscule au début de la phrase et le point à la fin.  </vt:lpstr>
      <vt:lpstr>Sur vos cahiers, écrivez cette phrase avec votre propre prénom. Je vais passer entre les rangs pour vous aider. </vt:lpstr>
      <vt:lpstr>Qui veut lire sa phrase ? </vt:lpstr>
      <vt:lpstr>Maintenant, c’est l’activité des questions en rafales. Je vais désigner des élèves au hasard pour répondre. Tenez-vous prêts. </vt:lpstr>
      <vt:lpstr>Comment ça va ? </vt:lpstr>
      <vt:lpstr>Comment tu t’appelles?</vt:lpstr>
      <vt:lpstr>Quel est ton prénom ?</vt:lpstr>
      <vt:lpstr>Quel est ton nom ?</vt:lpstr>
      <vt:lpstr>C’est quoi ? </vt:lpstr>
      <vt:lpstr>Le garçon va à l’école en …… </vt:lpstr>
      <vt:lpstr>C’est quoi ? </vt:lpstr>
      <vt:lpstr>Que boit le chameau ? </vt:lpstr>
      <vt:lpstr>Plan de la séance 6</vt:lpstr>
      <vt:lpstr>Nous allons découvrir une nouvelle histoire. Son titre est : « L’arbre magique ».   Est-ce que vous êtes prêts ? Ecoutez bien. </vt:lpstr>
      <vt:lpstr>Lecture de la vidéo.</vt:lpstr>
      <vt:lpstr>Nous allons écouter l’histoire une deuxième fois. Soyez attentifs.</vt:lpstr>
      <vt:lpstr>Lecture de la vidéo.</vt:lpstr>
      <vt:lpstr>Comment s’appelle l’école d’Adam ? Qui veut répondre ?  </vt:lpstr>
      <vt:lpstr>L’école s’appelle  Al Abtal.</vt:lpstr>
      <vt:lpstr>Comment s’appelle la fille ? Qui veut répondre ?  </vt:lpstr>
      <vt:lpstr>Elle s’appelle Sara. </vt:lpstr>
      <vt:lpstr>Comment s’appelle cet arbre ? Qui veut répondre ?  </vt:lpstr>
      <vt:lpstr>C’est l’arbre magique.</vt:lpstr>
      <vt:lpstr>Pourquoi on l’appelle l’arbre magique ? Qui veut répondre ?  </vt:lpstr>
      <vt:lpstr>On l’appelle l’arbre magique parce qu’il parle aux enfants.</vt:lpstr>
      <vt:lpstr>La suite de l’histoire, la semaine prochaine. </vt:lpstr>
      <vt:lpstr>A la maison, faites un dessin sur l’histoire de l’arbre magique.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2025-10-31T15:35:17Z</dcterms:modified>
</cp:coreProperties>
</file>