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4" r:id="rId10"/>
    <p:sldMasterId id="2147483802" r:id="rId11"/>
  </p:sldMasterIdLst>
  <p:notesMasterIdLst>
    <p:notesMasterId r:id="rId61"/>
  </p:notesMasterIdLst>
  <p:sldIdLst>
    <p:sldId id="922" r:id="rId12"/>
    <p:sldId id="1029" r:id="rId13"/>
    <p:sldId id="705" r:id="rId14"/>
    <p:sldId id="942" r:id="rId15"/>
    <p:sldId id="798" r:id="rId16"/>
    <p:sldId id="944" r:id="rId17"/>
    <p:sldId id="779" r:id="rId18"/>
    <p:sldId id="549" r:id="rId19"/>
    <p:sldId id="723" r:id="rId20"/>
    <p:sldId id="1030" r:id="rId21"/>
    <p:sldId id="945" r:id="rId22"/>
    <p:sldId id="946" r:id="rId23"/>
    <p:sldId id="979" r:id="rId24"/>
    <p:sldId id="947" r:id="rId25"/>
    <p:sldId id="956" r:id="rId26"/>
    <p:sldId id="948" r:id="rId27"/>
    <p:sldId id="949" r:id="rId28"/>
    <p:sldId id="980" r:id="rId29"/>
    <p:sldId id="1031" r:id="rId30"/>
    <p:sldId id="904" r:id="rId31"/>
    <p:sldId id="905" r:id="rId32"/>
    <p:sldId id="800" r:id="rId33"/>
    <p:sldId id="814" r:id="rId34"/>
    <p:sldId id="680" r:id="rId35"/>
    <p:sldId id="864" r:id="rId36"/>
    <p:sldId id="717" r:id="rId37"/>
    <p:sldId id="865" r:id="rId38"/>
    <p:sldId id="961" r:id="rId39"/>
    <p:sldId id="960" r:id="rId40"/>
    <p:sldId id="963" r:id="rId41"/>
    <p:sldId id="964" r:id="rId42"/>
    <p:sldId id="966" r:id="rId43"/>
    <p:sldId id="965" r:id="rId44"/>
    <p:sldId id="968" r:id="rId45"/>
    <p:sldId id="967" r:id="rId46"/>
    <p:sldId id="969" r:id="rId47"/>
    <p:sldId id="970" r:id="rId48"/>
    <p:sldId id="971" r:id="rId49"/>
    <p:sldId id="805" r:id="rId50"/>
    <p:sldId id="653" r:id="rId51"/>
    <p:sldId id="894" r:id="rId52"/>
    <p:sldId id="972" r:id="rId53"/>
    <p:sldId id="973" r:id="rId54"/>
    <p:sldId id="936" r:id="rId55"/>
    <p:sldId id="937" r:id="rId56"/>
    <p:sldId id="975" r:id="rId57"/>
    <p:sldId id="974" r:id="rId58"/>
    <p:sldId id="977" r:id="rId59"/>
    <p:sldId id="978" r:id="rId60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  <p:embeddedFont>
      <p:font typeface="Dosis ExtraBold" pitchFamily="2" charset="0"/>
      <p:bold r:id="rId64"/>
    </p:embeddedFont>
    <p:embeddedFont>
      <p:font typeface="Dosis Medium" pitchFamily="2" charset="0"/>
      <p:regular r:id="rId65"/>
    </p:embeddedFont>
    <p:embeddedFont>
      <p:font typeface="Dosis SemiBold" pitchFamily="2" charset="0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565F88"/>
    <a:srgbClr val="FF0066"/>
    <a:srgbClr val="4B5377"/>
    <a:srgbClr val="9E5ECE"/>
    <a:srgbClr val="D34BE1"/>
    <a:srgbClr val="F26553"/>
    <a:srgbClr val="E84234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1304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7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2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3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380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410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023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77F74A-DEE3-A7BD-D9DB-56D14342EF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5062"/>
          <a:stretch>
            <a:fillRect/>
          </a:stretch>
        </p:blipFill>
        <p:spPr>
          <a:xfrm>
            <a:off x="0" y="1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032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576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644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365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558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350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433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970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769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406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9571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477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042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888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456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225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91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889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793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549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580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344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6696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931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53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764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728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82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222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769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89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7.jpg"/><Relationship Id="rId3" Type="http://schemas.openxmlformats.org/officeDocument/2006/relationships/slideLayout" Target="../slideLayouts/slideLayout87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4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307431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9" r:id="rId15"/>
    <p:sldLayoutId id="2147483820" r:id="rId16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18" r:id="rId10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817" r:id="rId10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7462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9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0.jp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2.png"/><Relationship Id="rId5" Type="http://schemas.openxmlformats.org/officeDocument/2006/relationships/image" Target="../media/image35.gif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0.png"/><Relationship Id="rId5" Type="http://schemas.openxmlformats.org/officeDocument/2006/relationships/image" Target="../media/image35.gif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5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54.emf"/><Relationship Id="rId4" Type="http://schemas.openxmlformats.org/officeDocument/2006/relationships/customXml" Target="../ink/ink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5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520.png"/><Relationship Id="rId4" Type="http://schemas.openxmlformats.org/officeDocument/2006/relationships/customXml" Target="../ink/ink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5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520.png"/><Relationship Id="rId4" Type="http://schemas.openxmlformats.org/officeDocument/2006/relationships/customXml" Target="../ink/ink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55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520.png"/><Relationship Id="rId4" Type="http://schemas.openxmlformats.org/officeDocument/2006/relationships/customXml" Target="../ink/ink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4"/><Relationship Id="rId7" Type="http://schemas.openxmlformats.org/officeDocument/2006/relationships/image" Target="../media/image2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41.xml"/><Relationship Id="rId4" Type="http://schemas.openxmlformats.org/officeDocument/2006/relationships/video" Target="../media/media8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86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8CB9901-6A49-5061-14E4-AD5B997F7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F34EC-93FE-B4B9-E54C-2A767EEF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F36CF-6406-68D4-8C56-A49369118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décrire la scène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00FBB7-E117-6F77-A206-020712583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10" y="1986704"/>
            <a:ext cx="5303980" cy="39566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EF5AF2-C775-600C-7178-CF49C45DF2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736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passer à l’activité de l’oral.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882" y="2225201"/>
            <a:ext cx="4267478" cy="34346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8B252C-B554-F81F-0DDB-BE8F75AB3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4_P1_W2_S3_AdP-01_V">
            <a:hlinkClick r:id="" action="ppaction://media"/>
            <a:extLst>
              <a:ext uri="{FF2B5EF4-FFF2-40B4-BE49-F238E27FC236}">
                <a16:creationId xmlns:a16="http://schemas.microsoft.com/office/drawing/2014/main" id="{95845DED-9236-BC43-D2C8-2092FBEF4F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073292"/>
            <a:ext cx="8155875" cy="365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7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50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6C0B5-049E-C830-646D-482864E1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1E06F52-3310-094E-AEF0-4FD17BD6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les questions comme Nada et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8B9433C-8D9B-A4A1-9A5D-B033EDE2E06E}"/>
              </a:ext>
            </a:extLst>
          </p:cNvPr>
          <p:cNvSpPr/>
          <p:nvPr/>
        </p:nvSpPr>
        <p:spPr>
          <a:xfrm>
            <a:off x="712269" y="2563876"/>
            <a:ext cx="7353702" cy="2797396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D30ED-E6E4-4B38-C49A-23D0C2679B73}"/>
              </a:ext>
            </a:extLst>
          </p:cNvPr>
          <p:cNvSpPr txBox="1"/>
          <p:nvPr/>
        </p:nvSpPr>
        <p:spPr>
          <a:xfrm>
            <a:off x="-38501" y="2970838"/>
            <a:ext cx="885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Que fait </a:t>
            </a: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la bibliothécaire à l’école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1B55D7F-5A31-E7AC-3BFA-575C10FC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F71A29-B89D-C9F5-27A4-ADDE22BE63A0}"/>
              </a:ext>
            </a:extLst>
          </p:cNvPr>
          <p:cNvSpPr txBox="1"/>
          <p:nvPr/>
        </p:nvSpPr>
        <p:spPr>
          <a:xfrm>
            <a:off x="-423511" y="3962574"/>
            <a:ext cx="885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      Que fait </a:t>
            </a: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le maitre à l’école ?</a:t>
            </a:r>
          </a:p>
        </p:txBody>
      </p:sp>
    </p:spTree>
    <p:extLst>
      <p:ext uri="{BB962C8B-B14F-4D97-AF65-F5344CB8AC3E}">
        <p14:creationId xmlns:p14="http://schemas.microsoft.com/office/powerpoint/2010/main" val="30810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7491B3-013D-DA9F-2DF6-3C92CC70EF37}"/>
              </a:ext>
            </a:extLst>
          </p:cNvPr>
          <p:cNvSpPr/>
          <p:nvPr/>
        </p:nvSpPr>
        <p:spPr>
          <a:xfrm>
            <a:off x="647294" y="2759110"/>
            <a:ext cx="2841336" cy="302192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Titre 8">
            <a:extLst>
              <a:ext uri="{FF2B5EF4-FFF2-40B4-BE49-F238E27FC236}">
                <a16:creationId xmlns:a16="http://schemas.microsoft.com/office/drawing/2014/main" id="{E7BD7284-B447-8F9C-2FDE-487A6E0694EF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 Qui veut poser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une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question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français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34A83C-35CB-4FCB-9F21-A6AD1A3798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38026" y="2522483"/>
            <a:ext cx="4887827" cy="3258552"/>
          </a:xfrm>
          <a:prstGeom prst="rect">
            <a:avLst/>
          </a:prstGeom>
        </p:spPr>
      </p:pic>
      <p:sp>
        <p:nvSpPr>
          <p:cNvPr id="3" name="AutoShape 6" descr="Image générée">
            <a:extLst>
              <a:ext uri="{FF2B5EF4-FFF2-40B4-BE49-F238E27FC236}">
                <a16:creationId xmlns:a16="http://schemas.microsoft.com/office/drawing/2014/main" id="{9C7F1CB1-4107-01BE-6C0A-F839E1BD54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15104" y="314250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338A50-6164-294A-BB62-BC9FF55CB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234" y="1874913"/>
            <a:ext cx="1218404" cy="11027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36D53D-ABB4-5BC8-ACB9-83B60D5D35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D7A00B-901B-E504-C1B8-D55A8831EF4D}"/>
              </a:ext>
            </a:extLst>
          </p:cNvPr>
          <p:cNvSpPr txBox="1"/>
          <p:nvPr/>
        </p:nvSpPr>
        <p:spPr>
          <a:xfrm>
            <a:off x="1022925" y="2923917"/>
            <a:ext cx="23188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r-FR" sz="2400" b="1" dirty="0">
                <a:solidFill>
                  <a:srgbClr val="4B53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fait _____ à l’école ? </a:t>
            </a:r>
            <a:endParaRPr lang="ar-MA" sz="2400" b="1" dirty="0">
              <a:solidFill>
                <a:srgbClr val="4B53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" descr="Image générée">
            <a:extLst>
              <a:ext uri="{FF2B5EF4-FFF2-40B4-BE49-F238E27FC236}">
                <a16:creationId xmlns:a16="http://schemas.microsoft.com/office/drawing/2014/main" id="{41B3283D-5926-93C2-C073-37D3B23977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1066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 descr="Une image contenant habits, chaussures, personne, sourire&#10;&#10;Le contenu généré par l’IA peut être incorrect.">
            <a:extLst>
              <a:ext uri="{FF2B5EF4-FFF2-40B4-BE49-F238E27FC236}">
                <a16:creationId xmlns:a16="http://schemas.microsoft.com/office/drawing/2014/main" id="{3FFA88AB-B1C2-D36B-98AB-8528D58376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3" t="5343" r="20650" b="26206"/>
          <a:stretch>
            <a:fillRect/>
          </a:stretch>
        </p:blipFill>
        <p:spPr>
          <a:xfrm>
            <a:off x="1551387" y="4050434"/>
            <a:ext cx="1033150" cy="16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7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26220-C9FC-7D0F-01A3-73F1901B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C49A53-5C1F-9453-3904-217EC6B6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67377" y="2599485"/>
            <a:ext cx="4887827" cy="3258552"/>
          </a:xfrm>
          <a:prstGeom prst="rect">
            <a:avLst/>
          </a:prstGeom>
        </p:spPr>
      </p:pic>
      <p:sp>
        <p:nvSpPr>
          <p:cNvPr id="3" name="AutoShape 6" descr="Image générée">
            <a:extLst>
              <a:ext uri="{FF2B5EF4-FFF2-40B4-BE49-F238E27FC236}">
                <a16:creationId xmlns:a16="http://schemas.microsoft.com/office/drawing/2014/main" id="{7075DB9C-DFA0-5E64-482A-1B91286950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44455" y="32195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B2A171-DFAF-D81D-804A-35D02B7328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0ECB7AC-0B54-0148-C45A-F443C2058D4F}"/>
              </a:ext>
            </a:extLst>
          </p:cNvPr>
          <p:cNvSpPr/>
          <p:nvPr/>
        </p:nvSpPr>
        <p:spPr>
          <a:xfrm>
            <a:off x="5989562" y="2804608"/>
            <a:ext cx="2444427" cy="3181321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Titre 8">
            <a:extLst>
              <a:ext uri="{FF2B5EF4-FFF2-40B4-BE49-F238E27FC236}">
                <a16:creationId xmlns:a16="http://schemas.microsoft.com/office/drawing/2014/main" id="{10AB8106-59FF-9A84-B721-283454EEACAB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poser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une autre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question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français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D6CD58-2809-C388-2DE5-1B753CC511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325170">
            <a:off x="4526794" y="1675595"/>
            <a:ext cx="1218404" cy="1102789"/>
          </a:xfrm>
          <a:prstGeom prst="rect">
            <a:avLst/>
          </a:prstGeom>
        </p:spPr>
      </p:pic>
      <p:pic>
        <p:nvPicPr>
          <p:cNvPr id="4" name="Image 3" descr="Une image contenant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C50EE1B-966F-E33F-1D3F-8E77FFAD7D8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t="5680" r="27446" b="28164"/>
          <a:stretch>
            <a:fillRect/>
          </a:stretch>
        </p:blipFill>
        <p:spPr>
          <a:xfrm>
            <a:off x="6632850" y="3954301"/>
            <a:ext cx="1157850" cy="20316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718C1E7-284B-9C16-747D-473C8D37F822}"/>
              </a:ext>
            </a:extLst>
          </p:cNvPr>
          <p:cNvSpPr txBox="1"/>
          <p:nvPr/>
        </p:nvSpPr>
        <p:spPr>
          <a:xfrm>
            <a:off x="6113121" y="2963503"/>
            <a:ext cx="23188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fait _____ à l’école ? </a:t>
            </a:r>
            <a:endParaRPr lang="ar-MA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1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670707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aux questions. 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504" y="2444817"/>
            <a:ext cx="4290759" cy="35283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9A31250-2CBB-2FAF-8F1E-1A9022298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0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4_P1_W2_S3_AdP-02_V">
            <a:hlinkClick r:id="" action="ppaction://media"/>
            <a:extLst>
              <a:ext uri="{FF2B5EF4-FFF2-40B4-BE49-F238E27FC236}">
                <a16:creationId xmlns:a16="http://schemas.microsoft.com/office/drawing/2014/main" id="{A191722F-BE27-3DE0-6445-F98BCBE4C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4887"/>
          <a:stretch>
            <a:fillRect/>
          </a:stretch>
        </p:blipFill>
        <p:spPr>
          <a:xfrm>
            <a:off x="362125" y="1962466"/>
            <a:ext cx="8419749" cy="347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48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9D27A-F242-4C62-283F-5E15E3EF3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CBCFFE8E-F95D-AF5F-9CED-60862688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les réponses de Nada et de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8183724-375B-B4B1-2CC8-EAD338C7B5C5}"/>
              </a:ext>
            </a:extLst>
          </p:cNvPr>
          <p:cNvSpPr/>
          <p:nvPr/>
        </p:nvSpPr>
        <p:spPr>
          <a:xfrm>
            <a:off x="712269" y="2563875"/>
            <a:ext cx="7591976" cy="2913193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AD215E-947B-287E-3CD7-1D3C7CB666BB}"/>
              </a:ext>
            </a:extLst>
          </p:cNvPr>
          <p:cNvSpPr txBox="1"/>
          <p:nvPr/>
        </p:nvSpPr>
        <p:spPr>
          <a:xfrm>
            <a:off x="-103758" y="2953005"/>
            <a:ext cx="922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La bibliothécaire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nous</a:t>
            </a: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prête des livres.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8A7C3C4-1C5B-F2BA-0369-20622127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FBE2017-5EB6-3999-91BF-D65466FEBDFA}"/>
              </a:ext>
            </a:extLst>
          </p:cNvPr>
          <p:cNvSpPr txBox="1"/>
          <p:nvPr/>
        </p:nvSpPr>
        <p:spPr>
          <a:xfrm>
            <a:off x="617923" y="4020471"/>
            <a:ext cx="790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Le maitre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nous</a:t>
            </a: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explique la leçon.</a:t>
            </a:r>
          </a:p>
        </p:txBody>
      </p:sp>
    </p:spTree>
    <p:extLst>
      <p:ext uri="{BB962C8B-B14F-4D97-AF65-F5344CB8AC3E}">
        <p14:creationId xmlns:p14="http://schemas.microsoft.com/office/powerpoint/2010/main" val="86918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20005-20BF-DD05-4D78-64D249DA5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4B39F751-06CE-F286-7E2E-E6B1A86B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92F8B6E-F731-2F5E-61C7-ABEB79CA49FE}"/>
              </a:ext>
            </a:extLst>
          </p:cNvPr>
          <p:cNvSpPr/>
          <p:nvPr/>
        </p:nvSpPr>
        <p:spPr>
          <a:xfrm>
            <a:off x="712269" y="2563875"/>
            <a:ext cx="7591976" cy="2913193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3FFDBC-E0F6-0318-B398-458F02FBF4B3}"/>
              </a:ext>
            </a:extLst>
          </p:cNvPr>
          <p:cNvSpPr txBox="1"/>
          <p:nvPr/>
        </p:nvSpPr>
        <p:spPr>
          <a:xfrm>
            <a:off x="-103758" y="3130146"/>
            <a:ext cx="922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Le gardien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nous</a:t>
            </a: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ouvre la porte.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78A2BD5-B603-A6AF-2B07-071AF302C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E23CD1-C6D5-21D8-2607-C01F0FA3DF3E}"/>
              </a:ext>
            </a:extLst>
          </p:cNvPr>
          <p:cNvSpPr txBox="1"/>
          <p:nvPr/>
        </p:nvSpPr>
        <p:spPr>
          <a:xfrm>
            <a:off x="617923" y="4020471"/>
            <a:ext cx="790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Le cuisinier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nous</a:t>
            </a:r>
            <a:r>
              <a:rPr lang="fr-FR" sz="3200" b="1" dirty="0">
                <a:solidFill>
                  <a:srgbClr val="445C80"/>
                </a:solidFill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424D7B"/>
                </a:solidFill>
                <a:latin typeface="Dosis" pitchFamily="2" charset="0"/>
              </a:rPr>
              <a:t>fait à manger.</a:t>
            </a:r>
          </a:p>
        </p:txBody>
      </p:sp>
    </p:spTree>
    <p:extLst>
      <p:ext uri="{BB962C8B-B14F-4D97-AF65-F5344CB8AC3E}">
        <p14:creationId xmlns:p14="http://schemas.microsoft.com/office/powerpoint/2010/main" val="188937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Choisissez des personnes différentes.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418362" y="3964238"/>
            <a:ext cx="260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Que fait _______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262823" y="3886083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____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  nous ______</a:t>
            </a:r>
          </a:p>
        </p:txBody>
      </p:sp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81352" y="3035807"/>
            <a:ext cx="3765344" cy="25102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375" y="215346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250" y="2160628"/>
            <a:ext cx="1219370" cy="1086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250" y="2246069"/>
            <a:ext cx="1066949" cy="9716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C66367-9A6A-3C2C-44F1-C92B3ADB40E5}"/>
              </a:ext>
            </a:extLst>
          </p:cNvPr>
          <p:cNvSpPr txBox="1"/>
          <p:nvPr/>
        </p:nvSpPr>
        <p:spPr>
          <a:xfrm>
            <a:off x="418362" y="3964238"/>
            <a:ext cx="260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Que fait _______ à l’école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FCA30E-41BF-43D1-ECF5-C72E847D373F}"/>
              </a:ext>
            </a:extLst>
          </p:cNvPr>
          <p:cNvSpPr txBox="1"/>
          <p:nvPr/>
        </p:nvSpPr>
        <p:spPr>
          <a:xfrm>
            <a:off x="6262823" y="3886083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  nous ______</a:t>
            </a:r>
          </a:p>
        </p:txBody>
      </p:sp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10DA793-DA43-0356-0162-AB23636B5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90" y="348526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77826"/>
            <a:ext cx="4960805" cy="756000"/>
          </a:xfrm>
        </p:spPr>
        <p:txBody>
          <a:bodyPr/>
          <a:lstStyle/>
          <a:p>
            <a:r>
              <a:rPr lang="fr-FR" sz="1400" dirty="0"/>
              <a:t>Acte de parole 2 </a:t>
            </a:r>
            <a:r>
              <a:rPr lang="fr-FR" sz="1400" dirty="0">
                <a:solidFill>
                  <a:srgbClr val="424D7B"/>
                </a:solidFill>
              </a:rPr>
              <a:t>: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di</a:t>
            </a:r>
            <a:r>
              <a:rPr lang="fr-FR" sz="1400" dirty="0"/>
              <a:t>alogue comprenant les actes de parole : « Que fait la bibliothécaire? La bibliothécaire nous prête des livres ».</a:t>
            </a:r>
          </a:p>
          <a:p>
            <a:endParaRPr lang="fr-FR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Remplacer des mots par : me-te-lui-nous-vous-leur.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CA4BEA3-99A9-156A-7F9F-150D7856BE3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A58C79-C345-DD88-5FC6-F63804CF740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C12F16-11A4-1D38-4DC2-8F69633FF56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C57CE6A8-33FF-D8EF-2CE6-0428E3B8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14296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grammaire.  On va apprendre à remplacer des mots par des pronoms . Soyez attentifs.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010BD7-CE67-5974-A804-AC620EB7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00BB1E7-286B-3906-3BBD-12A76BD8B6CB}"/>
              </a:ext>
            </a:extLst>
          </p:cNvPr>
          <p:cNvSpPr txBox="1"/>
          <p:nvPr/>
        </p:nvSpPr>
        <p:spPr>
          <a:xfrm>
            <a:off x="-63500" y="3429000"/>
            <a:ext cx="920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424D7B"/>
                </a:solidFill>
              </a:rPr>
              <a:t>me      te      lui      nous      vous     leur</a:t>
            </a:r>
          </a:p>
        </p:txBody>
      </p:sp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048BF80-178C-9370-D905-437EAC834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Pronoms COI ">
            <a:hlinkClick r:id="" action="ppaction://media"/>
            <a:extLst>
              <a:ext uri="{FF2B5EF4-FFF2-40B4-BE49-F238E27FC236}">
                <a16:creationId xmlns:a16="http://schemas.microsoft.com/office/drawing/2014/main" id="{2540F310-F776-91BC-7161-8D564440E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9914" y="1512000"/>
            <a:ext cx="6655816" cy="496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44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Retenons la règle.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F3C11AA-10C6-9590-933B-2656F61C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70CB3E-4AD1-10C2-47B2-1EC09E852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59" y="2060377"/>
            <a:ext cx="6557882" cy="361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74D0C-9491-6652-DA3E-2CB32434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bon pronom pour compléter la phrase.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01FBCE-ED4D-EBEE-88E1-C4CE2F630E04}"/>
              </a:ext>
            </a:extLst>
          </p:cNvPr>
          <p:cNvSpPr txBox="1"/>
          <p:nvPr/>
        </p:nvSpPr>
        <p:spPr>
          <a:xfrm>
            <a:off x="594919" y="2319205"/>
            <a:ext cx="81109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20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Le maitre explique la leçon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à ses élèves</a:t>
            </a:r>
            <a:r>
              <a:rPr lang="fr-FR" sz="3200" b="1" dirty="0">
                <a:solidFill>
                  <a:srgbClr val="4B5377"/>
                </a:solidFill>
                <a:latin typeface="Dosis" pitchFamily="2" charset="0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B759E88-B150-5D98-B482-C13A35D9F477}"/>
              </a:ext>
            </a:extLst>
          </p:cNvPr>
          <p:cNvCxnSpPr>
            <a:cxnSpLocks/>
          </p:cNvCxnSpPr>
          <p:nvPr/>
        </p:nvCxnSpPr>
        <p:spPr>
          <a:xfrm>
            <a:off x="1692000" y="4327992"/>
            <a:ext cx="645532" cy="0"/>
          </a:xfrm>
          <a:prstGeom prst="straightConnector1">
            <a:avLst/>
          </a:prstGeom>
          <a:ln w="57150">
            <a:solidFill>
              <a:srgbClr val="00AC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364740-70E0-66EE-B926-642A11391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CC8F6B6-C3F3-6437-1BB6-8B2AB4F4D057}"/>
              </a:ext>
            </a:extLst>
          </p:cNvPr>
          <p:cNvSpPr txBox="1"/>
          <p:nvPr/>
        </p:nvSpPr>
        <p:spPr>
          <a:xfrm>
            <a:off x="1238429" y="3644341"/>
            <a:ext cx="81109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20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Le maitre</a:t>
            </a:r>
            <a:r>
              <a:rPr lang="fr-FR" sz="3200" b="1" kern="0" dirty="0">
                <a:solidFill>
                  <a:srgbClr val="0070C0"/>
                </a:solidFill>
                <a:latin typeface="Dosis" pitchFamily="2" charset="0"/>
              </a:rPr>
              <a:t> </a:t>
            </a: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_______ 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explique la leçon</a:t>
            </a:r>
            <a:r>
              <a:rPr lang="fr-FR" sz="3200" b="1" dirty="0">
                <a:solidFill>
                  <a:srgbClr val="4B5377"/>
                </a:solidFill>
                <a:latin typeface="Dosis" pitchFamily="2" charset="0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13104-F45F-0494-DA8F-7F94260F1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07FB886-9D53-B36E-4722-6C1D7F74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0DACFD5-6650-F4AF-F964-D90515F73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DFA668-88AA-ED4E-6022-AD62B8A58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3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AD6BF-70B7-874A-007E-F10D1FDF2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1AAB9-8810-78F2-E0C5-47E49A1D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Qui veut expliquer sa réponse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9AA1D2-E130-612F-76B4-AEA19A338079}"/>
              </a:ext>
            </a:extLst>
          </p:cNvPr>
          <p:cNvSpPr txBox="1"/>
          <p:nvPr/>
        </p:nvSpPr>
        <p:spPr>
          <a:xfrm>
            <a:off x="1866127" y="3076022"/>
            <a:ext cx="6153265" cy="118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200" b="1" kern="0" dirty="0">
                <a:solidFill>
                  <a:srgbClr val="4B5377"/>
                </a:solidFill>
                <a:latin typeface="Dosis" pitchFamily="2" charset="0"/>
              </a:rPr>
              <a:t>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maitre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leur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explique la leçon</a:t>
            </a:r>
            <a:r>
              <a:rPr lang="fr-FR" sz="4200" b="1" kern="0" dirty="0">
                <a:solidFill>
                  <a:srgbClr val="4B5377"/>
                </a:solidFill>
                <a:latin typeface="Dosis" pitchFamily="2" charset="0"/>
              </a:rPr>
              <a:t>.</a:t>
            </a:r>
            <a:endParaRPr kumimoji="0" lang="fr-FR" sz="4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2A1A54-F153-82DD-53B0-38331719E5A9}"/>
              </a:ext>
            </a:extLst>
          </p:cNvPr>
          <p:cNvSpPr txBox="1"/>
          <p:nvPr/>
        </p:nvSpPr>
        <p:spPr>
          <a:xfrm>
            <a:off x="1310446" y="2152692"/>
            <a:ext cx="7075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maitre explique la leçon 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à ses élèves.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58234C-8E20-CD00-BBF8-75C72C64C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C26B8E3-0EE6-7540-A76B-52965AF5D027}"/>
              </a:ext>
            </a:extLst>
          </p:cNvPr>
          <p:cNvCxnSpPr>
            <a:cxnSpLocks/>
          </p:cNvCxnSpPr>
          <p:nvPr/>
        </p:nvCxnSpPr>
        <p:spPr>
          <a:xfrm>
            <a:off x="1220595" y="3964751"/>
            <a:ext cx="64553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88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179EE-907F-DC51-3295-48CA83BCB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9673B5E-E780-1C3A-BDED-56A739B26DE2}"/>
              </a:ext>
            </a:extLst>
          </p:cNvPr>
          <p:cNvSpPr txBox="1"/>
          <p:nvPr/>
        </p:nvSpPr>
        <p:spPr>
          <a:xfrm>
            <a:off x="2279472" y="3429000"/>
            <a:ext cx="5620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La directrice </a:t>
            </a:r>
            <a:r>
              <a:rPr lang="fr-FR" sz="3200" b="1" dirty="0">
                <a:solidFill>
                  <a:srgbClr val="00ACA4"/>
                </a:solidFill>
                <a:latin typeface="Dosis" pitchFamily="2" charset="0"/>
              </a:rPr>
              <a:t>____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</a:rPr>
              <a:t> </a:t>
            </a:r>
            <a:r>
              <a:rPr kumimoji="0" lang="fr-F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</a:rPr>
              <a:t>pa</a:t>
            </a:r>
            <a:r>
              <a:rPr lang="fr-FR" sz="3200" b="1" kern="0" dirty="0" err="1">
                <a:solidFill>
                  <a:srgbClr val="4B5377"/>
                </a:solidFill>
                <a:latin typeface="Dosis" pitchFamily="2" charset="0"/>
              </a:rPr>
              <a:t>rle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2F7D7B-C038-B813-D200-C7ADA5945D85}"/>
              </a:ext>
            </a:extLst>
          </p:cNvPr>
          <p:cNvSpPr txBox="1"/>
          <p:nvPr/>
        </p:nvSpPr>
        <p:spPr>
          <a:xfrm>
            <a:off x="1198345" y="2324613"/>
            <a:ext cx="8282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La directrice parle  </a:t>
            </a: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à la maitresse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.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18128CA-3384-25EF-E6C1-AC4AEC21F85B}"/>
              </a:ext>
            </a:extLst>
          </p:cNvPr>
          <p:cNvCxnSpPr>
            <a:cxnSpLocks/>
          </p:cNvCxnSpPr>
          <p:nvPr/>
        </p:nvCxnSpPr>
        <p:spPr>
          <a:xfrm>
            <a:off x="1605065" y="4074251"/>
            <a:ext cx="645532" cy="0"/>
          </a:xfrm>
          <a:prstGeom prst="straightConnector1">
            <a:avLst/>
          </a:prstGeom>
          <a:ln w="57150">
            <a:solidFill>
              <a:srgbClr val="00AC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308711F6-F917-C4F1-3F1E-9F28DABB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bon pronom pour compléter la phrase. 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DB4211F-4119-E2C8-1C1E-947EF4373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4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8F070-FCB7-6696-24C5-E5CC9EBF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E532927-3F6F-B52D-A281-79D00E6A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8A51453-9F71-7EE8-9E70-2E489B2EC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D368D3-D11D-5579-0FA9-BCC121A4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3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EFC85-A088-08F4-038F-DC597685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03988D2-E0D4-7AAC-215C-9E26A13209D3}"/>
              </a:ext>
            </a:extLst>
          </p:cNvPr>
          <p:cNvSpPr txBox="1"/>
          <p:nvPr/>
        </p:nvSpPr>
        <p:spPr>
          <a:xfrm>
            <a:off x="1966950" y="3536255"/>
            <a:ext cx="52100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20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La directrice</a:t>
            </a:r>
            <a:r>
              <a:rPr lang="fr-FR" sz="3200" b="1" kern="0" dirty="0">
                <a:solidFill>
                  <a:srgbClr val="C00000"/>
                </a:solidFill>
                <a:latin typeface="Dosis" pitchFamily="2" charset="0"/>
              </a:rPr>
              <a:t> lui</a:t>
            </a:r>
            <a:r>
              <a:rPr lang="fr-FR" sz="3200" b="1" dirty="0">
                <a:solidFill>
                  <a:srgbClr val="C00000"/>
                </a:solidFill>
                <a:latin typeface="Dosis" pitchFamily="2" charset="0"/>
              </a:rPr>
              <a:t> 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parle.</a:t>
            </a:r>
            <a:endParaRPr lang="fr-FR" sz="3200" dirty="0">
              <a:solidFill>
                <a:srgbClr val="4B5377"/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E23FD4-5B51-8317-F66D-50BFE28A0E59}"/>
              </a:ext>
            </a:extLst>
          </p:cNvPr>
          <p:cNvSpPr txBox="1"/>
          <p:nvPr/>
        </p:nvSpPr>
        <p:spPr>
          <a:xfrm>
            <a:off x="357352" y="2390595"/>
            <a:ext cx="82861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20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La directrice parle</a:t>
            </a: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 à la maitresse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. </a:t>
            </a:r>
            <a:endParaRPr lang="fr-FR" sz="3200" dirty="0">
              <a:solidFill>
                <a:srgbClr val="4B5377"/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4B749-2A0C-CE6E-7149-650DA66F9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B91C96C-5460-0937-DC3F-D982EF303B0E}"/>
              </a:ext>
            </a:extLst>
          </p:cNvPr>
          <p:cNvCxnSpPr>
            <a:cxnSpLocks/>
          </p:cNvCxnSpPr>
          <p:nvPr/>
        </p:nvCxnSpPr>
        <p:spPr>
          <a:xfrm>
            <a:off x="1966950" y="4203587"/>
            <a:ext cx="64553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5C1C1F26-D130-B862-5354-4A9BCCBC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Qui veut expliquer sa réponse ? </a:t>
            </a:r>
          </a:p>
        </p:txBody>
      </p:sp>
    </p:spTree>
    <p:extLst>
      <p:ext uri="{BB962C8B-B14F-4D97-AF65-F5344CB8AC3E}">
        <p14:creationId xmlns:p14="http://schemas.microsoft.com/office/powerpoint/2010/main" val="137781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3F64B-3F7C-83D5-0154-F27051DDB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794B86C-1AA2-9AA4-71B2-08FC2E20A905}"/>
              </a:ext>
            </a:extLst>
          </p:cNvPr>
          <p:cNvSpPr txBox="1"/>
          <p:nvPr/>
        </p:nvSpPr>
        <p:spPr>
          <a:xfrm>
            <a:off x="699435" y="3247235"/>
            <a:ext cx="7745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</a:rPr>
              <a:t>La bibliothécaire  </a:t>
            </a: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____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</a:rPr>
              <a:t> donne un livre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58064F-4209-7D69-1434-23D852B71F93}"/>
              </a:ext>
            </a:extLst>
          </p:cNvPr>
          <p:cNvSpPr txBox="1"/>
          <p:nvPr/>
        </p:nvSpPr>
        <p:spPr>
          <a:xfrm>
            <a:off x="360550" y="2225771"/>
            <a:ext cx="8216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20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La bibliothécaire donne un livre </a:t>
            </a: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à moi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.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71E5095-E658-6246-F9E7-1D12438F1BB8}"/>
              </a:ext>
            </a:extLst>
          </p:cNvPr>
          <p:cNvCxnSpPr>
            <a:cxnSpLocks/>
          </p:cNvCxnSpPr>
          <p:nvPr/>
        </p:nvCxnSpPr>
        <p:spPr>
          <a:xfrm>
            <a:off x="699435" y="3887038"/>
            <a:ext cx="645532" cy="0"/>
          </a:xfrm>
          <a:prstGeom prst="straightConnector1">
            <a:avLst/>
          </a:prstGeom>
          <a:ln w="57150">
            <a:solidFill>
              <a:srgbClr val="00AC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EDCE7F0E-696C-1D4E-CE44-97CB9F08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bon pronom pour compléter la phrase. </a:t>
            </a:r>
          </a:p>
        </p:txBody>
      </p:sp>
      <p:pic>
        <p:nvPicPr>
          <p:cNvPr id="15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B3EB71-37F8-6F8C-F876-BEC33886F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A9CBD-3A20-52D8-7B0B-B6BA628F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4392E28-2997-CFB5-771F-BB9AD689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30D214B-367E-48A8-5706-5F141F8C7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AD5480-474A-7295-2CE3-A6F6D1473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4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A7EC1-54BA-E750-AD69-881A18E3A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B1ED129-CC7C-29DB-E1C5-BB8BD8A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ED1809C-F270-F6DE-0DA4-7276112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Qui veut expliquer sa réponse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63B7705-6546-CACC-3D93-B44C1390515C}"/>
              </a:ext>
            </a:extLst>
          </p:cNvPr>
          <p:cNvSpPr txBox="1"/>
          <p:nvPr/>
        </p:nvSpPr>
        <p:spPr>
          <a:xfrm>
            <a:off x="699435" y="3247235"/>
            <a:ext cx="7745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</a:rPr>
              <a:t>La bibliothécaire  </a:t>
            </a:r>
            <a:r>
              <a:rPr lang="fr-FR" sz="3200" b="1" kern="0" dirty="0">
                <a:solidFill>
                  <a:srgbClr val="C00000"/>
                </a:solidFill>
                <a:latin typeface="Dosis" pitchFamily="2" charset="0"/>
              </a:rPr>
              <a:t>me</a:t>
            </a: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</a:rPr>
              <a:t> donne un livre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01E17E-970E-8DD9-CC66-18A5B6000345}"/>
              </a:ext>
            </a:extLst>
          </p:cNvPr>
          <p:cNvSpPr txBox="1"/>
          <p:nvPr/>
        </p:nvSpPr>
        <p:spPr>
          <a:xfrm>
            <a:off x="360550" y="2225771"/>
            <a:ext cx="8216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20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La bibliothécaire donne un livre </a:t>
            </a: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à moi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.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D588403-7FE4-C159-472A-06487BB37A11}"/>
              </a:ext>
            </a:extLst>
          </p:cNvPr>
          <p:cNvCxnSpPr>
            <a:cxnSpLocks/>
          </p:cNvCxnSpPr>
          <p:nvPr/>
        </p:nvCxnSpPr>
        <p:spPr>
          <a:xfrm>
            <a:off x="699435" y="3887038"/>
            <a:ext cx="64553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92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7FC84-85AF-54B9-7167-86CA637AA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CDB736C-1973-E9C8-3D00-7F59EB15C3CA}"/>
              </a:ext>
            </a:extLst>
          </p:cNvPr>
          <p:cNvSpPr txBox="1"/>
          <p:nvPr/>
        </p:nvSpPr>
        <p:spPr>
          <a:xfrm>
            <a:off x="2335161" y="3429000"/>
            <a:ext cx="49444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Le gardien </a:t>
            </a: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___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 parle.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1CB839-DE77-56E1-DA86-8C85942B8964}"/>
              </a:ext>
            </a:extLst>
          </p:cNvPr>
          <p:cNvSpPr txBox="1"/>
          <p:nvPr/>
        </p:nvSpPr>
        <p:spPr>
          <a:xfrm>
            <a:off x="952673" y="2226734"/>
            <a:ext cx="7129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20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Le gardien parle</a:t>
            </a:r>
            <a:r>
              <a:rPr lang="fr-FR" sz="3200" b="1" kern="0" dirty="0">
                <a:solidFill>
                  <a:schemeClr val="accent6"/>
                </a:solidFill>
                <a:latin typeface="Dosis" pitchFamily="2" charset="0"/>
              </a:rPr>
              <a:t> </a:t>
            </a:r>
            <a:r>
              <a:rPr lang="fr-FR" sz="3200" b="1" kern="0" dirty="0">
                <a:solidFill>
                  <a:srgbClr val="00ACA4"/>
                </a:solidFill>
                <a:latin typeface="Dosis" pitchFamily="2" charset="0"/>
              </a:rPr>
              <a:t>à toi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.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E656C7-D4EE-1DCA-C9EE-B25DAB7A5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7610565-8D12-3B73-F0CF-95114FD7E6D3}"/>
              </a:ext>
            </a:extLst>
          </p:cNvPr>
          <p:cNvCxnSpPr>
            <a:cxnSpLocks/>
          </p:cNvCxnSpPr>
          <p:nvPr/>
        </p:nvCxnSpPr>
        <p:spPr>
          <a:xfrm>
            <a:off x="2335161" y="4063488"/>
            <a:ext cx="645532" cy="0"/>
          </a:xfrm>
          <a:prstGeom prst="straightConnector1">
            <a:avLst/>
          </a:prstGeom>
          <a:ln w="57150">
            <a:solidFill>
              <a:srgbClr val="00AC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EBDC05F1-C483-9431-0A38-66869D85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bon pronom pour compléter la phrase. </a:t>
            </a:r>
          </a:p>
        </p:txBody>
      </p:sp>
    </p:spTree>
    <p:extLst>
      <p:ext uri="{BB962C8B-B14F-4D97-AF65-F5344CB8AC3E}">
        <p14:creationId xmlns:p14="http://schemas.microsoft.com/office/powerpoint/2010/main" val="76398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A6FF8-CD30-F316-2091-717E3ABDB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06C1122-7654-F04D-1A07-CF43B68E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5F231B-E211-9C96-C2A9-13B31D2C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5306FEE-E6B1-8F5A-29BE-76B009D63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2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FF408-C9C0-18D3-1A4F-47FB58F04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99AD30-CDE2-E604-7DC4-6A3ADD46D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36FB1B6-57F1-51AA-3CE5-1012CDBB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Qui veut expliquer sa réponse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CE16CC-FE4E-72EC-4A50-52947E6FDB77}"/>
              </a:ext>
            </a:extLst>
          </p:cNvPr>
          <p:cNvSpPr txBox="1"/>
          <p:nvPr/>
        </p:nvSpPr>
        <p:spPr>
          <a:xfrm>
            <a:off x="2335161" y="3429000"/>
            <a:ext cx="49444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Le gardien </a:t>
            </a:r>
            <a:r>
              <a:rPr lang="fr-FR" sz="3200" b="1" kern="0" dirty="0">
                <a:solidFill>
                  <a:srgbClr val="C00000"/>
                </a:solidFill>
                <a:latin typeface="Dosis" pitchFamily="2" charset="0"/>
              </a:rPr>
              <a:t>te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 parle.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00A8D0-F868-471D-BF62-587CEC9EC4CF}"/>
              </a:ext>
            </a:extLst>
          </p:cNvPr>
          <p:cNvSpPr txBox="1"/>
          <p:nvPr/>
        </p:nvSpPr>
        <p:spPr>
          <a:xfrm>
            <a:off x="952673" y="2226734"/>
            <a:ext cx="7129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200000"/>
              </a:lnSpc>
              <a:defRPr/>
            </a:pP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Le gardien parle</a:t>
            </a:r>
            <a:r>
              <a:rPr lang="fr-FR" sz="3200" b="1" kern="0" dirty="0">
                <a:solidFill>
                  <a:srgbClr val="C00000"/>
                </a:solidFill>
                <a:latin typeface="Dosis" pitchFamily="2" charset="0"/>
              </a:rPr>
              <a:t> à toi</a:t>
            </a:r>
            <a:r>
              <a:rPr lang="fr-FR" sz="3200" b="1" kern="0" dirty="0">
                <a:solidFill>
                  <a:srgbClr val="4B5377"/>
                </a:solidFill>
                <a:latin typeface="Dosis" pitchFamily="2" charset="0"/>
              </a:rPr>
              <a:t>.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1037F82-60AB-BF88-2691-FB5E7E080FF7}"/>
              </a:ext>
            </a:extLst>
          </p:cNvPr>
          <p:cNvCxnSpPr>
            <a:cxnSpLocks/>
          </p:cNvCxnSpPr>
          <p:nvPr/>
        </p:nvCxnSpPr>
        <p:spPr>
          <a:xfrm>
            <a:off x="2335161" y="4092363"/>
            <a:ext cx="64553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58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FC4123-76D4-E0FA-EE75-76B38CDB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4958117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Remplacer des mots par : me-te-lui-nous-vous-leur.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84487"/>
            <a:ext cx="5350857" cy="756000"/>
          </a:xfrm>
        </p:spPr>
        <p:txBody>
          <a:bodyPr/>
          <a:lstStyle/>
          <a:p>
            <a:r>
              <a:rPr lang="fr-FR" sz="1400" dirty="0"/>
              <a:t>Acte de parole 2: dialogue comprenant les actes de parole : « Que fait la bibliothécaire? La bibliothécaire nous prête des livres ».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AE68AEE-0BF1-9862-BDA6-3C3EA1783C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3BAAE2-E3B3-2FDA-4067-29C996A566E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BDDA93-ADD4-386F-6BEB-52439B4D8D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36FACCC1-A2F8-C280-FBB6-3D4FFD1BEA6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D44776F-BCD3-5C08-C723-B3E362AD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5" y="2260989"/>
            <a:ext cx="1739107" cy="24652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7280F6-790B-FEEC-EC58-8D502C7E6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484" y="2305056"/>
            <a:ext cx="1741032" cy="24211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9CE3069-9D9C-39D7-8C81-ADC6CC3C6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809" y="2260988"/>
            <a:ext cx="1709501" cy="242118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223627-96B7-CFDB-8ABA-05690174F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023" y="2260988"/>
            <a:ext cx="1658202" cy="238009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773246-3FD6-D174-76E9-A7D749C2E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225" y="2175831"/>
            <a:ext cx="1699274" cy="24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lire des phrases, les comprendre et répondre à des questions.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5EC58DB4-97C0-D574-ECF9-381624D25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74DFB2-3D7C-FDF0-438A-6892773530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cette image.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6944B2-410B-6B1E-BDFB-736489DA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7" name="AutoShape 2" descr="Image générée">
            <a:extLst>
              <a:ext uri="{FF2B5EF4-FFF2-40B4-BE49-F238E27FC236}">
                <a16:creationId xmlns:a16="http://schemas.microsoft.com/office/drawing/2014/main" id="{64A29972-6B9D-9864-A430-1E0C9E52EE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4" descr="Image générée">
            <a:extLst>
              <a:ext uri="{FF2B5EF4-FFF2-40B4-BE49-F238E27FC236}">
                <a16:creationId xmlns:a16="http://schemas.microsoft.com/office/drawing/2014/main" id="{9BC316FC-F997-FB26-9DDF-2AA0D8F98B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438897-50E1-12BC-1932-DCD53DA59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1700" y="2133600"/>
            <a:ext cx="4800600" cy="3200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A62E4-7047-A50C-7B71-985AA4024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FE1AA99-1B57-5F7B-46B6-EFD94D80590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FE1AA99-1B57-5F7B-46B6-EFD94D8059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EE314AC-4CF3-A78C-CFE9-906ADED43C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EE314AC-4CF3-A78C-CFE9-906ADED43C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E9F556B-8B45-F129-9136-1D859B8F5034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Lisez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cette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question en silence.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680241-F12D-FE51-6E8B-3204751AC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7" name="AutoShape 2" descr="Image générée">
            <a:extLst>
              <a:ext uri="{FF2B5EF4-FFF2-40B4-BE49-F238E27FC236}">
                <a16:creationId xmlns:a16="http://schemas.microsoft.com/office/drawing/2014/main" id="{BAA6BF8A-5B23-85F6-006F-938B8FEB83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592" y="31571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950F43-667F-E35E-4A33-396ACD184FB3}"/>
              </a:ext>
            </a:extLst>
          </p:cNvPr>
          <p:cNvSpPr txBox="1"/>
          <p:nvPr/>
        </p:nvSpPr>
        <p:spPr>
          <a:xfrm>
            <a:off x="368053" y="2773987"/>
            <a:ext cx="5946258" cy="2248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parle à la maitresse.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parle aux élèves.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explique une leçon.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parle au gardien.</a:t>
            </a:r>
            <a:endParaRPr lang="fr-FR" sz="2400" dirty="0">
              <a:latin typeface="Calibri" panose="020F0502020204030204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5E41C9-45B0-527E-EF01-CA6245B55840}"/>
              </a:ext>
            </a:extLst>
          </p:cNvPr>
          <p:cNvSpPr txBox="1"/>
          <p:nvPr/>
        </p:nvSpPr>
        <p:spPr>
          <a:xfrm>
            <a:off x="874281" y="2126797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Que fait la directrice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F82020-B63A-9F12-D5B0-8CCA64939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200" y="2693117"/>
            <a:ext cx="3525053" cy="24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3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3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FEB8-9F48-677B-954B-FA8CD74EA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96350E0-E1E0-9641-E0FD-6A04902551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96350E0-E1E0-9641-E0FD-6A04902551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F456117-2779-19D8-5933-EFBA5D1A9C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F456117-2779-19D8-5933-EFBA5D1A9C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D47902BF-DF64-8E9F-69C8-E1F09CE53E1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le numéro de la bonne réponse sur votre ardoise (1, 2, 3 ou 4). 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D9887E-BC8F-1AFC-3593-5E4C16E9A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9" name="AutoShape 2" descr="Image générée">
            <a:extLst>
              <a:ext uri="{FF2B5EF4-FFF2-40B4-BE49-F238E27FC236}">
                <a16:creationId xmlns:a16="http://schemas.microsoft.com/office/drawing/2014/main" id="{46FF5AC1-FDC0-BAF7-C2E9-35F56E16F0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592" y="31571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14E696A-D99B-1081-1A21-EE6833F63B18}"/>
              </a:ext>
            </a:extLst>
          </p:cNvPr>
          <p:cNvSpPr txBox="1"/>
          <p:nvPr/>
        </p:nvSpPr>
        <p:spPr>
          <a:xfrm>
            <a:off x="874281" y="2032033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Que fait la directrice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82A098-3041-6720-584D-F49E8A9C9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200" y="2693117"/>
            <a:ext cx="3525053" cy="241023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CAF4100-3CF4-9F56-0ABA-357FCEF873A4}"/>
              </a:ext>
            </a:extLst>
          </p:cNvPr>
          <p:cNvSpPr txBox="1"/>
          <p:nvPr/>
        </p:nvSpPr>
        <p:spPr>
          <a:xfrm>
            <a:off x="368053" y="2773987"/>
            <a:ext cx="5946258" cy="2248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parle à la maitresse.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parle aux élèves.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explique une leçon.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parle au gardien.</a:t>
            </a:r>
            <a:endParaRPr lang="fr-FR" sz="24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366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7C8D1-2C09-C1EF-476A-08DD25AD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E56F506-8B21-2AEC-70BC-BE3677C5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95DF162-6146-1C59-9A5C-FA885EC4F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D8939E-85A7-5019-304C-1370DB23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7701C-6E5A-E4E1-3F21-DB833FF31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9B934D-E7D3-DBDF-B73E-F124AE23D82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9B934D-E7D3-DBDF-B73E-F124AE23D8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0A866B7-DEF1-3CBD-214E-3F25FC69424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0A866B7-DEF1-3CBD-214E-3F25FC6942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E84386FA-193F-DA9F-1F40-100DA8BD2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5">
            <a:extLst>
              <a:ext uri="{FF2B5EF4-FFF2-40B4-BE49-F238E27FC236}">
                <a16:creationId xmlns:a16="http://schemas.microsoft.com/office/drawing/2014/main" id="{141E17B5-AE9F-61C2-C85B-D39A6F08B43D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La bonne réponse est : «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directrice parle aux élèves  ». Qui veut lire et expliquer la réponse ?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58E31D96-F0E9-5E29-A71C-347B3D180F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0592" y="31571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D9007A4-8C8F-60F7-F07B-343FEDA9278C}"/>
              </a:ext>
            </a:extLst>
          </p:cNvPr>
          <p:cNvSpPr txBox="1"/>
          <p:nvPr/>
        </p:nvSpPr>
        <p:spPr>
          <a:xfrm>
            <a:off x="874281" y="2032033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Que fait la directrice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88C974-8EBD-7151-F2AA-8B59EFA4FBA4}"/>
              </a:ext>
            </a:extLst>
          </p:cNvPr>
          <p:cNvSpPr txBox="1"/>
          <p:nvPr/>
        </p:nvSpPr>
        <p:spPr>
          <a:xfrm>
            <a:off x="368053" y="2773987"/>
            <a:ext cx="5946258" cy="2248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parle à la maitresse.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 Medium" pitchFamily="2" charset="0"/>
              </a:rPr>
              <a:t>La directrice parle aux élèves.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explique une leçon.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latin typeface="Dosis Medium" pitchFamily="2" charset="0"/>
              </a:rPr>
              <a:t>La directrice parle au gardien.</a:t>
            </a:r>
            <a:endParaRPr lang="fr-FR" sz="2400" dirty="0">
              <a:latin typeface="Calibri" panose="020F0502020204030204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0F17A2-5D8E-276F-C003-D18611BCD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200" y="2693117"/>
            <a:ext cx="3525053" cy="24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5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15.   Avec votre voisin, vous allez lire et répondre aux questions de l’activité 4.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4953717" y="2858703"/>
            <a:ext cx="3241578" cy="24858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12FC06-08ED-CD53-C0AC-13DAAD1BE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683" y="1608119"/>
            <a:ext cx="3381375" cy="47890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516A397-3D43-F851-04BA-D685C2342210}"/>
              </a:ext>
            </a:extLst>
          </p:cNvPr>
          <p:cNvSpPr/>
          <p:nvPr/>
        </p:nvSpPr>
        <p:spPr>
          <a:xfrm>
            <a:off x="1366683" y="4543980"/>
            <a:ext cx="3593658" cy="185321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6B93E-78D9-47F2-4FBA-A49425D7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81B4CD-426E-690E-1BE6-33A89E75E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D9E2F0E-7C3D-2297-2906-6D777EEC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lire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le dialogue de la page 15.  Vous allez aussi faire l’activité 2 de la page 17.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36973C-A138-A064-B601-9FF2DA17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65" y="1724136"/>
            <a:ext cx="3317902" cy="4598734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F2313B9-9289-A1FE-9F70-6B151924CC9C}"/>
              </a:ext>
            </a:extLst>
          </p:cNvPr>
          <p:cNvSpPr/>
          <p:nvPr/>
        </p:nvSpPr>
        <p:spPr>
          <a:xfrm>
            <a:off x="1300821" y="3719048"/>
            <a:ext cx="2665123" cy="82105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9DD8B33-4C46-D8CB-8CDC-0F5CF2C6C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61" y="1608119"/>
            <a:ext cx="3570839" cy="5031975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85D471C-0E91-EDB3-640E-0A61404B4316}"/>
              </a:ext>
            </a:extLst>
          </p:cNvPr>
          <p:cNvSpPr/>
          <p:nvPr/>
        </p:nvSpPr>
        <p:spPr>
          <a:xfrm>
            <a:off x="5222433" y="3571818"/>
            <a:ext cx="3389940" cy="125536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9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7F13-628D-AC19-2695-1794DA324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FA708A4-5313-7180-184A-8E71A4F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A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64B6E0C-6C61-1720-A09C-8BC90E561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19880917-F9B2-8DAB-D662-73251E8A3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412BB488-D1F2-7463-D98C-1DE9B4032C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CF57ADC-883B-01E6-B539-CC1F50943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2" y="4908813"/>
            <a:ext cx="3834716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49628" y="5426104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Phrases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891878" y="4935912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0BBD5A1-2800-978E-9817-FE7EEE00302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6550A2-ADB0-AF75-F3DD-405D17DA2F7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4EF16-BEC2-65C2-8C62-6A3209E6E9B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B65D34A-2D6B-E16B-916C-27CF9BAD88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DC79B1-1704-F0E7-E55C-A3EF5C98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390" y="1998092"/>
            <a:ext cx="6411220" cy="140989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1F895DF-523C-2912-E4BE-3D627F2A40DB}"/>
              </a:ext>
            </a:extLst>
          </p:cNvPr>
          <p:cNvSpPr txBox="1">
            <a:spLocks/>
          </p:cNvSpPr>
          <p:nvPr/>
        </p:nvSpPr>
        <p:spPr>
          <a:xfrm>
            <a:off x="2273734" y="2531988"/>
            <a:ext cx="5199121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dialogue comprenant les actes de parole : « Que fait la bibliothécaire? La bibliothécaire nous prête des livres ».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11B00D0A-B0B8-C504-DFBA-1B04391FF8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Remplacer des mots par me-te-lui-nous-vous-leur.</a:t>
            </a: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6AB39D18-7D9C-1FEC-175E-26915E53DE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143A9C9-1164-678C-44F7-1DAF2CBAC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87073" y="197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A8BBFE72-A27F-1E3D-224C-0ACB31D4439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2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0DE983-C68D-40C6-D8E9-91D38D5A7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Avant de commencer, nous allons revoir la scène avec les mots du vocabulaire. Soyez attentifs.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80941D-CDF2-4780-0ECE-3F0E926BD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10" y="1986704"/>
            <a:ext cx="5303980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Scène_Voc_4AP_Sem2">
            <a:hlinkClick r:id="" action="ppaction://media"/>
            <a:extLst>
              <a:ext uri="{FF2B5EF4-FFF2-40B4-BE49-F238E27FC236}">
                <a16:creationId xmlns:a16="http://schemas.microsoft.com/office/drawing/2014/main" id="{1EF20B35-08E3-EAC7-98A1-147F7F63EC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9456" y="1995598"/>
            <a:ext cx="5305087" cy="39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8952</TotalTime>
  <Words>996</Words>
  <PresentationFormat>Affichage à l'écran (4:3)</PresentationFormat>
  <Paragraphs>136</Paragraphs>
  <Slides>49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49</vt:i4>
      </vt:variant>
    </vt:vector>
  </HeadingPairs>
  <TitlesOfParts>
    <vt:vector size="67" baseType="lpstr">
      <vt:lpstr>Calibri</vt:lpstr>
      <vt:lpstr>Wingdings</vt:lpstr>
      <vt:lpstr>Dosis ExtraBold</vt:lpstr>
      <vt:lpstr>Dosis SemiBold</vt:lpstr>
      <vt:lpstr>Arial</vt:lpstr>
      <vt:lpstr>Dosis</vt:lpstr>
      <vt:lpstr>Dosis Medium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1_Ecriture</vt:lpstr>
      <vt:lpstr>1_Env-Enseignant</vt:lpstr>
      <vt:lpstr>2_Oral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Avant de commencer, nous allons revoir la scène avec les mots du vocabulaire. Soyez attentifs.  </vt:lpstr>
      <vt:lpstr>Lecture de la vidéo.</vt:lpstr>
      <vt:lpstr>Qui veut décrire la scène ? </vt:lpstr>
      <vt:lpstr>Maintenant, on va passer à l’activité de l’oral. Nous allons apprendre à poser une question avec Majd et Nada. </vt:lpstr>
      <vt:lpstr>Lecture de la vidéo </vt:lpstr>
      <vt:lpstr>Répétons ensemble les questions comme Nada et Majd. </vt:lpstr>
      <vt:lpstr>Présentation PowerPoint</vt:lpstr>
      <vt:lpstr>Présentation PowerPoint</vt:lpstr>
      <vt:lpstr>Maintenant nous allons apprendre à répondre aux questions.  Soyez attentifs. </vt:lpstr>
      <vt:lpstr>Lecture de la vidéo </vt:lpstr>
      <vt:lpstr>Répétons les réponses de Nada et de Majd. </vt:lpstr>
      <vt:lpstr>Voici d’autres exemples. </vt:lpstr>
      <vt:lpstr>Présentation PowerPoint</vt:lpstr>
      <vt:lpstr>Chacun joue le dialogue avec son voisin. </vt:lpstr>
      <vt:lpstr>Plan de la séance 3</vt:lpstr>
      <vt:lpstr>Maintenant, on va faire de la grammaire.  On va apprendre à remplacer des mots par des pronoms . Soyez attentifs. </vt:lpstr>
      <vt:lpstr>Lecture de la vidéo.</vt:lpstr>
      <vt:lpstr>Retenons la règle. </vt:lpstr>
      <vt:lpstr>Prenez vos ardoises. </vt:lpstr>
      <vt:lpstr>Écrivez le bon pronom pour compléter la phrase. </vt:lpstr>
      <vt:lpstr>Levez vos ardoises. </vt:lpstr>
      <vt:lpstr>Corrigez.  Qui veut expliquer sa réponse ? </vt:lpstr>
      <vt:lpstr>Écrivez le bon pronom pour compléter la phrase. </vt:lpstr>
      <vt:lpstr>Levez vos ardoises. </vt:lpstr>
      <vt:lpstr>Corrigez.  Qui veut expliquer sa réponse ? </vt:lpstr>
      <vt:lpstr>Écrivez le bon pronom pour compléter la phrase. </vt:lpstr>
      <vt:lpstr>Levez vos ardoises. </vt:lpstr>
      <vt:lpstr>Corrigez.  Qui veut expliquer sa réponse ? </vt:lpstr>
      <vt:lpstr>Écrivez le bon pronom pour compléter la phrase. </vt:lpstr>
      <vt:lpstr>Levez vos ardoises. </vt:lpstr>
      <vt:lpstr>Corrigez.  Qui veut expliquer sa réponse ? </vt:lpstr>
      <vt:lpstr>Plan de la séance 3</vt:lpstr>
      <vt:lpstr>Maintenant, nous allons lire des phrases, les comprendre et répondre à des questions. </vt:lpstr>
      <vt:lpstr>Présentation PowerPoint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Prenez vos livrets à la page 15.   Avec votre voisin, vous allez lire et répondre aux questions de l’activité 4. Je vais circuler entre les rangs pour vous aider. </vt:lpstr>
      <vt:lpstr>Notez les devoirs à faire à la maison. Vous allez lire et recopier le dialogue de la page 15.  Vous allez aussi faire l’activité 2 de la page 17. </vt:lpstr>
      <vt:lpstr>La séance d’aujourd’hui est terminée. A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2025-11-04T16:18:28Z</dcterms:modified>
</cp:coreProperties>
</file>