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Lst>
  <p:sldSz cy="7451725" cx="1324767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47">
          <p15:clr>
            <a:srgbClr val="A4A3A4"/>
          </p15:clr>
        </p15:guide>
        <p15:guide id="2" pos="4173">
          <p15:clr>
            <a:srgbClr val="A4A3A4"/>
          </p15:clr>
        </p15:guide>
      </p15:sldGuideLst>
    </p:ext>
    <p:ext uri="GoogleSlidesCustomDataVersion2">
      <go:slidesCustomData xmlns:go="http://customooxmlschemas.google.com/" r:id="rId108" roundtripDataSignature="AMtx7mhITfW/PzXAgEYikX9icCBMQ7uA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47" orient="horz"/>
        <p:guide pos="417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8" Type="http://customschemas.google.com/relationships/presentationmetadata" Target="meta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 name="Shape 14"/>
        <p:cNvGrpSpPr/>
        <p:nvPr/>
      </p:nvGrpSpPr>
      <p:grpSpPr>
        <a:xfrm>
          <a:off x="0" y="0"/>
          <a:ext cx="0" cy="0"/>
          <a:chOff x="0" y="0"/>
          <a:chExt cx="0" cy="0"/>
        </a:xfrm>
      </p:grpSpPr>
      <p:sp>
        <p:nvSpPr>
          <p:cNvPr id="15" name="Google Shape;15;p1:notes"/>
          <p:cNvSpPr/>
          <p:nvPr>
            <p:ph idx="2" type="sldImg"/>
          </p:nvPr>
        </p:nvSpPr>
        <p:spPr>
          <a:xfrm>
            <a:off x="92075"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 name="Google Shape;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 name="Google Shape;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1" name="Google Shape;161;p15:notes"/>
          <p:cNvSpPr/>
          <p:nvPr>
            <p:ph idx="2" type="sldImg"/>
          </p:nvPr>
        </p:nvSpPr>
        <p:spPr>
          <a:xfrm>
            <a:off x="138113" y="757238"/>
            <a:ext cx="6580187"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 name="Google Shape;162;p15: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19: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19: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6" name="Google Shape;416;p37:notes"/>
          <p:cNvSpPr/>
          <p:nvPr>
            <p:ph idx="2" type="sldImg"/>
          </p:nvPr>
        </p:nvSpPr>
        <p:spPr>
          <a:xfrm>
            <a:off x="93663" y="746125"/>
            <a:ext cx="6610350" cy="37195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7" name="Google Shape;417;p37:notes"/>
          <p:cNvSpPr txBox="1"/>
          <p:nvPr>
            <p:ph idx="1" type="body"/>
          </p:nvPr>
        </p:nvSpPr>
        <p:spPr>
          <a:xfrm>
            <a:off x="906463" y="4714875"/>
            <a:ext cx="4984750" cy="44656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8:notes"/>
          <p:cNvSpPr/>
          <p:nvPr>
            <p:ph idx="2" type="sldImg"/>
          </p:nvPr>
        </p:nvSpPr>
        <p:spPr>
          <a:xfrm>
            <a:off x="92075"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帶NB到工廠討論鈑金成形  並討論設計方向來滿足加工</a:t>
            </a:r>
            <a:endParaRPr/>
          </a:p>
        </p:txBody>
      </p:sp>
      <p:sp>
        <p:nvSpPr>
          <p:cNvPr id="626" name="Google Shape;626;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9" name="Google Shape;759;p71:notes"/>
          <p:cNvSpPr/>
          <p:nvPr>
            <p:ph idx="2" type="sldImg"/>
          </p:nvPr>
        </p:nvSpPr>
        <p:spPr>
          <a:xfrm>
            <a:off x="93663" y="746125"/>
            <a:ext cx="6610350" cy="37195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71:notes"/>
          <p:cNvSpPr txBox="1"/>
          <p:nvPr>
            <p:ph idx="1" type="body"/>
          </p:nvPr>
        </p:nvSpPr>
        <p:spPr>
          <a:xfrm>
            <a:off x="906463" y="4714875"/>
            <a:ext cx="4984750" cy="44656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0" name="Google Shape;770;p72:notes"/>
          <p:cNvSpPr/>
          <p:nvPr>
            <p:ph idx="2" type="sldImg"/>
          </p:nvPr>
        </p:nvSpPr>
        <p:spPr>
          <a:xfrm>
            <a:off x="93663" y="746125"/>
            <a:ext cx="6610350" cy="37195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p72:notes"/>
          <p:cNvSpPr txBox="1"/>
          <p:nvPr>
            <p:ph idx="1" type="body"/>
          </p:nvPr>
        </p:nvSpPr>
        <p:spPr>
          <a:xfrm>
            <a:off x="906463" y="4714875"/>
            <a:ext cx="4984750" cy="44656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2" name="Google Shape;802;p75: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3" name="Google Shape;803;p75: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9" name="Google Shape;809;p76: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0" name="Google Shape;810;p76: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6" name="Google Shape;816;p77: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7" name="Google Shape;817;p77: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6" name="Google Shape;826;p78: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7" name="Google Shape;827;p78: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3" name="Google Shape;833;p79: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4" name="Google Shape;834;p79: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1" name="Google Shape;851;p80: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2" name="Google Shape;852;p80: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0" name="Google Shape;860;p81: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1" name="Google Shape;861;p81: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8" name="Google Shape;868;p82: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9" name="Google Shape;869;p82: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75" name="Google Shape;875;p83: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6" name="Google Shape;876;p83: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3" name="Google Shape;883;p84: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4" name="Google Shape;884;p84: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03" name="Google Shape;903;p86: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4" name="Google Shape;904;p86: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6" name="Google Shape;916;p87: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7" name="Google Shape;917;p87: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29" name="Google Shape;929;p88: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0" name="Google Shape;930;p88: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9" name="Google Shape;939;p89:notes"/>
          <p:cNvSpPr/>
          <p:nvPr>
            <p:ph idx="2" type="sldImg"/>
          </p:nvPr>
        </p:nvSpPr>
        <p:spPr>
          <a:xfrm>
            <a:off x="136525" y="757238"/>
            <a:ext cx="6580188" cy="37020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0" name="Google Shape;940;p89:notes"/>
          <p:cNvSpPr txBox="1"/>
          <p:nvPr>
            <p:ph idx="1" type="body"/>
          </p:nvPr>
        </p:nvSpPr>
        <p:spPr>
          <a:xfrm>
            <a:off x="874713" y="4711700"/>
            <a:ext cx="5032375" cy="44577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900"/>
              <a:t>There are some small fabrication shops in the industry today that still use manual hand operated equipment, but we are not going to focus on this. We want to utilize the power of SolidWorks so we will focus on CNC fabrication equipment.</a:t>
            </a:r>
            <a:endParaRPr/>
          </a:p>
          <a:p>
            <a:pPr indent="0" lvl="0" marL="0" rtl="0" algn="l">
              <a:lnSpc>
                <a:spcPct val="80000"/>
              </a:lnSpc>
              <a:spcBef>
                <a:spcPts val="0"/>
              </a:spcBef>
              <a:spcAft>
                <a:spcPts val="0"/>
              </a:spcAft>
              <a:buNone/>
            </a:pPr>
            <a:r>
              <a:rPr lang="en-US" sz="900"/>
              <a:t>The equipment operation is computer based and will let us import programs that were created from our SolidWorks models.</a:t>
            </a:r>
            <a:endParaRPr/>
          </a:p>
          <a:p>
            <a:pPr indent="0" lvl="0" marL="0" rtl="0" algn="l">
              <a:lnSpc>
                <a:spcPct val="80000"/>
              </a:lnSpc>
              <a:spcBef>
                <a:spcPts val="0"/>
              </a:spcBef>
              <a:spcAft>
                <a:spcPts val="0"/>
              </a:spcAft>
              <a:buNone/>
            </a:pPr>
            <a:r>
              <a:rPr lang="en-US" sz="900"/>
              <a:t>The key to utilizing the power of SolidWorks is to be able to use the electronic data that is created to process the design into the manufacturing of the parts.</a:t>
            </a:r>
            <a:endParaRPr/>
          </a:p>
          <a:p>
            <a:pPr indent="0" lvl="0" marL="0" rtl="0" algn="l">
              <a:lnSpc>
                <a:spcPct val="80000"/>
              </a:lnSpc>
              <a:spcBef>
                <a:spcPts val="0"/>
              </a:spcBef>
              <a:spcAft>
                <a:spcPts val="0"/>
              </a:spcAft>
              <a:buNone/>
            </a:pPr>
            <a:r>
              <a:rPr lang="en-US" sz="900"/>
              <a:t>That means that the SolidWorks models that you the designer create must be usable by the manufacturer.</a:t>
            </a:r>
            <a:endParaRPr/>
          </a:p>
          <a:p>
            <a:pPr indent="0" lvl="0" marL="0" rtl="0" algn="l">
              <a:lnSpc>
                <a:spcPct val="80000"/>
              </a:lnSpc>
              <a:spcBef>
                <a:spcPts val="0"/>
              </a:spcBef>
              <a:spcAft>
                <a:spcPts val="0"/>
              </a:spcAft>
              <a:buNone/>
            </a:pPr>
            <a:r>
              <a:rPr lang="en-US" sz="900"/>
              <a:t>When I say usable I mean it must unfold and contain all of the features that the 3D model contains.</a:t>
            </a:r>
            <a:endParaRPr/>
          </a:p>
          <a:p>
            <a:pPr indent="0" lvl="0" marL="0" rtl="0" algn="l">
              <a:lnSpc>
                <a:spcPct val="80000"/>
              </a:lnSpc>
              <a:spcBef>
                <a:spcPts val="0"/>
              </a:spcBef>
              <a:spcAft>
                <a:spcPts val="0"/>
              </a:spcAft>
              <a:buNone/>
            </a:pPr>
            <a:r>
              <a:rPr lang="en-US" sz="900"/>
              <a:t>Once the flat pattern is developed, a program can be written by the CAM software to cut out the shape of the part.</a:t>
            </a:r>
            <a:endParaRPr/>
          </a:p>
          <a:p>
            <a:pPr indent="0" lvl="0" marL="0" rtl="0" algn="l">
              <a:lnSpc>
                <a:spcPct val="80000"/>
              </a:lnSpc>
              <a:spcBef>
                <a:spcPts val="0"/>
              </a:spcBef>
              <a:spcAft>
                <a:spcPts val="0"/>
              </a:spcAft>
              <a:buNone/>
            </a:pPr>
            <a:r>
              <a:rPr lang="en-US" sz="900"/>
              <a:t>The program can be for one piece or a nest of many different parts that can be arraigned to fit on the sheet of material.</a:t>
            </a:r>
            <a:endParaRPr/>
          </a:p>
          <a:p>
            <a:pPr indent="0" lvl="0" marL="0" rtl="0" algn="l">
              <a:lnSpc>
                <a:spcPct val="80000"/>
              </a:lnSpc>
              <a:spcBef>
                <a:spcPts val="0"/>
              </a:spcBef>
              <a:spcAft>
                <a:spcPts val="0"/>
              </a:spcAft>
              <a:buNone/>
            </a:pPr>
            <a:r>
              <a:rPr lang="en-US" sz="900"/>
              <a:t>At this point we are ready to manufacture the parts.</a:t>
            </a:r>
            <a:endParaRPr/>
          </a:p>
          <a:p>
            <a:pPr indent="0" lvl="0" marL="0" rtl="0" algn="l">
              <a:lnSpc>
                <a:spcPct val="80000"/>
              </a:lnSpc>
              <a:spcBef>
                <a:spcPts val="0"/>
              </a:spcBef>
              <a:spcAft>
                <a:spcPts val="0"/>
              </a:spcAft>
              <a:buNone/>
            </a:pPr>
            <a:r>
              <a:rPr lang="en-US" sz="900"/>
              <a:t>If needed we use a shear to cut the raw material into more manageable sizes.</a:t>
            </a:r>
            <a:endParaRPr/>
          </a:p>
          <a:p>
            <a:pPr indent="0" lvl="0" marL="0" rtl="0" algn="l">
              <a:lnSpc>
                <a:spcPct val="80000"/>
              </a:lnSpc>
              <a:spcBef>
                <a:spcPts val="0"/>
              </a:spcBef>
              <a:spcAft>
                <a:spcPts val="0"/>
              </a:spcAft>
              <a:buNone/>
            </a:pPr>
            <a:r>
              <a:rPr lang="en-US" sz="900"/>
              <a:t>The program is downloaded into the punch press or laser and the part or parts are cut out.</a:t>
            </a:r>
            <a:endParaRPr/>
          </a:p>
          <a:p>
            <a:pPr indent="0" lvl="0" marL="0" rtl="0" algn="l">
              <a:lnSpc>
                <a:spcPct val="80000"/>
              </a:lnSpc>
              <a:spcBef>
                <a:spcPts val="0"/>
              </a:spcBef>
              <a:spcAft>
                <a:spcPts val="0"/>
              </a:spcAft>
              <a:buNone/>
            </a:pPr>
            <a:r>
              <a:rPr lang="en-US" sz="900"/>
              <a:t>We use a press brake to bend the cutout material into it</a:t>
            </a:r>
            <a:r>
              <a:rPr lang="en-US" sz="900">
                <a:latin typeface="Arial"/>
                <a:ea typeface="Arial"/>
                <a:cs typeface="Arial"/>
                <a:sym typeface="Arial"/>
              </a:rPr>
              <a:t>’</a:t>
            </a:r>
            <a:r>
              <a:rPr lang="en-US" sz="900"/>
              <a:t>s 3d shape.</a:t>
            </a:r>
            <a:endParaRPr/>
          </a:p>
          <a:p>
            <a:pPr indent="0" lvl="0" marL="0" rtl="0" algn="l">
              <a:lnSpc>
                <a:spcPct val="80000"/>
              </a:lnSpc>
              <a:spcBef>
                <a:spcPts val="0"/>
              </a:spcBef>
              <a:spcAft>
                <a:spcPts val="0"/>
              </a:spcAft>
              <a:buNone/>
            </a:pPr>
            <a:r>
              <a:rPr lang="en-US" sz="900"/>
              <a:t>All of this can be achieved by using the SolidWorks model to get the information needed for manufacturing.</a:t>
            </a:r>
            <a:endParaRPr/>
          </a:p>
          <a:p>
            <a:pPr indent="0" lvl="0" marL="0" rtl="0" algn="l">
              <a:lnSpc>
                <a:spcPct val="80000"/>
              </a:lnSpc>
              <a:spcBef>
                <a:spcPts val="0"/>
              </a:spcBef>
              <a:spcAft>
                <a:spcPts val="0"/>
              </a:spcAft>
              <a:buNone/>
            </a:pPr>
            <a:r>
              <a:rPr lang="en-US" sz="900"/>
              <a:t>That means no drawing is required to make the part as long as all of the information needed such as material, finish and any special notes are specified in the properties.</a:t>
            </a:r>
            <a:endParaRPr/>
          </a:p>
          <a:p>
            <a:pPr indent="0" lvl="0" marL="0" rtl="0" algn="l">
              <a:lnSpc>
                <a:spcPct val="80000"/>
              </a:lnSpc>
              <a:spcBef>
                <a:spcPts val="0"/>
              </a:spcBef>
              <a:spcAft>
                <a:spcPts val="0"/>
              </a:spcAft>
              <a:buNone/>
            </a:pPr>
            <a:r>
              <a:rPr lang="en-US" sz="900"/>
              <a:t>In the case at Ometek, we create a simple drawing with bend dimensions, material finish and any special notes that might apply.</a:t>
            </a:r>
            <a:endParaRPr/>
          </a:p>
          <a:p>
            <a:pPr indent="0" lvl="0" marL="0" rtl="0" algn="l">
              <a:lnSpc>
                <a:spcPct val="80000"/>
              </a:lnSpc>
              <a:spcBef>
                <a:spcPts val="0"/>
              </a:spcBef>
              <a:spcAft>
                <a:spcPts val="0"/>
              </a:spcAft>
              <a:buNone/>
            </a:pPr>
            <a:r>
              <a:rPr lang="en-US" sz="900"/>
              <a:t>Ometek has installed the E-Drawings Viewer on computers on the manufacturing floor so parts can be viewed for clarification.</a:t>
            </a:r>
            <a:endParaRPr/>
          </a:p>
          <a:p>
            <a:pPr indent="0" lvl="0" marL="0" rtl="0" algn="l">
              <a:lnSpc>
                <a:spcPct val="80000"/>
              </a:lnSpc>
              <a:spcBef>
                <a:spcPts val="0"/>
              </a:spcBef>
              <a:spcAft>
                <a:spcPts val="0"/>
              </a:spcAft>
              <a:buNone/>
            </a:pPr>
            <a:r>
              <a:rPr lang="en-US" sz="900"/>
              <a:t>In the e planation of the manufacturing process there is one key component, the flat pattern, all sheet metal parts start from a flat pattern so it is imperative that the flat pattern be accurate.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7" name="Google Shape;977;p92:notes"/>
          <p:cNvSpPr/>
          <p:nvPr>
            <p:ph idx="2" type="sldImg"/>
          </p:nvPr>
        </p:nvSpPr>
        <p:spPr>
          <a:xfrm>
            <a:off x="93663" y="746125"/>
            <a:ext cx="6610350" cy="37195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8" name="Google Shape;978;p92:notes"/>
          <p:cNvSpPr txBox="1"/>
          <p:nvPr>
            <p:ph idx="1" type="body"/>
          </p:nvPr>
        </p:nvSpPr>
        <p:spPr>
          <a:xfrm>
            <a:off x="906463" y="4714875"/>
            <a:ext cx="4984750" cy="44656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0" name="Google Shape;1010;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 name="Google Shape;101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2" name="Google Shape;103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3" name="Shape 1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03"/>
          <p:cNvPicPr preferRelativeResize="0"/>
          <p:nvPr/>
        </p:nvPicPr>
        <p:blipFill rotWithShape="1">
          <a:blip r:embed="rId1">
            <a:alphaModFix/>
          </a:blip>
          <a:srcRect b="0" l="0" r="0" t="0"/>
          <a:stretch/>
        </p:blipFill>
        <p:spPr>
          <a:xfrm>
            <a:off x="10763320" y="6663683"/>
            <a:ext cx="2398900" cy="782333"/>
          </a:xfrm>
          <a:prstGeom prst="rect">
            <a:avLst/>
          </a:prstGeom>
          <a:noFill/>
          <a:ln>
            <a:noFill/>
          </a:ln>
        </p:spPr>
      </p:pic>
      <p:sp>
        <p:nvSpPr>
          <p:cNvPr id="11" name="Google Shape;11;p103"/>
          <p:cNvSpPr txBox="1"/>
          <p:nvPr/>
        </p:nvSpPr>
        <p:spPr>
          <a:xfrm>
            <a:off x="85471" y="7023466"/>
            <a:ext cx="1387764" cy="3573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2000" u="none" cap="none" strike="noStrike">
                <a:solidFill>
                  <a:srgbClr val="FF0000"/>
                </a:solidFill>
                <a:latin typeface="Arial"/>
                <a:ea typeface="Arial"/>
                <a:cs typeface="Arial"/>
                <a:sym typeface="Arial"/>
              </a:rPr>
              <a:t>‹#›</a:t>
            </a:fld>
            <a:r>
              <a:rPr b="0" i="0" lang="en-US" sz="2000" u="none" cap="none" strike="noStrike">
                <a:solidFill>
                  <a:srgbClr val="FF0000"/>
                </a:solidFill>
                <a:latin typeface="Arial"/>
                <a:ea typeface="Arial"/>
                <a:cs typeface="Arial"/>
                <a:sym typeface="Arial"/>
              </a:rPr>
              <a:t>/101</a:t>
            </a:r>
            <a:endParaRPr b="0" i="0" sz="2000" u="none" cap="none" strike="noStrike">
              <a:solidFill>
                <a:srgbClr val="FF0000"/>
              </a:solidFill>
              <a:latin typeface="Arial"/>
              <a:ea typeface="Arial"/>
              <a:cs typeface="Arial"/>
              <a:sym typeface="Arial"/>
            </a:endParaRPr>
          </a:p>
        </p:txBody>
      </p:sp>
      <p:sp>
        <p:nvSpPr>
          <p:cNvPr id="12" name="Google Shape;12;p103"/>
          <p:cNvSpPr/>
          <p:nvPr/>
        </p:nvSpPr>
        <p:spPr>
          <a:xfrm>
            <a:off x="2486885" y="1"/>
            <a:ext cx="76033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4800"/>
              <a:buFont typeface="Arial"/>
              <a:buNone/>
            </a:pPr>
            <a:r>
              <a:rPr b="0" i="0" lang="en-US" sz="4800" u="none" cap="none" strike="noStrike">
                <a:solidFill>
                  <a:srgbClr val="FF0000"/>
                </a:solidFill>
                <a:latin typeface="Arial"/>
                <a:ea typeface="Arial"/>
                <a:cs typeface="Arial"/>
                <a:sym typeface="Arial"/>
              </a:rPr>
              <a:t>SolidWorks</a:t>
            </a:r>
            <a:r>
              <a:rPr b="0" i="0" lang="en-US" sz="4800" u="none" cap="none" strike="noStrike">
                <a:solidFill>
                  <a:schemeClr val="accent2"/>
                </a:solidFill>
                <a:latin typeface="Arial"/>
                <a:ea typeface="Arial"/>
                <a:cs typeface="Arial"/>
                <a:sym typeface="Arial"/>
              </a:rPr>
              <a:t> </a:t>
            </a:r>
            <a:r>
              <a:rPr b="0" i="0" lang="en-US" sz="4800" u="none" cap="none" strike="noStrike">
                <a:solidFill>
                  <a:srgbClr val="0000FF"/>
                </a:solidFill>
                <a:latin typeface="Arial"/>
                <a:ea typeface="Arial"/>
                <a:cs typeface="Arial"/>
                <a:sym typeface="Arial"/>
              </a:rPr>
              <a:t>鈑金學習與實務</a:t>
            </a:r>
            <a:endParaRPr b="0" i="0" sz="4800" u="none" cap="none" strike="noStrike">
              <a:solidFill>
                <a:srgbClr val="0000FF"/>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47">
          <p15:clr>
            <a:srgbClr val="F26B43"/>
          </p15:clr>
        </p15:guide>
        <p15:guide id="2" pos="417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hyperlink" Target="http://solidworks.org.tw/forum.php?mod=viewthread&amp;tid=32856&amp;extra=page%3D1" TargetMode="External"/><Relationship Id="rId7" Type="http://schemas.openxmlformats.org/officeDocument/2006/relationships/image" Target="../media/image1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hyperlink" Target="http://motaccc.com/index.htm" TargetMode="External"/><Relationship Id="rId4" Type="http://schemas.openxmlformats.org/officeDocument/2006/relationships/image" Target="../media/image214.png"/><Relationship Id="rId5" Type="http://schemas.openxmlformats.org/officeDocument/2006/relationships/hyperlink" Target="http://motaccc.com/index.htm"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hyperlink" Target="http://hwaguo.gt-marketing.com.tw/product-category-8.htm" TargetMode="External"/><Relationship Id="rId4" Type="http://schemas.openxmlformats.org/officeDocument/2006/relationships/hyperlink" Target="http://hwaguo.gt-marketing.com.tw/product-category-8.htm" TargetMode="External"/><Relationship Id="rId5" Type="http://schemas.openxmlformats.org/officeDocument/2006/relationships/image" Target="../media/image212.png"/><Relationship Id="rId6" Type="http://schemas.openxmlformats.org/officeDocument/2006/relationships/image" Target="../media/image215.png"/><Relationship Id="rId7" Type="http://schemas.openxmlformats.org/officeDocument/2006/relationships/hyperlink" Target="https://youtu.be/Cy9Xi9kaSTA?t=46" TargetMode="External"/><Relationship Id="rId8" Type="http://schemas.openxmlformats.org/officeDocument/2006/relationships/image" Target="../media/image2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217.png"/><Relationship Id="rId4" Type="http://schemas.openxmlformats.org/officeDocument/2006/relationships/hyperlink" Target="http://www.solidworks.org.tw/" TargetMode="External"/><Relationship Id="rId5" Type="http://schemas.openxmlformats.org/officeDocument/2006/relationships/image" Target="../media/image2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38.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54.png"/><Relationship Id="rId7" Type="http://schemas.openxmlformats.org/officeDocument/2006/relationships/image" Target="../media/image47.png"/><Relationship Id="rId8"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60.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50.png"/><Relationship Id="rId8"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49.png"/><Relationship Id="rId5"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6.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1.png"/><Relationship Id="rId4" Type="http://schemas.openxmlformats.org/officeDocument/2006/relationships/image" Target="../media/image77.png"/><Relationship Id="rId5" Type="http://schemas.openxmlformats.org/officeDocument/2006/relationships/image" Target="../media/image63.png"/><Relationship Id="rId6"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68.png"/><Relationship Id="rId5" Type="http://schemas.openxmlformats.org/officeDocument/2006/relationships/image" Target="../media/image65.png"/><Relationship Id="rId6"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2.jp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6.png"/><Relationship Id="rId4" Type="http://schemas.openxmlformats.org/officeDocument/2006/relationships/image" Target="../media/image80.png"/><Relationship Id="rId5" Type="http://schemas.openxmlformats.org/officeDocument/2006/relationships/image" Target="../media/image74.png"/><Relationship Id="rId6" Type="http://schemas.openxmlformats.org/officeDocument/2006/relationships/image" Target="../media/image78.png"/><Relationship Id="rId7"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5.png"/><Relationship Id="rId4" Type="http://schemas.openxmlformats.org/officeDocument/2006/relationships/image" Target="../media/image85.png"/><Relationship Id="rId5" Type="http://schemas.openxmlformats.org/officeDocument/2006/relationships/image" Target="../media/image84.png"/><Relationship Id="rId6" Type="http://schemas.openxmlformats.org/officeDocument/2006/relationships/image" Target="../media/image87.png"/><Relationship Id="rId7"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3.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9.png"/><Relationship Id="rId4" Type="http://schemas.openxmlformats.org/officeDocument/2006/relationships/image" Target="../media/image86.png"/><Relationship Id="rId5" Type="http://schemas.openxmlformats.org/officeDocument/2006/relationships/image" Target="../media/image89.png"/><Relationship Id="rId6" Type="http://schemas.openxmlformats.org/officeDocument/2006/relationships/image" Target="../media/image9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4.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7.png"/><Relationship Id="rId4" Type="http://schemas.openxmlformats.org/officeDocument/2006/relationships/image" Target="../media/image92.png"/><Relationship Id="rId5"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3.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0.png"/><Relationship Id="rId4" Type="http://schemas.openxmlformats.org/officeDocument/2006/relationships/image" Target="../media/image98.png"/><Relationship Id="rId5" Type="http://schemas.openxmlformats.org/officeDocument/2006/relationships/image" Target="../media/image106.png"/><Relationship Id="rId6" Type="http://schemas.openxmlformats.org/officeDocument/2006/relationships/image" Target="../media/image1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6.png"/><Relationship Id="rId4" Type="http://schemas.openxmlformats.org/officeDocument/2006/relationships/image" Target="../media/image154.png"/><Relationship Id="rId5" Type="http://schemas.openxmlformats.org/officeDocument/2006/relationships/image" Target="../media/image10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3.png"/><Relationship Id="rId4" Type="http://schemas.openxmlformats.org/officeDocument/2006/relationships/image" Target="../media/image17.png"/><Relationship Id="rId5" Type="http://schemas.openxmlformats.org/officeDocument/2006/relationships/image" Target="../media/image1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1.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7.png"/><Relationship Id="rId4" Type="http://schemas.openxmlformats.org/officeDocument/2006/relationships/image" Target="../media/image17.png"/><Relationship Id="rId5"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7.png"/><Relationship Id="rId4" Type="http://schemas.openxmlformats.org/officeDocument/2006/relationships/image" Target="../media/image121.png"/><Relationship Id="rId5" Type="http://schemas.openxmlformats.org/officeDocument/2006/relationships/image" Target="../media/image1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23.png"/><Relationship Id="rId4" Type="http://schemas.openxmlformats.org/officeDocument/2006/relationships/image" Target="../media/image144.png"/><Relationship Id="rId5" Type="http://schemas.openxmlformats.org/officeDocument/2006/relationships/image" Target="../media/image112.png"/><Relationship Id="rId6" Type="http://schemas.openxmlformats.org/officeDocument/2006/relationships/image" Target="../media/image1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20.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18.png"/><Relationship Id="rId4" Type="http://schemas.openxmlformats.org/officeDocument/2006/relationships/image" Target="../media/image113.png"/><Relationship Id="rId5" Type="http://schemas.openxmlformats.org/officeDocument/2006/relationships/image" Target="../media/image17.png"/><Relationship Id="rId6" Type="http://schemas.openxmlformats.org/officeDocument/2006/relationships/image" Target="../media/image114.png"/><Relationship Id="rId7" Type="http://schemas.openxmlformats.org/officeDocument/2006/relationships/image" Target="../media/image1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22.jpg"/><Relationship Id="rId4" Type="http://schemas.openxmlformats.org/officeDocument/2006/relationships/image" Target="../media/image14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16.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9.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19.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25.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9.png"/><Relationship Id="rId5"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27.png"/><Relationship Id="rId4" Type="http://schemas.openxmlformats.org/officeDocument/2006/relationships/image" Target="../media/image17.png"/><Relationship Id="rId5"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0.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37.png"/><Relationship Id="rId4" Type="http://schemas.openxmlformats.org/officeDocument/2006/relationships/image" Target="../media/image143.png"/><Relationship Id="rId5" Type="http://schemas.openxmlformats.org/officeDocument/2006/relationships/image" Target="../media/image1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33.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hyperlink" Target="http://www.sheetmetalguy.com/solidworks/" TargetMode="External"/><Relationship Id="rId4" Type="http://schemas.openxmlformats.org/officeDocument/2006/relationships/hyperlink" Target="http://www.youtube.com/" TargetMode="External"/><Relationship Id="rId9" Type="http://schemas.openxmlformats.org/officeDocument/2006/relationships/image" Target="../media/image147.jpg"/><Relationship Id="rId5" Type="http://schemas.openxmlformats.org/officeDocument/2006/relationships/hyperlink" Target="http://www.engineersedge.com/sheet_metal_design.shtml" TargetMode="External"/><Relationship Id="rId6" Type="http://schemas.openxmlformats.org/officeDocument/2006/relationships/hyperlink" Target="https://forum.solidworks.com/community/solidworks/sheet_meta" TargetMode="External"/><Relationship Id="rId7" Type="http://schemas.openxmlformats.org/officeDocument/2006/relationships/hyperlink" Target="http://www.solidworks.org.tw/" TargetMode="External"/><Relationship Id="rId8" Type="http://schemas.openxmlformats.org/officeDocument/2006/relationships/image" Target="../media/image1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52.png"/><Relationship Id="rId4" Type="http://schemas.openxmlformats.org/officeDocument/2006/relationships/image" Target="../media/image148.png"/><Relationship Id="rId5" Type="http://schemas.openxmlformats.org/officeDocument/2006/relationships/image" Target="../media/image141.png"/><Relationship Id="rId6" Type="http://schemas.openxmlformats.org/officeDocument/2006/relationships/image" Target="../media/image7.png"/><Relationship Id="rId7" Type="http://schemas.openxmlformats.org/officeDocument/2006/relationships/image" Target="../media/image14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45.png"/><Relationship Id="rId4" Type="http://schemas.openxmlformats.org/officeDocument/2006/relationships/image" Target="../media/image7.png"/><Relationship Id="rId5" Type="http://schemas.openxmlformats.org/officeDocument/2006/relationships/image" Target="../media/image149.png"/><Relationship Id="rId6" Type="http://schemas.openxmlformats.org/officeDocument/2006/relationships/image" Target="../media/image21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53.png"/><Relationship Id="rId4" Type="http://schemas.openxmlformats.org/officeDocument/2006/relationships/image" Target="../media/image151.png"/><Relationship Id="rId5" Type="http://schemas.openxmlformats.org/officeDocument/2006/relationships/image" Target="../media/image161.png"/><Relationship Id="rId6" Type="http://schemas.openxmlformats.org/officeDocument/2006/relationships/image" Target="../media/image1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2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56.png"/><Relationship Id="rId4" Type="http://schemas.openxmlformats.org/officeDocument/2006/relationships/image" Target="../media/image16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hyperlink" Target="about:blank" TargetMode="External"/><Relationship Id="rId4" Type="http://schemas.openxmlformats.org/officeDocument/2006/relationships/image" Target="../media/image187.jpg"/><Relationship Id="rId10" Type="http://schemas.openxmlformats.org/officeDocument/2006/relationships/image" Target="../media/image159.gif"/><Relationship Id="rId9" Type="http://schemas.openxmlformats.org/officeDocument/2006/relationships/image" Target="../media/image164.png"/><Relationship Id="rId5" Type="http://schemas.openxmlformats.org/officeDocument/2006/relationships/hyperlink" Target="about:blank" TargetMode="External"/><Relationship Id="rId6" Type="http://schemas.openxmlformats.org/officeDocument/2006/relationships/image" Target="../media/image168.jpg"/><Relationship Id="rId7" Type="http://schemas.openxmlformats.org/officeDocument/2006/relationships/hyperlink" Target="about:blank" TargetMode="External"/><Relationship Id="rId8" Type="http://schemas.openxmlformats.org/officeDocument/2006/relationships/image" Target="../media/image1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hyperlink" Target="about:blank" TargetMode="External"/><Relationship Id="rId4" Type="http://schemas.openxmlformats.org/officeDocument/2006/relationships/image" Target="../media/image172.jpg"/><Relationship Id="rId5" Type="http://schemas.openxmlformats.org/officeDocument/2006/relationships/hyperlink" Target="about:blank" TargetMode="External"/><Relationship Id="rId6" Type="http://schemas.openxmlformats.org/officeDocument/2006/relationships/image" Target="../media/image178.png"/><Relationship Id="rId7" Type="http://schemas.openxmlformats.org/officeDocument/2006/relationships/image" Target="../media/image1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hyperlink" Target="about:blank" TargetMode="External"/><Relationship Id="rId4" Type="http://schemas.openxmlformats.org/officeDocument/2006/relationships/image" Target="../media/image169.jpg"/><Relationship Id="rId5" Type="http://schemas.openxmlformats.org/officeDocument/2006/relationships/hyperlink" Target="about:blank" TargetMode="External"/><Relationship Id="rId6" Type="http://schemas.openxmlformats.org/officeDocument/2006/relationships/image" Target="../media/image19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hyperlink" Target="about:blank" TargetMode="External"/><Relationship Id="rId4" Type="http://schemas.openxmlformats.org/officeDocument/2006/relationships/image" Target="../media/image1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71.png"/><Relationship Id="rId4" Type="http://schemas.openxmlformats.org/officeDocument/2006/relationships/hyperlink" Target="about:blank" TargetMode="External"/><Relationship Id="rId5" Type="http://schemas.openxmlformats.org/officeDocument/2006/relationships/image" Target="../media/image17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66.jpg"/><Relationship Id="rId4" Type="http://schemas.openxmlformats.org/officeDocument/2006/relationships/image" Target="../media/image17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84.png"/><Relationship Id="rId4" Type="http://schemas.openxmlformats.org/officeDocument/2006/relationships/image" Target="../media/image173.png"/><Relationship Id="rId5" Type="http://schemas.openxmlformats.org/officeDocument/2006/relationships/image" Target="../media/image175.png"/><Relationship Id="rId6" Type="http://schemas.openxmlformats.org/officeDocument/2006/relationships/image" Target="../media/image1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64.png"/><Relationship Id="rId4" Type="http://schemas.openxmlformats.org/officeDocument/2006/relationships/image" Target="../media/image179.png"/><Relationship Id="rId5" Type="http://schemas.openxmlformats.org/officeDocument/2006/relationships/image" Target="../media/image1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94.png"/><Relationship Id="rId4" Type="http://schemas.openxmlformats.org/officeDocument/2006/relationships/image" Target="../media/image186.png"/><Relationship Id="rId5" Type="http://schemas.openxmlformats.org/officeDocument/2006/relationships/image" Target="../media/image185.png"/><Relationship Id="rId6" Type="http://schemas.openxmlformats.org/officeDocument/2006/relationships/image" Target="../media/image19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80.png"/><Relationship Id="rId4" Type="http://schemas.openxmlformats.org/officeDocument/2006/relationships/image" Target="../media/image188.png"/><Relationship Id="rId9" Type="http://schemas.openxmlformats.org/officeDocument/2006/relationships/image" Target="../media/image189.png"/><Relationship Id="rId5" Type="http://schemas.openxmlformats.org/officeDocument/2006/relationships/image" Target="../media/image181.png"/><Relationship Id="rId6" Type="http://schemas.openxmlformats.org/officeDocument/2006/relationships/image" Target="../media/image177.png"/><Relationship Id="rId7" Type="http://schemas.openxmlformats.org/officeDocument/2006/relationships/image" Target="../media/image183.png"/><Relationship Id="rId8" Type="http://schemas.openxmlformats.org/officeDocument/2006/relationships/image" Target="../media/image2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193.png"/><Relationship Id="rId6" Type="http://schemas.openxmlformats.org/officeDocument/2006/relationships/image" Target="../media/image197.png"/><Relationship Id="rId7" Type="http://schemas.openxmlformats.org/officeDocument/2006/relationships/image" Target="../media/image2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98.png"/><Relationship Id="rId4" Type="http://schemas.openxmlformats.org/officeDocument/2006/relationships/image" Target="../media/image196.png"/><Relationship Id="rId5" Type="http://schemas.openxmlformats.org/officeDocument/2006/relationships/image" Target="../media/image19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99.png"/><Relationship Id="rId4" Type="http://schemas.openxmlformats.org/officeDocument/2006/relationships/image" Target="../media/image1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219.png"/><Relationship Id="rId4" Type="http://schemas.openxmlformats.org/officeDocument/2006/relationships/image" Target="../media/image20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216.png"/><Relationship Id="rId4" Type="http://schemas.openxmlformats.org/officeDocument/2006/relationships/image" Target="../media/image2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205.jpg"/><Relationship Id="rId4" Type="http://schemas.openxmlformats.org/officeDocument/2006/relationships/image" Target="../media/image20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207.jpg"/><Relationship Id="rId4" Type="http://schemas.openxmlformats.org/officeDocument/2006/relationships/image" Target="../media/image20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210.jpg"/><Relationship Id="rId4" Type="http://schemas.openxmlformats.org/officeDocument/2006/relationships/image" Target="../media/image213.jpg"/><Relationship Id="rId5" Type="http://schemas.openxmlformats.org/officeDocument/2006/relationships/image" Target="../media/image21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 name="Shape 18"/>
        <p:cNvGrpSpPr/>
        <p:nvPr/>
      </p:nvGrpSpPr>
      <p:grpSpPr>
        <a:xfrm>
          <a:off x="0" y="0"/>
          <a:ext cx="0" cy="0"/>
          <a:chOff x="0" y="0"/>
          <a:chExt cx="0" cy="0"/>
        </a:xfrm>
      </p:grpSpPr>
      <p:pic>
        <p:nvPicPr>
          <p:cNvPr descr="D:\SolidWorks Publisher(書籍內容)\98 SolidWorks 研討會\投影片範本\solidworks 2013 car.jpg" id="19" name="Google Shape;19;p1"/>
          <p:cNvPicPr preferRelativeResize="0"/>
          <p:nvPr/>
        </p:nvPicPr>
        <p:blipFill rotWithShape="1">
          <a:blip r:embed="rId3">
            <a:alphaModFix/>
          </a:blip>
          <a:srcRect b="13236" l="0" r="0" t="0"/>
          <a:stretch/>
        </p:blipFill>
        <p:spPr>
          <a:xfrm>
            <a:off x="0" y="1"/>
            <a:ext cx="13247688" cy="6653811"/>
          </a:xfrm>
          <a:prstGeom prst="rect">
            <a:avLst/>
          </a:prstGeom>
          <a:noFill/>
          <a:ln>
            <a:noFill/>
          </a:ln>
        </p:spPr>
      </p:pic>
      <p:pic>
        <p:nvPicPr>
          <p:cNvPr descr="http://www.principalspage.com/theblog/wp-content/uploads/2008/08/NEW.gif" id="20" name="Google Shape;20;p1"/>
          <p:cNvPicPr preferRelativeResize="0"/>
          <p:nvPr/>
        </p:nvPicPr>
        <p:blipFill rotWithShape="1">
          <a:blip r:embed="rId4">
            <a:alphaModFix/>
          </a:blip>
          <a:srcRect b="0" l="0" r="0" t="0"/>
          <a:stretch/>
        </p:blipFill>
        <p:spPr>
          <a:xfrm>
            <a:off x="607055" y="1247068"/>
            <a:ext cx="3531763" cy="3140746"/>
          </a:xfrm>
          <a:prstGeom prst="rect">
            <a:avLst/>
          </a:prstGeom>
          <a:noFill/>
          <a:ln>
            <a:noFill/>
          </a:ln>
        </p:spPr>
      </p:pic>
      <p:pic>
        <p:nvPicPr>
          <p:cNvPr descr="avatar" id="21" name="Google Shape;21;p1"/>
          <p:cNvPicPr preferRelativeResize="0"/>
          <p:nvPr/>
        </p:nvPicPr>
        <p:blipFill rotWithShape="1">
          <a:blip r:embed="rId5">
            <a:alphaModFix/>
          </a:blip>
          <a:srcRect b="0" l="0" r="0" t="0"/>
          <a:stretch/>
        </p:blipFill>
        <p:spPr>
          <a:xfrm>
            <a:off x="527844" y="5371840"/>
            <a:ext cx="1215060" cy="1302032"/>
          </a:xfrm>
          <a:prstGeom prst="rect">
            <a:avLst/>
          </a:prstGeom>
          <a:noFill/>
          <a:ln>
            <a:noFill/>
          </a:ln>
        </p:spPr>
      </p:pic>
      <p:sp>
        <p:nvSpPr>
          <p:cNvPr id="22" name="Google Shape;22;p1"/>
          <p:cNvSpPr txBox="1"/>
          <p:nvPr/>
        </p:nvSpPr>
        <p:spPr>
          <a:xfrm>
            <a:off x="478676" y="6653812"/>
            <a:ext cx="1507070" cy="3314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632" u="none" cap="none" strike="noStrike">
                <a:solidFill>
                  <a:srgbClr val="B13CC4"/>
                </a:solidFill>
                <a:latin typeface="Arial"/>
                <a:ea typeface="Arial"/>
                <a:cs typeface="Arial"/>
                <a:sym typeface="Arial"/>
              </a:rPr>
              <a:t>2024/11/4</a:t>
            </a:r>
            <a:endParaRPr b="1" i="0" sz="1632" u="none" cap="none" strike="noStrike">
              <a:solidFill>
                <a:srgbClr val="B13CC4"/>
              </a:solidFill>
              <a:latin typeface="Arial"/>
              <a:ea typeface="Arial"/>
              <a:cs typeface="Arial"/>
              <a:sym typeface="Arial"/>
            </a:endParaRPr>
          </a:p>
        </p:txBody>
      </p:sp>
      <p:sp>
        <p:nvSpPr>
          <p:cNvPr id="23" name="Google Shape;23;p1"/>
          <p:cNvSpPr/>
          <p:nvPr/>
        </p:nvSpPr>
        <p:spPr>
          <a:xfrm>
            <a:off x="2748576" y="58350"/>
            <a:ext cx="8649300" cy="822300"/>
          </a:xfrm>
          <a:prstGeom prst="rect">
            <a:avLst/>
          </a:prstGeom>
          <a:noFill/>
          <a:ln>
            <a:noFill/>
          </a:ln>
        </p:spPr>
        <p:txBody>
          <a:bodyPr anchorCtr="0" anchor="t" bIns="41450" lIns="82925" spcFirstLastPara="1" rIns="82925" wrap="square" tIns="41450">
            <a:spAutoFit/>
          </a:bodyPr>
          <a:lstStyle/>
          <a:p>
            <a:pPr indent="0" lvl="0" marL="0" marR="0" rtl="0" algn="l">
              <a:spcBef>
                <a:spcPts val="0"/>
              </a:spcBef>
              <a:spcAft>
                <a:spcPts val="0"/>
              </a:spcAft>
              <a:buNone/>
            </a:pPr>
            <a:r>
              <a:rPr b="0" i="0" lang="en-US" sz="4800" u="none" cap="none" strike="noStrike">
                <a:solidFill>
                  <a:srgbClr val="FF0000"/>
                </a:solidFill>
                <a:latin typeface="Arial"/>
                <a:ea typeface="Arial"/>
                <a:cs typeface="Arial"/>
                <a:sym typeface="Arial"/>
              </a:rPr>
              <a:t>SolidWorks</a:t>
            </a:r>
            <a:r>
              <a:rPr b="0" i="0" lang="en-US" sz="4800" u="none" cap="none" strike="noStrike">
                <a:solidFill>
                  <a:schemeClr val="accent2"/>
                </a:solidFill>
                <a:latin typeface="Arial"/>
                <a:ea typeface="Arial"/>
                <a:cs typeface="Arial"/>
                <a:sym typeface="Arial"/>
              </a:rPr>
              <a:t> </a:t>
            </a:r>
            <a:r>
              <a:rPr b="0" i="0" lang="en-US" sz="4800" u="none" cap="none" strike="noStrike">
                <a:solidFill>
                  <a:srgbClr val="0000FF"/>
                </a:solidFill>
                <a:latin typeface="Arial"/>
                <a:ea typeface="Arial"/>
                <a:cs typeface="Arial"/>
                <a:sym typeface="Arial"/>
              </a:rPr>
              <a:t>鈑金學習與實務</a:t>
            </a:r>
            <a:endParaRPr b="0" i="0" sz="4800" u="none" cap="none" strike="noStrike">
              <a:solidFill>
                <a:srgbClr val="0000FF"/>
              </a:solidFill>
              <a:latin typeface="Arial"/>
              <a:ea typeface="Arial"/>
              <a:cs typeface="Arial"/>
              <a:sym typeface="Arial"/>
            </a:endParaRPr>
          </a:p>
        </p:txBody>
      </p:sp>
      <p:sp>
        <p:nvSpPr>
          <p:cNvPr id="24" name="Google Shape;24;p1"/>
          <p:cNvSpPr/>
          <p:nvPr/>
        </p:nvSpPr>
        <p:spPr>
          <a:xfrm>
            <a:off x="4003146" y="6819520"/>
            <a:ext cx="5077031" cy="5389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902" u="sng" cap="none" strike="noStrike">
                <a:solidFill>
                  <a:schemeClr val="dk1"/>
                </a:solidFill>
                <a:latin typeface="Arial"/>
                <a:ea typeface="Arial"/>
                <a:cs typeface="Arial"/>
                <a:sym typeface="Arial"/>
                <a:hlinkClick r:id="rId6">
                  <a:extLst>
                    <a:ext uri="{A12FA001-AC4F-418D-AE19-62706E023703}">
                      <ahyp:hlinkClr val="tx"/>
                    </a:ext>
                  </a:extLst>
                </a:hlinkClick>
              </a:rPr>
              <a:t>55-90-2  鈑金學習與應用實務 </a:t>
            </a:r>
            <a:endParaRPr sz="2902">
              <a:solidFill>
                <a:schemeClr val="dk1"/>
              </a:solidFill>
              <a:latin typeface="Arial"/>
              <a:ea typeface="Arial"/>
              <a:cs typeface="Arial"/>
              <a:sym typeface="Arial"/>
            </a:endParaRPr>
          </a:p>
        </p:txBody>
      </p:sp>
      <p:pic>
        <p:nvPicPr>
          <p:cNvPr id="25" name="Google Shape;25;p1"/>
          <p:cNvPicPr preferRelativeResize="0"/>
          <p:nvPr/>
        </p:nvPicPr>
        <p:blipFill rotWithShape="1">
          <a:blip r:embed="rId7">
            <a:alphaModFix/>
          </a:blip>
          <a:srcRect b="0" l="0" r="0" t="0"/>
          <a:stretch/>
        </p:blipFill>
        <p:spPr>
          <a:xfrm>
            <a:off x="4360940" y="852185"/>
            <a:ext cx="6844591" cy="5729237"/>
          </a:xfrm>
          <a:prstGeom prst="rect">
            <a:avLst/>
          </a:prstGeom>
          <a:noFill/>
          <a:ln>
            <a:noFill/>
          </a:ln>
        </p:spPr>
      </p:pic>
      <p:pic>
        <p:nvPicPr>
          <p:cNvPr id="26" name="Google Shape;26;p1"/>
          <p:cNvPicPr preferRelativeResize="0"/>
          <p:nvPr/>
        </p:nvPicPr>
        <p:blipFill rotWithShape="1">
          <a:blip r:embed="rId8">
            <a:alphaModFix/>
          </a:blip>
          <a:srcRect b="0" l="0" r="0" t="0"/>
          <a:stretch/>
        </p:blipFill>
        <p:spPr>
          <a:xfrm>
            <a:off x="9863823" y="6581422"/>
            <a:ext cx="790915" cy="807610"/>
          </a:xfrm>
          <a:prstGeom prst="rect">
            <a:avLst/>
          </a:prstGeom>
          <a:noFill/>
          <a:ln>
            <a:noFill/>
          </a:ln>
        </p:spPr>
      </p:pic>
      <p:grpSp>
        <p:nvGrpSpPr>
          <p:cNvPr id="27" name="Google Shape;27;p1"/>
          <p:cNvGrpSpPr/>
          <p:nvPr/>
        </p:nvGrpSpPr>
        <p:grpSpPr>
          <a:xfrm>
            <a:off x="11494827" y="5046469"/>
            <a:ext cx="1489690" cy="1398369"/>
            <a:chOff x="530763" y="5337866"/>
            <a:chExt cx="1657350" cy="1555750"/>
          </a:xfrm>
        </p:grpSpPr>
        <p:grpSp>
          <p:nvGrpSpPr>
            <p:cNvPr id="28" name="Google Shape;28;p1"/>
            <p:cNvGrpSpPr/>
            <p:nvPr/>
          </p:nvGrpSpPr>
          <p:grpSpPr>
            <a:xfrm>
              <a:off x="530763" y="5337866"/>
              <a:ext cx="1657350" cy="1555750"/>
              <a:chOff x="4884" y="2843"/>
              <a:chExt cx="680" cy="692"/>
            </a:xfrm>
          </p:grpSpPr>
          <p:sp>
            <p:nvSpPr>
              <p:cNvPr id="29" name="Google Shape;29;p1"/>
              <p:cNvSpPr/>
              <p:nvPr/>
            </p:nvSpPr>
            <p:spPr>
              <a:xfrm>
                <a:off x="4884" y="2850"/>
                <a:ext cx="680" cy="680"/>
              </a:xfrm>
              <a:prstGeom prst="ellipse">
                <a:avLst/>
              </a:prstGeom>
              <a:solidFill>
                <a:srgbClr val="FF0000"/>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sp>
            <p:nvSpPr>
              <p:cNvPr id="30" name="Google Shape;30;p1"/>
              <p:cNvSpPr/>
              <p:nvPr/>
            </p:nvSpPr>
            <p:spPr>
              <a:xfrm>
                <a:off x="4884" y="3180"/>
                <a:ext cx="90" cy="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sp>
            <p:nvSpPr>
              <p:cNvPr id="31" name="Google Shape;31;p1"/>
              <p:cNvSpPr/>
              <p:nvPr/>
            </p:nvSpPr>
            <p:spPr>
              <a:xfrm>
                <a:off x="5470" y="3178"/>
                <a:ext cx="90" cy="6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sp>
            <p:nvSpPr>
              <p:cNvPr id="32" name="Google Shape;32;p1"/>
              <p:cNvSpPr/>
              <p:nvPr/>
            </p:nvSpPr>
            <p:spPr>
              <a:xfrm>
                <a:off x="5203" y="3445"/>
                <a:ext cx="60" cy="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sp>
            <p:nvSpPr>
              <p:cNvPr id="33" name="Google Shape;33;p1"/>
              <p:cNvSpPr/>
              <p:nvPr/>
            </p:nvSpPr>
            <p:spPr>
              <a:xfrm>
                <a:off x="5195" y="2843"/>
                <a:ext cx="60" cy="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grpSp>
        <p:sp>
          <p:nvSpPr>
            <p:cNvPr id="34" name="Google Shape;34;p1"/>
            <p:cNvSpPr txBox="1"/>
            <p:nvPr/>
          </p:nvSpPr>
          <p:spPr>
            <a:xfrm>
              <a:off x="941717" y="5601810"/>
              <a:ext cx="922383" cy="4720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2157" u="none">
                  <a:solidFill>
                    <a:schemeClr val="lt1"/>
                  </a:solidFill>
                  <a:latin typeface="Arial"/>
                  <a:ea typeface="Arial"/>
                  <a:cs typeface="Arial"/>
                  <a:sym typeface="Arial"/>
                </a:rPr>
                <a:t>20 </a:t>
              </a:r>
              <a:r>
                <a:rPr b="0" lang="en-US" sz="1258" u="none">
                  <a:solidFill>
                    <a:schemeClr val="lt1"/>
                  </a:solidFill>
                  <a:latin typeface="Arial"/>
                  <a:ea typeface="Arial"/>
                  <a:cs typeface="Arial"/>
                  <a:sym typeface="Arial"/>
                </a:rPr>
                <a:t>min</a:t>
              </a:r>
              <a:endParaRPr/>
            </a:p>
          </p:txBody>
        </p:sp>
        <p:sp>
          <p:nvSpPr>
            <p:cNvPr id="35" name="Google Shape;35;p1"/>
            <p:cNvSpPr/>
            <p:nvPr/>
          </p:nvSpPr>
          <p:spPr>
            <a:xfrm>
              <a:off x="1277938" y="6081713"/>
              <a:ext cx="176212" cy="147637"/>
            </a:xfrm>
            <a:prstGeom prst="ellipse">
              <a:avLst/>
            </a:prstGeom>
            <a:solidFill>
              <a:srgbClr val="0000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57">
                <a:solidFill>
                  <a:schemeClr val="dk1"/>
                </a:solidFill>
                <a:latin typeface="Arial"/>
                <a:ea typeface="Arial"/>
                <a:cs typeface="Arial"/>
                <a:sym typeface="Arial"/>
              </a:endParaRPr>
            </a:p>
          </p:txBody>
        </p:sp>
      </p:grpSp>
      <p:cxnSp>
        <p:nvCxnSpPr>
          <p:cNvPr id="36" name="Google Shape;36;p1"/>
          <p:cNvCxnSpPr/>
          <p:nvPr/>
        </p:nvCxnSpPr>
        <p:spPr>
          <a:xfrm>
            <a:off x="12232130" y="5827465"/>
            <a:ext cx="487713" cy="398673"/>
          </a:xfrm>
          <a:prstGeom prst="straightConnector1">
            <a:avLst/>
          </a:prstGeom>
          <a:noFill/>
          <a:ln cap="flat" cmpd="sng" w="38100">
            <a:solidFill>
              <a:srgbClr val="FFFF00"/>
            </a:solidFill>
            <a:prstDash val="solid"/>
            <a:round/>
            <a:headEnd len="med" w="med" type="none"/>
            <a:tailEnd len="lg" w="lg" type="triangl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0"/>
          <p:cNvSpPr/>
          <p:nvPr/>
        </p:nvSpPr>
        <p:spPr>
          <a:xfrm>
            <a:off x="3456343" y="6621590"/>
            <a:ext cx="6070084" cy="483081"/>
          </a:xfrm>
          <a:prstGeom prst="rect">
            <a:avLst/>
          </a:prstGeom>
          <a:solidFill>
            <a:srgbClr val="FFFF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rgbClr val="0000FF"/>
                </a:solidFill>
                <a:latin typeface="Arial"/>
                <a:ea typeface="Arial"/>
                <a:cs typeface="Arial"/>
                <a:sym typeface="Arial"/>
              </a:rPr>
              <a:t>遇到鈑金不會徬徨 而是簡單的東西來了</a:t>
            </a:r>
            <a:endParaRPr/>
          </a:p>
        </p:txBody>
      </p:sp>
      <p:sp>
        <p:nvSpPr>
          <p:cNvPr id="122" name="Google Shape;122;p10"/>
          <p:cNvSpPr/>
          <p:nvPr/>
        </p:nvSpPr>
        <p:spPr>
          <a:xfrm>
            <a:off x="1" y="1029891"/>
            <a:ext cx="1324769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好處6</a:t>
            </a:r>
            <a:r>
              <a:rPr lang="en-US" sz="2358">
                <a:solidFill>
                  <a:schemeClr val="lt1"/>
                </a:solidFill>
                <a:latin typeface="Arial"/>
                <a:ea typeface="Arial"/>
                <a:cs typeface="Arial"/>
                <a:sym typeface="Arial"/>
              </a:rPr>
              <a:t> 增加自信</a:t>
            </a:r>
            <a:endParaRPr/>
          </a:p>
        </p:txBody>
      </p:sp>
      <p:pic>
        <p:nvPicPr>
          <p:cNvPr id="123" name="Google Shape;123;p10"/>
          <p:cNvPicPr preferRelativeResize="0"/>
          <p:nvPr/>
        </p:nvPicPr>
        <p:blipFill rotWithShape="1">
          <a:blip r:embed="rId3">
            <a:alphaModFix/>
          </a:blip>
          <a:srcRect b="0" l="0" r="0" t="0"/>
          <a:stretch/>
        </p:blipFill>
        <p:spPr>
          <a:xfrm>
            <a:off x="3306609" y="2791237"/>
            <a:ext cx="2744691" cy="3337071"/>
          </a:xfrm>
          <a:prstGeom prst="rect">
            <a:avLst/>
          </a:prstGeom>
          <a:noFill/>
          <a:ln>
            <a:noFill/>
          </a:ln>
        </p:spPr>
      </p:pic>
      <p:pic>
        <p:nvPicPr>
          <p:cNvPr id="124" name="Google Shape;124;p10"/>
          <p:cNvPicPr preferRelativeResize="0"/>
          <p:nvPr/>
        </p:nvPicPr>
        <p:blipFill rotWithShape="1">
          <a:blip r:embed="rId4">
            <a:alphaModFix/>
          </a:blip>
          <a:srcRect b="0" l="0" r="0" t="0"/>
          <a:stretch/>
        </p:blipFill>
        <p:spPr>
          <a:xfrm>
            <a:off x="9073782" y="3380319"/>
            <a:ext cx="3194254" cy="2129503"/>
          </a:xfrm>
          <a:prstGeom prst="rect">
            <a:avLst/>
          </a:prstGeom>
          <a:noFill/>
          <a:ln>
            <a:noFill/>
          </a:ln>
        </p:spPr>
      </p:pic>
      <p:pic>
        <p:nvPicPr>
          <p:cNvPr id="125" name="Google Shape;125;p10"/>
          <p:cNvPicPr preferRelativeResize="0"/>
          <p:nvPr/>
        </p:nvPicPr>
        <p:blipFill rotWithShape="1">
          <a:blip r:embed="rId5">
            <a:alphaModFix/>
          </a:blip>
          <a:srcRect b="0" l="0" r="0" t="0"/>
          <a:stretch/>
        </p:blipFill>
        <p:spPr>
          <a:xfrm>
            <a:off x="7121062" y="2777417"/>
            <a:ext cx="2175764" cy="3335302"/>
          </a:xfrm>
          <a:prstGeom prst="rect">
            <a:avLst/>
          </a:prstGeom>
          <a:noFill/>
          <a:ln>
            <a:noFill/>
          </a:ln>
        </p:spPr>
      </p:pic>
      <p:pic>
        <p:nvPicPr>
          <p:cNvPr id="126" name="Google Shape;126;p10"/>
          <p:cNvPicPr preferRelativeResize="0"/>
          <p:nvPr/>
        </p:nvPicPr>
        <p:blipFill rotWithShape="1">
          <a:blip r:embed="rId6">
            <a:alphaModFix/>
          </a:blip>
          <a:srcRect b="0" l="0" r="0" t="0"/>
          <a:stretch/>
        </p:blipFill>
        <p:spPr>
          <a:xfrm>
            <a:off x="741700" y="3080123"/>
            <a:ext cx="2160979" cy="23497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100">
            <a:hlinkClick r:id="rId3"/>
          </p:cNvPr>
          <p:cNvPicPr preferRelativeResize="0"/>
          <p:nvPr/>
        </p:nvPicPr>
        <p:blipFill rotWithShape="1">
          <a:blip r:embed="rId4">
            <a:alphaModFix/>
          </a:blip>
          <a:srcRect b="0" l="0" r="0" t="0"/>
          <a:stretch/>
        </p:blipFill>
        <p:spPr>
          <a:xfrm>
            <a:off x="2565864" y="2205462"/>
            <a:ext cx="8115960" cy="4353874"/>
          </a:xfrm>
          <a:prstGeom prst="rect">
            <a:avLst/>
          </a:prstGeom>
          <a:noFill/>
          <a:ln cap="flat" cmpd="sng" w="9525">
            <a:solidFill>
              <a:schemeClr val="dk1"/>
            </a:solidFill>
            <a:prstDash val="solid"/>
            <a:miter lim="800000"/>
            <a:headEnd len="sm" w="sm" type="none"/>
            <a:tailEnd len="sm" w="sm" type="none"/>
          </a:ln>
        </p:spPr>
      </p:pic>
      <p:sp>
        <p:nvSpPr>
          <p:cNvPr id="1047" name="Google Shape;1047;p100"/>
          <p:cNvSpPr/>
          <p:nvPr/>
        </p:nvSpPr>
        <p:spPr>
          <a:xfrm>
            <a:off x="4757898" y="6697554"/>
            <a:ext cx="2674130" cy="3574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23" u="sng">
                <a:solidFill>
                  <a:schemeClr val="dk1"/>
                </a:solidFill>
                <a:latin typeface="Calibri"/>
                <a:ea typeface="Calibri"/>
                <a:cs typeface="Calibri"/>
                <a:sym typeface="Calibri"/>
                <a:hlinkClick r:id="rId5">
                  <a:extLst>
                    <a:ext uri="{A12FA001-AC4F-418D-AE19-62706E023703}">
                      <ahyp:hlinkClr val="tx"/>
                    </a:ext>
                  </a:extLst>
                </a:hlinkClick>
              </a:rPr>
              <a:t>http://motaccc.com/index.htm</a:t>
            </a:r>
            <a:endParaRPr sz="1723">
              <a:solidFill>
                <a:schemeClr val="dk1"/>
              </a:solidFill>
              <a:latin typeface="Calibri"/>
              <a:ea typeface="Calibri"/>
              <a:cs typeface="Calibri"/>
              <a:sym typeface="Calibri"/>
            </a:endParaRPr>
          </a:p>
        </p:txBody>
      </p:sp>
      <p:sp>
        <p:nvSpPr>
          <p:cNvPr id="1048" name="Google Shape;1048;p100"/>
          <p:cNvSpPr/>
          <p:nvPr/>
        </p:nvSpPr>
        <p:spPr>
          <a:xfrm>
            <a:off x="0" y="1029891"/>
            <a:ext cx="1324625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Calibri"/>
                <a:ea typeface="Calibri"/>
                <a:cs typeface="Calibri"/>
                <a:sym typeface="Calibri"/>
              </a:rPr>
              <a:t>3-4 鈑金廠商行銷</a:t>
            </a:r>
            <a:endParaRPr sz="3265">
              <a:solidFill>
                <a:srgbClr val="FFFF00"/>
              </a:solidFill>
              <a:latin typeface="Calibri"/>
              <a:ea typeface="Calibri"/>
              <a:cs typeface="Calibri"/>
              <a:sym typeface="Calibri"/>
            </a:endParaRPr>
          </a:p>
          <a:p>
            <a:pPr indent="0" lvl="0" marL="0" marR="0" rtl="0" algn="ctr">
              <a:lnSpc>
                <a:spcPct val="110000"/>
              </a:lnSpc>
              <a:spcBef>
                <a:spcPts val="0"/>
              </a:spcBef>
              <a:spcAft>
                <a:spcPts val="0"/>
              </a:spcAft>
              <a:buNone/>
            </a:pPr>
            <a:r>
              <a:rPr lang="en-US" sz="2358">
                <a:solidFill>
                  <a:schemeClr val="lt1"/>
                </a:solidFill>
                <a:latin typeface="Calibri"/>
                <a:ea typeface="Calibri"/>
                <a:cs typeface="Calibri"/>
                <a:sym typeface="Calibri"/>
              </a:rPr>
              <a:t>1 揭露3D接圖能力與設備</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01"/>
          <p:cNvSpPr/>
          <p:nvPr/>
        </p:nvSpPr>
        <p:spPr>
          <a:xfrm>
            <a:off x="742167" y="6264848"/>
            <a:ext cx="5601213" cy="3715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14" u="sng">
                <a:solidFill>
                  <a:schemeClr val="dk1"/>
                </a:solidFill>
                <a:latin typeface="Arial"/>
                <a:ea typeface="Arial"/>
                <a:cs typeface="Arial"/>
                <a:sym typeface="Arial"/>
                <a:hlinkClick r:id="rId3">
                  <a:extLst>
                    <a:ext uri="{A12FA001-AC4F-418D-AE19-62706E023703}">
                      <ahyp:hlinkClr val="tx"/>
                    </a:ext>
                  </a:extLst>
                </a:hlinkClick>
              </a:rPr>
              <a:t>hwaguo.gt-marketing.com.tw/product-category-8.htm</a:t>
            </a:r>
            <a:endParaRPr sz="1723">
              <a:solidFill>
                <a:schemeClr val="dk1"/>
              </a:solidFill>
              <a:latin typeface="Arial"/>
              <a:ea typeface="Arial"/>
              <a:cs typeface="Arial"/>
              <a:sym typeface="Arial"/>
            </a:endParaRPr>
          </a:p>
        </p:txBody>
      </p:sp>
      <p:sp>
        <p:nvSpPr>
          <p:cNvPr id="1054" name="Google Shape;1054;p101"/>
          <p:cNvSpPr/>
          <p:nvPr/>
        </p:nvSpPr>
        <p:spPr>
          <a:xfrm>
            <a:off x="4927791" y="6652205"/>
            <a:ext cx="3438762"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看看對方是怎麼行銷的</a:t>
            </a:r>
            <a:endParaRPr/>
          </a:p>
        </p:txBody>
      </p:sp>
      <p:pic>
        <p:nvPicPr>
          <p:cNvPr id="1055" name="Google Shape;1055;p101">
            <a:hlinkClick r:id="rId4"/>
          </p:cNvPr>
          <p:cNvPicPr preferRelativeResize="0"/>
          <p:nvPr/>
        </p:nvPicPr>
        <p:blipFill rotWithShape="1">
          <a:blip r:embed="rId5">
            <a:alphaModFix/>
          </a:blip>
          <a:srcRect b="0" l="0" r="0" t="0"/>
          <a:stretch/>
        </p:blipFill>
        <p:spPr>
          <a:xfrm>
            <a:off x="749569" y="2291703"/>
            <a:ext cx="6427148" cy="3883680"/>
          </a:xfrm>
          <a:prstGeom prst="rect">
            <a:avLst/>
          </a:prstGeom>
          <a:noFill/>
          <a:ln cap="flat" cmpd="sng" w="9525">
            <a:solidFill>
              <a:schemeClr val="dk1"/>
            </a:solidFill>
            <a:prstDash val="solid"/>
            <a:miter lim="800000"/>
            <a:headEnd len="sm" w="sm" type="none"/>
            <a:tailEnd len="sm" w="sm" type="none"/>
          </a:ln>
        </p:spPr>
      </p:pic>
      <p:sp>
        <p:nvSpPr>
          <p:cNvPr id="1056" name="Google Shape;1056;p101"/>
          <p:cNvSpPr/>
          <p:nvPr/>
        </p:nvSpPr>
        <p:spPr>
          <a:xfrm>
            <a:off x="0" y="1029891"/>
            <a:ext cx="1324625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鈑金廠商行銷</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 加工與設計結合</a:t>
            </a:r>
            <a:endParaRPr/>
          </a:p>
        </p:txBody>
      </p:sp>
      <p:pic>
        <p:nvPicPr>
          <p:cNvPr id="1057" name="Google Shape;1057;p101"/>
          <p:cNvPicPr preferRelativeResize="0"/>
          <p:nvPr/>
        </p:nvPicPr>
        <p:blipFill rotWithShape="1">
          <a:blip r:embed="rId6">
            <a:alphaModFix/>
          </a:blip>
          <a:srcRect b="0" l="0" r="0" t="0"/>
          <a:stretch/>
        </p:blipFill>
        <p:spPr>
          <a:xfrm>
            <a:off x="2269972" y="2299988"/>
            <a:ext cx="4906747" cy="899423"/>
          </a:xfrm>
          <a:prstGeom prst="rect">
            <a:avLst/>
          </a:prstGeom>
          <a:noFill/>
          <a:ln>
            <a:noFill/>
          </a:ln>
        </p:spPr>
      </p:pic>
      <p:pic>
        <p:nvPicPr>
          <p:cNvPr id="1058" name="Google Shape;1058;p101">
            <a:hlinkClick r:id="rId7"/>
          </p:cNvPr>
          <p:cNvPicPr preferRelativeResize="0"/>
          <p:nvPr/>
        </p:nvPicPr>
        <p:blipFill rotWithShape="1">
          <a:blip r:embed="rId8">
            <a:alphaModFix/>
          </a:blip>
          <a:srcRect b="0" l="0" r="0" t="0"/>
          <a:stretch/>
        </p:blipFill>
        <p:spPr>
          <a:xfrm>
            <a:off x="7624853" y="2367536"/>
            <a:ext cx="4766498" cy="3331028"/>
          </a:xfrm>
          <a:prstGeom prst="rect">
            <a:avLst/>
          </a:prstGeom>
          <a:noFill/>
          <a:ln cap="flat" cmpd="sng" w="9525">
            <a:solidFill>
              <a:srgbClr val="FF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500"/>
                                        <p:tgtEl>
                                          <p:spTgt spid="1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descr="Multi-Product_Graphic_with_Sustainability" id="1063" name="Google Shape;1063;p102"/>
          <p:cNvPicPr preferRelativeResize="0"/>
          <p:nvPr/>
        </p:nvPicPr>
        <p:blipFill rotWithShape="1">
          <a:blip r:embed="rId3">
            <a:alphaModFix/>
          </a:blip>
          <a:srcRect b="0" l="0" r="0" t="0"/>
          <a:stretch/>
        </p:blipFill>
        <p:spPr>
          <a:xfrm>
            <a:off x="4212404" y="904549"/>
            <a:ext cx="8163879" cy="5747327"/>
          </a:xfrm>
          <a:prstGeom prst="rect">
            <a:avLst/>
          </a:prstGeom>
          <a:noFill/>
          <a:ln>
            <a:noFill/>
          </a:ln>
        </p:spPr>
      </p:pic>
      <p:sp>
        <p:nvSpPr>
          <p:cNvPr id="1064" name="Google Shape;1064;p102"/>
          <p:cNvSpPr/>
          <p:nvPr/>
        </p:nvSpPr>
        <p:spPr>
          <a:xfrm>
            <a:off x="418426" y="4385533"/>
            <a:ext cx="3152034" cy="1087221"/>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lang="en-US" sz="2157">
                <a:solidFill>
                  <a:schemeClr val="dk1"/>
                </a:solidFill>
                <a:latin typeface="Arial"/>
                <a:ea typeface="Arial"/>
                <a:cs typeface="Arial"/>
                <a:sym typeface="Arial"/>
              </a:rPr>
              <a:t>幾何電腦原廠訓練中心</a:t>
            </a:r>
            <a:endParaRPr/>
          </a:p>
          <a:p>
            <a:pPr indent="0" lvl="0" marL="0" marR="0" rtl="0" algn="l">
              <a:lnSpc>
                <a:spcPct val="110000"/>
              </a:lnSpc>
              <a:spcBef>
                <a:spcPts val="0"/>
              </a:spcBef>
              <a:spcAft>
                <a:spcPts val="0"/>
              </a:spcAft>
              <a:buNone/>
            </a:pPr>
            <a:r>
              <a:rPr lang="en-US" sz="2157">
                <a:solidFill>
                  <a:schemeClr val="dk1"/>
                </a:solidFill>
                <a:latin typeface="Arial"/>
                <a:ea typeface="Arial"/>
                <a:cs typeface="Arial"/>
                <a:sym typeface="Arial"/>
              </a:rPr>
              <a:t>SolidWorks 專門論壇</a:t>
            </a:r>
            <a:endParaRPr/>
          </a:p>
          <a:p>
            <a:pPr indent="0" lvl="0" marL="0" marR="0" rtl="0" algn="l">
              <a:lnSpc>
                <a:spcPct val="110000"/>
              </a:lnSpc>
              <a:spcBef>
                <a:spcPts val="0"/>
              </a:spcBef>
              <a:spcAft>
                <a:spcPts val="0"/>
              </a:spcAft>
              <a:buNone/>
            </a:pPr>
            <a:r>
              <a:rPr lang="en-US" sz="2157" u="sng">
                <a:solidFill>
                  <a:schemeClr val="dk1"/>
                </a:solidFill>
                <a:latin typeface="Arial"/>
                <a:ea typeface="Arial"/>
                <a:cs typeface="Arial"/>
                <a:sym typeface="Arial"/>
                <a:hlinkClick r:id="rId4">
                  <a:extLst>
                    <a:ext uri="{A12FA001-AC4F-418D-AE19-62706E023703}">
                      <ahyp:hlinkClr val="tx"/>
                    </a:ext>
                  </a:extLst>
                </a:hlinkClick>
              </a:rPr>
              <a:t>www.solidworks.org.tw</a:t>
            </a:r>
            <a:endParaRPr sz="2157">
              <a:solidFill>
                <a:schemeClr val="dk1"/>
              </a:solidFill>
              <a:latin typeface="Arial"/>
              <a:ea typeface="Arial"/>
              <a:cs typeface="Arial"/>
              <a:sym typeface="Arial"/>
            </a:endParaRPr>
          </a:p>
        </p:txBody>
      </p:sp>
      <p:pic>
        <p:nvPicPr>
          <p:cNvPr descr="http://www.solidworks.com.tw/attachments/Image/authorized-training-center_1.png" id="1065" name="Google Shape;1065;p102"/>
          <p:cNvPicPr preferRelativeResize="0"/>
          <p:nvPr/>
        </p:nvPicPr>
        <p:blipFill rotWithShape="1">
          <a:blip r:embed="rId5">
            <a:alphaModFix/>
          </a:blip>
          <a:srcRect b="0" l="0" r="0" t="0"/>
          <a:stretch/>
        </p:blipFill>
        <p:spPr>
          <a:xfrm>
            <a:off x="661634" y="1909694"/>
            <a:ext cx="1987524" cy="1987524"/>
          </a:xfrm>
          <a:prstGeom prst="rect">
            <a:avLst/>
          </a:prstGeom>
          <a:noFill/>
          <a:ln>
            <a:noFill/>
          </a:ln>
        </p:spPr>
      </p:pic>
    </p:spTree>
  </p:cSld>
  <p:clrMapOvr>
    <a:masterClrMapping/>
  </p:clrMapOvr>
  <mc:AlternateContent>
    <mc:Choice Requires="p14">
      <p:transition p14:dur="10">
        <p:push/>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1"/>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好處8</a:t>
            </a:r>
            <a:r>
              <a:rPr lang="en-US" sz="2358">
                <a:solidFill>
                  <a:schemeClr val="lt1"/>
                </a:solidFill>
                <a:latin typeface="Arial"/>
                <a:ea typeface="Arial"/>
                <a:cs typeface="Arial"/>
                <a:sym typeface="Arial"/>
              </a:rPr>
              <a:t>  鈑金國際認證</a:t>
            </a:r>
            <a:endParaRPr/>
          </a:p>
        </p:txBody>
      </p:sp>
      <p:pic>
        <p:nvPicPr>
          <p:cNvPr id="132" name="Google Shape;132;p11"/>
          <p:cNvPicPr preferRelativeResize="0"/>
          <p:nvPr/>
        </p:nvPicPr>
        <p:blipFill rotWithShape="1">
          <a:blip r:embed="rId3">
            <a:alphaModFix/>
          </a:blip>
          <a:srcRect b="0" l="0" r="0" t="832"/>
          <a:stretch/>
        </p:blipFill>
        <p:spPr>
          <a:xfrm>
            <a:off x="3548982" y="2025597"/>
            <a:ext cx="6219821" cy="4623112"/>
          </a:xfrm>
          <a:prstGeom prst="rect">
            <a:avLst/>
          </a:prstGeom>
          <a:noFill/>
          <a:ln>
            <a:noFill/>
          </a:ln>
        </p:spPr>
      </p:pic>
      <p:sp>
        <p:nvSpPr>
          <p:cNvPr id="133" name="Google Shape;133;p11"/>
          <p:cNvSpPr/>
          <p:nvPr/>
        </p:nvSpPr>
        <p:spPr>
          <a:xfrm>
            <a:off x="5455087" y="6648709"/>
            <a:ext cx="233910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Arial"/>
                <a:ea typeface="Arial"/>
                <a:cs typeface="Arial"/>
                <a:sym typeface="Arial"/>
              </a:rPr>
              <a:t>快來考一張吧</a:t>
            </a:r>
            <a:endParaRPr b="1" sz="2800">
              <a:solidFill>
                <a:srgbClr val="FF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2"/>
          <p:cNvSpPr/>
          <p:nvPr/>
        </p:nvSpPr>
        <p:spPr>
          <a:xfrm>
            <a:off x="4883160" y="6652205"/>
            <a:ext cx="3526928"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履歷直接寫上 不要客氣</a:t>
            </a:r>
            <a:endParaRPr/>
          </a:p>
        </p:txBody>
      </p:sp>
      <p:sp>
        <p:nvSpPr>
          <p:cNvPr id="139" name="Google Shape;139;p12"/>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好處10</a:t>
            </a:r>
            <a:r>
              <a:rPr lang="en-US" sz="2358">
                <a:solidFill>
                  <a:schemeClr val="lt1"/>
                </a:solidFill>
                <a:latin typeface="Arial"/>
                <a:ea typeface="Arial"/>
                <a:cs typeface="Arial"/>
                <a:sym typeface="Arial"/>
              </a:rPr>
              <a:t>  多一項鈑金專業履歷</a:t>
            </a:r>
            <a:endParaRPr/>
          </a:p>
        </p:txBody>
      </p:sp>
      <p:pic>
        <p:nvPicPr>
          <p:cNvPr id="140" name="Google Shape;140;p12"/>
          <p:cNvPicPr preferRelativeResize="0"/>
          <p:nvPr/>
        </p:nvPicPr>
        <p:blipFill rotWithShape="1">
          <a:blip r:embed="rId3">
            <a:alphaModFix/>
          </a:blip>
          <a:srcRect b="0" l="0" r="0" t="0"/>
          <a:stretch/>
        </p:blipFill>
        <p:spPr>
          <a:xfrm>
            <a:off x="2131751" y="2206183"/>
            <a:ext cx="8776858" cy="3829797"/>
          </a:xfrm>
          <a:prstGeom prst="rect">
            <a:avLst/>
          </a:prstGeom>
          <a:noFill/>
          <a:ln>
            <a:noFill/>
          </a:ln>
        </p:spPr>
      </p:pic>
      <p:pic>
        <p:nvPicPr>
          <p:cNvPr id="141" name="Google Shape;141;p12"/>
          <p:cNvPicPr preferRelativeResize="0"/>
          <p:nvPr/>
        </p:nvPicPr>
        <p:blipFill rotWithShape="1">
          <a:blip r:embed="rId4">
            <a:alphaModFix/>
          </a:blip>
          <a:srcRect b="0" l="0" r="0" t="0"/>
          <a:stretch/>
        </p:blipFill>
        <p:spPr>
          <a:xfrm>
            <a:off x="9802863" y="2066526"/>
            <a:ext cx="1527600" cy="4492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3"/>
          <p:cNvSpPr/>
          <p:nvPr/>
        </p:nvSpPr>
        <p:spPr>
          <a:xfrm>
            <a:off x="5303573" y="6652205"/>
            <a:ext cx="2674130"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趕快學會鈑金吧!!</a:t>
            </a:r>
            <a:endParaRPr/>
          </a:p>
        </p:txBody>
      </p:sp>
      <p:sp>
        <p:nvSpPr>
          <p:cNvPr id="147" name="Google Shape;147;p13"/>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好處11</a:t>
            </a:r>
            <a:r>
              <a:rPr lang="en-US" sz="2358">
                <a:solidFill>
                  <a:schemeClr val="lt1"/>
                </a:solidFill>
                <a:latin typeface="Arial"/>
                <a:ea typeface="Arial"/>
                <a:cs typeface="Arial"/>
                <a:sym typeface="Arial"/>
              </a:rPr>
              <a:t> 減少錯誤發生與反淘汰</a:t>
            </a:r>
            <a:endParaRPr/>
          </a:p>
        </p:txBody>
      </p:sp>
      <p:pic>
        <p:nvPicPr>
          <p:cNvPr descr="gall" id="148" name="Google Shape;148;p13"/>
          <p:cNvPicPr preferRelativeResize="0"/>
          <p:nvPr/>
        </p:nvPicPr>
        <p:blipFill rotWithShape="1">
          <a:blip r:embed="rId3">
            <a:alphaModFix/>
          </a:blip>
          <a:srcRect b="0" l="0" r="0" t="0"/>
          <a:stretch/>
        </p:blipFill>
        <p:spPr>
          <a:xfrm>
            <a:off x="3522239" y="2103241"/>
            <a:ext cx="6995016" cy="4325350"/>
          </a:xfrm>
          <a:prstGeom prst="rect">
            <a:avLst/>
          </a:prstGeom>
          <a:noFill/>
          <a:ln cap="flat" cmpd="sng" w="9525">
            <a:solidFill>
              <a:srgbClr val="000000"/>
            </a:solidFill>
            <a:prstDash val="solid"/>
            <a:miter lim="800000"/>
            <a:headEnd len="sm" w="sm" type="none"/>
            <a:tailEnd len="sm" w="sm" type="none"/>
          </a:ln>
        </p:spPr>
      </p:pic>
      <p:pic>
        <p:nvPicPr>
          <p:cNvPr id="149" name="Google Shape;149;p13"/>
          <p:cNvPicPr preferRelativeResize="0"/>
          <p:nvPr/>
        </p:nvPicPr>
        <p:blipFill rotWithShape="1">
          <a:blip r:embed="rId4">
            <a:alphaModFix/>
          </a:blip>
          <a:srcRect b="0" l="0" r="0" t="0"/>
          <a:stretch/>
        </p:blipFill>
        <p:spPr>
          <a:xfrm>
            <a:off x="925751" y="2278846"/>
            <a:ext cx="2220500" cy="4325350"/>
          </a:xfrm>
          <a:prstGeom prst="rect">
            <a:avLst/>
          </a:prstGeom>
          <a:noFill/>
          <a:ln>
            <a:noFill/>
          </a:ln>
        </p:spPr>
      </p:pic>
      <p:sp>
        <p:nvSpPr>
          <p:cNvPr id="150" name="Google Shape;150;p13"/>
          <p:cNvSpPr/>
          <p:nvPr/>
        </p:nvSpPr>
        <p:spPr>
          <a:xfrm>
            <a:off x="2730435" y="2620116"/>
            <a:ext cx="3096041" cy="966808"/>
          </a:xfrm>
          <a:prstGeom prst="wedgeRoundRectCallout">
            <a:avLst>
              <a:gd fmla="val -63485" name="adj1"/>
              <a:gd fmla="val 20391" name="adj2"/>
              <a:gd fmla="val 16667" name="adj3"/>
            </a:avLst>
          </a:prstGeom>
          <a:gradFill>
            <a:gsLst>
              <a:gs pos="0">
                <a:srgbClr val="FF7E7E"/>
              </a:gs>
              <a:gs pos="50000">
                <a:srgbClr val="FFB1B1"/>
              </a:gs>
              <a:gs pos="100000">
                <a:srgbClr val="FFD9D9"/>
              </a:gs>
            </a:gsLst>
            <a:lin ang="13500000" scaled="0"/>
          </a:gra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902">
                <a:solidFill>
                  <a:srgbClr val="6600FF"/>
                </a:solidFill>
                <a:latin typeface="Arial"/>
                <a:ea typeface="Arial"/>
                <a:cs typeface="Arial"/>
                <a:sym typeface="Arial"/>
              </a:rPr>
              <a:t>鈑金一定要會</a:t>
            </a:r>
            <a:endParaRPr sz="2902">
              <a:solidFill>
                <a:srgbClr val="6600FF"/>
              </a:solidFill>
              <a:latin typeface="Arial"/>
              <a:ea typeface="Arial"/>
              <a:cs typeface="Arial"/>
              <a:sym typeface="Arial"/>
            </a:endParaRPr>
          </a:p>
          <a:p>
            <a:pPr indent="0" lvl="0" marL="0" marR="0" rtl="0" algn="l">
              <a:spcBef>
                <a:spcPts val="0"/>
              </a:spcBef>
              <a:spcAft>
                <a:spcPts val="0"/>
              </a:spcAft>
              <a:buNone/>
            </a:pPr>
            <a:r>
              <a:rPr lang="en-US" sz="2902">
                <a:solidFill>
                  <a:srgbClr val="6600FF"/>
                </a:solidFill>
                <a:latin typeface="Arial"/>
                <a:ea typeface="Arial"/>
                <a:cs typeface="Arial"/>
                <a:sym typeface="Arial"/>
              </a:rPr>
              <a:t>沒得選擇</a:t>
            </a:r>
            <a:endParaRPr sz="2902">
              <a:solidFill>
                <a:srgbClr val="66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4"/>
          <p:cNvSpPr/>
          <p:nvPr/>
        </p:nvSpPr>
        <p:spPr>
          <a:xfrm>
            <a:off x="5726677" y="6668876"/>
            <a:ext cx="1811714"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你不能不會</a:t>
            </a:r>
            <a:endParaRPr sz="2539">
              <a:solidFill>
                <a:srgbClr val="0000FF"/>
              </a:solidFill>
              <a:latin typeface="Arial"/>
              <a:ea typeface="Arial"/>
              <a:cs typeface="Arial"/>
              <a:sym typeface="Arial"/>
            </a:endParaRPr>
          </a:p>
        </p:txBody>
      </p:sp>
      <p:pic>
        <p:nvPicPr>
          <p:cNvPr descr="F:\Axis CAD Back Up from 390\Axis CAD Projects\SolidWorks Corporation\Marketing Images (Leslie Frost)\Abco\Test Images\Abco 4000 x 3000 Final.tif" id="156" name="Google Shape;156;p14"/>
          <p:cNvPicPr preferRelativeResize="0"/>
          <p:nvPr/>
        </p:nvPicPr>
        <p:blipFill rotWithShape="1">
          <a:blip r:embed="rId3">
            <a:alphaModFix/>
          </a:blip>
          <a:srcRect b="0" l="0" r="0" t="0"/>
          <a:stretch/>
        </p:blipFill>
        <p:spPr>
          <a:xfrm>
            <a:off x="6310348" y="2166837"/>
            <a:ext cx="5013381" cy="4078158"/>
          </a:xfrm>
          <a:prstGeom prst="rect">
            <a:avLst/>
          </a:prstGeom>
          <a:noFill/>
          <a:ln>
            <a:noFill/>
          </a:ln>
        </p:spPr>
      </p:pic>
      <p:sp>
        <p:nvSpPr>
          <p:cNvPr id="157" name="Google Shape;157;p14"/>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好處12</a:t>
            </a:r>
            <a:r>
              <a:rPr lang="en-US" sz="2358">
                <a:solidFill>
                  <a:schemeClr val="lt1"/>
                </a:solidFill>
                <a:latin typeface="Arial"/>
                <a:ea typeface="Arial"/>
                <a:cs typeface="Arial"/>
                <a:sym typeface="Arial"/>
              </a:rPr>
              <a:t> 鈑金在設備扮演重要角色</a:t>
            </a:r>
            <a:endParaRPr/>
          </a:p>
        </p:txBody>
      </p:sp>
      <p:pic>
        <p:nvPicPr>
          <p:cNvPr id="158" name="Google Shape;158;p14"/>
          <p:cNvPicPr preferRelativeResize="0"/>
          <p:nvPr/>
        </p:nvPicPr>
        <p:blipFill rotWithShape="1">
          <a:blip r:embed="rId4">
            <a:alphaModFix/>
          </a:blip>
          <a:srcRect b="0" l="0" r="0" t="0"/>
          <a:stretch/>
        </p:blipFill>
        <p:spPr>
          <a:xfrm>
            <a:off x="967379" y="2335293"/>
            <a:ext cx="3902816" cy="3909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5"/>
          <p:cNvSpPr/>
          <p:nvPr/>
        </p:nvSpPr>
        <p:spPr>
          <a:xfrm>
            <a:off x="0" y="1017219"/>
            <a:ext cx="13247688" cy="1065084"/>
          </a:xfrm>
          <a:prstGeom prst="rect">
            <a:avLst/>
          </a:prstGeom>
          <a:solidFill>
            <a:srgbClr val="0000FF"/>
          </a:solidFill>
          <a:ln>
            <a:noFill/>
          </a:ln>
        </p:spPr>
        <p:txBody>
          <a:bodyPr anchorCtr="0" anchor="ctr" bIns="40875" lIns="81750" spcFirstLastPara="1" rIns="81750" wrap="square" tIns="40875">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a:p>
          <a:p>
            <a:pPr indent="0" lvl="0" marL="0" marR="0" rtl="0" algn="ctr">
              <a:lnSpc>
                <a:spcPct val="110000"/>
              </a:lnSpc>
              <a:spcBef>
                <a:spcPts val="0"/>
              </a:spcBef>
              <a:spcAft>
                <a:spcPts val="0"/>
              </a:spcAft>
              <a:buNone/>
            </a:pPr>
            <a:r>
              <a:rPr lang="en-US" sz="2539">
                <a:solidFill>
                  <a:srgbClr val="FF0000"/>
                </a:solidFill>
                <a:latin typeface="Arial"/>
                <a:ea typeface="Arial"/>
                <a:cs typeface="Arial"/>
                <a:sym typeface="Arial"/>
              </a:rPr>
              <a:t>好處13 </a:t>
            </a:r>
            <a:r>
              <a:rPr lang="en-US" sz="2538">
                <a:solidFill>
                  <a:schemeClr val="lt1"/>
                </a:solidFill>
                <a:latin typeface="Arial"/>
                <a:ea typeface="Arial"/>
                <a:cs typeface="Arial"/>
                <a:sym typeface="Arial"/>
              </a:rPr>
              <a:t>鈑金與鋼構是相輔相成專業 </a:t>
            </a:r>
            <a:endParaRPr/>
          </a:p>
        </p:txBody>
      </p:sp>
      <p:pic>
        <p:nvPicPr>
          <p:cNvPr descr="Frame_813d0a324dbe395e5ce7720b9b617629" id="165" name="Google Shape;165;p15"/>
          <p:cNvPicPr preferRelativeResize="0"/>
          <p:nvPr/>
        </p:nvPicPr>
        <p:blipFill rotWithShape="1">
          <a:blip r:embed="rId3">
            <a:alphaModFix/>
          </a:blip>
          <a:srcRect b="0" l="0" r="0" t="0"/>
          <a:stretch/>
        </p:blipFill>
        <p:spPr>
          <a:xfrm>
            <a:off x="753337" y="2592404"/>
            <a:ext cx="3736382" cy="3053599"/>
          </a:xfrm>
          <a:prstGeom prst="rect">
            <a:avLst/>
          </a:prstGeom>
          <a:noFill/>
          <a:ln cap="flat" cmpd="sng" w="9525">
            <a:solidFill>
              <a:srgbClr val="000000"/>
            </a:solidFill>
            <a:prstDash val="solid"/>
            <a:miter lim="800000"/>
            <a:headEnd len="sm" w="sm" type="none"/>
            <a:tailEnd len="sm" w="sm" type="none"/>
          </a:ln>
        </p:spPr>
      </p:pic>
      <p:pic>
        <p:nvPicPr>
          <p:cNvPr descr="asador-inox" id="166" name="Google Shape;166;p15"/>
          <p:cNvPicPr preferRelativeResize="0"/>
          <p:nvPr/>
        </p:nvPicPr>
        <p:blipFill rotWithShape="1">
          <a:blip r:embed="rId4">
            <a:alphaModFix/>
          </a:blip>
          <a:srcRect b="0" l="0" r="0" t="0"/>
          <a:stretch/>
        </p:blipFill>
        <p:spPr>
          <a:xfrm>
            <a:off x="4291216" y="3677368"/>
            <a:ext cx="3999796" cy="2839404"/>
          </a:xfrm>
          <a:prstGeom prst="rect">
            <a:avLst/>
          </a:prstGeom>
          <a:noFill/>
          <a:ln cap="flat" cmpd="sng" w="9525">
            <a:solidFill>
              <a:srgbClr val="000000"/>
            </a:solidFill>
            <a:prstDash val="solid"/>
            <a:miter lim="800000"/>
            <a:headEnd len="sm" w="sm" type="none"/>
            <a:tailEnd len="sm" w="sm" type="none"/>
          </a:ln>
        </p:spPr>
      </p:pic>
      <p:pic>
        <p:nvPicPr>
          <p:cNvPr descr="C:\Users\JTadic\Dropbox\3dvision\cleveland training\2012\costing.png" id="167" name="Google Shape;167;p15"/>
          <p:cNvPicPr preferRelativeResize="0"/>
          <p:nvPr/>
        </p:nvPicPr>
        <p:blipFill rotWithShape="1">
          <a:blip r:embed="rId5">
            <a:alphaModFix/>
          </a:blip>
          <a:srcRect b="0" l="0" r="0" t="0"/>
          <a:stretch/>
        </p:blipFill>
        <p:spPr>
          <a:xfrm>
            <a:off x="8417127" y="2289900"/>
            <a:ext cx="4077224" cy="41445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6"/>
          <p:cNvSpPr/>
          <p:nvPr/>
        </p:nvSpPr>
        <p:spPr>
          <a:xfrm>
            <a:off x="0" y="1063309"/>
            <a:ext cx="13247688" cy="878876"/>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00">
                <a:solidFill>
                  <a:schemeClr val="lt1"/>
                </a:solidFill>
                <a:latin typeface="Arial"/>
                <a:ea typeface="Arial"/>
                <a:cs typeface="Arial"/>
                <a:sym typeface="Arial"/>
              </a:rPr>
              <a:t> 1 鈑金專業原理</a:t>
            </a:r>
            <a:endParaRPr sz="3200">
              <a:solidFill>
                <a:schemeClr val="lt1"/>
              </a:solidFill>
              <a:latin typeface="Arial"/>
              <a:ea typeface="Arial"/>
              <a:cs typeface="Arial"/>
              <a:sym typeface="Arial"/>
            </a:endParaRPr>
          </a:p>
        </p:txBody>
      </p:sp>
      <p:sp>
        <p:nvSpPr>
          <p:cNvPr id="173" name="Google Shape;173;p16"/>
          <p:cNvSpPr/>
          <p:nvPr/>
        </p:nvSpPr>
        <p:spPr>
          <a:xfrm>
            <a:off x="957912" y="2152320"/>
            <a:ext cx="2441259"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1-1 提升自我</a:t>
            </a:r>
            <a:endParaRPr sz="2800">
              <a:solidFill>
                <a:schemeClr val="dk1"/>
              </a:solidFill>
              <a:latin typeface="Arial"/>
              <a:ea typeface="Arial"/>
              <a:cs typeface="Arial"/>
              <a:sym typeface="Arial"/>
            </a:endParaRPr>
          </a:p>
        </p:txBody>
      </p:sp>
      <p:sp>
        <p:nvSpPr>
          <p:cNvPr id="174" name="Google Shape;174;p16"/>
          <p:cNvSpPr/>
          <p:nvPr/>
        </p:nvSpPr>
        <p:spPr>
          <a:xfrm>
            <a:off x="951706" y="3109091"/>
            <a:ext cx="2793046"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1-2 製造驗證</a:t>
            </a:r>
            <a:endParaRPr/>
          </a:p>
        </p:txBody>
      </p:sp>
      <p:sp>
        <p:nvSpPr>
          <p:cNvPr id="175" name="Google Shape;175;p16"/>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1-3 降低成本</a:t>
            </a:r>
            <a:endParaRPr sz="2800">
              <a:solidFill>
                <a:schemeClr val="dk1"/>
              </a:solidFill>
              <a:latin typeface="Arial"/>
              <a:ea typeface="Arial"/>
              <a:cs typeface="Arial"/>
              <a:sym typeface="Arial"/>
            </a:endParaRPr>
          </a:p>
        </p:txBody>
      </p:sp>
      <p:sp>
        <p:nvSpPr>
          <p:cNvPr id="176" name="Google Shape;176;p16"/>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1-4 結構分析</a:t>
            </a:r>
            <a:endParaRPr sz="2800">
              <a:solidFill>
                <a:schemeClr val="dk1"/>
              </a:solidFill>
              <a:latin typeface="Arial"/>
              <a:ea typeface="Arial"/>
              <a:cs typeface="Arial"/>
              <a:sym typeface="Arial"/>
            </a:endParaRPr>
          </a:p>
        </p:txBody>
      </p:sp>
      <p:sp>
        <p:nvSpPr>
          <p:cNvPr id="177" name="Google Shape;177;p16"/>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1-5 增加用途</a:t>
            </a:r>
            <a:endParaRPr sz="2800">
              <a:solidFill>
                <a:schemeClr val="dk1"/>
              </a:solidFill>
              <a:latin typeface="Arial"/>
              <a:ea typeface="Arial"/>
              <a:cs typeface="Arial"/>
              <a:sym typeface="Arial"/>
            </a:endParaRPr>
          </a:p>
        </p:txBody>
      </p:sp>
      <p:sp>
        <p:nvSpPr>
          <p:cNvPr id="178" name="Google Shape;178;p16"/>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179" name="Google Shape;179;p16"/>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7"/>
          <p:cNvSpPr/>
          <p:nvPr/>
        </p:nvSpPr>
        <p:spPr>
          <a:xfrm>
            <a:off x="0" y="1038529"/>
            <a:ext cx="1324768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 摺邊不行用掃出</a:t>
            </a:r>
            <a:endParaRPr sz="2358">
              <a:solidFill>
                <a:schemeClr val="lt1"/>
              </a:solidFill>
              <a:latin typeface="Arial"/>
              <a:ea typeface="Arial"/>
              <a:cs typeface="Arial"/>
              <a:sym typeface="Arial"/>
            </a:endParaRPr>
          </a:p>
        </p:txBody>
      </p:sp>
      <p:sp>
        <p:nvSpPr>
          <p:cNvPr id="185" name="Google Shape;185;p17"/>
          <p:cNvSpPr/>
          <p:nvPr/>
        </p:nvSpPr>
        <p:spPr>
          <a:xfrm>
            <a:off x="5260381" y="6626147"/>
            <a:ext cx="2725490"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透過展開驗證</a:t>
            </a:r>
            <a:endParaRPr sz="2539">
              <a:solidFill>
                <a:srgbClr val="0000FF"/>
              </a:solidFill>
              <a:latin typeface="Arial"/>
              <a:ea typeface="Arial"/>
              <a:cs typeface="Arial"/>
              <a:sym typeface="Arial"/>
            </a:endParaRPr>
          </a:p>
        </p:txBody>
      </p:sp>
      <p:pic>
        <p:nvPicPr>
          <p:cNvPr id="186" name="Google Shape;186;p17"/>
          <p:cNvPicPr preferRelativeResize="0"/>
          <p:nvPr/>
        </p:nvPicPr>
        <p:blipFill rotWithShape="1">
          <a:blip r:embed="rId3">
            <a:alphaModFix/>
          </a:blip>
          <a:srcRect b="0" l="0" r="0" t="0"/>
          <a:stretch/>
        </p:blipFill>
        <p:spPr>
          <a:xfrm>
            <a:off x="749571" y="2093453"/>
            <a:ext cx="3045121" cy="4327276"/>
          </a:xfrm>
          <a:prstGeom prst="rect">
            <a:avLst/>
          </a:prstGeom>
          <a:noFill/>
          <a:ln>
            <a:noFill/>
          </a:ln>
        </p:spPr>
      </p:pic>
      <p:pic>
        <p:nvPicPr>
          <p:cNvPr id="187" name="Google Shape;187;p17"/>
          <p:cNvPicPr preferRelativeResize="0"/>
          <p:nvPr/>
        </p:nvPicPr>
        <p:blipFill rotWithShape="1">
          <a:blip r:embed="rId4">
            <a:alphaModFix/>
          </a:blip>
          <a:srcRect b="0" l="0" r="0" t="0"/>
          <a:stretch/>
        </p:blipFill>
        <p:spPr>
          <a:xfrm>
            <a:off x="4117911" y="2518657"/>
            <a:ext cx="8591567" cy="37122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8"/>
          <p:cNvPicPr preferRelativeResize="0"/>
          <p:nvPr/>
        </p:nvPicPr>
        <p:blipFill rotWithShape="1">
          <a:blip r:embed="rId3">
            <a:alphaModFix/>
          </a:blip>
          <a:srcRect b="0" l="0" r="0" t="23229"/>
          <a:stretch/>
        </p:blipFill>
        <p:spPr>
          <a:xfrm>
            <a:off x="680460" y="2597337"/>
            <a:ext cx="3317238" cy="2352568"/>
          </a:xfrm>
          <a:prstGeom prst="rect">
            <a:avLst/>
          </a:prstGeom>
          <a:noFill/>
          <a:ln>
            <a:noFill/>
          </a:ln>
        </p:spPr>
      </p:pic>
      <p:sp>
        <p:nvSpPr>
          <p:cNvPr id="193" name="Google Shape;193;p18"/>
          <p:cNvSpPr/>
          <p:nvPr/>
        </p:nvSpPr>
        <p:spPr>
          <a:xfrm>
            <a:off x="0" y="1038529"/>
            <a:ext cx="1324912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 模擬實際彎折-改孔距</a:t>
            </a:r>
            <a:endParaRPr sz="2358">
              <a:solidFill>
                <a:schemeClr val="lt1"/>
              </a:solidFill>
              <a:latin typeface="Arial"/>
              <a:ea typeface="Arial"/>
              <a:cs typeface="Arial"/>
              <a:sym typeface="Arial"/>
            </a:endParaRPr>
          </a:p>
        </p:txBody>
      </p:sp>
      <p:sp>
        <p:nvSpPr>
          <p:cNvPr id="194" name="Google Shape;194;p18"/>
          <p:cNvSpPr/>
          <p:nvPr/>
        </p:nvSpPr>
        <p:spPr>
          <a:xfrm>
            <a:off x="1379100" y="5354021"/>
            <a:ext cx="1218638" cy="785561"/>
          </a:xfrm>
          <a:prstGeom prst="wedgeRoundRectCallout">
            <a:avLst>
              <a:gd fmla="val -5291" name="adj1"/>
              <a:gd fmla="val -23752"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177">
                <a:solidFill>
                  <a:schemeClr val="dk1"/>
                </a:solidFill>
                <a:latin typeface="Arial"/>
                <a:ea typeface="Arial"/>
                <a:cs typeface="Arial"/>
                <a:sym typeface="Arial"/>
              </a:rPr>
              <a:t>無彎折</a:t>
            </a:r>
            <a:endParaRPr sz="2177">
              <a:solidFill>
                <a:schemeClr val="dk1"/>
              </a:solidFill>
              <a:latin typeface="Arial"/>
              <a:ea typeface="Arial"/>
              <a:cs typeface="Arial"/>
              <a:sym typeface="Arial"/>
            </a:endParaRPr>
          </a:p>
          <a:p>
            <a:pPr indent="0" lvl="0" marL="0" marR="0" rtl="0" algn="l">
              <a:spcBef>
                <a:spcPts val="0"/>
              </a:spcBef>
              <a:spcAft>
                <a:spcPts val="0"/>
              </a:spcAft>
              <a:buNone/>
            </a:pPr>
            <a:r>
              <a:rPr lang="en-US" sz="2177">
                <a:solidFill>
                  <a:schemeClr val="dk1"/>
                </a:solidFill>
                <a:latin typeface="Arial"/>
                <a:ea typeface="Arial"/>
                <a:cs typeface="Arial"/>
                <a:sym typeface="Arial"/>
              </a:rPr>
              <a:t>不合理</a:t>
            </a:r>
            <a:endParaRPr sz="2177">
              <a:solidFill>
                <a:schemeClr val="dk1"/>
              </a:solidFill>
              <a:latin typeface="Arial"/>
              <a:ea typeface="Arial"/>
              <a:cs typeface="Arial"/>
              <a:sym typeface="Arial"/>
            </a:endParaRPr>
          </a:p>
        </p:txBody>
      </p:sp>
      <p:pic>
        <p:nvPicPr>
          <p:cNvPr id="195" name="Google Shape;195;p18"/>
          <p:cNvPicPr preferRelativeResize="0"/>
          <p:nvPr/>
        </p:nvPicPr>
        <p:blipFill rotWithShape="1">
          <a:blip r:embed="rId4">
            <a:alphaModFix/>
          </a:blip>
          <a:srcRect b="0" l="0" r="0" t="0"/>
          <a:stretch/>
        </p:blipFill>
        <p:spPr>
          <a:xfrm>
            <a:off x="10286628" y="566369"/>
            <a:ext cx="2428196" cy="1905200"/>
          </a:xfrm>
          <a:prstGeom prst="rect">
            <a:avLst/>
          </a:prstGeom>
          <a:noFill/>
          <a:ln>
            <a:noFill/>
          </a:ln>
        </p:spPr>
      </p:pic>
      <p:pic>
        <p:nvPicPr>
          <p:cNvPr id="196" name="Google Shape;196;p18"/>
          <p:cNvPicPr preferRelativeResize="0"/>
          <p:nvPr/>
        </p:nvPicPr>
        <p:blipFill rotWithShape="1">
          <a:blip r:embed="rId5">
            <a:alphaModFix/>
          </a:blip>
          <a:srcRect b="0" l="0" r="0" t="0"/>
          <a:stretch/>
        </p:blipFill>
        <p:spPr>
          <a:xfrm>
            <a:off x="4512187" y="2619449"/>
            <a:ext cx="3796206" cy="2134382"/>
          </a:xfrm>
          <a:prstGeom prst="rect">
            <a:avLst/>
          </a:prstGeom>
          <a:noFill/>
          <a:ln>
            <a:noFill/>
          </a:ln>
        </p:spPr>
      </p:pic>
      <p:cxnSp>
        <p:nvCxnSpPr>
          <p:cNvPr id="197" name="Google Shape;197;p18"/>
          <p:cNvCxnSpPr/>
          <p:nvPr/>
        </p:nvCxnSpPr>
        <p:spPr>
          <a:xfrm rot="10800000">
            <a:off x="3093497" y="4002299"/>
            <a:ext cx="456311" cy="192730"/>
          </a:xfrm>
          <a:prstGeom prst="straightConnector1">
            <a:avLst/>
          </a:prstGeom>
          <a:noFill/>
          <a:ln cap="flat" cmpd="sng" w="76200">
            <a:solidFill>
              <a:srgbClr val="FF0000"/>
            </a:solidFill>
            <a:prstDash val="solid"/>
            <a:round/>
            <a:headEnd len="med" w="med" type="none"/>
            <a:tailEnd len="med" w="med" type="triangle"/>
          </a:ln>
        </p:spPr>
      </p:cxnSp>
      <p:sp>
        <p:nvSpPr>
          <p:cNvPr id="198" name="Google Shape;198;p18"/>
          <p:cNvSpPr/>
          <p:nvPr/>
        </p:nvSpPr>
        <p:spPr>
          <a:xfrm>
            <a:off x="6074276" y="5306758"/>
            <a:ext cx="1218638" cy="785561"/>
          </a:xfrm>
          <a:prstGeom prst="wedgeRoundRectCallout">
            <a:avLst>
              <a:gd fmla="val -19054" name="adj1"/>
              <a:gd fmla="val -35614"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177">
                <a:solidFill>
                  <a:schemeClr val="dk1"/>
                </a:solidFill>
                <a:latin typeface="Arial"/>
                <a:ea typeface="Arial"/>
                <a:cs typeface="Arial"/>
                <a:sym typeface="Arial"/>
              </a:rPr>
              <a:t>彎折小</a:t>
            </a:r>
            <a:endParaRPr sz="2177">
              <a:solidFill>
                <a:schemeClr val="dk1"/>
              </a:solidFill>
              <a:latin typeface="Arial"/>
              <a:ea typeface="Arial"/>
              <a:cs typeface="Arial"/>
              <a:sym typeface="Arial"/>
            </a:endParaRPr>
          </a:p>
          <a:p>
            <a:pPr indent="0" lvl="0" marL="0" marR="0" rtl="0" algn="l">
              <a:spcBef>
                <a:spcPts val="0"/>
              </a:spcBef>
              <a:spcAft>
                <a:spcPts val="0"/>
              </a:spcAft>
              <a:buNone/>
            </a:pPr>
            <a:r>
              <a:rPr lang="en-US" sz="2177">
                <a:solidFill>
                  <a:schemeClr val="dk1"/>
                </a:solidFill>
                <a:latin typeface="Arial"/>
                <a:ea typeface="Arial"/>
                <a:cs typeface="Arial"/>
                <a:sym typeface="Arial"/>
              </a:rPr>
              <a:t>不合理</a:t>
            </a:r>
            <a:endParaRPr sz="2177">
              <a:solidFill>
                <a:schemeClr val="dk1"/>
              </a:solidFill>
              <a:latin typeface="Arial"/>
              <a:ea typeface="Arial"/>
              <a:cs typeface="Arial"/>
              <a:sym typeface="Arial"/>
            </a:endParaRPr>
          </a:p>
        </p:txBody>
      </p:sp>
      <p:pic>
        <p:nvPicPr>
          <p:cNvPr id="199" name="Google Shape;199;p18"/>
          <p:cNvPicPr preferRelativeResize="0"/>
          <p:nvPr/>
        </p:nvPicPr>
        <p:blipFill rotWithShape="1">
          <a:blip r:embed="rId6">
            <a:alphaModFix/>
          </a:blip>
          <a:srcRect b="0" l="0" r="0" t="0"/>
          <a:stretch/>
        </p:blipFill>
        <p:spPr>
          <a:xfrm>
            <a:off x="8646646" y="2619452"/>
            <a:ext cx="3895051" cy="2250629"/>
          </a:xfrm>
          <a:prstGeom prst="rect">
            <a:avLst/>
          </a:prstGeom>
          <a:noFill/>
          <a:ln>
            <a:noFill/>
          </a:ln>
        </p:spPr>
      </p:pic>
      <p:sp>
        <p:nvSpPr>
          <p:cNvPr id="200" name="Google Shape;200;p18"/>
          <p:cNvSpPr/>
          <p:nvPr/>
        </p:nvSpPr>
        <p:spPr>
          <a:xfrm>
            <a:off x="680463" y="2597339"/>
            <a:ext cx="3460899" cy="2441599"/>
          </a:xfrm>
          <a:prstGeom prst="rect">
            <a:avLst/>
          </a:prstGeom>
          <a:noFill/>
          <a:ln cap="flat" cmpd="sng" w="19050">
            <a:solidFill>
              <a:schemeClr val="dk1"/>
            </a:solidFill>
            <a:prstDash val="solid"/>
            <a:round/>
            <a:headEnd len="sm" w="sm" type="none"/>
            <a:tailEnd len="sm" w="sm" type="none"/>
          </a:ln>
        </p:spPr>
        <p:txBody>
          <a:bodyPr anchorCtr="0" anchor="t" bIns="41450" lIns="82925" spcFirstLastPara="1" rIns="82925" wrap="square" tIns="41450">
            <a:noAutofit/>
          </a:bodyPr>
          <a:lstStyle/>
          <a:p>
            <a:pPr indent="0" lvl="0" marL="0" marR="0" rtl="0" algn="ctr">
              <a:spcBef>
                <a:spcPts val="0"/>
              </a:spcBef>
              <a:spcAft>
                <a:spcPts val="0"/>
              </a:spcAft>
              <a:buNone/>
            </a:pPr>
            <a:r>
              <a:t/>
            </a:r>
            <a:endParaRPr b="1" sz="1451">
              <a:solidFill>
                <a:schemeClr val="dk1"/>
              </a:solidFill>
              <a:latin typeface="Arial"/>
              <a:ea typeface="Arial"/>
              <a:cs typeface="Arial"/>
              <a:sym typeface="Arial"/>
            </a:endParaRPr>
          </a:p>
        </p:txBody>
      </p:sp>
      <p:sp>
        <p:nvSpPr>
          <p:cNvPr id="201" name="Google Shape;201;p18"/>
          <p:cNvSpPr/>
          <p:nvPr/>
        </p:nvSpPr>
        <p:spPr>
          <a:xfrm>
            <a:off x="9677309" y="5306757"/>
            <a:ext cx="2191280" cy="785561"/>
          </a:xfrm>
          <a:prstGeom prst="wedgeRoundRectCallout">
            <a:avLst>
              <a:gd fmla="val -5291" name="adj1"/>
              <a:gd fmla="val -23752"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177">
                <a:solidFill>
                  <a:schemeClr val="dk1"/>
                </a:solidFill>
                <a:latin typeface="Arial"/>
                <a:ea typeface="Arial"/>
                <a:cs typeface="Arial"/>
                <a:sym typeface="Arial"/>
              </a:rPr>
              <a:t>彎折合理，但…</a:t>
            </a:r>
            <a:endParaRPr sz="2177">
              <a:solidFill>
                <a:schemeClr val="dk1"/>
              </a:solidFill>
              <a:latin typeface="Arial"/>
              <a:ea typeface="Arial"/>
              <a:cs typeface="Arial"/>
              <a:sym typeface="Arial"/>
            </a:endParaRPr>
          </a:p>
        </p:txBody>
      </p:sp>
      <p:sp>
        <p:nvSpPr>
          <p:cNvPr id="202" name="Google Shape;202;p18"/>
          <p:cNvSpPr/>
          <p:nvPr/>
        </p:nvSpPr>
        <p:spPr>
          <a:xfrm>
            <a:off x="4486510" y="2619452"/>
            <a:ext cx="3821885" cy="2441599"/>
          </a:xfrm>
          <a:prstGeom prst="rect">
            <a:avLst/>
          </a:prstGeom>
          <a:noFill/>
          <a:ln cap="flat" cmpd="sng" w="19050">
            <a:solidFill>
              <a:schemeClr val="dk1"/>
            </a:solidFill>
            <a:prstDash val="solid"/>
            <a:round/>
            <a:headEnd len="sm" w="sm" type="none"/>
            <a:tailEnd len="sm" w="sm" type="none"/>
          </a:ln>
        </p:spPr>
        <p:txBody>
          <a:bodyPr anchorCtr="0" anchor="t" bIns="41450" lIns="82925" spcFirstLastPara="1" rIns="82925" wrap="square" tIns="41450">
            <a:noAutofit/>
          </a:bodyPr>
          <a:lstStyle/>
          <a:p>
            <a:pPr indent="0" lvl="0" marL="0" marR="0" rtl="0" algn="ctr">
              <a:spcBef>
                <a:spcPts val="0"/>
              </a:spcBef>
              <a:spcAft>
                <a:spcPts val="0"/>
              </a:spcAft>
              <a:buNone/>
            </a:pPr>
            <a:r>
              <a:t/>
            </a:r>
            <a:endParaRPr b="1" sz="1451">
              <a:solidFill>
                <a:schemeClr val="dk1"/>
              </a:solidFill>
              <a:latin typeface="Arial"/>
              <a:ea typeface="Arial"/>
              <a:cs typeface="Arial"/>
              <a:sym typeface="Arial"/>
            </a:endParaRPr>
          </a:p>
        </p:txBody>
      </p:sp>
      <p:sp>
        <p:nvSpPr>
          <p:cNvPr id="203" name="Google Shape;203;p18"/>
          <p:cNvSpPr/>
          <p:nvPr/>
        </p:nvSpPr>
        <p:spPr>
          <a:xfrm>
            <a:off x="8628011" y="2619452"/>
            <a:ext cx="3944563" cy="2441599"/>
          </a:xfrm>
          <a:prstGeom prst="rect">
            <a:avLst/>
          </a:prstGeom>
          <a:noFill/>
          <a:ln cap="flat" cmpd="sng" w="19050">
            <a:solidFill>
              <a:schemeClr val="dk1"/>
            </a:solidFill>
            <a:prstDash val="solid"/>
            <a:round/>
            <a:headEnd len="sm" w="sm" type="none"/>
            <a:tailEnd len="sm" w="sm" type="none"/>
          </a:ln>
        </p:spPr>
        <p:txBody>
          <a:bodyPr anchorCtr="0" anchor="t" bIns="41450" lIns="82925" spcFirstLastPara="1" rIns="82925" wrap="square" tIns="41450">
            <a:noAutofit/>
          </a:bodyPr>
          <a:lstStyle/>
          <a:p>
            <a:pPr indent="0" lvl="0" marL="0" marR="0" rtl="0" algn="ctr">
              <a:spcBef>
                <a:spcPts val="0"/>
              </a:spcBef>
              <a:spcAft>
                <a:spcPts val="0"/>
              </a:spcAft>
              <a:buNone/>
            </a:pPr>
            <a:r>
              <a:t/>
            </a:r>
            <a:endParaRPr b="1" sz="1451">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9"/>
          <p:cNvPicPr preferRelativeResize="0"/>
          <p:nvPr/>
        </p:nvPicPr>
        <p:blipFill rotWithShape="1">
          <a:blip r:embed="rId3">
            <a:alphaModFix/>
          </a:blip>
          <a:srcRect b="0" l="2811" r="5700" t="0"/>
          <a:stretch/>
        </p:blipFill>
        <p:spPr>
          <a:xfrm>
            <a:off x="604445" y="2274573"/>
            <a:ext cx="8168795" cy="4353155"/>
          </a:xfrm>
          <a:prstGeom prst="rect">
            <a:avLst/>
          </a:prstGeom>
          <a:noFill/>
          <a:ln>
            <a:noFill/>
          </a:ln>
        </p:spPr>
      </p:pic>
      <p:pic>
        <p:nvPicPr>
          <p:cNvPr id="210" name="Google Shape;210;p19"/>
          <p:cNvPicPr preferRelativeResize="0"/>
          <p:nvPr/>
        </p:nvPicPr>
        <p:blipFill rotWithShape="1">
          <a:blip r:embed="rId4">
            <a:alphaModFix/>
          </a:blip>
          <a:srcRect b="0" l="0" r="0" t="0"/>
          <a:stretch/>
        </p:blipFill>
        <p:spPr>
          <a:xfrm>
            <a:off x="9652473" y="3233477"/>
            <a:ext cx="2873691" cy="2090514"/>
          </a:xfrm>
          <a:prstGeom prst="rect">
            <a:avLst/>
          </a:prstGeom>
          <a:noFill/>
          <a:ln>
            <a:noFill/>
          </a:ln>
        </p:spPr>
      </p:pic>
      <p:sp>
        <p:nvSpPr>
          <p:cNvPr id="211" name="Google Shape;211;p19"/>
          <p:cNvSpPr/>
          <p:nvPr/>
        </p:nvSpPr>
        <p:spPr>
          <a:xfrm>
            <a:off x="5146616" y="6652204"/>
            <a:ext cx="2953053" cy="483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孔離彎折要2倍鈑厚</a:t>
            </a:r>
            <a:endParaRPr/>
          </a:p>
        </p:txBody>
      </p:sp>
      <p:pic>
        <p:nvPicPr>
          <p:cNvPr descr="http://ico.ooopic.com/ajax/iconpng/?id=163220.png" id="212" name="Google Shape;212;p19"/>
          <p:cNvPicPr preferRelativeResize="0"/>
          <p:nvPr/>
        </p:nvPicPr>
        <p:blipFill rotWithShape="1">
          <a:blip r:embed="rId5">
            <a:alphaModFix/>
          </a:blip>
          <a:srcRect b="0" l="0" r="0" t="0"/>
          <a:stretch/>
        </p:blipFill>
        <p:spPr>
          <a:xfrm>
            <a:off x="5274658" y="1927294"/>
            <a:ext cx="1589510" cy="1589510"/>
          </a:xfrm>
          <a:prstGeom prst="rect">
            <a:avLst/>
          </a:prstGeom>
          <a:noFill/>
          <a:ln>
            <a:noFill/>
          </a:ln>
        </p:spPr>
      </p:pic>
      <p:pic>
        <p:nvPicPr>
          <p:cNvPr descr="http://ico.ooopic.com/ajax/iconpng/?id=117487.png" id="213" name="Google Shape;213;p19"/>
          <p:cNvPicPr preferRelativeResize="0"/>
          <p:nvPr/>
        </p:nvPicPr>
        <p:blipFill rotWithShape="1">
          <a:blip r:embed="rId6">
            <a:alphaModFix/>
          </a:blip>
          <a:srcRect b="0" l="0" r="0" t="0"/>
          <a:stretch/>
        </p:blipFill>
        <p:spPr>
          <a:xfrm>
            <a:off x="7534234" y="3279115"/>
            <a:ext cx="1133725" cy="1133725"/>
          </a:xfrm>
          <a:prstGeom prst="rect">
            <a:avLst/>
          </a:prstGeom>
          <a:noFill/>
          <a:ln>
            <a:noFill/>
          </a:ln>
        </p:spPr>
      </p:pic>
      <p:sp>
        <p:nvSpPr>
          <p:cNvPr id="214" name="Google Shape;214;p19"/>
          <p:cNvSpPr/>
          <p:nvPr/>
        </p:nvSpPr>
        <p:spPr>
          <a:xfrm>
            <a:off x="0" y="1038529"/>
            <a:ext cx="1324912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 模擬實際彎折-改孔位</a:t>
            </a:r>
            <a:endParaRPr sz="2358">
              <a:solidFill>
                <a:schemeClr val="lt1"/>
              </a:solidFill>
              <a:latin typeface="Arial"/>
              <a:ea typeface="Arial"/>
              <a:cs typeface="Arial"/>
              <a:sym typeface="Arial"/>
            </a:endParaRPr>
          </a:p>
        </p:txBody>
      </p:sp>
      <p:sp>
        <p:nvSpPr>
          <p:cNvPr id="215" name="Google Shape;215;p19"/>
          <p:cNvSpPr/>
          <p:nvPr/>
        </p:nvSpPr>
        <p:spPr>
          <a:xfrm flipH="1" rot="10800000">
            <a:off x="9526427" y="2758335"/>
            <a:ext cx="3125780" cy="3040803"/>
          </a:xfrm>
          <a:prstGeom prst="wedgeRoundRectCallout">
            <a:avLst>
              <a:gd fmla="val -90686" name="adj1"/>
              <a:gd fmla="val -23043" name="adj2"/>
              <a:gd fmla="val 16667" name="adj3"/>
            </a:avLst>
          </a:prstGeom>
          <a:noFill/>
          <a:ln cap="flat" cmpd="sng" w="3810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177">
                <a:solidFill>
                  <a:schemeClr val="dk1"/>
                </a:solidFill>
                <a:latin typeface="Arial"/>
                <a:ea typeface="Arial"/>
                <a:cs typeface="Arial"/>
                <a:sym typeface="Arial"/>
              </a:rPr>
              <a:t>  </a:t>
            </a:r>
            <a:endParaRPr sz="2177">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1038775" y="2984648"/>
            <a:ext cx="3887425" cy="739471"/>
          </a:xfrm>
          <a:prstGeom prst="roundRect">
            <a:avLst>
              <a:gd fmla="val 50000" name="adj"/>
            </a:avLst>
          </a:prstGeom>
          <a:solidFill>
            <a:srgbClr val="00B050"/>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2 鈑金學習方向</a:t>
            </a:r>
            <a:endParaRPr sz="3200">
              <a:solidFill>
                <a:schemeClr val="dk1"/>
              </a:solidFill>
              <a:latin typeface="Arial"/>
              <a:ea typeface="Arial"/>
              <a:cs typeface="Arial"/>
              <a:sym typeface="Arial"/>
            </a:endParaRPr>
          </a:p>
        </p:txBody>
      </p:sp>
      <p:sp>
        <p:nvSpPr>
          <p:cNvPr id="42" name="Google Shape;42;p2"/>
          <p:cNvSpPr/>
          <p:nvPr/>
        </p:nvSpPr>
        <p:spPr>
          <a:xfrm>
            <a:off x="1027258" y="4001928"/>
            <a:ext cx="3887425" cy="763349"/>
          </a:xfrm>
          <a:prstGeom prst="roundRect">
            <a:avLst>
              <a:gd fmla="val 50000" name="adj"/>
            </a:avLst>
          </a:prstGeom>
          <a:solidFill>
            <a:srgbClr val="0066FF"/>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3 鈑金實務討論</a:t>
            </a:r>
            <a:endParaRPr sz="3200">
              <a:solidFill>
                <a:schemeClr val="lt1"/>
              </a:solidFill>
              <a:latin typeface="Arial"/>
              <a:ea typeface="Arial"/>
              <a:cs typeface="Arial"/>
              <a:sym typeface="Arial"/>
            </a:endParaRPr>
          </a:p>
        </p:txBody>
      </p:sp>
      <p:sp>
        <p:nvSpPr>
          <p:cNvPr id="43" name="Google Shape;43;p2"/>
          <p:cNvSpPr/>
          <p:nvPr/>
        </p:nvSpPr>
        <p:spPr>
          <a:xfrm>
            <a:off x="1027257" y="1998227"/>
            <a:ext cx="3887425" cy="739471"/>
          </a:xfrm>
          <a:prstGeom prst="roundRect">
            <a:avLst>
              <a:gd fmla="val 50000" name="adj"/>
            </a:avLst>
          </a:prstGeom>
          <a:solidFill>
            <a:srgbClr val="FF0000"/>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1 學鈑金好處</a:t>
            </a:r>
            <a:endParaRPr sz="3200">
              <a:solidFill>
                <a:schemeClr val="lt1"/>
              </a:solidFill>
              <a:latin typeface="Arial"/>
              <a:ea typeface="Arial"/>
              <a:cs typeface="Arial"/>
              <a:sym typeface="Arial"/>
            </a:endParaRPr>
          </a:p>
        </p:txBody>
      </p:sp>
      <p:pic>
        <p:nvPicPr>
          <p:cNvPr id="44" name="Google Shape;44;p2"/>
          <p:cNvPicPr preferRelativeResize="0"/>
          <p:nvPr/>
        </p:nvPicPr>
        <p:blipFill rotWithShape="1">
          <a:blip r:embed="rId3">
            <a:alphaModFix/>
          </a:blip>
          <a:srcRect b="0" l="0" r="0" t="0"/>
          <a:stretch/>
        </p:blipFill>
        <p:spPr>
          <a:xfrm>
            <a:off x="5877161" y="1357691"/>
            <a:ext cx="6002420" cy="55335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0"/>
          <p:cNvPicPr preferRelativeResize="0"/>
          <p:nvPr/>
        </p:nvPicPr>
        <p:blipFill rotWithShape="1">
          <a:blip r:embed="rId3">
            <a:alphaModFix/>
          </a:blip>
          <a:srcRect b="0" l="0" r="0" t="0"/>
          <a:stretch/>
        </p:blipFill>
        <p:spPr>
          <a:xfrm>
            <a:off x="2339754" y="2133461"/>
            <a:ext cx="3005529" cy="4241224"/>
          </a:xfrm>
          <a:prstGeom prst="rect">
            <a:avLst/>
          </a:prstGeom>
          <a:noFill/>
          <a:ln>
            <a:noFill/>
          </a:ln>
        </p:spPr>
      </p:pic>
      <p:sp>
        <p:nvSpPr>
          <p:cNvPr id="221" name="Google Shape;221;p20"/>
          <p:cNvSpPr/>
          <p:nvPr/>
        </p:nvSpPr>
        <p:spPr>
          <a:xfrm>
            <a:off x="0" y="1038529"/>
            <a:ext cx="1324912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3 模擬實際彎折-改孔位</a:t>
            </a:r>
            <a:endParaRPr sz="2358">
              <a:solidFill>
                <a:schemeClr val="lt1"/>
              </a:solidFill>
              <a:latin typeface="Arial"/>
              <a:ea typeface="Arial"/>
              <a:cs typeface="Arial"/>
              <a:sym typeface="Arial"/>
            </a:endParaRPr>
          </a:p>
        </p:txBody>
      </p:sp>
      <p:sp>
        <p:nvSpPr>
          <p:cNvPr id="222" name="Google Shape;222;p20"/>
          <p:cNvSpPr/>
          <p:nvPr/>
        </p:nvSpPr>
        <p:spPr>
          <a:xfrm>
            <a:off x="4742064" y="5637881"/>
            <a:ext cx="1036637" cy="598946"/>
          </a:xfrm>
          <a:prstGeom prst="wedgeRoundRectCallout">
            <a:avLst>
              <a:gd fmla="val -75694" name="adj1"/>
              <a:gd fmla="val -95194"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177">
                <a:solidFill>
                  <a:schemeClr val="dk1"/>
                </a:solidFill>
                <a:latin typeface="Arial"/>
                <a:ea typeface="Arial"/>
                <a:cs typeface="Arial"/>
                <a:sym typeface="Arial"/>
              </a:rPr>
              <a:t>彎折處</a:t>
            </a:r>
            <a:endParaRPr/>
          </a:p>
        </p:txBody>
      </p:sp>
      <p:sp>
        <p:nvSpPr>
          <p:cNvPr id="223" name="Google Shape;223;p20"/>
          <p:cNvSpPr/>
          <p:nvPr/>
        </p:nvSpPr>
        <p:spPr>
          <a:xfrm>
            <a:off x="5260381" y="6626147"/>
            <a:ext cx="2725490"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圓離彎折太近</a:t>
            </a:r>
            <a:endParaRPr sz="2539">
              <a:solidFill>
                <a:srgbClr val="0000FF"/>
              </a:solidFill>
              <a:latin typeface="Arial"/>
              <a:ea typeface="Arial"/>
              <a:cs typeface="Arial"/>
              <a:sym typeface="Arial"/>
            </a:endParaRPr>
          </a:p>
        </p:txBody>
      </p:sp>
      <p:pic>
        <p:nvPicPr>
          <p:cNvPr id="224" name="Google Shape;224;p20"/>
          <p:cNvPicPr preferRelativeResize="0"/>
          <p:nvPr/>
        </p:nvPicPr>
        <p:blipFill rotWithShape="1">
          <a:blip r:embed="rId4">
            <a:alphaModFix/>
          </a:blip>
          <a:srcRect b="0" l="0" r="3438" t="0"/>
          <a:stretch/>
        </p:blipFill>
        <p:spPr>
          <a:xfrm>
            <a:off x="559328" y="2896555"/>
            <a:ext cx="1710645" cy="1803611"/>
          </a:xfrm>
          <a:prstGeom prst="rect">
            <a:avLst/>
          </a:prstGeom>
          <a:noFill/>
          <a:ln>
            <a:noFill/>
          </a:ln>
        </p:spPr>
      </p:pic>
      <p:pic>
        <p:nvPicPr>
          <p:cNvPr id="225" name="Google Shape;225;p20"/>
          <p:cNvPicPr preferRelativeResize="0"/>
          <p:nvPr/>
        </p:nvPicPr>
        <p:blipFill rotWithShape="1">
          <a:blip r:embed="rId5">
            <a:alphaModFix/>
          </a:blip>
          <a:srcRect b="0" l="0" r="0" t="0"/>
          <a:stretch/>
        </p:blipFill>
        <p:spPr>
          <a:xfrm>
            <a:off x="6140926" y="2253604"/>
            <a:ext cx="2278950" cy="2561298"/>
          </a:xfrm>
          <a:prstGeom prst="rect">
            <a:avLst/>
          </a:prstGeom>
          <a:noFill/>
          <a:ln cap="flat" cmpd="sng" w="9525">
            <a:solidFill>
              <a:srgbClr val="FF0000"/>
            </a:solidFill>
            <a:prstDash val="solid"/>
            <a:round/>
            <a:headEnd len="sm" w="sm" type="none"/>
            <a:tailEnd len="sm" w="sm" type="none"/>
          </a:ln>
        </p:spPr>
      </p:pic>
      <p:pic>
        <p:nvPicPr>
          <p:cNvPr id="226" name="Google Shape;226;p20"/>
          <p:cNvPicPr preferRelativeResize="0"/>
          <p:nvPr/>
        </p:nvPicPr>
        <p:blipFill rotWithShape="1">
          <a:blip r:embed="rId6">
            <a:alphaModFix/>
          </a:blip>
          <a:srcRect b="0" l="0" r="0" t="0"/>
          <a:stretch/>
        </p:blipFill>
        <p:spPr>
          <a:xfrm>
            <a:off x="8586886" y="2304567"/>
            <a:ext cx="2124160" cy="2410892"/>
          </a:xfrm>
          <a:prstGeom prst="rect">
            <a:avLst/>
          </a:prstGeom>
          <a:noFill/>
          <a:ln>
            <a:noFill/>
          </a:ln>
        </p:spPr>
      </p:pic>
      <p:pic>
        <p:nvPicPr>
          <p:cNvPr id="227" name="Google Shape;227;p20"/>
          <p:cNvPicPr preferRelativeResize="0"/>
          <p:nvPr/>
        </p:nvPicPr>
        <p:blipFill rotWithShape="1">
          <a:blip r:embed="rId7">
            <a:alphaModFix/>
          </a:blip>
          <a:srcRect b="0" l="0" r="0" t="0"/>
          <a:stretch/>
        </p:blipFill>
        <p:spPr>
          <a:xfrm>
            <a:off x="6140926" y="5308129"/>
            <a:ext cx="3017096" cy="901310"/>
          </a:xfrm>
          <a:prstGeom prst="rect">
            <a:avLst/>
          </a:prstGeom>
          <a:noFill/>
          <a:ln>
            <a:noFill/>
          </a:ln>
        </p:spPr>
      </p:pic>
      <p:pic>
        <p:nvPicPr>
          <p:cNvPr id="228" name="Google Shape;228;p20"/>
          <p:cNvPicPr preferRelativeResize="0"/>
          <p:nvPr/>
        </p:nvPicPr>
        <p:blipFill rotWithShape="1">
          <a:blip r:embed="rId8">
            <a:alphaModFix/>
          </a:blip>
          <a:srcRect b="0" l="0" r="0" t="0"/>
          <a:stretch/>
        </p:blipFill>
        <p:spPr>
          <a:xfrm>
            <a:off x="10907936" y="4331342"/>
            <a:ext cx="1737646" cy="19054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4 增加討論空間</a:t>
            </a:r>
            <a:endParaRPr/>
          </a:p>
        </p:txBody>
      </p:sp>
      <p:pic>
        <p:nvPicPr>
          <p:cNvPr descr="FOD-Catisi-5_5d3ed125b77bee718deb562fe4be8b72" id="234" name="Google Shape;234;p21"/>
          <p:cNvPicPr preferRelativeResize="0"/>
          <p:nvPr/>
        </p:nvPicPr>
        <p:blipFill rotWithShape="1">
          <a:blip r:embed="rId3">
            <a:alphaModFix/>
          </a:blip>
          <a:srcRect b="0" l="0" r="0" t="0"/>
          <a:stretch/>
        </p:blipFill>
        <p:spPr>
          <a:xfrm>
            <a:off x="2917870" y="2298327"/>
            <a:ext cx="7411953" cy="4245892"/>
          </a:xfrm>
          <a:prstGeom prst="rect">
            <a:avLst/>
          </a:prstGeom>
          <a:noFill/>
          <a:ln cap="flat" cmpd="sng" w="9525">
            <a:solidFill>
              <a:srgbClr val="000000"/>
            </a:solidFill>
            <a:prstDash val="solid"/>
            <a:miter lim="800000"/>
            <a:headEnd len="sm" w="sm" type="none"/>
            <a:tailEnd len="sm" w="sm" type="none"/>
          </a:ln>
        </p:spPr>
      </p:pic>
      <p:sp>
        <p:nvSpPr>
          <p:cNvPr id="235" name="Google Shape;235;p21"/>
          <p:cNvSpPr/>
          <p:nvPr/>
        </p:nvSpPr>
        <p:spPr>
          <a:xfrm>
            <a:off x="3030170" y="2759058"/>
            <a:ext cx="1105746" cy="493843"/>
          </a:xfrm>
          <a:prstGeom prst="wedgeRoundRectCallout">
            <a:avLst>
              <a:gd fmla="val -28644" name="adj1"/>
              <a:gd fmla="val 127259"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鈑金架</a:t>
            </a:r>
            <a:endParaRPr sz="2358">
              <a:solidFill>
                <a:schemeClr val="dk1"/>
              </a:solidFill>
              <a:latin typeface="Arial"/>
              <a:ea typeface="Arial"/>
              <a:cs typeface="Arial"/>
              <a:sym typeface="Arial"/>
            </a:endParaRPr>
          </a:p>
        </p:txBody>
      </p:sp>
      <p:sp>
        <p:nvSpPr>
          <p:cNvPr id="236" name="Google Shape;236;p21"/>
          <p:cNvSpPr/>
          <p:nvPr/>
        </p:nvSpPr>
        <p:spPr>
          <a:xfrm>
            <a:off x="7591374" y="3242821"/>
            <a:ext cx="1174855" cy="493843"/>
          </a:xfrm>
          <a:prstGeom prst="wedgeRoundRectCallout">
            <a:avLst>
              <a:gd fmla="val -29903" name="adj1"/>
              <a:gd fmla="val 127259"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鈑金盤</a:t>
            </a:r>
            <a:endParaRPr sz="2358">
              <a:solidFill>
                <a:schemeClr val="dk1"/>
              </a:solidFill>
              <a:latin typeface="Arial"/>
              <a:ea typeface="Arial"/>
              <a:cs typeface="Arial"/>
              <a:sym typeface="Arial"/>
            </a:endParaRPr>
          </a:p>
        </p:txBody>
      </p:sp>
      <p:sp>
        <p:nvSpPr>
          <p:cNvPr id="237" name="Google Shape;237;p21"/>
          <p:cNvSpPr/>
          <p:nvPr/>
        </p:nvSpPr>
        <p:spPr>
          <a:xfrm>
            <a:off x="4757900" y="5385203"/>
            <a:ext cx="691091" cy="493843"/>
          </a:xfrm>
          <a:prstGeom prst="wedgeRoundRectCallout">
            <a:avLst>
              <a:gd fmla="val -79583" name="adj1"/>
              <a:gd fmla="val 99565"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門</a:t>
            </a:r>
            <a:endParaRPr sz="2358">
              <a:solidFill>
                <a:schemeClr val="dk1"/>
              </a:solidFill>
              <a:latin typeface="Arial"/>
              <a:ea typeface="Arial"/>
              <a:cs typeface="Arial"/>
              <a:sym typeface="Arial"/>
            </a:endParaRPr>
          </a:p>
        </p:txBody>
      </p:sp>
      <p:sp>
        <p:nvSpPr>
          <p:cNvPr id="238" name="Google Shape;238;p21"/>
          <p:cNvSpPr/>
          <p:nvPr/>
        </p:nvSpPr>
        <p:spPr>
          <a:xfrm>
            <a:off x="3928591" y="6621590"/>
            <a:ext cx="5390511" cy="483081"/>
          </a:xfrm>
          <a:prstGeom prst="rect">
            <a:avLst/>
          </a:prstGeom>
          <a:solidFill>
            <a:srgbClr val="FFFF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rgbClr val="0000FF"/>
                </a:solidFill>
                <a:latin typeface="Arial"/>
                <a:ea typeface="Arial"/>
                <a:cs typeface="Arial"/>
                <a:sym typeface="Arial"/>
              </a:rPr>
              <a:t>討論鈑金工法、成本、時間與設計</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5 逆向工程作業與開發</a:t>
            </a:r>
            <a:endParaRPr/>
          </a:p>
        </p:txBody>
      </p:sp>
      <p:sp>
        <p:nvSpPr>
          <p:cNvPr id="244" name="Google Shape;244;p22"/>
          <p:cNvSpPr/>
          <p:nvPr/>
        </p:nvSpPr>
        <p:spPr>
          <a:xfrm>
            <a:off x="2200863" y="6621591"/>
            <a:ext cx="2418819"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2D 鈑金工程圖</a:t>
            </a:r>
            <a:endParaRPr/>
          </a:p>
        </p:txBody>
      </p:sp>
      <p:sp>
        <p:nvSpPr>
          <p:cNvPr id="245" name="Google Shape;245;p22"/>
          <p:cNvSpPr/>
          <p:nvPr/>
        </p:nvSpPr>
        <p:spPr>
          <a:xfrm>
            <a:off x="8766229" y="6553201"/>
            <a:ext cx="1416737"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2D 草圖</a:t>
            </a:r>
            <a:endParaRPr/>
          </a:p>
        </p:txBody>
      </p:sp>
      <p:pic>
        <p:nvPicPr>
          <p:cNvPr id="246" name="Google Shape;246;p22"/>
          <p:cNvPicPr preferRelativeResize="0"/>
          <p:nvPr/>
        </p:nvPicPr>
        <p:blipFill rotWithShape="1">
          <a:blip r:embed="rId3">
            <a:alphaModFix/>
          </a:blip>
          <a:srcRect b="0" l="0" r="0" t="0"/>
          <a:stretch/>
        </p:blipFill>
        <p:spPr>
          <a:xfrm>
            <a:off x="715016" y="2737094"/>
            <a:ext cx="2971693" cy="1976101"/>
          </a:xfrm>
          <a:prstGeom prst="rect">
            <a:avLst/>
          </a:prstGeom>
          <a:noFill/>
          <a:ln>
            <a:noFill/>
          </a:ln>
        </p:spPr>
      </p:pic>
      <p:pic>
        <p:nvPicPr>
          <p:cNvPr id="247" name="Google Shape;247;p22"/>
          <p:cNvPicPr preferRelativeResize="0"/>
          <p:nvPr/>
        </p:nvPicPr>
        <p:blipFill rotWithShape="1">
          <a:blip r:embed="rId4">
            <a:alphaModFix/>
          </a:blip>
          <a:srcRect b="0" l="0" r="0" t="0"/>
          <a:stretch/>
        </p:blipFill>
        <p:spPr>
          <a:xfrm>
            <a:off x="5331863" y="2424421"/>
            <a:ext cx="2285597" cy="1925233"/>
          </a:xfrm>
          <a:prstGeom prst="rect">
            <a:avLst/>
          </a:prstGeom>
          <a:noFill/>
          <a:ln>
            <a:noFill/>
          </a:ln>
        </p:spPr>
      </p:pic>
      <p:pic>
        <p:nvPicPr>
          <p:cNvPr id="248" name="Google Shape;248;p22"/>
          <p:cNvPicPr preferRelativeResize="0"/>
          <p:nvPr/>
        </p:nvPicPr>
        <p:blipFill rotWithShape="1">
          <a:blip r:embed="rId5">
            <a:alphaModFix/>
          </a:blip>
          <a:srcRect b="0" l="0" r="0" t="0"/>
          <a:stretch/>
        </p:blipFill>
        <p:spPr>
          <a:xfrm>
            <a:off x="3695087" y="2557544"/>
            <a:ext cx="1351465" cy="1658984"/>
          </a:xfrm>
          <a:prstGeom prst="rect">
            <a:avLst/>
          </a:prstGeom>
          <a:noFill/>
          <a:ln>
            <a:noFill/>
          </a:ln>
        </p:spPr>
      </p:pic>
      <p:pic>
        <p:nvPicPr>
          <p:cNvPr id="249" name="Google Shape;249;p22"/>
          <p:cNvPicPr preferRelativeResize="0"/>
          <p:nvPr/>
        </p:nvPicPr>
        <p:blipFill rotWithShape="1">
          <a:blip r:embed="rId6">
            <a:alphaModFix/>
          </a:blip>
          <a:srcRect b="0" l="0" r="0" t="0"/>
          <a:stretch/>
        </p:blipFill>
        <p:spPr>
          <a:xfrm>
            <a:off x="5725428" y="4417060"/>
            <a:ext cx="3420991" cy="2167121"/>
          </a:xfrm>
          <a:prstGeom prst="rect">
            <a:avLst/>
          </a:prstGeom>
          <a:noFill/>
          <a:ln>
            <a:noFill/>
          </a:ln>
        </p:spPr>
      </p:pic>
      <p:pic>
        <p:nvPicPr>
          <p:cNvPr id="250" name="Google Shape;250;p22"/>
          <p:cNvPicPr preferRelativeResize="0"/>
          <p:nvPr/>
        </p:nvPicPr>
        <p:blipFill rotWithShape="1">
          <a:blip r:embed="rId7">
            <a:alphaModFix/>
          </a:blip>
          <a:srcRect b="0" l="0" r="0" t="0"/>
          <a:stretch/>
        </p:blipFill>
        <p:spPr>
          <a:xfrm>
            <a:off x="8095963" y="2980912"/>
            <a:ext cx="4573200" cy="2872290"/>
          </a:xfrm>
          <a:prstGeom prst="rect">
            <a:avLst/>
          </a:prstGeom>
          <a:noFill/>
          <a:ln>
            <a:noFill/>
          </a:ln>
        </p:spPr>
      </p:pic>
      <p:pic>
        <p:nvPicPr>
          <p:cNvPr id="251" name="Google Shape;251;p22"/>
          <p:cNvPicPr preferRelativeResize="0"/>
          <p:nvPr/>
        </p:nvPicPr>
        <p:blipFill rotWithShape="1">
          <a:blip r:embed="rId8">
            <a:alphaModFix/>
          </a:blip>
          <a:srcRect b="0" l="0" r="0" t="0"/>
          <a:stretch/>
        </p:blipFill>
        <p:spPr>
          <a:xfrm flipH="1">
            <a:off x="10262140" y="2335595"/>
            <a:ext cx="2218545" cy="4086242"/>
          </a:xfrm>
          <a:prstGeom prst="rect">
            <a:avLst/>
          </a:prstGeom>
          <a:noFill/>
          <a:ln>
            <a:noFill/>
          </a:ln>
        </p:spPr>
      </p:pic>
      <p:sp>
        <p:nvSpPr>
          <p:cNvPr id="252" name="Google Shape;252;p22"/>
          <p:cNvSpPr/>
          <p:nvPr/>
        </p:nvSpPr>
        <p:spPr>
          <a:xfrm>
            <a:off x="6845501" y="2288584"/>
            <a:ext cx="3583596" cy="1155417"/>
          </a:xfrm>
          <a:prstGeom prst="wedgeRoundRectCallout">
            <a:avLst>
              <a:gd fmla="val 67330" name="adj1"/>
              <a:gd fmla="val 12034"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你有主動在製作前</a:t>
            </a:r>
            <a:endParaRPr sz="2358">
              <a:solidFill>
                <a:schemeClr val="dk1"/>
              </a:solidFill>
              <a:latin typeface="Arial"/>
              <a:ea typeface="Arial"/>
              <a:cs typeface="Arial"/>
              <a:sym typeface="Arial"/>
            </a:endParaRPr>
          </a:p>
          <a:p>
            <a:pPr indent="0" lvl="0" marL="0" marR="0" rtl="0" algn="l">
              <a:spcBef>
                <a:spcPts val="0"/>
              </a:spcBef>
              <a:spcAft>
                <a:spcPts val="0"/>
              </a:spcAft>
              <a:buNone/>
            </a:pPr>
            <a:r>
              <a:rPr lang="en-US" sz="2358">
                <a:solidFill>
                  <a:schemeClr val="dk1"/>
                </a:solidFill>
                <a:latin typeface="Arial"/>
                <a:ea typeface="Arial"/>
                <a:cs typeface="Arial"/>
                <a:sym typeface="Arial"/>
              </a:rPr>
              <a:t>用3D向客戶確認服務嗎?</a:t>
            </a:r>
            <a:endParaRPr/>
          </a:p>
        </p:txBody>
      </p:sp>
      <p:sp>
        <p:nvSpPr>
          <p:cNvPr id="253" name="Google Shape;253;p22"/>
          <p:cNvSpPr/>
          <p:nvPr/>
        </p:nvSpPr>
        <p:spPr>
          <a:xfrm>
            <a:off x="5906033" y="3938868"/>
            <a:ext cx="4556163" cy="829887"/>
          </a:xfrm>
          <a:prstGeom prst="wedgeRoundRectCallout">
            <a:avLst>
              <a:gd fmla="val 62057" name="adj1"/>
              <a:gd fmla="val -28851"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你有了這樣的服務還會生意不好?</a:t>
            </a:r>
            <a:endParaRPr/>
          </a:p>
        </p:txBody>
      </p:sp>
      <p:sp>
        <p:nvSpPr>
          <p:cNvPr id="254" name="Google Shape;254;p22"/>
          <p:cNvSpPr/>
          <p:nvPr/>
        </p:nvSpPr>
        <p:spPr>
          <a:xfrm>
            <a:off x="5883432" y="4955526"/>
            <a:ext cx="4378706" cy="1155417"/>
          </a:xfrm>
          <a:prstGeom prst="wedgeRoundRectCallout">
            <a:avLst>
              <a:gd fmla="val 71407" name="adj1"/>
              <a:gd fmla="val -48839"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用最簡單服務</a:t>
            </a:r>
            <a:endParaRPr sz="2358">
              <a:solidFill>
                <a:schemeClr val="dk1"/>
              </a:solidFill>
              <a:latin typeface="Arial"/>
              <a:ea typeface="Arial"/>
              <a:cs typeface="Arial"/>
              <a:sym typeface="Arial"/>
            </a:endParaRPr>
          </a:p>
          <a:p>
            <a:pPr indent="0" lvl="0" marL="0" marR="0" rtl="0" algn="l">
              <a:spcBef>
                <a:spcPts val="0"/>
              </a:spcBef>
              <a:spcAft>
                <a:spcPts val="0"/>
              </a:spcAft>
              <a:buNone/>
            </a:pPr>
            <a:r>
              <a:rPr lang="en-US" sz="2358">
                <a:solidFill>
                  <a:schemeClr val="dk1"/>
                </a:solidFill>
                <a:latin typeface="Arial"/>
                <a:ea typeface="Arial"/>
                <a:cs typeface="Arial"/>
                <a:sym typeface="Arial"/>
              </a:rPr>
              <a:t>卻得到很高服務滿意</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3"/>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6 鈑金機構設計</a:t>
            </a:r>
            <a:endParaRPr/>
          </a:p>
        </p:txBody>
      </p:sp>
      <p:pic>
        <p:nvPicPr>
          <p:cNvPr descr="Tissue画像" id="260" name="Google Shape;260;p23"/>
          <p:cNvPicPr preferRelativeResize="0"/>
          <p:nvPr/>
        </p:nvPicPr>
        <p:blipFill rotWithShape="1">
          <a:blip r:embed="rId3">
            <a:alphaModFix/>
          </a:blip>
          <a:srcRect b="0" l="0" r="0" t="0"/>
          <a:stretch/>
        </p:blipFill>
        <p:spPr>
          <a:xfrm>
            <a:off x="704935" y="2586087"/>
            <a:ext cx="3481374" cy="3051643"/>
          </a:xfrm>
          <a:prstGeom prst="rect">
            <a:avLst/>
          </a:prstGeom>
          <a:noFill/>
          <a:ln cap="flat" cmpd="sng" w="9525">
            <a:solidFill>
              <a:srgbClr val="000000"/>
            </a:solidFill>
            <a:prstDash val="solid"/>
            <a:miter lim="800000"/>
            <a:headEnd len="sm" w="sm" type="none"/>
            <a:tailEnd len="sm" w="sm" type="none"/>
          </a:ln>
        </p:spPr>
      </p:pic>
      <p:pic>
        <p:nvPicPr>
          <p:cNvPr descr="8" id="261" name="Google Shape;261;p23"/>
          <p:cNvPicPr preferRelativeResize="0"/>
          <p:nvPr/>
        </p:nvPicPr>
        <p:blipFill rotWithShape="1">
          <a:blip r:embed="rId4">
            <a:alphaModFix/>
          </a:blip>
          <a:srcRect b="0" l="0" r="0" t="0"/>
          <a:stretch/>
        </p:blipFill>
        <p:spPr>
          <a:xfrm>
            <a:off x="5092648" y="2482669"/>
            <a:ext cx="3040801" cy="3255579"/>
          </a:xfrm>
          <a:prstGeom prst="rect">
            <a:avLst/>
          </a:prstGeom>
          <a:noFill/>
          <a:ln cap="flat" cmpd="sng" w="9525">
            <a:solidFill>
              <a:srgbClr val="000000"/>
            </a:solidFill>
            <a:prstDash val="solid"/>
            <a:miter lim="800000"/>
            <a:headEnd len="sm" w="sm" type="none"/>
            <a:tailEnd len="sm" w="sm" type="none"/>
          </a:ln>
        </p:spPr>
      </p:pic>
      <p:pic>
        <p:nvPicPr>
          <p:cNvPr id="262" name="Google Shape;262;p23"/>
          <p:cNvPicPr preferRelativeResize="0"/>
          <p:nvPr/>
        </p:nvPicPr>
        <p:blipFill rotWithShape="1">
          <a:blip r:embed="rId5">
            <a:alphaModFix/>
          </a:blip>
          <a:srcRect b="0" l="0" r="0" t="0"/>
          <a:stretch/>
        </p:blipFill>
        <p:spPr>
          <a:xfrm>
            <a:off x="8861253" y="2482669"/>
            <a:ext cx="3455456" cy="3047521"/>
          </a:xfrm>
          <a:prstGeom prst="rect">
            <a:avLst/>
          </a:prstGeom>
          <a:noFill/>
          <a:ln cap="flat" cmpd="sng" w="9525">
            <a:solidFill>
              <a:srgbClr val="000000"/>
            </a:solidFill>
            <a:prstDash val="solid"/>
            <a:miter lim="800000"/>
            <a:headEnd len="sm" w="sm" type="none"/>
            <a:tailEnd len="sm" w="sm" type="none"/>
          </a:ln>
        </p:spPr>
      </p:pic>
      <p:sp>
        <p:nvSpPr>
          <p:cNvPr id="263" name="Google Shape;263;p23"/>
          <p:cNvSpPr/>
          <p:nvPr/>
        </p:nvSpPr>
        <p:spPr>
          <a:xfrm>
            <a:off x="1737255" y="6082395"/>
            <a:ext cx="1416737"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鈑金盒</a:t>
            </a:r>
            <a:endParaRPr/>
          </a:p>
        </p:txBody>
      </p:sp>
      <p:sp>
        <p:nvSpPr>
          <p:cNvPr id="264" name="Google Shape;264;p23"/>
          <p:cNvSpPr/>
          <p:nvPr/>
        </p:nvSpPr>
        <p:spPr>
          <a:xfrm>
            <a:off x="5479228" y="5972974"/>
            <a:ext cx="2289239"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鈑金機構設計</a:t>
            </a:r>
            <a:endParaRPr sz="2539">
              <a:solidFill>
                <a:schemeClr val="lt1"/>
              </a:solidFill>
              <a:latin typeface="Arial"/>
              <a:ea typeface="Arial"/>
              <a:cs typeface="Arial"/>
              <a:sym typeface="Arial"/>
            </a:endParaRPr>
          </a:p>
        </p:txBody>
      </p:sp>
      <p:sp>
        <p:nvSpPr>
          <p:cNvPr id="265" name="Google Shape;265;p23"/>
          <p:cNvSpPr/>
          <p:nvPr/>
        </p:nvSpPr>
        <p:spPr>
          <a:xfrm>
            <a:off x="9540828" y="5846991"/>
            <a:ext cx="2775883"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鈑金與機構設計</a:t>
            </a:r>
            <a:endParaRPr sz="2539">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4"/>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1-2 製造驗證</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7 設備設計</a:t>
            </a:r>
            <a:endParaRPr sz="2358">
              <a:solidFill>
                <a:schemeClr val="lt1"/>
              </a:solidFill>
              <a:latin typeface="Arial"/>
              <a:ea typeface="Arial"/>
              <a:cs typeface="Arial"/>
              <a:sym typeface="Arial"/>
            </a:endParaRPr>
          </a:p>
        </p:txBody>
      </p:sp>
      <p:sp>
        <p:nvSpPr>
          <p:cNvPr id="271" name="Google Shape;271;p24"/>
          <p:cNvSpPr/>
          <p:nvPr/>
        </p:nvSpPr>
        <p:spPr>
          <a:xfrm>
            <a:off x="4766537" y="6627728"/>
            <a:ext cx="3764172"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看你要不要嚴重使用鈑金</a:t>
            </a:r>
            <a:endParaRPr/>
          </a:p>
        </p:txBody>
      </p:sp>
      <p:pic>
        <p:nvPicPr>
          <p:cNvPr descr="CIT2" id="272" name="Google Shape;272;p24"/>
          <p:cNvPicPr preferRelativeResize="0"/>
          <p:nvPr/>
        </p:nvPicPr>
        <p:blipFill rotWithShape="1">
          <a:blip r:embed="rId3">
            <a:alphaModFix/>
          </a:blip>
          <a:srcRect b="0" l="0" r="0" t="0"/>
          <a:stretch/>
        </p:blipFill>
        <p:spPr>
          <a:xfrm>
            <a:off x="818678" y="2412789"/>
            <a:ext cx="5216300" cy="3073466"/>
          </a:xfrm>
          <a:prstGeom prst="rect">
            <a:avLst/>
          </a:prstGeom>
          <a:noFill/>
          <a:ln cap="flat" cmpd="sng" w="9525">
            <a:solidFill>
              <a:srgbClr val="000000"/>
            </a:solidFill>
            <a:prstDash val="solid"/>
            <a:miter lim="800000"/>
            <a:headEnd len="sm" w="sm" type="none"/>
            <a:tailEnd len="sm" w="sm" type="none"/>
          </a:ln>
        </p:spPr>
      </p:pic>
      <p:sp>
        <p:nvSpPr>
          <p:cNvPr id="273" name="Google Shape;273;p24"/>
          <p:cNvSpPr/>
          <p:nvPr/>
        </p:nvSpPr>
        <p:spPr>
          <a:xfrm>
            <a:off x="1924426" y="5704248"/>
            <a:ext cx="1935055" cy="705489"/>
          </a:xfrm>
          <a:prstGeom prst="wedgeRoundRectCallout">
            <a:avLst>
              <a:gd fmla="val -9482" name="adj1"/>
              <a:gd fmla="val -137721"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裡面有什麼?</a:t>
            </a:r>
            <a:endParaRPr/>
          </a:p>
        </p:txBody>
      </p:sp>
      <p:pic>
        <p:nvPicPr>
          <p:cNvPr descr="6" id="274" name="Google Shape;274;p24"/>
          <p:cNvPicPr preferRelativeResize="0"/>
          <p:nvPr/>
        </p:nvPicPr>
        <p:blipFill rotWithShape="1">
          <a:blip r:embed="rId4">
            <a:alphaModFix/>
          </a:blip>
          <a:srcRect b="0" l="0" r="0" t="0"/>
          <a:stretch/>
        </p:blipFill>
        <p:spPr>
          <a:xfrm>
            <a:off x="6698747" y="2302184"/>
            <a:ext cx="5730265" cy="3294679"/>
          </a:xfrm>
          <a:prstGeom prst="rect">
            <a:avLst/>
          </a:prstGeom>
          <a:noFill/>
          <a:ln cap="flat" cmpd="sng" w="9525">
            <a:solidFill>
              <a:srgbClr val="000000"/>
            </a:solidFill>
            <a:prstDash val="solid"/>
            <a:miter lim="800000"/>
            <a:headEnd len="sm" w="sm" type="none"/>
            <a:tailEnd len="sm" w="sm" type="none"/>
          </a:ln>
        </p:spPr>
      </p:pic>
      <p:sp>
        <p:nvSpPr>
          <p:cNvPr id="275" name="Google Shape;275;p24"/>
          <p:cNvSpPr/>
          <p:nvPr/>
        </p:nvSpPr>
        <p:spPr>
          <a:xfrm>
            <a:off x="7314935" y="5753855"/>
            <a:ext cx="2833474" cy="682755"/>
          </a:xfrm>
          <a:prstGeom prst="wedgeRoundRectCallout">
            <a:avLst>
              <a:gd fmla="val -52732" name="adj1"/>
              <a:gd fmla="val -120574"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鑽孔目地是甚麼?</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5"/>
          <p:cNvSpPr/>
          <p:nvPr/>
        </p:nvSpPr>
        <p:spPr>
          <a:xfrm>
            <a:off x="0" y="1063309"/>
            <a:ext cx="13247688" cy="878876"/>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00">
                <a:solidFill>
                  <a:schemeClr val="lt1"/>
                </a:solidFill>
                <a:latin typeface="Arial"/>
                <a:ea typeface="Arial"/>
                <a:cs typeface="Arial"/>
                <a:sym typeface="Arial"/>
              </a:rPr>
              <a:t> 1 鈑金專業原理</a:t>
            </a:r>
            <a:endParaRPr sz="3200">
              <a:solidFill>
                <a:schemeClr val="lt1"/>
              </a:solidFill>
              <a:latin typeface="Arial"/>
              <a:ea typeface="Arial"/>
              <a:cs typeface="Arial"/>
              <a:sym typeface="Arial"/>
            </a:endParaRPr>
          </a:p>
        </p:txBody>
      </p:sp>
      <p:sp>
        <p:nvSpPr>
          <p:cNvPr id="281" name="Google Shape;281;p25"/>
          <p:cNvSpPr/>
          <p:nvPr/>
        </p:nvSpPr>
        <p:spPr>
          <a:xfrm>
            <a:off x="957912" y="2152320"/>
            <a:ext cx="2441259"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1-1 提升自我</a:t>
            </a:r>
            <a:endParaRPr sz="2800">
              <a:solidFill>
                <a:schemeClr val="dk1"/>
              </a:solidFill>
              <a:latin typeface="Arial"/>
              <a:ea typeface="Arial"/>
              <a:cs typeface="Arial"/>
              <a:sym typeface="Arial"/>
            </a:endParaRPr>
          </a:p>
        </p:txBody>
      </p:sp>
      <p:sp>
        <p:nvSpPr>
          <p:cNvPr id="282" name="Google Shape;282;p25"/>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1-2 製造驗證</a:t>
            </a:r>
            <a:endParaRPr sz="2800">
              <a:solidFill>
                <a:schemeClr val="dk1"/>
              </a:solidFill>
              <a:latin typeface="Arial"/>
              <a:ea typeface="Arial"/>
              <a:cs typeface="Arial"/>
              <a:sym typeface="Arial"/>
            </a:endParaRPr>
          </a:p>
        </p:txBody>
      </p:sp>
      <p:sp>
        <p:nvSpPr>
          <p:cNvPr id="283" name="Google Shape;283;p25"/>
          <p:cNvSpPr/>
          <p:nvPr/>
        </p:nvSpPr>
        <p:spPr>
          <a:xfrm>
            <a:off x="951707" y="401519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1-3 降低成本</a:t>
            </a:r>
            <a:endParaRPr/>
          </a:p>
        </p:txBody>
      </p:sp>
      <p:sp>
        <p:nvSpPr>
          <p:cNvPr id="284" name="Google Shape;284;p25"/>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1-4 結構分析</a:t>
            </a:r>
            <a:endParaRPr sz="2800">
              <a:solidFill>
                <a:schemeClr val="dk1"/>
              </a:solidFill>
              <a:latin typeface="Arial"/>
              <a:ea typeface="Arial"/>
              <a:cs typeface="Arial"/>
              <a:sym typeface="Arial"/>
            </a:endParaRPr>
          </a:p>
        </p:txBody>
      </p:sp>
      <p:sp>
        <p:nvSpPr>
          <p:cNvPr id="285" name="Google Shape;285;p25"/>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1-5 增加用途</a:t>
            </a:r>
            <a:endParaRPr sz="2800">
              <a:solidFill>
                <a:schemeClr val="dk1"/>
              </a:solidFill>
              <a:latin typeface="Arial"/>
              <a:ea typeface="Arial"/>
              <a:cs typeface="Arial"/>
              <a:sym typeface="Arial"/>
            </a:endParaRPr>
          </a:p>
        </p:txBody>
      </p:sp>
      <p:sp>
        <p:nvSpPr>
          <p:cNvPr id="286" name="Google Shape;286;p25"/>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287" name="Google Shape;287;p25"/>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p:nvPr/>
        </p:nvSpPr>
        <p:spPr>
          <a:xfrm>
            <a:off x="1358767" y="2584597"/>
            <a:ext cx="4699420" cy="3701094"/>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293" name="Google Shape;293;p26"/>
          <p:cNvSpPr/>
          <p:nvPr/>
        </p:nvSpPr>
        <p:spPr>
          <a:xfrm>
            <a:off x="0" y="1029890"/>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1-3 降低製造成本</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1 下料排版作業進行成本控制</a:t>
            </a:r>
            <a:endParaRPr/>
          </a:p>
        </p:txBody>
      </p:sp>
      <p:pic>
        <p:nvPicPr>
          <p:cNvPr descr="1" id="294" name="Google Shape;294;p26"/>
          <p:cNvPicPr preferRelativeResize="0"/>
          <p:nvPr/>
        </p:nvPicPr>
        <p:blipFill rotWithShape="1">
          <a:blip r:embed="rId3">
            <a:alphaModFix/>
          </a:blip>
          <a:srcRect b="0" l="0" r="0" t="0"/>
          <a:stretch/>
        </p:blipFill>
        <p:spPr>
          <a:xfrm>
            <a:off x="116542" y="2037760"/>
            <a:ext cx="1378219" cy="1023495"/>
          </a:xfrm>
          <a:prstGeom prst="rect">
            <a:avLst/>
          </a:prstGeom>
          <a:noFill/>
          <a:ln>
            <a:noFill/>
          </a:ln>
        </p:spPr>
      </p:pic>
      <p:pic>
        <p:nvPicPr>
          <p:cNvPr id="295" name="Google Shape;295;p26"/>
          <p:cNvPicPr preferRelativeResize="0"/>
          <p:nvPr/>
        </p:nvPicPr>
        <p:blipFill rotWithShape="1">
          <a:blip r:embed="rId4">
            <a:alphaModFix/>
          </a:blip>
          <a:srcRect b="0" l="0" r="0" t="0"/>
          <a:stretch/>
        </p:blipFill>
        <p:spPr>
          <a:xfrm>
            <a:off x="1635207" y="2828890"/>
            <a:ext cx="1771707" cy="1240993"/>
          </a:xfrm>
          <a:prstGeom prst="rect">
            <a:avLst/>
          </a:prstGeom>
          <a:noFill/>
          <a:ln>
            <a:noFill/>
          </a:ln>
        </p:spPr>
      </p:pic>
      <p:pic>
        <p:nvPicPr>
          <p:cNvPr id="296" name="Google Shape;296;p26"/>
          <p:cNvPicPr preferRelativeResize="0"/>
          <p:nvPr/>
        </p:nvPicPr>
        <p:blipFill rotWithShape="1">
          <a:blip r:embed="rId4">
            <a:alphaModFix/>
          </a:blip>
          <a:srcRect b="0" l="0" r="0" t="0"/>
          <a:stretch/>
        </p:blipFill>
        <p:spPr>
          <a:xfrm>
            <a:off x="3870522" y="2828890"/>
            <a:ext cx="1771707" cy="1240993"/>
          </a:xfrm>
          <a:prstGeom prst="rect">
            <a:avLst/>
          </a:prstGeom>
          <a:noFill/>
          <a:ln>
            <a:noFill/>
          </a:ln>
        </p:spPr>
      </p:pic>
      <p:pic>
        <p:nvPicPr>
          <p:cNvPr id="297" name="Google Shape;297;p26"/>
          <p:cNvPicPr preferRelativeResize="0"/>
          <p:nvPr/>
        </p:nvPicPr>
        <p:blipFill rotWithShape="1">
          <a:blip r:embed="rId4">
            <a:alphaModFix/>
          </a:blip>
          <a:srcRect b="0" l="0" r="0" t="0"/>
          <a:stretch/>
        </p:blipFill>
        <p:spPr>
          <a:xfrm>
            <a:off x="1666688" y="4762505"/>
            <a:ext cx="1771707" cy="1240993"/>
          </a:xfrm>
          <a:prstGeom prst="rect">
            <a:avLst/>
          </a:prstGeom>
          <a:noFill/>
          <a:ln>
            <a:noFill/>
          </a:ln>
        </p:spPr>
      </p:pic>
      <p:pic>
        <p:nvPicPr>
          <p:cNvPr id="298" name="Google Shape;298;p26"/>
          <p:cNvPicPr preferRelativeResize="0"/>
          <p:nvPr/>
        </p:nvPicPr>
        <p:blipFill rotWithShape="1">
          <a:blip r:embed="rId4">
            <a:alphaModFix/>
          </a:blip>
          <a:srcRect b="0" l="0" r="0" t="0"/>
          <a:stretch/>
        </p:blipFill>
        <p:spPr>
          <a:xfrm>
            <a:off x="3846698" y="4762505"/>
            <a:ext cx="1771707" cy="1240993"/>
          </a:xfrm>
          <a:prstGeom prst="rect">
            <a:avLst/>
          </a:prstGeom>
          <a:noFill/>
          <a:ln>
            <a:noFill/>
          </a:ln>
        </p:spPr>
      </p:pic>
      <p:sp>
        <p:nvSpPr>
          <p:cNvPr id="299" name="Google Shape;299;p26"/>
          <p:cNvSpPr/>
          <p:nvPr/>
        </p:nvSpPr>
        <p:spPr>
          <a:xfrm>
            <a:off x="5492184" y="6626147"/>
            <a:ext cx="2261884"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4片 VS 6片</a:t>
            </a:r>
            <a:endParaRPr sz="2539">
              <a:solidFill>
                <a:srgbClr val="0000FF"/>
              </a:solidFill>
              <a:latin typeface="Arial"/>
              <a:ea typeface="Arial"/>
              <a:cs typeface="Arial"/>
              <a:sym typeface="Arial"/>
            </a:endParaRPr>
          </a:p>
        </p:txBody>
      </p:sp>
      <p:sp>
        <p:nvSpPr>
          <p:cNvPr id="300" name="Google Shape;300;p26"/>
          <p:cNvSpPr/>
          <p:nvPr/>
        </p:nvSpPr>
        <p:spPr>
          <a:xfrm>
            <a:off x="6334627" y="2257303"/>
            <a:ext cx="5634719" cy="4149336"/>
          </a:xfrm>
          <a:prstGeom prst="rect">
            <a:avLst/>
          </a:prstGeom>
          <a:solidFill>
            <a:srgbClr val="FF00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pic>
        <p:nvPicPr>
          <p:cNvPr id="301" name="Google Shape;301;p26"/>
          <p:cNvPicPr preferRelativeResize="0"/>
          <p:nvPr/>
        </p:nvPicPr>
        <p:blipFill rotWithShape="1">
          <a:blip r:embed="rId5">
            <a:alphaModFix/>
          </a:blip>
          <a:srcRect b="0" l="0" r="0" t="0"/>
          <a:stretch/>
        </p:blipFill>
        <p:spPr>
          <a:xfrm>
            <a:off x="6472850" y="2484262"/>
            <a:ext cx="1559440" cy="1697766"/>
          </a:xfrm>
          <a:prstGeom prst="rect">
            <a:avLst/>
          </a:prstGeom>
          <a:noFill/>
          <a:ln>
            <a:noFill/>
          </a:ln>
        </p:spPr>
      </p:pic>
      <p:pic>
        <p:nvPicPr>
          <p:cNvPr id="302" name="Google Shape;302;p26"/>
          <p:cNvPicPr preferRelativeResize="0"/>
          <p:nvPr/>
        </p:nvPicPr>
        <p:blipFill rotWithShape="1">
          <a:blip r:embed="rId5">
            <a:alphaModFix/>
          </a:blip>
          <a:srcRect b="0" l="0" r="0" t="0"/>
          <a:stretch/>
        </p:blipFill>
        <p:spPr>
          <a:xfrm>
            <a:off x="8460285" y="2484262"/>
            <a:ext cx="1559440" cy="1697766"/>
          </a:xfrm>
          <a:prstGeom prst="rect">
            <a:avLst/>
          </a:prstGeom>
          <a:noFill/>
          <a:ln>
            <a:noFill/>
          </a:ln>
        </p:spPr>
      </p:pic>
      <p:pic>
        <p:nvPicPr>
          <p:cNvPr id="303" name="Google Shape;303;p26"/>
          <p:cNvPicPr preferRelativeResize="0"/>
          <p:nvPr/>
        </p:nvPicPr>
        <p:blipFill rotWithShape="1">
          <a:blip r:embed="rId5">
            <a:alphaModFix/>
          </a:blip>
          <a:srcRect b="0" l="0" r="0" t="0"/>
          <a:stretch/>
        </p:blipFill>
        <p:spPr>
          <a:xfrm>
            <a:off x="10204742" y="2484262"/>
            <a:ext cx="1559440" cy="1697766"/>
          </a:xfrm>
          <a:prstGeom prst="rect">
            <a:avLst/>
          </a:prstGeom>
          <a:noFill/>
          <a:ln>
            <a:noFill/>
          </a:ln>
        </p:spPr>
      </p:pic>
      <p:pic>
        <p:nvPicPr>
          <p:cNvPr id="304" name="Google Shape;304;p26"/>
          <p:cNvPicPr preferRelativeResize="0"/>
          <p:nvPr/>
        </p:nvPicPr>
        <p:blipFill rotWithShape="1">
          <a:blip r:embed="rId5">
            <a:alphaModFix/>
          </a:blip>
          <a:srcRect b="0" l="0" r="0" t="0"/>
          <a:stretch/>
        </p:blipFill>
        <p:spPr>
          <a:xfrm>
            <a:off x="10204742" y="4556091"/>
            <a:ext cx="1559440" cy="1697767"/>
          </a:xfrm>
          <a:prstGeom prst="rect">
            <a:avLst/>
          </a:prstGeom>
          <a:noFill/>
          <a:ln>
            <a:noFill/>
          </a:ln>
        </p:spPr>
      </p:pic>
      <p:pic>
        <p:nvPicPr>
          <p:cNvPr id="305" name="Google Shape;305;p26"/>
          <p:cNvPicPr preferRelativeResize="0"/>
          <p:nvPr/>
        </p:nvPicPr>
        <p:blipFill rotWithShape="1">
          <a:blip r:embed="rId5">
            <a:alphaModFix/>
          </a:blip>
          <a:srcRect b="0" l="0" r="0" t="0"/>
          <a:stretch/>
        </p:blipFill>
        <p:spPr>
          <a:xfrm>
            <a:off x="8407905" y="4556091"/>
            <a:ext cx="1559440" cy="1697767"/>
          </a:xfrm>
          <a:prstGeom prst="rect">
            <a:avLst/>
          </a:prstGeom>
          <a:noFill/>
          <a:ln>
            <a:noFill/>
          </a:ln>
        </p:spPr>
      </p:pic>
      <p:pic>
        <p:nvPicPr>
          <p:cNvPr id="306" name="Google Shape;306;p26"/>
          <p:cNvPicPr preferRelativeResize="0"/>
          <p:nvPr/>
        </p:nvPicPr>
        <p:blipFill rotWithShape="1">
          <a:blip r:embed="rId5">
            <a:alphaModFix/>
          </a:blip>
          <a:srcRect b="0" l="0" r="0" t="0"/>
          <a:stretch/>
        </p:blipFill>
        <p:spPr>
          <a:xfrm>
            <a:off x="6472850" y="4556091"/>
            <a:ext cx="1559440" cy="1697767"/>
          </a:xfrm>
          <a:prstGeom prst="rect">
            <a:avLst/>
          </a:prstGeom>
          <a:noFill/>
          <a:ln>
            <a:noFill/>
          </a:ln>
        </p:spPr>
      </p:pic>
      <p:pic>
        <p:nvPicPr>
          <p:cNvPr id="307" name="Google Shape;307;p26"/>
          <p:cNvPicPr preferRelativeResize="0"/>
          <p:nvPr/>
        </p:nvPicPr>
        <p:blipFill rotWithShape="1">
          <a:blip r:embed="rId6">
            <a:alphaModFix/>
          </a:blip>
          <a:srcRect b="0" l="0" r="0" t="0"/>
          <a:stretch/>
        </p:blipFill>
        <p:spPr>
          <a:xfrm>
            <a:off x="11930481" y="2097215"/>
            <a:ext cx="1295613" cy="7740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7"/>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1-3 降低製造成本</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2 降低．．．．成本</a:t>
            </a:r>
            <a:endParaRPr/>
          </a:p>
        </p:txBody>
      </p:sp>
      <p:sp>
        <p:nvSpPr>
          <p:cNvPr id="313" name="Google Shape;313;p27"/>
          <p:cNvSpPr/>
          <p:nvPr/>
        </p:nvSpPr>
        <p:spPr>
          <a:xfrm>
            <a:off x="4941469" y="6627747"/>
            <a:ext cx="3343154"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廠商與客戶都渴望３Ｄ</a:t>
            </a:r>
            <a:endParaRPr sz="2539">
              <a:solidFill>
                <a:srgbClr val="0000FF"/>
              </a:solidFill>
              <a:latin typeface="Arial"/>
              <a:ea typeface="Arial"/>
              <a:cs typeface="Arial"/>
              <a:sym typeface="Arial"/>
            </a:endParaRPr>
          </a:p>
        </p:txBody>
      </p:sp>
      <p:pic>
        <p:nvPicPr>
          <p:cNvPr id="314" name="Google Shape;314;p27"/>
          <p:cNvPicPr preferRelativeResize="0"/>
          <p:nvPr/>
        </p:nvPicPr>
        <p:blipFill rotWithShape="1">
          <a:blip r:embed="rId3">
            <a:alphaModFix/>
          </a:blip>
          <a:srcRect b="0" l="0" r="0" t="0"/>
          <a:stretch/>
        </p:blipFill>
        <p:spPr>
          <a:xfrm>
            <a:off x="680460" y="2099854"/>
            <a:ext cx="2106090" cy="4102489"/>
          </a:xfrm>
          <a:prstGeom prst="rect">
            <a:avLst/>
          </a:prstGeom>
          <a:noFill/>
          <a:ln>
            <a:noFill/>
          </a:ln>
        </p:spPr>
      </p:pic>
      <p:sp>
        <p:nvSpPr>
          <p:cNvPr id="315" name="Google Shape;315;p27"/>
          <p:cNvSpPr/>
          <p:nvPr/>
        </p:nvSpPr>
        <p:spPr>
          <a:xfrm>
            <a:off x="2391815" y="2524285"/>
            <a:ext cx="2273299" cy="669781"/>
          </a:xfrm>
          <a:prstGeom prst="wedgeRoundRectCallout">
            <a:avLst>
              <a:gd fmla="val -73774" name="adj1"/>
              <a:gd fmla="val -14021" name="adj2"/>
              <a:gd fmla="val 16667" name="adj3"/>
            </a:avLst>
          </a:prstGeom>
          <a:solidFill>
            <a:srgbClr val="7030A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chemeClr val="lt1"/>
                </a:solidFill>
                <a:latin typeface="Arial"/>
                <a:ea typeface="Arial"/>
                <a:cs typeface="Arial"/>
                <a:sym typeface="Arial"/>
              </a:rPr>
              <a:t>沒3D敢加工嗎?</a:t>
            </a:r>
            <a:endParaRPr sz="2358">
              <a:solidFill>
                <a:schemeClr val="lt1"/>
              </a:solidFill>
              <a:latin typeface="Arial"/>
              <a:ea typeface="Arial"/>
              <a:cs typeface="Arial"/>
              <a:sym typeface="Arial"/>
            </a:endParaRPr>
          </a:p>
        </p:txBody>
      </p:sp>
      <p:sp>
        <p:nvSpPr>
          <p:cNvPr id="316" name="Google Shape;316;p27"/>
          <p:cNvSpPr/>
          <p:nvPr/>
        </p:nvSpPr>
        <p:spPr>
          <a:xfrm>
            <a:off x="2691207" y="3700030"/>
            <a:ext cx="2343129" cy="699074"/>
          </a:xfrm>
          <a:prstGeom prst="wedgeRoundRectCallout">
            <a:avLst>
              <a:gd fmla="val -47584" name="adj1"/>
              <a:gd fmla="val -117822"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chemeClr val="dk1"/>
                </a:solidFill>
                <a:latin typeface="Arial"/>
                <a:ea typeface="Arial"/>
                <a:cs typeface="Arial"/>
                <a:sym typeface="Arial"/>
              </a:rPr>
              <a:t>逆向建構出來</a:t>
            </a:r>
            <a:endParaRPr sz="2358">
              <a:solidFill>
                <a:schemeClr val="dk1"/>
              </a:solidFill>
              <a:latin typeface="Arial"/>
              <a:ea typeface="Arial"/>
              <a:cs typeface="Arial"/>
              <a:sym typeface="Arial"/>
            </a:endParaRPr>
          </a:p>
        </p:txBody>
      </p:sp>
      <p:pic>
        <p:nvPicPr>
          <p:cNvPr id="317" name="Google Shape;317;p27"/>
          <p:cNvPicPr preferRelativeResize="0"/>
          <p:nvPr/>
        </p:nvPicPr>
        <p:blipFill rotWithShape="1">
          <a:blip r:embed="rId4">
            <a:alphaModFix/>
          </a:blip>
          <a:srcRect b="0" l="0" r="0" t="0"/>
          <a:stretch/>
        </p:blipFill>
        <p:spPr>
          <a:xfrm>
            <a:off x="2200862" y="2092406"/>
            <a:ext cx="5736057" cy="4438076"/>
          </a:xfrm>
          <a:prstGeom prst="rect">
            <a:avLst/>
          </a:prstGeom>
          <a:noFill/>
          <a:ln>
            <a:noFill/>
          </a:ln>
        </p:spPr>
      </p:pic>
      <p:pic>
        <p:nvPicPr>
          <p:cNvPr id="318" name="Google Shape;318;p27"/>
          <p:cNvPicPr preferRelativeResize="0"/>
          <p:nvPr/>
        </p:nvPicPr>
        <p:blipFill rotWithShape="1">
          <a:blip r:embed="rId5">
            <a:alphaModFix/>
          </a:blip>
          <a:srcRect b="0" l="0" r="0" t="0"/>
          <a:stretch/>
        </p:blipFill>
        <p:spPr>
          <a:xfrm>
            <a:off x="5155456" y="2305775"/>
            <a:ext cx="3315594" cy="2498499"/>
          </a:xfrm>
          <a:prstGeom prst="rect">
            <a:avLst/>
          </a:prstGeom>
          <a:noFill/>
          <a:ln>
            <a:noFill/>
          </a:ln>
        </p:spPr>
      </p:pic>
      <p:pic>
        <p:nvPicPr>
          <p:cNvPr id="319" name="Google Shape;319;p27"/>
          <p:cNvPicPr preferRelativeResize="0"/>
          <p:nvPr/>
        </p:nvPicPr>
        <p:blipFill rotWithShape="1">
          <a:blip r:embed="rId6">
            <a:alphaModFix/>
          </a:blip>
          <a:srcRect b="0" l="0" r="0" t="0"/>
          <a:stretch/>
        </p:blipFill>
        <p:spPr>
          <a:xfrm>
            <a:off x="7931590" y="3194066"/>
            <a:ext cx="4748466" cy="2952435"/>
          </a:xfrm>
          <a:prstGeom prst="rect">
            <a:avLst/>
          </a:prstGeom>
          <a:noFill/>
          <a:ln>
            <a:noFill/>
          </a:ln>
        </p:spPr>
      </p:pic>
      <p:pic>
        <p:nvPicPr>
          <p:cNvPr id="320" name="Google Shape;320;p27"/>
          <p:cNvPicPr preferRelativeResize="0"/>
          <p:nvPr/>
        </p:nvPicPr>
        <p:blipFill rotWithShape="1">
          <a:blip r:embed="rId3">
            <a:alphaModFix/>
          </a:blip>
          <a:srcRect b="0" l="0" r="0" t="0"/>
          <a:stretch/>
        </p:blipFill>
        <p:spPr>
          <a:xfrm flipH="1">
            <a:off x="10590626" y="2260200"/>
            <a:ext cx="1833738" cy="4102489"/>
          </a:xfrm>
          <a:prstGeom prst="rect">
            <a:avLst/>
          </a:prstGeom>
          <a:noFill/>
          <a:ln>
            <a:noFill/>
          </a:ln>
        </p:spPr>
      </p:pic>
      <p:sp>
        <p:nvSpPr>
          <p:cNvPr id="321" name="Google Shape;321;p27"/>
          <p:cNvSpPr/>
          <p:nvPr/>
        </p:nvSpPr>
        <p:spPr>
          <a:xfrm>
            <a:off x="7071297" y="2925488"/>
            <a:ext cx="3519331" cy="669781"/>
          </a:xfrm>
          <a:prstGeom prst="wedgeRoundRectCallout">
            <a:avLst>
              <a:gd fmla="val 67612" name="adj1"/>
              <a:gd fmla="val -49398" name="adj2"/>
              <a:gd fmla="val 16667" name="adj3"/>
            </a:avLst>
          </a:prstGeom>
          <a:solidFill>
            <a:srgbClr val="7030A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chemeClr val="lt1"/>
                </a:solidFill>
                <a:latin typeface="Arial"/>
                <a:ea typeface="Arial"/>
                <a:cs typeface="Arial"/>
                <a:sym typeface="Arial"/>
              </a:rPr>
              <a:t>有主動向對方要3D嗎?</a:t>
            </a:r>
            <a:endParaRPr sz="2358">
              <a:solidFill>
                <a:schemeClr val="lt1"/>
              </a:solidFill>
              <a:latin typeface="Arial"/>
              <a:ea typeface="Arial"/>
              <a:cs typeface="Arial"/>
              <a:sym typeface="Arial"/>
            </a:endParaRPr>
          </a:p>
        </p:txBody>
      </p:sp>
      <p:sp>
        <p:nvSpPr>
          <p:cNvPr id="322" name="Google Shape;322;p27"/>
          <p:cNvSpPr/>
          <p:nvPr/>
        </p:nvSpPr>
        <p:spPr>
          <a:xfrm>
            <a:off x="7810470" y="4278737"/>
            <a:ext cx="2600717" cy="1184297"/>
          </a:xfrm>
          <a:prstGeom prst="wedgeRoundRectCallout">
            <a:avLst>
              <a:gd fmla="val 59996" name="adj1"/>
              <a:gd fmla="val -78232"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chemeClr val="dk1"/>
                </a:solidFill>
                <a:latin typeface="Arial"/>
                <a:ea typeface="Arial"/>
                <a:cs typeface="Arial"/>
                <a:sym typeface="Arial"/>
              </a:rPr>
              <a:t>願意主動</a:t>
            </a:r>
            <a:endParaRPr sz="2358">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rPr lang="en-US" sz="2358">
                <a:solidFill>
                  <a:schemeClr val="dk1"/>
                </a:solidFill>
                <a:latin typeface="Arial"/>
                <a:ea typeface="Arial"/>
                <a:cs typeface="Arial"/>
                <a:sym typeface="Arial"/>
              </a:rPr>
              <a:t>降成本給對方嗎?</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F:\SolidWorks Publisher(書籍內容)\20 SolidWorks 4大高階模組訓練手冊\01 SheetMetal(鈑金)\3D完成實體照片\圓球實體照片\工廠組裝照片\P2270001.JPG" id="327" name="Google Shape;327;p28"/>
          <p:cNvPicPr preferRelativeResize="0"/>
          <p:nvPr/>
        </p:nvPicPr>
        <p:blipFill rotWithShape="1">
          <a:blip r:embed="rId3">
            <a:alphaModFix/>
          </a:blip>
          <a:srcRect b="0" l="0" r="0" t="0"/>
          <a:stretch/>
        </p:blipFill>
        <p:spPr>
          <a:xfrm>
            <a:off x="2880433" y="2266366"/>
            <a:ext cx="8166394" cy="4292539"/>
          </a:xfrm>
          <a:prstGeom prst="rect">
            <a:avLst/>
          </a:prstGeom>
          <a:noFill/>
          <a:ln>
            <a:noFill/>
          </a:ln>
        </p:spPr>
      </p:pic>
      <p:sp>
        <p:nvSpPr>
          <p:cNvPr id="328" name="Google Shape;328;p28"/>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1-3 降低製造成本</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3 知道鈑金廠商要什麼</a:t>
            </a:r>
            <a:endParaRPr sz="2358">
              <a:solidFill>
                <a:schemeClr val="lt1"/>
              </a:solidFill>
              <a:latin typeface="Arial"/>
              <a:ea typeface="Arial"/>
              <a:cs typeface="Arial"/>
              <a:sym typeface="Arial"/>
            </a:endParaRPr>
          </a:p>
        </p:txBody>
      </p:sp>
      <p:sp>
        <p:nvSpPr>
          <p:cNvPr id="329" name="Google Shape;329;p28"/>
          <p:cNvSpPr/>
          <p:nvPr/>
        </p:nvSpPr>
        <p:spPr>
          <a:xfrm>
            <a:off x="5408677" y="6621590"/>
            <a:ext cx="2428898"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廠商都很肯教</a:t>
            </a:r>
            <a:endParaRPr sz="2539">
              <a:solidFill>
                <a:schemeClr val="lt1"/>
              </a:solidFill>
              <a:latin typeface="Arial"/>
              <a:ea typeface="Arial"/>
              <a:cs typeface="Arial"/>
              <a:sym typeface="Arial"/>
            </a:endParaRPr>
          </a:p>
        </p:txBody>
      </p:sp>
      <p:pic>
        <p:nvPicPr>
          <p:cNvPr id="330" name="Google Shape;330;p28"/>
          <p:cNvPicPr preferRelativeResize="0"/>
          <p:nvPr/>
        </p:nvPicPr>
        <p:blipFill rotWithShape="1">
          <a:blip r:embed="rId4">
            <a:alphaModFix/>
          </a:blip>
          <a:srcRect b="0" l="0" r="0" t="0"/>
          <a:stretch/>
        </p:blipFill>
        <p:spPr>
          <a:xfrm>
            <a:off x="808486" y="2361390"/>
            <a:ext cx="2106090" cy="4102489"/>
          </a:xfrm>
          <a:prstGeom prst="rect">
            <a:avLst/>
          </a:prstGeom>
          <a:noFill/>
          <a:ln>
            <a:noFill/>
          </a:ln>
        </p:spPr>
      </p:pic>
      <p:sp>
        <p:nvSpPr>
          <p:cNvPr id="331" name="Google Shape;331;p28"/>
          <p:cNvSpPr/>
          <p:nvPr/>
        </p:nvSpPr>
        <p:spPr>
          <a:xfrm>
            <a:off x="3168390" y="2620117"/>
            <a:ext cx="4008329" cy="1313074"/>
          </a:xfrm>
          <a:prstGeom prst="wedgeRoundRectCallout">
            <a:avLst>
              <a:gd fmla="val -73774" name="adj1"/>
              <a:gd fmla="val -14021"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不能只考慮怎麼畫圖／設計</a:t>
            </a:r>
            <a:endParaRPr sz="2358">
              <a:solidFill>
                <a:schemeClr val="dk1"/>
              </a:solidFill>
              <a:latin typeface="Arial"/>
              <a:ea typeface="Arial"/>
              <a:cs typeface="Arial"/>
              <a:sym typeface="Arial"/>
            </a:endParaRPr>
          </a:p>
          <a:p>
            <a:pPr indent="0" lvl="0" marL="0" marR="0" rtl="0" algn="l">
              <a:spcBef>
                <a:spcPts val="0"/>
              </a:spcBef>
              <a:spcAft>
                <a:spcPts val="0"/>
              </a:spcAft>
              <a:buNone/>
            </a:pPr>
            <a:r>
              <a:t/>
            </a:r>
            <a:endParaRPr sz="2358">
              <a:solidFill>
                <a:schemeClr val="dk1"/>
              </a:solidFill>
              <a:latin typeface="Arial"/>
              <a:ea typeface="Arial"/>
              <a:cs typeface="Arial"/>
              <a:sym typeface="Arial"/>
            </a:endParaRPr>
          </a:p>
          <a:p>
            <a:pPr indent="0" lvl="0" marL="0" marR="0" rtl="0" algn="l">
              <a:spcBef>
                <a:spcPts val="0"/>
              </a:spcBef>
              <a:spcAft>
                <a:spcPts val="0"/>
              </a:spcAft>
              <a:buNone/>
            </a:pPr>
            <a:r>
              <a:rPr lang="en-US" sz="2358">
                <a:solidFill>
                  <a:schemeClr val="dk1"/>
                </a:solidFill>
                <a:latin typeface="Arial"/>
                <a:ea typeface="Arial"/>
                <a:cs typeface="Arial"/>
                <a:sym typeface="Arial"/>
              </a:rPr>
              <a:t>若加上製程會來得更貼切</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9"/>
          <p:cNvSpPr/>
          <p:nvPr/>
        </p:nvSpPr>
        <p:spPr>
          <a:xfrm>
            <a:off x="5078233" y="6652204"/>
            <a:ext cx="3113353"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透過模型組態來完成</a:t>
            </a:r>
            <a:endParaRPr sz="2539">
              <a:solidFill>
                <a:schemeClr val="lt1"/>
              </a:solidFill>
              <a:latin typeface="Arial"/>
              <a:ea typeface="Arial"/>
              <a:cs typeface="Arial"/>
              <a:sym typeface="Arial"/>
            </a:endParaRPr>
          </a:p>
        </p:txBody>
      </p:sp>
      <p:sp>
        <p:nvSpPr>
          <p:cNvPr id="337" name="Google Shape;337;p29"/>
          <p:cNvSpPr/>
          <p:nvPr/>
        </p:nvSpPr>
        <p:spPr>
          <a:xfrm>
            <a:off x="0" y="1029890"/>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1-3 降低製造成本</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4 製作鈑金加工順序動作</a:t>
            </a:r>
            <a:endParaRPr/>
          </a:p>
        </p:txBody>
      </p:sp>
      <p:pic>
        <p:nvPicPr>
          <p:cNvPr id="338" name="Google Shape;338;p29"/>
          <p:cNvPicPr preferRelativeResize="0"/>
          <p:nvPr/>
        </p:nvPicPr>
        <p:blipFill rotWithShape="1">
          <a:blip r:embed="rId3">
            <a:alphaModFix/>
          </a:blip>
          <a:srcRect b="0" l="0" r="0" t="0"/>
          <a:stretch/>
        </p:blipFill>
        <p:spPr>
          <a:xfrm>
            <a:off x="748642" y="2164110"/>
            <a:ext cx="3006247" cy="1729257"/>
          </a:xfrm>
          <a:prstGeom prst="rect">
            <a:avLst/>
          </a:prstGeom>
          <a:noFill/>
          <a:ln>
            <a:noFill/>
          </a:ln>
        </p:spPr>
      </p:pic>
      <p:pic>
        <p:nvPicPr>
          <p:cNvPr id="339" name="Google Shape;339;p29"/>
          <p:cNvPicPr preferRelativeResize="0"/>
          <p:nvPr/>
        </p:nvPicPr>
        <p:blipFill rotWithShape="1">
          <a:blip r:embed="rId4">
            <a:alphaModFix/>
          </a:blip>
          <a:srcRect b="0" l="0" r="0" t="0"/>
          <a:stretch/>
        </p:blipFill>
        <p:spPr>
          <a:xfrm>
            <a:off x="5156933" y="2104781"/>
            <a:ext cx="3109910" cy="1903532"/>
          </a:xfrm>
          <a:prstGeom prst="rect">
            <a:avLst/>
          </a:prstGeom>
          <a:noFill/>
          <a:ln>
            <a:noFill/>
          </a:ln>
        </p:spPr>
      </p:pic>
      <p:pic>
        <p:nvPicPr>
          <p:cNvPr id="340" name="Google Shape;340;p29"/>
          <p:cNvPicPr preferRelativeResize="0"/>
          <p:nvPr/>
        </p:nvPicPr>
        <p:blipFill rotWithShape="1">
          <a:blip r:embed="rId5">
            <a:alphaModFix/>
          </a:blip>
          <a:srcRect b="0" l="0" r="0" t="0"/>
          <a:stretch/>
        </p:blipFill>
        <p:spPr>
          <a:xfrm>
            <a:off x="9377400" y="2343682"/>
            <a:ext cx="3145918" cy="1790527"/>
          </a:xfrm>
          <a:prstGeom prst="rect">
            <a:avLst/>
          </a:prstGeom>
          <a:noFill/>
          <a:ln>
            <a:noFill/>
          </a:ln>
        </p:spPr>
      </p:pic>
      <p:pic>
        <p:nvPicPr>
          <p:cNvPr id="341" name="Google Shape;341;p29"/>
          <p:cNvPicPr preferRelativeResize="0"/>
          <p:nvPr/>
        </p:nvPicPr>
        <p:blipFill rotWithShape="1">
          <a:blip r:embed="rId6">
            <a:alphaModFix/>
          </a:blip>
          <a:srcRect b="0" l="0" r="0" t="0"/>
          <a:stretch/>
        </p:blipFill>
        <p:spPr>
          <a:xfrm>
            <a:off x="1509772" y="4083903"/>
            <a:ext cx="3214999" cy="2677259"/>
          </a:xfrm>
          <a:prstGeom prst="rect">
            <a:avLst/>
          </a:prstGeom>
          <a:noFill/>
          <a:ln>
            <a:noFill/>
          </a:ln>
        </p:spPr>
      </p:pic>
      <p:pic>
        <p:nvPicPr>
          <p:cNvPr id="342" name="Google Shape;342;p29"/>
          <p:cNvPicPr preferRelativeResize="0"/>
          <p:nvPr/>
        </p:nvPicPr>
        <p:blipFill rotWithShape="1">
          <a:blip r:embed="rId7">
            <a:alphaModFix/>
          </a:blip>
          <a:srcRect b="0" l="0" r="0" t="0"/>
          <a:stretch/>
        </p:blipFill>
        <p:spPr>
          <a:xfrm>
            <a:off x="6597827" y="3786592"/>
            <a:ext cx="2948346" cy="28411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3"/>
          <p:cNvSpPr/>
          <p:nvPr/>
        </p:nvSpPr>
        <p:spPr>
          <a:xfrm>
            <a:off x="0" y="1063309"/>
            <a:ext cx="13247688" cy="878876"/>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00">
                <a:solidFill>
                  <a:schemeClr val="lt1"/>
                </a:solidFill>
                <a:latin typeface="Arial"/>
                <a:ea typeface="Arial"/>
                <a:cs typeface="Arial"/>
                <a:sym typeface="Arial"/>
              </a:rPr>
              <a:t> 1 鈑金專業原理</a:t>
            </a:r>
            <a:endParaRPr sz="3200">
              <a:solidFill>
                <a:schemeClr val="lt1"/>
              </a:solidFill>
              <a:latin typeface="Arial"/>
              <a:ea typeface="Arial"/>
              <a:cs typeface="Arial"/>
              <a:sym typeface="Arial"/>
            </a:endParaRPr>
          </a:p>
        </p:txBody>
      </p:sp>
      <p:sp>
        <p:nvSpPr>
          <p:cNvPr id="50" name="Google Shape;50;p3"/>
          <p:cNvSpPr/>
          <p:nvPr/>
        </p:nvSpPr>
        <p:spPr>
          <a:xfrm>
            <a:off x="957912" y="2152320"/>
            <a:ext cx="2441259"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1-1 提升自我</a:t>
            </a:r>
            <a:endParaRPr sz="2800">
              <a:solidFill>
                <a:schemeClr val="dk1"/>
              </a:solidFill>
              <a:latin typeface="Arial"/>
              <a:ea typeface="Arial"/>
              <a:cs typeface="Arial"/>
              <a:sym typeface="Arial"/>
            </a:endParaRPr>
          </a:p>
        </p:txBody>
      </p:sp>
      <p:sp>
        <p:nvSpPr>
          <p:cNvPr id="51" name="Google Shape;51;p3"/>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1-2 製造驗證</a:t>
            </a:r>
            <a:endParaRPr sz="2800">
              <a:solidFill>
                <a:schemeClr val="dk1"/>
              </a:solidFill>
              <a:latin typeface="Arial"/>
              <a:ea typeface="Arial"/>
              <a:cs typeface="Arial"/>
              <a:sym typeface="Arial"/>
            </a:endParaRPr>
          </a:p>
        </p:txBody>
      </p:sp>
      <p:sp>
        <p:nvSpPr>
          <p:cNvPr id="52" name="Google Shape;52;p3"/>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1-3 降低成本</a:t>
            </a:r>
            <a:endParaRPr sz="2800">
              <a:solidFill>
                <a:schemeClr val="dk1"/>
              </a:solidFill>
              <a:latin typeface="Arial"/>
              <a:ea typeface="Arial"/>
              <a:cs typeface="Arial"/>
              <a:sym typeface="Arial"/>
            </a:endParaRPr>
          </a:p>
        </p:txBody>
      </p:sp>
      <p:sp>
        <p:nvSpPr>
          <p:cNvPr id="53" name="Google Shape;53;p3"/>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1-4 結構分析</a:t>
            </a:r>
            <a:endParaRPr sz="2800">
              <a:solidFill>
                <a:schemeClr val="dk1"/>
              </a:solidFill>
              <a:latin typeface="Arial"/>
              <a:ea typeface="Arial"/>
              <a:cs typeface="Arial"/>
              <a:sym typeface="Arial"/>
            </a:endParaRPr>
          </a:p>
        </p:txBody>
      </p:sp>
      <p:sp>
        <p:nvSpPr>
          <p:cNvPr id="54" name="Google Shape;54;p3"/>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1-5 增加用途</a:t>
            </a:r>
            <a:endParaRPr sz="2800">
              <a:solidFill>
                <a:schemeClr val="dk1"/>
              </a:solidFill>
              <a:latin typeface="Arial"/>
              <a:ea typeface="Arial"/>
              <a:cs typeface="Arial"/>
              <a:sym typeface="Arial"/>
            </a:endParaRPr>
          </a:p>
        </p:txBody>
      </p:sp>
      <p:sp>
        <p:nvSpPr>
          <p:cNvPr id="55" name="Google Shape;55;p3"/>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56" name="Google Shape;56;p3"/>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0"/>
          <p:cNvSpPr/>
          <p:nvPr/>
        </p:nvSpPr>
        <p:spPr>
          <a:xfrm>
            <a:off x="0" y="1063309"/>
            <a:ext cx="13247688" cy="878876"/>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00">
                <a:solidFill>
                  <a:schemeClr val="lt1"/>
                </a:solidFill>
                <a:latin typeface="Arial"/>
                <a:ea typeface="Arial"/>
                <a:cs typeface="Arial"/>
                <a:sym typeface="Arial"/>
              </a:rPr>
              <a:t> 1 鈑金專業原理</a:t>
            </a:r>
            <a:endParaRPr sz="3200">
              <a:solidFill>
                <a:schemeClr val="lt1"/>
              </a:solidFill>
              <a:latin typeface="Arial"/>
              <a:ea typeface="Arial"/>
              <a:cs typeface="Arial"/>
              <a:sym typeface="Arial"/>
            </a:endParaRPr>
          </a:p>
        </p:txBody>
      </p:sp>
      <p:sp>
        <p:nvSpPr>
          <p:cNvPr id="348" name="Google Shape;348;p30"/>
          <p:cNvSpPr/>
          <p:nvPr/>
        </p:nvSpPr>
        <p:spPr>
          <a:xfrm>
            <a:off x="957912" y="2152320"/>
            <a:ext cx="2441259"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1-1 提升自我</a:t>
            </a:r>
            <a:endParaRPr sz="2800">
              <a:solidFill>
                <a:schemeClr val="dk1"/>
              </a:solidFill>
              <a:latin typeface="Arial"/>
              <a:ea typeface="Arial"/>
              <a:cs typeface="Arial"/>
              <a:sym typeface="Arial"/>
            </a:endParaRPr>
          </a:p>
        </p:txBody>
      </p:sp>
      <p:sp>
        <p:nvSpPr>
          <p:cNvPr id="349" name="Google Shape;349;p30"/>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1-2 製造驗證</a:t>
            </a:r>
            <a:endParaRPr sz="2800">
              <a:solidFill>
                <a:schemeClr val="dk1"/>
              </a:solidFill>
              <a:latin typeface="Arial"/>
              <a:ea typeface="Arial"/>
              <a:cs typeface="Arial"/>
              <a:sym typeface="Arial"/>
            </a:endParaRPr>
          </a:p>
        </p:txBody>
      </p:sp>
      <p:sp>
        <p:nvSpPr>
          <p:cNvPr id="350" name="Google Shape;350;p30"/>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1-3 降低成本</a:t>
            </a:r>
            <a:endParaRPr sz="2800">
              <a:solidFill>
                <a:schemeClr val="dk1"/>
              </a:solidFill>
              <a:latin typeface="Arial"/>
              <a:ea typeface="Arial"/>
              <a:cs typeface="Arial"/>
              <a:sym typeface="Arial"/>
            </a:endParaRPr>
          </a:p>
        </p:txBody>
      </p:sp>
      <p:sp>
        <p:nvSpPr>
          <p:cNvPr id="351" name="Google Shape;351;p30"/>
          <p:cNvSpPr/>
          <p:nvPr/>
        </p:nvSpPr>
        <p:spPr>
          <a:xfrm>
            <a:off x="951707" y="497196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1-4 結構分析</a:t>
            </a:r>
            <a:endParaRPr/>
          </a:p>
        </p:txBody>
      </p:sp>
      <p:sp>
        <p:nvSpPr>
          <p:cNvPr id="352" name="Google Shape;352;p30"/>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1-5 增加用途</a:t>
            </a:r>
            <a:endParaRPr sz="2800">
              <a:solidFill>
                <a:schemeClr val="dk1"/>
              </a:solidFill>
              <a:latin typeface="Arial"/>
              <a:ea typeface="Arial"/>
              <a:cs typeface="Arial"/>
              <a:sym typeface="Arial"/>
            </a:endParaRPr>
          </a:p>
        </p:txBody>
      </p:sp>
      <p:sp>
        <p:nvSpPr>
          <p:cNvPr id="353" name="Google Shape;353;p30"/>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354" name="Google Shape;354;p30"/>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31"/>
          <p:cNvPicPr preferRelativeResize="0"/>
          <p:nvPr/>
        </p:nvPicPr>
        <p:blipFill rotWithShape="1">
          <a:blip r:embed="rId3">
            <a:alphaModFix/>
          </a:blip>
          <a:srcRect b="0" l="0" r="0" t="0"/>
          <a:stretch/>
        </p:blipFill>
        <p:spPr>
          <a:xfrm>
            <a:off x="6524104" y="2107844"/>
            <a:ext cx="2719506" cy="2467052"/>
          </a:xfrm>
          <a:prstGeom prst="rect">
            <a:avLst/>
          </a:prstGeom>
          <a:noFill/>
          <a:ln>
            <a:noFill/>
          </a:ln>
        </p:spPr>
      </p:pic>
      <p:pic>
        <p:nvPicPr>
          <p:cNvPr id="360" name="Google Shape;360;p31"/>
          <p:cNvPicPr preferRelativeResize="0"/>
          <p:nvPr/>
        </p:nvPicPr>
        <p:blipFill rotWithShape="1">
          <a:blip r:embed="rId4">
            <a:alphaModFix/>
          </a:blip>
          <a:srcRect b="0" l="0" r="0" t="0"/>
          <a:stretch/>
        </p:blipFill>
        <p:spPr>
          <a:xfrm>
            <a:off x="8075135" y="3518535"/>
            <a:ext cx="4106968" cy="2798820"/>
          </a:xfrm>
          <a:prstGeom prst="rect">
            <a:avLst/>
          </a:prstGeom>
          <a:noFill/>
          <a:ln>
            <a:noFill/>
          </a:ln>
        </p:spPr>
      </p:pic>
      <p:sp>
        <p:nvSpPr>
          <p:cNvPr id="361" name="Google Shape;361;p31"/>
          <p:cNvSpPr/>
          <p:nvPr/>
        </p:nvSpPr>
        <p:spPr>
          <a:xfrm>
            <a:off x="0" y="1029890"/>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1-4 鈑金結構分析</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1 延伸鈑金產品分析</a:t>
            </a:r>
            <a:endParaRPr/>
          </a:p>
        </p:txBody>
      </p:sp>
      <p:pic>
        <p:nvPicPr>
          <p:cNvPr id="362" name="Google Shape;362;p31"/>
          <p:cNvPicPr preferRelativeResize="0"/>
          <p:nvPr/>
        </p:nvPicPr>
        <p:blipFill rotWithShape="1">
          <a:blip r:embed="rId5">
            <a:alphaModFix/>
          </a:blip>
          <a:srcRect b="0" l="0" r="0" t="0"/>
          <a:stretch/>
        </p:blipFill>
        <p:spPr>
          <a:xfrm>
            <a:off x="886317" y="2051922"/>
            <a:ext cx="3001310" cy="2194506"/>
          </a:xfrm>
          <a:prstGeom prst="rect">
            <a:avLst/>
          </a:prstGeom>
          <a:noFill/>
          <a:ln>
            <a:noFill/>
          </a:ln>
        </p:spPr>
      </p:pic>
      <p:pic>
        <p:nvPicPr>
          <p:cNvPr id="363" name="Google Shape;363;p31"/>
          <p:cNvPicPr preferRelativeResize="0"/>
          <p:nvPr/>
        </p:nvPicPr>
        <p:blipFill rotWithShape="1">
          <a:blip r:embed="rId6">
            <a:alphaModFix/>
          </a:blip>
          <a:srcRect b="0" l="0" r="0" t="0"/>
          <a:stretch/>
        </p:blipFill>
        <p:spPr>
          <a:xfrm>
            <a:off x="2660987" y="4015154"/>
            <a:ext cx="3863119" cy="2814754"/>
          </a:xfrm>
          <a:prstGeom prst="rect">
            <a:avLst/>
          </a:prstGeom>
          <a:noFill/>
          <a:ln>
            <a:noFill/>
          </a:ln>
        </p:spPr>
      </p:pic>
      <p:sp>
        <p:nvSpPr>
          <p:cNvPr id="364" name="Google Shape;364;p31"/>
          <p:cNvSpPr/>
          <p:nvPr/>
        </p:nvSpPr>
        <p:spPr>
          <a:xfrm>
            <a:off x="703715" y="4318629"/>
            <a:ext cx="1980029"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 這樣就好?? </a:t>
            </a:r>
            <a:endParaRPr sz="2539">
              <a:solidFill>
                <a:srgbClr val="FF0000"/>
              </a:solidFill>
              <a:latin typeface="Arial"/>
              <a:ea typeface="Arial"/>
              <a:cs typeface="Arial"/>
              <a:sym typeface="Arial"/>
            </a:endParaRPr>
          </a:p>
        </p:txBody>
      </p:sp>
      <p:sp>
        <p:nvSpPr>
          <p:cNvPr id="365" name="Google Shape;365;p31"/>
          <p:cNvSpPr/>
          <p:nvPr/>
        </p:nvSpPr>
        <p:spPr>
          <a:xfrm>
            <a:off x="5448989" y="6631453"/>
            <a:ext cx="1874231"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 不只這樣!! </a:t>
            </a:r>
            <a:endParaRPr sz="2539">
              <a:solidFill>
                <a:srgbClr val="FF0000"/>
              </a:solidFill>
              <a:latin typeface="Arial"/>
              <a:ea typeface="Arial"/>
              <a:cs typeface="Arial"/>
              <a:sym typeface="Arial"/>
            </a:endParaRPr>
          </a:p>
        </p:txBody>
      </p:sp>
      <p:pic>
        <p:nvPicPr>
          <p:cNvPr id="366" name="Google Shape;366;p31"/>
          <p:cNvPicPr preferRelativeResize="0"/>
          <p:nvPr/>
        </p:nvPicPr>
        <p:blipFill rotWithShape="1">
          <a:blip r:embed="rId7">
            <a:alphaModFix/>
          </a:blip>
          <a:srcRect b="0" l="0" r="0" t="0"/>
          <a:stretch/>
        </p:blipFill>
        <p:spPr>
          <a:xfrm flipH="1">
            <a:off x="10340602" y="2083754"/>
            <a:ext cx="2029190" cy="4325350"/>
          </a:xfrm>
          <a:prstGeom prst="rect">
            <a:avLst/>
          </a:prstGeom>
          <a:noFill/>
          <a:ln>
            <a:noFill/>
          </a:ln>
        </p:spPr>
      </p:pic>
      <p:sp>
        <p:nvSpPr>
          <p:cNvPr id="367" name="Google Shape;367;p31"/>
          <p:cNvSpPr/>
          <p:nvPr/>
        </p:nvSpPr>
        <p:spPr>
          <a:xfrm>
            <a:off x="7111158" y="4083427"/>
            <a:ext cx="2725421" cy="1491875"/>
          </a:xfrm>
          <a:prstGeom prst="wedgeRoundRectCallout">
            <a:avLst>
              <a:gd fmla="val 73198" name="adj1"/>
              <a:gd fmla="val -109315" name="adj2"/>
              <a:gd fmla="val 16667" name="adj3"/>
            </a:avLst>
          </a:prstGeom>
          <a:gradFill>
            <a:gsLst>
              <a:gs pos="0">
                <a:srgbClr val="FF7E7E"/>
              </a:gs>
              <a:gs pos="50000">
                <a:srgbClr val="FFB1B1"/>
              </a:gs>
              <a:gs pos="100000">
                <a:srgbClr val="FFD9D9"/>
              </a:gs>
            </a:gsLst>
            <a:lin ang="13500000" scaled="0"/>
          </a:gra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902">
                <a:solidFill>
                  <a:schemeClr val="dk1"/>
                </a:solidFill>
                <a:latin typeface="Arial"/>
                <a:ea typeface="Arial"/>
                <a:cs typeface="Arial"/>
                <a:sym typeface="Arial"/>
              </a:rPr>
              <a:t>鈑金+分析服務</a:t>
            </a:r>
            <a:endParaRPr sz="2902">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rPr lang="en-US" sz="2902">
                <a:solidFill>
                  <a:schemeClr val="dk1"/>
                </a:solidFill>
                <a:latin typeface="Arial"/>
                <a:ea typeface="Arial"/>
                <a:cs typeface="Arial"/>
                <a:sym typeface="Arial"/>
              </a:rPr>
              <a:t>間接賺很多錢</a:t>
            </a:r>
            <a:endParaRPr sz="2902">
              <a:solidFill>
                <a:schemeClr val="dk1"/>
              </a:solidFill>
              <a:latin typeface="Arial"/>
              <a:ea typeface="Arial"/>
              <a:cs typeface="Arial"/>
              <a:sym typeface="Arial"/>
            </a:endParaRPr>
          </a:p>
        </p:txBody>
      </p:sp>
      <p:sp>
        <p:nvSpPr>
          <p:cNvPr id="368" name="Google Shape;368;p31"/>
          <p:cNvSpPr/>
          <p:nvPr/>
        </p:nvSpPr>
        <p:spPr>
          <a:xfrm>
            <a:off x="8006027" y="2367450"/>
            <a:ext cx="2280602" cy="741175"/>
          </a:xfrm>
          <a:prstGeom prst="wedgeRoundRectCallout">
            <a:avLst>
              <a:gd fmla="val 71803" name="adj1"/>
              <a:gd fmla="val 11066" name="adj2"/>
              <a:gd fmla="val 16667" name="adj3"/>
            </a:avLst>
          </a:prstGeom>
          <a:gradFill>
            <a:gsLst>
              <a:gs pos="0">
                <a:srgbClr val="FF7E7E"/>
              </a:gs>
              <a:gs pos="50000">
                <a:srgbClr val="FFB1B1"/>
              </a:gs>
              <a:gs pos="100000">
                <a:srgbClr val="FFD9D9"/>
              </a:gs>
            </a:gsLst>
            <a:lin ang="13500000" scaled="0"/>
          </a:gra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902">
                <a:solidFill>
                  <a:schemeClr val="dk1"/>
                </a:solidFill>
                <a:latin typeface="Arial"/>
                <a:ea typeface="Arial"/>
                <a:cs typeface="Arial"/>
                <a:sym typeface="Arial"/>
              </a:rPr>
              <a:t>為何沒想到</a:t>
            </a:r>
            <a:endParaRPr sz="2902">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2"/>
          <p:cNvSpPr/>
          <p:nvPr/>
        </p:nvSpPr>
        <p:spPr>
          <a:xfrm>
            <a:off x="0" y="1063309"/>
            <a:ext cx="13247688" cy="878876"/>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00">
                <a:solidFill>
                  <a:schemeClr val="lt1"/>
                </a:solidFill>
                <a:latin typeface="Arial"/>
                <a:ea typeface="Arial"/>
                <a:cs typeface="Arial"/>
                <a:sym typeface="Arial"/>
              </a:rPr>
              <a:t> 1 鈑金專業原理</a:t>
            </a:r>
            <a:endParaRPr sz="3200">
              <a:solidFill>
                <a:schemeClr val="lt1"/>
              </a:solidFill>
              <a:latin typeface="Arial"/>
              <a:ea typeface="Arial"/>
              <a:cs typeface="Arial"/>
              <a:sym typeface="Arial"/>
            </a:endParaRPr>
          </a:p>
        </p:txBody>
      </p:sp>
      <p:sp>
        <p:nvSpPr>
          <p:cNvPr id="374" name="Google Shape;374;p32"/>
          <p:cNvSpPr/>
          <p:nvPr/>
        </p:nvSpPr>
        <p:spPr>
          <a:xfrm>
            <a:off x="957912" y="2152320"/>
            <a:ext cx="2441259"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1-1 提升自我</a:t>
            </a:r>
            <a:endParaRPr sz="2800">
              <a:solidFill>
                <a:schemeClr val="dk1"/>
              </a:solidFill>
              <a:latin typeface="Arial"/>
              <a:ea typeface="Arial"/>
              <a:cs typeface="Arial"/>
              <a:sym typeface="Arial"/>
            </a:endParaRPr>
          </a:p>
        </p:txBody>
      </p:sp>
      <p:sp>
        <p:nvSpPr>
          <p:cNvPr id="375" name="Google Shape;375;p32"/>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1-2 製造驗證</a:t>
            </a:r>
            <a:endParaRPr sz="2800">
              <a:solidFill>
                <a:schemeClr val="dk1"/>
              </a:solidFill>
              <a:latin typeface="Arial"/>
              <a:ea typeface="Arial"/>
              <a:cs typeface="Arial"/>
              <a:sym typeface="Arial"/>
            </a:endParaRPr>
          </a:p>
        </p:txBody>
      </p:sp>
      <p:sp>
        <p:nvSpPr>
          <p:cNvPr id="376" name="Google Shape;376;p32"/>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1-3 降低成本</a:t>
            </a:r>
            <a:endParaRPr sz="2800">
              <a:solidFill>
                <a:schemeClr val="dk1"/>
              </a:solidFill>
              <a:latin typeface="Arial"/>
              <a:ea typeface="Arial"/>
              <a:cs typeface="Arial"/>
              <a:sym typeface="Arial"/>
            </a:endParaRPr>
          </a:p>
        </p:txBody>
      </p:sp>
      <p:sp>
        <p:nvSpPr>
          <p:cNvPr id="377" name="Google Shape;377;p32"/>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1-4 結構分析</a:t>
            </a:r>
            <a:endParaRPr sz="2800">
              <a:solidFill>
                <a:schemeClr val="dk1"/>
              </a:solidFill>
              <a:latin typeface="Arial"/>
              <a:ea typeface="Arial"/>
              <a:cs typeface="Arial"/>
              <a:sym typeface="Arial"/>
            </a:endParaRPr>
          </a:p>
        </p:txBody>
      </p:sp>
      <p:sp>
        <p:nvSpPr>
          <p:cNvPr id="378" name="Google Shape;378;p32"/>
          <p:cNvSpPr/>
          <p:nvPr/>
        </p:nvSpPr>
        <p:spPr>
          <a:xfrm>
            <a:off x="951707" y="5850652"/>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1-5 增加用途</a:t>
            </a:r>
            <a:endParaRPr/>
          </a:p>
        </p:txBody>
      </p:sp>
      <p:sp>
        <p:nvSpPr>
          <p:cNvPr id="379" name="Google Shape;379;p32"/>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380" name="Google Shape;380;p32"/>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3"/>
          <p:cNvSpPr/>
          <p:nvPr/>
        </p:nvSpPr>
        <p:spPr>
          <a:xfrm>
            <a:off x="0" y="1029890"/>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l">
              <a:spcBef>
                <a:spcPts val="0"/>
              </a:spcBef>
              <a:spcAft>
                <a:spcPts val="0"/>
              </a:spcAft>
              <a:buNone/>
            </a:pPr>
            <a:r>
              <a:rPr lang="en-US" sz="2358">
                <a:solidFill>
                  <a:schemeClr val="lt1"/>
                </a:solidFill>
                <a:latin typeface="Arial"/>
                <a:ea typeface="Arial"/>
                <a:cs typeface="Arial"/>
                <a:sym typeface="Arial"/>
              </a:rPr>
              <a:t>1 營造金屬</a:t>
            </a:r>
            <a:endParaRPr sz="2358">
              <a:solidFill>
                <a:schemeClr val="lt1"/>
              </a:solidFill>
              <a:latin typeface="Arial"/>
              <a:ea typeface="Arial"/>
              <a:cs typeface="Arial"/>
              <a:sym typeface="Arial"/>
            </a:endParaRPr>
          </a:p>
        </p:txBody>
      </p:sp>
      <p:pic>
        <p:nvPicPr>
          <p:cNvPr descr="P9250001" id="386" name="Google Shape;386;p33"/>
          <p:cNvPicPr preferRelativeResize="0"/>
          <p:nvPr/>
        </p:nvPicPr>
        <p:blipFill rotWithShape="1">
          <a:blip r:embed="rId3">
            <a:alphaModFix/>
          </a:blip>
          <a:srcRect b="0" l="0" r="0" t="0"/>
          <a:stretch/>
        </p:blipFill>
        <p:spPr>
          <a:xfrm>
            <a:off x="3512496" y="2137076"/>
            <a:ext cx="6222700" cy="4329399"/>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4"/>
          <p:cNvSpPr/>
          <p:nvPr/>
        </p:nvSpPr>
        <p:spPr>
          <a:xfrm>
            <a:off x="0" y="1029890"/>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2 廚具設計</a:t>
            </a:r>
            <a:endParaRPr sz="2358">
              <a:solidFill>
                <a:schemeClr val="lt1"/>
              </a:solidFill>
              <a:latin typeface="Arial"/>
              <a:ea typeface="Arial"/>
              <a:cs typeface="Arial"/>
              <a:sym typeface="Arial"/>
            </a:endParaRPr>
          </a:p>
        </p:txBody>
      </p:sp>
      <p:pic>
        <p:nvPicPr>
          <p:cNvPr descr="BETTER-2_9c79c9443b05ce033ad7f161b08ea5e6" id="392" name="Google Shape;392;p34"/>
          <p:cNvPicPr preferRelativeResize="0"/>
          <p:nvPr/>
        </p:nvPicPr>
        <p:blipFill rotWithShape="1">
          <a:blip r:embed="rId3">
            <a:alphaModFix/>
          </a:blip>
          <a:srcRect b="0" l="0" r="0" t="0"/>
          <a:stretch/>
        </p:blipFill>
        <p:spPr>
          <a:xfrm>
            <a:off x="3271332" y="2136355"/>
            <a:ext cx="7082244" cy="4402827"/>
          </a:xfrm>
          <a:prstGeom prst="rect">
            <a:avLst/>
          </a:prstGeom>
          <a:noFill/>
          <a:ln>
            <a:noFill/>
          </a:ln>
        </p:spPr>
      </p:pic>
      <p:pic>
        <p:nvPicPr>
          <p:cNvPr id="393" name="Google Shape;393;p34"/>
          <p:cNvPicPr preferRelativeResize="0"/>
          <p:nvPr/>
        </p:nvPicPr>
        <p:blipFill rotWithShape="1">
          <a:blip r:embed="rId4">
            <a:alphaModFix/>
          </a:blip>
          <a:srcRect b="0" l="0" r="0" t="0"/>
          <a:stretch/>
        </p:blipFill>
        <p:spPr>
          <a:xfrm>
            <a:off x="977056" y="2136353"/>
            <a:ext cx="2097749" cy="4086242"/>
          </a:xfrm>
          <a:prstGeom prst="rect">
            <a:avLst/>
          </a:prstGeom>
          <a:noFill/>
          <a:ln>
            <a:noFill/>
          </a:ln>
        </p:spPr>
      </p:pic>
      <p:sp>
        <p:nvSpPr>
          <p:cNvPr id="394" name="Google Shape;394;p34"/>
          <p:cNvSpPr/>
          <p:nvPr/>
        </p:nvSpPr>
        <p:spPr>
          <a:xfrm>
            <a:off x="3079328" y="2136354"/>
            <a:ext cx="3787324" cy="1155417"/>
          </a:xfrm>
          <a:prstGeom prst="wedgeRoundRectCallout">
            <a:avLst>
              <a:gd fmla="val -61988" name="adj1"/>
              <a:gd fmla="val 13031"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鈑金有自動殺菌(不鏽鋼)</a:t>
            </a:r>
            <a:endParaRPr/>
          </a:p>
          <a:p>
            <a:pPr indent="0" lvl="0" marL="0" marR="0" rtl="0" algn="l">
              <a:spcBef>
                <a:spcPts val="0"/>
              </a:spcBef>
              <a:spcAft>
                <a:spcPts val="0"/>
              </a:spcAft>
              <a:buNone/>
            </a:pPr>
            <a:r>
              <a:rPr lang="en-US" sz="2358">
                <a:solidFill>
                  <a:schemeClr val="dk1"/>
                </a:solidFill>
                <a:latin typeface="Arial"/>
                <a:ea typeface="Arial"/>
                <a:cs typeface="Arial"/>
                <a:sym typeface="Arial"/>
              </a:rPr>
              <a:t>好清理與低成本的優勢</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35"/>
          <p:cNvPicPr preferRelativeResize="0"/>
          <p:nvPr/>
        </p:nvPicPr>
        <p:blipFill rotWithShape="1">
          <a:blip r:embed="rId3">
            <a:alphaModFix/>
          </a:blip>
          <a:srcRect b="0" l="0" r="0" t="0"/>
          <a:stretch/>
        </p:blipFill>
        <p:spPr>
          <a:xfrm>
            <a:off x="3629115" y="2103034"/>
            <a:ext cx="5792302" cy="4541970"/>
          </a:xfrm>
          <a:prstGeom prst="rect">
            <a:avLst/>
          </a:prstGeom>
          <a:noFill/>
          <a:ln>
            <a:noFill/>
          </a:ln>
        </p:spPr>
      </p:pic>
      <p:sp>
        <p:nvSpPr>
          <p:cNvPr id="400" name="Google Shape;400;p35"/>
          <p:cNvSpPr/>
          <p:nvPr/>
        </p:nvSpPr>
        <p:spPr>
          <a:xfrm>
            <a:off x="5246075" y="6640730"/>
            <a:ext cx="3075356" cy="483081"/>
          </a:xfrm>
          <a:prstGeom prst="rect">
            <a:avLst/>
          </a:prstGeom>
          <a:solidFill>
            <a:srgbClr val="FFFF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rgbClr val="0000FF"/>
                </a:solidFill>
                <a:latin typeface="Arial"/>
                <a:ea typeface="Arial"/>
                <a:cs typeface="Arial"/>
                <a:sym typeface="Arial"/>
              </a:rPr>
              <a:t>組合件封板+框架</a:t>
            </a:r>
            <a:endParaRPr/>
          </a:p>
        </p:txBody>
      </p:sp>
      <p:sp>
        <p:nvSpPr>
          <p:cNvPr id="401" name="Google Shape;401;p35"/>
          <p:cNvSpPr/>
          <p:nvPr/>
        </p:nvSpPr>
        <p:spPr>
          <a:xfrm>
            <a:off x="6536787" y="2321778"/>
            <a:ext cx="1300209" cy="459905"/>
          </a:xfrm>
          <a:prstGeom prst="wedgeRoundRectCallout">
            <a:avLst>
              <a:gd fmla="val -25017" name="adj1"/>
              <a:gd fmla="val 80452" name="adj2"/>
              <a:gd fmla="val 16667" name="adj3"/>
            </a:avLst>
          </a:prstGeom>
          <a:solidFill>
            <a:srgbClr val="66FF66"/>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rgbClr val="C00000"/>
                </a:solidFill>
                <a:latin typeface="Arial"/>
                <a:ea typeface="Arial"/>
                <a:cs typeface="Arial"/>
                <a:sym typeface="Arial"/>
              </a:rPr>
              <a:t>封 板</a:t>
            </a:r>
            <a:endParaRPr sz="2358">
              <a:solidFill>
                <a:srgbClr val="C00000"/>
              </a:solidFill>
              <a:latin typeface="Arial"/>
              <a:ea typeface="Arial"/>
              <a:cs typeface="Arial"/>
              <a:sym typeface="Arial"/>
            </a:endParaRPr>
          </a:p>
        </p:txBody>
      </p:sp>
      <p:sp>
        <p:nvSpPr>
          <p:cNvPr id="402" name="Google Shape;402;p35"/>
          <p:cNvSpPr/>
          <p:nvPr/>
        </p:nvSpPr>
        <p:spPr>
          <a:xfrm>
            <a:off x="3359113" y="5660919"/>
            <a:ext cx="1300209" cy="414654"/>
          </a:xfrm>
          <a:prstGeom prst="wedgeRoundRectCallout">
            <a:avLst>
              <a:gd fmla="val 34779" name="adj1"/>
              <a:gd fmla="val -152882" name="adj2"/>
              <a:gd fmla="val 16667" name="adj3"/>
            </a:avLst>
          </a:prstGeom>
          <a:solidFill>
            <a:srgbClr val="66FF66"/>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rPr lang="en-US" sz="2358">
                <a:solidFill>
                  <a:srgbClr val="C00000"/>
                </a:solidFill>
                <a:latin typeface="Arial"/>
                <a:ea typeface="Arial"/>
                <a:cs typeface="Arial"/>
                <a:sym typeface="Arial"/>
              </a:rPr>
              <a:t>框 架</a:t>
            </a:r>
            <a:endParaRPr sz="2358">
              <a:solidFill>
                <a:srgbClr val="C00000"/>
              </a:solidFill>
              <a:latin typeface="Arial"/>
              <a:ea typeface="Arial"/>
              <a:cs typeface="Arial"/>
              <a:sym typeface="Arial"/>
            </a:endParaRPr>
          </a:p>
        </p:txBody>
      </p:sp>
      <p:sp>
        <p:nvSpPr>
          <p:cNvPr id="403" name="Google Shape;403;p35"/>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3 鈑金加工兼設計</a:t>
            </a:r>
            <a:endParaRPr sz="2358">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_0b26bae9737c72090861e391b4775209" id="408" name="Google Shape;408;p36"/>
          <p:cNvPicPr preferRelativeResize="0"/>
          <p:nvPr/>
        </p:nvPicPr>
        <p:blipFill rotWithShape="1">
          <a:blip r:embed="rId3">
            <a:alphaModFix/>
          </a:blip>
          <a:srcRect b="0" l="0" r="0" t="0"/>
          <a:stretch/>
        </p:blipFill>
        <p:spPr>
          <a:xfrm>
            <a:off x="6537857" y="4313745"/>
            <a:ext cx="2626162" cy="2431383"/>
          </a:xfrm>
          <a:prstGeom prst="rect">
            <a:avLst/>
          </a:prstGeom>
          <a:noFill/>
          <a:ln>
            <a:noFill/>
          </a:ln>
        </p:spPr>
      </p:pic>
      <p:sp>
        <p:nvSpPr>
          <p:cNvPr id="409" name="Google Shape;409;p36"/>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 4 藝術品</a:t>
            </a:r>
            <a:endParaRPr sz="2358">
              <a:solidFill>
                <a:schemeClr val="lt1"/>
              </a:solidFill>
              <a:latin typeface="Arial"/>
              <a:ea typeface="Arial"/>
              <a:cs typeface="Arial"/>
              <a:sym typeface="Arial"/>
            </a:endParaRPr>
          </a:p>
        </p:txBody>
      </p:sp>
      <p:pic>
        <p:nvPicPr>
          <p:cNvPr descr="Azafate_58adbe4930de4387eaedbe62a205e7f8" id="410" name="Google Shape;410;p36"/>
          <p:cNvPicPr preferRelativeResize="0"/>
          <p:nvPr/>
        </p:nvPicPr>
        <p:blipFill rotWithShape="1">
          <a:blip r:embed="rId4">
            <a:alphaModFix/>
          </a:blip>
          <a:srcRect b="0" l="0" r="0" t="0"/>
          <a:stretch/>
        </p:blipFill>
        <p:spPr>
          <a:xfrm>
            <a:off x="554789" y="2193815"/>
            <a:ext cx="3528885" cy="3064099"/>
          </a:xfrm>
          <a:prstGeom prst="rect">
            <a:avLst/>
          </a:prstGeom>
          <a:noFill/>
          <a:ln>
            <a:noFill/>
          </a:ln>
        </p:spPr>
      </p:pic>
      <p:pic>
        <p:nvPicPr>
          <p:cNvPr descr="b3_0ef2302e94bf566b01ddb56d6f0503c7" id="411" name="Google Shape;411;p36"/>
          <p:cNvPicPr preferRelativeResize="0"/>
          <p:nvPr/>
        </p:nvPicPr>
        <p:blipFill rotWithShape="1">
          <a:blip r:embed="rId5">
            <a:alphaModFix/>
          </a:blip>
          <a:srcRect b="0" l="0" r="0" t="0"/>
          <a:stretch/>
        </p:blipFill>
        <p:spPr>
          <a:xfrm>
            <a:off x="4348846" y="2288042"/>
            <a:ext cx="2857469" cy="2143102"/>
          </a:xfrm>
          <a:prstGeom prst="rect">
            <a:avLst/>
          </a:prstGeom>
          <a:noFill/>
          <a:ln cap="flat" cmpd="sng" w="9525">
            <a:solidFill>
              <a:srgbClr val="000000"/>
            </a:solidFill>
            <a:prstDash val="solid"/>
            <a:miter lim="800000"/>
            <a:headEnd len="sm" w="sm" type="none"/>
            <a:tailEnd len="sm" w="sm" type="none"/>
          </a:ln>
        </p:spPr>
      </p:pic>
      <p:sp>
        <p:nvSpPr>
          <p:cNvPr id="412" name="Google Shape;412;p36"/>
          <p:cNvSpPr/>
          <p:nvPr/>
        </p:nvSpPr>
        <p:spPr>
          <a:xfrm>
            <a:off x="5664958" y="6626147"/>
            <a:ext cx="1916339"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鈑金藝術品</a:t>
            </a:r>
            <a:endParaRPr sz="2539">
              <a:solidFill>
                <a:srgbClr val="0000FF"/>
              </a:solidFill>
              <a:latin typeface="Arial"/>
              <a:ea typeface="Arial"/>
              <a:cs typeface="Arial"/>
              <a:sym typeface="Arial"/>
            </a:endParaRPr>
          </a:p>
        </p:txBody>
      </p:sp>
      <p:pic>
        <p:nvPicPr>
          <p:cNvPr descr="2010_6_1[1]" id="413" name="Google Shape;413;p36"/>
          <p:cNvPicPr preferRelativeResize="0"/>
          <p:nvPr/>
        </p:nvPicPr>
        <p:blipFill rotWithShape="1">
          <a:blip r:embed="rId6">
            <a:alphaModFix/>
          </a:blip>
          <a:srcRect b="0" l="0" r="0" t="0"/>
          <a:stretch/>
        </p:blipFill>
        <p:spPr>
          <a:xfrm>
            <a:off x="9042663" y="2186922"/>
            <a:ext cx="3570766" cy="2638638"/>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7"/>
          <p:cNvPicPr preferRelativeResize="0"/>
          <p:nvPr/>
        </p:nvPicPr>
        <p:blipFill rotWithShape="1">
          <a:blip r:embed="rId3">
            <a:alphaModFix/>
          </a:blip>
          <a:srcRect b="0" l="0" r="0" t="0"/>
          <a:stretch/>
        </p:blipFill>
        <p:spPr>
          <a:xfrm>
            <a:off x="971709" y="2200390"/>
            <a:ext cx="4817481" cy="3582905"/>
          </a:xfrm>
          <a:prstGeom prst="rect">
            <a:avLst/>
          </a:prstGeom>
          <a:noFill/>
          <a:ln>
            <a:noFill/>
          </a:ln>
        </p:spPr>
      </p:pic>
      <p:sp>
        <p:nvSpPr>
          <p:cNvPr id="420" name="Google Shape;420;p37"/>
          <p:cNvSpPr/>
          <p:nvPr/>
        </p:nvSpPr>
        <p:spPr>
          <a:xfrm>
            <a:off x="1371552" y="6117459"/>
            <a:ext cx="2725490"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天花板 鈑金裝飾</a:t>
            </a:r>
            <a:endParaRPr sz="2539">
              <a:solidFill>
                <a:srgbClr val="0000FF"/>
              </a:solidFill>
              <a:latin typeface="Arial"/>
              <a:ea typeface="Arial"/>
              <a:cs typeface="Arial"/>
              <a:sym typeface="Arial"/>
            </a:endParaRPr>
          </a:p>
        </p:txBody>
      </p:sp>
      <p:pic>
        <p:nvPicPr>
          <p:cNvPr id="421" name="Google Shape;421;p37"/>
          <p:cNvPicPr preferRelativeResize="0"/>
          <p:nvPr/>
        </p:nvPicPr>
        <p:blipFill rotWithShape="1">
          <a:blip r:embed="rId4">
            <a:alphaModFix/>
          </a:blip>
          <a:srcRect b="0" l="15996" r="14918" t="0"/>
          <a:stretch/>
        </p:blipFill>
        <p:spPr>
          <a:xfrm>
            <a:off x="6989547" y="2257163"/>
            <a:ext cx="4930068" cy="3613706"/>
          </a:xfrm>
          <a:prstGeom prst="rect">
            <a:avLst/>
          </a:prstGeom>
          <a:noFill/>
          <a:ln cap="flat" cmpd="sng" w="9525">
            <a:solidFill>
              <a:schemeClr val="dk1"/>
            </a:solidFill>
            <a:prstDash val="solid"/>
            <a:miter lim="800000"/>
            <a:headEnd len="sm" w="sm" type="none"/>
            <a:tailEnd len="sm" w="sm" type="none"/>
          </a:ln>
        </p:spPr>
      </p:pic>
      <p:sp>
        <p:nvSpPr>
          <p:cNvPr id="422" name="Google Shape;422;p37"/>
          <p:cNvSpPr/>
          <p:nvPr/>
        </p:nvSpPr>
        <p:spPr>
          <a:xfrm>
            <a:off x="7787903" y="6119722"/>
            <a:ext cx="2725490" cy="456686"/>
          </a:xfrm>
          <a:prstGeom prst="rect">
            <a:avLst/>
          </a:prstGeom>
          <a:solidFill>
            <a:srgbClr val="FFFF00"/>
          </a:solidFill>
          <a:ln>
            <a:noFill/>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大廳 鈑金裝飾</a:t>
            </a:r>
            <a:endParaRPr sz="2539">
              <a:solidFill>
                <a:srgbClr val="0000FF"/>
              </a:solidFill>
              <a:latin typeface="Arial"/>
              <a:ea typeface="Arial"/>
              <a:cs typeface="Arial"/>
              <a:sym typeface="Arial"/>
            </a:endParaRPr>
          </a:p>
        </p:txBody>
      </p:sp>
      <p:sp>
        <p:nvSpPr>
          <p:cNvPr id="423" name="Google Shape;423;p37"/>
          <p:cNvSpPr/>
          <p:nvPr/>
        </p:nvSpPr>
        <p:spPr>
          <a:xfrm>
            <a:off x="2983076" y="6751043"/>
            <a:ext cx="2725490" cy="345117"/>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32650" lIns="32650" spcFirstLastPara="1" rIns="32650" wrap="square" tIns="32650">
            <a:spAutoFit/>
          </a:bodyPr>
          <a:lstStyle/>
          <a:p>
            <a:pPr indent="0" lvl="0" marL="0" marR="0" rtl="0" algn="l">
              <a:spcBef>
                <a:spcPts val="0"/>
              </a:spcBef>
              <a:spcAft>
                <a:spcPts val="0"/>
              </a:spcAft>
              <a:buNone/>
            </a:pPr>
            <a:r>
              <a:rPr lang="en-US" sz="1814">
                <a:solidFill>
                  <a:srgbClr val="3F3F3F"/>
                </a:solidFill>
                <a:latin typeface="Arial"/>
                <a:ea typeface="Arial"/>
                <a:cs typeface="Arial"/>
                <a:sym typeface="Arial"/>
              </a:rPr>
              <a:t>圖片來源 網路</a:t>
            </a:r>
            <a:endParaRPr sz="1814">
              <a:solidFill>
                <a:srgbClr val="3F3F3F"/>
              </a:solidFill>
              <a:latin typeface="Arial"/>
              <a:ea typeface="Arial"/>
              <a:cs typeface="Arial"/>
              <a:sym typeface="Arial"/>
            </a:endParaRPr>
          </a:p>
        </p:txBody>
      </p:sp>
      <p:sp>
        <p:nvSpPr>
          <p:cNvPr id="424" name="Google Shape;424;p37"/>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 5.景觀藝術</a:t>
            </a:r>
            <a:endParaRPr sz="2358">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DEDINI_BOILER" id="429" name="Google Shape;429;p38"/>
          <p:cNvPicPr preferRelativeResize="0"/>
          <p:nvPr/>
        </p:nvPicPr>
        <p:blipFill rotWithShape="1">
          <a:blip r:embed="rId3">
            <a:alphaModFix/>
          </a:blip>
          <a:srcRect b="0" l="0" r="0" t="0"/>
          <a:stretch/>
        </p:blipFill>
        <p:spPr>
          <a:xfrm>
            <a:off x="2961063" y="2046370"/>
            <a:ext cx="7118239" cy="4581359"/>
          </a:xfrm>
          <a:prstGeom prst="rect">
            <a:avLst/>
          </a:prstGeom>
          <a:noFill/>
          <a:ln>
            <a:noFill/>
          </a:ln>
        </p:spPr>
      </p:pic>
      <p:sp>
        <p:nvSpPr>
          <p:cNvPr id="430" name="Google Shape;430;p38"/>
          <p:cNvSpPr/>
          <p:nvPr/>
        </p:nvSpPr>
        <p:spPr>
          <a:xfrm>
            <a:off x="0" y="1029891"/>
            <a:ext cx="13226094"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1-5 鈑金多用途</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6 鈑金與產業結合</a:t>
            </a:r>
            <a:endParaRPr sz="2358">
              <a:solidFill>
                <a:schemeClr val="lt1"/>
              </a:solidFill>
              <a:latin typeface="Arial"/>
              <a:ea typeface="Arial"/>
              <a:cs typeface="Arial"/>
              <a:sym typeface="Arial"/>
            </a:endParaRPr>
          </a:p>
        </p:txBody>
      </p:sp>
      <p:sp>
        <p:nvSpPr>
          <p:cNvPr id="431" name="Google Shape;431;p38"/>
          <p:cNvSpPr/>
          <p:nvPr/>
        </p:nvSpPr>
        <p:spPr>
          <a:xfrm>
            <a:off x="2477297" y="3726585"/>
            <a:ext cx="967528" cy="493843"/>
          </a:xfrm>
          <a:prstGeom prst="wedgeRoundRectCallout">
            <a:avLst>
              <a:gd fmla="val 46130" name="adj1"/>
              <a:gd fmla="val 100727"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鈑金</a:t>
            </a:r>
            <a:endParaRPr sz="2358">
              <a:solidFill>
                <a:schemeClr val="dk1"/>
              </a:solidFill>
              <a:latin typeface="Arial"/>
              <a:ea typeface="Arial"/>
              <a:cs typeface="Arial"/>
              <a:sym typeface="Arial"/>
            </a:endParaRPr>
          </a:p>
        </p:txBody>
      </p:sp>
      <p:sp>
        <p:nvSpPr>
          <p:cNvPr id="432" name="Google Shape;432;p38"/>
          <p:cNvSpPr/>
          <p:nvPr/>
        </p:nvSpPr>
        <p:spPr>
          <a:xfrm>
            <a:off x="9802863" y="4060613"/>
            <a:ext cx="967528" cy="493843"/>
          </a:xfrm>
          <a:prstGeom prst="wedgeRoundRectCallout">
            <a:avLst>
              <a:gd fmla="val -78870" name="adj1"/>
              <a:gd fmla="val 15597"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鋼構</a:t>
            </a:r>
            <a:endParaRPr sz="2358">
              <a:solidFill>
                <a:schemeClr val="dk1"/>
              </a:solidFill>
              <a:latin typeface="Arial"/>
              <a:ea typeface="Arial"/>
              <a:cs typeface="Arial"/>
              <a:sym typeface="Arial"/>
            </a:endParaRPr>
          </a:p>
        </p:txBody>
      </p:sp>
      <p:sp>
        <p:nvSpPr>
          <p:cNvPr id="433" name="Google Shape;433;p38"/>
          <p:cNvSpPr/>
          <p:nvPr/>
        </p:nvSpPr>
        <p:spPr>
          <a:xfrm>
            <a:off x="10148409" y="5246986"/>
            <a:ext cx="967528" cy="493843"/>
          </a:xfrm>
          <a:prstGeom prst="wedgeRoundRectCallout">
            <a:avLst>
              <a:gd fmla="val -78870" name="adj1"/>
              <a:gd fmla="val 15597"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管路</a:t>
            </a:r>
            <a:endParaRPr sz="2358">
              <a:solidFill>
                <a:schemeClr val="dk1"/>
              </a:solidFill>
              <a:latin typeface="Arial"/>
              <a:ea typeface="Arial"/>
              <a:cs typeface="Arial"/>
              <a:sym typeface="Arial"/>
            </a:endParaRPr>
          </a:p>
        </p:txBody>
      </p:sp>
      <p:sp>
        <p:nvSpPr>
          <p:cNvPr id="434" name="Google Shape;434;p38"/>
          <p:cNvSpPr/>
          <p:nvPr/>
        </p:nvSpPr>
        <p:spPr>
          <a:xfrm>
            <a:off x="4590884" y="6621590"/>
            <a:ext cx="4065920" cy="483081"/>
          </a:xfrm>
          <a:prstGeom prst="rect">
            <a:avLst/>
          </a:prstGeom>
          <a:solidFill>
            <a:srgbClr val="FFFF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rgbClr val="0000FF"/>
                </a:solidFill>
                <a:latin typeface="Arial"/>
                <a:ea typeface="Arial"/>
                <a:cs typeface="Arial"/>
                <a:sym typeface="Arial"/>
              </a:rPr>
              <a:t>鈑金＋鋼構＋管路是好朋友</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9"/>
          <p:cNvSpPr/>
          <p:nvPr/>
        </p:nvSpPr>
        <p:spPr>
          <a:xfrm>
            <a:off x="1038775" y="2984648"/>
            <a:ext cx="3887425" cy="739471"/>
          </a:xfrm>
          <a:prstGeom prst="roundRect">
            <a:avLst>
              <a:gd fmla="val 50000" name="adj"/>
            </a:avLst>
          </a:prstGeom>
          <a:solidFill>
            <a:srgbClr val="00B050"/>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2 鈑金學習方向</a:t>
            </a:r>
            <a:endParaRPr sz="3200">
              <a:solidFill>
                <a:schemeClr val="dk1"/>
              </a:solidFill>
              <a:latin typeface="Arial"/>
              <a:ea typeface="Arial"/>
              <a:cs typeface="Arial"/>
              <a:sym typeface="Arial"/>
            </a:endParaRPr>
          </a:p>
        </p:txBody>
      </p:sp>
      <p:sp>
        <p:nvSpPr>
          <p:cNvPr id="440" name="Google Shape;440;p39"/>
          <p:cNvSpPr/>
          <p:nvPr/>
        </p:nvSpPr>
        <p:spPr>
          <a:xfrm>
            <a:off x="1027258" y="4001928"/>
            <a:ext cx="3887425" cy="763349"/>
          </a:xfrm>
          <a:prstGeom prst="roundRect">
            <a:avLst>
              <a:gd fmla="val 50000" name="adj"/>
            </a:avLst>
          </a:prstGeom>
          <a:solidFill>
            <a:srgbClr val="A5A5A5"/>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3 鈑金實務討論</a:t>
            </a:r>
            <a:endParaRPr sz="3200">
              <a:solidFill>
                <a:schemeClr val="lt1"/>
              </a:solidFill>
              <a:latin typeface="Arial"/>
              <a:ea typeface="Arial"/>
              <a:cs typeface="Arial"/>
              <a:sym typeface="Arial"/>
            </a:endParaRPr>
          </a:p>
        </p:txBody>
      </p:sp>
      <p:sp>
        <p:nvSpPr>
          <p:cNvPr id="441" name="Google Shape;441;p39"/>
          <p:cNvSpPr/>
          <p:nvPr/>
        </p:nvSpPr>
        <p:spPr>
          <a:xfrm>
            <a:off x="1027257" y="1998227"/>
            <a:ext cx="3887425" cy="739471"/>
          </a:xfrm>
          <a:prstGeom prst="roundRect">
            <a:avLst>
              <a:gd fmla="val 50000" name="adj"/>
            </a:avLst>
          </a:prstGeom>
          <a:solidFill>
            <a:srgbClr val="A5A5A5"/>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1 學鈑金好處</a:t>
            </a:r>
            <a:endParaRPr sz="3200">
              <a:solidFill>
                <a:schemeClr val="lt1"/>
              </a:solidFill>
              <a:latin typeface="Arial"/>
              <a:ea typeface="Arial"/>
              <a:cs typeface="Arial"/>
              <a:sym typeface="Arial"/>
            </a:endParaRPr>
          </a:p>
        </p:txBody>
      </p:sp>
      <p:pic>
        <p:nvPicPr>
          <p:cNvPr id="442" name="Google Shape;442;p39"/>
          <p:cNvPicPr preferRelativeResize="0"/>
          <p:nvPr/>
        </p:nvPicPr>
        <p:blipFill rotWithShape="1">
          <a:blip r:embed="rId3">
            <a:alphaModFix/>
          </a:blip>
          <a:srcRect b="0" l="0" r="0" t="0"/>
          <a:stretch/>
        </p:blipFill>
        <p:spPr>
          <a:xfrm>
            <a:off x="5877161" y="1357691"/>
            <a:ext cx="6002420" cy="55335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4"/>
          <p:cNvSpPr/>
          <p:nvPr/>
        </p:nvSpPr>
        <p:spPr>
          <a:xfrm>
            <a:off x="4829889" y="6627728"/>
            <a:ext cx="3591048"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SW鈑金術語和業界相通</a:t>
            </a:r>
            <a:endParaRPr/>
          </a:p>
        </p:txBody>
      </p:sp>
      <p:sp>
        <p:nvSpPr>
          <p:cNvPr id="62" name="Google Shape;62;p4"/>
          <p:cNvSpPr/>
          <p:nvPr/>
        </p:nvSpPr>
        <p:spPr>
          <a:xfrm>
            <a:off x="775" y="829865"/>
            <a:ext cx="13249276"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好處1</a:t>
            </a:r>
            <a:r>
              <a:rPr lang="en-US" sz="2358">
                <a:solidFill>
                  <a:schemeClr val="lt1"/>
                </a:solidFill>
                <a:latin typeface="Arial"/>
                <a:ea typeface="Arial"/>
                <a:cs typeface="Arial"/>
                <a:sym typeface="Arial"/>
              </a:rPr>
              <a:t> 認識鈑金加工術語</a:t>
            </a:r>
            <a:endParaRPr/>
          </a:p>
        </p:txBody>
      </p:sp>
      <p:pic>
        <p:nvPicPr>
          <p:cNvPr id="63" name="Google Shape;63;p4"/>
          <p:cNvPicPr preferRelativeResize="0"/>
          <p:nvPr/>
        </p:nvPicPr>
        <p:blipFill rotWithShape="1">
          <a:blip r:embed="rId3">
            <a:alphaModFix/>
          </a:blip>
          <a:srcRect b="0" l="0" r="0" t="0"/>
          <a:stretch/>
        </p:blipFill>
        <p:spPr>
          <a:xfrm>
            <a:off x="818678" y="2481900"/>
            <a:ext cx="11313574" cy="1520401"/>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0"/>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 2 鈑金學習方向</a:t>
            </a:r>
            <a:endParaRPr sz="3265">
              <a:solidFill>
                <a:schemeClr val="lt1"/>
              </a:solidFill>
              <a:latin typeface="Arial"/>
              <a:ea typeface="Arial"/>
              <a:cs typeface="Arial"/>
              <a:sym typeface="Arial"/>
            </a:endParaRPr>
          </a:p>
        </p:txBody>
      </p:sp>
      <p:sp>
        <p:nvSpPr>
          <p:cNvPr id="448" name="Google Shape;448;p40"/>
          <p:cNvSpPr/>
          <p:nvPr/>
        </p:nvSpPr>
        <p:spPr>
          <a:xfrm>
            <a:off x="957910" y="2152320"/>
            <a:ext cx="2793046"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2-1 不敢用鈑金</a:t>
            </a:r>
            <a:endParaRPr sz="2800">
              <a:solidFill>
                <a:schemeClr val="dk1"/>
              </a:solidFill>
              <a:latin typeface="Arial"/>
              <a:ea typeface="Arial"/>
              <a:cs typeface="Arial"/>
              <a:sym typeface="Arial"/>
            </a:endParaRPr>
          </a:p>
        </p:txBody>
      </p:sp>
      <p:sp>
        <p:nvSpPr>
          <p:cNvPr id="449" name="Google Shape;449;p40"/>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2-2 選項設定</a:t>
            </a:r>
            <a:endParaRPr sz="2800">
              <a:solidFill>
                <a:schemeClr val="dk1"/>
              </a:solidFill>
              <a:latin typeface="Arial"/>
              <a:ea typeface="Arial"/>
              <a:cs typeface="Arial"/>
              <a:sym typeface="Arial"/>
            </a:endParaRPr>
          </a:p>
        </p:txBody>
      </p:sp>
      <p:sp>
        <p:nvSpPr>
          <p:cNvPr id="450" name="Google Shape;450;p40"/>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2-3 文意感應</a:t>
            </a:r>
            <a:endParaRPr sz="2800">
              <a:solidFill>
                <a:schemeClr val="dk1"/>
              </a:solidFill>
              <a:latin typeface="Arial"/>
              <a:ea typeface="Arial"/>
              <a:cs typeface="Arial"/>
              <a:sym typeface="Arial"/>
            </a:endParaRPr>
          </a:p>
        </p:txBody>
      </p:sp>
      <p:sp>
        <p:nvSpPr>
          <p:cNvPr id="451" name="Google Shape;451;p40"/>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2-4 延伸學習</a:t>
            </a:r>
            <a:endParaRPr sz="2800">
              <a:solidFill>
                <a:schemeClr val="dk1"/>
              </a:solidFill>
              <a:latin typeface="Arial"/>
              <a:ea typeface="Arial"/>
              <a:cs typeface="Arial"/>
              <a:sym typeface="Arial"/>
            </a:endParaRPr>
          </a:p>
        </p:txBody>
      </p:sp>
      <p:sp>
        <p:nvSpPr>
          <p:cNvPr id="452" name="Google Shape;452;p40"/>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
        <p:nvSpPr>
          <p:cNvPr id="453" name="Google Shape;453;p40"/>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454" name="Google Shape;454;p40"/>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1"/>
          <p:cNvSpPr/>
          <p:nvPr/>
        </p:nvSpPr>
        <p:spPr>
          <a:xfrm>
            <a:off x="5572810" y="6662283"/>
            <a:ext cx="2137124"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上完課就會了</a:t>
            </a:r>
            <a:endParaRPr/>
          </a:p>
        </p:txBody>
      </p:sp>
      <p:sp>
        <p:nvSpPr>
          <p:cNvPr id="460" name="Google Shape;460;p41"/>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不敢用鈑金的理由X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a:t>
            </a:r>
            <a:r>
              <a:rPr lang="en-US" sz="2358">
                <a:solidFill>
                  <a:schemeClr val="lt1"/>
                </a:solidFill>
                <a:latin typeface="Arial"/>
                <a:ea typeface="Arial"/>
                <a:cs typeface="Arial"/>
                <a:sym typeface="Arial"/>
              </a:rPr>
              <a:t> 完全不會用 </a:t>
            </a:r>
            <a:endParaRPr/>
          </a:p>
        </p:txBody>
      </p:sp>
      <p:pic>
        <p:nvPicPr>
          <p:cNvPr descr="1998911091 (1)" id="461" name="Google Shape;461;p41"/>
          <p:cNvPicPr preferRelativeResize="0"/>
          <p:nvPr/>
        </p:nvPicPr>
        <p:blipFill rotWithShape="1">
          <a:blip r:embed="rId3">
            <a:alphaModFix/>
          </a:blip>
          <a:srcRect b="0" l="0" r="0" t="0"/>
          <a:stretch/>
        </p:blipFill>
        <p:spPr>
          <a:xfrm>
            <a:off x="3064727" y="2206182"/>
            <a:ext cx="7118239" cy="4353874"/>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2"/>
          <p:cNvSpPr/>
          <p:nvPr/>
        </p:nvSpPr>
        <p:spPr>
          <a:xfrm>
            <a:off x="5250303" y="6629169"/>
            <a:ext cx="2787943"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老師和論壇給你靠</a:t>
            </a:r>
            <a:endParaRPr/>
          </a:p>
        </p:txBody>
      </p:sp>
      <p:sp>
        <p:nvSpPr>
          <p:cNvPr id="467" name="Google Shape;467;p42"/>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理由2</a:t>
            </a:r>
            <a:r>
              <a:rPr lang="en-US" sz="2358">
                <a:solidFill>
                  <a:schemeClr val="lt1"/>
                </a:solidFill>
                <a:latin typeface="Arial"/>
                <a:ea typeface="Arial"/>
                <a:cs typeface="Arial"/>
                <a:sym typeface="Arial"/>
              </a:rPr>
              <a:t> 雖然會～沒自信上戰場 </a:t>
            </a:r>
            <a:endParaRPr/>
          </a:p>
        </p:txBody>
      </p:sp>
      <p:pic>
        <p:nvPicPr>
          <p:cNvPr id="468" name="Google Shape;468;p42"/>
          <p:cNvPicPr preferRelativeResize="0"/>
          <p:nvPr/>
        </p:nvPicPr>
        <p:blipFill rotWithShape="1">
          <a:blip r:embed="rId3">
            <a:alphaModFix/>
          </a:blip>
          <a:srcRect b="0" l="0" r="0" t="0"/>
          <a:stretch/>
        </p:blipFill>
        <p:spPr>
          <a:xfrm>
            <a:off x="2943786" y="2206184"/>
            <a:ext cx="7360121" cy="4274687"/>
          </a:xfrm>
          <a:prstGeom prst="rect">
            <a:avLst/>
          </a:prstGeom>
          <a:noFill/>
          <a:ln cap="flat" cmpd="sng" w="9525">
            <a:solidFill>
              <a:schemeClr val="dk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43"/>
          <p:cNvPicPr preferRelativeResize="0"/>
          <p:nvPr/>
        </p:nvPicPr>
        <p:blipFill rotWithShape="1">
          <a:blip r:embed="rId3">
            <a:alphaModFix/>
          </a:blip>
          <a:srcRect b="0" l="0" r="0" t="0"/>
          <a:stretch/>
        </p:blipFill>
        <p:spPr>
          <a:xfrm>
            <a:off x="6316268" y="2150166"/>
            <a:ext cx="6162255" cy="897213"/>
          </a:xfrm>
          <a:prstGeom prst="rect">
            <a:avLst/>
          </a:prstGeom>
          <a:noFill/>
          <a:ln>
            <a:noFill/>
          </a:ln>
        </p:spPr>
      </p:pic>
      <p:sp>
        <p:nvSpPr>
          <p:cNvPr id="474" name="Google Shape;474;p43"/>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理由3</a:t>
            </a:r>
            <a:r>
              <a:rPr lang="en-US" sz="2358">
                <a:solidFill>
                  <a:schemeClr val="lt1"/>
                </a:solidFill>
                <a:latin typeface="Arial"/>
                <a:ea typeface="Arial"/>
                <a:cs typeface="Arial"/>
                <a:sym typeface="Arial"/>
              </a:rPr>
              <a:t> 不懂鈑金CAD結構 </a:t>
            </a:r>
            <a:endParaRPr/>
          </a:p>
        </p:txBody>
      </p:sp>
      <p:sp>
        <p:nvSpPr>
          <p:cNvPr id="475" name="Google Shape;475;p43"/>
          <p:cNvSpPr/>
          <p:nvPr/>
        </p:nvSpPr>
        <p:spPr>
          <a:xfrm>
            <a:off x="2822845" y="6593967"/>
            <a:ext cx="2280601" cy="483081"/>
          </a:xfrm>
          <a:prstGeom prst="rect">
            <a:avLst/>
          </a:prstGeom>
          <a:solidFill>
            <a:srgbClr val="FFFF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accent2"/>
                </a:solidFill>
                <a:latin typeface="Arial"/>
                <a:ea typeface="Arial"/>
                <a:cs typeface="Arial"/>
                <a:sym typeface="Arial"/>
              </a:rPr>
              <a:t>1 三明治法則</a:t>
            </a:r>
            <a:endParaRPr/>
          </a:p>
        </p:txBody>
      </p:sp>
      <p:sp>
        <p:nvSpPr>
          <p:cNvPr id="476" name="Google Shape;476;p43"/>
          <p:cNvSpPr/>
          <p:nvPr/>
        </p:nvSpPr>
        <p:spPr>
          <a:xfrm>
            <a:off x="7576153" y="6577204"/>
            <a:ext cx="2902583" cy="483081"/>
          </a:xfrm>
          <a:prstGeom prst="rect">
            <a:avLst/>
          </a:prstGeom>
          <a:solidFill>
            <a:srgbClr val="FF0000"/>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accent2"/>
                </a:solidFill>
                <a:latin typeface="Arial"/>
                <a:ea typeface="Arial"/>
                <a:cs typeface="Arial"/>
                <a:sym typeface="Arial"/>
              </a:rPr>
              <a:t>2 熔接最後做</a:t>
            </a:r>
            <a:endParaRPr/>
          </a:p>
        </p:txBody>
      </p:sp>
      <p:pic>
        <p:nvPicPr>
          <p:cNvPr id="477" name="Google Shape;477;p43"/>
          <p:cNvPicPr preferRelativeResize="0"/>
          <p:nvPr/>
        </p:nvPicPr>
        <p:blipFill rotWithShape="1">
          <a:blip r:embed="rId4">
            <a:alphaModFix/>
          </a:blip>
          <a:srcRect b="0" l="0" r="0" t="0"/>
          <a:stretch/>
        </p:blipFill>
        <p:spPr>
          <a:xfrm>
            <a:off x="7121529" y="3010376"/>
            <a:ext cx="4145491" cy="3600186"/>
          </a:xfrm>
          <a:prstGeom prst="rect">
            <a:avLst/>
          </a:prstGeom>
          <a:noFill/>
          <a:ln>
            <a:noFill/>
          </a:ln>
        </p:spPr>
      </p:pic>
      <p:sp>
        <p:nvSpPr>
          <p:cNvPr id="478" name="Google Shape;478;p43"/>
          <p:cNvSpPr/>
          <p:nvPr/>
        </p:nvSpPr>
        <p:spPr>
          <a:xfrm rot="10800000">
            <a:off x="4143679" y="4051626"/>
            <a:ext cx="1382182" cy="276436"/>
          </a:xfrm>
          <a:prstGeom prst="rightArrow">
            <a:avLst>
              <a:gd fmla="val 50000" name="adj1"/>
              <a:gd fmla="val 125000" name="adj2"/>
            </a:avLst>
          </a:prstGeom>
          <a:solidFill>
            <a:srgbClr val="FFFF00">
              <a:alpha val="89803"/>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479" name="Google Shape;479;p43"/>
          <p:cNvSpPr/>
          <p:nvPr/>
        </p:nvSpPr>
        <p:spPr>
          <a:xfrm rot="10800000">
            <a:off x="4016793" y="5769461"/>
            <a:ext cx="1382182" cy="276436"/>
          </a:xfrm>
          <a:prstGeom prst="rightArrow">
            <a:avLst>
              <a:gd fmla="val 50000" name="adj1"/>
              <a:gd fmla="val 125000" name="adj2"/>
            </a:avLst>
          </a:prstGeom>
          <a:solidFill>
            <a:srgbClr val="FFFF00">
              <a:alpha val="89803"/>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480" name="Google Shape;480;p43"/>
          <p:cNvSpPr/>
          <p:nvPr/>
        </p:nvSpPr>
        <p:spPr>
          <a:xfrm rot="10800000">
            <a:off x="4446907" y="5020732"/>
            <a:ext cx="1382182" cy="276436"/>
          </a:xfrm>
          <a:prstGeom prst="rightArrow">
            <a:avLst>
              <a:gd fmla="val 50000" name="adj1"/>
              <a:gd fmla="val 125000" name="adj2"/>
            </a:avLst>
          </a:prstGeom>
          <a:solidFill>
            <a:srgbClr val="FF0000">
              <a:alpha val="89803"/>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481" name="Google Shape;481;p43"/>
          <p:cNvSpPr/>
          <p:nvPr/>
        </p:nvSpPr>
        <p:spPr>
          <a:xfrm rot="10800000">
            <a:off x="8599633" y="5858231"/>
            <a:ext cx="1382182" cy="276436"/>
          </a:xfrm>
          <a:prstGeom prst="rightArrow">
            <a:avLst>
              <a:gd fmla="val 50000" name="adj1"/>
              <a:gd fmla="val 125000" name="adj2"/>
            </a:avLst>
          </a:prstGeom>
          <a:solidFill>
            <a:srgbClr val="FF0000">
              <a:alpha val="89803"/>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482" name="Google Shape;482;p43"/>
          <p:cNvSpPr/>
          <p:nvPr/>
        </p:nvSpPr>
        <p:spPr>
          <a:xfrm>
            <a:off x="9746066" y="3252537"/>
            <a:ext cx="1171009" cy="897213"/>
          </a:xfrm>
          <a:prstGeom prst="wedgeRoundRectCallout">
            <a:avLst>
              <a:gd fmla="val -47481" name="adj1"/>
              <a:gd fmla="val -93525"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指令</a:t>
            </a:r>
            <a:endParaRPr sz="2358">
              <a:solidFill>
                <a:schemeClr val="dk1"/>
              </a:solidFill>
              <a:latin typeface="Arial"/>
              <a:ea typeface="Arial"/>
              <a:cs typeface="Arial"/>
              <a:sym typeface="Arial"/>
            </a:endParaRPr>
          </a:p>
          <a:p>
            <a:pPr indent="0" lvl="0" marL="0" marR="0" rtl="0" algn="l">
              <a:spcBef>
                <a:spcPts val="0"/>
              </a:spcBef>
              <a:spcAft>
                <a:spcPts val="0"/>
              </a:spcAft>
              <a:buNone/>
            </a:pPr>
            <a:r>
              <a:rPr lang="en-US" sz="2358">
                <a:solidFill>
                  <a:schemeClr val="dk1"/>
                </a:solidFill>
                <a:latin typeface="Arial"/>
                <a:ea typeface="Arial"/>
                <a:cs typeface="Arial"/>
                <a:sym typeface="Arial"/>
              </a:rPr>
              <a:t>不能用</a:t>
            </a:r>
            <a:endParaRPr sz="2358">
              <a:solidFill>
                <a:schemeClr val="dk1"/>
              </a:solidFill>
              <a:latin typeface="Arial"/>
              <a:ea typeface="Arial"/>
              <a:cs typeface="Arial"/>
              <a:sym typeface="Arial"/>
            </a:endParaRPr>
          </a:p>
        </p:txBody>
      </p:sp>
      <p:pic>
        <p:nvPicPr>
          <p:cNvPr id="483" name="Google Shape;483;p43"/>
          <p:cNvPicPr preferRelativeResize="0"/>
          <p:nvPr/>
        </p:nvPicPr>
        <p:blipFill rotWithShape="1">
          <a:blip r:embed="rId5">
            <a:alphaModFix/>
          </a:blip>
          <a:srcRect b="15612" l="0" r="0" t="0"/>
          <a:stretch/>
        </p:blipFill>
        <p:spPr>
          <a:xfrm>
            <a:off x="1155717" y="2668398"/>
            <a:ext cx="2963692" cy="33845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4"/>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理由4</a:t>
            </a:r>
            <a:r>
              <a:rPr lang="en-US" sz="2358">
                <a:solidFill>
                  <a:schemeClr val="lt1"/>
                </a:solidFill>
                <a:latin typeface="Arial"/>
                <a:ea typeface="Arial"/>
                <a:cs typeface="Arial"/>
                <a:sym typeface="Arial"/>
              </a:rPr>
              <a:t> 道聽塗說  </a:t>
            </a:r>
            <a:r>
              <a:rPr lang="en-US" sz="2177" u="sng">
                <a:solidFill>
                  <a:srgbClr val="FF0000"/>
                </a:solidFill>
                <a:latin typeface="Arial"/>
                <a:ea typeface="Arial"/>
                <a:cs typeface="Arial"/>
                <a:sym typeface="Arial"/>
              </a:rPr>
              <a:t>好像沒人用SW畫  業界都用 Pro/e UG</a:t>
            </a:r>
            <a:r>
              <a:rPr lang="en-US" sz="2358">
                <a:solidFill>
                  <a:schemeClr val="lt1"/>
                </a:solidFill>
                <a:latin typeface="Arial"/>
                <a:ea typeface="Arial"/>
                <a:cs typeface="Arial"/>
                <a:sym typeface="Arial"/>
              </a:rPr>
              <a:t> </a:t>
            </a:r>
            <a:endParaRPr sz="2358">
              <a:solidFill>
                <a:schemeClr val="lt1"/>
              </a:solidFill>
              <a:latin typeface="Arial"/>
              <a:ea typeface="Arial"/>
              <a:cs typeface="Arial"/>
              <a:sym typeface="Arial"/>
            </a:endParaRPr>
          </a:p>
        </p:txBody>
      </p:sp>
      <p:pic>
        <p:nvPicPr>
          <p:cNvPr id="489" name="Google Shape;489;p44"/>
          <p:cNvPicPr preferRelativeResize="0"/>
          <p:nvPr/>
        </p:nvPicPr>
        <p:blipFill rotWithShape="1">
          <a:blip r:embed="rId3">
            <a:alphaModFix/>
          </a:blip>
          <a:srcRect b="0" l="0" r="0" t="0"/>
          <a:stretch/>
        </p:blipFill>
        <p:spPr>
          <a:xfrm>
            <a:off x="749571" y="2102621"/>
            <a:ext cx="6194005" cy="4322198"/>
          </a:xfrm>
          <a:prstGeom prst="rect">
            <a:avLst/>
          </a:prstGeom>
          <a:noFill/>
          <a:ln cap="flat" cmpd="sng" w="9525">
            <a:solidFill>
              <a:srgbClr val="000000"/>
            </a:solidFill>
            <a:prstDash val="solid"/>
            <a:miter lim="800000"/>
            <a:headEnd len="sm" w="sm" type="none"/>
            <a:tailEnd len="sm" w="sm" type="none"/>
          </a:ln>
        </p:spPr>
      </p:pic>
      <p:pic>
        <p:nvPicPr>
          <p:cNvPr id="490" name="Google Shape;490;p44"/>
          <p:cNvPicPr preferRelativeResize="0"/>
          <p:nvPr/>
        </p:nvPicPr>
        <p:blipFill rotWithShape="1">
          <a:blip r:embed="rId4">
            <a:alphaModFix/>
          </a:blip>
          <a:srcRect b="0" l="0" r="0" t="0"/>
          <a:stretch/>
        </p:blipFill>
        <p:spPr>
          <a:xfrm>
            <a:off x="7107610" y="2269944"/>
            <a:ext cx="5518093" cy="3987555"/>
          </a:xfrm>
          <a:prstGeom prst="rect">
            <a:avLst/>
          </a:prstGeom>
          <a:noFill/>
          <a:ln cap="flat" cmpd="sng" w="9525">
            <a:solidFill>
              <a:schemeClr val="dk1"/>
            </a:solidFill>
            <a:prstDash val="solid"/>
            <a:miter lim="800000"/>
            <a:headEnd len="sm" w="sm" type="none"/>
            <a:tailEnd len="sm" w="sm" type="none"/>
          </a:ln>
        </p:spPr>
      </p:pic>
      <p:sp>
        <p:nvSpPr>
          <p:cNvPr id="491" name="Google Shape;491;p44"/>
          <p:cNvSpPr/>
          <p:nvPr/>
        </p:nvSpPr>
        <p:spPr>
          <a:xfrm>
            <a:off x="6051618" y="6629168"/>
            <a:ext cx="1160895"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看人用</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45"/>
          <p:cNvPicPr preferRelativeResize="0"/>
          <p:nvPr/>
        </p:nvPicPr>
        <p:blipFill rotWithShape="1">
          <a:blip r:embed="rId3">
            <a:alphaModFix/>
          </a:blip>
          <a:srcRect b="0" l="0" r="0" t="0"/>
          <a:stretch/>
        </p:blipFill>
        <p:spPr>
          <a:xfrm>
            <a:off x="8194662" y="2758336"/>
            <a:ext cx="4519834" cy="3636149"/>
          </a:xfrm>
          <a:prstGeom prst="rect">
            <a:avLst/>
          </a:prstGeom>
          <a:noFill/>
          <a:ln>
            <a:noFill/>
          </a:ln>
        </p:spPr>
      </p:pic>
      <p:sp>
        <p:nvSpPr>
          <p:cNvPr id="497" name="Google Shape;497;p45"/>
          <p:cNvSpPr/>
          <p:nvPr/>
        </p:nvSpPr>
        <p:spPr>
          <a:xfrm>
            <a:off x="0" y="1029891"/>
            <a:ext cx="1326928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理由5</a:t>
            </a:r>
            <a:r>
              <a:rPr lang="en-US" sz="2358">
                <a:solidFill>
                  <a:schemeClr val="lt1"/>
                </a:solidFill>
                <a:latin typeface="Arial"/>
                <a:ea typeface="Arial"/>
                <a:cs typeface="Arial"/>
                <a:sym typeface="Arial"/>
              </a:rPr>
              <a:t> 這一行很少人用3D畫鈑金</a:t>
            </a:r>
            <a:endParaRPr sz="2177" u="sng">
              <a:solidFill>
                <a:srgbClr val="FF0000"/>
              </a:solidFill>
              <a:latin typeface="Arial"/>
              <a:ea typeface="Arial"/>
              <a:cs typeface="Arial"/>
              <a:sym typeface="Arial"/>
            </a:endParaRPr>
          </a:p>
        </p:txBody>
      </p:sp>
      <p:pic>
        <p:nvPicPr>
          <p:cNvPr id="498" name="Google Shape;498;p45"/>
          <p:cNvPicPr preferRelativeResize="0"/>
          <p:nvPr/>
        </p:nvPicPr>
        <p:blipFill rotWithShape="1">
          <a:blip r:embed="rId4">
            <a:alphaModFix/>
          </a:blip>
          <a:srcRect b="0" l="0" r="0" t="0"/>
          <a:stretch/>
        </p:blipFill>
        <p:spPr>
          <a:xfrm>
            <a:off x="2470425" y="4191650"/>
            <a:ext cx="3822272" cy="2589968"/>
          </a:xfrm>
          <a:prstGeom prst="rect">
            <a:avLst/>
          </a:prstGeom>
          <a:noFill/>
          <a:ln>
            <a:noFill/>
          </a:ln>
        </p:spPr>
      </p:pic>
      <p:pic>
        <p:nvPicPr>
          <p:cNvPr id="499" name="Google Shape;499;p45"/>
          <p:cNvPicPr preferRelativeResize="0"/>
          <p:nvPr/>
        </p:nvPicPr>
        <p:blipFill rotWithShape="1">
          <a:blip r:embed="rId5">
            <a:alphaModFix/>
          </a:blip>
          <a:srcRect b="0" l="0" r="0" t="0"/>
          <a:stretch/>
        </p:blipFill>
        <p:spPr>
          <a:xfrm>
            <a:off x="522497" y="2195383"/>
            <a:ext cx="3060546" cy="1963666"/>
          </a:xfrm>
          <a:prstGeom prst="rect">
            <a:avLst/>
          </a:prstGeom>
          <a:noFill/>
          <a:ln>
            <a:noFill/>
          </a:ln>
        </p:spPr>
      </p:pic>
      <p:pic>
        <p:nvPicPr>
          <p:cNvPr id="500" name="Google Shape;500;p45"/>
          <p:cNvPicPr preferRelativeResize="0"/>
          <p:nvPr/>
        </p:nvPicPr>
        <p:blipFill rotWithShape="1">
          <a:blip r:embed="rId6">
            <a:alphaModFix/>
          </a:blip>
          <a:srcRect b="0" l="0" r="0" t="0"/>
          <a:stretch/>
        </p:blipFill>
        <p:spPr>
          <a:xfrm>
            <a:off x="6278299" y="2057887"/>
            <a:ext cx="2660230" cy="15671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6"/>
          <p:cNvSpPr/>
          <p:nvPr/>
        </p:nvSpPr>
        <p:spPr>
          <a:xfrm>
            <a:off x="2753736" y="5947308"/>
            <a:ext cx="2048959"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還敢用2D嗎?</a:t>
            </a:r>
            <a:endParaRPr sz="2539">
              <a:solidFill>
                <a:schemeClr val="lt1"/>
              </a:solidFill>
              <a:latin typeface="Arial"/>
              <a:ea typeface="Arial"/>
              <a:cs typeface="Arial"/>
              <a:sym typeface="Arial"/>
            </a:endParaRPr>
          </a:p>
        </p:txBody>
      </p:sp>
      <p:sp>
        <p:nvSpPr>
          <p:cNvPr id="506" name="Google Shape;506;p46"/>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a:t>
            </a:r>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6</a:t>
            </a:r>
            <a:r>
              <a:rPr lang="en-US" sz="2358">
                <a:solidFill>
                  <a:schemeClr val="lt1"/>
                </a:solidFill>
                <a:latin typeface="Arial"/>
                <a:ea typeface="Arial"/>
                <a:cs typeface="Arial"/>
                <a:sym typeface="Arial"/>
              </a:rPr>
              <a:t> 被鈑厚害死 </a:t>
            </a:r>
            <a:endParaRPr/>
          </a:p>
        </p:txBody>
      </p:sp>
      <p:pic>
        <p:nvPicPr>
          <p:cNvPr id="507" name="Google Shape;507;p46"/>
          <p:cNvPicPr preferRelativeResize="0"/>
          <p:nvPr/>
        </p:nvPicPr>
        <p:blipFill rotWithShape="1">
          <a:blip r:embed="rId3">
            <a:alphaModFix/>
          </a:blip>
          <a:srcRect b="0" l="0" r="0" t="0"/>
          <a:stretch/>
        </p:blipFill>
        <p:spPr>
          <a:xfrm>
            <a:off x="611354" y="2536396"/>
            <a:ext cx="5736057" cy="3093505"/>
          </a:xfrm>
          <a:prstGeom prst="rect">
            <a:avLst/>
          </a:prstGeom>
          <a:noFill/>
          <a:ln>
            <a:noFill/>
          </a:ln>
        </p:spPr>
      </p:pic>
      <p:pic>
        <p:nvPicPr>
          <p:cNvPr id="508" name="Google Shape;508;p46"/>
          <p:cNvPicPr preferRelativeResize="0"/>
          <p:nvPr/>
        </p:nvPicPr>
        <p:blipFill rotWithShape="1">
          <a:blip r:embed="rId4">
            <a:alphaModFix/>
          </a:blip>
          <a:srcRect b="0" l="0" r="0" t="0"/>
          <a:stretch/>
        </p:blipFill>
        <p:spPr>
          <a:xfrm>
            <a:off x="9794758" y="2205464"/>
            <a:ext cx="2903493" cy="2773537"/>
          </a:xfrm>
          <a:prstGeom prst="rect">
            <a:avLst/>
          </a:prstGeom>
          <a:noFill/>
          <a:ln>
            <a:noFill/>
          </a:ln>
        </p:spPr>
      </p:pic>
      <p:pic>
        <p:nvPicPr>
          <p:cNvPr id="509" name="Google Shape;509;p46"/>
          <p:cNvPicPr preferRelativeResize="0"/>
          <p:nvPr/>
        </p:nvPicPr>
        <p:blipFill rotWithShape="1">
          <a:blip r:embed="rId5">
            <a:alphaModFix/>
          </a:blip>
          <a:srcRect b="0" l="0" r="0" t="0"/>
          <a:stretch/>
        </p:blipFill>
        <p:spPr>
          <a:xfrm>
            <a:off x="6900282" y="3243180"/>
            <a:ext cx="2728008" cy="2625427"/>
          </a:xfrm>
          <a:prstGeom prst="rect">
            <a:avLst/>
          </a:prstGeom>
          <a:noFill/>
          <a:ln>
            <a:noFill/>
          </a:ln>
          <a:effectLst>
            <a:outerShdw blurRad="50800" rotWithShape="0" algn="ctr">
              <a:srgbClr val="FAF9F9"/>
            </a:outerShdw>
            <a:reflection blurRad="0" dir="5400000" dist="50800" endA="0" endPos="0" kx="0" rotWithShape="0" algn="bl" stA="45000" stPos="0" sy="-100000" ky="0"/>
          </a:effectLst>
        </p:spPr>
      </p:pic>
      <p:sp>
        <p:nvSpPr>
          <p:cNvPr id="510" name="Google Shape;510;p46"/>
          <p:cNvSpPr/>
          <p:nvPr/>
        </p:nvSpPr>
        <p:spPr>
          <a:xfrm>
            <a:off x="8550675" y="5983634"/>
            <a:ext cx="1970411"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有沒有錯覺?</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7"/>
          <p:cNvSpPr/>
          <p:nvPr/>
        </p:nvSpPr>
        <p:spPr>
          <a:xfrm>
            <a:off x="1764612" y="1029891"/>
            <a:ext cx="9696873"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3265">
                <a:solidFill>
                  <a:srgbClr val="FFFF00"/>
                </a:solidFill>
                <a:latin typeface="Arial"/>
                <a:ea typeface="Arial"/>
                <a:cs typeface="Arial"/>
                <a:sym typeface="Arial"/>
              </a:rPr>
              <a:t>不敢用鈑金的16種理由</a:t>
            </a:r>
            <a:endParaRPr/>
          </a:p>
          <a:p>
            <a:pPr indent="0" lvl="0" marL="0" marR="0" rtl="0" algn="l">
              <a:lnSpc>
                <a:spcPct val="110000"/>
              </a:lnSpc>
              <a:spcBef>
                <a:spcPts val="0"/>
              </a:spcBef>
              <a:spcAft>
                <a:spcPts val="0"/>
              </a:spcAft>
              <a:buNone/>
            </a:pPr>
            <a:r>
              <a:rPr lang="en-US" sz="2358">
                <a:solidFill>
                  <a:srgbClr val="FF0000"/>
                </a:solidFill>
                <a:latin typeface="Arial"/>
                <a:ea typeface="Arial"/>
                <a:cs typeface="Arial"/>
                <a:sym typeface="Arial"/>
              </a:rPr>
              <a:t>理由 5</a:t>
            </a:r>
            <a:r>
              <a:rPr lang="en-US" sz="2358">
                <a:solidFill>
                  <a:schemeClr val="lt1"/>
                </a:solidFill>
                <a:latin typeface="Arial"/>
                <a:ea typeface="Arial"/>
                <a:cs typeface="Arial"/>
                <a:sym typeface="Arial"/>
              </a:rPr>
              <a:t>  被2D鈑厚害死 </a:t>
            </a:r>
            <a:endParaRPr/>
          </a:p>
        </p:txBody>
      </p:sp>
      <p:sp>
        <p:nvSpPr>
          <p:cNvPr id="516" name="Google Shape;516;p47"/>
          <p:cNvSpPr/>
          <p:nvPr/>
        </p:nvSpPr>
        <p:spPr>
          <a:xfrm>
            <a:off x="5103446" y="6656524"/>
            <a:ext cx="3105337"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這張圖還要想多久??</a:t>
            </a:r>
            <a:endParaRPr/>
          </a:p>
        </p:txBody>
      </p:sp>
      <p:pic>
        <p:nvPicPr>
          <p:cNvPr id="517" name="Google Shape;517;p47"/>
          <p:cNvPicPr preferRelativeResize="0"/>
          <p:nvPr/>
        </p:nvPicPr>
        <p:blipFill rotWithShape="1">
          <a:blip r:embed="rId3">
            <a:alphaModFix/>
          </a:blip>
          <a:srcRect b="0" l="0" r="0" t="0"/>
          <a:stretch/>
        </p:blipFill>
        <p:spPr>
          <a:xfrm>
            <a:off x="2514733" y="2274571"/>
            <a:ext cx="3864351" cy="4139360"/>
          </a:xfrm>
          <a:prstGeom prst="rect">
            <a:avLst/>
          </a:prstGeom>
          <a:noFill/>
          <a:ln>
            <a:noFill/>
          </a:ln>
        </p:spPr>
      </p:pic>
      <p:pic>
        <p:nvPicPr>
          <p:cNvPr id="518" name="Google Shape;518;p47"/>
          <p:cNvPicPr preferRelativeResize="0"/>
          <p:nvPr/>
        </p:nvPicPr>
        <p:blipFill rotWithShape="1">
          <a:blip r:embed="rId4">
            <a:alphaModFix/>
          </a:blip>
          <a:srcRect b="0" l="0" r="0" t="0"/>
          <a:stretch/>
        </p:blipFill>
        <p:spPr>
          <a:xfrm>
            <a:off x="820121" y="2057888"/>
            <a:ext cx="2315155" cy="4509731"/>
          </a:xfrm>
          <a:prstGeom prst="rect">
            <a:avLst/>
          </a:prstGeom>
          <a:noFill/>
          <a:ln>
            <a:noFill/>
          </a:ln>
        </p:spPr>
      </p:pic>
      <p:sp>
        <p:nvSpPr>
          <p:cNvPr id="519" name="Google Shape;519;p47"/>
          <p:cNvSpPr/>
          <p:nvPr/>
        </p:nvSpPr>
        <p:spPr>
          <a:xfrm>
            <a:off x="2670228" y="2274570"/>
            <a:ext cx="2004164" cy="967528"/>
          </a:xfrm>
          <a:prstGeom prst="wedgeRoundRectCallout">
            <a:avLst>
              <a:gd fmla="val -70718" name="adj1"/>
              <a:gd fmla="val 12796" name="adj2"/>
              <a:gd fmla="val 16667" name="adj3"/>
            </a:avLst>
          </a:prstGeom>
          <a:solidFill>
            <a:srgbClr val="7030A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lt1"/>
                </a:solidFill>
                <a:latin typeface="Arial"/>
                <a:ea typeface="Arial"/>
                <a:cs typeface="Arial"/>
                <a:sym typeface="Arial"/>
              </a:rPr>
              <a:t>沒時間思考了</a:t>
            </a:r>
            <a:endParaRPr sz="2358">
              <a:solidFill>
                <a:schemeClr val="lt1"/>
              </a:solidFill>
              <a:latin typeface="Arial"/>
              <a:ea typeface="Arial"/>
              <a:cs typeface="Arial"/>
              <a:sym typeface="Arial"/>
            </a:endParaRPr>
          </a:p>
        </p:txBody>
      </p:sp>
      <p:sp>
        <p:nvSpPr>
          <p:cNvPr id="520" name="Google Shape;520;p47"/>
          <p:cNvSpPr/>
          <p:nvPr/>
        </p:nvSpPr>
        <p:spPr>
          <a:xfrm>
            <a:off x="1" y="1029891"/>
            <a:ext cx="13253256"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6</a:t>
            </a:r>
            <a:r>
              <a:rPr lang="en-US" sz="2358">
                <a:solidFill>
                  <a:schemeClr val="lt1"/>
                </a:solidFill>
                <a:latin typeface="Arial"/>
                <a:ea typeface="Arial"/>
                <a:cs typeface="Arial"/>
                <a:sym typeface="Arial"/>
              </a:rPr>
              <a:t> 被鈑厚害死 </a:t>
            </a:r>
            <a:endParaRPr/>
          </a:p>
        </p:txBody>
      </p:sp>
      <p:pic>
        <p:nvPicPr>
          <p:cNvPr id="521" name="Google Shape;521;p47"/>
          <p:cNvPicPr preferRelativeResize="0"/>
          <p:nvPr/>
        </p:nvPicPr>
        <p:blipFill rotWithShape="1">
          <a:blip r:embed="rId5">
            <a:alphaModFix/>
          </a:blip>
          <a:srcRect b="0" l="0" r="0" t="0"/>
          <a:stretch/>
        </p:blipFill>
        <p:spPr>
          <a:xfrm>
            <a:off x="7453153" y="2620116"/>
            <a:ext cx="3455456" cy="36858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48"/>
          <p:cNvPicPr preferRelativeResize="0"/>
          <p:nvPr/>
        </p:nvPicPr>
        <p:blipFill rotWithShape="1">
          <a:blip r:embed="rId3">
            <a:alphaModFix/>
          </a:blip>
          <a:srcRect b="0" l="0" r="0" t="0"/>
          <a:stretch/>
        </p:blipFill>
        <p:spPr>
          <a:xfrm>
            <a:off x="1095117" y="2316531"/>
            <a:ext cx="3742013" cy="4145827"/>
          </a:xfrm>
          <a:prstGeom prst="rect">
            <a:avLst/>
          </a:prstGeom>
          <a:noFill/>
          <a:ln cap="flat" cmpd="sng" w="9525">
            <a:solidFill>
              <a:srgbClr val="FF0000"/>
            </a:solidFill>
            <a:prstDash val="solid"/>
            <a:round/>
            <a:headEnd len="sm" w="sm" type="none"/>
            <a:tailEnd len="sm" w="sm" type="none"/>
          </a:ln>
        </p:spPr>
      </p:pic>
      <p:sp>
        <p:nvSpPr>
          <p:cNvPr id="527" name="Google Shape;527;p48"/>
          <p:cNvSpPr/>
          <p:nvPr/>
        </p:nvSpPr>
        <p:spPr>
          <a:xfrm>
            <a:off x="3817729" y="6652205"/>
            <a:ext cx="5678157"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指令選擇留意即可~至少不是2D用畫的</a:t>
            </a:r>
            <a:endParaRPr/>
          </a:p>
        </p:txBody>
      </p:sp>
      <p:sp>
        <p:nvSpPr>
          <p:cNvPr id="528" name="Google Shape;528;p48"/>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7</a:t>
            </a:r>
            <a:r>
              <a:rPr lang="en-US" sz="2358">
                <a:solidFill>
                  <a:schemeClr val="lt1"/>
                </a:solidFill>
                <a:latin typeface="Arial"/>
                <a:ea typeface="Arial"/>
                <a:cs typeface="Arial"/>
                <a:sym typeface="Arial"/>
              </a:rPr>
              <a:t> 被3D鈑厚害死 </a:t>
            </a:r>
            <a:endParaRPr/>
          </a:p>
        </p:txBody>
      </p:sp>
      <p:pic>
        <p:nvPicPr>
          <p:cNvPr id="529" name="Google Shape;529;p48"/>
          <p:cNvPicPr preferRelativeResize="0"/>
          <p:nvPr/>
        </p:nvPicPr>
        <p:blipFill rotWithShape="1">
          <a:blip r:embed="rId4">
            <a:alphaModFix/>
          </a:blip>
          <a:srcRect b="0" l="0" r="0" t="0"/>
          <a:stretch/>
        </p:blipFill>
        <p:spPr>
          <a:xfrm>
            <a:off x="6969390" y="2338905"/>
            <a:ext cx="5459620" cy="3951041"/>
          </a:xfrm>
          <a:prstGeom prst="rect">
            <a:avLst/>
          </a:prstGeom>
          <a:noFill/>
          <a:ln>
            <a:noFill/>
          </a:ln>
        </p:spPr>
      </p:pic>
      <p:sp>
        <p:nvSpPr>
          <p:cNvPr id="530" name="Google Shape;530;p48"/>
          <p:cNvSpPr/>
          <p:nvPr/>
        </p:nvSpPr>
        <p:spPr>
          <a:xfrm>
            <a:off x="4965227" y="2758337"/>
            <a:ext cx="1451291" cy="780357"/>
          </a:xfrm>
          <a:prstGeom prst="wedgeRoundRectCallout">
            <a:avLst>
              <a:gd fmla="val -52921" name="adj1"/>
              <a:gd fmla="val 108147"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凸緣位置控制</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49"/>
          <p:cNvPicPr preferRelativeResize="0"/>
          <p:nvPr/>
        </p:nvPicPr>
        <p:blipFill rotWithShape="1">
          <a:blip r:embed="rId3">
            <a:alphaModFix/>
          </a:blip>
          <a:srcRect b="0" l="0" r="0" t="0"/>
          <a:stretch/>
        </p:blipFill>
        <p:spPr>
          <a:xfrm>
            <a:off x="2172644" y="2549684"/>
            <a:ext cx="4894072" cy="3650640"/>
          </a:xfrm>
          <a:prstGeom prst="rect">
            <a:avLst/>
          </a:prstGeom>
          <a:noFill/>
          <a:ln>
            <a:noFill/>
          </a:ln>
        </p:spPr>
      </p:pic>
      <p:sp>
        <p:nvSpPr>
          <p:cNvPr id="536" name="Google Shape;536;p49"/>
          <p:cNvSpPr/>
          <p:nvPr/>
        </p:nvSpPr>
        <p:spPr>
          <a:xfrm>
            <a:off x="5207107" y="6627728"/>
            <a:ext cx="2833474"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驗證鈑金可否展開   </a:t>
            </a:r>
            <a:endParaRPr/>
          </a:p>
        </p:txBody>
      </p:sp>
      <p:sp>
        <p:nvSpPr>
          <p:cNvPr id="537" name="Google Shape;537;p49"/>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8</a:t>
            </a:r>
            <a:r>
              <a:rPr lang="en-US" sz="2358">
                <a:solidFill>
                  <a:schemeClr val="lt1"/>
                </a:solidFill>
                <a:latin typeface="Arial"/>
                <a:ea typeface="Arial"/>
                <a:cs typeface="Arial"/>
                <a:sym typeface="Arial"/>
              </a:rPr>
              <a:t> 畫出來無法加工 </a:t>
            </a:r>
            <a:endParaRPr/>
          </a:p>
        </p:txBody>
      </p:sp>
      <p:pic>
        <p:nvPicPr>
          <p:cNvPr id="538" name="Google Shape;538;p49"/>
          <p:cNvPicPr preferRelativeResize="0"/>
          <p:nvPr/>
        </p:nvPicPr>
        <p:blipFill rotWithShape="1">
          <a:blip r:embed="rId4">
            <a:alphaModFix/>
          </a:blip>
          <a:srcRect b="0" l="0" r="0" t="0"/>
          <a:stretch/>
        </p:blipFill>
        <p:spPr>
          <a:xfrm>
            <a:off x="738051" y="2188906"/>
            <a:ext cx="2211492" cy="4307803"/>
          </a:xfrm>
          <a:prstGeom prst="rect">
            <a:avLst/>
          </a:prstGeom>
          <a:noFill/>
          <a:ln>
            <a:noFill/>
          </a:ln>
        </p:spPr>
      </p:pic>
      <p:sp>
        <p:nvSpPr>
          <p:cNvPr id="539" name="Google Shape;539;p49"/>
          <p:cNvSpPr/>
          <p:nvPr/>
        </p:nvSpPr>
        <p:spPr>
          <a:xfrm>
            <a:off x="2477299" y="2620116"/>
            <a:ext cx="2280601" cy="967528"/>
          </a:xfrm>
          <a:prstGeom prst="wedgeRoundRectCallout">
            <a:avLst>
              <a:gd fmla="val -61301" name="adj1"/>
              <a:gd fmla="val 12796"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至少還未到</a:t>
            </a:r>
            <a:endParaRPr/>
          </a:p>
          <a:p>
            <a:pPr indent="0" lvl="0" marL="0" marR="0" rtl="0" algn="l">
              <a:spcBef>
                <a:spcPts val="0"/>
              </a:spcBef>
              <a:spcAft>
                <a:spcPts val="0"/>
              </a:spcAft>
              <a:buNone/>
            </a:pPr>
            <a:r>
              <a:rPr lang="en-US" sz="2358">
                <a:solidFill>
                  <a:schemeClr val="dk1"/>
                </a:solidFill>
                <a:latin typeface="Arial"/>
                <a:ea typeface="Arial"/>
                <a:cs typeface="Arial"/>
                <a:sym typeface="Arial"/>
              </a:rPr>
              <a:t>出圖作業</a:t>
            </a:r>
            <a:endParaRPr/>
          </a:p>
        </p:txBody>
      </p:sp>
      <p:pic>
        <p:nvPicPr>
          <p:cNvPr id="540" name="Google Shape;540;p49"/>
          <p:cNvPicPr preferRelativeResize="0"/>
          <p:nvPr/>
        </p:nvPicPr>
        <p:blipFill rotWithShape="1">
          <a:blip r:embed="rId5">
            <a:alphaModFix/>
          </a:blip>
          <a:srcRect b="0" l="0" r="0" t="0"/>
          <a:stretch/>
        </p:blipFill>
        <p:spPr>
          <a:xfrm>
            <a:off x="7303997" y="3103882"/>
            <a:ext cx="4894073" cy="30152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5"/>
          <p:cNvSpPr/>
          <p:nvPr/>
        </p:nvSpPr>
        <p:spPr>
          <a:xfrm>
            <a:off x="5552655" y="6621590"/>
            <a:ext cx="2142383"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ctr">
              <a:spcBef>
                <a:spcPts val="0"/>
              </a:spcBef>
              <a:spcAft>
                <a:spcPts val="0"/>
              </a:spcAft>
              <a:buNone/>
            </a:pPr>
            <a:r>
              <a:rPr lang="en-US" sz="2539">
                <a:solidFill>
                  <a:schemeClr val="lt1"/>
                </a:solidFill>
                <a:latin typeface="Arial"/>
                <a:ea typeface="Arial"/>
                <a:cs typeface="Arial"/>
                <a:sym typeface="Arial"/>
              </a:rPr>
              <a:t>   金字塔展開</a:t>
            </a:r>
            <a:endParaRPr sz="2539">
              <a:solidFill>
                <a:schemeClr val="lt1"/>
              </a:solidFill>
              <a:latin typeface="Arial"/>
              <a:ea typeface="Arial"/>
              <a:cs typeface="Arial"/>
              <a:sym typeface="Arial"/>
            </a:endParaRPr>
          </a:p>
        </p:txBody>
      </p:sp>
      <p:sp>
        <p:nvSpPr>
          <p:cNvPr id="69" name="Google Shape;69;p5"/>
          <p:cNvSpPr/>
          <p:nvPr/>
        </p:nvSpPr>
        <p:spPr>
          <a:xfrm>
            <a:off x="1" y="1029891"/>
            <a:ext cx="1324769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好處2</a:t>
            </a:r>
            <a:r>
              <a:rPr lang="en-US" sz="2358">
                <a:solidFill>
                  <a:schemeClr val="lt1"/>
                </a:solidFill>
                <a:latin typeface="Arial"/>
                <a:ea typeface="Arial"/>
                <a:cs typeface="Arial"/>
                <a:sym typeface="Arial"/>
              </a:rPr>
              <a:t> 多了建模思考（指令交互運用加速設計）</a:t>
            </a:r>
            <a:endParaRPr sz="2358">
              <a:solidFill>
                <a:schemeClr val="lt1"/>
              </a:solidFill>
              <a:latin typeface="Arial"/>
              <a:ea typeface="Arial"/>
              <a:cs typeface="Arial"/>
              <a:sym typeface="Arial"/>
            </a:endParaRPr>
          </a:p>
        </p:txBody>
      </p:sp>
      <p:pic>
        <p:nvPicPr>
          <p:cNvPr id="70" name="Google Shape;70;p5"/>
          <p:cNvPicPr preferRelativeResize="0"/>
          <p:nvPr/>
        </p:nvPicPr>
        <p:blipFill rotWithShape="1">
          <a:blip r:embed="rId3">
            <a:alphaModFix/>
          </a:blip>
          <a:srcRect b="0" l="0" r="0" t="0"/>
          <a:stretch/>
        </p:blipFill>
        <p:spPr>
          <a:xfrm>
            <a:off x="2200863" y="2413511"/>
            <a:ext cx="4158065" cy="3641187"/>
          </a:xfrm>
          <a:prstGeom prst="rect">
            <a:avLst/>
          </a:prstGeom>
          <a:noFill/>
          <a:ln>
            <a:noFill/>
          </a:ln>
        </p:spPr>
      </p:pic>
      <p:pic>
        <p:nvPicPr>
          <p:cNvPr id="71" name="Google Shape;71;p5"/>
          <p:cNvPicPr preferRelativeResize="0"/>
          <p:nvPr/>
        </p:nvPicPr>
        <p:blipFill rotWithShape="1">
          <a:blip r:embed="rId4">
            <a:alphaModFix/>
          </a:blip>
          <a:srcRect b="0" l="0" r="0" t="0"/>
          <a:stretch/>
        </p:blipFill>
        <p:spPr>
          <a:xfrm>
            <a:off x="6762062" y="2066526"/>
            <a:ext cx="4710938" cy="400832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0"/>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8</a:t>
            </a:r>
            <a:r>
              <a:rPr lang="en-US" sz="2358">
                <a:solidFill>
                  <a:schemeClr val="lt1"/>
                </a:solidFill>
                <a:latin typeface="Arial"/>
                <a:ea typeface="Arial"/>
                <a:cs typeface="Arial"/>
                <a:sym typeface="Arial"/>
              </a:rPr>
              <a:t>  畫出來無法加工 </a:t>
            </a:r>
            <a:endParaRPr/>
          </a:p>
        </p:txBody>
      </p:sp>
      <p:sp>
        <p:nvSpPr>
          <p:cNvPr id="546" name="Google Shape;546;p50"/>
          <p:cNvSpPr/>
          <p:nvPr/>
        </p:nvSpPr>
        <p:spPr>
          <a:xfrm>
            <a:off x="9111772" y="4231943"/>
            <a:ext cx="967528" cy="643578"/>
          </a:xfrm>
          <a:prstGeom prst="wedgeRoundRectCallout">
            <a:avLst>
              <a:gd fmla="val -86014" name="adj1"/>
              <a:gd fmla="val 82884"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干 涉</a:t>
            </a:r>
            <a:endParaRPr sz="2358">
              <a:solidFill>
                <a:schemeClr val="dk1"/>
              </a:solidFill>
              <a:latin typeface="Arial"/>
              <a:ea typeface="Arial"/>
              <a:cs typeface="Arial"/>
              <a:sym typeface="Arial"/>
            </a:endParaRPr>
          </a:p>
        </p:txBody>
      </p:sp>
      <p:sp>
        <p:nvSpPr>
          <p:cNvPr id="547" name="Google Shape;547;p50"/>
          <p:cNvSpPr/>
          <p:nvPr/>
        </p:nvSpPr>
        <p:spPr>
          <a:xfrm>
            <a:off x="5207107" y="6627728"/>
            <a:ext cx="2833474"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驗證鈑金是否干涉   </a:t>
            </a:r>
            <a:endParaRPr/>
          </a:p>
        </p:txBody>
      </p:sp>
      <p:pic>
        <p:nvPicPr>
          <p:cNvPr id="548" name="Google Shape;548;p50"/>
          <p:cNvPicPr preferRelativeResize="0"/>
          <p:nvPr/>
        </p:nvPicPr>
        <p:blipFill rotWithShape="1">
          <a:blip r:embed="rId3">
            <a:alphaModFix/>
          </a:blip>
          <a:srcRect b="0" l="0" r="0" t="0"/>
          <a:stretch/>
        </p:blipFill>
        <p:spPr>
          <a:xfrm>
            <a:off x="3329108" y="2431826"/>
            <a:ext cx="4735744" cy="3697095"/>
          </a:xfrm>
          <a:prstGeom prst="rect">
            <a:avLst/>
          </a:prstGeom>
          <a:noFill/>
          <a:ln>
            <a:noFill/>
          </a:ln>
        </p:spPr>
      </p:pic>
      <p:pic>
        <p:nvPicPr>
          <p:cNvPr id="549" name="Google Shape;549;p50"/>
          <p:cNvPicPr preferRelativeResize="0"/>
          <p:nvPr/>
        </p:nvPicPr>
        <p:blipFill rotWithShape="1">
          <a:blip r:embed="rId4">
            <a:alphaModFix/>
          </a:blip>
          <a:srcRect b="0" l="0" r="0" t="0"/>
          <a:stretch/>
        </p:blipFill>
        <p:spPr>
          <a:xfrm>
            <a:off x="611353" y="2159272"/>
            <a:ext cx="2557037" cy="1599190"/>
          </a:xfrm>
          <a:prstGeom prst="rect">
            <a:avLst/>
          </a:prstGeom>
          <a:noFill/>
          <a:ln>
            <a:noFill/>
          </a:ln>
        </p:spPr>
      </p:pic>
      <p:pic>
        <p:nvPicPr>
          <p:cNvPr id="550" name="Google Shape;550;p50"/>
          <p:cNvPicPr preferRelativeResize="0"/>
          <p:nvPr/>
        </p:nvPicPr>
        <p:blipFill rotWithShape="1">
          <a:blip r:embed="rId5">
            <a:alphaModFix/>
          </a:blip>
          <a:srcRect b="0" l="0" r="0" t="0"/>
          <a:stretch/>
        </p:blipFill>
        <p:spPr>
          <a:xfrm>
            <a:off x="8160987" y="2707359"/>
            <a:ext cx="4292176" cy="3692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1"/>
          <p:cNvSpPr/>
          <p:nvPr/>
        </p:nvSpPr>
        <p:spPr>
          <a:xfrm>
            <a:off x="4399396" y="6652205"/>
            <a:ext cx="4503156"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跨出第一步 先從簡單模型開始</a:t>
            </a:r>
            <a:endParaRPr/>
          </a:p>
        </p:txBody>
      </p:sp>
      <p:sp>
        <p:nvSpPr>
          <p:cNvPr id="556" name="Google Shape;556;p51"/>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9</a:t>
            </a:r>
            <a:r>
              <a:rPr lang="en-US" sz="2358">
                <a:solidFill>
                  <a:schemeClr val="lt1"/>
                </a:solidFill>
                <a:latin typeface="Arial"/>
                <a:ea typeface="Arial"/>
                <a:cs typeface="Arial"/>
                <a:sym typeface="Arial"/>
              </a:rPr>
              <a:t>  不敢嘗試 怕有問題被罵 </a:t>
            </a:r>
            <a:endParaRPr/>
          </a:p>
        </p:txBody>
      </p:sp>
      <p:pic>
        <p:nvPicPr>
          <p:cNvPr id="557" name="Google Shape;557;p51"/>
          <p:cNvPicPr preferRelativeResize="0"/>
          <p:nvPr/>
        </p:nvPicPr>
        <p:blipFill rotWithShape="1">
          <a:blip r:embed="rId3">
            <a:alphaModFix/>
          </a:blip>
          <a:srcRect b="0" l="0" r="0" t="0"/>
          <a:stretch/>
        </p:blipFill>
        <p:spPr>
          <a:xfrm>
            <a:off x="4374302" y="2689225"/>
            <a:ext cx="2394200" cy="1490822"/>
          </a:xfrm>
          <a:prstGeom prst="rect">
            <a:avLst/>
          </a:prstGeom>
          <a:noFill/>
          <a:ln>
            <a:noFill/>
          </a:ln>
        </p:spPr>
      </p:pic>
      <p:pic>
        <p:nvPicPr>
          <p:cNvPr id="558" name="Google Shape;558;p51"/>
          <p:cNvPicPr preferRelativeResize="0"/>
          <p:nvPr/>
        </p:nvPicPr>
        <p:blipFill rotWithShape="1">
          <a:blip r:embed="rId4">
            <a:alphaModFix/>
          </a:blip>
          <a:srcRect b="0" l="0" r="0" t="0"/>
          <a:stretch/>
        </p:blipFill>
        <p:spPr>
          <a:xfrm>
            <a:off x="8213356" y="2520907"/>
            <a:ext cx="3593015" cy="2456162"/>
          </a:xfrm>
          <a:prstGeom prst="rect">
            <a:avLst/>
          </a:prstGeom>
          <a:noFill/>
          <a:ln>
            <a:noFill/>
          </a:ln>
        </p:spPr>
      </p:pic>
      <p:pic>
        <p:nvPicPr>
          <p:cNvPr id="559" name="Google Shape;559;p51"/>
          <p:cNvPicPr preferRelativeResize="0"/>
          <p:nvPr/>
        </p:nvPicPr>
        <p:blipFill rotWithShape="1">
          <a:blip r:embed="rId5">
            <a:alphaModFix/>
          </a:blip>
          <a:srcRect b="0" l="0" r="0" t="0"/>
          <a:stretch/>
        </p:blipFill>
        <p:spPr>
          <a:xfrm>
            <a:off x="5682995" y="3968233"/>
            <a:ext cx="3593015" cy="2400787"/>
          </a:xfrm>
          <a:prstGeom prst="rect">
            <a:avLst/>
          </a:prstGeom>
          <a:noFill/>
          <a:ln>
            <a:noFill/>
          </a:ln>
        </p:spPr>
      </p:pic>
      <p:pic>
        <p:nvPicPr>
          <p:cNvPr id="560" name="Google Shape;560;p51"/>
          <p:cNvPicPr preferRelativeResize="0"/>
          <p:nvPr/>
        </p:nvPicPr>
        <p:blipFill rotWithShape="1">
          <a:blip r:embed="rId6">
            <a:alphaModFix/>
          </a:blip>
          <a:srcRect b="0" l="0" r="0" t="0"/>
          <a:stretch/>
        </p:blipFill>
        <p:spPr>
          <a:xfrm>
            <a:off x="749571" y="2475694"/>
            <a:ext cx="3256257" cy="39461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2"/>
          <p:cNvSpPr/>
          <p:nvPr/>
        </p:nvSpPr>
        <p:spPr>
          <a:xfrm>
            <a:off x="4444030" y="6652205"/>
            <a:ext cx="4414991" cy="48308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看別人的鈑金圖面就會有信心</a:t>
            </a:r>
            <a:endParaRPr/>
          </a:p>
        </p:txBody>
      </p:sp>
      <p:sp>
        <p:nvSpPr>
          <p:cNvPr id="566" name="Google Shape;566;p52"/>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10</a:t>
            </a:r>
            <a:r>
              <a:rPr lang="en-US" sz="2358">
                <a:solidFill>
                  <a:schemeClr val="lt1"/>
                </a:solidFill>
                <a:latin typeface="Arial"/>
                <a:ea typeface="Arial"/>
                <a:cs typeface="Arial"/>
                <a:sym typeface="Arial"/>
              </a:rPr>
              <a:t>  鈑金工程圖不會標(亂標） </a:t>
            </a:r>
            <a:endParaRPr/>
          </a:p>
        </p:txBody>
      </p:sp>
      <p:pic>
        <p:nvPicPr>
          <p:cNvPr id="567" name="Google Shape;567;p52"/>
          <p:cNvPicPr preferRelativeResize="0"/>
          <p:nvPr/>
        </p:nvPicPr>
        <p:blipFill rotWithShape="1">
          <a:blip r:embed="rId3">
            <a:alphaModFix/>
          </a:blip>
          <a:srcRect b="0" l="0" r="0" t="0"/>
          <a:stretch/>
        </p:blipFill>
        <p:spPr>
          <a:xfrm>
            <a:off x="4282981" y="2134194"/>
            <a:ext cx="6716087" cy="4235813"/>
          </a:xfrm>
          <a:prstGeom prst="rect">
            <a:avLst/>
          </a:prstGeom>
          <a:noFill/>
          <a:ln>
            <a:noFill/>
          </a:ln>
        </p:spPr>
      </p:pic>
      <p:sp>
        <p:nvSpPr>
          <p:cNvPr id="568" name="Google Shape;568;p52"/>
          <p:cNvSpPr/>
          <p:nvPr/>
        </p:nvSpPr>
        <p:spPr>
          <a:xfrm>
            <a:off x="7860609" y="2620117"/>
            <a:ext cx="2149582" cy="691091"/>
          </a:xfrm>
          <a:prstGeom prst="wedgeRoundRectCallout">
            <a:avLst>
              <a:gd fmla="val -63367" name="adj1"/>
              <a:gd fmla="val 40069" name="adj2"/>
              <a:gd fmla="val 16667" name="adj3"/>
            </a:avLst>
          </a:prstGeom>
          <a:solidFill>
            <a:srgbClr val="7030A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lt1"/>
                </a:solidFill>
                <a:latin typeface="Arial"/>
                <a:ea typeface="Arial"/>
                <a:cs typeface="Arial"/>
                <a:sym typeface="Arial"/>
              </a:rPr>
              <a:t>不知到怎麼標</a:t>
            </a:r>
            <a:endParaRPr/>
          </a:p>
        </p:txBody>
      </p:sp>
      <p:sp>
        <p:nvSpPr>
          <p:cNvPr id="569" name="Google Shape;569;p52"/>
          <p:cNvSpPr/>
          <p:nvPr/>
        </p:nvSpPr>
        <p:spPr>
          <a:xfrm>
            <a:off x="5878327" y="4693392"/>
            <a:ext cx="1727728" cy="691091"/>
          </a:xfrm>
          <a:prstGeom prst="wedgeRoundRectCallout">
            <a:avLst>
              <a:gd fmla="val -63367" name="adj1"/>
              <a:gd fmla="val 40069" name="adj2"/>
              <a:gd fmla="val 16667" name="adj3"/>
            </a:avLst>
          </a:prstGeom>
          <a:solidFill>
            <a:srgbClr val="7030A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lt1"/>
                </a:solidFill>
                <a:latin typeface="Arial"/>
                <a:ea typeface="Arial"/>
                <a:cs typeface="Arial"/>
                <a:sym typeface="Arial"/>
              </a:rPr>
              <a:t>要不要標</a:t>
            </a:r>
            <a:endParaRPr/>
          </a:p>
        </p:txBody>
      </p:sp>
      <p:pic>
        <p:nvPicPr>
          <p:cNvPr id="570" name="Google Shape;570;p52"/>
          <p:cNvPicPr preferRelativeResize="0"/>
          <p:nvPr/>
        </p:nvPicPr>
        <p:blipFill rotWithShape="1">
          <a:blip r:embed="rId4">
            <a:alphaModFix/>
          </a:blip>
          <a:srcRect b="0" l="0" r="0" t="0"/>
          <a:stretch/>
        </p:blipFill>
        <p:spPr>
          <a:xfrm>
            <a:off x="800784" y="2134194"/>
            <a:ext cx="2211492" cy="4307803"/>
          </a:xfrm>
          <a:prstGeom prst="rect">
            <a:avLst/>
          </a:prstGeom>
          <a:noFill/>
          <a:ln>
            <a:noFill/>
          </a:ln>
        </p:spPr>
      </p:pic>
      <p:sp>
        <p:nvSpPr>
          <p:cNvPr id="571" name="Google Shape;571;p52"/>
          <p:cNvSpPr/>
          <p:nvPr/>
        </p:nvSpPr>
        <p:spPr>
          <a:xfrm>
            <a:off x="2184908" y="2758335"/>
            <a:ext cx="1796837" cy="691812"/>
          </a:xfrm>
          <a:prstGeom prst="wedgeRoundRectCallout">
            <a:avLst>
              <a:gd fmla="val -61301" name="adj1"/>
              <a:gd fmla="val 12796"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rgbClr val="FF0000"/>
                </a:solidFill>
                <a:latin typeface="Arial"/>
                <a:ea typeface="Arial"/>
                <a:cs typeface="Arial"/>
                <a:sym typeface="Arial"/>
              </a:rPr>
              <a:t>都不用標</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3"/>
          <p:cNvSpPr/>
          <p:nvPr/>
        </p:nvSpPr>
        <p:spPr>
          <a:xfrm>
            <a:off x="0" y="1029891"/>
            <a:ext cx="13226094"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11</a:t>
            </a:r>
            <a:r>
              <a:rPr lang="en-US" sz="2358">
                <a:solidFill>
                  <a:schemeClr val="lt1"/>
                </a:solidFill>
                <a:latin typeface="Arial"/>
                <a:ea typeface="Arial"/>
                <a:cs typeface="Arial"/>
                <a:sym typeface="Arial"/>
              </a:rPr>
              <a:t>  給展開圖要擔責任 </a:t>
            </a:r>
            <a:endParaRPr/>
          </a:p>
        </p:txBody>
      </p:sp>
      <p:pic>
        <p:nvPicPr>
          <p:cNvPr id="577" name="Google Shape;577;p53"/>
          <p:cNvPicPr preferRelativeResize="0"/>
          <p:nvPr/>
        </p:nvPicPr>
        <p:blipFill rotWithShape="1">
          <a:blip r:embed="rId3">
            <a:alphaModFix/>
          </a:blip>
          <a:srcRect b="0" l="0" r="0" t="0"/>
          <a:stretch/>
        </p:blipFill>
        <p:spPr>
          <a:xfrm>
            <a:off x="4412353" y="2285303"/>
            <a:ext cx="2604972" cy="2263698"/>
          </a:xfrm>
          <a:prstGeom prst="rect">
            <a:avLst/>
          </a:prstGeom>
          <a:noFill/>
          <a:ln>
            <a:noFill/>
          </a:ln>
        </p:spPr>
      </p:pic>
      <p:pic>
        <p:nvPicPr>
          <p:cNvPr id="578" name="Google Shape;578;p53"/>
          <p:cNvPicPr preferRelativeResize="0"/>
          <p:nvPr/>
        </p:nvPicPr>
        <p:blipFill rotWithShape="1">
          <a:blip r:embed="rId4">
            <a:alphaModFix/>
          </a:blip>
          <a:srcRect b="0" l="0" r="0" t="0"/>
          <a:stretch/>
        </p:blipFill>
        <p:spPr>
          <a:xfrm>
            <a:off x="1474594" y="2257707"/>
            <a:ext cx="6131729" cy="4277428"/>
          </a:xfrm>
          <a:prstGeom prst="rect">
            <a:avLst/>
          </a:prstGeom>
          <a:noFill/>
          <a:ln>
            <a:noFill/>
          </a:ln>
        </p:spPr>
      </p:pic>
      <p:pic>
        <p:nvPicPr>
          <p:cNvPr id="579" name="Google Shape;579;p53"/>
          <p:cNvPicPr preferRelativeResize="0"/>
          <p:nvPr/>
        </p:nvPicPr>
        <p:blipFill rotWithShape="1">
          <a:blip r:embed="rId5">
            <a:alphaModFix/>
          </a:blip>
          <a:srcRect b="0" l="0" r="0" t="0"/>
          <a:stretch/>
        </p:blipFill>
        <p:spPr>
          <a:xfrm>
            <a:off x="803266" y="2213689"/>
            <a:ext cx="2178970" cy="4244452"/>
          </a:xfrm>
          <a:prstGeom prst="rect">
            <a:avLst/>
          </a:prstGeom>
          <a:noFill/>
          <a:ln>
            <a:noFill/>
          </a:ln>
        </p:spPr>
      </p:pic>
      <p:sp>
        <p:nvSpPr>
          <p:cNvPr id="580" name="Google Shape;580;p53"/>
          <p:cNvSpPr/>
          <p:nvPr/>
        </p:nvSpPr>
        <p:spPr>
          <a:xfrm>
            <a:off x="2546408" y="2257707"/>
            <a:ext cx="2280601" cy="967528"/>
          </a:xfrm>
          <a:prstGeom prst="wedgeRoundRectCallout">
            <a:avLst>
              <a:gd fmla="val -61301" name="adj1"/>
              <a:gd fmla="val 12796"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什麼時代</a:t>
            </a:r>
            <a:endParaRPr/>
          </a:p>
          <a:p>
            <a:pPr indent="0" lvl="0" marL="0" marR="0" rtl="0" algn="l">
              <a:spcBef>
                <a:spcPts val="0"/>
              </a:spcBef>
              <a:spcAft>
                <a:spcPts val="0"/>
              </a:spcAft>
              <a:buNone/>
            </a:pPr>
            <a:r>
              <a:rPr lang="en-US" sz="2358">
                <a:solidFill>
                  <a:schemeClr val="dk1"/>
                </a:solidFill>
                <a:latin typeface="Arial"/>
                <a:ea typeface="Arial"/>
                <a:cs typeface="Arial"/>
                <a:sym typeface="Arial"/>
              </a:rPr>
              <a:t>還這種思維</a:t>
            </a:r>
            <a:endParaRPr/>
          </a:p>
        </p:txBody>
      </p:sp>
      <p:pic>
        <p:nvPicPr>
          <p:cNvPr id="581" name="Google Shape;581;p53"/>
          <p:cNvPicPr preferRelativeResize="0"/>
          <p:nvPr/>
        </p:nvPicPr>
        <p:blipFill rotWithShape="1">
          <a:blip r:embed="rId6">
            <a:alphaModFix/>
          </a:blip>
          <a:srcRect b="0" l="0" r="0" t="0"/>
          <a:stretch/>
        </p:blipFill>
        <p:spPr>
          <a:xfrm>
            <a:off x="9565455" y="765389"/>
            <a:ext cx="3223531" cy="2848358"/>
          </a:xfrm>
          <a:prstGeom prst="rect">
            <a:avLst/>
          </a:prstGeom>
          <a:noFill/>
          <a:ln>
            <a:noFill/>
          </a:ln>
        </p:spPr>
      </p:pic>
      <p:pic>
        <p:nvPicPr>
          <p:cNvPr id="582" name="Google Shape;582;p53"/>
          <p:cNvPicPr preferRelativeResize="0"/>
          <p:nvPr/>
        </p:nvPicPr>
        <p:blipFill rotWithShape="1">
          <a:blip r:embed="rId7">
            <a:alphaModFix/>
          </a:blip>
          <a:srcRect b="0" l="0" r="0" t="0"/>
          <a:stretch/>
        </p:blipFill>
        <p:spPr>
          <a:xfrm>
            <a:off x="7606323" y="3517328"/>
            <a:ext cx="5127921" cy="31060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54"/>
          <p:cNvSpPr/>
          <p:nvPr/>
        </p:nvSpPr>
        <p:spPr>
          <a:xfrm>
            <a:off x="1" y="1029890"/>
            <a:ext cx="13226096"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 13</a:t>
            </a:r>
            <a:r>
              <a:rPr lang="en-US" sz="2358">
                <a:solidFill>
                  <a:schemeClr val="lt1"/>
                </a:solidFill>
                <a:latin typeface="Arial"/>
                <a:ea typeface="Arial"/>
                <a:cs typeface="Arial"/>
                <a:sym typeface="Arial"/>
              </a:rPr>
              <a:t> 加工廠說”</a:t>
            </a:r>
            <a:r>
              <a:rPr lang="en-US" sz="2358">
                <a:solidFill>
                  <a:srgbClr val="FF0000"/>
                </a:solidFill>
                <a:latin typeface="Arial"/>
                <a:ea typeface="Arial"/>
                <a:cs typeface="Arial"/>
                <a:sym typeface="Arial"/>
              </a:rPr>
              <a:t>用AutoCAD就夠了</a:t>
            </a:r>
            <a:r>
              <a:rPr lang="en-US" sz="2358">
                <a:solidFill>
                  <a:schemeClr val="lt1"/>
                </a:solidFill>
                <a:latin typeface="Arial"/>
                <a:ea typeface="Arial"/>
                <a:cs typeface="Arial"/>
                <a:sym typeface="Arial"/>
              </a:rPr>
              <a:t>”</a:t>
            </a:r>
            <a:endParaRPr/>
          </a:p>
        </p:txBody>
      </p:sp>
      <p:pic>
        <p:nvPicPr>
          <p:cNvPr id="588" name="Google Shape;588;p54"/>
          <p:cNvPicPr preferRelativeResize="0"/>
          <p:nvPr/>
        </p:nvPicPr>
        <p:blipFill rotWithShape="1">
          <a:blip r:embed="rId3">
            <a:alphaModFix/>
          </a:blip>
          <a:srcRect b="0" l="0" r="0" t="0"/>
          <a:stretch/>
        </p:blipFill>
        <p:spPr>
          <a:xfrm>
            <a:off x="2028090" y="2275293"/>
            <a:ext cx="9191513" cy="380028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5"/>
          <p:cNvSpPr/>
          <p:nvPr/>
        </p:nvSpPr>
        <p:spPr>
          <a:xfrm>
            <a:off x="5044417" y="6652205"/>
            <a:ext cx="3201517"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問對方 學會都是你的</a:t>
            </a:r>
            <a:endParaRPr/>
          </a:p>
        </p:txBody>
      </p:sp>
      <p:sp>
        <p:nvSpPr>
          <p:cNvPr id="594" name="Google Shape;594;p55"/>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理由14</a:t>
            </a:r>
            <a:r>
              <a:rPr lang="en-US" sz="2358">
                <a:solidFill>
                  <a:schemeClr val="lt1"/>
                </a:solidFill>
                <a:latin typeface="Arial"/>
                <a:ea typeface="Arial"/>
                <a:cs typeface="Arial"/>
                <a:sym typeface="Arial"/>
              </a:rPr>
              <a:t> 不知道鈑金廠要的是什麼</a:t>
            </a:r>
            <a:endParaRPr sz="2358">
              <a:solidFill>
                <a:schemeClr val="lt1"/>
              </a:solidFill>
              <a:latin typeface="Arial"/>
              <a:ea typeface="Arial"/>
              <a:cs typeface="Arial"/>
              <a:sym typeface="Arial"/>
            </a:endParaRPr>
          </a:p>
        </p:txBody>
      </p:sp>
      <p:pic>
        <p:nvPicPr>
          <p:cNvPr descr="6.5m x 4m防扭曲矯直剪床" id="595" name="Google Shape;595;p55"/>
          <p:cNvPicPr preferRelativeResize="0"/>
          <p:nvPr/>
        </p:nvPicPr>
        <p:blipFill rotWithShape="1">
          <a:blip r:embed="rId3">
            <a:alphaModFix/>
          </a:blip>
          <a:srcRect b="0" l="0" r="0" t="0"/>
          <a:stretch/>
        </p:blipFill>
        <p:spPr>
          <a:xfrm>
            <a:off x="6588131" y="2679321"/>
            <a:ext cx="2871688" cy="1865226"/>
          </a:xfrm>
          <a:prstGeom prst="rect">
            <a:avLst/>
          </a:prstGeom>
          <a:noFill/>
          <a:ln cap="flat" cmpd="sng" w="9525">
            <a:solidFill>
              <a:srgbClr val="000000"/>
            </a:solidFill>
            <a:prstDash val="solid"/>
            <a:miter lim="800000"/>
            <a:headEnd len="sm" w="sm" type="none"/>
            <a:tailEnd len="sm" w="sm" type="none"/>
          </a:ln>
        </p:spPr>
      </p:pic>
      <p:pic>
        <p:nvPicPr>
          <p:cNvPr descr="F:\SolidWorks Publisher(書籍內容)\20 SolidWorks 4大高階模組訓練手冊\01 SheetMetal(鈑金)\3D完成實體照片\八角天窗實體模型\八角天窗照片\P9170001.JPG" id="596" name="Google Shape;596;p55"/>
          <p:cNvPicPr preferRelativeResize="0"/>
          <p:nvPr/>
        </p:nvPicPr>
        <p:blipFill rotWithShape="1">
          <a:blip r:embed="rId4">
            <a:alphaModFix/>
          </a:blip>
          <a:srcRect b="0" l="0" r="0" t="0"/>
          <a:stretch/>
        </p:blipFill>
        <p:spPr>
          <a:xfrm>
            <a:off x="3622638" y="2133567"/>
            <a:ext cx="6000975" cy="45007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56"/>
          <p:cNvPicPr preferRelativeResize="0"/>
          <p:nvPr/>
        </p:nvPicPr>
        <p:blipFill rotWithShape="1">
          <a:blip r:embed="rId3">
            <a:alphaModFix/>
          </a:blip>
          <a:srcRect b="0" l="0" r="0" t="0"/>
          <a:stretch/>
        </p:blipFill>
        <p:spPr>
          <a:xfrm>
            <a:off x="2395232" y="2227781"/>
            <a:ext cx="8455788" cy="4399947"/>
          </a:xfrm>
          <a:prstGeom prst="rect">
            <a:avLst/>
          </a:prstGeom>
          <a:noFill/>
          <a:ln>
            <a:noFill/>
          </a:ln>
        </p:spPr>
      </p:pic>
      <p:sp>
        <p:nvSpPr>
          <p:cNvPr id="602" name="Google Shape;602;p56"/>
          <p:cNvSpPr/>
          <p:nvPr/>
        </p:nvSpPr>
        <p:spPr>
          <a:xfrm>
            <a:off x="5339568" y="2341754"/>
            <a:ext cx="2567116" cy="611441"/>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902">
                <a:solidFill>
                  <a:schemeClr val="lt1"/>
                </a:solidFill>
                <a:latin typeface="Arial"/>
                <a:ea typeface="Arial"/>
                <a:cs typeface="Arial"/>
                <a:sym typeface="Arial"/>
              </a:rPr>
              <a:t>你的應對什麼?</a:t>
            </a:r>
            <a:endParaRPr/>
          </a:p>
        </p:txBody>
      </p:sp>
      <p:sp>
        <p:nvSpPr>
          <p:cNvPr id="603" name="Google Shape;603;p56"/>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理由15</a:t>
            </a:r>
            <a:r>
              <a:rPr lang="en-US" sz="2358">
                <a:solidFill>
                  <a:schemeClr val="lt1"/>
                </a:solidFill>
                <a:latin typeface="Arial"/>
                <a:ea typeface="Arial"/>
                <a:cs typeface="Arial"/>
                <a:sym typeface="Arial"/>
              </a:rPr>
              <a:t> 鈑金廠不要展開圖</a:t>
            </a:r>
            <a:endParaRPr sz="2358">
              <a:solidFill>
                <a:schemeClr val="lt1"/>
              </a:solidFill>
              <a:latin typeface="Arial"/>
              <a:ea typeface="Arial"/>
              <a:cs typeface="Arial"/>
              <a:sym typeface="Arial"/>
            </a:endParaRPr>
          </a:p>
        </p:txBody>
      </p:sp>
      <p:sp>
        <p:nvSpPr>
          <p:cNvPr id="604" name="Google Shape;604;p56"/>
          <p:cNvSpPr/>
          <p:nvPr/>
        </p:nvSpPr>
        <p:spPr>
          <a:xfrm>
            <a:off x="5505144" y="3171631"/>
            <a:ext cx="2235967" cy="555592"/>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1 拿掉展開圖</a:t>
            </a:r>
            <a:endParaRPr/>
          </a:p>
        </p:txBody>
      </p:sp>
      <p:sp>
        <p:nvSpPr>
          <p:cNvPr id="605" name="Google Shape;605;p56"/>
          <p:cNvSpPr/>
          <p:nvPr/>
        </p:nvSpPr>
        <p:spPr>
          <a:xfrm>
            <a:off x="5448991" y="3104602"/>
            <a:ext cx="2418819" cy="721327"/>
          </a:xfrm>
          <a:prstGeom prst="roundRect">
            <a:avLst>
              <a:gd fmla="val 16667" name="adj"/>
            </a:avLst>
          </a:prstGeom>
          <a:noFill/>
          <a:ln cap="flat" cmpd="sng" w="762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606" name="Google Shape;606;p56"/>
          <p:cNvSpPr/>
          <p:nvPr/>
        </p:nvSpPr>
        <p:spPr>
          <a:xfrm>
            <a:off x="4170473" y="4768446"/>
            <a:ext cx="4906747" cy="1108252"/>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展開圖繪製是你表達專業的手段 </a:t>
            </a:r>
            <a:endParaRPr/>
          </a:p>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你被斷手腳都還不知道</a:t>
            </a:r>
            <a:endParaRPr sz="2539">
              <a:solidFill>
                <a:schemeClr val="lt1"/>
              </a:solidFill>
              <a:latin typeface="Arial"/>
              <a:ea typeface="Arial"/>
              <a:cs typeface="Arial"/>
              <a:sym typeface="Arial"/>
            </a:endParaRPr>
          </a:p>
        </p:txBody>
      </p:sp>
      <p:pic>
        <p:nvPicPr>
          <p:cNvPr id="607" name="Google Shape;607;p56"/>
          <p:cNvPicPr preferRelativeResize="0"/>
          <p:nvPr/>
        </p:nvPicPr>
        <p:blipFill rotWithShape="1">
          <a:blip r:embed="rId4">
            <a:alphaModFix/>
          </a:blip>
          <a:srcRect b="0" l="0" r="0" t="0"/>
          <a:stretch/>
        </p:blipFill>
        <p:spPr>
          <a:xfrm>
            <a:off x="709876" y="2383273"/>
            <a:ext cx="2073274" cy="4038564"/>
          </a:xfrm>
          <a:prstGeom prst="rect">
            <a:avLst/>
          </a:prstGeom>
          <a:noFill/>
          <a:ln>
            <a:noFill/>
          </a:ln>
        </p:spPr>
      </p:pic>
      <p:sp>
        <p:nvSpPr>
          <p:cNvPr id="608" name="Google Shape;608;p56"/>
          <p:cNvSpPr/>
          <p:nvPr/>
        </p:nvSpPr>
        <p:spPr>
          <a:xfrm>
            <a:off x="4510260" y="4000940"/>
            <a:ext cx="4225735" cy="555592"/>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2 想辦法問怎麼做廠商才要</a:t>
            </a:r>
            <a:endParaRPr/>
          </a:p>
        </p:txBody>
      </p:sp>
      <p:sp>
        <p:nvSpPr>
          <p:cNvPr id="609" name="Google Shape;609;p56"/>
          <p:cNvSpPr/>
          <p:nvPr/>
        </p:nvSpPr>
        <p:spPr>
          <a:xfrm>
            <a:off x="5232431" y="6643566"/>
            <a:ext cx="2787943"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放棄是最簡單的！</a:t>
            </a:r>
            <a:endParaRPr sz="2539">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57"/>
          <p:cNvPicPr preferRelativeResize="0"/>
          <p:nvPr/>
        </p:nvPicPr>
        <p:blipFill rotWithShape="1">
          <a:blip r:embed="rId3">
            <a:alphaModFix/>
          </a:blip>
          <a:srcRect b="0" l="0" r="0" t="0"/>
          <a:stretch/>
        </p:blipFill>
        <p:spPr>
          <a:xfrm>
            <a:off x="2408188" y="2289691"/>
            <a:ext cx="7947548" cy="4338037"/>
          </a:xfrm>
          <a:prstGeom prst="rect">
            <a:avLst/>
          </a:prstGeom>
          <a:noFill/>
          <a:ln>
            <a:noFill/>
          </a:ln>
        </p:spPr>
      </p:pic>
      <p:sp>
        <p:nvSpPr>
          <p:cNvPr id="615" name="Google Shape;615;p57"/>
          <p:cNvSpPr/>
          <p:nvPr/>
        </p:nvSpPr>
        <p:spPr>
          <a:xfrm>
            <a:off x="5339568" y="2341754"/>
            <a:ext cx="2567116" cy="611441"/>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902">
                <a:solidFill>
                  <a:schemeClr val="lt1"/>
                </a:solidFill>
                <a:latin typeface="Arial"/>
                <a:ea typeface="Arial"/>
                <a:cs typeface="Arial"/>
                <a:sym typeface="Arial"/>
              </a:rPr>
              <a:t>你的應對什麼?</a:t>
            </a:r>
            <a:endParaRPr/>
          </a:p>
        </p:txBody>
      </p:sp>
      <p:sp>
        <p:nvSpPr>
          <p:cNvPr id="616" name="Google Shape;616;p57"/>
          <p:cNvSpPr/>
          <p:nvPr/>
        </p:nvSpPr>
        <p:spPr>
          <a:xfrm>
            <a:off x="2187724" y="2402909"/>
            <a:ext cx="1910580" cy="850906"/>
          </a:xfrm>
          <a:prstGeom prst="wedgeRoundRectCallout">
            <a:avLst>
              <a:gd fmla="val -70021" name="adj1"/>
              <a:gd fmla="val 60035"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常被廠商嫌</a:t>
            </a:r>
            <a:endParaRPr/>
          </a:p>
          <a:p>
            <a:pPr indent="0" lvl="0" marL="0" marR="0" rtl="0" algn="l">
              <a:spcBef>
                <a:spcPts val="0"/>
              </a:spcBef>
              <a:spcAft>
                <a:spcPts val="0"/>
              </a:spcAft>
              <a:buNone/>
            </a:pPr>
            <a:r>
              <a:rPr lang="en-US" sz="2358">
                <a:solidFill>
                  <a:schemeClr val="dk1"/>
                </a:solidFill>
                <a:latin typeface="Arial"/>
                <a:ea typeface="Arial"/>
                <a:cs typeface="Arial"/>
                <a:sym typeface="Arial"/>
              </a:rPr>
              <a:t>用不到嗎？</a:t>
            </a:r>
            <a:endParaRPr sz="2358">
              <a:solidFill>
                <a:schemeClr val="dk1"/>
              </a:solidFill>
              <a:latin typeface="Arial"/>
              <a:ea typeface="Arial"/>
              <a:cs typeface="Arial"/>
              <a:sym typeface="Arial"/>
            </a:endParaRPr>
          </a:p>
        </p:txBody>
      </p:sp>
      <p:sp>
        <p:nvSpPr>
          <p:cNvPr id="617" name="Google Shape;617;p57"/>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理由15</a:t>
            </a:r>
            <a:r>
              <a:rPr lang="en-US" sz="2358">
                <a:solidFill>
                  <a:schemeClr val="lt1"/>
                </a:solidFill>
                <a:latin typeface="Arial"/>
                <a:ea typeface="Arial"/>
                <a:cs typeface="Arial"/>
                <a:sym typeface="Arial"/>
              </a:rPr>
              <a:t>  鈑金廠不要展開圖</a:t>
            </a:r>
            <a:endParaRPr sz="2358">
              <a:solidFill>
                <a:schemeClr val="lt1"/>
              </a:solidFill>
              <a:latin typeface="Arial"/>
              <a:ea typeface="Arial"/>
              <a:cs typeface="Arial"/>
              <a:sym typeface="Arial"/>
            </a:endParaRPr>
          </a:p>
        </p:txBody>
      </p:sp>
      <p:sp>
        <p:nvSpPr>
          <p:cNvPr id="618" name="Google Shape;618;p57"/>
          <p:cNvSpPr/>
          <p:nvPr/>
        </p:nvSpPr>
        <p:spPr>
          <a:xfrm>
            <a:off x="5505144" y="3171631"/>
            <a:ext cx="2235967" cy="555592"/>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1 拿掉展開圖</a:t>
            </a:r>
            <a:endParaRPr/>
          </a:p>
        </p:txBody>
      </p:sp>
      <p:sp>
        <p:nvSpPr>
          <p:cNvPr id="619" name="Google Shape;619;p57"/>
          <p:cNvSpPr/>
          <p:nvPr/>
        </p:nvSpPr>
        <p:spPr>
          <a:xfrm>
            <a:off x="4510260" y="4000940"/>
            <a:ext cx="4225735" cy="555592"/>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2 想辦法問怎麼做廠商才要</a:t>
            </a:r>
            <a:endParaRPr/>
          </a:p>
        </p:txBody>
      </p:sp>
      <p:sp>
        <p:nvSpPr>
          <p:cNvPr id="620" name="Google Shape;620;p57"/>
          <p:cNvSpPr/>
          <p:nvPr/>
        </p:nvSpPr>
        <p:spPr>
          <a:xfrm>
            <a:off x="4481461" y="3933911"/>
            <a:ext cx="4342356" cy="721327"/>
          </a:xfrm>
          <a:prstGeom prst="roundRect">
            <a:avLst>
              <a:gd fmla="val 16667" name="adj"/>
            </a:avLst>
          </a:prstGeom>
          <a:noFill/>
          <a:ln cap="flat" cmpd="sng" w="762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pic>
        <p:nvPicPr>
          <p:cNvPr id="621" name="Google Shape;621;p57"/>
          <p:cNvPicPr preferRelativeResize="0"/>
          <p:nvPr/>
        </p:nvPicPr>
        <p:blipFill rotWithShape="1">
          <a:blip r:embed="rId4">
            <a:alphaModFix/>
          </a:blip>
          <a:srcRect b="0" l="0" r="0" t="0"/>
          <a:stretch/>
        </p:blipFill>
        <p:spPr>
          <a:xfrm>
            <a:off x="492211" y="2402909"/>
            <a:ext cx="2199253" cy="4283963"/>
          </a:xfrm>
          <a:prstGeom prst="rect">
            <a:avLst/>
          </a:prstGeom>
          <a:noFill/>
          <a:ln>
            <a:noFill/>
          </a:ln>
        </p:spPr>
      </p:pic>
      <p:sp>
        <p:nvSpPr>
          <p:cNvPr id="622" name="Google Shape;622;p57"/>
          <p:cNvSpPr/>
          <p:nvPr/>
        </p:nvSpPr>
        <p:spPr>
          <a:xfrm>
            <a:off x="5883747" y="6643566"/>
            <a:ext cx="1486304"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積極作為</a:t>
            </a:r>
            <a:endParaRPr sz="2539">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58"/>
          <p:cNvPicPr preferRelativeResize="0"/>
          <p:nvPr/>
        </p:nvPicPr>
        <p:blipFill rotWithShape="1">
          <a:blip r:embed="rId3">
            <a:alphaModFix/>
          </a:blip>
          <a:srcRect b="0" l="0" r="0" t="0"/>
          <a:stretch/>
        </p:blipFill>
        <p:spPr>
          <a:xfrm>
            <a:off x="2408188" y="2289691"/>
            <a:ext cx="7947548" cy="4338037"/>
          </a:xfrm>
          <a:prstGeom prst="rect">
            <a:avLst/>
          </a:prstGeom>
          <a:noFill/>
          <a:ln>
            <a:noFill/>
          </a:ln>
        </p:spPr>
      </p:pic>
      <p:sp>
        <p:nvSpPr>
          <p:cNvPr id="629" name="Google Shape;629;p58"/>
          <p:cNvSpPr/>
          <p:nvPr/>
        </p:nvSpPr>
        <p:spPr>
          <a:xfrm>
            <a:off x="5339568" y="2341754"/>
            <a:ext cx="2567116" cy="611441"/>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902">
                <a:solidFill>
                  <a:schemeClr val="lt1"/>
                </a:solidFill>
                <a:latin typeface="Arial"/>
                <a:ea typeface="Arial"/>
                <a:cs typeface="Arial"/>
                <a:sym typeface="Arial"/>
              </a:rPr>
              <a:t>你的應對什麼?</a:t>
            </a:r>
            <a:endParaRPr/>
          </a:p>
        </p:txBody>
      </p:sp>
      <p:sp>
        <p:nvSpPr>
          <p:cNvPr id="630" name="Google Shape;630;p58"/>
          <p:cNvSpPr/>
          <p:nvPr/>
        </p:nvSpPr>
        <p:spPr>
          <a:xfrm>
            <a:off x="0" y="1029890"/>
            <a:ext cx="13247688"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理由15</a:t>
            </a:r>
            <a:r>
              <a:rPr lang="en-US" sz="2358">
                <a:solidFill>
                  <a:schemeClr val="lt1"/>
                </a:solidFill>
                <a:latin typeface="Arial"/>
                <a:ea typeface="Arial"/>
                <a:cs typeface="Arial"/>
                <a:sym typeface="Arial"/>
              </a:rPr>
              <a:t> 鈑金廠不要展開圖</a:t>
            </a:r>
            <a:endParaRPr sz="2358">
              <a:solidFill>
                <a:schemeClr val="lt1"/>
              </a:solidFill>
              <a:latin typeface="Arial"/>
              <a:ea typeface="Arial"/>
              <a:cs typeface="Arial"/>
              <a:sym typeface="Arial"/>
            </a:endParaRPr>
          </a:p>
        </p:txBody>
      </p:sp>
      <p:sp>
        <p:nvSpPr>
          <p:cNvPr id="631" name="Google Shape;631;p58"/>
          <p:cNvSpPr/>
          <p:nvPr/>
        </p:nvSpPr>
        <p:spPr>
          <a:xfrm>
            <a:off x="4510260" y="3171631"/>
            <a:ext cx="4225735" cy="555592"/>
          </a:xfrm>
          <a:prstGeom prst="rect">
            <a:avLst/>
          </a:prstGeom>
          <a:solidFill>
            <a:srgbClr val="00CC00"/>
          </a:solidFill>
          <a:ln>
            <a:noFill/>
          </a:ln>
        </p:spPr>
        <p:txBody>
          <a:bodyPr anchorCtr="0" anchor="ctr" bIns="81625" lIns="91425" spcFirstLastPara="1" rIns="91425" wrap="square" tIns="81625">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2 想辦法問怎麼做廠商才要</a:t>
            </a:r>
            <a:endParaRPr/>
          </a:p>
        </p:txBody>
      </p:sp>
      <p:sp>
        <p:nvSpPr>
          <p:cNvPr id="632" name="Google Shape;632;p58"/>
          <p:cNvSpPr/>
          <p:nvPr/>
        </p:nvSpPr>
        <p:spPr>
          <a:xfrm>
            <a:off x="4481461" y="3104602"/>
            <a:ext cx="4342356" cy="721327"/>
          </a:xfrm>
          <a:prstGeom prst="roundRect">
            <a:avLst>
              <a:gd fmla="val 16667" name="adj"/>
            </a:avLst>
          </a:prstGeom>
          <a:noFill/>
          <a:ln cap="flat" cmpd="sng" w="762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32">
              <a:solidFill>
                <a:schemeClr val="dk1"/>
              </a:solidFill>
              <a:latin typeface="Arial"/>
              <a:ea typeface="Arial"/>
              <a:cs typeface="Arial"/>
              <a:sym typeface="Arial"/>
            </a:endParaRPr>
          </a:p>
        </p:txBody>
      </p:sp>
      <p:sp>
        <p:nvSpPr>
          <p:cNvPr id="633" name="Google Shape;633;p58"/>
          <p:cNvSpPr/>
          <p:nvPr/>
        </p:nvSpPr>
        <p:spPr>
          <a:xfrm>
            <a:off x="3511057" y="3942130"/>
            <a:ext cx="6499137" cy="570990"/>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。每個廠商說法不一樣  這是要面對的</a:t>
            </a:r>
            <a:endParaRPr/>
          </a:p>
        </p:txBody>
      </p:sp>
      <p:sp>
        <p:nvSpPr>
          <p:cNvPr id="634" name="Google Shape;634;p58"/>
          <p:cNvSpPr/>
          <p:nvPr/>
        </p:nvSpPr>
        <p:spPr>
          <a:xfrm>
            <a:off x="4412355" y="4752747"/>
            <a:ext cx="4422983" cy="1616212"/>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。別試著要搞懂每個人做法 </a:t>
            </a:r>
            <a:endParaRPr/>
          </a:p>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會很累!因為變數太多</a:t>
            </a:r>
            <a:endParaRPr/>
          </a:p>
          <a:p>
            <a:pPr indent="-414635" lvl="0" marL="414635" marR="0" rtl="0" algn="l">
              <a:lnSpc>
                <a:spcPct val="130000"/>
              </a:lnSpc>
              <a:spcBef>
                <a:spcPts val="0"/>
              </a:spcBef>
              <a:spcAft>
                <a:spcPts val="0"/>
              </a:spcAft>
              <a:buNone/>
            </a:pPr>
            <a:r>
              <a:rPr lang="en-US" sz="2539">
                <a:solidFill>
                  <a:schemeClr val="lt1"/>
                </a:solidFill>
                <a:latin typeface="Arial"/>
                <a:ea typeface="Arial"/>
                <a:cs typeface="Arial"/>
                <a:sym typeface="Arial"/>
              </a:rPr>
              <a:t>除非你懂鈑金</a:t>
            </a:r>
            <a:endParaRPr/>
          </a:p>
        </p:txBody>
      </p:sp>
      <p:pic>
        <p:nvPicPr>
          <p:cNvPr id="635" name="Google Shape;635;p58"/>
          <p:cNvPicPr preferRelativeResize="0"/>
          <p:nvPr/>
        </p:nvPicPr>
        <p:blipFill rotWithShape="1">
          <a:blip r:embed="rId4">
            <a:alphaModFix/>
          </a:blip>
          <a:srcRect b="0" l="0" r="0" t="0"/>
          <a:stretch/>
        </p:blipFill>
        <p:spPr>
          <a:xfrm>
            <a:off x="334914" y="2502055"/>
            <a:ext cx="2073274" cy="4038564"/>
          </a:xfrm>
          <a:prstGeom prst="rect">
            <a:avLst/>
          </a:prstGeom>
          <a:noFill/>
          <a:ln>
            <a:noFill/>
          </a:ln>
        </p:spPr>
      </p:pic>
      <p:sp>
        <p:nvSpPr>
          <p:cNvPr id="636" name="Google Shape;636;p58"/>
          <p:cNvSpPr/>
          <p:nvPr/>
        </p:nvSpPr>
        <p:spPr>
          <a:xfrm>
            <a:off x="5395259" y="6643566"/>
            <a:ext cx="2462534" cy="483081"/>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積極作為之結論</a:t>
            </a:r>
            <a:endParaRPr sz="2539">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9"/>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理由16</a:t>
            </a:r>
            <a:r>
              <a:rPr lang="en-US" sz="2358">
                <a:solidFill>
                  <a:schemeClr val="lt1"/>
                </a:solidFill>
                <a:latin typeface="Arial"/>
                <a:ea typeface="Arial"/>
                <a:cs typeface="Arial"/>
                <a:sym typeface="Arial"/>
              </a:rPr>
              <a:t> 自己排斥</a:t>
            </a:r>
            <a:endParaRPr sz="2358">
              <a:solidFill>
                <a:schemeClr val="lt1"/>
              </a:solidFill>
              <a:latin typeface="Arial"/>
              <a:ea typeface="Arial"/>
              <a:cs typeface="Arial"/>
              <a:sym typeface="Arial"/>
            </a:endParaRPr>
          </a:p>
        </p:txBody>
      </p:sp>
      <p:sp>
        <p:nvSpPr>
          <p:cNvPr id="642" name="Google Shape;642;p59"/>
          <p:cNvSpPr/>
          <p:nvPr/>
        </p:nvSpPr>
        <p:spPr>
          <a:xfrm>
            <a:off x="4560653" y="6643566"/>
            <a:ext cx="4177747"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誰說工程師一定要會鈑金… </a:t>
            </a:r>
            <a:endParaRPr/>
          </a:p>
        </p:txBody>
      </p:sp>
      <p:pic>
        <p:nvPicPr>
          <p:cNvPr id="643" name="Google Shape;643;p59"/>
          <p:cNvPicPr preferRelativeResize="0"/>
          <p:nvPr/>
        </p:nvPicPr>
        <p:blipFill rotWithShape="1">
          <a:blip r:embed="rId3">
            <a:alphaModFix/>
          </a:blip>
          <a:srcRect b="0" l="0" r="0" t="0"/>
          <a:stretch/>
        </p:blipFill>
        <p:spPr>
          <a:xfrm>
            <a:off x="1045106" y="2891165"/>
            <a:ext cx="4041679" cy="3329457"/>
          </a:xfrm>
          <a:prstGeom prst="rect">
            <a:avLst/>
          </a:prstGeom>
          <a:noFill/>
          <a:ln>
            <a:noFill/>
          </a:ln>
        </p:spPr>
      </p:pic>
      <p:pic>
        <p:nvPicPr>
          <p:cNvPr id="644" name="Google Shape;644;p59"/>
          <p:cNvPicPr preferRelativeResize="0"/>
          <p:nvPr/>
        </p:nvPicPr>
        <p:blipFill rotWithShape="1">
          <a:blip r:embed="rId4">
            <a:alphaModFix/>
          </a:blip>
          <a:srcRect b="0" l="0" r="0" t="0"/>
          <a:stretch/>
        </p:blipFill>
        <p:spPr>
          <a:xfrm>
            <a:off x="5932753" y="2233793"/>
            <a:ext cx="5897980" cy="4198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6"/>
          <p:cNvSpPr/>
          <p:nvPr/>
        </p:nvSpPr>
        <p:spPr>
          <a:xfrm>
            <a:off x="2269972" y="6176141"/>
            <a:ext cx="3662783"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這種圖廠商要如何展開</a:t>
            </a:r>
            <a:endParaRPr sz="2539">
              <a:solidFill>
                <a:schemeClr val="lt1"/>
              </a:solidFill>
              <a:latin typeface="Arial"/>
              <a:ea typeface="Arial"/>
              <a:cs typeface="Arial"/>
              <a:sym typeface="Arial"/>
            </a:endParaRPr>
          </a:p>
        </p:txBody>
      </p:sp>
      <p:sp>
        <p:nvSpPr>
          <p:cNvPr id="77" name="Google Shape;77;p6"/>
          <p:cNvSpPr/>
          <p:nvPr/>
        </p:nvSpPr>
        <p:spPr>
          <a:xfrm>
            <a:off x="1" y="1029891"/>
            <a:ext cx="1324769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好處3</a:t>
            </a:r>
            <a:r>
              <a:rPr lang="en-US" sz="2358">
                <a:solidFill>
                  <a:schemeClr val="lt1"/>
                </a:solidFill>
                <a:latin typeface="Arial"/>
                <a:ea typeface="Arial"/>
                <a:cs typeface="Arial"/>
                <a:sym typeface="Arial"/>
              </a:rPr>
              <a:t> 多了建模思考（指令交互運用加速設計）</a:t>
            </a:r>
            <a:endParaRPr sz="2358">
              <a:solidFill>
                <a:schemeClr val="lt1"/>
              </a:solidFill>
              <a:latin typeface="Arial"/>
              <a:ea typeface="Arial"/>
              <a:cs typeface="Arial"/>
              <a:sym typeface="Arial"/>
            </a:endParaRPr>
          </a:p>
        </p:txBody>
      </p:sp>
      <p:pic>
        <p:nvPicPr>
          <p:cNvPr id="78" name="Google Shape;78;p6"/>
          <p:cNvPicPr preferRelativeResize="0"/>
          <p:nvPr/>
        </p:nvPicPr>
        <p:blipFill rotWithShape="1">
          <a:blip r:embed="rId3">
            <a:alphaModFix/>
          </a:blip>
          <a:srcRect b="0" l="0" r="0" t="0"/>
          <a:stretch/>
        </p:blipFill>
        <p:spPr>
          <a:xfrm>
            <a:off x="1993535" y="2275292"/>
            <a:ext cx="4492093" cy="3828358"/>
          </a:xfrm>
          <a:prstGeom prst="rect">
            <a:avLst/>
          </a:prstGeom>
          <a:noFill/>
          <a:ln>
            <a:noFill/>
          </a:ln>
        </p:spPr>
      </p:pic>
      <p:pic>
        <p:nvPicPr>
          <p:cNvPr id="79" name="Google Shape;79;p6"/>
          <p:cNvPicPr preferRelativeResize="0"/>
          <p:nvPr/>
        </p:nvPicPr>
        <p:blipFill rotWithShape="1">
          <a:blip r:embed="rId4">
            <a:alphaModFix/>
          </a:blip>
          <a:srcRect b="0" l="0" r="0" t="0"/>
          <a:stretch/>
        </p:blipFill>
        <p:spPr>
          <a:xfrm>
            <a:off x="7756949" y="2632355"/>
            <a:ext cx="4768529" cy="3114230"/>
          </a:xfrm>
          <a:prstGeom prst="rect">
            <a:avLst/>
          </a:prstGeom>
          <a:noFill/>
          <a:ln>
            <a:noFill/>
          </a:ln>
        </p:spPr>
      </p:pic>
      <p:sp>
        <p:nvSpPr>
          <p:cNvPr id="80" name="Google Shape;80;p6"/>
          <p:cNvSpPr/>
          <p:nvPr/>
        </p:nvSpPr>
        <p:spPr>
          <a:xfrm>
            <a:off x="9871972" y="5945116"/>
            <a:ext cx="2591592"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大家都用3D展開</a:t>
            </a:r>
            <a:endParaRPr sz="2539">
              <a:solidFill>
                <a:schemeClr val="lt1"/>
              </a:solidFill>
              <a:latin typeface="Arial"/>
              <a:ea typeface="Arial"/>
              <a:cs typeface="Arial"/>
              <a:sym typeface="Arial"/>
            </a:endParaRPr>
          </a:p>
        </p:txBody>
      </p:sp>
      <p:pic>
        <p:nvPicPr>
          <p:cNvPr id="81" name="Google Shape;81;p6"/>
          <p:cNvPicPr preferRelativeResize="0"/>
          <p:nvPr/>
        </p:nvPicPr>
        <p:blipFill rotWithShape="1">
          <a:blip r:embed="rId5">
            <a:alphaModFix/>
          </a:blip>
          <a:srcRect b="0" l="0" r="0" t="0"/>
          <a:stretch/>
        </p:blipFill>
        <p:spPr>
          <a:xfrm>
            <a:off x="818679" y="2404871"/>
            <a:ext cx="2004165" cy="3698778"/>
          </a:xfrm>
          <a:prstGeom prst="rect">
            <a:avLst/>
          </a:prstGeom>
          <a:noFill/>
          <a:ln>
            <a:noFill/>
          </a:ln>
        </p:spPr>
      </p:pic>
      <p:sp>
        <p:nvSpPr>
          <p:cNvPr id="82" name="Google Shape;82;p6"/>
          <p:cNvSpPr/>
          <p:nvPr/>
        </p:nvSpPr>
        <p:spPr>
          <a:xfrm>
            <a:off x="2553221" y="2611953"/>
            <a:ext cx="2480729" cy="760200"/>
          </a:xfrm>
          <a:prstGeom prst="wedgeRoundRectCallout">
            <a:avLst>
              <a:gd fmla="val -60796" name="adj1"/>
              <a:gd fmla="val 54736"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還在用實體畫嗎?</a:t>
            </a:r>
            <a:endParaRPr/>
          </a:p>
        </p:txBody>
      </p:sp>
      <p:pic>
        <p:nvPicPr>
          <p:cNvPr id="83" name="Google Shape;83;p6"/>
          <p:cNvPicPr preferRelativeResize="0"/>
          <p:nvPr/>
        </p:nvPicPr>
        <p:blipFill rotWithShape="1">
          <a:blip r:embed="rId5">
            <a:alphaModFix/>
          </a:blip>
          <a:srcRect b="0" l="0" r="0" t="0"/>
          <a:stretch/>
        </p:blipFill>
        <p:spPr>
          <a:xfrm>
            <a:off x="6623846" y="2759055"/>
            <a:ext cx="1520401" cy="2961614"/>
          </a:xfrm>
          <a:prstGeom prst="rect">
            <a:avLst/>
          </a:prstGeom>
          <a:noFill/>
          <a:ln>
            <a:noFill/>
          </a:ln>
        </p:spPr>
      </p:pic>
      <p:sp>
        <p:nvSpPr>
          <p:cNvPr id="84" name="Google Shape;84;p6"/>
          <p:cNvSpPr/>
          <p:nvPr/>
        </p:nvSpPr>
        <p:spPr>
          <a:xfrm>
            <a:off x="7660482" y="2413509"/>
            <a:ext cx="2480730" cy="760200"/>
          </a:xfrm>
          <a:prstGeom prst="wedgeRoundRectCallout">
            <a:avLst>
              <a:gd fmla="val -50176" name="adj1"/>
              <a:gd fmla="val 77083"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畫得出展不開呀?</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5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5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60"/>
          <p:cNvPicPr preferRelativeResize="0"/>
          <p:nvPr/>
        </p:nvPicPr>
        <p:blipFill rotWithShape="1">
          <a:blip r:embed="rId3">
            <a:alphaModFix/>
          </a:blip>
          <a:srcRect b="0" l="0" r="0" t="0"/>
          <a:stretch/>
        </p:blipFill>
        <p:spPr>
          <a:xfrm>
            <a:off x="2677742" y="2214822"/>
            <a:ext cx="5459620" cy="4207017"/>
          </a:xfrm>
          <a:prstGeom prst="rect">
            <a:avLst/>
          </a:prstGeom>
          <a:noFill/>
          <a:ln>
            <a:noFill/>
          </a:ln>
        </p:spPr>
      </p:pic>
      <p:sp>
        <p:nvSpPr>
          <p:cNvPr id="650" name="Google Shape;650;p60"/>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理由16</a:t>
            </a:r>
            <a:r>
              <a:rPr lang="en-US" sz="2358">
                <a:solidFill>
                  <a:schemeClr val="lt1"/>
                </a:solidFill>
                <a:latin typeface="Arial"/>
                <a:ea typeface="Arial"/>
                <a:cs typeface="Arial"/>
                <a:sym typeface="Arial"/>
              </a:rPr>
              <a:t> 自己排斥</a:t>
            </a:r>
            <a:endParaRPr sz="2358">
              <a:solidFill>
                <a:schemeClr val="lt1"/>
              </a:solidFill>
              <a:latin typeface="Arial"/>
              <a:ea typeface="Arial"/>
              <a:cs typeface="Arial"/>
              <a:sym typeface="Arial"/>
            </a:endParaRPr>
          </a:p>
        </p:txBody>
      </p:sp>
      <p:pic>
        <p:nvPicPr>
          <p:cNvPr id="651" name="Google Shape;651;p60"/>
          <p:cNvPicPr preferRelativeResize="0"/>
          <p:nvPr/>
        </p:nvPicPr>
        <p:blipFill rotWithShape="1">
          <a:blip r:embed="rId4">
            <a:alphaModFix/>
          </a:blip>
          <a:srcRect b="0" l="0" r="0" t="0"/>
          <a:stretch/>
        </p:blipFill>
        <p:spPr>
          <a:xfrm>
            <a:off x="695579" y="2278274"/>
            <a:ext cx="2232795" cy="4349452"/>
          </a:xfrm>
          <a:prstGeom prst="rect">
            <a:avLst/>
          </a:prstGeom>
          <a:noFill/>
          <a:ln>
            <a:noFill/>
          </a:ln>
        </p:spPr>
      </p:pic>
      <p:pic>
        <p:nvPicPr>
          <p:cNvPr id="652" name="Google Shape;652;p60"/>
          <p:cNvPicPr preferRelativeResize="0"/>
          <p:nvPr/>
        </p:nvPicPr>
        <p:blipFill rotWithShape="1">
          <a:blip r:embed="rId5">
            <a:alphaModFix/>
          </a:blip>
          <a:srcRect b="0" l="0" r="0" t="0"/>
          <a:stretch/>
        </p:blipFill>
        <p:spPr>
          <a:xfrm>
            <a:off x="7936917" y="3864083"/>
            <a:ext cx="2971692" cy="2456253"/>
          </a:xfrm>
          <a:prstGeom prst="rect">
            <a:avLst/>
          </a:prstGeom>
          <a:noFill/>
          <a:ln>
            <a:noFill/>
          </a:ln>
        </p:spPr>
      </p:pic>
      <p:sp>
        <p:nvSpPr>
          <p:cNvPr id="653" name="Google Shape;653;p60"/>
          <p:cNvSpPr/>
          <p:nvPr/>
        </p:nvSpPr>
        <p:spPr>
          <a:xfrm>
            <a:off x="2610787" y="4046932"/>
            <a:ext cx="1658619" cy="967528"/>
          </a:xfrm>
          <a:prstGeom prst="wedgeRoundRectCallout">
            <a:avLst>
              <a:gd fmla="val -86160" name="adj1"/>
              <a:gd fmla="val -20657"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你無法與</a:t>
            </a:r>
            <a:endParaRPr/>
          </a:p>
          <a:p>
            <a:pPr indent="0" lvl="0" marL="0" marR="0" rtl="0" algn="l">
              <a:spcBef>
                <a:spcPts val="0"/>
              </a:spcBef>
              <a:spcAft>
                <a:spcPts val="0"/>
              </a:spcAft>
              <a:buNone/>
            </a:pPr>
            <a:r>
              <a:rPr lang="en-US" sz="2358">
                <a:solidFill>
                  <a:schemeClr val="dk1"/>
                </a:solidFill>
                <a:latin typeface="Arial"/>
                <a:ea typeface="Arial"/>
                <a:cs typeface="Arial"/>
                <a:sym typeface="Arial"/>
              </a:rPr>
              <a:t>他人競爭</a:t>
            </a:r>
            <a:endParaRPr sz="2358">
              <a:solidFill>
                <a:schemeClr val="dk1"/>
              </a:solidFill>
              <a:latin typeface="Arial"/>
              <a:ea typeface="Arial"/>
              <a:cs typeface="Arial"/>
              <a:sym typeface="Arial"/>
            </a:endParaRPr>
          </a:p>
        </p:txBody>
      </p:sp>
      <p:sp>
        <p:nvSpPr>
          <p:cNvPr id="654" name="Google Shape;654;p60"/>
          <p:cNvSpPr/>
          <p:nvPr/>
        </p:nvSpPr>
        <p:spPr>
          <a:xfrm>
            <a:off x="4896116" y="6652205"/>
            <a:ext cx="3501280"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 排斥很容易! 接受很難!</a:t>
            </a:r>
            <a:endParaRPr/>
          </a:p>
        </p:txBody>
      </p:sp>
      <p:sp>
        <p:nvSpPr>
          <p:cNvPr id="655" name="Google Shape;655;p60"/>
          <p:cNvSpPr/>
          <p:nvPr/>
        </p:nvSpPr>
        <p:spPr>
          <a:xfrm>
            <a:off x="2373221" y="2665469"/>
            <a:ext cx="2211492" cy="967528"/>
          </a:xfrm>
          <a:prstGeom prst="wedgeRoundRectCallout">
            <a:avLst>
              <a:gd fmla="val -69704" name="adj1"/>
              <a:gd fmla="val 27083"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別人會 </a:t>
            </a:r>
            <a:endParaRPr sz="2358">
              <a:solidFill>
                <a:schemeClr val="dk1"/>
              </a:solidFill>
              <a:latin typeface="Arial"/>
              <a:ea typeface="Arial"/>
              <a:cs typeface="Arial"/>
              <a:sym typeface="Arial"/>
            </a:endParaRPr>
          </a:p>
          <a:p>
            <a:pPr indent="0" lvl="0" marL="0" marR="0" rtl="0" algn="l">
              <a:spcBef>
                <a:spcPts val="0"/>
              </a:spcBef>
              <a:spcAft>
                <a:spcPts val="0"/>
              </a:spcAft>
              <a:buNone/>
            </a:pPr>
            <a:r>
              <a:rPr lang="en-US" sz="2358">
                <a:solidFill>
                  <a:schemeClr val="dk1"/>
                </a:solidFill>
                <a:latin typeface="Arial"/>
                <a:ea typeface="Arial"/>
                <a:cs typeface="Arial"/>
                <a:sym typeface="Arial"/>
              </a:rPr>
              <a:t>你為何不會</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61"/>
          <p:cNvPicPr preferRelativeResize="0"/>
          <p:nvPr/>
        </p:nvPicPr>
        <p:blipFill rotWithShape="1">
          <a:blip r:embed="rId3">
            <a:alphaModFix/>
          </a:blip>
          <a:srcRect b="0" l="0" r="0" t="0"/>
          <a:stretch/>
        </p:blipFill>
        <p:spPr>
          <a:xfrm>
            <a:off x="4274137" y="2086713"/>
            <a:ext cx="6660391" cy="4565488"/>
          </a:xfrm>
          <a:prstGeom prst="rect">
            <a:avLst/>
          </a:prstGeom>
          <a:noFill/>
          <a:ln>
            <a:noFill/>
          </a:ln>
        </p:spPr>
      </p:pic>
      <p:sp>
        <p:nvSpPr>
          <p:cNvPr id="661" name="Google Shape;661;p61"/>
          <p:cNvSpPr/>
          <p:nvPr/>
        </p:nvSpPr>
        <p:spPr>
          <a:xfrm>
            <a:off x="4993914" y="6652204"/>
            <a:ext cx="3280065"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某些地方 ～2D比較快</a:t>
            </a:r>
            <a:endParaRPr sz="2539">
              <a:solidFill>
                <a:schemeClr val="lt1"/>
              </a:solidFill>
              <a:latin typeface="Arial"/>
              <a:ea typeface="Arial"/>
              <a:cs typeface="Arial"/>
              <a:sym typeface="Arial"/>
            </a:endParaRPr>
          </a:p>
        </p:txBody>
      </p:sp>
      <p:pic>
        <p:nvPicPr>
          <p:cNvPr id="662" name="Google Shape;662;p61"/>
          <p:cNvPicPr preferRelativeResize="0"/>
          <p:nvPr/>
        </p:nvPicPr>
        <p:blipFill rotWithShape="1">
          <a:blip r:embed="rId4">
            <a:alphaModFix/>
          </a:blip>
          <a:srcRect b="0" l="0" r="0" t="0"/>
          <a:stretch/>
        </p:blipFill>
        <p:spPr>
          <a:xfrm>
            <a:off x="818680" y="2057887"/>
            <a:ext cx="2280601" cy="4442576"/>
          </a:xfrm>
          <a:prstGeom prst="rect">
            <a:avLst/>
          </a:prstGeom>
          <a:noFill/>
          <a:ln>
            <a:noFill/>
          </a:ln>
        </p:spPr>
      </p:pic>
      <p:sp>
        <p:nvSpPr>
          <p:cNvPr id="663" name="Google Shape;663;p61"/>
          <p:cNvSpPr/>
          <p:nvPr/>
        </p:nvSpPr>
        <p:spPr>
          <a:xfrm>
            <a:off x="2753734" y="2481898"/>
            <a:ext cx="1865946" cy="967528"/>
          </a:xfrm>
          <a:prstGeom prst="wedgeRoundRectCallout">
            <a:avLst>
              <a:gd fmla="val -67505" name="adj1"/>
              <a:gd fmla="val 27849" name="adj2"/>
              <a:gd fmla="val 16667" name="adj3"/>
            </a:avLst>
          </a:prstGeom>
          <a:solidFill>
            <a:srgbClr val="92D050"/>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lt1"/>
                </a:solidFill>
                <a:latin typeface="Arial"/>
                <a:ea typeface="Arial"/>
                <a:cs typeface="Arial"/>
                <a:sym typeface="Arial"/>
              </a:rPr>
              <a:t>因為這不需設變</a:t>
            </a:r>
            <a:endParaRPr/>
          </a:p>
        </p:txBody>
      </p:sp>
      <p:sp>
        <p:nvSpPr>
          <p:cNvPr id="664" name="Google Shape;664;p61"/>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理由17</a:t>
            </a:r>
            <a:r>
              <a:rPr lang="en-US" sz="2358">
                <a:solidFill>
                  <a:schemeClr val="lt1"/>
                </a:solidFill>
                <a:latin typeface="Arial"/>
                <a:ea typeface="Arial"/>
                <a:cs typeface="Arial"/>
                <a:sym typeface="Arial"/>
              </a:rPr>
              <a:t> 用傳統方法比SolidWorks快</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2"/>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2-1 不敢用鈑金理由X</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理由18</a:t>
            </a:r>
            <a:r>
              <a:rPr lang="en-US" sz="2358">
                <a:solidFill>
                  <a:schemeClr val="lt1"/>
                </a:solidFill>
                <a:latin typeface="Arial"/>
                <a:ea typeface="Arial"/>
                <a:cs typeface="Arial"/>
                <a:sym typeface="Arial"/>
              </a:rPr>
              <a:t> 沒有設計能力</a:t>
            </a:r>
            <a:endParaRPr/>
          </a:p>
        </p:txBody>
      </p:sp>
      <p:pic>
        <p:nvPicPr>
          <p:cNvPr descr="P6020121.JPG" id="670" name="Google Shape;670;p62"/>
          <p:cNvPicPr preferRelativeResize="0"/>
          <p:nvPr/>
        </p:nvPicPr>
        <p:blipFill rotWithShape="1">
          <a:blip r:embed="rId3">
            <a:alphaModFix/>
          </a:blip>
          <a:srcRect b="0" l="0" r="0" t="0"/>
          <a:stretch/>
        </p:blipFill>
        <p:spPr>
          <a:xfrm>
            <a:off x="1095115" y="2353037"/>
            <a:ext cx="4975856" cy="3518410"/>
          </a:xfrm>
          <a:prstGeom prst="rect">
            <a:avLst/>
          </a:prstGeom>
          <a:noFill/>
          <a:ln>
            <a:noFill/>
          </a:ln>
        </p:spPr>
      </p:pic>
      <p:sp>
        <p:nvSpPr>
          <p:cNvPr id="671" name="Google Shape;671;p62"/>
          <p:cNvSpPr/>
          <p:nvPr/>
        </p:nvSpPr>
        <p:spPr>
          <a:xfrm>
            <a:off x="10343513" y="4831610"/>
            <a:ext cx="1486304" cy="8738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39">
                <a:solidFill>
                  <a:srgbClr val="FF0000"/>
                </a:solidFill>
                <a:latin typeface="Arial"/>
                <a:ea typeface="Arial"/>
                <a:cs typeface="Arial"/>
                <a:sym typeface="Arial"/>
              </a:rPr>
              <a:t>夾持治具</a:t>
            </a:r>
            <a:endParaRPr b="1" sz="2539">
              <a:solidFill>
                <a:srgbClr val="FF0000"/>
              </a:solidFill>
              <a:latin typeface="Arial"/>
              <a:ea typeface="Arial"/>
              <a:cs typeface="Arial"/>
              <a:sym typeface="Arial"/>
            </a:endParaRPr>
          </a:p>
          <a:p>
            <a:pPr indent="0" lvl="0" marL="0" marR="0" rtl="0" algn="l">
              <a:spcBef>
                <a:spcPts val="0"/>
              </a:spcBef>
              <a:spcAft>
                <a:spcPts val="0"/>
              </a:spcAft>
              <a:buNone/>
            </a:pPr>
            <a:r>
              <a:rPr b="1" lang="en-US" sz="2539">
                <a:solidFill>
                  <a:srgbClr val="FF0000"/>
                </a:solidFill>
                <a:latin typeface="Arial"/>
                <a:ea typeface="Arial"/>
                <a:cs typeface="Arial"/>
                <a:sym typeface="Arial"/>
              </a:rPr>
              <a:t>設計</a:t>
            </a:r>
            <a:endParaRPr b="1" sz="2539">
              <a:solidFill>
                <a:srgbClr val="FF0000"/>
              </a:solidFill>
              <a:latin typeface="Arial"/>
              <a:ea typeface="Arial"/>
              <a:cs typeface="Arial"/>
              <a:sym typeface="Arial"/>
            </a:endParaRPr>
          </a:p>
        </p:txBody>
      </p:sp>
      <p:sp>
        <p:nvSpPr>
          <p:cNvPr id="672" name="Google Shape;672;p62"/>
          <p:cNvSpPr/>
          <p:nvPr/>
        </p:nvSpPr>
        <p:spPr>
          <a:xfrm>
            <a:off x="2994616" y="6150396"/>
            <a:ext cx="1486304" cy="483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39">
                <a:solidFill>
                  <a:srgbClr val="FF0000"/>
                </a:solidFill>
                <a:latin typeface="Arial"/>
                <a:ea typeface="Arial"/>
                <a:cs typeface="Arial"/>
                <a:sym typeface="Arial"/>
              </a:rPr>
              <a:t>要製造件</a:t>
            </a:r>
            <a:endParaRPr b="1" sz="2539">
              <a:solidFill>
                <a:srgbClr val="FF0000"/>
              </a:solidFill>
              <a:latin typeface="Arial"/>
              <a:ea typeface="Arial"/>
              <a:cs typeface="Arial"/>
              <a:sym typeface="Arial"/>
            </a:endParaRPr>
          </a:p>
        </p:txBody>
      </p:sp>
      <p:pic>
        <p:nvPicPr>
          <p:cNvPr id="673" name="Google Shape;673;p62"/>
          <p:cNvPicPr preferRelativeResize="0"/>
          <p:nvPr/>
        </p:nvPicPr>
        <p:blipFill rotWithShape="1">
          <a:blip r:embed="rId4">
            <a:alphaModFix/>
          </a:blip>
          <a:srcRect b="0" l="0" r="0" t="0"/>
          <a:stretch/>
        </p:blipFill>
        <p:spPr>
          <a:xfrm>
            <a:off x="6730717" y="4416957"/>
            <a:ext cx="2968273" cy="2083657"/>
          </a:xfrm>
          <a:prstGeom prst="rect">
            <a:avLst/>
          </a:prstGeom>
          <a:noFill/>
          <a:ln cap="flat" cmpd="sng" w="9525">
            <a:solidFill>
              <a:schemeClr val="dk1"/>
            </a:solidFill>
            <a:prstDash val="solid"/>
            <a:miter lim="800000"/>
            <a:headEnd len="sm" w="sm" type="none"/>
            <a:tailEnd len="sm" w="sm" type="none"/>
          </a:ln>
        </p:spPr>
      </p:pic>
      <p:pic>
        <p:nvPicPr>
          <p:cNvPr id="674" name="Google Shape;674;p62"/>
          <p:cNvPicPr preferRelativeResize="0"/>
          <p:nvPr/>
        </p:nvPicPr>
        <p:blipFill rotWithShape="1">
          <a:blip r:embed="rId5">
            <a:alphaModFix/>
          </a:blip>
          <a:srcRect b="0" l="0" r="0" t="0"/>
          <a:stretch/>
        </p:blipFill>
        <p:spPr>
          <a:xfrm>
            <a:off x="6730717" y="2208776"/>
            <a:ext cx="2722301" cy="2073275"/>
          </a:xfrm>
          <a:prstGeom prst="rect">
            <a:avLst/>
          </a:prstGeom>
          <a:noFill/>
          <a:ln cap="flat" cmpd="sng" w="9525">
            <a:solidFill>
              <a:schemeClr val="dk1"/>
            </a:solidFill>
            <a:prstDash val="solid"/>
            <a:miter lim="800000"/>
            <a:headEnd len="sm" w="sm" type="none"/>
            <a:tailEnd len="sm" w="sm" type="none"/>
          </a:ln>
        </p:spPr>
      </p:pic>
      <p:sp>
        <p:nvSpPr>
          <p:cNvPr id="675" name="Google Shape;675;p62"/>
          <p:cNvSpPr/>
          <p:nvPr/>
        </p:nvSpPr>
        <p:spPr>
          <a:xfrm>
            <a:off x="10107413" y="2353039"/>
            <a:ext cx="2137124" cy="8738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39">
                <a:solidFill>
                  <a:srgbClr val="FF0000"/>
                </a:solidFill>
                <a:latin typeface="Arial"/>
                <a:ea typeface="Arial"/>
                <a:cs typeface="Arial"/>
                <a:sym typeface="Arial"/>
              </a:rPr>
              <a:t>連畫都有問題</a:t>
            </a:r>
            <a:endParaRPr b="1" sz="2539">
              <a:solidFill>
                <a:srgbClr val="FF0000"/>
              </a:solidFill>
              <a:latin typeface="Arial"/>
              <a:ea typeface="Arial"/>
              <a:cs typeface="Arial"/>
              <a:sym typeface="Arial"/>
            </a:endParaRPr>
          </a:p>
          <a:p>
            <a:pPr indent="0" lvl="0" marL="0" marR="0" rtl="0" algn="l">
              <a:spcBef>
                <a:spcPts val="0"/>
              </a:spcBef>
              <a:spcAft>
                <a:spcPts val="0"/>
              </a:spcAft>
              <a:buNone/>
            </a:pPr>
            <a:r>
              <a:rPr b="1" lang="en-US" sz="2539">
                <a:solidFill>
                  <a:srgbClr val="FF0000"/>
                </a:solidFill>
                <a:latin typeface="Arial"/>
                <a:ea typeface="Arial"/>
                <a:cs typeface="Arial"/>
                <a:sym typeface="Arial"/>
              </a:rPr>
              <a:t>如何設計</a:t>
            </a:r>
            <a:endParaRPr b="1" sz="2539">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63"/>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 2 鈑金學習方向</a:t>
            </a:r>
            <a:endParaRPr sz="3265">
              <a:solidFill>
                <a:schemeClr val="lt1"/>
              </a:solidFill>
              <a:latin typeface="Arial"/>
              <a:ea typeface="Arial"/>
              <a:cs typeface="Arial"/>
              <a:sym typeface="Arial"/>
            </a:endParaRPr>
          </a:p>
        </p:txBody>
      </p:sp>
      <p:sp>
        <p:nvSpPr>
          <p:cNvPr id="681" name="Google Shape;681;p63"/>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2-1 不敢用鈑金</a:t>
            </a:r>
            <a:endParaRPr sz="2800">
              <a:solidFill>
                <a:schemeClr val="dk1"/>
              </a:solidFill>
              <a:latin typeface="Arial"/>
              <a:ea typeface="Arial"/>
              <a:cs typeface="Arial"/>
              <a:sym typeface="Arial"/>
            </a:endParaRPr>
          </a:p>
        </p:txBody>
      </p:sp>
      <p:sp>
        <p:nvSpPr>
          <p:cNvPr id="682" name="Google Shape;682;p63"/>
          <p:cNvSpPr/>
          <p:nvPr/>
        </p:nvSpPr>
        <p:spPr>
          <a:xfrm>
            <a:off x="951706" y="3109091"/>
            <a:ext cx="2793046"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2-2 選項設定</a:t>
            </a:r>
            <a:endParaRPr/>
          </a:p>
        </p:txBody>
      </p:sp>
      <p:sp>
        <p:nvSpPr>
          <p:cNvPr id="683" name="Google Shape;683;p63"/>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2-3 文意感應</a:t>
            </a:r>
            <a:endParaRPr sz="2800">
              <a:solidFill>
                <a:schemeClr val="dk1"/>
              </a:solidFill>
              <a:latin typeface="Arial"/>
              <a:ea typeface="Arial"/>
              <a:cs typeface="Arial"/>
              <a:sym typeface="Arial"/>
            </a:endParaRPr>
          </a:p>
        </p:txBody>
      </p:sp>
      <p:sp>
        <p:nvSpPr>
          <p:cNvPr id="684" name="Google Shape;684;p63"/>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2-4 延伸學習</a:t>
            </a:r>
            <a:endParaRPr sz="2800">
              <a:solidFill>
                <a:schemeClr val="dk1"/>
              </a:solidFill>
              <a:latin typeface="Arial"/>
              <a:ea typeface="Arial"/>
              <a:cs typeface="Arial"/>
              <a:sym typeface="Arial"/>
            </a:endParaRPr>
          </a:p>
        </p:txBody>
      </p:sp>
      <p:sp>
        <p:nvSpPr>
          <p:cNvPr id="685" name="Google Shape;685;p63"/>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
        <p:nvSpPr>
          <p:cNvPr id="686" name="Google Shape;686;p63"/>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687" name="Google Shape;687;p63"/>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64"/>
          <p:cNvPicPr preferRelativeResize="0"/>
          <p:nvPr/>
        </p:nvPicPr>
        <p:blipFill rotWithShape="1">
          <a:blip r:embed="rId3">
            <a:alphaModFix/>
          </a:blip>
          <a:srcRect b="0" l="0" r="0" t="0"/>
          <a:stretch/>
        </p:blipFill>
        <p:spPr>
          <a:xfrm>
            <a:off x="1215116" y="2195860"/>
            <a:ext cx="4902428" cy="4189865"/>
          </a:xfrm>
          <a:prstGeom prst="rect">
            <a:avLst/>
          </a:prstGeom>
          <a:noFill/>
          <a:ln cap="flat" cmpd="sng" w="9525">
            <a:solidFill>
              <a:srgbClr val="FF0000"/>
            </a:solidFill>
            <a:prstDash val="solid"/>
            <a:round/>
            <a:headEnd len="sm" w="sm" type="none"/>
            <a:tailEnd len="sm" w="sm" type="none"/>
          </a:ln>
        </p:spPr>
      </p:pic>
      <p:sp>
        <p:nvSpPr>
          <p:cNvPr id="693" name="Google Shape;693;p64"/>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2-2 鈑金選項設定</a:t>
            </a:r>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1.鈑金/平板型式選項</a:t>
            </a:r>
            <a:endParaRPr/>
          </a:p>
        </p:txBody>
      </p:sp>
      <p:sp>
        <p:nvSpPr>
          <p:cNvPr id="694" name="Google Shape;694;p64"/>
          <p:cNvSpPr/>
          <p:nvPr/>
        </p:nvSpPr>
        <p:spPr>
          <a:xfrm rot="-2100003">
            <a:off x="620458" y="4733400"/>
            <a:ext cx="713188" cy="299324"/>
          </a:xfrm>
          <a:prstGeom prst="rightArrow">
            <a:avLst>
              <a:gd fmla="val 50000" name="adj1"/>
              <a:gd fmla="val 50000" name="adj2"/>
            </a:avLst>
          </a:prstGeom>
          <a:solidFill>
            <a:srgbClr val="FF0000"/>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i="1" sz="979">
              <a:solidFill>
                <a:srgbClr val="FF0000"/>
              </a:solidFill>
              <a:latin typeface="Arial"/>
              <a:ea typeface="Arial"/>
              <a:cs typeface="Arial"/>
              <a:sym typeface="Arial"/>
            </a:endParaRPr>
          </a:p>
        </p:txBody>
      </p:sp>
      <p:sp>
        <p:nvSpPr>
          <p:cNvPr id="695" name="Google Shape;695;p64"/>
          <p:cNvSpPr/>
          <p:nvPr/>
        </p:nvSpPr>
        <p:spPr>
          <a:xfrm>
            <a:off x="5237472" y="6627728"/>
            <a:ext cx="2787943" cy="483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39">
                <a:solidFill>
                  <a:srgbClr val="FF0000"/>
                </a:solidFill>
                <a:latin typeface="Arial"/>
                <a:ea typeface="Arial"/>
                <a:cs typeface="Arial"/>
                <a:sym typeface="Arial"/>
              </a:rPr>
              <a:t>適用零件與組合件</a:t>
            </a:r>
            <a:endParaRPr b="1" sz="2539">
              <a:solidFill>
                <a:srgbClr val="FF0000"/>
              </a:solidFill>
              <a:latin typeface="Arial"/>
              <a:ea typeface="Arial"/>
              <a:cs typeface="Arial"/>
              <a:sym typeface="Arial"/>
            </a:endParaRPr>
          </a:p>
        </p:txBody>
      </p:sp>
      <p:pic>
        <p:nvPicPr>
          <p:cNvPr id="696" name="Google Shape;696;p64"/>
          <p:cNvPicPr preferRelativeResize="0"/>
          <p:nvPr/>
        </p:nvPicPr>
        <p:blipFill rotWithShape="1">
          <a:blip r:embed="rId4">
            <a:alphaModFix/>
          </a:blip>
          <a:srcRect b="0" l="0" r="0" t="0"/>
          <a:stretch/>
        </p:blipFill>
        <p:spPr>
          <a:xfrm>
            <a:off x="6757857" y="2330214"/>
            <a:ext cx="5501403" cy="3731572"/>
          </a:xfrm>
          <a:prstGeom prst="rect">
            <a:avLst/>
          </a:prstGeom>
          <a:noFill/>
          <a:ln cap="flat" cmpd="sng" w="9525">
            <a:solidFill>
              <a:srgbClr val="FF0000"/>
            </a:solidFill>
            <a:prstDash val="solid"/>
            <a:round/>
            <a:headEnd len="sm" w="sm" type="none"/>
            <a:tailEnd len="sm" w="sm"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5"/>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2-2 鈑金選項設定</a:t>
            </a:r>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 效能</a:t>
            </a:r>
            <a:endParaRPr sz="2358">
              <a:solidFill>
                <a:schemeClr val="lt1"/>
              </a:solidFill>
              <a:latin typeface="Arial"/>
              <a:ea typeface="Arial"/>
              <a:cs typeface="Arial"/>
              <a:sym typeface="Arial"/>
            </a:endParaRPr>
          </a:p>
        </p:txBody>
      </p:sp>
      <p:sp>
        <p:nvSpPr>
          <p:cNvPr id="702" name="Google Shape;702;p65"/>
          <p:cNvSpPr/>
          <p:nvPr/>
        </p:nvSpPr>
        <p:spPr>
          <a:xfrm>
            <a:off x="3045293" y="4831608"/>
            <a:ext cx="713188" cy="299324"/>
          </a:xfrm>
          <a:prstGeom prst="rightArrow">
            <a:avLst>
              <a:gd fmla="val 50000" name="adj1"/>
              <a:gd fmla="val 50000" name="adj2"/>
            </a:avLst>
          </a:prstGeom>
          <a:solidFill>
            <a:srgbClr val="FF0000"/>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i="1" sz="979">
              <a:solidFill>
                <a:srgbClr val="FF0000"/>
              </a:solidFill>
              <a:latin typeface="Arial"/>
              <a:ea typeface="Arial"/>
              <a:cs typeface="Arial"/>
              <a:sym typeface="Arial"/>
            </a:endParaRPr>
          </a:p>
        </p:txBody>
      </p:sp>
      <p:pic>
        <p:nvPicPr>
          <p:cNvPr id="703" name="Google Shape;703;p65"/>
          <p:cNvPicPr preferRelativeResize="0"/>
          <p:nvPr/>
        </p:nvPicPr>
        <p:blipFill rotWithShape="1">
          <a:blip r:embed="rId3">
            <a:alphaModFix/>
          </a:blip>
          <a:srcRect b="0" l="0" r="0" t="0"/>
          <a:stretch/>
        </p:blipFill>
        <p:spPr>
          <a:xfrm>
            <a:off x="2744379" y="2587048"/>
            <a:ext cx="7526099" cy="3857519"/>
          </a:xfrm>
          <a:prstGeom prst="rect">
            <a:avLst/>
          </a:prstGeom>
          <a:noFill/>
          <a:ln cap="flat" cmpd="sng" w="9525">
            <a:solidFill>
              <a:srgbClr val="7030A0"/>
            </a:solidFill>
            <a:prstDash val="solid"/>
            <a:round/>
            <a:headEnd len="sm" w="sm" type="none"/>
            <a:tailEnd len="sm" w="sm" type="none"/>
          </a:ln>
        </p:spPr>
      </p:pic>
      <p:sp>
        <p:nvSpPr>
          <p:cNvPr id="704" name="Google Shape;704;p65"/>
          <p:cNvSpPr/>
          <p:nvPr/>
        </p:nvSpPr>
        <p:spPr>
          <a:xfrm>
            <a:off x="4262766" y="3311631"/>
            <a:ext cx="5921269" cy="134652"/>
          </a:xfrm>
          <a:prstGeom prst="rect">
            <a:avLst/>
          </a:prstGeom>
          <a:noFill/>
          <a:ln cap="flat" cmpd="sng" w="76200">
            <a:solidFill>
              <a:srgbClr val="FF0000"/>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t/>
            </a:r>
            <a:endParaRPr sz="875">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02-Carrier_a759e44bc5e965743ce3232ba30250ce" id="709" name="Google Shape;709;p66"/>
          <p:cNvPicPr preferRelativeResize="0"/>
          <p:nvPr/>
        </p:nvPicPr>
        <p:blipFill rotWithShape="1">
          <a:blip r:embed="rId3">
            <a:alphaModFix/>
          </a:blip>
          <a:srcRect b="0" l="0" r="0" t="0"/>
          <a:stretch/>
        </p:blipFill>
        <p:spPr>
          <a:xfrm>
            <a:off x="6733569" y="2078453"/>
            <a:ext cx="5692995" cy="4269746"/>
          </a:xfrm>
          <a:prstGeom prst="rect">
            <a:avLst/>
          </a:prstGeom>
          <a:noFill/>
          <a:ln cap="flat" cmpd="sng" w="9525">
            <a:solidFill>
              <a:srgbClr val="000000"/>
            </a:solidFill>
            <a:prstDash val="solid"/>
            <a:miter lim="800000"/>
            <a:headEnd len="sm" w="sm" type="none"/>
            <a:tailEnd len="sm" w="sm" type="none"/>
          </a:ln>
        </p:spPr>
      </p:pic>
      <p:sp>
        <p:nvSpPr>
          <p:cNvPr id="710" name="Google Shape;710;p66"/>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 2 鈑金學習方向</a:t>
            </a:r>
            <a:endParaRPr sz="3265">
              <a:solidFill>
                <a:schemeClr val="lt1"/>
              </a:solidFill>
              <a:latin typeface="Arial"/>
              <a:ea typeface="Arial"/>
              <a:cs typeface="Arial"/>
              <a:sym typeface="Arial"/>
            </a:endParaRPr>
          </a:p>
        </p:txBody>
      </p:sp>
      <p:sp>
        <p:nvSpPr>
          <p:cNvPr id="711" name="Google Shape;711;p66"/>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2-1 不敢用鈑金</a:t>
            </a:r>
            <a:endParaRPr sz="2800">
              <a:solidFill>
                <a:schemeClr val="dk1"/>
              </a:solidFill>
              <a:latin typeface="Arial"/>
              <a:ea typeface="Arial"/>
              <a:cs typeface="Arial"/>
              <a:sym typeface="Arial"/>
            </a:endParaRPr>
          </a:p>
        </p:txBody>
      </p:sp>
      <p:sp>
        <p:nvSpPr>
          <p:cNvPr id="712" name="Google Shape;712;p66"/>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2-2 選項設定</a:t>
            </a:r>
            <a:endParaRPr sz="2800">
              <a:solidFill>
                <a:schemeClr val="dk1"/>
              </a:solidFill>
              <a:latin typeface="Arial"/>
              <a:ea typeface="Arial"/>
              <a:cs typeface="Arial"/>
              <a:sym typeface="Arial"/>
            </a:endParaRPr>
          </a:p>
        </p:txBody>
      </p:sp>
      <p:sp>
        <p:nvSpPr>
          <p:cNvPr id="713" name="Google Shape;713;p66"/>
          <p:cNvSpPr/>
          <p:nvPr/>
        </p:nvSpPr>
        <p:spPr>
          <a:xfrm>
            <a:off x="951707" y="401519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2-3 文意感應</a:t>
            </a:r>
            <a:endParaRPr/>
          </a:p>
        </p:txBody>
      </p:sp>
      <p:sp>
        <p:nvSpPr>
          <p:cNvPr id="714" name="Google Shape;714;p66"/>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2-4 延伸學習</a:t>
            </a:r>
            <a:endParaRPr sz="2800">
              <a:solidFill>
                <a:schemeClr val="dk1"/>
              </a:solidFill>
              <a:latin typeface="Arial"/>
              <a:ea typeface="Arial"/>
              <a:cs typeface="Arial"/>
              <a:sym typeface="Arial"/>
            </a:endParaRPr>
          </a:p>
        </p:txBody>
      </p:sp>
      <p:sp>
        <p:nvSpPr>
          <p:cNvPr id="715" name="Google Shape;715;p66"/>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7"/>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2-3 鈑金文意感應</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平版形式(使用率最高)</a:t>
            </a:r>
            <a:endParaRPr sz="2358">
              <a:solidFill>
                <a:schemeClr val="lt1"/>
              </a:solidFill>
              <a:latin typeface="Arial"/>
              <a:ea typeface="Arial"/>
              <a:cs typeface="Arial"/>
              <a:sym typeface="Arial"/>
            </a:endParaRPr>
          </a:p>
        </p:txBody>
      </p:sp>
      <p:sp>
        <p:nvSpPr>
          <p:cNvPr id="721" name="Google Shape;721;p67"/>
          <p:cNvSpPr/>
          <p:nvPr/>
        </p:nvSpPr>
        <p:spPr>
          <a:xfrm>
            <a:off x="5237474" y="6627728"/>
            <a:ext cx="2787943" cy="483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定義最快速的方法</a:t>
            </a:r>
            <a:endParaRPr sz="2539">
              <a:solidFill>
                <a:srgbClr val="FF0000"/>
              </a:solidFill>
              <a:latin typeface="Arial"/>
              <a:ea typeface="Arial"/>
              <a:cs typeface="Arial"/>
              <a:sym typeface="Arial"/>
            </a:endParaRPr>
          </a:p>
        </p:txBody>
      </p:sp>
      <p:pic>
        <p:nvPicPr>
          <p:cNvPr id="722" name="Google Shape;722;p67"/>
          <p:cNvPicPr preferRelativeResize="0"/>
          <p:nvPr/>
        </p:nvPicPr>
        <p:blipFill rotWithShape="1">
          <a:blip r:embed="rId3">
            <a:alphaModFix/>
          </a:blip>
          <a:srcRect b="0" l="0" r="0" t="0"/>
          <a:stretch/>
        </p:blipFill>
        <p:spPr>
          <a:xfrm>
            <a:off x="3168388" y="2115684"/>
            <a:ext cx="6910912" cy="451502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02-Carrier_a759e44bc5e965743ce3232ba30250ce" id="727" name="Google Shape;727;p68"/>
          <p:cNvPicPr preferRelativeResize="0"/>
          <p:nvPr/>
        </p:nvPicPr>
        <p:blipFill rotWithShape="1">
          <a:blip r:embed="rId3">
            <a:alphaModFix/>
          </a:blip>
          <a:srcRect b="0" l="0" r="0" t="0"/>
          <a:stretch/>
        </p:blipFill>
        <p:spPr>
          <a:xfrm>
            <a:off x="6733569" y="2078453"/>
            <a:ext cx="5692995" cy="4269746"/>
          </a:xfrm>
          <a:prstGeom prst="rect">
            <a:avLst/>
          </a:prstGeom>
          <a:noFill/>
          <a:ln cap="flat" cmpd="sng" w="9525">
            <a:solidFill>
              <a:srgbClr val="000000"/>
            </a:solidFill>
            <a:prstDash val="solid"/>
            <a:miter lim="800000"/>
            <a:headEnd len="sm" w="sm" type="none"/>
            <a:tailEnd len="sm" w="sm" type="none"/>
          </a:ln>
        </p:spPr>
      </p:pic>
      <p:sp>
        <p:nvSpPr>
          <p:cNvPr id="728" name="Google Shape;728;p68"/>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 2 鈑金學習方向</a:t>
            </a:r>
            <a:endParaRPr sz="3265">
              <a:solidFill>
                <a:schemeClr val="lt1"/>
              </a:solidFill>
              <a:latin typeface="Arial"/>
              <a:ea typeface="Arial"/>
              <a:cs typeface="Arial"/>
              <a:sym typeface="Arial"/>
            </a:endParaRPr>
          </a:p>
        </p:txBody>
      </p:sp>
      <p:sp>
        <p:nvSpPr>
          <p:cNvPr id="729" name="Google Shape;729;p68"/>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2-1 不敢用鈑金</a:t>
            </a:r>
            <a:endParaRPr sz="2800">
              <a:solidFill>
                <a:schemeClr val="dk1"/>
              </a:solidFill>
              <a:latin typeface="Arial"/>
              <a:ea typeface="Arial"/>
              <a:cs typeface="Arial"/>
              <a:sym typeface="Arial"/>
            </a:endParaRPr>
          </a:p>
        </p:txBody>
      </p:sp>
      <p:sp>
        <p:nvSpPr>
          <p:cNvPr id="730" name="Google Shape;730;p68"/>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2-2 選項設定</a:t>
            </a:r>
            <a:endParaRPr sz="2800">
              <a:solidFill>
                <a:schemeClr val="dk1"/>
              </a:solidFill>
              <a:latin typeface="Arial"/>
              <a:ea typeface="Arial"/>
              <a:cs typeface="Arial"/>
              <a:sym typeface="Arial"/>
            </a:endParaRPr>
          </a:p>
        </p:txBody>
      </p:sp>
      <p:sp>
        <p:nvSpPr>
          <p:cNvPr id="731" name="Google Shape;731;p68"/>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2-3 文意感應</a:t>
            </a:r>
            <a:endParaRPr sz="2800">
              <a:solidFill>
                <a:schemeClr val="dk1"/>
              </a:solidFill>
              <a:latin typeface="Arial"/>
              <a:ea typeface="Arial"/>
              <a:cs typeface="Arial"/>
              <a:sym typeface="Arial"/>
            </a:endParaRPr>
          </a:p>
        </p:txBody>
      </p:sp>
      <p:sp>
        <p:nvSpPr>
          <p:cNvPr id="732" name="Google Shape;732;p68"/>
          <p:cNvSpPr/>
          <p:nvPr/>
        </p:nvSpPr>
        <p:spPr>
          <a:xfrm>
            <a:off x="951707" y="497196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2-4 延伸學習</a:t>
            </a:r>
            <a:endParaRPr/>
          </a:p>
        </p:txBody>
      </p:sp>
      <p:sp>
        <p:nvSpPr>
          <p:cNvPr id="733" name="Google Shape;733;p68"/>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69"/>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2-4 鈑金延伸學習</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1.鈑金學習管道</a:t>
            </a:r>
            <a:endParaRPr/>
          </a:p>
        </p:txBody>
      </p:sp>
      <p:sp>
        <p:nvSpPr>
          <p:cNvPr id="739" name="Google Shape;739;p69"/>
          <p:cNvSpPr txBox="1"/>
          <p:nvPr>
            <p:ph idx="1" type="subTitle"/>
          </p:nvPr>
        </p:nvSpPr>
        <p:spPr>
          <a:xfrm>
            <a:off x="0" y="3898900"/>
            <a:ext cx="9144000" cy="1655763"/>
          </a:xfrm>
          <a:prstGeom prst="rect">
            <a:avLst/>
          </a:prstGeom>
          <a:noFill/>
          <a:ln>
            <a:noFill/>
          </a:ln>
        </p:spPr>
        <p:txBody>
          <a:bodyPr anchorCtr="0" anchor="t" bIns="45700" lIns="91425" spcFirstLastPara="1" rIns="91425" wrap="square" tIns="45700">
            <a:normAutofit fontScale="92500" lnSpcReduction="10000"/>
          </a:bodyPr>
          <a:lstStyle/>
          <a:p>
            <a:pPr indent="-248457" lvl="0" marL="248397" marR="0" rtl="0" algn="l">
              <a:lnSpc>
                <a:spcPct val="90000"/>
              </a:lnSpc>
              <a:spcBef>
                <a:spcPts val="0"/>
              </a:spcBef>
              <a:spcAft>
                <a:spcPts val="0"/>
              </a:spcAft>
              <a:buClr>
                <a:schemeClr val="dk1"/>
              </a:buClr>
              <a:buSzPct val="100000"/>
              <a:buFont typeface="Arial"/>
              <a:buChar char="•"/>
            </a:pPr>
            <a:r>
              <a:rPr lang="en-US" sz="1814">
                <a:solidFill>
                  <a:schemeClr val="dk1"/>
                </a:solidFill>
                <a:latin typeface="Arial"/>
                <a:ea typeface="Arial"/>
                <a:cs typeface="Arial"/>
                <a:sym typeface="Arial"/>
              </a:rPr>
              <a:t>鈑金網站</a:t>
            </a:r>
            <a:endParaRPr sz="1814">
              <a:solidFill>
                <a:schemeClr val="dk1"/>
              </a:solidFill>
              <a:latin typeface="Arial"/>
              <a:ea typeface="Arial"/>
              <a:cs typeface="Arial"/>
              <a:sym typeface="Arial"/>
            </a:endParaRPr>
          </a:p>
          <a:p>
            <a:pPr indent="-248457" lvl="1" marL="745190" marR="0" rtl="0" algn="l">
              <a:lnSpc>
                <a:spcPct val="90000"/>
              </a:lnSpc>
              <a:spcBef>
                <a:spcPts val="543"/>
              </a:spcBef>
              <a:spcAft>
                <a:spcPts val="0"/>
              </a:spcAft>
              <a:buClr>
                <a:schemeClr val="dk1"/>
              </a:buClr>
              <a:buSzPct val="100000"/>
              <a:buFont typeface="Arial"/>
              <a:buChar char="•"/>
            </a:pPr>
            <a:r>
              <a:rPr b="0" i="0" lang="en-US" sz="1814" u="sng" cap="none" strike="noStrike">
                <a:solidFill>
                  <a:schemeClr val="dk1"/>
                </a:solidFill>
                <a:latin typeface="Arial"/>
                <a:ea typeface="Arial"/>
                <a:cs typeface="Arial"/>
                <a:sym typeface="Arial"/>
                <a:hlinkClick r:id="rId3">
                  <a:extLst>
                    <a:ext uri="{A12FA001-AC4F-418D-AE19-62706E023703}">
                      <ahyp:hlinkClr val="tx"/>
                    </a:ext>
                  </a:extLst>
                </a:hlinkClick>
              </a:rPr>
              <a:t>sheetmetalguy.com/solidworks/</a:t>
            </a:r>
            <a:endParaRPr b="0" i="0" sz="1814" u="none" cap="none" strike="noStrike">
              <a:solidFill>
                <a:schemeClr val="dk1"/>
              </a:solidFill>
              <a:latin typeface="Arial"/>
              <a:ea typeface="Arial"/>
              <a:cs typeface="Arial"/>
              <a:sym typeface="Arial"/>
            </a:endParaRPr>
          </a:p>
          <a:p>
            <a:pPr indent="-248457" lvl="1" marL="745190" marR="0" rtl="0" algn="l">
              <a:lnSpc>
                <a:spcPct val="90000"/>
              </a:lnSpc>
              <a:spcBef>
                <a:spcPts val="543"/>
              </a:spcBef>
              <a:spcAft>
                <a:spcPts val="0"/>
              </a:spcAft>
              <a:buClr>
                <a:srgbClr val="FF0000"/>
              </a:buClr>
              <a:buSzPct val="100000"/>
              <a:buFont typeface="Arial"/>
              <a:buChar char="•"/>
            </a:pPr>
            <a:r>
              <a:rPr b="0" i="0" lang="en-US" sz="1814" u="sng" cap="none" strike="noStrike">
                <a:solidFill>
                  <a:srgbClr val="FF0000"/>
                </a:solidFill>
                <a:latin typeface="Arial"/>
                <a:ea typeface="Arial"/>
                <a:cs typeface="Arial"/>
                <a:sym typeface="Arial"/>
                <a:hlinkClick r:id="rId4">
                  <a:extLst>
                    <a:ext uri="{A12FA001-AC4F-418D-AE19-62706E023703}">
                      <ahyp:hlinkClr val="tx"/>
                    </a:ext>
                  </a:extLst>
                </a:hlinkClick>
              </a:rPr>
              <a:t>youtube.com</a:t>
            </a:r>
            <a:r>
              <a:rPr b="0" i="0" lang="en-US" sz="1814" u="none" cap="none" strike="noStrike">
                <a:solidFill>
                  <a:srgbClr val="FF0000"/>
                </a:solidFill>
                <a:latin typeface="Arial"/>
                <a:ea typeface="Arial"/>
                <a:cs typeface="Arial"/>
                <a:sym typeface="Arial"/>
              </a:rPr>
              <a:t> – Search for SolidWorks Sheet Metal</a:t>
            </a:r>
            <a:endParaRPr/>
          </a:p>
          <a:p>
            <a:pPr indent="-248457" lvl="1" marL="745190" marR="0" rtl="0" algn="l">
              <a:lnSpc>
                <a:spcPct val="90000"/>
              </a:lnSpc>
              <a:spcBef>
                <a:spcPts val="543"/>
              </a:spcBef>
              <a:spcAft>
                <a:spcPts val="0"/>
              </a:spcAft>
              <a:buClr>
                <a:schemeClr val="dk1"/>
              </a:buClr>
              <a:buSzPct val="100000"/>
              <a:buFont typeface="Arial"/>
              <a:buChar char="•"/>
            </a:pPr>
            <a:r>
              <a:rPr b="0" i="0" lang="en-US" sz="1814" u="sng" cap="none" strike="noStrike">
                <a:solidFill>
                  <a:schemeClr val="dk1"/>
                </a:solidFill>
                <a:latin typeface="Arial"/>
                <a:ea typeface="Arial"/>
                <a:cs typeface="Arial"/>
                <a:sym typeface="Arial"/>
                <a:hlinkClick r:id="rId5">
                  <a:extLst>
                    <a:ext uri="{A12FA001-AC4F-418D-AE19-62706E023703}">
                      <ahyp:hlinkClr val="tx"/>
                    </a:ext>
                  </a:extLst>
                </a:hlinkClick>
              </a:rPr>
              <a:t>engineersedge.com/sheet_metal_design.shtml</a:t>
            </a:r>
            <a:endParaRPr b="0" i="0" sz="1814" u="none" cap="none" strike="noStrike">
              <a:solidFill>
                <a:schemeClr val="dk1"/>
              </a:solidFill>
              <a:latin typeface="Arial"/>
              <a:ea typeface="Arial"/>
              <a:cs typeface="Arial"/>
              <a:sym typeface="Arial"/>
            </a:endParaRPr>
          </a:p>
          <a:p>
            <a:pPr indent="-248457" lvl="1" marL="745190" marR="0" rtl="0" algn="l">
              <a:lnSpc>
                <a:spcPct val="90000"/>
              </a:lnSpc>
              <a:spcBef>
                <a:spcPts val="543"/>
              </a:spcBef>
              <a:spcAft>
                <a:spcPts val="0"/>
              </a:spcAft>
              <a:buClr>
                <a:schemeClr val="dk1"/>
              </a:buClr>
              <a:buSzPct val="100000"/>
              <a:buFont typeface="Arial"/>
              <a:buChar char="•"/>
            </a:pPr>
            <a:r>
              <a:rPr b="0" i="0" lang="en-US" sz="1814" u="sng" cap="none" strike="noStrike">
                <a:solidFill>
                  <a:schemeClr val="dk1"/>
                </a:solidFill>
                <a:latin typeface="Arial"/>
                <a:ea typeface="Arial"/>
                <a:cs typeface="Arial"/>
                <a:sym typeface="Arial"/>
                <a:hlinkClick r:id="rId6">
                  <a:extLst>
                    <a:ext uri="{A12FA001-AC4F-418D-AE19-62706E023703}">
                      <ahyp:hlinkClr val="tx"/>
                    </a:ext>
                  </a:extLst>
                </a:hlinkClick>
              </a:rPr>
              <a:t>forum.solidworks.com/community/solidworks/sheet_meta</a:t>
            </a:r>
            <a:endParaRPr b="0" i="0" sz="1814" u="none" cap="none" strike="noStrike">
              <a:solidFill>
                <a:schemeClr val="dk1"/>
              </a:solidFill>
              <a:latin typeface="Arial"/>
              <a:ea typeface="Arial"/>
              <a:cs typeface="Arial"/>
              <a:sym typeface="Arial"/>
            </a:endParaRPr>
          </a:p>
          <a:p>
            <a:pPr indent="-248457" lvl="1" marL="745190" marR="0" rtl="0" algn="l">
              <a:lnSpc>
                <a:spcPct val="90000"/>
              </a:lnSpc>
              <a:spcBef>
                <a:spcPts val="543"/>
              </a:spcBef>
              <a:spcAft>
                <a:spcPts val="0"/>
              </a:spcAft>
              <a:buClr>
                <a:schemeClr val="dk1"/>
              </a:buClr>
              <a:buSzPct val="100000"/>
              <a:buFont typeface="Arial"/>
              <a:buChar char="•"/>
            </a:pPr>
            <a:r>
              <a:rPr b="0" i="0" lang="en-US" sz="1814" u="sng" cap="none" strike="noStrike">
                <a:solidFill>
                  <a:schemeClr val="dk1"/>
                </a:solidFill>
                <a:latin typeface="Arial"/>
                <a:ea typeface="Arial"/>
                <a:cs typeface="Arial"/>
                <a:sym typeface="Arial"/>
                <a:hlinkClick r:id="rId7">
                  <a:extLst>
                    <a:ext uri="{A12FA001-AC4F-418D-AE19-62706E023703}">
                      <ahyp:hlinkClr val="tx"/>
                    </a:ext>
                  </a:extLst>
                </a:hlinkClick>
              </a:rPr>
              <a:t>solidworks.org.tw</a:t>
            </a:r>
            <a:r>
              <a:rPr b="0" i="0" lang="en-US" sz="1814" u="none" cap="none" strike="noStrike">
                <a:solidFill>
                  <a:schemeClr val="dk1"/>
                </a:solidFill>
                <a:latin typeface="Arial"/>
                <a:ea typeface="Arial"/>
                <a:cs typeface="Arial"/>
                <a:sym typeface="Arial"/>
              </a:rPr>
              <a:t>  (soldiworks專門論壇)</a:t>
            </a:r>
            <a:endParaRPr b="0" i="0" sz="1814" u="none" cap="none" strike="noStrike">
              <a:solidFill>
                <a:schemeClr val="dk1"/>
              </a:solidFill>
              <a:latin typeface="Arial"/>
              <a:ea typeface="Arial"/>
              <a:cs typeface="Arial"/>
              <a:sym typeface="Arial"/>
            </a:endParaRPr>
          </a:p>
          <a:p>
            <a:pPr indent="-141907" lvl="1" marL="745190" marR="0" rtl="0" algn="l">
              <a:lnSpc>
                <a:spcPct val="90000"/>
              </a:lnSpc>
              <a:spcBef>
                <a:spcPts val="543"/>
              </a:spcBef>
              <a:spcAft>
                <a:spcPts val="0"/>
              </a:spcAft>
              <a:buClr>
                <a:schemeClr val="dk1"/>
              </a:buClr>
              <a:buSzPct val="100000"/>
              <a:buFont typeface="Arial"/>
              <a:buNone/>
            </a:pPr>
            <a:r>
              <a:t/>
            </a:r>
            <a:endParaRPr b="0" i="0" sz="1814" u="none" cap="none" strike="noStrike">
              <a:solidFill>
                <a:schemeClr val="dk1"/>
              </a:solidFill>
              <a:latin typeface="Arial"/>
              <a:ea typeface="Arial"/>
              <a:cs typeface="Arial"/>
              <a:sym typeface="Arial"/>
            </a:endParaRPr>
          </a:p>
        </p:txBody>
      </p:sp>
      <p:sp>
        <p:nvSpPr>
          <p:cNvPr id="740" name="Google Shape;740;p69"/>
          <p:cNvSpPr txBox="1"/>
          <p:nvPr/>
        </p:nvSpPr>
        <p:spPr>
          <a:xfrm>
            <a:off x="977055" y="4209626"/>
            <a:ext cx="1451291" cy="483764"/>
          </a:xfrm>
          <a:prstGeom prst="rect">
            <a:avLst/>
          </a:prstGeom>
          <a:noFill/>
          <a:ln>
            <a:noFill/>
          </a:ln>
        </p:spPr>
        <p:txBody>
          <a:bodyPr anchorCtr="0" anchor="t" bIns="45125" lIns="90275" spcFirstLastPara="1" rIns="90275" wrap="square" tIns="45125">
            <a:noAutofit/>
          </a:bodyPr>
          <a:lstStyle/>
          <a:p>
            <a:pPr indent="-241300" lvl="0" marL="241300" marR="0" rtl="0" algn="l">
              <a:spcBef>
                <a:spcPts val="0"/>
              </a:spcBef>
              <a:spcAft>
                <a:spcPts val="0"/>
              </a:spcAft>
              <a:buClr>
                <a:srgbClr val="E42B00"/>
              </a:buClr>
              <a:buSzPts val="1451"/>
              <a:buFont typeface="Arial"/>
              <a:buChar char="•"/>
            </a:pPr>
            <a:r>
              <a:rPr lang="en-US" sz="1814">
                <a:solidFill>
                  <a:srgbClr val="000066"/>
                </a:solidFill>
                <a:latin typeface="Arial"/>
                <a:ea typeface="Arial"/>
                <a:cs typeface="Arial"/>
                <a:sym typeface="Arial"/>
              </a:rPr>
              <a:t>鈑金書籍</a:t>
            </a:r>
            <a:endParaRPr sz="1814">
              <a:solidFill>
                <a:srgbClr val="000066"/>
              </a:solidFill>
              <a:latin typeface="Arial"/>
              <a:ea typeface="Arial"/>
              <a:cs typeface="Arial"/>
              <a:sym typeface="Arial"/>
            </a:endParaRPr>
          </a:p>
        </p:txBody>
      </p:sp>
      <p:sp>
        <p:nvSpPr>
          <p:cNvPr id="741" name="Google Shape;741;p69"/>
          <p:cNvSpPr txBox="1"/>
          <p:nvPr/>
        </p:nvSpPr>
        <p:spPr>
          <a:xfrm>
            <a:off x="991453" y="5279536"/>
            <a:ext cx="1451291" cy="483764"/>
          </a:xfrm>
          <a:prstGeom prst="rect">
            <a:avLst/>
          </a:prstGeom>
          <a:noFill/>
          <a:ln>
            <a:noFill/>
          </a:ln>
        </p:spPr>
        <p:txBody>
          <a:bodyPr anchorCtr="0" anchor="t" bIns="45125" lIns="90275" spcFirstLastPara="1" rIns="90275" wrap="square" tIns="45125">
            <a:noAutofit/>
          </a:bodyPr>
          <a:lstStyle/>
          <a:p>
            <a:pPr indent="-241300" lvl="0" marL="241300" marR="0" rtl="0" algn="l">
              <a:spcBef>
                <a:spcPts val="0"/>
              </a:spcBef>
              <a:spcAft>
                <a:spcPts val="0"/>
              </a:spcAft>
              <a:buClr>
                <a:srgbClr val="E42B00"/>
              </a:buClr>
              <a:buSzPts val="1451"/>
              <a:buFont typeface="Arial"/>
              <a:buChar char="•"/>
            </a:pPr>
            <a:r>
              <a:rPr lang="en-US" sz="1814">
                <a:solidFill>
                  <a:srgbClr val="000066"/>
                </a:solidFill>
                <a:latin typeface="Arial"/>
                <a:ea typeface="Arial"/>
                <a:cs typeface="Arial"/>
                <a:sym typeface="Arial"/>
              </a:rPr>
              <a:t>鈑金廠商</a:t>
            </a:r>
            <a:endParaRPr sz="1814">
              <a:solidFill>
                <a:srgbClr val="000066"/>
              </a:solidFill>
              <a:latin typeface="Arial"/>
              <a:ea typeface="Arial"/>
              <a:cs typeface="Arial"/>
              <a:sym typeface="Arial"/>
            </a:endParaRPr>
          </a:p>
        </p:txBody>
      </p:sp>
      <p:pic>
        <p:nvPicPr>
          <p:cNvPr id="742" name="Google Shape;742;p69"/>
          <p:cNvPicPr preferRelativeResize="0"/>
          <p:nvPr/>
        </p:nvPicPr>
        <p:blipFill rotWithShape="1">
          <a:blip r:embed="rId8">
            <a:alphaModFix/>
          </a:blip>
          <a:srcRect b="0" l="0" r="0" t="0"/>
          <a:stretch/>
        </p:blipFill>
        <p:spPr>
          <a:xfrm>
            <a:off x="8973554" y="2221459"/>
            <a:ext cx="2845858" cy="3976337"/>
          </a:xfrm>
          <a:prstGeom prst="rect">
            <a:avLst/>
          </a:prstGeom>
          <a:noFill/>
          <a:ln cap="flat" cmpd="sng" w="9525">
            <a:solidFill>
              <a:schemeClr val="dk1"/>
            </a:solidFill>
            <a:prstDash val="solid"/>
            <a:miter lim="800000"/>
            <a:headEnd len="sm" w="sm" type="none"/>
            <a:tailEnd len="sm" w="sm" type="none"/>
          </a:ln>
        </p:spPr>
      </p:pic>
      <p:pic>
        <p:nvPicPr>
          <p:cNvPr descr="ãééå­¸ãçåçæå°çµæ" id="743" name="Google Shape;743;p69"/>
          <p:cNvPicPr preferRelativeResize="0"/>
          <p:nvPr/>
        </p:nvPicPr>
        <p:blipFill rotWithShape="1">
          <a:blip r:embed="rId9">
            <a:alphaModFix/>
          </a:blip>
          <a:srcRect b="0" l="0" r="0" t="0"/>
          <a:stretch/>
        </p:blipFill>
        <p:spPr>
          <a:xfrm>
            <a:off x="5725427" y="3967746"/>
            <a:ext cx="3006247" cy="30062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7"/>
          <p:cNvSpPr/>
          <p:nvPr/>
        </p:nvSpPr>
        <p:spPr>
          <a:xfrm>
            <a:off x="1" y="1029891"/>
            <a:ext cx="1324769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好處4</a:t>
            </a:r>
            <a:r>
              <a:rPr lang="en-US" sz="2358">
                <a:solidFill>
                  <a:schemeClr val="lt1"/>
                </a:solidFill>
                <a:latin typeface="Arial"/>
                <a:ea typeface="Arial"/>
                <a:cs typeface="Arial"/>
                <a:sym typeface="Arial"/>
              </a:rPr>
              <a:t> 突破特徵限制</a:t>
            </a:r>
            <a:endParaRPr sz="2358">
              <a:solidFill>
                <a:schemeClr val="lt1"/>
              </a:solidFill>
              <a:latin typeface="Arial"/>
              <a:ea typeface="Arial"/>
              <a:cs typeface="Arial"/>
              <a:sym typeface="Arial"/>
            </a:endParaRPr>
          </a:p>
        </p:txBody>
      </p:sp>
      <p:sp>
        <p:nvSpPr>
          <p:cNvPr id="90" name="Google Shape;90;p7"/>
          <p:cNvSpPr/>
          <p:nvPr/>
        </p:nvSpPr>
        <p:spPr>
          <a:xfrm>
            <a:off x="1372993" y="6150785"/>
            <a:ext cx="4225735"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這你當然會畫 可是不夠</a:t>
            </a:r>
            <a:endParaRPr sz="2539">
              <a:solidFill>
                <a:schemeClr val="lt1"/>
              </a:solidFill>
              <a:latin typeface="Arial"/>
              <a:ea typeface="Arial"/>
              <a:cs typeface="Arial"/>
              <a:sym typeface="Arial"/>
            </a:endParaRPr>
          </a:p>
        </p:txBody>
      </p:sp>
      <p:pic>
        <p:nvPicPr>
          <p:cNvPr id="91" name="Google Shape;91;p7"/>
          <p:cNvPicPr preferRelativeResize="0"/>
          <p:nvPr/>
        </p:nvPicPr>
        <p:blipFill rotWithShape="1">
          <a:blip r:embed="rId3">
            <a:alphaModFix/>
          </a:blip>
          <a:srcRect b="0" l="0" r="0" t="0"/>
          <a:stretch/>
        </p:blipFill>
        <p:spPr>
          <a:xfrm>
            <a:off x="1164224" y="2896555"/>
            <a:ext cx="4434502" cy="2829155"/>
          </a:xfrm>
          <a:prstGeom prst="rect">
            <a:avLst/>
          </a:prstGeom>
          <a:noFill/>
          <a:ln>
            <a:noFill/>
          </a:ln>
        </p:spPr>
      </p:pic>
      <p:pic>
        <p:nvPicPr>
          <p:cNvPr id="92" name="Google Shape;92;p7"/>
          <p:cNvPicPr preferRelativeResize="0"/>
          <p:nvPr/>
        </p:nvPicPr>
        <p:blipFill rotWithShape="1">
          <a:blip r:embed="rId4">
            <a:alphaModFix/>
          </a:blip>
          <a:srcRect b="0" l="0" r="0" t="0"/>
          <a:stretch/>
        </p:blipFill>
        <p:spPr>
          <a:xfrm>
            <a:off x="7107608" y="2069406"/>
            <a:ext cx="3939220" cy="3937779"/>
          </a:xfrm>
          <a:prstGeom prst="rect">
            <a:avLst/>
          </a:prstGeom>
          <a:noFill/>
          <a:ln>
            <a:noFill/>
          </a:ln>
        </p:spPr>
      </p:pic>
      <p:sp>
        <p:nvSpPr>
          <p:cNvPr id="93" name="Google Shape;93;p7"/>
          <p:cNvSpPr/>
          <p:nvPr/>
        </p:nvSpPr>
        <p:spPr>
          <a:xfrm>
            <a:off x="7522265" y="6180298"/>
            <a:ext cx="3425221"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別人已經進步到這樣</a:t>
            </a:r>
            <a:endParaRPr sz="2539">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70"/>
          <p:cNvSpPr txBox="1"/>
          <p:nvPr/>
        </p:nvSpPr>
        <p:spPr>
          <a:xfrm>
            <a:off x="5172555" y="6673522"/>
            <a:ext cx="2747087"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面選項的提升</a:t>
            </a:r>
            <a:endParaRPr/>
          </a:p>
        </p:txBody>
      </p:sp>
      <p:pic>
        <p:nvPicPr>
          <p:cNvPr id="749" name="Google Shape;749;p70"/>
          <p:cNvPicPr preferRelativeResize="0"/>
          <p:nvPr/>
        </p:nvPicPr>
        <p:blipFill rotWithShape="1">
          <a:blip r:embed="rId3">
            <a:alphaModFix/>
          </a:blip>
          <a:srcRect b="0" l="0" r="0" t="0"/>
          <a:stretch/>
        </p:blipFill>
        <p:spPr>
          <a:xfrm>
            <a:off x="6948218" y="2207237"/>
            <a:ext cx="4383708" cy="4403395"/>
          </a:xfrm>
          <a:prstGeom prst="rect">
            <a:avLst/>
          </a:prstGeom>
          <a:noFill/>
          <a:ln>
            <a:noFill/>
          </a:ln>
        </p:spPr>
      </p:pic>
      <p:pic>
        <p:nvPicPr>
          <p:cNvPr id="750" name="Google Shape;750;p70"/>
          <p:cNvPicPr preferRelativeResize="0"/>
          <p:nvPr/>
        </p:nvPicPr>
        <p:blipFill rotWithShape="1">
          <a:blip r:embed="rId4">
            <a:alphaModFix/>
          </a:blip>
          <a:srcRect b="0" l="0" r="0" t="0"/>
          <a:stretch/>
        </p:blipFill>
        <p:spPr>
          <a:xfrm>
            <a:off x="895678" y="2297018"/>
            <a:ext cx="1705207" cy="2381145"/>
          </a:xfrm>
          <a:prstGeom prst="rect">
            <a:avLst/>
          </a:prstGeom>
          <a:noFill/>
          <a:ln>
            <a:noFill/>
          </a:ln>
        </p:spPr>
      </p:pic>
      <p:sp>
        <p:nvSpPr>
          <p:cNvPr id="751" name="Google Shape;751;p70"/>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2-4 鈑金延伸學習</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2.鈑金新功能</a:t>
            </a:r>
            <a:endParaRPr sz="2358">
              <a:solidFill>
                <a:schemeClr val="lt1"/>
              </a:solidFill>
              <a:latin typeface="Arial"/>
              <a:ea typeface="Arial"/>
              <a:cs typeface="Arial"/>
              <a:sym typeface="Arial"/>
            </a:endParaRPr>
          </a:p>
        </p:txBody>
      </p:sp>
      <p:pic>
        <p:nvPicPr>
          <p:cNvPr id="752" name="Google Shape;752;p70"/>
          <p:cNvPicPr preferRelativeResize="0"/>
          <p:nvPr/>
        </p:nvPicPr>
        <p:blipFill rotWithShape="1">
          <a:blip r:embed="rId5">
            <a:alphaModFix/>
          </a:blip>
          <a:srcRect b="0" l="0" r="0" t="0"/>
          <a:stretch/>
        </p:blipFill>
        <p:spPr>
          <a:xfrm>
            <a:off x="890330" y="4964357"/>
            <a:ext cx="1705207" cy="1519184"/>
          </a:xfrm>
          <a:prstGeom prst="rect">
            <a:avLst/>
          </a:prstGeom>
          <a:noFill/>
          <a:ln>
            <a:noFill/>
          </a:ln>
        </p:spPr>
      </p:pic>
      <p:pic>
        <p:nvPicPr>
          <p:cNvPr descr="http://www.principalspage.com/theblog/wp-content/uploads/2008/08/NEW.gif" id="753" name="Google Shape;753;p70"/>
          <p:cNvPicPr preferRelativeResize="0"/>
          <p:nvPr/>
        </p:nvPicPr>
        <p:blipFill rotWithShape="1">
          <a:blip r:embed="rId6">
            <a:alphaModFix/>
          </a:blip>
          <a:srcRect b="0" l="0" r="0" t="0"/>
          <a:stretch/>
        </p:blipFill>
        <p:spPr>
          <a:xfrm>
            <a:off x="9775305" y="825647"/>
            <a:ext cx="2479879" cy="2205321"/>
          </a:xfrm>
          <a:prstGeom prst="rect">
            <a:avLst/>
          </a:prstGeom>
          <a:noFill/>
          <a:ln>
            <a:noFill/>
          </a:ln>
        </p:spPr>
      </p:pic>
      <p:pic>
        <p:nvPicPr>
          <p:cNvPr id="754" name="Google Shape;754;p70"/>
          <p:cNvPicPr preferRelativeResize="0"/>
          <p:nvPr/>
        </p:nvPicPr>
        <p:blipFill rotWithShape="1">
          <a:blip r:embed="rId7">
            <a:alphaModFix/>
          </a:blip>
          <a:srcRect b="0" l="0" r="0" t="0"/>
          <a:stretch/>
        </p:blipFill>
        <p:spPr>
          <a:xfrm rot="5400000">
            <a:off x="2770702" y="3313687"/>
            <a:ext cx="4403510" cy="2064635"/>
          </a:xfrm>
          <a:prstGeom prst="rect">
            <a:avLst/>
          </a:prstGeom>
          <a:noFill/>
          <a:ln>
            <a:noFill/>
          </a:ln>
        </p:spPr>
      </p:pic>
      <p:sp>
        <p:nvSpPr>
          <p:cNvPr id="755" name="Google Shape;755;p70"/>
          <p:cNvSpPr txBox="1"/>
          <p:nvPr/>
        </p:nvSpPr>
        <p:spPr>
          <a:xfrm>
            <a:off x="2750628" y="4268732"/>
            <a:ext cx="1302274"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彎折數</a:t>
            </a:r>
            <a:endParaRPr/>
          </a:p>
        </p:txBody>
      </p:sp>
      <p:sp>
        <p:nvSpPr>
          <p:cNvPr id="756" name="Google Shape;756;p70"/>
          <p:cNvSpPr txBox="1"/>
          <p:nvPr/>
        </p:nvSpPr>
        <p:spPr>
          <a:xfrm>
            <a:off x="9526428" y="3407987"/>
            <a:ext cx="1302274"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US" sz="2539">
                <a:solidFill>
                  <a:srgbClr val="0000FF"/>
                </a:solidFill>
                <a:latin typeface="Arial"/>
                <a:ea typeface="Arial"/>
                <a:cs typeface="Arial"/>
                <a:sym typeface="Arial"/>
              </a:rPr>
              <a:t>弦差</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1"/>
          <p:cNvSpPr txBox="1"/>
          <p:nvPr/>
        </p:nvSpPr>
        <p:spPr>
          <a:xfrm>
            <a:off x="5420915" y="6627747"/>
            <a:ext cx="2384265"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模型轉檔</a:t>
            </a:r>
            <a:endParaRPr/>
          </a:p>
        </p:txBody>
      </p:sp>
      <p:sp>
        <p:nvSpPr>
          <p:cNvPr id="763" name="Google Shape;763;p71"/>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2-4 鈑金延伸學習</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2.展平</a:t>
            </a:r>
            <a:endParaRPr sz="2358">
              <a:solidFill>
                <a:schemeClr val="lt1"/>
              </a:solidFill>
              <a:latin typeface="Arial"/>
              <a:ea typeface="Arial"/>
              <a:cs typeface="Arial"/>
              <a:sym typeface="Arial"/>
            </a:endParaRPr>
          </a:p>
        </p:txBody>
      </p:sp>
      <p:pic>
        <p:nvPicPr>
          <p:cNvPr id="764" name="Google Shape;764;p71"/>
          <p:cNvPicPr preferRelativeResize="0"/>
          <p:nvPr/>
        </p:nvPicPr>
        <p:blipFill rotWithShape="1">
          <a:blip r:embed="rId3">
            <a:alphaModFix/>
          </a:blip>
          <a:srcRect b="0" l="0" r="0" t="0"/>
          <a:stretch/>
        </p:blipFill>
        <p:spPr>
          <a:xfrm>
            <a:off x="5962690" y="2481899"/>
            <a:ext cx="5424517" cy="3327248"/>
          </a:xfrm>
          <a:prstGeom prst="rect">
            <a:avLst/>
          </a:prstGeom>
          <a:noFill/>
          <a:ln>
            <a:noFill/>
          </a:ln>
        </p:spPr>
      </p:pic>
      <p:pic>
        <p:nvPicPr>
          <p:cNvPr descr="http://www.principalspage.com/theblog/wp-content/uploads/2008/08/NEW.gif" id="765" name="Google Shape;765;p71"/>
          <p:cNvPicPr preferRelativeResize="0"/>
          <p:nvPr/>
        </p:nvPicPr>
        <p:blipFill rotWithShape="1">
          <a:blip r:embed="rId4">
            <a:alphaModFix/>
          </a:blip>
          <a:srcRect b="0" l="0" r="0" t="0"/>
          <a:stretch/>
        </p:blipFill>
        <p:spPr>
          <a:xfrm>
            <a:off x="9962177" y="1940202"/>
            <a:ext cx="2479879" cy="2205321"/>
          </a:xfrm>
          <a:prstGeom prst="rect">
            <a:avLst/>
          </a:prstGeom>
          <a:noFill/>
          <a:ln>
            <a:noFill/>
          </a:ln>
        </p:spPr>
      </p:pic>
      <p:pic>
        <p:nvPicPr>
          <p:cNvPr id="766" name="Google Shape;766;p71"/>
          <p:cNvPicPr preferRelativeResize="0"/>
          <p:nvPr/>
        </p:nvPicPr>
        <p:blipFill rotWithShape="1">
          <a:blip r:embed="rId5">
            <a:alphaModFix/>
          </a:blip>
          <a:srcRect b="0" l="0" r="0" t="0"/>
          <a:stretch/>
        </p:blipFill>
        <p:spPr>
          <a:xfrm>
            <a:off x="887787" y="3881948"/>
            <a:ext cx="4020054" cy="2539891"/>
          </a:xfrm>
          <a:prstGeom prst="rect">
            <a:avLst/>
          </a:prstGeom>
          <a:noFill/>
          <a:ln>
            <a:noFill/>
          </a:ln>
        </p:spPr>
      </p:pic>
      <p:pic>
        <p:nvPicPr>
          <p:cNvPr id="767" name="Google Shape;767;p71"/>
          <p:cNvPicPr preferRelativeResize="0"/>
          <p:nvPr/>
        </p:nvPicPr>
        <p:blipFill rotWithShape="1">
          <a:blip r:embed="rId6">
            <a:alphaModFix/>
          </a:blip>
          <a:srcRect b="0" l="0" r="0" t="0"/>
          <a:stretch/>
        </p:blipFill>
        <p:spPr>
          <a:xfrm>
            <a:off x="1118610" y="2163716"/>
            <a:ext cx="1662072" cy="144898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72"/>
          <p:cNvSpPr txBox="1"/>
          <p:nvPr/>
        </p:nvSpPr>
        <p:spPr>
          <a:xfrm>
            <a:off x="5420915" y="6627747"/>
            <a:ext cx="2384265"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模型轉檔</a:t>
            </a:r>
            <a:endParaRPr/>
          </a:p>
        </p:txBody>
      </p:sp>
      <p:sp>
        <p:nvSpPr>
          <p:cNvPr id="774" name="Google Shape;774;p72"/>
          <p:cNvSpPr/>
          <p:nvPr/>
        </p:nvSpPr>
        <p:spPr>
          <a:xfrm>
            <a:off x="0" y="1029891"/>
            <a:ext cx="1323761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2-4 鈑金延伸學習</a:t>
            </a:r>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3.創造等厚條件</a:t>
            </a:r>
            <a:endParaRPr/>
          </a:p>
        </p:txBody>
      </p:sp>
      <p:pic>
        <p:nvPicPr>
          <p:cNvPr id="775" name="Google Shape;775;p72"/>
          <p:cNvPicPr preferRelativeResize="0"/>
          <p:nvPr/>
        </p:nvPicPr>
        <p:blipFill rotWithShape="1">
          <a:blip r:embed="rId3">
            <a:alphaModFix/>
          </a:blip>
          <a:srcRect b="4322" l="3807" r="0" t="10677"/>
          <a:stretch/>
        </p:blipFill>
        <p:spPr>
          <a:xfrm>
            <a:off x="1924428" y="2136354"/>
            <a:ext cx="3707779" cy="1174855"/>
          </a:xfrm>
          <a:prstGeom prst="rect">
            <a:avLst/>
          </a:prstGeom>
          <a:noFill/>
          <a:ln>
            <a:noFill/>
          </a:ln>
        </p:spPr>
      </p:pic>
      <p:pic>
        <p:nvPicPr>
          <p:cNvPr id="776" name="Google Shape;776;p72"/>
          <p:cNvPicPr preferRelativeResize="0"/>
          <p:nvPr/>
        </p:nvPicPr>
        <p:blipFill rotWithShape="1">
          <a:blip r:embed="rId4">
            <a:alphaModFix/>
          </a:blip>
          <a:srcRect b="0" l="0" r="0" t="0"/>
          <a:stretch/>
        </p:blipFill>
        <p:spPr>
          <a:xfrm>
            <a:off x="6058418" y="2349312"/>
            <a:ext cx="2792624" cy="3766796"/>
          </a:xfrm>
          <a:prstGeom prst="rect">
            <a:avLst/>
          </a:prstGeom>
          <a:noFill/>
          <a:ln>
            <a:noFill/>
          </a:ln>
        </p:spPr>
      </p:pic>
      <p:pic>
        <p:nvPicPr>
          <p:cNvPr id="777" name="Google Shape;777;p72"/>
          <p:cNvPicPr preferRelativeResize="0"/>
          <p:nvPr/>
        </p:nvPicPr>
        <p:blipFill rotWithShape="1">
          <a:blip r:embed="rId5">
            <a:alphaModFix/>
          </a:blip>
          <a:srcRect b="0" l="0" r="0" t="0"/>
          <a:stretch/>
        </p:blipFill>
        <p:spPr>
          <a:xfrm>
            <a:off x="1869423" y="3587647"/>
            <a:ext cx="3521855" cy="2831859"/>
          </a:xfrm>
          <a:prstGeom prst="rect">
            <a:avLst/>
          </a:prstGeom>
          <a:noFill/>
          <a:ln>
            <a:noFill/>
          </a:ln>
        </p:spPr>
      </p:pic>
      <p:pic>
        <p:nvPicPr>
          <p:cNvPr id="778" name="Google Shape;778;p72"/>
          <p:cNvPicPr preferRelativeResize="0"/>
          <p:nvPr/>
        </p:nvPicPr>
        <p:blipFill rotWithShape="1">
          <a:blip r:embed="rId6">
            <a:alphaModFix/>
          </a:blip>
          <a:srcRect b="0" l="0" r="0" t="0"/>
          <a:stretch/>
        </p:blipFill>
        <p:spPr>
          <a:xfrm>
            <a:off x="9042665" y="3144415"/>
            <a:ext cx="2256629" cy="2971692"/>
          </a:xfrm>
          <a:prstGeom prst="rect">
            <a:avLst/>
          </a:prstGeom>
          <a:noFill/>
          <a:ln>
            <a:noFill/>
          </a:ln>
        </p:spPr>
      </p:pic>
      <p:sp>
        <p:nvSpPr>
          <p:cNvPr id="779" name="Google Shape;779;p72"/>
          <p:cNvSpPr/>
          <p:nvPr/>
        </p:nvSpPr>
        <p:spPr>
          <a:xfrm>
            <a:off x="2219479" y="5003572"/>
            <a:ext cx="3298623" cy="1415930"/>
          </a:xfrm>
          <a:prstGeom prst="wedgeRoundRectCallout">
            <a:avLst>
              <a:gd fmla="val 83833" name="adj1"/>
              <a:gd fmla="val 13715" name="adj2"/>
              <a:gd fmla="val 16667" name="adj3"/>
            </a:avLst>
          </a:prstGeom>
          <a:noFill/>
          <a:ln cap="flat" cmpd="sng" w="28575">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lnSpc>
                <a:spcPct val="150000"/>
              </a:lnSpc>
              <a:spcBef>
                <a:spcPts val="0"/>
              </a:spcBef>
              <a:spcAft>
                <a:spcPts val="0"/>
              </a:spcAft>
              <a:buNone/>
            </a:pPr>
            <a:r>
              <a:t/>
            </a:r>
            <a:endParaRPr sz="2487">
              <a:solidFill>
                <a:srgbClr val="66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73"/>
          <p:cNvSpPr/>
          <p:nvPr/>
        </p:nvSpPr>
        <p:spPr>
          <a:xfrm>
            <a:off x="1038775" y="2984648"/>
            <a:ext cx="3887425" cy="739471"/>
          </a:xfrm>
          <a:prstGeom prst="roundRect">
            <a:avLst>
              <a:gd fmla="val 50000" name="adj"/>
            </a:avLst>
          </a:prstGeom>
          <a:solidFill>
            <a:srgbClr val="A5A5A5"/>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2 鈑金學習方向</a:t>
            </a:r>
            <a:endParaRPr sz="3200">
              <a:solidFill>
                <a:schemeClr val="dk1"/>
              </a:solidFill>
              <a:latin typeface="Arial"/>
              <a:ea typeface="Arial"/>
              <a:cs typeface="Arial"/>
              <a:sym typeface="Arial"/>
            </a:endParaRPr>
          </a:p>
        </p:txBody>
      </p:sp>
      <p:sp>
        <p:nvSpPr>
          <p:cNvPr id="785" name="Google Shape;785;p73"/>
          <p:cNvSpPr/>
          <p:nvPr/>
        </p:nvSpPr>
        <p:spPr>
          <a:xfrm>
            <a:off x="1027258" y="4001928"/>
            <a:ext cx="3887425" cy="763349"/>
          </a:xfrm>
          <a:prstGeom prst="roundRect">
            <a:avLst>
              <a:gd fmla="val 50000" name="adj"/>
            </a:avLst>
          </a:prstGeom>
          <a:solidFill>
            <a:srgbClr val="0066FF"/>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3 鈑金實務討論</a:t>
            </a:r>
            <a:endParaRPr sz="3200">
              <a:solidFill>
                <a:schemeClr val="lt1"/>
              </a:solidFill>
              <a:latin typeface="Arial"/>
              <a:ea typeface="Arial"/>
              <a:cs typeface="Arial"/>
              <a:sym typeface="Arial"/>
            </a:endParaRPr>
          </a:p>
        </p:txBody>
      </p:sp>
      <p:sp>
        <p:nvSpPr>
          <p:cNvPr id="786" name="Google Shape;786;p73"/>
          <p:cNvSpPr/>
          <p:nvPr/>
        </p:nvSpPr>
        <p:spPr>
          <a:xfrm>
            <a:off x="1027257" y="1998227"/>
            <a:ext cx="3887425" cy="739471"/>
          </a:xfrm>
          <a:prstGeom prst="roundRect">
            <a:avLst>
              <a:gd fmla="val 50000" name="adj"/>
            </a:avLst>
          </a:prstGeom>
          <a:solidFill>
            <a:srgbClr val="A5A5A5"/>
          </a:solidFill>
          <a:ln>
            <a:noFill/>
          </a:ln>
          <a:effectLst>
            <a:outerShdw rotWithShape="0" algn="ctr" dir="2700000" dist="107763">
              <a:schemeClr val="lt2">
                <a:alpha val="49803"/>
              </a:schemeClr>
            </a:outerShdw>
          </a:effectLst>
        </p:spPr>
        <p:txBody>
          <a:bodyPr anchorCtr="1" anchor="ctr" bIns="40300" lIns="41450" spcFirstLastPara="1" rIns="41450" wrap="square" tIns="40300">
            <a:no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 1 學鈑金好處</a:t>
            </a:r>
            <a:endParaRPr sz="3200">
              <a:solidFill>
                <a:schemeClr val="lt1"/>
              </a:solidFill>
              <a:latin typeface="Arial"/>
              <a:ea typeface="Arial"/>
              <a:cs typeface="Arial"/>
              <a:sym typeface="Arial"/>
            </a:endParaRPr>
          </a:p>
        </p:txBody>
      </p:sp>
      <p:pic>
        <p:nvPicPr>
          <p:cNvPr id="787" name="Google Shape;787;p73"/>
          <p:cNvPicPr preferRelativeResize="0"/>
          <p:nvPr/>
        </p:nvPicPr>
        <p:blipFill rotWithShape="1">
          <a:blip r:embed="rId3">
            <a:alphaModFix/>
          </a:blip>
          <a:srcRect b="0" l="0" r="0" t="0"/>
          <a:stretch/>
        </p:blipFill>
        <p:spPr>
          <a:xfrm>
            <a:off x="5877161" y="1357691"/>
            <a:ext cx="6002420" cy="553358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74"/>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3 鈑金實務討論</a:t>
            </a:r>
            <a:endParaRPr sz="3265">
              <a:solidFill>
                <a:schemeClr val="lt1"/>
              </a:solidFill>
              <a:latin typeface="Arial"/>
              <a:ea typeface="Arial"/>
              <a:cs typeface="Arial"/>
              <a:sym typeface="Arial"/>
            </a:endParaRPr>
          </a:p>
        </p:txBody>
      </p:sp>
      <p:sp>
        <p:nvSpPr>
          <p:cNvPr id="793" name="Google Shape;793;p74"/>
          <p:cNvSpPr/>
          <p:nvPr/>
        </p:nvSpPr>
        <p:spPr>
          <a:xfrm>
            <a:off x="957910" y="2152320"/>
            <a:ext cx="2793046"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3-1 加工方式</a:t>
            </a:r>
            <a:endParaRPr sz="2800">
              <a:solidFill>
                <a:schemeClr val="dk1"/>
              </a:solidFill>
              <a:latin typeface="Arial"/>
              <a:ea typeface="Arial"/>
              <a:cs typeface="Arial"/>
              <a:sym typeface="Arial"/>
            </a:endParaRPr>
          </a:p>
        </p:txBody>
      </p:sp>
      <p:sp>
        <p:nvSpPr>
          <p:cNvPr id="794" name="Google Shape;794;p74"/>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3-2 鈑金設計</a:t>
            </a:r>
            <a:endParaRPr sz="2800">
              <a:solidFill>
                <a:schemeClr val="dk1"/>
              </a:solidFill>
              <a:latin typeface="Arial"/>
              <a:ea typeface="Arial"/>
              <a:cs typeface="Arial"/>
              <a:sym typeface="Arial"/>
            </a:endParaRPr>
          </a:p>
        </p:txBody>
      </p:sp>
      <p:sp>
        <p:nvSpPr>
          <p:cNvPr id="795" name="Google Shape;795;p74"/>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3-3 實際案例</a:t>
            </a:r>
            <a:endParaRPr sz="2800">
              <a:solidFill>
                <a:schemeClr val="dk1"/>
              </a:solidFill>
              <a:latin typeface="Arial"/>
              <a:ea typeface="Arial"/>
              <a:cs typeface="Arial"/>
              <a:sym typeface="Arial"/>
            </a:endParaRPr>
          </a:p>
        </p:txBody>
      </p:sp>
      <p:sp>
        <p:nvSpPr>
          <p:cNvPr id="796" name="Google Shape;796;p74"/>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3-4 廠商行銷</a:t>
            </a:r>
            <a:endParaRPr sz="2800">
              <a:solidFill>
                <a:schemeClr val="dk1"/>
              </a:solidFill>
              <a:latin typeface="Arial"/>
              <a:ea typeface="Arial"/>
              <a:cs typeface="Arial"/>
              <a:sym typeface="Arial"/>
            </a:endParaRPr>
          </a:p>
        </p:txBody>
      </p:sp>
      <p:sp>
        <p:nvSpPr>
          <p:cNvPr id="797" name="Google Shape;797;p74"/>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
        <p:nvSpPr>
          <p:cNvPr id="798" name="Google Shape;798;p74"/>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799" name="Google Shape;799;p74"/>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75"/>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第1關  沖孔和切割</a:t>
            </a:r>
            <a:endParaRPr/>
          </a:p>
        </p:txBody>
      </p:sp>
      <p:pic>
        <p:nvPicPr>
          <p:cNvPr id="806" name="Google Shape;806;p75"/>
          <p:cNvPicPr preferRelativeResize="0"/>
          <p:nvPr/>
        </p:nvPicPr>
        <p:blipFill rotWithShape="1">
          <a:blip r:embed="rId3">
            <a:alphaModFix/>
          </a:blip>
          <a:srcRect b="0" l="0" r="0" t="0"/>
          <a:stretch/>
        </p:blipFill>
        <p:spPr>
          <a:xfrm>
            <a:off x="2857397" y="2206184"/>
            <a:ext cx="7532894" cy="4211337"/>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76"/>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第2關  孔加工</a:t>
            </a:r>
            <a:endParaRPr/>
          </a:p>
        </p:txBody>
      </p:sp>
      <p:pic>
        <p:nvPicPr>
          <p:cNvPr id="813" name="Google Shape;813;p76"/>
          <p:cNvPicPr preferRelativeResize="0"/>
          <p:nvPr/>
        </p:nvPicPr>
        <p:blipFill rotWithShape="1">
          <a:blip r:embed="rId3">
            <a:alphaModFix/>
          </a:blip>
          <a:srcRect b="0" l="0" r="0" t="0"/>
          <a:stretch/>
        </p:blipFill>
        <p:spPr>
          <a:xfrm>
            <a:off x="3583045" y="2137073"/>
            <a:ext cx="6012493" cy="4417224"/>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77"/>
          <p:cNvSpPr/>
          <p:nvPr/>
        </p:nvSpPr>
        <p:spPr>
          <a:xfrm>
            <a:off x="0" y="1029890"/>
            <a:ext cx="13249128"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l">
              <a:spcBef>
                <a:spcPts val="0"/>
              </a:spcBef>
              <a:spcAft>
                <a:spcPts val="0"/>
              </a:spcAft>
              <a:buNone/>
            </a:pPr>
            <a:r>
              <a:rPr lang="en-US" sz="2358">
                <a:solidFill>
                  <a:schemeClr val="lt1"/>
                </a:solidFill>
                <a:latin typeface="Arial"/>
                <a:ea typeface="Arial"/>
                <a:cs typeface="Arial"/>
                <a:sym typeface="Arial"/>
              </a:rPr>
              <a:t>第3關  折床</a:t>
            </a:r>
            <a:endParaRPr/>
          </a:p>
        </p:txBody>
      </p:sp>
      <p:pic>
        <p:nvPicPr>
          <p:cNvPr id="820" name="Google Shape;820;p77"/>
          <p:cNvPicPr preferRelativeResize="0"/>
          <p:nvPr/>
        </p:nvPicPr>
        <p:blipFill rotWithShape="1">
          <a:blip r:embed="rId3">
            <a:alphaModFix/>
          </a:blip>
          <a:srcRect b="0" l="0" r="0" t="0"/>
          <a:stretch/>
        </p:blipFill>
        <p:spPr>
          <a:xfrm>
            <a:off x="1924424" y="2344402"/>
            <a:ext cx="4469056" cy="3693019"/>
          </a:xfrm>
          <a:prstGeom prst="rect">
            <a:avLst/>
          </a:prstGeom>
          <a:noFill/>
          <a:ln cap="flat" cmpd="sng" w="9525">
            <a:solidFill>
              <a:schemeClr val="dk1"/>
            </a:solidFill>
            <a:prstDash val="solid"/>
            <a:miter lim="800000"/>
            <a:headEnd len="sm" w="sm" type="none"/>
            <a:tailEnd len="sm" w="sm" type="none"/>
          </a:ln>
        </p:spPr>
      </p:pic>
      <p:pic>
        <p:nvPicPr>
          <p:cNvPr descr="2" id="821" name="Google Shape;821;p77"/>
          <p:cNvPicPr preferRelativeResize="0"/>
          <p:nvPr/>
        </p:nvPicPr>
        <p:blipFill rotWithShape="1">
          <a:blip r:embed="rId4">
            <a:alphaModFix/>
          </a:blip>
          <a:srcRect b="0" l="0" r="0" t="0"/>
          <a:stretch/>
        </p:blipFill>
        <p:spPr>
          <a:xfrm>
            <a:off x="6831173" y="2344401"/>
            <a:ext cx="4492093" cy="3659904"/>
          </a:xfrm>
          <a:prstGeom prst="rect">
            <a:avLst/>
          </a:prstGeom>
          <a:noFill/>
          <a:ln cap="flat" cmpd="sng" w="9525">
            <a:solidFill>
              <a:srgbClr val="000000"/>
            </a:solidFill>
            <a:prstDash val="solid"/>
            <a:miter lim="800000"/>
            <a:headEnd len="sm" w="sm" type="none"/>
            <a:tailEnd len="sm" w="sm" type="none"/>
          </a:ln>
        </p:spPr>
      </p:pic>
      <p:sp>
        <p:nvSpPr>
          <p:cNvPr id="822" name="Google Shape;822;p77"/>
          <p:cNvSpPr/>
          <p:nvPr/>
        </p:nvSpPr>
        <p:spPr>
          <a:xfrm>
            <a:off x="5103446" y="5868966"/>
            <a:ext cx="1313073" cy="573030"/>
          </a:xfrm>
          <a:prstGeom prst="wedgeRoundRectCallout">
            <a:avLst>
              <a:gd fmla="val -39144" name="adj1"/>
              <a:gd fmla="val -156782"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沖床模座</a:t>
            </a:r>
            <a:endParaRPr sz="2358">
              <a:solidFill>
                <a:schemeClr val="dk1"/>
              </a:solidFill>
              <a:latin typeface="Arial"/>
              <a:ea typeface="Arial"/>
              <a:cs typeface="Arial"/>
              <a:sym typeface="Arial"/>
            </a:endParaRPr>
          </a:p>
        </p:txBody>
      </p:sp>
      <p:sp>
        <p:nvSpPr>
          <p:cNvPr id="823" name="Google Shape;823;p77"/>
          <p:cNvSpPr/>
          <p:nvPr/>
        </p:nvSpPr>
        <p:spPr>
          <a:xfrm>
            <a:off x="9802865" y="5868966"/>
            <a:ext cx="898419" cy="573030"/>
          </a:xfrm>
          <a:prstGeom prst="wedgeRoundRectCallout">
            <a:avLst>
              <a:gd fmla="val 24838" name="adj1"/>
              <a:gd fmla="val -110301"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成形</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78"/>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第4關  焊接</a:t>
            </a:r>
            <a:endParaRPr/>
          </a:p>
        </p:txBody>
      </p:sp>
      <p:pic>
        <p:nvPicPr>
          <p:cNvPr id="830" name="Google Shape;830;p78"/>
          <p:cNvPicPr preferRelativeResize="0"/>
          <p:nvPr/>
        </p:nvPicPr>
        <p:blipFill rotWithShape="1">
          <a:blip r:embed="rId3">
            <a:alphaModFix/>
          </a:blip>
          <a:srcRect b="0" l="0" r="0" t="0"/>
          <a:stretch/>
        </p:blipFill>
        <p:spPr>
          <a:xfrm>
            <a:off x="3272052" y="2067967"/>
            <a:ext cx="6703584" cy="4329399"/>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press brake single bend" id="836" name="Google Shape;836;p79">
            <a:hlinkClick r:id="rId3"/>
          </p:cNvPr>
          <p:cNvPicPr preferRelativeResize="0"/>
          <p:nvPr/>
        </p:nvPicPr>
        <p:blipFill rotWithShape="1">
          <a:blip r:embed="rId4">
            <a:alphaModFix/>
          </a:blip>
          <a:srcRect b="0" l="0" r="0" t="0"/>
          <a:stretch/>
        </p:blipFill>
        <p:spPr>
          <a:xfrm>
            <a:off x="1993535" y="2870637"/>
            <a:ext cx="2776251" cy="3354272"/>
          </a:xfrm>
          <a:prstGeom prst="rect">
            <a:avLst/>
          </a:prstGeom>
          <a:noFill/>
          <a:ln>
            <a:noFill/>
          </a:ln>
        </p:spPr>
      </p:pic>
      <p:pic>
        <p:nvPicPr>
          <p:cNvPr descr="press brake straight neck" id="837" name="Google Shape;837;p79">
            <a:hlinkClick r:id="rId5"/>
          </p:cNvPr>
          <p:cNvPicPr preferRelativeResize="0"/>
          <p:nvPr/>
        </p:nvPicPr>
        <p:blipFill rotWithShape="1">
          <a:blip r:embed="rId6">
            <a:alphaModFix/>
          </a:blip>
          <a:srcRect b="0" l="0" r="0" t="0"/>
          <a:stretch/>
        </p:blipFill>
        <p:spPr>
          <a:xfrm>
            <a:off x="5794538" y="2870639"/>
            <a:ext cx="2191335" cy="3367630"/>
          </a:xfrm>
          <a:prstGeom prst="rect">
            <a:avLst/>
          </a:prstGeom>
          <a:noFill/>
          <a:ln>
            <a:noFill/>
          </a:ln>
        </p:spPr>
      </p:pic>
      <p:pic>
        <p:nvPicPr>
          <p:cNvPr descr="press brake return flange" id="838" name="Google Shape;838;p79">
            <a:hlinkClick r:id="rId7"/>
          </p:cNvPr>
          <p:cNvPicPr preferRelativeResize="0"/>
          <p:nvPr/>
        </p:nvPicPr>
        <p:blipFill rotWithShape="1">
          <a:blip r:embed="rId8">
            <a:alphaModFix/>
          </a:blip>
          <a:srcRect b="0" l="0" r="0" t="0"/>
          <a:stretch/>
        </p:blipFill>
        <p:spPr>
          <a:xfrm>
            <a:off x="8942275" y="2870921"/>
            <a:ext cx="2081912" cy="3446817"/>
          </a:xfrm>
          <a:prstGeom prst="rect">
            <a:avLst/>
          </a:prstGeom>
          <a:noFill/>
          <a:ln>
            <a:noFill/>
          </a:ln>
        </p:spPr>
      </p:pic>
      <p:sp>
        <p:nvSpPr>
          <p:cNvPr id="839" name="Google Shape;839;p79"/>
          <p:cNvSpPr/>
          <p:nvPr/>
        </p:nvSpPr>
        <p:spPr>
          <a:xfrm>
            <a:off x="5488878" y="3794972"/>
            <a:ext cx="760200" cy="573030"/>
          </a:xfrm>
          <a:prstGeom prst="wedgeRoundRectCallout">
            <a:avLst>
              <a:gd fmla="val 47282" name="adj1"/>
              <a:gd fmla="val 105244"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2.短</a:t>
            </a:r>
            <a:endParaRPr sz="2358">
              <a:solidFill>
                <a:schemeClr val="dk1"/>
              </a:solidFill>
              <a:latin typeface="Arial"/>
              <a:ea typeface="Arial"/>
              <a:cs typeface="Arial"/>
              <a:sym typeface="Arial"/>
            </a:endParaRPr>
          </a:p>
        </p:txBody>
      </p:sp>
      <p:sp>
        <p:nvSpPr>
          <p:cNvPr id="840" name="Google Shape;840;p79"/>
          <p:cNvSpPr/>
          <p:nvPr/>
        </p:nvSpPr>
        <p:spPr>
          <a:xfrm>
            <a:off x="8904445" y="3972124"/>
            <a:ext cx="760200" cy="573030"/>
          </a:xfrm>
          <a:prstGeom prst="wedgeRoundRectCallout">
            <a:avLst>
              <a:gd fmla="val 47282" name="adj1"/>
              <a:gd fmla="val 105244"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2.長</a:t>
            </a:r>
            <a:endParaRPr sz="2358">
              <a:solidFill>
                <a:schemeClr val="dk1"/>
              </a:solidFill>
              <a:latin typeface="Arial"/>
              <a:ea typeface="Arial"/>
              <a:cs typeface="Arial"/>
              <a:sym typeface="Arial"/>
            </a:endParaRPr>
          </a:p>
        </p:txBody>
      </p:sp>
      <p:sp>
        <p:nvSpPr>
          <p:cNvPr id="841" name="Google Shape;841;p79"/>
          <p:cNvSpPr/>
          <p:nvPr/>
        </p:nvSpPr>
        <p:spPr>
          <a:xfrm>
            <a:off x="4960256" y="5315373"/>
            <a:ext cx="834280" cy="573030"/>
          </a:xfrm>
          <a:prstGeom prst="wedgeRoundRectCallout">
            <a:avLst>
              <a:gd fmla="val 92067" name="adj1"/>
              <a:gd fmla="val -79088"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1.長</a:t>
            </a:r>
            <a:endParaRPr sz="2358">
              <a:solidFill>
                <a:schemeClr val="dk1"/>
              </a:solidFill>
              <a:latin typeface="Arial"/>
              <a:ea typeface="Arial"/>
              <a:cs typeface="Arial"/>
              <a:sym typeface="Arial"/>
            </a:endParaRPr>
          </a:p>
        </p:txBody>
      </p:sp>
      <p:sp>
        <p:nvSpPr>
          <p:cNvPr id="842" name="Google Shape;842;p79"/>
          <p:cNvSpPr/>
          <p:nvPr/>
        </p:nvSpPr>
        <p:spPr>
          <a:xfrm>
            <a:off x="8277493" y="5453591"/>
            <a:ext cx="834280" cy="573030"/>
          </a:xfrm>
          <a:prstGeom prst="wedgeRoundRectCallout">
            <a:avLst>
              <a:gd fmla="val 92067" name="adj1"/>
              <a:gd fmla="val -79088"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1.短</a:t>
            </a:r>
            <a:endParaRPr sz="2358">
              <a:solidFill>
                <a:schemeClr val="dk1"/>
              </a:solidFill>
              <a:latin typeface="Arial"/>
              <a:ea typeface="Arial"/>
              <a:cs typeface="Arial"/>
              <a:sym typeface="Arial"/>
            </a:endParaRPr>
          </a:p>
        </p:txBody>
      </p:sp>
      <p:sp>
        <p:nvSpPr>
          <p:cNvPr id="843" name="Google Shape;843;p79"/>
          <p:cNvSpPr/>
          <p:nvPr/>
        </p:nvSpPr>
        <p:spPr>
          <a:xfrm>
            <a:off x="4333193" y="6652204"/>
            <a:ext cx="4562467" cy="483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rgbClr val="FF0000"/>
                </a:solidFill>
                <a:latin typeface="Arial"/>
                <a:ea typeface="Arial"/>
                <a:cs typeface="Arial"/>
                <a:sym typeface="Arial"/>
              </a:rPr>
              <a:t>標準刀具便宜  短的凸緣比較貴</a:t>
            </a:r>
            <a:endParaRPr/>
          </a:p>
        </p:txBody>
      </p:sp>
      <p:sp>
        <p:nvSpPr>
          <p:cNvPr id="844" name="Google Shape;844;p79"/>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凸緣加工</a:t>
            </a:r>
            <a:endParaRPr/>
          </a:p>
        </p:txBody>
      </p:sp>
      <p:pic>
        <p:nvPicPr>
          <p:cNvPr descr="通過診斷測試。" id="845" name="Google Shape;845;p79"/>
          <p:cNvPicPr preferRelativeResize="0"/>
          <p:nvPr/>
        </p:nvPicPr>
        <p:blipFill rotWithShape="1">
          <a:blip r:embed="rId9">
            <a:alphaModFix/>
          </a:blip>
          <a:srcRect b="0" l="0" r="0" t="0"/>
          <a:stretch/>
        </p:blipFill>
        <p:spPr>
          <a:xfrm>
            <a:off x="1993533" y="5983027"/>
            <a:ext cx="485204" cy="483764"/>
          </a:xfrm>
          <a:prstGeom prst="rect">
            <a:avLst/>
          </a:prstGeom>
          <a:noFill/>
          <a:ln>
            <a:noFill/>
          </a:ln>
        </p:spPr>
      </p:pic>
      <p:pic>
        <p:nvPicPr>
          <p:cNvPr descr="通過診斷測試。" id="846" name="Google Shape;846;p79"/>
          <p:cNvPicPr preferRelativeResize="0"/>
          <p:nvPr/>
        </p:nvPicPr>
        <p:blipFill rotWithShape="1">
          <a:blip r:embed="rId9">
            <a:alphaModFix/>
          </a:blip>
          <a:srcRect b="0" l="0" r="0" t="0"/>
          <a:stretch/>
        </p:blipFill>
        <p:spPr>
          <a:xfrm>
            <a:off x="2504805" y="6018433"/>
            <a:ext cx="485204" cy="483764"/>
          </a:xfrm>
          <a:prstGeom prst="rect">
            <a:avLst/>
          </a:prstGeom>
          <a:noFill/>
          <a:ln>
            <a:noFill/>
          </a:ln>
        </p:spPr>
      </p:pic>
      <p:pic>
        <p:nvPicPr>
          <p:cNvPr descr="通過診斷測試。" id="847" name="Google Shape;847;p79"/>
          <p:cNvPicPr preferRelativeResize="0"/>
          <p:nvPr/>
        </p:nvPicPr>
        <p:blipFill rotWithShape="1">
          <a:blip r:embed="rId9">
            <a:alphaModFix/>
          </a:blip>
          <a:srcRect b="0" l="0" r="0" t="0"/>
          <a:stretch/>
        </p:blipFill>
        <p:spPr>
          <a:xfrm>
            <a:off x="5320121" y="5983027"/>
            <a:ext cx="485204" cy="483764"/>
          </a:xfrm>
          <a:prstGeom prst="rect">
            <a:avLst/>
          </a:prstGeom>
          <a:noFill/>
          <a:ln>
            <a:noFill/>
          </a:ln>
        </p:spPr>
      </p:pic>
      <p:pic>
        <p:nvPicPr>
          <p:cNvPr descr="診斷錯誤。請檢視所提供的資訊。" id="848" name="Google Shape;848;p79"/>
          <p:cNvPicPr preferRelativeResize="0"/>
          <p:nvPr/>
        </p:nvPicPr>
        <p:blipFill rotWithShape="1">
          <a:blip r:embed="rId10">
            <a:alphaModFix/>
          </a:blip>
          <a:srcRect b="0" l="0" r="0" t="0"/>
          <a:stretch/>
        </p:blipFill>
        <p:spPr>
          <a:xfrm>
            <a:off x="10079301" y="5901669"/>
            <a:ext cx="482324" cy="4837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8"/>
          <p:cNvSpPr/>
          <p:nvPr/>
        </p:nvSpPr>
        <p:spPr>
          <a:xfrm>
            <a:off x="1" y="1029891"/>
            <a:ext cx="1324769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rgbClr val="FF0000"/>
                </a:solidFill>
                <a:latin typeface="Arial"/>
                <a:ea typeface="Arial"/>
                <a:cs typeface="Arial"/>
                <a:sym typeface="Arial"/>
              </a:rPr>
              <a:t>好處4</a:t>
            </a:r>
            <a:r>
              <a:rPr lang="en-US" sz="2358">
                <a:solidFill>
                  <a:schemeClr val="lt1"/>
                </a:solidFill>
                <a:latin typeface="Arial"/>
                <a:ea typeface="Arial"/>
                <a:cs typeface="Arial"/>
                <a:sym typeface="Arial"/>
              </a:rPr>
              <a:t> 突破特徵限制</a:t>
            </a:r>
            <a:endParaRPr sz="2358">
              <a:solidFill>
                <a:schemeClr val="lt1"/>
              </a:solidFill>
              <a:latin typeface="Arial"/>
              <a:ea typeface="Arial"/>
              <a:cs typeface="Arial"/>
              <a:sym typeface="Arial"/>
            </a:endParaRPr>
          </a:p>
        </p:txBody>
      </p:sp>
      <p:sp>
        <p:nvSpPr>
          <p:cNvPr id="99" name="Google Shape;99;p8"/>
          <p:cNvSpPr/>
          <p:nvPr/>
        </p:nvSpPr>
        <p:spPr>
          <a:xfrm>
            <a:off x="1854595" y="5108098"/>
            <a:ext cx="1865946"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怎麼畫?</a:t>
            </a:r>
            <a:endParaRPr sz="2539">
              <a:solidFill>
                <a:schemeClr val="lt1"/>
              </a:solidFill>
              <a:latin typeface="Arial"/>
              <a:ea typeface="Arial"/>
              <a:cs typeface="Arial"/>
              <a:sym typeface="Arial"/>
            </a:endParaRPr>
          </a:p>
        </p:txBody>
      </p:sp>
      <p:pic>
        <p:nvPicPr>
          <p:cNvPr id="100" name="Google Shape;100;p8"/>
          <p:cNvPicPr preferRelativeResize="0"/>
          <p:nvPr/>
        </p:nvPicPr>
        <p:blipFill rotWithShape="1">
          <a:blip r:embed="rId3">
            <a:alphaModFix/>
          </a:blip>
          <a:srcRect b="0" l="0" r="0" t="0"/>
          <a:stretch/>
        </p:blipFill>
        <p:spPr>
          <a:xfrm>
            <a:off x="1957368" y="2228304"/>
            <a:ext cx="2469554" cy="2580462"/>
          </a:xfrm>
          <a:prstGeom prst="rect">
            <a:avLst/>
          </a:prstGeom>
          <a:noFill/>
          <a:ln>
            <a:noFill/>
          </a:ln>
        </p:spPr>
      </p:pic>
      <p:pic>
        <p:nvPicPr>
          <p:cNvPr id="101" name="Google Shape;101;p8"/>
          <p:cNvPicPr preferRelativeResize="0"/>
          <p:nvPr/>
        </p:nvPicPr>
        <p:blipFill rotWithShape="1">
          <a:blip r:embed="rId4">
            <a:alphaModFix/>
          </a:blip>
          <a:srcRect b="0" l="0" r="0" t="0"/>
          <a:stretch/>
        </p:blipFill>
        <p:spPr>
          <a:xfrm>
            <a:off x="4524335" y="4240014"/>
            <a:ext cx="2587912" cy="1900068"/>
          </a:xfrm>
          <a:prstGeom prst="rect">
            <a:avLst/>
          </a:prstGeom>
          <a:noFill/>
          <a:ln>
            <a:noFill/>
          </a:ln>
        </p:spPr>
      </p:pic>
      <p:sp>
        <p:nvSpPr>
          <p:cNvPr id="102" name="Google Shape;102;p8"/>
          <p:cNvSpPr/>
          <p:nvPr/>
        </p:nvSpPr>
        <p:spPr>
          <a:xfrm>
            <a:off x="4769230" y="6150784"/>
            <a:ext cx="2280601" cy="483081"/>
          </a:xfrm>
          <a:prstGeom prst="rect">
            <a:avLst/>
          </a:prstGeom>
          <a:solidFill>
            <a:srgbClr val="FF00FF"/>
          </a:solidFill>
          <a:ln>
            <a:noFill/>
          </a:ln>
        </p:spPr>
        <p:txBody>
          <a:bodyPr anchorCtr="0" anchor="ctr" bIns="45700" lIns="91425" spcFirstLastPara="1" rIns="91425" wrap="square" tIns="45700">
            <a:spAutoFit/>
          </a:bodyPr>
          <a:lstStyle/>
          <a:p>
            <a:pPr indent="-414635" lvl="0" marL="414635" marR="0" rtl="0" algn="l">
              <a:spcBef>
                <a:spcPts val="0"/>
              </a:spcBef>
              <a:spcAft>
                <a:spcPts val="0"/>
              </a:spcAft>
              <a:buNone/>
            </a:pPr>
            <a:r>
              <a:rPr lang="en-US" sz="2539">
                <a:solidFill>
                  <a:schemeClr val="lt1"/>
                </a:solidFill>
                <a:latin typeface="Arial"/>
                <a:ea typeface="Arial"/>
                <a:cs typeface="Arial"/>
                <a:sym typeface="Arial"/>
              </a:rPr>
              <a:t>先畫展開圖囉!</a:t>
            </a:r>
            <a:endParaRPr/>
          </a:p>
        </p:txBody>
      </p:sp>
      <p:pic>
        <p:nvPicPr>
          <p:cNvPr id="103" name="Google Shape;103;p8"/>
          <p:cNvPicPr preferRelativeResize="0"/>
          <p:nvPr/>
        </p:nvPicPr>
        <p:blipFill rotWithShape="1">
          <a:blip r:embed="rId5">
            <a:alphaModFix/>
          </a:blip>
          <a:srcRect b="0" l="0" r="0" t="0"/>
          <a:stretch/>
        </p:blipFill>
        <p:spPr>
          <a:xfrm>
            <a:off x="566001" y="2306081"/>
            <a:ext cx="2097749" cy="4086242"/>
          </a:xfrm>
          <a:prstGeom prst="rect">
            <a:avLst/>
          </a:prstGeom>
          <a:noFill/>
          <a:ln>
            <a:noFill/>
          </a:ln>
        </p:spPr>
      </p:pic>
      <p:sp>
        <p:nvSpPr>
          <p:cNvPr id="104" name="Google Shape;104;p8"/>
          <p:cNvSpPr/>
          <p:nvPr/>
        </p:nvSpPr>
        <p:spPr>
          <a:xfrm>
            <a:off x="2234335" y="2827446"/>
            <a:ext cx="2972412" cy="691091"/>
          </a:xfrm>
          <a:prstGeom prst="wedgeRoundRectCallout">
            <a:avLst>
              <a:gd fmla="val -57167" name="adj1"/>
              <a:gd fmla="val 12034"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50個孔平均在圓盤上</a:t>
            </a:r>
            <a:endParaRPr sz="2358">
              <a:solidFill>
                <a:schemeClr val="dk1"/>
              </a:solidFill>
              <a:latin typeface="Arial"/>
              <a:ea typeface="Arial"/>
              <a:cs typeface="Arial"/>
              <a:sym typeface="Arial"/>
            </a:endParaRPr>
          </a:p>
        </p:txBody>
      </p:sp>
      <p:pic>
        <p:nvPicPr>
          <p:cNvPr id="105" name="Google Shape;105;p8"/>
          <p:cNvPicPr preferRelativeResize="0"/>
          <p:nvPr/>
        </p:nvPicPr>
        <p:blipFill rotWithShape="1">
          <a:blip r:embed="rId6">
            <a:alphaModFix/>
          </a:blip>
          <a:srcRect b="0" l="0" r="0" t="0"/>
          <a:stretch/>
        </p:blipFill>
        <p:spPr>
          <a:xfrm>
            <a:off x="9245610" y="3705971"/>
            <a:ext cx="3284974" cy="2550009"/>
          </a:xfrm>
          <a:prstGeom prst="rect">
            <a:avLst/>
          </a:prstGeom>
          <a:noFill/>
          <a:ln>
            <a:noFill/>
          </a:ln>
        </p:spPr>
      </p:pic>
      <p:pic>
        <p:nvPicPr>
          <p:cNvPr id="106" name="Google Shape;106;p8"/>
          <p:cNvPicPr preferRelativeResize="0"/>
          <p:nvPr/>
        </p:nvPicPr>
        <p:blipFill rotWithShape="1">
          <a:blip r:embed="rId7">
            <a:alphaModFix/>
          </a:blip>
          <a:srcRect b="0" l="0" r="0" t="0"/>
          <a:stretch/>
        </p:blipFill>
        <p:spPr>
          <a:xfrm>
            <a:off x="7340113" y="2250490"/>
            <a:ext cx="3076967" cy="24018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Jog bend tooling" id="854" name="Google Shape;854;p80">
            <a:hlinkClick r:id="rId3"/>
          </p:cNvPr>
          <p:cNvPicPr preferRelativeResize="0"/>
          <p:nvPr/>
        </p:nvPicPr>
        <p:blipFill rotWithShape="1">
          <a:blip r:embed="rId4">
            <a:alphaModFix/>
          </a:blip>
          <a:srcRect b="0" l="0" r="0" t="0"/>
          <a:stretch/>
        </p:blipFill>
        <p:spPr>
          <a:xfrm>
            <a:off x="2329004" y="2594922"/>
            <a:ext cx="3780845" cy="3409383"/>
          </a:xfrm>
          <a:prstGeom prst="rect">
            <a:avLst/>
          </a:prstGeom>
          <a:noFill/>
          <a:ln>
            <a:noFill/>
          </a:ln>
        </p:spPr>
      </p:pic>
      <p:pic>
        <p:nvPicPr>
          <p:cNvPr id="855" name="Google Shape;855;p80">
            <a:hlinkClick r:id="rId5"/>
          </p:cNvPr>
          <p:cNvPicPr preferRelativeResize="0"/>
          <p:nvPr/>
        </p:nvPicPr>
        <p:blipFill rotWithShape="1">
          <a:blip r:embed="rId6">
            <a:alphaModFix/>
          </a:blip>
          <a:srcRect b="0" l="0" r="0" t="0"/>
          <a:stretch/>
        </p:blipFill>
        <p:spPr>
          <a:xfrm>
            <a:off x="6619365" y="3226627"/>
            <a:ext cx="4266048" cy="2785961"/>
          </a:xfrm>
          <a:prstGeom prst="rect">
            <a:avLst/>
          </a:prstGeom>
          <a:noFill/>
          <a:ln>
            <a:noFill/>
          </a:ln>
        </p:spPr>
      </p:pic>
      <p:sp>
        <p:nvSpPr>
          <p:cNvPr id="856" name="Google Shape;856;p80"/>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成形刀模認知</a:t>
            </a:r>
            <a:endParaRPr/>
          </a:p>
        </p:txBody>
      </p:sp>
      <p:pic>
        <p:nvPicPr>
          <p:cNvPr descr="通過診斷測試。" id="857" name="Google Shape;857;p80"/>
          <p:cNvPicPr preferRelativeResize="0"/>
          <p:nvPr/>
        </p:nvPicPr>
        <p:blipFill rotWithShape="1">
          <a:blip r:embed="rId7">
            <a:alphaModFix/>
          </a:blip>
          <a:srcRect b="0" l="0" r="0" t="0"/>
          <a:stretch/>
        </p:blipFill>
        <p:spPr>
          <a:xfrm>
            <a:off x="2357796" y="5329759"/>
            <a:ext cx="1243964" cy="12402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81"/>
          <p:cNvSpPr/>
          <p:nvPr/>
        </p:nvSpPr>
        <p:spPr>
          <a:xfrm>
            <a:off x="0" y="1029890"/>
            <a:ext cx="12718407"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滾圓</a:t>
            </a:r>
            <a:endParaRPr/>
          </a:p>
        </p:txBody>
      </p:sp>
      <p:pic>
        <p:nvPicPr>
          <p:cNvPr descr="coiled sheet metal" id="864" name="Google Shape;864;p81">
            <a:hlinkClick r:id="rId3"/>
          </p:cNvPr>
          <p:cNvPicPr preferRelativeResize="0"/>
          <p:nvPr/>
        </p:nvPicPr>
        <p:blipFill rotWithShape="1">
          <a:blip r:embed="rId4">
            <a:alphaModFix/>
          </a:blip>
          <a:srcRect b="0" l="0" r="0" t="0"/>
          <a:stretch/>
        </p:blipFill>
        <p:spPr>
          <a:xfrm>
            <a:off x="7172745" y="3587645"/>
            <a:ext cx="4300259" cy="2457322"/>
          </a:xfrm>
          <a:prstGeom prst="rect">
            <a:avLst/>
          </a:prstGeom>
          <a:noFill/>
          <a:ln>
            <a:noFill/>
          </a:ln>
        </p:spPr>
      </p:pic>
      <p:pic>
        <p:nvPicPr>
          <p:cNvPr descr="sheet metal roll line" id="865" name="Google Shape;865;p81">
            <a:hlinkClick r:id="rId5"/>
          </p:cNvPr>
          <p:cNvPicPr preferRelativeResize="0"/>
          <p:nvPr/>
        </p:nvPicPr>
        <p:blipFill rotWithShape="1">
          <a:blip r:embed="rId6">
            <a:alphaModFix/>
          </a:blip>
          <a:srcRect b="0" l="0" r="0" t="0"/>
          <a:stretch/>
        </p:blipFill>
        <p:spPr>
          <a:xfrm>
            <a:off x="1769540" y="3380318"/>
            <a:ext cx="4818849" cy="253351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82"/>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摺邊要兩道程序</a:t>
            </a:r>
            <a:endParaRPr/>
          </a:p>
        </p:txBody>
      </p:sp>
      <p:pic>
        <p:nvPicPr>
          <p:cNvPr id="872" name="Google Shape;872;p82">
            <a:hlinkClick r:id="rId3"/>
          </p:cNvPr>
          <p:cNvPicPr preferRelativeResize="0"/>
          <p:nvPr/>
        </p:nvPicPr>
        <p:blipFill rotWithShape="1">
          <a:blip r:embed="rId4">
            <a:alphaModFix/>
          </a:blip>
          <a:srcRect b="0" l="0" r="0" t="0"/>
          <a:stretch/>
        </p:blipFill>
        <p:spPr>
          <a:xfrm>
            <a:off x="4757901" y="2551009"/>
            <a:ext cx="5193263" cy="382835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83"/>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打丁</a:t>
            </a:r>
            <a:endParaRPr/>
          </a:p>
        </p:txBody>
      </p:sp>
      <p:pic>
        <p:nvPicPr>
          <p:cNvPr id="879" name="Google Shape;879;p83"/>
          <p:cNvPicPr preferRelativeResize="0"/>
          <p:nvPr/>
        </p:nvPicPr>
        <p:blipFill rotWithShape="1">
          <a:blip r:embed="rId3">
            <a:alphaModFix/>
          </a:blip>
          <a:srcRect b="0" l="0" r="0" t="0"/>
          <a:stretch/>
        </p:blipFill>
        <p:spPr>
          <a:xfrm>
            <a:off x="1993533" y="2620116"/>
            <a:ext cx="4607274" cy="3455456"/>
          </a:xfrm>
          <a:prstGeom prst="rect">
            <a:avLst/>
          </a:prstGeom>
          <a:noFill/>
          <a:ln>
            <a:noFill/>
          </a:ln>
        </p:spPr>
      </p:pic>
      <p:pic>
        <p:nvPicPr>
          <p:cNvPr id="880" name="Google Shape;880;p83">
            <a:hlinkClick r:id="rId4"/>
          </p:cNvPr>
          <p:cNvPicPr preferRelativeResize="0"/>
          <p:nvPr/>
        </p:nvPicPr>
        <p:blipFill rotWithShape="1">
          <a:blip r:embed="rId5">
            <a:alphaModFix/>
          </a:blip>
          <a:srcRect b="0" l="0" r="0" t="0"/>
          <a:stretch/>
        </p:blipFill>
        <p:spPr>
          <a:xfrm>
            <a:off x="6636818" y="2936733"/>
            <a:ext cx="4736324" cy="29716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2766"/>
                                        <p:tgtEl>
                                          <p:spTgt spid="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Pg18 - Step 6 Fix Read Bends 2" id="886" name="Google Shape;886;p84"/>
          <p:cNvPicPr preferRelativeResize="0"/>
          <p:nvPr/>
        </p:nvPicPr>
        <p:blipFill rotWithShape="1">
          <a:blip r:embed="rId3">
            <a:alphaModFix/>
          </a:blip>
          <a:srcRect b="0" l="0" r="0" t="0"/>
          <a:stretch/>
        </p:blipFill>
        <p:spPr>
          <a:xfrm>
            <a:off x="8766226" y="2363703"/>
            <a:ext cx="2695256" cy="4070990"/>
          </a:xfrm>
          <a:prstGeom prst="rect">
            <a:avLst/>
          </a:prstGeom>
          <a:noFill/>
          <a:ln>
            <a:noFill/>
          </a:ln>
        </p:spPr>
      </p:pic>
      <p:pic>
        <p:nvPicPr>
          <p:cNvPr descr="D:\家庭成員相片\SH10\104_FUJI\DSCF4942.JPG" id="887" name="Google Shape;887;p84"/>
          <p:cNvPicPr preferRelativeResize="0"/>
          <p:nvPr/>
        </p:nvPicPr>
        <p:blipFill rotWithShape="1">
          <a:blip r:embed="rId4">
            <a:alphaModFix/>
          </a:blip>
          <a:srcRect b="0" l="0" r="0" t="0"/>
          <a:stretch/>
        </p:blipFill>
        <p:spPr>
          <a:xfrm>
            <a:off x="1189792" y="2409122"/>
            <a:ext cx="5427986" cy="4070990"/>
          </a:xfrm>
          <a:prstGeom prst="rect">
            <a:avLst/>
          </a:prstGeom>
          <a:noFill/>
          <a:ln>
            <a:noFill/>
          </a:ln>
        </p:spPr>
      </p:pic>
      <p:sp>
        <p:nvSpPr>
          <p:cNvPr id="888" name="Google Shape;888;p84"/>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3-1 鈑金加工方式 </a:t>
            </a:r>
            <a:endParaRPr sz="3265">
              <a:solidFill>
                <a:srgbClr val="FFFF00"/>
              </a:solidFill>
              <a:latin typeface="Arial"/>
              <a:ea typeface="Arial"/>
              <a:cs typeface="Arial"/>
              <a:sym typeface="Arial"/>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認知</a:t>
            </a:r>
            <a:endParaRPr sz="2358">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85"/>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3 鈑金實務討論</a:t>
            </a:r>
            <a:endParaRPr sz="3265">
              <a:solidFill>
                <a:schemeClr val="lt1"/>
              </a:solidFill>
              <a:latin typeface="Arial"/>
              <a:ea typeface="Arial"/>
              <a:cs typeface="Arial"/>
              <a:sym typeface="Arial"/>
            </a:endParaRPr>
          </a:p>
        </p:txBody>
      </p:sp>
      <p:sp>
        <p:nvSpPr>
          <p:cNvPr id="894" name="Google Shape;894;p85"/>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3-1 加工方式</a:t>
            </a:r>
            <a:endParaRPr sz="2800">
              <a:solidFill>
                <a:schemeClr val="dk1"/>
              </a:solidFill>
              <a:latin typeface="Arial"/>
              <a:ea typeface="Arial"/>
              <a:cs typeface="Arial"/>
              <a:sym typeface="Arial"/>
            </a:endParaRPr>
          </a:p>
        </p:txBody>
      </p:sp>
      <p:sp>
        <p:nvSpPr>
          <p:cNvPr id="895" name="Google Shape;895;p85"/>
          <p:cNvSpPr/>
          <p:nvPr/>
        </p:nvSpPr>
        <p:spPr>
          <a:xfrm>
            <a:off x="951706" y="3109091"/>
            <a:ext cx="2793046"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3-2 鈑金設計</a:t>
            </a:r>
            <a:endParaRPr/>
          </a:p>
        </p:txBody>
      </p:sp>
      <p:sp>
        <p:nvSpPr>
          <p:cNvPr id="896" name="Google Shape;896;p85"/>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3-3 實際案例</a:t>
            </a:r>
            <a:endParaRPr sz="2800">
              <a:solidFill>
                <a:schemeClr val="dk1"/>
              </a:solidFill>
              <a:latin typeface="Arial"/>
              <a:ea typeface="Arial"/>
              <a:cs typeface="Arial"/>
              <a:sym typeface="Arial"/>
            </a:endParaRPr>
          </a:p>
        </p:txBody>
      </p:sp>
      <p:sp>
        <p:nvSpPr>
          <p:cNvPr id="897" name="Google Shape;897;p85"/>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3-4 廠商行銷</a:t>
            </a:r>
            <a:endParaRPr sz="2800">
              <a:solidFill>
                <a:schemeClr val="dk1"/>
              </a:solidFill>
              <a:latin typeface="Arial"/>
              <a:ea typeface="Arial"/>
              <a:cs typeface="Arial"/>
              <a:sym typeface="Arial"/>
            </a:endParaRPr>
          </a:p>
        </p:txBody>
      </p:sp>
      <p:sp>
        <p:nvSpPr>
          <p:cNvPr id="898" name="Google Shape;898;p85"/>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
        <p:nvSpPr>
          <p:cNvPr id="899" name="Google Shape;899;p85"/>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900" name="Google Shape;900;p85"/>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86"/>
          <p:cNvSpPr/>
          <p:nvPr/>
        </p:nvSpPr>
        <p:spPr>
          <a:xfrm>
            <a:off x="0" y="1029890"/>
            <a:ext cx="13247688"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3-2 鈑金設計</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思考1 封閉角落哪個比較好</a:t>
            </a:r>
            <a:endParaRPr/>
          </a:p>
        </p:txBody>
      </p:sp>
      <p:sp>
        <p:nvSpPr>
          <p:cNvPr id="907" name="Google Shape;907;p86"/>
          <p:cNvSpPr txBox="1"/>
          <p:nvPr/>
        </p:nvSpPr>
        <p:spPr>
          <a:xfrm>
            <a:off x="1805826" y="5617144"/>
            <a:ext cx="1323151"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A 開放</a:t>
            </a:r>
            <a:endParaRPr b="1" sz="2358">
              <a:solidFill>
                <a:srgbClr val="FF0000"/>
              </a:solidFill>
              <a:latin typeface="Arial"/>
              <a:ea typeface="Arial"/>
              <a:cs typeface="Arial"/>
              <a:sym typeface="Arial"/>
            </a:endParaRPr>
          </a:p>
        </p:txBody>
      </p:sp>
      <p:pic>
        <p:nvPicPr>
          <p:cNvPr id="908" name="Google Shape;908;p86"/>
          <p:cNvPicPr preferRelativeResize="0"/>
          <p:nvPr/>
        </p:nvPicPr>
        <p:blipFill rotWithShape="1">
          <a:blip r:embed="rId3">
            <a:alphaModFix/>
          </a:blip>
          <a:srcRect b="0" l="0" r="0" t="0"/>
          <a:stretch/>
        </p:blipFill>
        <p:spPr>
          <a:xfrm>
            <a:off x="5172553" y="2426006"/>
            <a:ext cx="2933642" cy="2736873"/>
          </a:xfrm>
          <a:prstGeom prst="rect">
            <a:avLst/>
          </a:prstGeom>
          <a:noFill/>
          <a:ln cap="flat" cmpd="sng" w="9525">
            <a:solidFill>
              <a:srgbClr val="000000"/>
            </a:solidFill>
            <a:prstDash val="solid"/>
            <a:miter lim="800000"/>
            <a:headEnd len="sm" w="sm" type="none"/>
            <a:tailEnd len="sm" w="sm" type="none"/>
          </a:ln>
        </p:spPr>
      </p:pic>
      <p:pic>
        <p:nvPicPr>
          <p:cNvPr id="909" name="Google Shape;909;p86"/>
          <p:cNvPicPr preferRelativeResize="0"/>
          <p:nvPr/>
        </p:nvPicPr>
        <p:blipFill rotWithShape="1">
          <a:blip r:embed="rId4">
            <a:alphaModFix/>
          </a:blip>
          <a:srcRect b="0" l="0" r="0" t="0"/>
          <a:stretch/>
        </p:blipFill>
        <p:spPr>
          <a:xfrm>
            <a:off x="1121281" y="2447847"/>
            <a:ext cx="2935430" cy="2738661"/>
          </a:xfrm>
          <a:prstGeom prst="rect">
            <a:avLst/>
          </a:prstGeom>
          <a:noFill/>
          <a:ln cap="flat" cmpd="sng" w="9525">
            <a:solidFill>
              <a:srgbClr val="000000"/>
            </a:solidFill>
            <a:prstDash val="solid"/>
            <a:miter lim="800000"/>
            <a:headEnd len="sm" w="sm" type="none"/>
            <a:tailEnd len="sm" w="sm" type="none"/>
          </a:ln>
        </p:spPr>
      </p:pic>
      <p:pic>
        <p:nvPicPr>
          <p:cNvPr id="910" name="Google Shape;910;p86"/>
          <p:cNvPicPr preferRelativeResize="0"/>
          <p:nvPr/>
        </p:nvPicPr>
        <p:blipFill rotWithShape="1">
          <a:blip r:embed="rId5">
            <a:alphaModFix/>
          </a:blip>
          <a:srcRect b="0" l="0" r="0" t="0"/>
          <a:stretch/>
        </p:blipFill>
        <p:spPr>
          <a:xfrm>
            <a:off x="9388209" y="2415646"/>
            <a:ext cx="2969418" cy="2770860"/>
          </a:xfrm>
          <a:prstGeom prst="rect">
            <a:avLst/>
          </a:prstGeom>
          <a:noFill/>
          <a:ln cap="flat" cmpd="sng" w="9525">
            <a:solidFill>
              <a:srgbClr val="000000"/>
            </a:solidFill>
            <a:prstDash val="solid"/>
            <a:miter lim="800000"/>
            <a:headEnd len="sm" w="sm" type="none"/>
            <a:tailEnd len="sm" w="sm" type="none"/>
          </a:ln>
        </p:spPr>
      </p:pic>
      <p:sp>
        <p:nvSpPr>
          <p:cNvPr id="911" name="Google Shape;911;p86"/>
          <p:cNvSpPr txBox="1"/>
          <p:nvPr/>
        </p:nvSpPr>
        <p:spPr>
          <a:xfrm>
            <a:off x="5725427" y="5565922"/>
            <a:ext cx="1596709"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B 長包短</a:t>
            </a:r>
            <a:endParaRPr b="1" sz="2358">
              <a:solidFill>
                <a:srgbClr val="FF0000"/>
              </a:solidFill>
              <a:latin typeface="Arial"/>
              <a:ea typeface="Arial"/>
              <a:cs typeface="Arial"/>
              <a:sym typeface="Arial"/>
            </a:endParaRPr>
          </a:p>
        </p:txBody>
      </p:sp>
      <p:sp>
        <p:nvSpPr>
          <p:cNvPr id="912" name="Google Shape;912;p86"/>
          <p:cNvSpPr txBox="1"/>
          <p:nvPr/>
        </p:nvSpPr>
        <p:spPr>
          <a:xfrm>
            <a:off x="10086808" y="5607793"/>
            <a:ext cx="1599588"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C 短包長</a:t>
            </a:r>
            <a:endParaRPr b="1" sz="2358">
              <a:solidFill>
                <a:srgbClr val="FF0000"/>
              </a:solidFill>
              <a:latin typeface="Arial"/>
              <a:ea typeface="Arial"/>
              <a:cs typeface="Arial"/>
              <a:sym typeface="Arial"/>
            </a:endParaRPr>
          </a:p>
        </p:txBody>
      </p:sp>
      <p:pic>
        <p:nvPicPr>
          <p:cNvPr descr="通過診斷測試。" id="913" name="Google Shape;913;p86"/>
          <p:cNvPicPr preferRelativeResize="0"/>
          <p:nvPr/>
        </p:nvPicPr>
        <p:blipFill rotWithShape="1">
          <a:blip r:embed="rId6">
            <a:alphaModFix/>
          </a:blip>
          <a:srcRect b="0" l="0" r="0" t="0"/>
          <a:stretch/>
        </p:blipFill>
        <p:spPr>
          <a:xfrm>
            <a:off x="1466826" y="5621431"/>
            <a:ext cx="485204" cy="4837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87"/>
          <p:cNvSpPr/>
          <p:nvPr/>
        </p:nvSpPr>
        <p:spPr>
          <a:xfrm>
            <a:off x="0" y="1044352"/>
            <a:ext cx="13247688"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3-2 鈑金設計</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思考2 斜接凸緣(Miter)哪個比較好</a:t>
            </a:r>
            <a:endParaRPr/>
          </a:p>
        </p:txBody>
      </p:sp>
      <p:sp>
        <p:nvSpPr>
          <p:cNvPr id="920" name="Google Shape;920;p87"/>
          <p:cNvSpPr txBox="1"/>
          <p:nvPr/>
        </p:nvSpPr>
        <p:spPr>
          <a:xfrm>
            <a:off x="2834619" y="6340088"/>
            <a:ext cx="1596709"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A </a:t>
            </a:r>
            <a:endParaRPr b="1" sz="2358">
              <a:solidFill>
                <a:srgbClr val="FF0000"/>
              </a:solidFill>
              <a:latin typeface="Arial"/>
              <a:ea typeface="Arial"/>
              <a:cs typeface="Arial"/>
              <a:sym typeface="Arial"/>
            </a:endParaRPr>
          </a:p>
        </p:txBody>
      </p:sp>
      <p:sp>
        <p:nvSpPr>
          <p:cNvPr id="921" name="Google Shape;921;p87"/>
          <p:cNvSpPr txBox="1"/>
          <p:nvPr/>
        </p:nvSpPr>
        <p:spPr>
          <a:xfrm>
            <a:off x="8766226" y="6386771"/>
            <a:ext cx="1599588"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B </a:t>
            </a:r>
            <a:endParaRPr b="1" sz="2358">
              <a:solidFill>
                <a:srgbClr val="FF0000"/>
              </a:solidFill>
              <a:latin typeface="Arial"/>
              <a:ea typeface="Arial"/>
              <a:cs typeface="Arial"/>
              <a:sym typeface="Arial"/>
            </a:endParaRPr>
          </a:p>
        </p:txBody>
      </p:sp>
      <p:pic>
        <p:nvPicPr>
          <p:cNvPr descr="通過診斷測試。" id="922" name="Google Shape;922;p87"/>
          <p:cNvPicPr preferRelativeResize="0"/>
          <p:nvPr/>
        </p:nvPicPr>
        <p:blipFill rotWithShape="1">
          <a:blip r:embed="rId3">
            <a:alphaModFix/>
          </a:blip>
          <a:srcRect b="0" l="0" r="0" t="0"/>
          <a:stretch/>
        </p:blipFill>
        <p:spPr>
          <a:xfrm>
            <a:off x="2363113" y="6301765"/>
            <a:ext cx="485204" cy="483764"/>
          </a:xfrm>
          <a:prstGeom prst="rect">
            <a:avLst/>
          </a:prstGeom>
          <a:noFill/>
          <a:ln>
            <a:noFill/>
          </a:ln>
        </p:spPr>
      </p:pic>
      <p:pic>
        <p:nvPicPr>
          <p:cNvPr id="923" name="Google Shape;923;p87"/>
          <p:cNvPicPr preferRelativeResize="0"/>
          <p:nvPr/>
        </p:nvPicPr>
        <p:blipFill rotWithShape="1">
          <a:blip r:embed="rId4">
            <a:alphaModFix/>
          </a:blip>
          <a:srcRect b="0" l="0" r="0" t="0"/>
          <a:stretch/>
        </p:blipFill>
        <p:spPr>
          <a:xfrm>
            <a:off x="1392556" y="2349084"/>
            <a:ext cx="4474668" cy="3626346"/>
          </a:xfrm>
          <a:prstGeom prst="rect">
            <a:avLst/>
          </a:prstGeom>
          <a:noFill/>
          <a:ln cap="flat" cmpd="sng" w="9525">
            <a:solidFill>
              <a:schemeClr val="dk1"/>
            </a:solidFill>
            <a:prstDash val="solid"/>
            <a:miter lim="800000"/>
            <a:headEnd len="sm" w="sm" type="none"/>
            <a:tailEnd len="sm" w="sm" type="none"/>
          </a:ln>
        </p:spPr>
      </p:pic>
      <p:pic>
        <p:nvPicPr>
          <p:cNvPr id="924" name="Google Shape;924;p87"/>
          <p:cNvPicPr preferRelativeResize="0"/>
          <p:nvPr/>
        </p:nvPicPr>
        <p:blipFill rotWithShape="1">
          <a:blip r:embed="rId5">
            <a:alphaModFix/>
          </a:blip>
          <a:srcRect b="0" l="0" r="0" t="0"/>
          <a:stretch/>
        </p:blipFill>
        <p:spPr>
          <a:xfrm>
            <a:off x="7107610" y="2293324"/>
            <a:ext cx="4630311" cy="3579734"/>
          </a:xfrm>
          <a:prstGeom prst="rect">
            <a:avLst/>
          </a:prstGeom>
          <a:noFill/>
          <a:ln cap="flat" cmpd="sng" w="9525">
            <a:solidFill>
              <a:schemeClr val="dk1"/>
            </a:solidFill>
            <a:prstDash val="solid"/>
            <a:miter lim="800000"/>
            <a:headEnd len="sm" w="sm" type="none"/>
            <a:tailEnd len="sm" w="sm" type="none"/>
          </a:ln>
        </p:spPr>
      </p:pic>
      <p:sp>
        <p:nvSpPr>
          <p:cNvPr id="925" name="Google Shape;925;p87"/>
          <p:cNvSpPr/>
          <p:nvPr/>
        </p:nvSpPr>
        <p:spPr>
          <a:xfrm>
            <a:off x="6769223" y="5975430"/>
            <a:ext cx="760200" cy="573030"/>
          </a:xfrm>
          <a:prstGeom prst="wedgeRoundRectCallout">
            <a:avLst>
              <a:gd fmla="val 84029" name="adj1"/>
              <a:gd fmla="val -176586"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BAD</a:t>
            </a:r>
            <a:endParaRPr/>
          </a:p>
        </p:txBody>
      </p:sp>
      <p:sp>
        <p:nvSpPr>
          <p:cNvPr id="926" name="Google Shape;926;p87"/>
          <p:cNvSpPr/>
          <p:nvPr/>
        </p:nvSpPr>
        <p:spPr>
          <a:xfrm>
            <a:off x="9871973" y="5873058"/>
            <a:ext cx="760200" cy="573030"/>
          </a:xfrm>
          <a:prstGeom prst="wedgeRoundRectCallout">
            <a:avLst>
              <a:gd fmla="val -102000" name="adj1"/>
              <a:gd fmla="val -117173" name="adj2"/>
              <a:gd fmla="val 16667" name="adj3"/>
            </a:avLst>
          </a:prstGeom>
          <a:solidFill>
            <a:srgbClr val="FAF9F9"/>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BAD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88"/>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3-2 鈑金設計</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思考3 20 單體還是多本體比較好</a:t>
            </a:r>
            <a:endParaRPr/>
          </a:p>
        </p:txBody>
      </p:sp>
      <p:pic>
        <p:nvPicPr>
          <p:cNvPr id="933" name="Google Shape;933;p88"/>
          <p:cNvPicPr preferRelativeResize="0"/>
          <p:nvPr/>
        </p:nvPicPr>
        <p:blipFill rotWithShape="1">
          <a:blip r:embed="rId3">
            <a:alphaModFix/>
          </a:blip>
          <a:srcRect b="0" l="0" r="0" t="0"/>
          <a:stretch/>
        </p:blipFill>
        <p:spPr>
          <a:xfrm>
            <a:off x="818680" y="2219161"/>
            <a:ext cx="3870111" cy="2519952"/>
          </a:xfrm>
          <a:prstGeom prst="rect">
            <a:avLst/>
          </a:prstGeom>
          <a:noFill/>
          <a:ln>
            <a:noFill/>
          </a:ln>
        </p:spPr>
      </p:pic>
      <p:pic>
        <p:nvPicPr>
          <p:cNvPr id="934" name="Google Shape;934;p88"/>
          <p:cNvPicPr preferRelativeResize="0"/>
          <p:nvPr/>
        </p:nvPicPr>
        <p:blipFill rotWithShape="1">
          <a:blip r:embed="rId4">
            <a:alphaModFix/>
          </a:blip>
          <a:srcRect b="0" l="0" r="0" t="0"/>
          <a:stretch/>
        </p:blipFill>
        <p:spPr>
          <a:xfrm>
            <a:off x="4205027" y="4435600"/>
            <a:ext cx="2206555" cy="2520643"/>
          </a:xfrm>
          <a:prstGeom prst="rect">
            <a:avLst/>
          </a:prstGeom>
          <a:noFill/>
          <a:ln>
            <a:noFill/>
          </a:ln>
        </p:spPr>
      </p:pic>
      <p:pic>
        <p:nvPicPr>
          <p:cNvPr id="935" name="Google Shape;935;p88"/>
          <p:cNvPicPr preferRelativeResize="0"/>
          <p:nvPr/>
        </p:nvPicPr>
        <p:blipFill rotWithShape="1">
          <a:blip r:embed="rId5">
            <a:alphaModFix/>
          </a:blip>
          <a:srcRect b="0" l="0" r="0" t="0"/>
          <a:stretch/>
        </p:blipFill>
        <p:spPr>
          <a:xfrm>
            <a:off x="7283920" y="4010164"/>
            <a:ext cx="3184942" cy="3000642"/>
          </a:xfrm>
          <a:prstGeom prst="rect">
            <a:avLst/>
          </a:prstGeom>
          <a:noFill/>
          <a:ln>
            <a:noFill/>
          </a:ln>
        </p:spPr>
      </p:pic>
      <p:pic>
        <p:nvPicPr>
          <p:cNvPr id="936" name="Google Shape;936;p88"/>
          <p:cNvPicPr preferRelativeResize="0"/>
          <p:nvPr/>
        </p:nvPicPr>
        <p:blipFill rotWithShape="1">
          <a:blip r:embed="rId6">
            <a:alphaModFix/>
          </a:blip>
          <a:srcRect b="0" l="0" r="0" t="0"/>
          <a:stretch/>
        </p:blipFill>
        <p:spPr>
          <a:xfrm>
            <a:off x="5725426" y="2121394"/>
            <a:ext cx="6554184" cy="186604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89"/>
          <p:cNvSpPr/>
          <p:nvPr/>
        </p:nvSpPr>
        <p:spPr>
          <a:xfrm>
            <a:off x="0" y="1029890"/>
            <a:ext cx="13246252" cy="100790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3-2 鈑金設計</a:t>
            </a:r>
            <a:endParaRPr/>
          </a:p>
          <a:p>
            <a:pPr indent="0" lvl="0" marL="0" marR="0" rtl="0" algn="ctr">
              <a:spcBef>
                <a:spcPts val="0"/>
              </a:spcBef>
              <a:spcAft>
                <a:spcPts val="0"/>
              </a:spcAft>
              <a:buNone/>
            </a:pPr>
            <a:r>
              <a:rPr lang="en-US" sz="2358">
                <a:solidFill>
                  <a:schemeClr val="lt1"/>
                </a:solidFill>
                <a:latin typeface="Arial"/>
                <a:ea typeface="Arial"/>
                <a:cs typeface="Arial"/>
                <a:sym typeface="Arial"/>
              </a:rPr>
              <a:t>思考5 用哪個指令比較好</a:t>
            </a:r>
            <a:endParaRPr/>
          </a:p>
        </p:txBody>
      </p:sp>
      <p:pic>
        <p:nvPicPr>
          <p:cNvPr id="943" name="Google Shape;943;p89"/>
          <p:cNvPicPr preferRelativeResize="0"/>
          <p:nvPr/>
        </p:nvPicPr>
        <p:blipFill rotWithShape="1">
          <a:blip r:embed="rId3">
            <a:alphaModFix/>
          </a:blip>
          <a:srcRect b="0" l="0" r="0" t="0"/>
          <a:stretch/>
        </p:blipFill>
        <p:spPr>
          <a:xfrm>
            <a:off x="3324287" y="1895055"/>
            <a:ext cx="3806956" cy="2660838"/>
          </a:xfrm>
          <a:prstGeom prst="rect">
            <a:avLst/>
          </a:prstGeom>
          <a:noFill/>
          <a:ln>
            <a:noFill/>
          </a:ln>
        </p:spPr>
      </p:pic>
      <p:pic>
        <p:nvPicPr>
          <p:cNvPr id="944" name="Google Shape;944;p89"/>
          <p:cNvPicPr preferRelativeResize="0"/>
          <p:nvPr/>
        </p:nvPicPr>
        <p:blipFill rotWithShape="1">
          <a:blip r:embed="rId4">
            <a:alphaModFix/>
          </a:blip>
          <a:srcRect b="0" l="0" r="0" t="0"/>
          <a:stretch/>
        </p:blipFill>
        <p:spPr>
          <a:xfrm>
            <a:off x="7836110" y="2276669"/>
            <a:ext cx="3455456" cy="3911122"/>
          </a:xfrm>
          <a:prstGeom prst="rect">
            <a:avLst/>
          </a:prstGeom>
          <a:noFill/>
          <a:ln>
            <a:noFill/>
          </a:ln>
        </p:spPr>
      </p:pic>
      <p:pic>
        <p:nvPicPr>
          <p:cNvPr id="945" name="Google Shape;945;p89"/>
          <p:cNvPicPr preferRelativeResize="0"/>
          <p:nvPr/>
        </p:nvPicPr>
        <p:blipFill rotWithShape="1">
          <a:blip r:embed="rId5">
            <a:alphaModFix/>
          </a:blip>
          <a:srcRect b="0" l="0" r="0" t="0"/>
          <a:stretch/>
        </p:blipFill>
        <p:spPr>
          <a:xfrm>
            <a:off x="2262319" y="4864792"/>
            <a:ext cx="5816085" cy="1655898"/>
          </a:xfrm>
          <a:prstGeom prst="rect">
            <a:avLst/>
          </a:prstGeom>
          <a:noFill/>
          <a:ln>
            <a:noFill/>
          </a:ln>
        </p:spPr>
      </p:pic>
      <p:sp>
        <p:nvSpPr>
          <p:cNvPr id="946" name="Google Shape;946;p89"/>
          <p:cNvSpPr txBox="1"/>
          <p:nvPr/>
        </p:nvSpPr>
        <p:spPr>
          <a:xfrm>
            <a:off x="1763611" y="3657771"/>
            <a:ext cx="2134410" cy="4551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58">
                <a:solidFill>
                  <a:srgbClr val="FF0000"/>
                </a:solidFill>
                <a:latin typeface="Arial"/>
                <a:ea typeface="Arial"/>
                <a:cs typeface="Arial"/>
                <a:sym typeface="Arial"/>
              </a:rPr>
              <a:t>邊線/斜接凸緣</a:t>
            </a:r>
            <a:endParaRPr b="1" sz="2358">
              <a:solidFill>
                <a:srgbClr val="FF0000"/>
              </a:solidFill>
              <a:latin typeface="Arial"/>
              <a:ea typeface="Arial"/>
              <a:cs typeface="Arial"/>
              <a:sym typeface="Arial"/>
            </a:endParaRPr>
          </a:p>
        </p:txBody>
      </p:sp>
      <p:sp>
        <p:nvSpPr>
          <p:cNvPr id="947" name="Google Shape;947;p89"/>
          <p:cNvSpPr txBox="1"/>
          <p:nvPr/>
        </p:nvSpPr>
        <p:spPr>
          <a:xfrm>
            <a:off x="3741919" y="6548901"/>
            <a:ext cx="2971692" cy="4551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58">
                <a:solidFill>
                  <a:srgbClr val="FF0000"/>
                </a:solidFill>
                <a:latin typeface="Arial"/>
                <a:ea typeface="Arial"/>
                <a:cs typeface="Arial"/>
                <a:sym typeface="Arial"/>
              </a:rPr>
              <a:t>轉換鈑金/插入彎折</a:t>
            </a:r>
            <a:endParaRPr b="1" sz="2358">
              <a:solidFill>
                <a:srgbClr val="FF0000"/>
              </a:solidFill>
              <a:latin typeface="Arial"/>
              <a:ea typeface="Arial"/>
              <a:cs typeface="Arial"/>
              <a:sym typeface="Arial"/>
            </a:endParaRPr>
          </a:p>
        </p:txBody>
      </p:sp>
      <p:pic>
        <p:nvPicPr>
          <p:cNvPr id="948" name="Google Shape;948;p89"/>
          <p:cNvPicPr preferRelativeResize="0"/>
          <p:nvPr/>
        </p:nvPicPr>
        <p:blipFill rotWithShape="1">
          <a:blip r:embed="rId6">
            <a:alphaModFix/>
          </a:blip>
          <a:srcRect b="0" l="0" r="0" t="0"/>
          <a:stretch/>
        </p:blipFill>
        <p:spPr>
          <a:xfrm>
            <a:off x="2006457" y="2377327"/>
            <a:ext cx="554776" cy="549993"/>
          </a:xfrm>
          <a:prstGeom prst="rect">
            <a:avLst/>
          </a:prstGeom>
          <a:noFill/>
          <a:ln>
            <a:noFill/>
          </a:ln>
        </p:spPr>
      </p:pic>
      <p:pic>
        <p:nvPicPr>
          <p:cNvPr id="949" name="Google Shape;949;p89"/>
          <p:cNvPicPr preferRelativeResize="0"/>
          <p:nvPr/>
        </p:nvPicPr>
        <p:blipFill rotWithShape="1">
          <a:blip r:embed="rId7">
            <a:alphaModFix/>
          </a:blip>
          <a:srcRect b="0" l="0" r="0" t="0"/>
          <a:stretch/>
        </p:blipFill>
        <p:spPr>
          <a:xfrm>
            <a:off x="2021587" y="3050777"/>
            <a:ext cx="481460" cy="483535"/>
          </a:xfrm>
          <a:prstGeom prst="rect">
            <a:avLst/>
          </a:prstGeom>
          <a:noFill/>
          <a:ln>
            <a:noFill/>
          </a:ln>
        </p:spPr>
      </p:pic>
      <p:pic>
        <p:nvPicPr>
          <p:cNvPr id="950" name="Google Shape;950;p89"/>
          <p:cNvPicPr preferRelativeResize="0"/>
          <p:nvPr/>
        </p:nvPicPr>
        <p:blipFill rotWithShape="1">
          <a:blip r:embed="rId8">
            <a:alphaModFix/>
          </a:blip>
          <a:srcRect b="0" l="0" r="0" t="0"/>
          <a:stretch/>
        </p:blipFill>
        <p:spPr>
          <a:xfrm>
            <a:off x="8198148" y="5803672"/>
            <a:ext cx="550569" cy="550569"/>
          </a:xfrm>
          <a:prstGeom prst="rect">
            <a:avLst/>
          </a:prstGeom>
          <a:noFill/>
          <a:ln>
            <a:noFill/>
          </a:ln>
        </p:spPr>
      </p:pic>
      <p:pic>
        <p:nvPicPr>
          <p:cNvPr id="951" name="Google Shape;951;p89"/>
          <p:cNvPicPr preferRelativeResize="0"/>
          <p:nvPr/>
        </p:nvPicPr>
        <p:blipFill rotWithShape="1">
          <a:blip r:embed="rId9">
            <a:alphaModFix/>
          </a:blip>
          <a:srcRect b="0" l="0" r="0" t="0"/>
          <a:stretch/>
        </p:blipFill>
        <p:spPr>
          <a:xfrm>
            <a:off x="8175150" y="5280965"/>
            <a:ext cx="429681" cy="4117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9"/>
          <p:cNvSpPr/>
          <p:nvPr/>
        </p:nvSpPr>
        <p:spPr>
          <a:xfrm>
            <a:off x="1" y="1038529"/>
            <a:ext cx="1324769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1-1 提升自我</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rgbClr val="FF0000"/>
                </a:solidFill>
                <a:latin typeface="Arial"/>
                <a:ea typeface="Arial"/>
                <a:cs typeface="Arial"/>
                <a:sym typeface="Arial"/>
              </a:rPr>
              <a:t>好處5</a:t>
            </a:r>
            <a:r>
              <a:rPr lang="en-US" sz="2358">
                <a:solidFill>
                  <a:schemeClr val="lt1"/>
                </a:solidFill>
                <a:latin typeface="Arial"/>
                <a:ea typeface="Arial"/>
                <a:cs typeface="Arial"/>
                <a:sym typeface="Arial"/>
              </a:rPr>
              <a:t> 會出鈑金工程圖</a:t>
            </a:r>
            <a:endParaRPr/>
          </a:p>
        </p:txBody>
      </p:sp>
      <p:pic>
        <p:nvPicPr>
          <p:cNvPr id="112" name="Google Shape;112;p9"/>
          <p:cNvPicPr preferRelativeResize="0"/>
          <p:nvPr/>
        </p:nvPicPr>
        <p:blipFill rotWithShape="1">
          <a:blip r:embed="rId3">
            <a:alphaModFix/>
          </a:blip>
          <a:srcRect b="0" l="0" r="0" t="0"/>
          <a:stretch/>
        </p:blipFill>
        <p:spPr>
          <a:xfrm>
            <a:off x="7142162" y="2206181"/>
            <a:ext cx="3939220" cy="3675742"/>
          </a:xfrm>
          <a:prstGeom prst="rect">
            <a:avLst/>
          </a:prstGeom>
          <a:noFill/>
          <a:ln>
            <a:noFill/>
          </a:ln>
        </p:spPr>
      </p:pic>
      <p:pic>
        <p:nvPicPr>
          <p:cNvPr id="113" name="Google Shape;113;p9"/>
          <p:cNvPicPr preferRelativeResize="0"/>
          <p:nvPr/>
        </p:nvPicPr>
        <p:blipFill rotWithShape="1">
          <a:blip r:embed="rId4">
            <a:alphaModFix/>
          </a:blip>
          <a:srcRect b="0" l="0" r="0" t="0"/>
          <a:stretch/>
        </p:blipFill>
        <p:spPr>
          <a:xfrm>
            <a:off x="2299608" y="2358080"/>
            <a:ext cx="4823240" cy="3371949"/>
          </a:xfrm>
          <a:prstGeom prst="rect">
            <a:avLst/>
          </a:prstGeom>
          <a:noFill/>
          <a:ln>
            <a:noFill/>
          </a:ln>
        </p:spPr>
      </p:pic>
      <p:sp>
        <p:nvSpPr>
          <p:cNvPr id="114" name="Google Shape;114;p9"/>
          <p:cNvSpPr txBox="1"/>
          <p:nvPr/>
        </p:nvSpPr>
        <p:spPr>
          <a:xfrm>
            <a:off x="5155278" y="6649958"/>
            <a:ext cx="2937137" cy="390748"/>
          </a:xfrm>
          <a:prstGeom prst="rect">
            <a:avLst/>
          </a:prstGeom>
          <a:noFill/>
          <a:ln>
            <a:noFill/>
          </a:ln>
        </p:spPr>
        <p:txBody>
          <a:bodyPr anchorCtr="1" anchor="ctr" bIns="0" lIns="0" spcFirstLastPara="1" rIns="0" wrap="square" tIns="0">
            <a:spAutoFit/>
          </a:bodyPr>
          <a:lstStyle/>
          <a:p>
            <a:pPr indent="0" lvl="0" marL="0" marR="0" rtl="0" algn="l">
              <a:spcBef>
                <a:spcPts val="0"/>
              </a:spcBef>
              <a:spcAft>
                <a:spcPts val="0"/>
              </a:spcAft>
              <a:buNone/>
            </a:pPr>
            <a:r>
              <a:rPr b="1" lang="en-US" sz="2539">
                <a:solidFill>
                  <a:srgbClr val="FF0000"/>
                </a:solidFill>
                <a:latin typeface="Arial"/>
                <a:ea typeface="Arial"/>
                <a:cs typeface="Arial"/>
                <a:sym typeface="Arial"/>
              </a:rPr>
              <a:t>展開圖 VS 三視圖</a:t>
            </a:r>
            <a:endParaRPr/>
          </a:p>
        </p:txBody>
      </p:sp>
      <p:pic>
        <p:nvPicPr>
          <p:cNvPr id="115" name="Google Shape;115;p9"/>
          <p:cNvPicPr preferRelativeResize="0"/>
          <p:nvPr/>
        </p:nvPicPr>
        <p:blipFill rotWithShape="1">
          <a:blip r:embed="rId5">
            <a:alphaModFix/>
          </a:blip>
          <a:srcRect b="0" l="0" r="0" t="0"/>
          <a:stretch/>
        </p:blipFill>
        <p:spPr>
          <a:xfrm>
            <a:off x="828400" y="2206182"/>
            <a:ext cx="2097749" cy="4086242"/>
          </a:xfrm>
          <a:prstGeom prst="rect">
            <a:avLst/>
          </a:prstGeom>
          <a:noFill/>
          <a:ln>
            <a:noFill/>
          </a:ln>
        </p:spPr>
      </p:pic>
      <p:sp>
        <p:nvSpPr>
          <p:cNvPr id="116" name="Google Shape;116;p9"/>
          <p:cNvSpPr/>
          <p:nvPr/>
        </p:nvSpPr>
        <p:spPr>
          <a:xfrm>
            <a:off x="2546406" y="2758336"/>
            <a:ext cx="2073994" cy="691091"/>
          </a:xfrm>
          <a:prstGeom prst="wedgeRoundRectCallout">
            <a:avLst>
              <a:gd fmla="val -57167" name="adj1"/>
              <a:gd fmla="val 12034" name="adj2"/>
              <a:gd fmla="val 16667" name="adj3"/>
            </a:avLst>
          </a:prstGeom>
          <a:solidFill>
            <a:srgbClr val="DDF76F"/>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這就是區隔</a:t>
            </a:r>
            <a:endParaRPr sz="2358">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90"/>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3 鈑金實務討論</a:t>
            </a:r>
            <a:endParaRPr sz="3265">
              <a:solidFill>
                <a:schemeClr val="lt1"/>
              </a:solidFill>
              <a:latin typeface="Arial"/>
              <a:ea typeface="Arial"/>
              <a:cs typeface="Arial"/>
              <a:sym typeface="Arial"/>
            </a:endParaRPr>
          </a:p>
        </p:txBody>
      </p:sp>
      <p:sp>
        <p:nvSpPr>
          <p:cNvPr id="957" name="Google Shape;957;p90"/>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3-1 加工方式</a:t>
            </a:r>
            <a:endParaRPr sz="2800">
              <a:solidFill>
                <a:schemeClr val="dk1"/>
              </a:solidFill>
              <a:latin typeface="Arial"/>
              <a:ea typeface="Arial"/>
              <a:cs typeface="Arial"/>
              <a:sym typeface="Arial"/>
            </a:endParaRPr>
          </a:p>
        </p:txBody>
      </p:sp>
      <p:sp>
        <p:nvSpPr>
          <p:cNvPr id="958" name="Google Shape;958;p90"/>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3-2 鈑金設計</a:t>
            </a:r>
            <a:endParaRPr sz="2800">
              <a:solidFill>
                <a:schemeClr val="dk1"/>
              </a:solidFill>
              <a:latin typeface="Arial"/>
              <a:ea typeface="Arial"/>
              <a:cs typeface="Arial"/>
              <a:sym typeface="Arial"/>
            </a:endParaRPr>
          </a:p>
        </p:txBody>
      </p:sp>
      <p:sp>
        <p:nvSpPr>
          <p:cNvPr id="959" name="Google Shape;959;p90"/>
          <p:cNvSpPr/>
          <p:nvPr/>
        </p:nvSpPr>
        <p:spPr>
          <a:xfrm>
            <a:off x="951707" y="401519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3-3 實際案例</a:t>
            </a:r>
            <a:endParaRPr/>
          </a:p>
        </p:txBody>
      </p:sp>
      <p:sp>
        <p:nvSpPr>
          <p:cNvPr id="960" name="Google Shape;960;p90"/>
          <p:cNvSpPr/>
          <p:nvPr/>
        </p:nvSpPr>
        <p:spPr>
          <a:xfrm>
            <a:off x="951707" y="497196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3-4 廠商行銷</a:t>
            </a:r>
            <a:endParaRPr sz="2800">
              <a:solidFill>
                <a:schemeClr val="dk1"/>
              </a:solidFill>
              <a:latin typeface="Arial"/>
              <a:ea typeface="Arial"/>
              <a:cs typeface="Arial"/>
              <a:sym typeface="Arial"/>
            </a:endParaRPr>
          </a:p>
        </p:txBody>
      </p:sp>
      <p:sp>
        <p:nvSpPr>
          <p:cNvPr id="961" name="Google Shape;961;p90"/>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2-5  </a:t>
            </a:r>
            <a:endParaRPr sz="2800">
              <a:solidFill>
                <a:schemeClr val="dk1"/>
              </a:solidFill>
              <a:latin typeface="Arial"/>
              <a:ea typeface="Arial"/>
              <a:cs typeface="Arial"/>
              <a:sym typeface="Arial"/>
            </a:endParaRPr>
          </a:p>
        </p:txBody>
      </p:sp>
      <p:sp>
        <p:nvSpPr>
          <p:cNvPr id="962" name="Google Shape;962;p90"/>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963" name="Google Shape;963;p90"/>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91"/>
          <p:cNvSpPr/>
          <p:nvPr/>
        </p:nvSpPr>
        <p:spPr>
          <a:xfrm>
            <a:off x="0" y="1029891"/>
            <a:ext cx="1324625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 </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 河堤案</a:t>
            </a:r>
            <a:endParaRPr/>
          </a:p>
        </p:txBody>
      </p:sp>
      <p:pic>
        <p:nvPicPr>
          <p:cNvPr id="969" name="Google Shape;969;p91"/>
          <p:cNvPicPr preferRelativeResize="0"/>
          <p:nvPr/>
        </p:nvPicPr>
        <p:blipFill rotWithShape="1">
          <a:blip r:embed="rId3">
            <a:alphaModFix/>
          </a:blip>
          <a:srcRect b="0" l="0" r="0" t="0"/>
          <a:stretch/>
        </p:blipFill>
        <p:spPr>
          <a:xfrm>
            <a:off x="956899" y="2406251"/>
            <a:ext cx="4698699" cy="1823441"/>
          </a:xfrm>
          <a:prstGeom prst="rect">
            <a:avLst/>
          </a:prstGeom>
          <a:noFill/>
          <a:ln>
            <a:noFill/>
          </a:ln>
        </p:spPr>
      </p:pic>
      <p:pic>
        <p:nvPicPr>
          <p:cNvPr id="970" name="Google Shape;970;p91"/>
          <p:cNvPicPr preferRelativeResize="0"/>
          <p:nvPr/>
        </p:nvPicPr>
        <p:blipFill rotWithShape="1">
          <a:blip r:embed="rId4">
            <a:alphaModFix/>
          </a:blip>
          <a:srcRect b="0" l="0" r="0" t="0"/>
          <a:stretch/>
        </p:blipFill>
        <p:spPr>
          <a:xfrm>
            <a:off x="956895" y="5420212"/>
            <a:ext cx="4698700" cy="1138517"/>
          </a:xfrm>
          <a:prstGeom prst="rect">
            <a:avLst/>
          </a:prstGeom>
          <a:noFill/>
          <a:ln>
            <a:noFill/>
          </a:ln>
        </p:spPr>
      </p:pic>
      <p:pic>
        <p:nvPicPr>
          <p:cNvPr id="971" name="Google Shape;971;p91"/>
          <p:cNvPicPr preferRelativeResize="0"/>
          <p:nvPr/>
        </p:nvPicPr>
        <p:blipFill rotWithShape="1">
          <a:blip r:embed="rId5">
            <a:alphaModFix/>
          </a:blip>
          <a:srcRect b="0" l="0" r="0" t="0"/>
          <a:stretch/>
        </p:blipFill>
        <p:spPr>
          <a:xfrm>
            <a:off x="7440197" y="4831610"/>
            <a:ext cx="2293558" cy="2040039"/>
          </a:xfrm>
          <a:prstGeom prst="rect">
            <a:avLst/>
          </a:prstGeom>
          <a:noFill/>
          <a:ln>
            <a:noFill/>
          </a:ln>
        </p:spPr>
      </p:pic>
      <p:pic>
        <p:nvPicPr>
          <p:cNvPr id="972" name="Google Shape;972;p91"/>
          <p:cNvPicPr preferRelativeResize="0"/>
          <p:nvPr/>
        </p:nvPicPr>
        <p:blipFill rotWithShape="1">
          <a:blip r:embed="rId6">
            <a:alphaModFix/>
          </a:blip>
          <a:srcRect b="0" l="0" r="0" t="0"/>
          <a:stretch/>
        </p:blipFill>
        <p:spPr>
          <a:xfrm>
            <a:off x="6381600" y="2216750"/>
            <a:ext cx="5736780" cy="2614858"/>
          </a:xfrm>
          <a:prstGeom prst="rect">
            <a:avLst/>
          </a:prstGeom>
          <a:noFill/>
          <a:ln>
            <a:noFill/>
          </a:ln>
        </p:spPr>
      </p:pic>
      <p:sp>
        <p:nvSpPr>
          <p:cNvPr id="973" name="Google Shape;973;p91"/>
          <p:cNvSpPr/>
          <p:nvPr/>
        </p:nvSpPr>
        <p:spPr>
          <a:xfrm>
            <a:off x="10908611" y="2406249"/>
            <a:ext cx="1036637" cy="573030"/>
          </a:xfrm>
          <a:prstGeom prst="wedgeRoundRectCallout">
            <a:avLst>
              <a:gd fmla="val -38889" name="adj1"/>
              <a:gd fmla="val 107037" name="adj2"/>
              <a:gd fmla="val 16667" name="adj3"/>
            </a:avLst>
          </a:prstGeom>
          <a:solidFill>
            <a:schemeClr val="lt1"/>
          </a:solidFill>
          <a:ln cap="flat" cmpd="sng" w="19050">
            <a:solidFill>
              <a:srgbClr val="FF0000"/>
            </a:solidFill>
            <a:prstDash val="solid"/>
            <a:miter lim="800000"/>
            <a:headEnd len="sm" w="sm" type="none"/>
            <a:tailEnd len="sm" w="sm" type="none"/>
          </a:ln>
        </p:spPr>
        <p:txBody>
          <a:bodyPr anchorCtr="1" anchor="ctr" bIns="0" lIns="0" spcFirstLastPara="1" rIns="0" wrap="square" tIns="0">
            <a:noAutofit/>
          </a:bodyPr>
          <a:lstStyle/>
          <a:p>
            <a:pPr indent="0" lvl="0" marL="0" marR="0" rtl="0" algn="l">
              <a:spcBef>
                <a:spcPts val="0"/>
              </a:spcBef>
              <a:spcAft>
                <a:spcPts val="0"/>
              </a:spcAft>
              <a:buNone/>
            </a:pPr>
            <a:r>
              <a:rPr lang="en-US" sz="2358">
                <a:solidFill>
                  <a:schemeClr val="dk1"/>
                </a:solidFill>
                <a:latin typeface="Arial"/>
                <a:ea typeface="Arial"/>
                <a:cs typeface="Arial"/>
                <a:sym typeface="Arial"/>
              </a:rPr>
              <a:t>取樣</a:t>
            </a:r>
            <a:endParaRPr sz="2358">
              <a:solidFill>
                <a:schemeClr val="dk1"/>
              </a:solidFill>
              <a:latin typeface="Arial"/>
              <a:ea typeface="Arial"/>
              <a:cs typeface="Arial"/>
              <a:sym typeface="Arial"/>
            </a:endParaRPr>
          </a:p>
        </p:txBody>
      </p:sp>
      <p:pic>
        <p:nvPicPr>
          <p:cNvPr id="974" name="Google Shape;974;p91"/>
          <p:cNvPicPr preferRelativeResize="0"/>
          <p:nvPr/>
        </p:nvPicPr>
        <p:blipFill rotWithShape="1">
          <a:blip r:embed="rId7">
            <a:alphaModFix/>
          </a:blip>
          <a:srcRect b="0" l="0" r="0" t="0"/>
          <a:stretch/>
        </p:blipFill>
        <p:spPr>
          <a:xfrm>
            <a:off x="9941082" y="4787541"/>
            <a:ext cx="2624024" cy="163429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p92"/>
          <p:cNvPicPr preferRelativeResize="0"/>
          <p:nvPr/>
        </p:nvPicPr>
        <p:blipFill rotWithShape="1">
          <a:blip r:embed="rId3">
            <a:alphaModFix/>
          </a:blip>
          <a:srcRect b="0" l="0" r="0" t="0"/>
          <a:stretch/>
        </p:blipFill>
        <p:spPr>
          <a:xfrm>
            <a:off x="1095117" y="2525094"/>
            <a:ext cx="2902583" cy="2801799"/>
          </a:xfrm>
          <a:prstGeom prst="rect">
            <a:avLst/>
          </a:prstGeom>
          <a:noFill/>
          <a:ln>
            <a:noFill/>
          </a:ln>
        </p:spPr>
      </p:pic>
      <p:pic>
        <p:nvPicPr>
          <p:cNvPr id="981" name="Google Shape;981;p92"/>
          <p:cNvPicPr preferRelativeResize="0"/>
          <p:nvPr/>
        </p:nvPicPr>
        <p:blipFill rotWithShape="1">
          <a:blip r:embed="rId4">
            <a:alphaModFix/>
          </a:blip>
          <a:srcRect b="0" l="0" r="0" t="0"/>
          <a:stretch/>
        </p:blipFill>
        <p:spPr>
          <a:xfrm>
            <a:off x="4322265" y="2525092"/>
            <a:ext cx="2833474" cy="2542640"/>
          </a:xfrm>
          <a:prstGeom prst="rect">
            <a:avLst/>
          </a:prstGeom>
          <a:noFill/>
          <a:ln>
            <a:noFill/>
          </a:ln>
        </p:spPr>
      </p:pic>
      <p:pic>
        <p:nvPicPr>
          <p:cNvPr id="982" name="Google Shape;982;p92"/>
          <p:cNvPicPr preferRelativeResize="0"/>
          <p:nvPr/>
        </p:nvPicPr>
        <p:blipFill rotWithShape="1">
          <a:blip r:embed="rId5">
            <a:alphaModFix/>
          </a:blip>
          <a:srcRect b="0" l="0" r="0" t="0"/>
          <a:stretch/>
        </p:blipFill>
        <p:spPr>
          <a:xfrm>
            <a:off x="8502030" y="2689947"/>
            <a:ext cx="2463453" cy="3248128"/>
          </a:xfrm>
          <a:prstGeom prst="rect">
            <a:avLst/>
          </a:prstGeom>
          <a:noFill/>
          <a:ln>
            <a:noFill/>
          </a:ln>
        </p:spPr>
      </p:pic>
      <p:sp>
        <p:nvSpPr>
          <p:cNvPr id="983" name="Google Shape;983;p92"/>
          <p:cNvSpPr/>
          <p:nvPr/>
        </p:nvSpPr>
        <p:spPr>
          <a:xfrm>
            <a:off x="2546409" y="5938077"/>
            <a:ext cx="1186543"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1 分 割</a:t>
            </a:r>
            <a:endParaRPr/>
          </a:p>
        </p:txBody>
      </p:sp>
      <p:sp>
        <p:nvSpPr>
          <p:cNvPr id="984" name="Google Shape;984;p92"/>
          <p:cNvSpPr/>
          <p:nvPr/>
        </p:nvSpPr>
        <p:spPr>
          <a:xfrm>
            <a:off x="6034980" y="5938077"/>
            <a:ext cx="1186543"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2 取 面</a:t>
            </a:r>
            <a:endParaRPr/>
          </a:p>
        </p:txBody>
      </p:sp>
      <p:sp>
        <p:nvSpPr>
          <p:cNvPr id="985" name="Google Shape;985;p92"/>
          <p:cNvSpPr/>
          <p:nvPr/>
        </p:nvSpPr>
        <p:spPr>
          <a:xfrm>
            <a:off x="9526429" y="5938077"/>
            <a:ext cx="1186543" cy="483081"/>
          </a:xfrm>
          <a:prstGeom prst="rect">
            <a:avLst/>
          </a:prstGeom>
          <a:solidFill>
            <a:srgbClr val="FF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39">
                <a:solidFill>
                  <a:schemeClr val="lt1"/>
                </a:solidFill>
                <a:latin typeface="Arial"/>
                <a:ea typeface="Arial"/>
                <a:cs typeface="Arial"/>
                <a:sym typeface="Arial"/>
              </a:rPr>
              <a:t>3 展 開</a:t>
            </a:r>
            <a:endParaRPr/>
          </a:p>
        </p:txBody>
      </p:sp>
      <p:sp>
        <p:nvSpPr>
          <p:cNvPr id="986" name="Google Shape;986;p92"/>
          <p:cNvSpPr/>
          <p:nvPr/>
        </p:nvSpPr>
        <p:spPr>
          <a:xfrm>
            <a:off x="0" y="1029891"/>
            <a:ext cx="1324625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 </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 河堤案</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id="991" name="Google Shape;991;p93"/>
          <p:cNvPicPr preferRelativeResize="0"/>
          <p:nvPr/>
        </p:nvPicPr>
        <p:blipFill rotWithShape="1">
          <a:blip r:embed="rId3">
            <a:alphaModFix/>
          </a:blip>
          <a:srcRect b="0" l="0" r="0" t="0"/>
          <a:stretch/>
        </p:blipFill>
        <p:spPr>
          <a:xfrm>
            <a:off x="951549" y="2205461"/>
            <a:ext cx="6448744" cy="4331092"/>
          </a:xfrm>
          <a:prstGeom prst="rect">
            <a:avLst/>
          </a:prstGeom>
          <a:noFill/>
          <a:ln>
            <a:noFill/>
          </a:ln>
        </p:spPr>
      </p:pic>
      <p:pic>
        <p:nvPicPr>
          <p:cNvPr id="992" name="Google Shape;992;p93"/>
          <p:cNvPicPr preferRelativeResize="0"/>
          <p:nvPr/>
        </p:nvPicPr>
        <p:blipFill rotWithShape="1">
          <a:blip r:embed="rId4">
            <a:alphaModFix/>
          </a:blip>
          <a:srcRect b="0" l="0" r="0" t="0"/>
          <a:stretch/>
        </p:blipFill>
        <p:spPr>
          <a:xfrm>
            <a:off x="7688248" y="2228190"/>
            <a:ext cx="4582798" cy="1229566"/>
          </a:xfrm>
          <a:prstGeom prst="rect">
            <a:avLst/>
          </a:prstGeom>
          <a:noFill/>
          <a:ln>
            <a:noFill/>
          </a:ln>
        </p:spPr>
      </p:pic>
      <p:sp>
        <p:nvSpPr>
          <p:cNvPr id="993" name="Google Shape;993;p93"/>
          <p:cNvSpPr/>
          <p:nvPr/>
        </p:nvSpPr>
        <p:spPr>
          <a:xfrm>
            <a:off x="0" y="1029891"/>
            <a:ext cx="13246252" cy="103515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2 監視器電控盒</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descr="Coffee Case" id="998" name="Google Shape;998;p94"/>
          <p:cNvPicPr preferRelativeResize="0"/>
          <p:nvPr/>
        </p:nvPicPr>
        <p:blipFill rotWithShape="1">
          <a:blip r:embed="rId3">
            <a:alphaModFix/>
          </a:blip>
          <a:srcRect b="0" l="0" r="0" t="0"/>
          <a:stretch/>
        </p:blipFill>
        <p:spPr>
          <a:xfrm>
            <a:off x="1302442" y="2162829"/>
            <a:ext cx="4342146" cy="4457179"/>
          </a:xfrm>
          <a:prstGeom prst="rect">
            <a:avLst/>
          </a:prstGeom>
          <a:noFill/>
          <a:ln>
            <a:noFill/>
          </a:ln>
        </p:spPr>
      </p:pic>
      <p:sp>
        <p:nvSpPr>
          <p:cNvPr id="999" name="Google Shape;999;p94"/>
          <p:cNvSpPr/>
          <p:nvPr/>
        </p:nvSpPr>
        <p:spPr>
          <a:xfrm>
            <a:off x="0" y="1029891"/>
            <a:ext cx="13246252" cy="103515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3 咖 啡 機</a:t>
            </a:r>
            <a:endParaRPr/>
          </a:p>
        </p:txBody>
      </p:sp>
      <p:pic>
        <p:nvPicPr>
          <p:cNvPr id="1000" name="Google Shape;1000;p94"/>
          <p:cNvPicPr preferRelativeResize="0"/>
          <p:nvPr/>
        </p:nvPicPr>
        <p:blipFill rotWithShape="1">
          <a:blip r:embed="rId4">
            <a:alphaModFix/>
          </a:blip>
          <a:srcRect b="0" l="0" r="0" t="0"/>
          <a:stretch/>
        </p:blipFill>
        <p:spPr>
          <a:xfrm>
            <a:off x="7206890" y="2249394"/>
            <a:ext cx="4264673" cy="428404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95"/>
          <p:cNvSpPr/>
          <p:nvPr/>
        </p:nvSpPr>
        <p:spPr>
          <a:xfrm>
            <a:off x="0" y="1029891"/>
            <a:ext cx="13246252" cy="103515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6 沖壓案</a:t>
            </a:r>
            <a:endParaRPr/>
          </a:p>
        </p:txBody>
      </p:sp>
      <p:pic>
        <p:nvPicPr>
          <p:cNvPr id="1006" name="Google Shape;1006;p95"/>
          <p:cNvPicPr preferRelativeResize="0"/>
          <p:nvPr/>
        </p:nvPicPr>
        <p:blipFill rotWithShape="1">
          <a:blip r:embed="rId3">
            <a:alphaModFix/>
          </a:blip>
          <a:srcRect b="0" l="0" r="0" t="0"/>
          <a:stretch/>
        </p:blipFill>
        <p:spPr>
          <a:xfrm>
            <a:off x="6969389" y="2136356"/>
            <a:ext cx="3739092" cy="4315045"/>
          </a:xfrm>
          <a:prstGeom prst="rect">
            <a:avLst/>
          </a:prstGeom>
          <a:noFill/>
          <a:ln>
            <a:noFill/>
          </a:ln>
        </p:spPr>
      </p:pic>
      <p:pic>
        <p:nvPicPr>
          <p:cNvPr id="1007" name="Google Shape;1007;p95"/>
          <p:cNvPicPr preferRelativeResize="0"/>
          <p:nvPr/>
        </p:nvPicPr>
        <p:blipFill rotWithShape="1">
          <a:blip r:embed="rId4">
            <a:alphaModFix/>
          </a:blip>
          <a:srcRect b="0" l="0" r="0" t="0"/>
          <a:stretch/>
        </p:blipFill>
        <p:spPr>
          <a:xfrm>
            <a:off x="1924426" y="3759698"/>
            <a:ext cx="4228615" cy="286802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descr="DSCN2270" id="1012" name="Google Shape;1012;p96"/>
          <p:cNvPicPr preferRelativeResize="0"/>
          <p:nvPr/>
        </p:nvPicPr>
        <p:blipFill rotWithShape="1">
          <a:blip r:embed="rId3">
            <a:alphaModFix/>
          </a:blip>
          <a:srcRect b="0" l="0" r="0" t="0"/>
          <a:stretch/>
        </p:blipFill>
        <p:spPr>
          <a:xfrm>
            <a:off x="7525703" y="2620119"/>
            <a:ext cx="4416107" cy="3496507"/>
          </a:xfrm>
          <a:prstGeom prst="rect">
            <a:avLst/>
          </a:prstGeom>
          <a:noFill/>
          <a:ln cap="flat" cmpd="sng" w="9525">
            <a:solidFill>
              <a:schemeClr val="dk1"/>
            </a:solidFill>
            <a:prstDash val="solid"/>
            <a:miter lim="800000"/>
            <a:headEnd len="sm" w="sm" type="none"/>
            <a:tailEnd len="sm" w="sm" type="none"/>
          </a:ln>
        </p:spPr>
      </p:pic>
      <p:sp>
        <p:nvSpPr>
          <p:cNvPr id="1013" name="Google Shape;1013;p96"/>
          <p:cNvSpPr/>
          <p:nvPr/>
        </p:nvSpPr>
        <p:spPr>
          <a:xfrm>
            <a:off x="0" y="1029891"/>
            <a:ext cx="13246252" cy="103515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 8 新竹六家高鐵</a:t>
            </a:r>
            <a:endParaRPr/>
          </a:p>
        </p:txBody>
      </p:sp>
      <p:pic>
        <p:nvPicPr>
          <p:cNvPr descr="2486263651_7aa80327d7" id="1014" name="Google Shape;1014;p96"/>
          <p:cNvPicPr preferRelativeResize="0"/>
          <p:nvPr/>
        </p:nvPicPr>
        <p:blipFill rotWithShape="1">
          <a:blip r:embed="rId4">
            <a:alphaModFix/>
          </a:blip>
          <a:srcRect b="0" l="0" r="0" t="0"/>
          <a:stretch/>
        </p:blipFill>
        <p:spPr>
          <a:xfrm>
            <a:off x="818678" y="2446828"/>
            <a:ext cx="5307148" cy="400761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97"/>
          <p:cNvSpPr/>
          <p:nvPr/>
        </p:nvSpPr>
        <p:spPr>
          <a:xfrm>
            <a:off x="0" y="1029891"/>
            <a:ext cx="13246252" cy="103515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9 公園藝術</a:t>
            </a:r>
            <a:endParaRPr/>
          </a:p>
        </p:txBody>
      </p:sp>
      <p:pic>
        <p:nvPicPr>
          <p:cNvPr id="1020" name="Google Shape;1020;p97"/>
          <p:cNvPicPr preferRelativeResize="0"/>
          <p:nvPr/>
        </p:nvPicPr>
        <p:blipFill rotWithShape="1">
          <a:blip r:embed="rId3">
            <a:alphaModFix/>
          </a:blip>
          <a:srcRect b="0" l="0" r="0" t="0"/>
          <a:stretch/>
        </p:blipFill>
        <p:spPr>
          <a:xfrm>
            <a:off x="2200861" y="2333741"/>
            <a:ext cx="3121788" cy="4162385"/>
          </a:xfrm>
          <a:prstGeom prst="rect">
            <a:avLst/>
          </a:prstGeom>
          <a:noFill/>
          <a:ln cap="flat" cmpd="sng" w="9525">
            <a:solidFill>
              <a:schemeClr val="dk1"/>
            </a:solidFill>
            <a:prstDash val="solid"/>
            <a:round/>
            <a:headEnd len="sm" w="sm" type="none"/>
            <a:tailEnd len="sm" w="sm" type="none"/>
          </a:ln>
        </p:spPr>
      </p:pic>
      <p:pic>
        <p:nvPicPr>
          <p:cNvPr id="1021" name="Google Shape;1021;p97"/>
          <p:cNvPicPr preferRelativeResize="0"/>
          <p:nvPr/>
        </p:nvPicPr>
        <p:blipFill rotWithShape="1">
          <a:blip r:embed="rId4">
            <a:alphaModFix/>
          </a:blip>
          <a:srcRect b="0" l="0" r="0" t="0"/>
          <a:stretch/>
        </p:blipFill>
        <p:spPr>
          <a:xfrm>
            <a:off x="7314935" y="2372307"/>
            <a:ext cx="3109910" cy="414654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98"/>
          <p:cNvSpPr/>
          <p:nvPr/>
        </p:nvSpPr>
        <p:spPr>
          <a:xfrm>
            <a:off x="0" y="1029891"/>
            <a:ext cx="13246252" cy="1044197"/>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US" sz="3265">
                <a:solidFill>
                  <a:srgbClr val="FFFF00"/>
                </a:solidFill>
                <a:latin typeface="Arial"/>
                <a:ea typeface="Arial"/>
                <a:cs typeface="Arial"/>
                <a:sym typeface="Arial"/>
              </a:rPr>
              <a:t>3-3 業界實際案例</a:t>
            </a:r>
            <a:endParaRPr sz="3265">
              <a:solidFill>
                <a:srgbClr val="FFFF00"/>
              </a:solidFill>
              <a:latin typeface="Arial"/>
              <a:ea typeface="Arial"/>
              <a:cs typeface="Arial"/>
              <a:sym typeface="Arial"/>
            </a:endParaRPr>
          </a:p>
          <a:p>
            <a:pPr indent="0" lvl="0" marL="0" marR="0" rtl="0" algn="ctr">
              <a:lnSpc>
                <a:spcPct val="110000"/>
              </a:lnSpc>
              <a:spcBef>
                <a:spcPts val="0"/>
              </a:spcBef>
              <a:spcAft>
                <a:spcPts val="0"/>
              </a:spcAft>
              <a:buNone/>
            </a:pPr>
            <a:r>
              <a:rPr lang="en-US" sz="2358">
                <a:solidFill>
                  <a:schemeClr val="lt1"/>
                </a:solidFill>
                <a:latin typeface="Arial"/>
                <a:ea typeface="Arial"/>
                <a:cs typeface="Arial"/>
                <a:sym typeface="Arial"/>
              </a:rPr>
              <a:t>10 中華航廈景觀</a:t>
            </a:r>
            <a:endParaRPr/>
          </a:p>
        </p:txBody>
      </p:sp>
      <p:pic>
        <p:nvPicPr>
          <p:cNvPr id="1027" name="Google Shape;1027;p98"/>
          <p:cNvPicPr preferRelativeResize="0"/>
          <p:nvPr/>
        </p:nvPicPr>
        <p:blipFill rotWithShape="1">
          <a:blip r:embed="rId3">
            <a:alphaModFix/>
          </a:blip>
          <a:srcRect b="0" l="0" r="0" t="0"/>
          <a:stretch/>
        </p:blipFill>
        <p:spPr>
          <a:xfrm>
            <a:off x="527844" y="2136354"/>
            <a:ext cx="3317238" cy="3472733"/>
          </a:xfrm>
          <a:prstGeom prst="rect">
            <a:avLst/>
          </a:prstGeom>
          <a:noFill/>
          <a:ln>
            <a:noFill/>
          </a:ln>
        </p:spPr>
      </p:pic>
      <p:pic>
        <p:nvPicPr>
          <p:cNvPr id="1028" name="Google Shape;1028;p98"/>
          <p:cNvPicPr preferRelativeResize="0"/>
          <p:nvPr/>
        </p:nvPicPr>
        <p:blipFill rotWithShape="1">
          <a:blip r:embed="rId4">
            <a:alphaModFix/>
          </a:blip>
          <a:srcRect b="0" l="0" r="0" t="0"/>
          <a:stretch/>
        </p:blipFill>
        <p:spPr>
          <a:xfrm>
            <a:off x="4447903" y="2136352"/>
            <a:ext cx="4954707" cy="2833474"/>
          </a:xfrm>
          <a:prstGeom prst="rect">
            <a:avLst/>
          </a:prstGeom>
          <a:noFill/>
          <a:ln>
            <a:noFill/>
          </a:ln>
        </p:spPr>
      </p:pic>
      <p:pic>
        <p:nvPicPr>
          <p:cNvPr id="1029" name="Google Shape;1029;p98"/>
          <p:cNvPicPr preferRelativeResize="0"/>
          <p:nvPr/>
        </p:nvPicPr>
        <p:blipFill rotWithShape="1">
          <a:blip r:embed="rId5">
            <a:alphaModFix/>
          </a:blip>
          <a:srcRect b="0" l="0" r="0" t="0"/>
          <a:stretch/>
        </p:blipFill>
        <p:spPr>
          <a:xfrm>
            <a:off x="9042665" y="3782246"/>
            <a:ext cx="3552161" cy="24546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99"/>
          <p:cNvSpPr/>
          <p:nvPr/>
        </p:nvSpPr>
        <p:spPr>
          <a:xfrm>
            <a:off x="0" y="1056062"/>
            <a:ext cx="13247688" cy="893367"/>
          </a:xfrm>
          <a:prstGeom prst="rect">
            <a:avLst/>
          </a:prstGeom>
          <a:solidFill>
            <a:srgbClr val="FF0000"/>
          </a:solidFill>
          <a:ln cap="flat" cmpd="sng" w="9525">
            <a:solidFill>
              <a:schemeClr val="dk1"/>
            </a:solidFill>
            <a:prstDash val="solid"/>
            <a:miter lim="800000"/>
            <a:headEnd len="sm" w="sm" type="none"/>
            <a:tailEnd len="sm" w="sm" type="none"/>
          </a:ln>
        </p:spPr>
        <p:txBody>
          <a:bodyPr anchorCtr="1" anchor="ctr" bIns="81600" lIns="91425" spcFirstLastPara="1" rIns="91425" wrap="square" tIns="81600">
            <a:spAutoFit/>
          </a:bodyPr>
          <a:lstStyle/>
          <a:p>
            <a:pPr indent="0" lvl="0" marL="0" marR="0" rtl="0" algn="l">
              <a:lnSpc>
                <a:spcPct val="145000"/>
              </a:lnSpc>
              <a:spcBef>
                <a:spcPts val="0"/>
              </a:spcBef>
              <a:spcAft>
                <a:spcPts val="0"/>
              </a:spcAft>
              <a:buNone/>
            </a:pPr>
            <a:r>
              <a:rPr lang="en-US" sz="3265">
                <a:solidFill>
                  <a:schemeClr val="lt1"/>
                </a:solidFill>
                <a:latin typeface="Arial"/>
                <a:ea typeface="Arial"/>
                <a:cs typeface="Arial"/>
                <a:sym typeface="Arial"/>
              </a:rPr>
              <a:t>3 鈑金實務討論</a:t>
            </a:r>
            <a:endParaRPr sz="3265">
              <a:solidFill>
                <a:schemeClr val="lt1"/>
              </a:solidFill>
              <a:latin typeface="Arial"/>
              <a:ea typeface="Arial"/>
              <a:cs typeface="Arial"/>
              <a:sym typeface="Arial"/>
            </a:endParaRPr>
          </a:p>
        </p:txBody>
      </p:sp>
      <p:sp>
        <p:nvSpPr>
          <p:cNvPr id="1035" name="Google Shape;1035;p99"/>
          <p:cNvSpPr/>
          <p:nvPr/>
        </p:nvSpPr>
        <p:spPr>
          <a:xfrm>
            <a:off x="957910" y="2152320"/>
            <a:ext cx="2793046" cy="628319"/>
          </a:xfrm>
          <a:prstGeom prst="wedgeRoundRectCallout">
            <a:avLst>
              <a:gd fmla="val -13889" name="adj1"/>
              <a:gd fmla="val 19221" name="adj2"/>
              <a:gd fmla="val 16667" name="adj3"/>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3-1 加工方式</a:t>
            </a:r>
            <a:endParaRPr sz="2800">
              <a:solidFill>
                <a:schemeClr val="dk1"/>
              </a:solidFill>
              <a:latin typeface="Arial"/>
              <a:ea typeface="Arial"/>
              <a:cs typeface="Arial"/>
              <a:sym typeface="Arial"/>
            </a:endParaRPr>
          </a:p>
        </p:txBody>
      </p:sp>
      <p:sp>
        <p:nvSpPr>
          <p:cNvPr id="1036" name="Google Shape;1036;p99"/>
          <p:cNvSpPr/>
          <p:nvPr/>
        </p:nvSpPr>
        <p:spPr>
          <a:xfrm>
            <a:off x="951706" y="3109091"/>
            <a:ext cx="2793046"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3-2 鈑金設計</a:t>
            </a:r>
            <a:endParaRPr sz="2800">
              <a:solidFill>
                <a:schemeClr val="dk1"/>
              </a:solidFill>
              <a:latin typeface="Arial"/>
              <a:ea typeface="Arial"/>
              <a:cs typeface="Arial"/>
              <a:sym typeface="Arial"/>
            </a:endParaRPr>
          </a:p>
        </p:txBody>
      </p:sp>
      <p:sp>
        <p:nvSpPr>
          <p:cNvPr id="1037" name="Google Shape;1037;p99"/>
          <p:cNvSpPr/>
          <p:nvPr/>
        </p:nvSpPr>
        <p:spPr>
          <a:xfrm>
            <a:off x="951707" y="4015197"/>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3-3 實際案例</a:t>
            </a:r>
            <a:endParaRPr sz="2800">
              <a:solidFill>
                <a:schemeClr val="dk1"/>
              </a:solidFill>
              <a:latin typeface="Arial"/>
              <a:ea typeface="Arial"/>
              <a:cs typeface="Arial"/>
              <a:sym typeface="Arial"/>
            </a:endParaRPr>
          </a:p>
        </p:txBody>
      </p:sp>
      <p:sp>
        <p:nvSpPr>
          <p:cNvPr id="1038" name="Google Shape;1038;p99"/>
          <p:cNvSpPr/>
          <p:nvPr/>
        </p:nvSpPr>
        <p:spPr>
          <a:xfrm>
            <a:off x="951707" y="4971967"/>
            <a:ext cx="2793047" cy="628319"/>
          </a:xfrm>
          <a:prstGeom prst="wedgeRoundRectCallout">
            <a:avLst>
              <a:gd fmla="val -13889" name="adj1"/>
              <a:gd fmla="val 19221" name="adj2"/>
              <a:gd fmla="val 16667" name="adj3"/>
            </a:avLst>
          </a:prstGeom>
          <a:solidFill>
            <a:srgbClr val="0066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3-4 廠商行銷</a:t>
            </a:r>
            <a:endParaRPr/>
          </a:p>
        </p:txBody>
      </p:sp>
      <p:sp>
        <p:nvSpPr>
          <p:cNvPr id="1039" name="Google Shape;1039;p99"/>
          <p:cNvSpPr/>
          <p:nvPr/>
        </p:nvSpPr>
        <p:spPr>
          <a:xfrm>
            <a:off x="951707" y="5850652"/>
            <a:ext cx="2793047" cy="628319"/>
          </a:xfrm>
          <a:prstGeom prst="wedgeRoundRectCallout">
            <a:avLst>
              <a:gd fmla="val -13889" name="adj1"/>
              <a:gd fmla="val 19221" name="adj2"/>
              <a:gd fmla="val 16667" name="adj3"/>
            </a:avLst>
          </a:prstGeom>
          <a:solidFill>
            <a:srgbClr val="7F7F7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Arial"/>
                <a:ea typeface="Arial"/>
                <a:cs typeface="Arial"/>
                <a:sym typeface="Arial"/>
              </a:rPr>
              <a:t>3-5  </a:t>
            </a:r>
            <a:endParaRPr sz="2800">
              <a:solidFill>
                <a:schemeClr val="dk1"/>
              </a:solidFill>
              <a:latin typeface="Arial"/>
              <a:ea typeface="Arial"/>
              <a:cs typeface="Arial"/>
              <a:sym typeface="Arial"/>
            </a:endParaRPr>
          </a:p>
        </p:txBody>
      </p:sp>
      <p:sp>
        <p:nvSpPr>
          <p:cNvPr id="1040" name="Google Shape;1040;p99"/>
          <p:cNvSpPr txBox="1"/>
          <p:nvPr/>
        </p:nvSpPr>
        <p:spPr>
          <a:xfrm>
            <a:off x="7591372" y="6836147"/>
            <a:ext cx="1720343" cy="190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635">
                <a:solidFill>
                  <a:srgbClr val="A5A5A5"/>
                </a:solidFill>
                <a:latin typeface="Arial"/>
                <a:ea typeface="Arial"/>
                <a:cs typeface="Arial"/>
                <a:sym typeface="Arial"/>
              </a:rPr>
              <a:t>Image courtesy of Intertape Polymer Group</a:t>
            </a:r>
            <a:endParaRPr sz="635">
              <a:solidFill>
                <a:srgbClr val="A5A5A5"/>
              </a:solidFill>
              <a:latin typeface="Arial"/>
              <a:ea typeface="Arial"/>
              <a:cs typeface="Arial"/>
              <a:sym typeface="Arial"/>
            </a:endParaRPr>
          </a:p>
        </p:txBody>
      </p:sp>
      <p:pic>
        <p:nvPicPr>
          <p:cNvPr descr="Intertpack1.png" id="1041" name="Google Shape;1041;p99"/>
          <p:cNvPicPr preferRelativeResize="0"/>
          <p:nvPr/>
        </p:nvPicPr>
        <p:blipFill rotWithShape="1">
          <a:blip r:embed="rId3">
            <a:alphaModFix/>
          </a:blip>
          <a:srcRect b="0" l="0" r="0" t="0"/>
          <a:stretch/>
        </p:blipFill>
        <p:spPr>
          <a:xfrm>
            <a:off x="6966059" y="1440882"/>
            <a:ext cx="5073761" cy="514862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佈景主題">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2018-11-14T03:56:48Z</dcterms:created>
  <dc:creator>武大郎</dc:creator>
</cp:coreProperties>
</file>