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4" r:id="rId4"/>
  </p:sldMasterIdLst>
  <p:notesMasterIdLst>
    <p:notesMasterId r:id="rId33"/>
  </p:notesMasterIdLst>
  <p:sldIdLst>
    <p:sldId id="256" r:id="rId5"/>
    <p:sldId id="257" r:id="rId6"/>
    <p:sldId id="264" r:id="rId7"/>
    <p:sldId id="332" r:id="rId8"/>
    <p:sldId id="316" r:id="rId9"/>
    <p:sldId id="347" r:id="rId10"/>
    <p:sldId id="342" r:id="rId11"/>
    <p:sldId id="341" r:id="rId12"/>
    <p:sldId id="291" r:id="rId13"/>
    <p:sldId id="327" r:id="rId14"/>
    <p:sldId id="317" r:id="rId15"/>
    <p:sldId id="343" r:id="rId16"/>
    <p:sldId id="339" r:id="rId17"/>
    <p:sldId id="344" r:id="rId18"/>
    <p:sldId id="345" r:id="rId19"/>
    <p:sldId id="346" r:id="rId20"/>
    <p:sldId id="315" r:id="rId21"/>
    <p:sldId id="270" r:id="rId22"/>
    <p:sldId id="271" r:id="rId23"/>
    <p:sldId id="265" r:id="rId24"/>
    <p:sldId id="330" r:id="rId25"/>
    <p:sldId id="334" r:id="rId26"/>
    <p:sldId id="331" r:id="rId27"/>
    <p:sldId id="348" r:id="rId28"/>
    <p:sldId id="356" r:id="rId29"/>
    <p:sldId id="357" r:id="rId30"/>
    <p:sldId id="358" r:id="rId31"/>
    <p:sldId id="259" r:id="rId32"/>
  </p:sldIdLst>
  <p:sldSz cx="12188825" cy="6858000"/>
  <p:notesSz cx="6858000" cy="9144000"/>
  <p:embeddedFontLst>
    <p:embeddedFont>
      <p:font typeface="Grandstander" panose="020B0604020202020204" charset="0"/>
      <p:regular r:id="rId34"/>
      <p:bold r:id="rId35"/>
      <p:italic r:id="rId36"/>
      <p:boldItalic r:id="rId37"/>
    </p:embeddedFont>
    <p:embeddedFont>
      <p:font typeface="Grandstander Medium" panose="020B0604020202020204" charset="0"/>
      <p:regular r:id="rId38"/>
      <p:bold r:id="rId39"/>
      <p:italic r:id="rId40"/>
      <p:boldItalic r:id="rId41"/>
    </p:embeddedFont>
    <p:embeddedFont>
      <p:font typeface="Grandstander SemiBold" panose="020B0604020202020204" charset="0"/>
      <p:regular r:id="rId42"/>
      <p:bold r:id="rId43"/>
      <p:italic r:id="rId44"/>
      <p:boldItalic r:id="rId45"/>
    </p:embeddedFont>
    <p:embeddedFont>
      <p:font typeface="Lato" panose="020F0502020204030203"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747775"/>
          </p15:clr>
        </p15:guide>
        <p15:guide id="2" pos="3839" userDrawn="1">
          <p15:clr>
            <a:srgbClr val="747775"/>
          </p15:clr>
        </p15:guide>
        <p15:guide id="3" orient="horz" pos="527" userDrawn="1">
          <p15:clr>
            <a:srgbClr val="747775"/>
          </p15:clr>
        </p15:guide>
        <p15:guide id="4" pos="346" userDrawn="1">
          <p15:clr>
            <a:srgbClr val="747775"/>
          </p15:clr>
        </p15:guide>
        <p15:guide id="5" pos="7354" userDrawn="1">
          <p15:clr>
            <a:srgbClr val="747775"/>
          </p15:clr>
        </p15:guide>
        <p15:guide id="6" pos="3612" userDrawn="1">
          <p15:clr>
            <a:srgbClr val="747775"/>
          </p15:clr>
        </p15:guide>
        <p15:guide id="7" orient="horz" pos="2636" userDrawn="1">
          <p15:clr>
            <a:srgbClr val="747775"/>
          </p15:clr>
        </p15:guide>
      </p15:sldGuideLst>
    </p:ext>
    <p:ext uri="{2D200454-40CA-4A62-9FC3-DE9A4176ACB9}">
      <p15:notes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hYoyX2dQEPd3CuaBX33QJFH6TXM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A33466-62DE-B1BC-432F-2FA409342115}" name="Eduardo de Sousa Soares" initials="Ed" userId="S::eduardo_soares@vanzolini-ead.org.br::af78e49c-4628-409b-acd1-8ad5b0767517" providerId="AD"/>
  <p188:author id="{B165D799-BC8C-90BE-92C0-3CED3306CB02}" name="Daniel Paiva" initials="DP" userId="8a33842c199de2d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eloisa Marques Viegas da Silva" initials="HMVdS" lastIdx="6" clrIdx="0">
    <p:extLst>
      <p:ext uri="{19B8F6BF-5375-455C-9EA6-DF929625EA0E}">
        <p15:presenceInfo xmlns:p15="http://schemas.microsoft.com/office/powerpoint/2012/main" userId="Heloisa Marques Viegas da Silva" providerId="None"/>
      </p:ext>
    </p:extLst>
  </p:cmAuthor>
  <p:cmAuthor id="2" name="Surya Bueno" initials="SB" lastIdx="1" clrIdx="1">
    <p:extLst>
      <p:ext uri="{19B8F6BF-5375-455C-9EA6-DF929625EA0E}">
        <p15:presenceInfo xmlns:p15="http://schemas.microsoft.com/office/powerpoint/2012/main" userId="6e21e9d7a184f473" providerId="Windows Live"/>
      </p:ext>
    </p:extLst>
  </p:cmAuthor>
  <p:cmAuthor id="3" name="Marcos Gimenes" initials="MG" lastIdx="2" clrIdx="2">
    <p:extLst>
      <p:ext uri="{19B8F6BF-5375-455C-9EA6-DF929625EA0E}">
        <p15:presenceInfo xmlns:p15="http://schemas.microsoft.com/office/powerpoint/2012/main" userId="Marcos Gimen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489D"/>
    <a:srgbClr val="DAC2EC"/>
    <a:srgbClr val="F27E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821B56-BCC4-4FF5-A6CC-7D0D0D6AEAD0}" v="2" dt="2025-12-05T12:24:11.483"/>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30" autoAdjust="0"/>
    <p:restoredTop sz="93774" autoAdjust="0"/>
  </p:normalViewPr>
  <p:slideViewPr>
    <p:cSldViewPr snapToGrid="0">
      <p:cViewPr varScale="1">
        <p:scale>
          <a:sx n="94" d="100"/>
          <a:sy n="94" d="100"/>
        </p:scale>
        <p:origin x="570" y="78"/>
      </p:cViewPr>
      <p:guideLst>
        <p:guide orient="horz" pos="2160"/>
        <p:guide pos="3839"/>
        <p:guide orient="horz" pos="527"/>
        <p:guide pos="346"/>
        <p:guide pos="7354"/>
        <p:guide pos="3612"/>
        <p:guide orient="horz" pos="2636"/>
      </p:guideLst>
    </p:cSldViewPr>
  </p:slideViewPr>
  <p:notesTextViewPr>
    <p:cViewPr>
      <p:scale>
        <a:sx n="3" d="2"/>
        <a:sy n="3" d="2"/>
      </p:scale>
      <p:origin x="0" y="0"/>
    </p:cViewPr>
  </p:notesTextViewPr>
  <p:notesViewPr>
    <p:cSldViewPr snapToGrid="0">
      <p:cViewPr>
        <p:scale>
          <a:sx n="154" d="100"/>
          <a:sy n="154" d="100"/>
        </p:scale>
        <p:origin x="2400" y="-19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63"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customschemas.google.com/relationships/presentationmetadata" Target="metadata"/><Relationship Id="rId67"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8.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66"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font" Target="fonts/font16.fntdata"/><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60" Type="http://schemas.openxmlformats.org/officeDocument/2006/relationships/commentAuthors" Target="commentAuthors.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64"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6B821B56-BCC4-4FF5-A6CC-7D0D0D6AEAD0}"/>
    <pc:docChg chg="modSld">
      <pc:chgData name="Viviane Da Costa Batista Pereira" userId="b305db61-b707-4b19-b05e-6db442671656" providerId="ADAL" clId="{6B821B56-BCC4-4FF5-A6CC-7D0D0D6AEAD0}" dt="2025-12-05T12:24:11.483" v="15" actId="1076"/>
      <pc:docMkLst>
        <pc:docMk/>
      </pc:docMkLst>
      <pc:sldChg chg="modSp">
        <pc:chgData name="Viviane Da Costa Batista Pereira" userId="b305db61-b707-4b19-b05e-6db442671656" providerId="ADAL" clId="{6B821B56-BCC4-4FF5-A6CC-7D0D0D6AEAD0}" dt="2025-12-05T12:24:11.483" v="15" actId="1076"/>
        <pc:sldMkLst>
          <pc:docMk/>
          <pc:sldMk cId="1020211114" sldId="264"/>
        </pc:sldMkLst>
        <pc:picChg chg="mod">
          <ac:chgData name="Viviane Da Costa Batista Pereira" userId="b305db61-b707-4b19-b05e-6db442671656" providerId="ADAL" clId="{6B821B56-BCC4-4FF5-A6CC-7D0D0D6AEAD0}" dt="2025-12-05T12:24:11.483" v="15" actId="1076"/>
          <ac:picMkLst>
            <pc:docMk/>
            <pc:sldMk cId="1020211114" sldId="264"/>
            <ac:picMk id="1026" creationId="{C18FA266-3F6D-A6DC-5613-4B86A588DED0}"/>
          </ac:picMkLst>
        </pc:picChg>
      </pc:sldChg>
      <pc:sldChg chg="modSp mod">
        <pc:chgData name="Viviane Da Costa Batista Pereira" userId="b305db61-b707-4b19-b05e-6db442671656" providerId="ADAL" clId="{6B821B56-BCC4-4FF5-A6CC-7D0D0D6AEAD0}" dt="2025-12-05T12:22:57.060" v="4" actId="20577"/>
        <pc:sldMkLst>
          <pc:docMk/>
          <pc:sldMk cId="1687585074" sldId="334"/>
        </pc:sldMkLst>
        <pc:spChg chg="mod">
          <ac:chgData name="Viviane Da Costa Batista Pereira" userId="b305db61-b707-4b19-b05e-6db442671656" providerId="ADAL" clId="{6B821B56-BCC4-4FF5-A6CC-7D0D0D6AEAD0}" dt="2025-12-05T12:22:57.060" v="4" actId="20577"/>
          <ac:spMkLst>
            <pc:docMk/>
            <pc:sldMk cId="1687585074" sldId="334"/>
            <ac:spMk id="185" creationId="{CD374C7E-9C5D-97B4-E334-D70E9D159974}"/>
          </ac:spMkLst>
        </pc:spChg>
      </pc:sldChg>
      <pc:sldChg chg="modSp mod">
        <pc:chgData name="Viviane Da Costa Batista Pereira" userId="b305db61-b707-4b19-b05e-6db442671656" providerId="ADAL" clId="{6B821B56-BCC4-4FF5-A6CC-7D0D0D6AEAD0}" dt="2025-12-05T12:22:48.338" v="1" actId="1076"/>
        <pc:sldMkLst>
          <pc:docMk/>
          <pc:sldMk cId="2820339579" sldId="346"/>
        </pc:sldMkLst>
        <pc:spChg chg="mod">
          <ac:chgData name="Viviane Da Costa Batista Pereira" userId="b305db61-b707-4b19-b05e-6db442671656" providerId="ADAL" clId="{6B821B56-BCC4-4FF5-A6CC-7D0D0D6AEAD0}" dt="2025-12-05T12:22:42.735" v="0" actId="1076"/>
          <ac:spMkLst>
            <pc:docMk/>
            <pc:sldMk cId="2820339579" sldId="346"/>
            <ac:spMk id="11" creationId="{8EDC9B54-1340-6735-D5B8-6539AF206302}"/>
          </ac:spMkLst>
        </pc:spChg>
        <pc:spChg chg="mod">
          <ac:chgData name="Viviane Da Costa Batista Pereira" userId="b305db61-b707-4b19-b05e-6db442671656" providerId="ADAL" clId="{6B821B56-BCC4-4FF5-A6CC-7D0D0D6AEAD0}" dt="2025-12-05T12:22:48.338" v="1" actId="1076"/>
          <ac:spMkLst>
            <pc:docMk/>
            <pc:sldMk cId="2820339579" sldId="346"/>
            <ac:spMk id="12" creationId="{D909C5D4-6A3B-F5AE-0734-DDF100CE9E50}"/>
          </ac:spMkLst>
        </pc:spChg>
      </pc:sldChg>
      <pc:sldChg chg="modSp mod">
        <pc:chgData name="Viviane Da Costa Batista Pereira" userId="b305db61-b707-4b19-b05e-6db442671656" providerId="ADAL" clId="{6B821B56-BCC4-4FF5-A6CC-7D0D0D6AEAD0}" dt="2025-12-05T12:23:02.512" v="7" actId="20577"/>
        <pc:sldMkLst>
          <pc:docMk/>
          <pc:sldMk cId="4049654004" sldId="348"/>
        </pc:sldMkLst>
        <pc:spChg chg="mod">
          <ac:chgData name="Viviane Da Costa Batista Pereira" userId="b305db61-b707-4b19-b05e-6db442671656" providerId="ADAL" clId="{6B821B56-BCC4-4FF5-A6CC-7D0D0D6AEAD0}" dt="2025-12-05T12:23:02.512" v="7" actId="20577"/>
          <ac:spMkLst>
            <pc:docMk/>
            <pc:sldMk cId="4049654004" sldId="348"/>
            <ac:spMk id="185" creationId="{588E1C31-18B1-F4C1-F47B-AC93ADDA0EC4}"/>
          </ac:spMkLst>
        </pc:spChg>
      </pc:sldChg>
      <pc:sldChg chg="modSp mod">
        <pc:chgData name="Viviane Da Costa Batista Pereira" userId="b305db61-b707-4b19-b05e-6db442671656" providerId="ADAL" clId="{6B821B56-BCC4-4FF5-A6CC-7D0D0D6AEAD0}" dt="2025-12-05T12:23:07.591" v="10" actId="20577"/>
        <pc:sldMkLst>
          <pc:docMk/>
          <pc:sldMk cId="2475504313" sldId="356"/>
        </pc:sldMkLst>
        <pc:spChg chg="mod">
          <ac:chgData name="Viviane Da Costa Batista Pereira" userId="b305db61-b707-4b19-b05e-6db442671656" providerId="ADAL" clId="{6B821B56-BCC4-4FF5-A6CC-7D0D0D6AEAD0}" dt="2025-12-05T12:23:07.591" v="10" actId="20577"/>
          <ac:spMkLst>
            <pc:docMk/>
            <pc:sldMk cId="2475504313" sldId="356"/>
            <ac:spMk id="185" creationId="{13A1C49B-94BF-A086-A4AF-63DE234625A4}"/>
          </ac:spMkLst>
        </pc:spChg>
      </pc:sldChg>
      <pc:sldChg chg="modSp mod">
        <pc:chgData name="Viviane Da Costa Batista Pereira" userId="b305db61-b707-4b19-b05e-6db442671656" providerId="ADAL" clId="{6B821B56-BCC4-4FF5-A6CC-7D0D0D6AEAD0}" dt="2025-12-05T12:23:14.210" v="13" actId="20577"/>
        <pc:sldMkLst>
          <pc:docMk/>
          <pc:sldMk cId="661298144" sldId="358"/>
        </pc:sldMkLst>
        <pc:spChg chg="mod">
          <ac:chgData name="Viviane Da Costa Batista Pereira" userId="b305db61-b707-4b19-b05e-6db442671656" providerId="ADAL" clId="{6B821B56-BCC4-4FF5-A6CC-7D0D0D6AEAD0}" dt="2025-12-05T12:23:14.210" v="13" actId="20577"/>
          <ac:spMkLst>
            <pc:docMk/>
            <pc:sldMk cId="661298144" sldId="358"/>
            <ac:spMk id="185" creationId="{30CC460D-EA1B-E2E7-2C38-ED9B2E851D5E}"/>
          </ac:spMkLst>
        </pc:spChg>
      </pc:sldChg>
    </pc:docChg>
  </pc:docChgLst>
  <pc:docChgLst>
    <pc:chgData name="Viviane Da Costa Batista Pereira" userId="b305db61-b707-4b19-b05e-6db442671656" providerId="ADAL" clId="{AA6E347C-55D9-4CD0-BC3C-A8E89272C75B}"/>
    <pc:docChg chg="modSld">
      <pc:chgData name="Viviane Da Costa Batista Pereira" userId="b305db61-b707-4b19-b05e-6db442671656" providerId="ADAL" clId="{AA6E347C-55D9-4CD0-BC3C-A8E89272C75B}" dt="2025-10-17T17:54:47.351" v="0" actId="1076"/>
      <pc:docMkLst>
        <pc:docMk/>
      </pc:docMkLst>
      <pc:sldChg chg="modSp mod">
        <pc:chgData name="Viviane Da Costa Batista Pereira" userId="b305db61-b707-4b19-b05e-6db442671656" providerId="ADAL" clId="{AA6E347C-55D9-4CD0-BC3C-A8E89272C75B}" dt="2025-10-17T17:54:47.351" v="0" actId="1076"/>
        <pc:sldMkLst>
          <pc:docMk/>
          <pc:sldMk cId="1588084298" sldId="270"/>
        </pc:sldMkLst>
        <pc:spChg chg="mod">
          <ac:chgData name="Viviane Da Costa Batista Pereira" userId="b305db61-b707-4b19-b05e-6db442671656" providerId="ADAL" clId="{AA6E347C-55D9-4CD0-BC3C-A8E89272C75B}" dt="2025-10-17T17:54:47.351" v="0" actId="1076"/>
          <ac:spMkLst>
            <pc:docMk/>
            <pc:sldMk cId="1588084298" sldId="270"/>
            <ac:spMk id="4" creationId="{A4E64FA2-35C7-DE97-F9A9-63F9A18CB25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ettyimages.com.br/detail/ilustra%C3%A7%C3%A3o/african-animals-cartoon-vector-set-elephant-ilustra%C3%A7%C3%A3o-royalty-free/1393425356?phrase=ilustra%C3%A7%C3%A3o+de+girafa"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gettyimages.com.br/detail/ilustra%C3%A7%C3%A3o/vector-school-classroom-interior-math-training-ilustra%C3%A7%C3%A3o-royalty-free/914929564?phrase=sala+de+aula&amp;adppopup=tru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ettyimages.com.br/detail/ilustra%C3%A7%C3%A3o/african-animals-cartoon-vector-set-elephant-ilustra%C3%A7%C3%A3o-royalty-free/1393425356?phrase=ilustra%C3%A7%C3%A3o+de+giraf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vector-school-classroom-interior-math-training-ilustra%C3%A7%C3%A3o-royalty-free/914929564?phrase=sala+de+aula&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t>https://www.gettyimages.com.br/detail/ilustra%C3%A7%C3%A3o/playful-line-illustration-for-residential-ilustra%C3%A7%C3%A3o-royalty-free/1397583645?phrase=ILUSTRA%C3%87%C3%95ES+DE+UM+PR%C3%89DIO&amp;adppopup=true </a:t>
            </a:r>
          </a:p>
          <a:p>
            <a:pPr marL="158750" indent="0">
              <a:buNone/>
            </a:pPr>
            <a:endParaRPr lang="pt-BR" dirty="0"/>
          </a:p>
        </p:txBody>
      </p:sp>
    </p:spTree>
    <p:extLst>
      <p:ext uri="{BB962C8B-B14F-4D97-AF65-F5344CB8AC3E}">
        <p14:creationId xmlns:p14="http://schemas.microsoft.com/office/powerpoint/2010/main" val="3764822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t>https://www.gettyimages.com.br/detail/ilustra%C3%A7%C3%A3o/vector-giraffe-isolated-ilustra%C3%A7%C3%A3o-royalty-free/842646910?phrase=girafas&amp;adppopup=true</a:t>
            </a:r>
          </a:p>
          <a:p>
            <a:pPr marL="158750" indent="0">
              <a:buNone/>
            </a:pPr>
            <a:r>
              <a:rPr lang="pt-BR" sz="1100" dirty="0"/>
              <a:t>https://www.gettyimages.com.br/detail/ilustra%C3%A7%C3%A3o/pencil-icon-eraser-pen-flat-and-outline-design-ilustra%C3%A7%C3%A3o-royalty-free/1216769787?phrase=ilustra%C3%A7%C3%A3o+DE+L%C3%81PIS&amp;adppopup=true</a:t>
            </a:r>
          </a:p>
          <a:p>
            <a:pPr marL="158750" indent="0">
              <a:buNone/>
            </a:pPr>
            <a:r>
              <a:rPr lang="pt-BR" sz="1100" dirty="0"/>
              <a:t>https://www.gettyimages.com.br/detail/foto/rendering-butterfly-on-white-imagem-royalty-free/879150888?phrase=ilustra%C3%A7%C3%A3o+BORBOLETA</a:t>
            </a:r>
          </a:p>
          <a:p>
            <a:pPr marL="158750" indent="0">
              <a:buNone/>
            </a:pPr>
            <a:r>
              <a:rPr lang="pt-BR" sz="1100" dirty="0"/>
              <a:t>https://www.gettyimages.com.br/detail/ilustra%C3%A7%C3%A3o/armadillo-animal-cartoon-illustration-ilustra%C3%A7%C3%A3o-royalty-free/497256911?phrase=ilustra%C3%A7%C3%A3o+TATU</a:t>
            </a: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endParaRPr lang="pt-BR" sz="1100" dirty="0">
              <a:effectLst/>
              <a:ea typeface="Times New Roman" panose="02020603050405020304" pitchFamily="18" charset="0"/>
            </a:endParaRPr>
          </a:p>
          <a:p>
            <a:pPr marL="158750" indent="0">
              <a:buNone/>
            </a:pPr>
            <a:endParaRPr lang="pt-BR" dirty="0"/>
          </a:p>
        </p:txBody>
      </p:sp>
    </p:spTree>
    <p:extLst>
      <p:ext uri="{BB962C8B-B14F-4D97-AF65-F5344CB8AC3E}">
        <p14:creationId xmlns:p14="http://schemas.microsoft.com/office/powerpoint/2010/main" val="1267725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t>https://www.gettyimages.com.br/detail/ilustra%C3%A7%C3%A3o/vector-giraffe-isolated-ilustra%C3%A7%C3%A3o-royalty-free/842646910?phrase=girafas&amp;adppopup=true</a:t>
            </a:r>
          </a:p>
          <a:p>
            <a:pPr marL="158750" indent="0">
              <a:buNone/>
            </a:pPr>
            <a:r>
              <a:rPr lang="pt-BR" sz="1100" dirty="0"/>
              <a:t>https://www.gettyimages.com.br/detail/ilustra%C3%A7%C3%A3o/pencil-icon-eraser-pen-flat-and-outline-design-ilustra%C3%A7%C3%A3o-royalty-free/1216769787?phrase=ilustra%C3%A7%C3%A3o+DE+L%C3%81PIS&amp;adppopup=true</a:t>
            </a:r>
          </a:p>
          <a:p>
            <a:pPr marL="158750" indent="0">
              <a:buNone/>
            </a:pPr>
            <a:r>
              <a:rPr lang="pt-BR" sz="1100" dirty="0"/>
              <a:t>https://www.gettyimages.com.br/detail/foto/rendering-butterfly-on-white-imagem-royalty-free/879150888?phrase=ilustra%C3%A7%C3%A3o+BORBOLETA</a:t>
            </a:r>
          </a:p>
          <a:p>
            <a:pPr marL="158750" indent="0">
              <a:buNone/>
            </a:pPr>
            <a:r>
              <a:rPr lang="pt-BR" sz="1100" dirty="0"/>
              <a:t>https://www.gettyimages.com.br/detail/ilustra%C3%A7%C3%A3o/armadillo-animal-cartoon-illustration-ilustra%C3%A7%C3%A3o-royalty-free/497256911?phrase=ilustra%C3%A7%C3%A3o+TATU</a:t>
            </a: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endParaRPr lang="pt-BR" sz="1100" dirty="0">
              <a:effectLst/>
              <a:ea typeface="Times New Roman" panose="02020603050405020304" pitchFamily="18" charset="0"/>
            </a:endParaRPr>
          </a:p>
          <a:p>
            <a:pPr marL="158750" indent="0">
              <a:buNone/>
            </a:pPr>
            <a:endParaRPr lang="pt-BR" dirty="0"/>
          </a:p>
        </p:txBody>
      </p:sp>
    </p:spTree>
    <p:extLst>
      <p:ext uri="{BB962C8B-B14F-4D97-AF65-F5344CB8AC3E}">
        <p14:creationId xmlns:p14="http://schemas.microsoft.com/office/powerpoint/2010/main" val="1942680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t>https://www.gettyimages.com.br/detail/ilustra%C3%A7%C3%A3o/lively-and-active-city-ilustra%C3%A7%C3%A3o-royalty-free/492817203?phrase=parque+infantil&amp;adppopup=true</a:t>
            </a:r>
            <a:endParaRPr lang="pt-BR" dirty="0"/>
          </a:p>
          <a:p>
            <a:pPr marL="158750" indent="0">
              <a:buNone/>
            </a:pPr>
            <a:endParaRPr lang="pt-BR" dirty="0"/>
          </a:p>
        </p:txBody>
      </p:sp>
    </p:spTree>
    <p:extLst>
      <p:ext uri="{BB962C8B-B14F-4D97-AF65-F5344CB8AC3E}">
        <p14:creationId xmlns:p14="http://schemas.microsoft.com/office/powerpoint/2010/main" val="3529936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t>https://www.gettyimages.com.br/detail/ilustra%C3%A7%C3%A3o/lively-and-active-city-ilustra%C3%A7%C3%A3o-royalty-free/492817203?phrase=parque+infantil&amp;adppopup=true</a:t>
            </a:r>
            <a:endParaRPr lang="pt-BR" dirty="0"/>
          </a:p>
          <a:p>
            <a:pPr marL="158750" indent="0">
              <a:buNone/>
            </a:pPr>
            <a:endParaRPr lang="pt-BR" dirty="0"/>
          </a:p>
        </p:txBody>
      </p:sp>
    </p:spTree>
    <p:extLst>
      <p:ext uri="{BB962C8B-B14F-4D97-AF65-F5344CB8AC3E}">
        <p14:creationId xmlns:p14="http://schemas.microsoft.com/office/powerpoint/2010/main" val="1709781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3476350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928658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9c03e3d857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pt-B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b="0" i="0" u="none" strike="noStrike" cap="none" dirty="0">
                <a:solidFill>
                  <a:srgbClr val="000000"/>
                </a:solidFill>
                <a:effectLst/>
                <a:latin typeface="Arial"/>
                <a:ea typeface="Arial"/>
                <a:cs typeface="Arial"/>
                <a:sym typeface="Arial"/>
                <a:hlinkClick r:id="rId3"/>
              </a:rPr>
              <a:t>https://www.gettyimages.com.br/detail/ilustra%C3%A7%C3%A3o/african-animals-cartoon-vector-set-elephant-ilustra%C3%A7%C3%A3o-royalty-free/1393425356?phrase=ilustra%C3%A7%C3%A3o+de+girafa</a:t>
            </a:r>
            <a:r>
              <a:rPr lang="pt-BR" sz="1100" b="0" i="0" u="none" strike="noStrike" cap="none" dirty="0">
                <a:solidFill>
                  <a:srgbClr val="000000"/>
                </a:solidFill>
                <a:effectLst/>
                <a:latin typeface="Arial"/>
                <a:ea typeface="Arial"/>
                <a:cs typeface="Arial"/>
                <a:sym typeface="Arial"/>
              </a:rPr>
              <a:t>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800" b="0" i="0" u="none" strike="noStrike" cap="none" dirty="0">
              <a:solidFill>
                <a:srgbClr val="231F20"/>
              </a:solidFill>
              <a:effectLst/>
              <a:latin typeface="Arial"/>
              <a:ea typeface="Times New Roman" panose="02020603050405020304" pitchFamily="18" charset="0"/>
              <a:cs typeface="Arial"/>
              <a:sym typeface="Arial"/>
            </a:endParaRP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r>
              <a:rPr lang="pt-BR" sz="1800" b="0" i="0" u="none" strike="noStrike" cap="none" dirty="0">
                <a:solidFill>
                  <a:srgbClr val="231F20"/>
                </a:solidFill>
                <a:effectLst/>
                <a:latin typeface="Arial"/>
                <a:ea typeface="Times New Roman" panose="02020603050405020304" pitchFamily="18" charset="0"/>
                <a:cs typeface="Arial"/>
                <a:sym typeface="Arial"/>
                <a:hlinkClick r:id="rId4"/>
              </a:rPr>
              <a:t>https://www.gettyimages.com.br/detail/ilustra%C3%A7%C3%A3o/vector-school-classroom-interior-math-training-ilustra%C3%A7%C3%A3o-royalty-free/914929564?phrase=sala+de+aula&amp;adppopup=true</a:t>
            </a:r>
            <a:r>
              <a:rPr lang="pt-BR" sz="1800" b="0" i="0" u="none" strike="noStrike" cap="none" dirty="0">
                <a:solidFill>
                  <a:srgbClr val="231F20"/>
                </a:solidFill>
                <a:effectLst/>
                <a:latin typeface="Arial"/>
                <a:ea typeface="Times New Roman" panose="02020603050405020304" pitchFamily="18" charset="0"/>
                <a:cs typeface="Arial"/>
                <a:sym typeface="Arial"/>
              </a:rPr>
              <a:t>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800" b="0" i="0" u="none" strike="noStrike" cap="none" dirty="0">
              <a:solidFill>
                <a:srgbClr val="231F20"/>
              </a:solidFill>
              <a:effectLst/>
              <a:latin typeface="Arial"/>
              <a:cs typeface="Arial"/>
              <a:sym typeface="Arial"/>
            </a:endParaRPr>
          </a:p>
          <a:p>
            <a:pPr marL="158750" indent="0">
              <a:buNone/>
            </a:pPr>
            <a:r>
              <a:rPr lang="pt-BR" sz="1800" dirty="0"/>
              <a:t>https://www.google.com/url?q=https://www.gettyimages.com.br/detail/foto/wooden-crate-isolated-on-white-background-imagem-royalty-free/969515094?adppopup%3Dtrue&amp;sa=D&amp;source=editors&amp;ust=1752257842403145&amp;usg=AOvVaw39Gknb-_M4N21PHFlgyAGA</a:t>
            </a:r>
          </a:p>
          <a:p>
            <a:pPr marL="158750" indent="0">
              <a:buNone/>
            </a:pPr>
            <a:r>
              <a:rPr lang="pt-BR" sz="1800" dirty="0"/>
              <a:t>https://www.google.com/url?q=https://www.gettyimages.com.br/detail/foto/wooden-crate-isolated-on-white-background-imagem-royalty-free/969515942?adppopup%3Dtrue&amp;sa=D&amp;source=editors&amp;ust=1752257842403754&amp;usg=AOvVaw3NNJiG8TzSIDKtiV24T1j6</a:t>
            </a:r>
          </a:p>
          <a:p>
            <a:pPr marL="158750" indent="0">
              <a:buNone/>
            </a:pPr>
            <a:endParaRPr lang="pt-BR" sz="1800" dirty="0"/>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r>
              <a:rPr lang="pt-BR" sz="1800" dirty="0"/>
              <a:t>https://www.gettyimages.com.br/detail/ilustra%C3%A7%C3%A3o/set-of-colored-vases-with-blooming-flowers-for-ilustra%C3%A7%C3%A3o-royalty-free/1128810145?phrase=VASOS+DE+FLORES&amp;adppopup=true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800" b="1" dirty="0">
              <a:latin typeface="+mn-lt"/>
            </a:endParaRP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r>
              <a:rPr lang="pt-BR" sz="1800" dirty="0"/>
              <a:t>https://www.gettyimages.com.br/detail/ilustra%C3%A7%C3%A3o/playful-line-illustration-for-residential-ilustra%C3%A7%C3%A3o-royalty-free/1397583645?phrase=ILUSTRA%C3%87%C3%95ES+DE+UM+PR%C3%89DIO&amp;adppopup=true </a:t>
            </a: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endParaRPr lang="pt-BR" sz="1800" dirty="0">
              <a:effectLst/>
              <a:ea typeface="Times New Roman" panose="02020603050405020304" pitchFamily="18" charset="0"/>
            </a:endParaRPr>
          </a:p>
          <a:p>
            <a:pPr marL="158750" indent="0">
              <a:buNone/>
            </a:pPr>
            <a:r>
              <a:rPr lang="pt-BR" sz="1800" dirty="0"/>
              <a:t>https://www.gettyimages.com.br/detail/ilustra%C3%A7%C3%A3o/vector-giraffe-isolated-ilustra%C3%A7%C3%A3o-royalty-free/842646910?phrase=girafas&amp;adppopup=true</a:t>
            </a:r>
          </a:p>
          <a:p>
            <a:pPr marL="158750" indent="0">
              <a:buNone/>
            </a:pPr>
            <a:r>
              <a:rPr lang="pt-BR" sz="1800" dirty="0"/>
              <a:t>https://www.gettyimages.com.br/detail/ilustra%C3%A7%C3%A3o/pencil-icon-eraser-pen-flat-and-outline-design-ilustra%C3%A7%C3%A3o-royalty-free/1216769787?phrase=ilustra%C3%A7%C3%A3o+DE+L%C3%81PIS&amp;adppopup=true</a:t>
            </a:r>
          </a:p>
          <a:p>
            <a:pPr marL="158750" indent="0">
              <a:buNone/>
            </a:pPr>
            <a:r>
              <a:rPr lang="pt-BR" sz="1800" dirty="0"/>
              <a:t>https://www.gettyimages.com.br/detail/foto/rendering-butterfly-on-white-imagem-royalty-free/879150888?phrase=ilustra%C3%A7%C3%A3o+BORBOLETA</a:t>
            </a:r>
          </a:p>
          <a:p>
            <a:pPr marL="158750" indent="0">
              <a:buNone/>
            </a:pPr>
            <a:r>
              <a:rPr lang="pt-BR" sz="1800" dirty="0"/>
              <a:t>https://www.gettyimages.com.br/detail/ilustra%C3%A7%C3%A3o/armadillo-animal-cartoon-illustration-ilustra%C3%A7%C3%A3o-royalty-free/497256911?phrase=ilustra%C3%A7%C3%A3o+TATU</a:t>
            </a: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endParaRPr lang="pt-BR" sz="1800" dirty="0">
              <a:effectLst/>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r>
              <a:rPr lang="pt-BR" sz="1800" dirty="0"/>
              <a:t>https://www.gettyimages.com.br/detail/ilustra%C3%A7%C3%A3o/lively-and-active-city-ilustra%C3%A7%C3%A3o-royalty-free/492817203?phrase=parque+infantil&amp;adppopup=true</a:t>
            </a:r>
            <a:endParaRPr lang="pt-BR" dirty="0"/>
          </a:p>
        </p:txBody>
      </p:sp>
    </p:spTree>
    <p:extLst>
      <p:ext uri="{BB962C8B-B14F-4D97-AF65-F5344CB8AC3E}">
        <p14:creationId xmlns:p14="http://schemas.microsoft.com/office/powerpoint/2010/main" val="2452024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9c03e3d857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pt-B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a:extLst>
            <a:ext uri="{FF2B5EF4-FFF2-40B4-BE49-F238E27FC236}">
              <a16:creationId xmlns:a16="http://schemas.microsoft.com/office/drawing/2014/main" id="{910638B0-DEC7-FE6B-64E7-BCF57F07BB6F}"/>
            </a:ext>
          </a:extLst>
        </p:cNvPr>
        <p:cNvGrpSpPr/>
        <p:nvPr/>
      </p:nvGrpSpPr>
      <p:grpSpPr>
        <a:xfrm>
          <a:off x="0" y="0"/>
          <a:ext cx="0" cy="0"/>
          <a:chOff x="0" y="0"/>
          <a:chExt cx="0" cy="0"/>
        </a:xfrm>
      </p:grpSpPr>
      <p:sp>
        <p:nvSpPr>
          <p:cNvPr id="145" name="Google Shape;145;p26:notes">
            <a:extLst>
              <a:ext uri="{FF2B5EF4-FFF2-40B4-BE49-F238E27FC236}">
                <a16:creationId xmlns:a16="http://schemas.microsoft.com/office/drawing/2014/main" id="{9CCB8FAB-5574-F0E3-C7C2-0E135DDB30E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6" name="Google Shape;146;p26:notes">
            <a:extLst>
              <a:ext uri="{FF2B5EF4-FFF2-40B4-BE49-F238E27FC236}">
                <a16:creationId xmlns:a16="http://schemas.microsoft.com/office/drawing/2014/main" id="{0680CE05-A31E-F99E-BFD6-C135091646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4269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29330161-3BDC-38CD-53F8-37AAE3DD25B7}"/>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1078223F-924E-3A9A-E891-680651B79FA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3D818F07-BCA7-2EA4-78FF-67215C8E60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2510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B8CC5ADB-EEFD-255B-4A91-39CDA0A773F0}"/>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5D72D28D-C544-6150-BF0D-D642A62B569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9587B9A0-9BFB-574B-43F8-748AD89283E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9082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58BADC2C-A833-3E4A-41F7-DD713DAE8D91}"/>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9A3C895B-2C58-D945-D529-7F780F341DC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pt-BR" dirty="0"/>
          </a:p>
        </p:txBody>
      </p:sp>
      <p:sp>
        <p:nvSpPr>
          <p:cNvPr id="179" name="Google Shape;179;p27:notes">
            <a:extLst>
              <a:ext uri="{FF2B5EF4-FFF2-40B4-BE49-F238E27FC236}">
                <a16:creationId xmlns:a16="http://schemas.microsoft.com/office/drawing/2014/main" id="{F7E38045-2D0B-D8F9-29AD-5CD52648D69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6047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AB52DD5E-8126-A353-6E7C-E46B1A076498}"/>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B2CD8B5F-9C37-307F-7E77-17C5C6F7D3F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2901CD8A-80AB-C5C2-7387-60A13F22C4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56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E021D2FA-4243-5C9F-554A-5E35CE863545}"/>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8C9D2308-1E3D-C54C-FFFF-21B367CF50E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053D3731-2D1E-1A1B-7373-C7C6CCDB45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1593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CCD4F273-BE27-0A2F-65B9-DEFDC4A4011B}"/>
            </a:ext>
          </a:extLst>
        </p:cNvPr>
        <p:cNvGrpSpPr/>
        <p:nvPr/>
      </p:nvGrpSpPr>
      <p:grpSpPr>
        <a:xfrm>
          <a:off x="0" y="0"/>
          <a:ext cx="0" cy="0"/>
          <a:chOff x="0" y="0"/>
          <a:chExt cx="0" cy="0"/>
        </a:xfrm>
      </p:grpSpPr>
      <p:sp>
        <p:nvSpPr>
          <p:cNvPr id="178" name="Google Shape;178;p27:notes">
            <a:extLst>
              <a:ext uri="{FF2B5EF4-FFF2-40B4-BE49-F238E27FC236}">
                <a16:creationId xmlns:a16="http://schemas.microsoft.com/office/drawing/2014/main" id="{A4AEFBC7-E1BA-2C2B-0CE9-F1AE9F65B96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79" name="Google Shape;179;p27:notes">
            <a:extLst>
              <a:ext uri="{FF2B5EF4-FFF2-40B4-BE49-F238E27FC236}">
                <a16:creationId xmlns:a16="http://schemas.microsoft.com/office/drawing/2014/main" id="{2C0EFCA0-5409-7036-A535-DDAC04C037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9912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900" b="0" i="0" u="none" strike="noStrike" cap="none" dirty="0">
                <a:solidFill>
                  <a:srgbClr val="000000"/>
                </a:solidFill>
                <a:effectLst/>
                <a:latin typeface="Arial"/>
                <a:ea typeface="Arial"/>
                <a:cs typeface="Arial"/>
                <a:sym typeface="Arial"/>
                <a:hlinkClick r:id="rId3"/>
              </a:rPr>
              <a:t>https://www.gettyimages.com.br/detail/ilustra%C3%A7%C3%A3o/african-animals-cartoon-vector-set-elephant-ilustra%C3%A7%C3%A3o-royalty-free/1393425356?phrase=ilustra%C3%A7%C3%A3o+de+girafa</a:t>
            </a:r>
            <a:r>
              <a:rPr lang="pt-BR" sz="900" b="0" i="0" u="none" strike="noStrike" cap="none" dirty="0">
                <a:solidFill>
                  <a:srgbClr val="000000"/>
                </a:solidFill>
                <a:effectLst/>
                <a:latin typeface="Arial"/>
                <a:ea typeface="Arial"/>
                <a:cs typeface="Arial"/>
                <a:sym typeface="Arial"/>
              </a:rPr>
              <a:t>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200" b="0" i="0" u="none" strike="noStrike" cap="none" dirty="0">
              <a:solidFill>
                <a:srgbClr val="231F20"/>
              </a:solidFill>
              <a:effectLst/>
              <a:latin typeface="Arial"/>
              <a:ea typeface="Times New Roman" panose="02020603050405020304" pitchFamily="18" charset="0"/>
              <a:cs typeface="Arial"/>
              <a:sym typeface="Arial"/>
            </a:endParaRP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200" b="0" i="0" u="none" strike="noStrike" cap="none" dirty="0">
              <a:solidFill>
                <a:srgbClr val="231F20"/>
              </a:solidFill>
              <a:effectLst/>
              <a:latin typeface="Arial"/>
              <a:cs typeface="Arial"/>
              <a:sym typeface="Arial"/>
            </a:endParaRPr>
          </a:p>
          <a:p>
            <a:pPr marL="0" indent="0" eaLnBrk="0" hangingPunct="0">
              <a:spcBef>
                <a:spcPts val="135"/>
              </a:spcBef>
              <a:spcAft>
                <a:spcPts val="0"/>
              </a:spcAft>
              <a:buNone/>
            </a:pPr>
            <a:endParaRPr lang="pt-BR" sz="1200" dirty="0">
              <a:effectLst/>
              <a:latin typeface="+mj-lt"/>
              <a:hlinkClick r:id="rId3"/>
            </a:endParaRPr>
          </a:p>
        </p:txBody>
      </p:sp>
    </p:spTree>
    <p:extLst>
      <p:ext uri="{BB962C8B-B14F-4D97-AF65-F5344CB8AC3E}">
        <p14:creationId xmlns:p14="http://schemas.microsoft.com/office/powerpoint/2010/main" val="1078329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r>
              <a:rPr lang="pt-BR" sz="1100" b="0" i="0" u="none" strike="noStrike" cap="none" dirty="0">
                <a:solidFill>
                  <a:srgbClr val="231F20"/>
                </a:solidFill>
                <a:effectLst/>
                <a:latin typeface="Arial"/>
                <a:ea typeface="Times New Roman" panose="02020603050405020304" pitchFamily="18" charset="0"/>
                <a:cs typeface="Arial"/>
                <a:sym typeface="Arial"/>
                <a:hlinkClick r:id="rId3"/>
              </a:rPr>
              <a:t>https://www.gettyimages.com.br/detail/ilustra%C3%A7%C3%A3o/vector-school-classroom-interior-math-training-ilustra%C3%A7%C3%A3o-royalty-free/914929564?phrase=sala+de+aula&amp;adppopup=true</a:t>
            </a:r>
            <a:r>
              <a:rPr lang="pt-BR" sz="1100" b="0" i="0" u="none" strike="noStrike" cap="none" dirty="0">
                <a:solidFill>
                  <a:srgbClr val="231F20"/>
                </a:solidFill>
                <a:effectLst/>
                <a:latin typeface="Arial"/>
                <a:ea typeface="Times New Roman" panose="02020603050405020304" pitchFamily="18" charset="0"/>
                <a:cs typeface="Arial"/>
                <a:sym typeface="Arial"/>
              </a:rPr>
              <a:t>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100" b="0" i="0" u="none" strike="noStrike" cap="none" dirty="0">
              <a:solidFill>
                <a:srgbClr val="231F20"/>
              </a:solidFill>
              <a:effectLst/>
              <a:latin typeface="Arial"/>
              <a:cs typeface="Arial"/>
              <a:sym typeface="Arial"/>
            </a:endParaRP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100" dirty="0">
              <a:solidFill>
                <a:srgbClr val="231F20"/>
              </a:solidFill>
              <a:effectLst/>
              <a:latin typeface="+mn-lt"/>
              <a:ea typeface="Times New Roman" panose="02020603050405020304" pitchFamily="18" charset="0"/>
            </a:endParaRPr>
          </a:p>
        </p:txBody>
      </p:sp>
    </p:spTree>
    <p:extLst>
      <p:ext uri="{BB962C8B-B14F-4D97-AF65-F5344CB8AC3E}">
        <p14:creationId xmlns:p14="http://schemas.microsoft.com/office/powerpoint/2010/main" val="3680765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t>https://www.gettyimages.com.br/detail/foto/wooden-crate-isolated-on-white-background-imagem-royalty-free/969515094?adppopup%3Dtrue&amp;sa=D&amp;source=editors&amp;ust=1752257842403145&amp;usg=AOvVaw39Gknb-_M4N21PHFlgyAGA</a:t>
            </a:r>
          </a:p>
          <a:p>
            <a:pPr marL="158750" indent="0">
              <a:buNone/>
            </a:pPr>
            <a:r>
              <a:rPr lang="pt-BR" sz="1100" dirty="0"/>
              <a:t>https://www.gettyimages.com.br/detail/foto/wooden-crate-isolated-on-white-background-imagem-royalty-free/969515942?adppopup%3Dtrue&amp;sa=D&amp;source=editors&amp;ust=1752257842403754&amp;usg=AOvVaw3NNJiG8TzSIDKtiV24T1j6</a:t>
            </a:r>
          </a:p>
          <a:p>
            <a:pPr marL="158750" indent="0">
              <a:buNone/>
            </a:pPr>
            <a:endParaRPr lang="pt-BR" sz="1100" dirty="0"/>
          </a:p>
          <a:p>
            <a:pPr marL="158750" indent="0">
              <a:buNone/>
            </a:pPr>
            <a:endParaRPr lang="pt-BR" dirty="0"/>
          </a:p>
        </p:txBody>
      </p:sp>
    </p:spTree>
    <p:extLst>
      <p:ext uri="{BB962C8B-B14F-4D97-AF65-F5344CB8AC3E}">
        <p14:creationId xmlns:p14="http://schemas.microsoft.com/office/powerpoint/2010/main" val="2457444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t>https://www.gettyimages.com.br/detail/foto/wooden-crate-isolated-on-white-background-imagem-royalty-free/969515094?adppopup%3Dtrue&amp;sa=D&amp;source=editors&amp;ust=1752257842403145&amp;usg=AOvVaw39Gknb-_M4N21PHFlgyAGA</a:t>
            </a:r>
          </a:p>
          <a:p>
            <a:pPr marL="158750" indent="0">
              <a:buNone/>
            </a:pPr>
            <a:r>
              <a:rPr lang="pt-BR" sz="1100" dirty="0"/>
              <a:t>https://www.gettyimages.com.br/detail/foto/wooden-crate-isolated-on-white-background-imagem-royalty-free/969515942?adppopup%3Dtrue&amp;sa=D&amp;source=editors&amp;ust=1752257842403754&amp;usg=AOvVaw3NNJiG8TzSIDKtiV24T1j6</a:t>
            </a:r>
          </a:p>
          <a:p>
            <a:pPr marL="158750" indent="0">
              <a:buNone/>
            </a:pPr>
            <a:endParaRPr lang="pt-BR" sz="1100" dirty="0"/>
          </a:p>
          <a:p>
            <a:pPr marL="158750" indent="0">
              <a:buNone/>
            </a:pPr>
            <a:endParaRPr lang="pt-BR" dirty="0"/>
          </a:p>
        </p:txBody>
      </p:sp>
    </p:spTree>
    <p:extLst>
      <p:ext uri="{BB962C8B-B14F-4D97-AF65-F5344CB8AC3E}">
        <p14:creationId xmlns:p14="http://schemas.microsoft.com/office/powerpoint/2010/main" val="197719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r>
              <a:rPr lang="pt-BR" sz="1100" dirty="0"/>
              <a:t>https://www.gettyimages.com.br/detail/ilustra%C3%A7%C3%A3o/set-of-colored-vases-with-blooming-flowers-for-ilustra%C3%A7%C3%A3o-royalty-free/1128810145?phrase=VASOS+DE+FLORES&amp;adppopup=true </a:t>
            </a:r>
          </a:p>
          <a:p>
            <a:pPr marL="0" marR="196850" lvl="0" indent="0" algn="just" defTabSz="914400" rtl="0" eaLnBrk="0" fontAlgn="auto" latinLnBrk="0" hangingPunct="0">
              <a:lnSpc>
                <a:spcPct val="108000"/>
              </a:lnSpc>
              <a:spcBef>
                <a:spcPts val="135"/>
              </a:spcBef>
              <a:spcAft>
                <a:spcPts val="0"/>
              </a:spcAft>
              <a:buClr>
                <a:srgbClr val="231F20"/>
              </a:buClr>
              <a:buSzPts val="1200"/>
              <a:buFont typeface="Wingdings" panose="05000000000000000000" pitchFamily="2" charset="2"/>
              <a:buNone/>
              <a:tabLst>
                <a:tab pos="234950" algn="l"/>
              </a:tabLst>
              <a:defRPr/>
            </a:pPr>
            <a:endParaRPr lang="pt-BR" sz="1100" b="1" i="0" u="none" strike="noStrike" cap="none" dirty="0">
              <a:solidFill>
                <a:srgbClr val="000000"/>
              </a:solidFill>
              <a:latin typeface="Arial"/>
              <a:ea typeface="Arial"/>
              <a:cs typeface="Arial"/>
              <a:sym typeface="Arial"/>
            </a:endParaRPr>
          </a:p>
          <a:p>
            <a:pPr marL="158750" indent="0">
              <a:buNone/>
            </a:pPr>
            <a:endParaRPr lang="pt-BR" dirty="0"/>
          </a:p>
        </p:txBody>
      </p:sp>
    </p:spTree>
    <p:extLst>
      <p:ext uri="{BB962C8B-B14F-4D97-AF65-F5344CB8AC3E}">
        <p14:creationId xmlns:p14="http://schemas.microsoft.com/office/powerpoint/2010/main" val="3207975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dirty="0"/>
              <a:t>https://www.gettyimages.com.br/detail/ilustra%C3%A7%C3%A3o/set-of-colored-vases-with-blooming-flowers-for-ilustra%C3%A7%C3%A3o-royalty-free/1128810145?phrase=VASOS+DE+FLORES&amp;adppopup=true </a:t>
            </a:r>
          </a:p>
          <a:p>
            <a:pPr marL="158750" indent="0">
              <a:buNone/>
            </a:pPr>
            <a:endParaRPr lang="pt-BR" dirty="0"/>
          </a:p>
        </p:txBody>
      </p:sp>
    </p:spTree>
    <p:extLst>
      <p:ext uri="{BB962C8B-B14F-4D97-AF65-F5344CB8AC3E}">
        <p14:creationId xmlns:p14="http://schemas.microsoft.com/office/powerpoint/2010/main" val="2251981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r>
              <a:rPr lang="pt-BR" sz="1100" dirty="0"/>
              <a:t>https://www.gettyimages.com.br/detail/ilustra%C3%A7%C3%A3o/playful-line-illustration-for-residential-ilustra%C3%A7%C3%A3o-royalty-free/1397583645?phrase=ILUSTRA%C3%87%C3%95ES+DE+UM+PR%C3%89DIO&amp;adppopup=true </a:t>
            </a:r>
          </a:p>
          <a:p>
            <a:pPr marL="0" marR="0" lvl="0" indent="0" algn="l" defTabSz="914400" rtl="0" eaLnBrk="1" fontAlgn="auto" latinLnBrk="0" hangingPunct="1">
              <a:lnSpc>
                <a:spcPct val="115000"/>
              </a:lnSpc>
              <a:spcBef>
                <a:spcPts val="0"/>
              </a:spcBef>
              <a:spcAft>
                <a:spcPts val="0"/>
              </a:spcAft>
              <a:buClr>
                <a:srgbClr val="000000"/>
              </a:buClr>
              <a:buSzPts val="1100"/>
              <a:buFont typeface="Wingdings" panose="05000000000000000000" pitchFamily="2" charset="2"/>
              <a:buNone/>
              <a:tabLst/>
              <a:defRPr/>
            </a:pPr>
            <a:endParaRPr lang="pt-BR" sz="1100" dirty="0">
              <a:effectLst/>
              <a:ea typeface="Times New Roman" panose="02020603050405020304" pitchFamily="18" charset="0"/>
            </a:endParaRPr>
          </a:p>
          <a:p>
            <a:pPr marL="158750" indent="0">
              <a:buNone/>
            </a:pPr>
            <a:endParaRPr lang="pt-BR" dirty="0"/>
          </a:p>
        </p:txBody>
      </p:sp>
    </p:spTree>
    <p:extLst>
      <p:ext uri="{BB962C8B-B14F-4D97-AF65-F5344CB8AC3E}">
        <p14:creationId xmlns:p14="http://schemas.microsoft.com/office/powerpoint/2010/main" val="2480551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A - MAT">
  <p:cSld name="CAPA - MAT">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pic>
        <p:nvPicPr>
          <p:cNvPr id="11" name="Google Shape;11;p8"/>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8"/>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8"/>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8"/>
          <p:cNvSpPr txBox="1"/>
          <p:nvPr/>
        </p:nvSpPr>
        <p:spPr>
          <a:xfrm rot="-5400000">
            <a:off x="11493153" y="1477365"/>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pic>
        <p:nvPicPr>
          <p:cNvPr id="15" name="Google Shape;15;p8"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8"/>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8"/>
          <p:cNvSpPr/>
          <p:nvPr/>
        </p:nvSpPr>
        <p:spPr>
          <a:xfrm rot="-48255" flipH="1">
            <a:off x="10673069" y="1045337"/>
            <a:ext cx="1082625"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dirty="0">
                <a:solidFill>
                  <a:srgbClr val="FFFFFF"/>
                </a:solidFill>
                <a:latin typeface="Grandstander Medium"/>
                <a:ea typeface="Grandstander Medium"/>
                <a:cs typeface="Grandstander Medium"/>
                <a:sym typeface="Grandstander Medium"/>
              </a:rPr>
              <a:t>ANO</a:t>
            </a:r>
            <a:endParaRPr sz="2666"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310015506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73"/>
        <p:cNvGrpSpPr/>
        <p:nvPr/>
      </p:nvGrpSpPr>
      <p:grpSpPr>
        <a:xfrm>
          <a:off x="0" y="0"/>
          <a:ext cx="0" cy="0"/>
          <a:chOff x="0" y="0"/>
          <a:chExt cx="0" cy="0"/>
        </a:xfrm>
      </p:grpSpPr>
      <p:pic>
        <p:nvPicPr>
          <p:cNvPr id="74" name="Google Shape;74;p31"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75" name="Google Shape;75;p31"/>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76" name="Google Shape;76;p31"/>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77" name="Google Shape;77;p3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FFFFFF"/>
                </a:solidFill>
                <a:latin typeface="Grandstander Medium"/>
                <a:ea typeface="Grandstander Medium"/>
                <a:cs typeface="Grandstander Medium"/>
                <a:sym typeface="Grandstander Medium"/>
              </a:rPr>
              <a:t>2026_AI_V1</a:t>
            </a:r>
            <a:endParaRPr sz="933" b="0" i="0" u="none" strike="noStrike" cap="none" dirty="0">
              <a:solidFill>
                <a:srgbClr val="FFFFFF"/>
              </a:solidFill>
              <a:latin typeface="Grandstander Medium"/>
              <a:ea typeface="Grandstander Medium"/>
              <a:cs typeface="Grandstander Medium"/>
              <a:sym typeface="Grandstander Medium"/>
            </a:endParaRPr>
          </a:p>
        </p:txBody>
      </p:sp>
      <p:pic>
        <p:nvPicPr>
          <p:cNvPr id="78" name="Google Shape;78;p31"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79" name="Google Shape;79;p31"/>
          <p:cNvSpPr/>
          <p:nvPr/>
        </p:nvSpPr>
        <p:spPr>
          <a:xfrm rot="-48255" flipH="1">
            <a:off x="799839" y="1071805"/>
            <a:ext cx="4155961" cy="565675"/>
          </a:xfrm>
          <a:prstGeom prst="roundRect">
            <a:avLst>
              <a:gd name="adj" fmla="val 7293"/>
            </a:avLst>
          </a:prstGeom>
          <a:no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dirty="0">
                <a:solidFill>
                  <a:srgbClr val="FFFFFF"/>
                </a:solidFill>
                <a:latin typeface="Grandstander Medium"/>
                <a:ea typeface="Grandstander Medium"/>
                <a:cs typeface="Grandstander Medium"/>
                <a:sym typeface="Grandstander Medium"/>
              </a:rPr>
              <a:t>PARA PROFESSORES</a:t>
            </a:r>
            <a:endParaRPr sz="3732" b="0" i="0" u="none" strike="noStrike" cap="none" dirty="0">
              <a:solidFill>
                <a:srgbClr val="FFFFFF"/>
              </a:solidFill>
              <a:latin typeface="Arial"/>
              <a:ea typeface="Arial"/>
              <a:cs typeface="Arial"/>
              <a:sym typeface="Arial"/>
            </a:endParaRPr>
          </a:p>
        </p:txBody>
      </p:sp>
    </p:spTree>
    <p:extLst>
      <p:ext uri="{BB962C8B-B14F-4D97-AF65-F5344CB8AC3E}">
        <p14:creationId xmlns:p14="http://schemas.microsoft.com/office/powerpoint/2010/main" val="244948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80"/>
        <p:cNvGrpSpPr/>
        <p:nvPr/>
      </p:nvGrpSpPr>
      <p:grpSpPr>
        <a:xfrm>
          <a:off x="0" y="0"/>
          <a:ext cx="0" cy="0"/>
          <a:chOff x="0" y="0"/>
          <a:chExt cx="0" cy="0"/>
        </a:xfrm>
      </p:grpSpPr>
      <p:sp>
        <p:nvSpPr>
          <p:cNvPr id="81" name="Google Shape;81;p3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2" name="Google Shape;82;p32"/>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83" name="Google Shape;83;p32"/>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84" name="Google Shape;84;p32"/>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dirty="0">
              <a:solidFill>
                <a:schemeClr val="lt1"/>
              </a:solidFill>
              <a:latin typeface="Grandstander SemiBold"/>
              <a:ea typeface="Grandstander SemiBold"/>
              <a:cs typeface="Grandstander SemiBold"/>
              <a:sym typeface="Grandstander SemiBold"/>
            </a:endParaRPr>
          </a:p>
        </p:txBody>
      </p:sp>
      <p:sp>
        <p:nvSpPr>
          <p:cNvPr id="85" name="Google Shape;85;p32"/>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116033170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sp>
        <p:nvSpPr>
          <p:cNvPr id="11" name="Google Shape;11;p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Tree>
    <p:extLst>
      <p:ext uri="{BB962C8B-B14F-4D97-AF65-F5344CB8AC3E}">
        <p14:creationId xmlns:p14="http://schemas.microsoft.com/office/powerpoint/2010/main" val="25536501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8. Aprofundando" userDrawn="1">
  <p:cSld name="8. Aprofundand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72" name="Google Shape;72;p18"/>
          <p:cNvSpPr/>
          <p:nvPr/>
        </p:nvSpPr>
        <p:spPr>
          <a:xfrm>
            <a:off x="273062" y="300433"/>
            <a:ext cx="11672959" cy="6268000"/>
          </a:xfrm>
          <a:prstGeom prst="roundRect">
            <a:avLst>
              <a:gd name="adj" fmla="val 3153"/>
            </a:avLst>
          </a:prstGeom>
          <a:solidFill>
            <a:srgbClr val="FFFCF8"/>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75" name="Google Shape;75;p18"/>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135433" lvl="0" indent="0" algn="l">
              <a:lnSpc>
                <a:spcPct val="100000"/>
              </a:lnSpc>
              <a:spcBef>
                <a:spcPts val="0"/>
              </a:spcBef>
              <a:spcAft>
                <a:spcPts val="0"/>
              </a:spcAft>
              <a:buClr>
                <a:srgbClr val="74489D"/>
              </a:buClr>
              <a:buSzPts val="2000"/>
              <a:buFont typeface="Lato"/>
              <a:buNone/>
              <a:defRPr sz="2666" baseline="0">
                <a:solidFill>
                  <a:schemeClr val="dk1"/>
                </a:solidFill>
                <a:latin typeface="Arial" panose="020B0604020202020204" pitchFamily="34" charset="0"/>
                <a:ea typeface="Lato"/>
                <a:cs typeface="Arial" panose="020B0604020202020204" pitchFamily="34" charset="0"/>
                <a:sym typeface="Lato"/>
              </a:defRPr>
            </a:lvl1pPr>
            <a:lvl2pPr marL="1218895" lvl="1"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828343" lvl="2"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2437790" lvl="3"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3047238" lvl="4"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3656686" lvl="5"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4266133" lvl="6"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4875581" lvl="7"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5485028" lvl="8" indent="-474015"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608441" y="898167"/>
            <a:ext cx="11165092" cy="67695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3199" b="1" i="0" u="none" strike="noStrike" cap="none" baseline="0">
                <a:solidFill>
                  <a:schemeClr val="dk1"/>
                </a:solidFill>
                <a:latin typeface="Arial" panose="020B0604020202020204" pitchFamily="34" charset="0"/>
                <a:ea typeface="Lato"/>
                <a:cs typeface="Arial" panose="020B0604020202020204" pitchFamily="34" charset="0"/>
                <a:sym typeface="Lato"/>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dirty="0"/>
          </a:p>
        </p:txBody>
      </p:sp>
      <p:sp>
        <p:nvSpPr>
          <p:cNvPr id="2" name="Google Shape;68;p17">
            <a:extLst>
              <a:ext uri="{FF2B5EF4-FFF2-40B4-BE49-F238E27FC236}">
                <a16:creationId xmlns:a16="http://schemas.microsoft.com/office/drawing/2014/main" id="{90FEB611-3DAE-4761-5D18-FF9F331BF20F}"/>
              </a:ext>
            </a:extLst>
          </p:cNvPr>
          <p:cNvSpPr txBox="1">
            <a:spLocks noGrp="1"/>
          </p:cNvSpPr>
          <p:nvPr>
            <p:ph type="subTitle" idx="10"/>
          </p:nvPr>
        </p:nvSpPr>
        <p:spPr>
          <a:xfrm rot="-60000">
            <a:off x="175529" y="209627"/>
            <a:ext cx="5781097" cy="490000"/>
          </a:xfrm>
          <a:prstGeom prst="rect">
            <a:avLst/>
          </a:prstGeom>
          <a:solidFill>
            <a:srgbClr val="74489D"/>
          </a:solidFill>
          <a:ln>
            <a:noFill/>
          </a:ln>
          <a:effectLst/>
        </p:spPr>
        <p:txBody>
          <a:bodyPr spcFirstLastPara="1" wrap="square" lIns="91425" tIns="91425" rIns="91425" bIns="91425" anchor="ctr" anchorCtr="0">
            <a:noAutofit/>
          </a:bodyPr>
          <a:lstStyle>
            <a:lvl1pPr lvl="0" algn="l">
              <a:spcBef>
                <a:spcPts val="0"/>
              </a:spcBef>
              <a:spcAft>
                <a:spcPts val="0"/>
              </a:spcAft>
              <a:buSzPts val="2000"/>
              <a:buNone/>
              <a:defRPr sz="2399" baseline="0">
                <a:solidFill>
                  <a:schemeClr val="bg1"/>
                </a:solidFill>
                <a:latin typeface="Grandstander SemiBold" panose="020B0604020202020204" charset="0"/>
                <a:cs typeface="Arial" panose="020B0604020202020204" pitchFamily="34"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Tree>
    <p:extLst>
      <p:ext uri="{BB962C8B-B14F-4D97-AF65-F5344CB8AC3E}">
        <p14:creationId xmlns:p14="http://schemas.microsoft.com/office/powerpoint/2010/main" val="2656195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6. Sistematizando">
  <p:cSld name="1_6. Sistematizando">
    <p:bg>
      <p:bgPr>
        <a:blipFill>
          <a:blip r:embed="rId2">
            <a:alphaModFix/>
          </a:blip>
          <a:stretch>
            <a:fillRect/>
          </a:stretch>
        </a:blipFill>
        <a:effectLst/>
      </p:bgPr>
    </p:bg>
    <p:spTree>
      <p:nvGrpSpPr>
        <p:cNvPr id="1" name="Shape 86"/>
        <p:cNvGrpSpPr/>
        <p:nvPr/>
      </p:nvGrpSpPr>
      <p:grpSpPr>
        <a:xfrm>
          <a:off x="0" y="0"/>
          <a:ext cx="0" cy="0"/>
          <a:chOff x="0" y="0"/>
          <a:chExt cx="0" cy="0"/>
        </a:xfrm>
      </p:grpSpPr>
      <p:sp>
        <p:nvSpPr>
          <p:cNvPr id="87" name="Google Shape;87;p3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8" name="Google Shape;88;p3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89" name="Google Shape;89;p3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91" name="Google Shape;91;p33"/>
          <p:cNvSpPr/>
          <p:nvPr/>
        </p:nvSpPr>
        <p:spPr>
          <a:xfrm>
            <a:off x="9687209" y="492692"/>
            <a:ext cx="1993750" cy="389513"/>
          </a:xfrm>
          <a:prstGeom prst="roundRect">
            <a:avLst>
              <a:gd name="adj" fmla="val 50000"/>
            </a:avLst>
          </a:prstGeom>
          <a:solidFill>
            <a:srgbClr val="74489D"/>
          </a:solidFill>
          <a:ln>
            <a:noFill/>
          </a:ln>
        </p:spPr>
        <p:txBody>
          <a:bodyPr spcFirstLastPara="1" wrap="square" lIns="71981" tIns="0" rIns="107972" bIns="0" anchor="t" anchorCtr="0">
            <a:spAutoFit/>
          </a:bodyPr>
          <a:lstStyle/>
          <a:p>
            <a:pPr marL="0" marR="0" lvl="0" indent="0" algn="ctr" rtl="0">
              <a:lnSpc>
                <a:spcPct val="100000"/>
              </a:lnSpc>
              <a:spcBef>
                <a:spcPts val="0"/>
              </a:spcBef>
              <a:spcAft>
                <a:spcPts val="0"/>
              </a:spcAft>
              <a:buNone/>
            </a:pPr>
            <a:r>
              <a:rPr lang="pt-BR" sz="1800" b="1" i="0" u="none" strike="noStrike" cap="none" dirty="0">
                <a:solidFill>
                  <a:schemeClr val="lt1"/>
                </a:solidFill>
                <a:latin typeface="Grandstander"/>
                <a:ea typeface="Grandstander"/>
                <a:cs typeface="Grandstander"/>
                <a:sym typeface="Grandstander"/>
              </a:rPr>
              <a:t>PRINT DO SLIDE</a:t>
            </a:r>
            <a:endParaRPr sz="1400" dirty="0"/>
          </a:p>
        </p:txBody>
      </p:sp>
      <p:sp>
        <p:nvSpPr>
          <p:cNvPr id="92" name="Google Shape;92;p33"/>
          <p:cNvSpPr>
            <a:spLocks noGrp="1"/>
          </p:cNvSpPr>
          <p:nvPr>
            <p:ph type="pic" idx="2"/>
          </p:nvPr>
        </p:nvSpPr>
        <p:spPr>
          <a:xfrm>
            <a:off x="5768423" y="882205"/>
            <a:ext cx="5912660" cy="3264282"/>
          </a:xfrm>
          <a:prstGeom prst="rect">
            <a:avLst/>
          </a:prstGeom>
          <a:solidFill>
            <a:schemeClr val="lt2"/>
          </a:solidFill>
          <a:ln>
            <a:noFill/>
          </a:ln>
        </p:spPr>
      </p:sp>
      <p:sp>
        <p:nvSpPr>
          <p:cNvPr id="4" name="Google Shape;84;p32">
            <a:extLst>
              <a:ext uri="{FF2B5EF4-FFF2-40B4-BE49-F238E27FC236}">
                <a16:creationId xmlns:a16="http://schemas.microsoft.com/office/drawing/2014/main" id="{8BFDB7C3-3ADE-8263-4B1A-8B7F2EB7FD64}"/>
              </a:ext>
            </a:extLst>
          </p:cNvPr>
          <p:cNvSpPr/>
          <p:nvPr/>
        </p:nvSpPr>
        <p:spPr>
          <a:xfrm rot="-120000">
            <a:off x="181657" y="183566"/>
            <a:ext cx="186426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dirty="0">
              <a:solidFill>
                <a:schemeClr val="lt1"/>
              </a:solidFill>
              <a:latin typeface="Grandstander SemiBold"/>
              <a:ea typeface="Grandstander SemiBold"/>
              <a:cs typeface="Grandstander SemiBold"/>
              <a:sym typeface="Grandstander SemiBold"/>
            </a:endParaRPr>
          </a:p>
        </p:txBody>
      </p:sp>
      <p:sp>
        <p:nvSpPr>
          <p:cNvPr id="5" name="Google Shape;85;p32">
            <a:extLst>
              <a:ext uri="{FF2B5EF4-FFF2-40B4-BE49-F238E27FC236}">
                <a16:creationId xmlns:a16="http://schemas.microsoft.com/office/drawing/2014/main" id="{B84E2FDE-371F-FAAE-84B3-8426CF32824A}"/>
              </a:ext>
            </a:extLst>
          </p:cNvPr>
          <p:cNvSpPr txBox="1">
            <a:spLocks noGrp="1"/>
          </p:cNvSpPr>
          <p:nvPr>
            <p:ph type="subTitle" idx="1" hasCustomPrompt="1"/>
          </p:nvPr>
        </p:nvSpPr>
        <p:spPr>
          <a:xfrm rot="-120000">
            <a:off x="176396" y="169231"/>
            <a:ext cx="1856683" cy="545388"/>
          </a:xfrm>
          <a:prstGeom prst="rect">
            <a:avLst/>
          </a:prstGeom>
          <a:noFill/>
          <a:ln>
            <a:noFill/>
          </a:ln>
        </p:spPr>
        <p:txBody>
          <a:bodyPr spcFirstLastPara="1" wrap="square" lIns="216000" tIns="72000" rIns="216000" bIns="72000" anchor="ctr" anchorCtr="0">
            <a:spAutoFit/>
          </a:bodyPr>
          <a:lstStyle>
            <a:lvl1pPr lvl="0" algn="l">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r>
              <a:rPr lang="pt-BR" dirty="0"/>
              <a:t>SLIDE X</a:t>
            </a:r>
            <a:endParaRPr dirty="0"/>
          </a:p>
        </p:txBody>
      </p:sp>
    </p:spTree>
    <p:extLst>
      <p:ext uri="{BB962C8B-B14F-4D97-AF65-F5344CB8AC3E}">
        <p14:creationId xmlns:p14="http://schemas.microsoft.com/office/powerpoint/2010/main" val="12484129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0" name="Google Shape;20;p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21" name="Google Shape;21;p9"/>
          <p:cNvSpPr/>
          <p:nvPr/>
        </p:nvSpPr>
        <p:spPr>
          <a:xfrm>
            <a:off x="6066053" y="300433"/>
            <a:ext cx="5880068" cy="6268000"/>
          </a:xfrm>
          <a:prstGeom prst="roundRect">
            <a:avLst>
              <a:gd name="adj" fmla="val 3153"/>
            </a:avLst>
          </a:prstGeom>
          <a:solidFill>
            <a:srgbClr val="F6EDE1"/>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3" name="Google Shape;23;p9"/>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24" name="Google Shape;24;p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25" name="Google Shape;25;p9"/>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CONTEÚDO</a:t>
            </a:r>
            <a:endParaRPr sz="1400" dirty="0"/>
          </a:p>
        </p:txBody>
      </p:sp>
      <p:sp>
        <p:nvSpPr>
          <p:cNvPr id="26" name="Google Shape;26;p9"/>
          <p:cNvSpPr/>
          <p:nvPr/>
        </p:nvSpPr>
        <p:spPr>
          <a:xfrm rot="-60038">
            <a:off x="6030473" y="194866"/>
            <a:ext cx="5014859" cy="489372"/>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OBJETIVO DE APRENDIZAGEM</a:t>
            </a:r>
            <a:endParaRPr sz="1400" dirty="0"/>
          </a:p>
        </p:txBody>
      </p:sp>
    </p:spTree>
    <p:extLst>
      <p:ext uri="{BB962C8B-B14F-4D97-AF65-F5344CB8AC3E}">
        <p14:creationId xmlns:p14="http://schemas.microsoft.com/office/powerpoint/2010/main" val="3195602984"/>
      </p:ext>
    </p:extLst>
  </p:cSld>
  <p:clrMapOvr>
    <a:masterClrMapping/>
  </p:clrMapOvr>
  <p:extLst>
    <p:ext uri="{DCECCB84-F9BA-43D5-87BE-67443E8EF086}">
      <p15:sldGuideLst xmlns:p15="http://schemas.microsoft.com/office/powerpoint/2012/main">
        <p15:guide id="1" orient="horz" pos="612" userDrawn="1">
          <p15:clr>
            <a:srgbClr val="FBAE40"/>
          </p15:clr>
        </p15:guide>
        <p15:guide id="2" pos="511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1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9" name="Google Shape;29;p13"/>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30" name="Google Shape;30;p13"/>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31" name="Google Shape;31;p13"/>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
        <p:nvSpPr>
          <p:cNvPr id="32" name="Google Shape;32;p13"/>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33" name="Google Shape;33;p13"/>
          <p:cNvSpPr/>
          <p:nvPr/>
        </p:nvSpPr>
        <p:spPr>
          <a:xfrm rot="-119958">
            <a:off x="181333" y="164823"/>
            <a:ext cx="2940125"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PARA COMEÇAR</a:t>
            </a:r>
            <a:endParaRPr sz="1400" dirty="0"/>
          </a:p>
        </p:txBody>
      </p:sp>
    </p:spTree>
    <p:extLst>
      <p:ext uri="{BB962C8B-B14F-4D97-AF65-F5344CB8AC3E}">
        <p14:creationId xmlns:p14="http://schemas.microsoft.com/office/powerpoint/2010/main" val="3912791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IVENCIANDO">
  <p:cSld name="VIVENCIAND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1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36" name="Google Shape;36;p1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37" name="Google Shape;37;p1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38" name="Google Shape;38;p14"/>
          <p:cNvSpPr/>
          <p:nvPr/>
        </p:nvSpPr>
        <p:spPr>
          <a:xfrm rot="-119868">
            <a:off x="181697" y="168701"/>
            <a:ext cx="2718645" cy="504311"/>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dirty="0">
                <a:solidFill>
                  <a:schemeClr val="lt1"/>
                </a:solidFill>
                <a:latin typeface="Grandstander SemiBold"/>
                <a:ea typeface="Grandstander SemiBold"/>
                <a:cs typeface="Grandstander SemiBold"/>
                <a:sym typeface="Grandstander SemiBold"/>
              </a:rPr>
              <a:t>VIVENCIANDO</a:t>
            </a:r>
            <a:endParaRPr sz="1400" dirty="0"/>
          </a:p>
        </p:txBody>
      </p:sp>
      <p:sp>
        <p:nvSpPr>
          <p:cNvPr id="39" name="Google Shape;39;p1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0" name="Google Shape;40;p1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122855788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p1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43" name="Google Shape;43;p15"/>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44" name="Google Shape;44;p15"/>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45" name="Google Shape;45;p15"/>
          <p:cNvSpPr/>
          <p:nvPr/>
        </p:nvSpPr>
        <p:spPr>
          <a:xfrm rot="-119943">
            <a:off x="181502" y="174548"/>
            <a:ext cx="2381630"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PRATICANDO</a:t>
            </a:r>
            <a:endParaRPr sz="1400" dirty="0"/>
          </a:p>
        </p:txBody>
      </p:sp>
      <p:sp>
        <p:nvSpPr>
          <p:cNvPr id="46" name="Google Shape;46;p15"/>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47" name="Google Shape;47;p15"/>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49188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ARA SABER MAIS">
  <p:cSld name="PARA SABER MAIS">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9c09b808c8_0_13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0" name="Google Shape;50;g29c09b808c8_0_134"/>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51" name="Google Shape;51;g29c09b808c8_0_134"/>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52" name="Google Shape;52;g29c09b808c8_0_134"/>
          <p:cNvSpPr/>
          <p:nvPr/>
        </p:nvSpPr>
        <p:spPr>
          <a:xfrm rot="-119940">
            <a:off x="166724" y="177170"/>
            <a:ext cx="3396282" cy="537623"/>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399" dirty="0">
                <a:solidFill>
                  <a:schemeClr val="lt1"/>
                </a:solidFill>
                <a:latin typeface="Grandstander SemiBold"/>
                <a:ea typeface="Grandstander SemiBold"/>
                <a:cs typeface="Grandstander SemiBold"/>
                <a:sym typeface="Grandstander SemiBold"/>
              </a:rPr>
              <a:t>PARA SABER MAIS</a:t>
            </a:r>
            <a:endParaRPr sz="2399" b="0" i="0" u="none" strike="noStrike" cap="none" dirty="0">
              <a:solidFill>
                <a:schemeClr val="lt1"/>
              </a:solidFill>
              <a:latin typeface="Grandstander SemiBold"/>
              <a:ea typeface="Grandstander SemiBold"/>
              <a:cs typeface="Grandstander SemiBold"/>
              <a:sym typeface="Grandstander SemiBold"/>
            </a:endParaRPr>
          </a:p>
        </p:txBody>
      </p:sp>
      <p:sp>
        <p:nvSpPr>
          <p:cNvPr id="53" name="Google Shape;53;g29c09b808c8_0_134"/>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54" name="Google Shape;54;g29c09b808c8_0_134"/>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r>
              <a:rPr lang="pt-BR"/>
              <a:t>Clique para editar o título Mestre</a:t>
            </a:r>
            <a:endParaRPr/>
          </a:p>
        </p:txBody>
      </p:sp>
    </p:spTree>
    <p:extLst>
      <p:ext uri="{BB962C8B-B14F-4D97-AF65-F5344CB8AC3E}">
        <p14:creationId xmlns:p14="http://schemas.microsoft.com/office/powerpoint/2010/main" val="179185126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7" name="Google Shape;57;p17"/>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pic>
        <p:nvPicPr>
          <p:cNvPr id="58" name="Google Shape;58;p17"/>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59" name="Google Shape;59;p17"/>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086" lvl="0" indent="-355511"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171" lvl="1" indent="-355511"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257" lvl="2"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343" lvl="3"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5429" lvl="4"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2514" lvl="5"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199600" lvl="6"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6686" lvl="7"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3771" lvl="8" indent="-355511"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pPr lvl="0"/>
            <a:r>
              <a:rPr lang="pt-BR"/>
              <a:t>Clique para editar os estilos de texto Mestres</a:t>
            </a:r>
          </a:p>
        </p:txBody>
      </p:sp>
      <p:sp>
        <p:nvSpPr>
          <p:cNvPr id="60" name="Google Shape;60;p17"/>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61" name="Google Shape;61;p17"/>
          <p:cNvSpPr/>
          <p:nvPr/>
        </p:nvSpPr>
        <p:spPr>
          <a:xfrm rot="-120000">
            <a:off x="174880" y="168095"/>
            <a:ext cx="4511774"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O QUE APRENDEMOS HOJE?</a:t>
            </a:r>
            <a:endParaRPr sz="1400" dirty="0"/>
          </a:p>
        </p:txBody>
      </p:sp>
    </p:spTree>
    <p:extLst>
      <p:ext uri="{BB962C8B-B14F-4D97-AF65-F5344CB8AC3E}">
        <p14:creationId xmlns:p14="http://schemas.microsoft.com/office/powerpoint/2010/main" val="2541548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64" name="Google Shape;64;p19"/>
          <p:cNvSpPr/>
          <p:nvPr/>
        </p:nvSpPr>
        <p:spPr>
          <a:xfrm>
            <a:off x="273062" y="300433"/>
            <a:ext cx="11672959" cy="6268000"/>
          </a:xfrm>
          <a:prstGeom prst="roundRect">
            <a:avLst>
              <a:gd name="adj" fmla="val 3153"/>
            </a:avLst>
          </a:prstGeom>
          <a:solidFill>
            <a:srgbClr val="FFFFFF"/>
          </a:solidFill>
          <a:ln>
            <a:noFill/>
          </a:ln>
        </p:spPr>
        <p:txBody>
          <a:bodyPr spcFirstLastPara="1" wrap="square" lIns="121868" tIns="121868" rIns="121868" bIns="121868"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dirty="0">
              <a:solidFill>
                <a:srgbClr val="000000"/>
              </a:solidFill>
              <a:latin typeface="Arial"/>
              <a:ea typeface="Arial"/>
              <a:cs typeface="Arial"/>
              <a:sym typeface="Arial"/>
            </a:endParaRPr>
          </a:p>
        </p:txBody>
      </p:sp>
      <p:sp>
        <p:nvSpPr>
          <p:cNvPr id="65" name="Google Shape;65;p19"/>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086" lvl="0" indent="-228543"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171" lvl="1" indent="-330117"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257" lvl="2"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343" lvl="3"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5429" lvl="4"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2514" lvl="5"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199600" lvl="6"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6686" lvl="7"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3771" lvl="8" indent="-317421"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pPr lvl="0"/>
            <a:r>
              <a:rPr lang="pt-BR"/>
              <a:t>Clique para editar os estilos de texto Mestres</a:t>
            </a:r>
          </a:p>
        </p:txBody>
      </p:sp>
      <p:sp>
        <p:nvSpPr>
          <p:cNvPr id="66" name="Google Shape;66;p19"/>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
        <p:nvSpPr>
          <p:cNvPr id="67" name="Google Shape;67;p19"/>
          <p:cNvSpPr/>
          <p:nvPr/>
        </p:nvSpPr>
        <p:spPr>
          <a:xfrm rot="-120106">
            <a:off x="181460" y="172149"/>
            <a:ext cx="2515781" cy="489299"/>
          </a:xfrm>
          <a:prstGeom prst="roundRect">
            <a:avLst>
              <a:gd name="adj" fmla="val 50000"/>
            </a:avLst>
          </a:prstGeom>
          <a:solidFill>
            <a:srgbClr val="74489D"/>
          </a:solidFill>
          <a:ln>
            <a:noFill/>
          </a:ln>
        </p:spPr>
        <p:txBody>
          <a:bodyPr spcFirstLastPara="1" wrap="square" lIns="91402" tIns="45688" rIns="91402" bIns="45688"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dirty="0">
                <a:solidFill>
                  <a:schemeClr val="lt1"/>
                </a:solidFill>
                <a:latin typeface="Grandstander SemiBold"/>
                <a:ea typeface="Grandstander SemiBold"/>
                <a:cs typeface="Grandstander SemiBold"/>
                <a:sym typeface="Grandstander SemiBold"/>
              </a:rPr>
              <a:t>REFERÊNCIAS</a:t>
            </a:r>
            <a:endParaRPr sz="1400" dirty="0"/>
          </a:p>
        </p:txBody>
      </p:sp>
    </p:spTree>
    <p:extLst>
      <p:ext uri="{BB962C8B-B14F-4D97-AF65-F5344CB8AC3E}">
        <p14:creationId xmlns:p14="http://schemas.microsoft.com/office/powerpoint/2010/main" val="3888025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68"/>
        <p:cNvGrpSpPr/>
        <p:nvPr/>
      </p:nvGrpSpPr>
      <p:grpSpPr>
        <a:xfrm>
          <a:off x="0" y="0"/>
          <a:ext cx="0" cy="0"/>
          <a:chOff x="0" y="0"/>
          <a:chExt cx="0" cy="0"/>
        </a:xfrm>
      </p:grpSpPr>
      <p:grpSp>
        <p:nvGrpSpPr>
          <p:cNvPr id="69" name="Google Shape;69;p11"/>
          <p:cNvGrpSpPr/>
          <p:nvPr/>
        </p:nvGrpSpPr>
        <p:grpSpPr>
          <a:xfrm>
            <a:off x="4282919" y="1616689"/>
            <a:ext cx="4029284" cy="3987200"/>
            <a:chOff x="3060625" y="1076550"/>
            <a:chExt cx="3022750" cy="2990400"/>
          </a:xfrm>
        </p:grpSpPr>
        <p:pic>
          <p:nvPicPr>
            <p:cNvPr id="70" name="Google Shape;70;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71" name="Google Shape;71;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72" name="Google Shape;72;p11"/>
          <p:cNvSpPr txBox="1"/>
          <p:nvPr/>
        </p:nvSpPr>
        <p:spPr>
          <a:xfrm rot="-5400000">
            <a:off x="11493153" y="482900"/>
            <a:ext cx="1178800" cy="389682"/>
          </a:xfrm>
          <a:prstGeom prst="rect">
            <a:avLst/>
          </a:prstGeom>
          <a:noFill/>
          <a:ln>
            <a:noFill/>
          </a:ln>
        </p:spPr>
        <p:txBody>
          <a:bodyPr spcFirstLastPara="1" wrap="square" lIns="121868" tIns="121868" rIns="121868" bIns="121868"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49961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 name="Google Shape;8;p7"/>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127935866"/>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8" r:id="rId12"/>
    <p:sldLayoutId id="2147483679" r:id="rId13"/>
    <p:sldLayoutId id="2147483680" r:id="rId1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efape.educacao.sp.gov.br/curriculopaulista/wp-content/uploads/2023/02/Curriculo_Paulista-etapas-Educa%C3%A7%C3%A3o-Infantil-e-Ensino-Fundamental-ISBN.pdf"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42.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41.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39.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46.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47.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1"/>
          <p:cNvSpPr txBox="1"/>
          <p:nvPr/>
        </p:nvSpPr>
        <p:spPr>
          <a:xfrm>
            <a:off x="615040" y="2666099"/>
            <a:ext cx="10958745" cy="1973886"/>
          </a:xfrm>
          <a:prstGeom prst="rect">
            <a:avLst/>
          </a:prstGeom>
          <a:noFill/>
          <a:ln>
            <a:noFill/>
          </a:ln>
          <a:effectLst>
            <a:outerShdw dist="47625" dir="5400000" algn="bl" rotWithShape="0">
              <a:srgbClr val="000000">
                <a:alpha val="24313"/>
              </a:srgbClr>
            </a:outerShdw>
          </a:effectLst>
        </p:spPr>
        <p:txBody>
          <a:bodyPr spcFirstLastPara="1" wrap="square" lIns="119969" tIns="23994" rIns="121868" bIns="23994" anchor="ctr" anchorCtr="0">
            <a:normAutofit/>
          </a:bodyPr>
          <a:lstStyle/>
          <a:p>
            <a:pPr algn="ctr">
              <a:lnSpc>
                <a:spcPct val="115000"/>
              </a:lnSpc>
              <a:buClr>
                <a:schemeClr val="dk1"/>
              </a:buClr>
              <a:buSzPts val="1100"/>
            </a:pPr>
            <a:r>
              <a:rPr lang="pt-BR" sz="4799" b="1" dirty="0">
                <a:latin typeface="Grandstander"/>
                <a:ea typeface="Grandstander"/>
                <a:cs typeface="Grandstander"/>
                <a:sym typeface="Grandstander"/>
              </a:rPr>
              <a:t>MEDINDO COMPRIMENTO,</a:t>
            </a:r>
            <a:br>
              <a:rPr lang="pt-BR" sz="4799" b="1" dirty="0">
                <a:latin typeface="Grandstander"/>
                <a:ea typeface="Grandstander"/>
                <a:cs typeface="Grandstander"/>
                <a:sym typeface="Grandstander"/>
              </a:rPr>
            </a:br>
            <a:r>
              <a:rPr lang="pt-BR" sz="4799" b="1" dirty="0">
                <a:latin typeface="Grandstander"/>
                <a:ea typeface="Grandstander"/>
                <a:cs typeface="Grandstander"/>
                <a:sym typeface="Grandstander"/>
              </a:rPr>
              <a:t>CAPACIDADE E MASSA</a:t>
            </a:r>
            <a:endParaRPr sz="4799" b="1" dirty="0">
              <a:latin typeface="Grandstander"/>
              <a:ea typeface="Grandstander"/>
              <a:cs typeface="Grandstander"/>
              <a:sym typeface="Grandstander"/>
            </a:endParaRPr>
          </a:p>
        </p:txBody>
      </p:sp>
      <p:sp>
        <p:nvSpPr>
          <p:cNvPr id="168" name="Google Shape;168;p1"/>
          <p:cNvSpPr/>
          <p:nvPr/>
        </p:nvSpPr>
        <p:spPr>
          <a:xfrm rot="-48481" flipH="1">
            <a:off x="10628136" y="397660"/>
            <a:ext cx="1191008" cy="914688"/>
          </a:xfrm>
          <a:prstGeom prst="roundRect">
            <a:avLst>
              <a:gd name="adj" fmla="val 7293"/>
            </a:avLst>
          </a:prstGeom>
          <a:noFill/>
          <a:ln>
            <a:noFill/>
          </a:ln>
        </p:spPr>
        <p:txBody>
          <a:bodyPr spcFirstLastPara="1" wrap="square" lIns="121868" tIns="121868" rIns="121868" bIns="121868" anchor="ctr" anchorCtr="0">
            <a:noAutofit/>
          </a:bodyPr>
          <a:lstStyle/>
          <a:p>
            <a:pPr algn="ctr">
              <a:buSzPts val="1200"/>
            </a:pPr>
            <a:r>
              <a:rPr lang="pt-BR" sz="5599" dirty="0">
                <a:solidFill>
                  <a:schemeClr val="lt1"/>
                </a:solidFill>
                <a:latin typeface="Grandstander Medium"/>
                <a:ea typeface="Grandstander Medium"/>
                <a:cs typeface="Grandstander Medium"/>
                <a:sym typeface="Grandstander Medium"/>
              </a:rPr>
              <a:t>1</a:t>
            </a:r>
            <a:r>
              <a:rPr lang="pt-BR" sz="5599" u="sng" baseline="30000" dirty="0">
                <a:solidFill>
                  <a:schemeClr val="lt1"/>
                </a:solidFill>
                <a:latin typeface="Grandstander Medium"/>
                <a:ea typeface="Grandstander Medium"/>
                <a:cs typeface="Grandstander Medium"/>
                <a:sym typeface="Grandstander Medium"/>
              </a:rPr>
              <a:t>o</a:t>
            </a:r>
            <a:endParaRPr sz="2933" dirty="0">
              <a:solidFill>
                <a:schemeClr val="lt1"/>
              </a:solidFill>
            </a:endParaRPr>
          </a:p>
        </p:txBody>
      </p:sp>
      <p:sp>
        <p:nvSpPr>
          <p:cNvPr id="2" name="Google Shape;101;p10">
            <a:extLst>
              <a:ext uri="{FF2B5EF4-FFF2-40B4-BE49-F238E27FC236}">
                <a16:creationId xmlns:a16="http://schemas.microsoft.com/office/drawing/2014/main" id="{96D0AC48-2882-D54E-DAE0-3B42296A141D}"/>
              </a:ext>
            </a:extLst>
          </p:cNvPr>
          <p:cNvSpPr/>
          <p:nvPr/>
        </p:nvSpPr>
        <p:spPr>
          <a:xfrm flipH="1">
            <a:off x="315419" y="5453843"/>
            <a:ext cx="1927908"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1</a:t>
            </a:r>
            <a:r>
              <a:rPr lang="pt-BR" sz="2133" b="0" i="0" u="sng" strike="noStrike" cap="none" baseline="30000" dirty="0">
                <a:solidFill>
                  <a:srgbClr val="000000"/>
                </a:solidFill>
                <a:latin typeface="Grandstander Medium"/>
                <a:ea typeface="Grandstander Medium"/>
                <a:cs typeface="Grandstander Medium"/>
                <a:sym typeface="Grandstander Medium"/>
              </a:rPr>
              <a:t>o</a:t>
            </a:r>
            <a:r>
              <a:rPr lang="pt-BR" sz="2133" b="0" i="0" u="none" strike="noStrike" cap="none" dirty="0">
                <a:solidFill>
                  <a:srgbClr val="000000"/>
                </a:solidFill>
                <a:latin typeface="Grandstander Medium"/>
                <a:ea typeface="Grandstander Medium"/>
                <a:cs typeface="Grandstander Medium"/>
                <a:sym typeface="Grandstander Medium"/>
              </a:rPr>
              <a:t> BIMESTRE</a:t>
            </a:r>
            <a:endParaRPr sz="2133" b="0" i="0" u="none" strike="noStrike" cap="none" dirty="0">
              <a:solidFill>
                <a:srgbClr val="000000"/>
              </a:solidFill>
              <a:latin typeface="Arial"/>
              <a:ea typeface="Arial"/>
              <a:cs typeface="Arial"/>
              <a:sym typeface="Arial"/>
            </a:endParaRPr>
          </a:p>
        </p:txBody>
      </p:sp>
      <p:sp>
        <p:nvSpPr>
          <p:cNvPr id="3" name="Google Shape;102;p10">
            <a:extLst>
              <a:ext uri="{FF2B5EF4-FFF2-40B4-BE49-F238E27FC236}">
                <a16:creationId xmlns:a16="http://schemas.microsoft.com/office/drawing/2014/main" id="{329D136E-30C3-A081-7E3E-933B7B8D507F}"/>
              </a:ext>
            </a:extLst>
          </p:cNvPr>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pt-BR" sz="2133" b="0" i="0" u="none" strike="noStrike" cap="none" dirty="0">
                <a:solidFill>
                  <a:srgbClr val="000000"/>
                </a:solidFill>
                <a:latin typeface="Grandstander Medium"/>
                <a:ea typeface="Grandstander Medium"/>
                <a:cs typeface="Grandstander Medium"/>
                <a:sym typeface="Grandstander Medium"/>
              </a:rPr>
              <a:t>ENSINO FUNDAMENTAL: ANOS INICIAIS</a:t>
            </a:r>
            <a:endParaRPr sz="2133" b="0" i="0" u="none" strike="noStrike" cap="none" dirty="0">
              <a:solidFill>
                <a:srgbClr val="000000"/>
              </a:solidFill>
              <a:latin typeface="Arial"/>
              <a:ea typeface="Arial"/>
              <a:cs typeface="Arial"/>
              <a:sym typeface="Arial"/>
            </a:endParaRPr>
          </a:p>
        </p:txBody>
      </p:sp>
      <p:sp>
        <p:nvSpPr>
          <p:cNvPr id="4" name="Google Shape;105;p10">
            <a:extLst>
              <a:ext uri="{FF2B5EF4-FFF2-40B4-BE49-F238E27FC236}">
                <a16:creationId xmlns:a16="http://schemas.microsoft.com/office/drawing/2014/main" id="{F844783C-7771-0346-F69E-D6345F8212BA}"/>
              </a:ext>
            </a:extLst>
          </p:cNvPr>
          <p:cNvSpPr/>
          <p:nvPr/>
        </p:nvSpPr>
        <p:spPr>
          <a:xfrm rot="-120000">
            <a:off x="5340441" y="2271653"/>
            <a:ext cx="1504060" cy="478564"/>
          </a:xfrm>
          <a:prstGeom prst="roundRect">
            <a:avLst>
              <a:gd name="adj" fmla="val 47917"/>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b="0" i="0" u="none" strike="noStrike" cap="none" dirty="0">
                <a:solidFill>
                  <a:srgbClr val="FFFFFF"/>
                </a:solidFill>
                <a:latin typeface="Grandstander SemiBold"/>
                <a:ea typeface="Grandstander SemiBold"/>
                <a:cs typeface="Grandstander SemiBold"/>
                <a:sym typeface="Grandstander SemiBold"/>
              </a:rPr>
              <a:t>AULA 32</a:t>
            </a:r>
            <a:endParaRPr dirty="0"/>
          </a:p>
        </p:txBody>
      </p:sp>
      <p:sp>
        <p:nvSpPr>
          <p:cNvPr id="5" name="Google Shape;106;p10">
            <a:extLst>
              <a:ext uri="{FF2B5EF4-FFF2-40B4-BE49-F238E27FC236}">
                <a16:creationId xmlns:a16="http://schemas.microsoft.com/office/drawing/2014/main" id="{17CAE1BF-1F84-49C9-EC08-279F8974E916}"/>
              </a:ext>
            </a:extLst>
          </p:cNvPr>
          <p:cNvSpPr/>
          <p:nvPr/>
        </p:nvSpPr>
        <p:spPr>
          <a:xfrm rot="-60000">
            <a:off x="4809465" y="4763833"/>
            <a:ext cx="2566007" cy="650943"/>
          </a:xfrm>
          <a:prstGeom prst="roundRect">
            <a:avLst>
              <a:gd name="adj" fmla="val 30970"/>
            </a:avLst>
          </a:prstGeom>
          <a:solidFill>
            <a:srgbClr val="4B5E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pt-BR" sz="2400" dirty="0">
                <a:solidFill>
                  <a:srgbClr val="FFFFFF"/>
                </a:solidFill>
                <a:latin typeface="Grandstander SemiBold"/>
                <a:ea typeface="Grandstander SemiBold"/>
                <a:cs typeface="Grandstander SemiBold"/>
                <a:sym typeface="Grandstander SemiBold"/>
              </a:rPr>
              <a:t>MATEMÁTICA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201EDA9E-66AF-10E9-E5C5-2E93300F162D}"/>
              </a:ext>
            </a:extLst>
          </p:cNvPr>
          <p:cNvPicPr>
            <a:picLocks noChangeAspect="1"/>
          </p:cNvPicPr>
          <p:nvPr/>
        </p:nvPicPr>
        <p:blipFill>
          <a:blip r:embed="rId3"/>
          <a:srcRect/>
          <a:stretch/>
        </p:blipFill>
        <p:spPr>
          <a:xfrm>
            <a:off x="7286766" y="1572972"/>
            <a:ext cx="4509046" cy="4296886"/>
          </a:xfrm>
          <a:prstGeom prst="rect">
            <a:avLst/>
          </a:prstGeom>
        </p:spPr>
      </p:pic>
      <p:sp>
        <p:nvSpPr>
          <p:cNvPr id="8" name="Elipse 7">
            <a:extLst>
              <a:ext uri="{FF2B5EF4-FFF2-40B4-BE49-F238E27FC236}">
                <a16:creationId xmlns:a16="http://schemas.microsoft.com/office/drawing/2014/main" id="{1BCD4F9E-638C-C1C5-8CEB-712A5A507BDF}"/>
              </a:ext>
            </a:extLst>
          </p:cNvPr>
          <p:cNvSpPr/>
          <p:nvPr/>
        </p:nvSpPr>
        <p:spPr>
          <a:xfrm>
            <a:off x="7435852" y="1300919"/>
            <a:ext cx="2634068" cy="4874463"/>
          </a:xfrm>
          <a:prstGeom prst="ellipse">
            <a:avLst/>
          </a:prstGeom>
          <a:noFill/>
          <a:ln w="38100" cap="flat" cmpd="sng" algn="ctr">
            <a:solidFill>
              <a:srgbClr val="7030A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pt-BR" sz="2487" dirty="0"/>
          </a:p>
        </p:txBody>
      </p:sp>
      <p:sp>
        <p:nvSpPr>
          <p:cNvPr id="9" name="Sinal de Multiplicação 8">
            <a:extLst>
              <a:ext uri="{FF2B5EF4-FFF2-40B4-BE49-F238E27FC236}">
                <a16:creationId xmlns:a16="http://schemas.microsoft.com/office/drawing/2014/main" id="{95DEC0C0-0FC1-9772-F3E4-09D6862CF6E0}"/>
              </a:ext>
            </a:extLst>
          </p:cNvPr>
          <p:cNvSpPr/>
          <p:nvPr/>
        </p:nvSpPr>
        <p:spPr>
          <a:xfrm>
            <a:off x="9763237" y="5623385"/>
            <a:ext cx="613366" cy="739486"/>
          </a:xfrm>
          <a:prstGeom prst="mathMultiply">
            <a:avLst>
              <a:gd name="adj1" fmla="val 8323"/>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pic>
        <p:nvPicPr>
          <p:cNvPr id="3" name="Google Shape;184;p6">
            <a:extLst>
              <a:ext uri="{FF2B5EF4-FFF2-40B4-BE49-F238E27FC236}">
                <a16:creationId xmlns:a16="http://schemas.microsoft.com/office/drawing/2014/main" id="{E158F30F-C6B5-339F-B044-3C6A46F9EC9C}"/>
              </a:ext>
            </a:extLst>
          </p:cNvPr>
          <p:cNvPicPr preferRelativeResize="0">
            <a:picLocks noChangeAspect="1"/>
          </p:cNvPicPr>
          <p:nvPr/>
        </p:nvPicPr>
        <p:blipFill rotWithShape="1">
          <a:blip r:embed="rId4">
            <a:alphaModFix/>
          </a:blip>
          <a:srcRect/>
          <a:stretch/>
        </p:blipFill>
        <p:spPr>
          <a:xfrm>
            <a:off x="11341640" y="444521"/>
            <a:ext cx="414819" cy="468000"/>
          </a:xfrm>
          <a:prstGeom prst="rect">
            <a:avLst/>
          </a:prstGeom>
          <a:noFill/>
          <a:ln>
            <a:noFill/>
          </a:ln>
        </p:spPr>
      </p:pic>
      <p:sp>
        <p:nvSpPr>
          <p:cNvPr id="5" name="CaixaDeTexto 4">
            <a:extLst>
              <a:ext uri="{FF2B5EF4-FFF2-40B4-BE49-F238E27FC236}">
                <a16:creationId xmlns:a16="http://schemas.microsoft.com/office/drawing/2014/main" id="{69EBB464-43A0-88BD-0455-012B318E0BEE}"/>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
        <p:nvSpPr>
          <p:cNvPr id="11" name="CaixaDeTexto 10">
            <a:extLst>
              <a:ext uri="{FF2B5EF4-FFF2-40B4-BE49-F238E27FC236}">
                <a16:creationId xmlns:a16="http://schemas.microsoft.com/office/drawing/2014/main" id="{D8974069-9F13-1478-E92F-566297776ACB}"/>
              </a:ext>
            </a:extLst>
          </p:cNvPr>
          <p:cNvSpPr txBox="1"/>
          <p:nvPr/>
        </p:nvSpPr>
        <p:spPr>
          <a:xfrm>
            <a:off x="549275" y="781033"/>
            <a:ext cx="8521573" cy="2738057"/>
          </a:xfrm>
          <a:prstGeom prst="rect">
            <a:avLst/>
          </a:prstGeom>
          <a:noFill/>
        </p:spPr>
        <p:txBody>
          <a:bodyPr wrap="square">
            <a:spAutoFit/>
          </a:bodyPr>
          <a:lstStyle/>
          <a:p>
            <a:pPr>
              <a:spcAft>
                <a:spcPts val="1066"/>
              </a:spcAft>
            </a:pPr>
            <a:r>
              <a:rPr lang="pt-BR" sz="2600" b="1" kern="100" dirty="0">
                <a:solidFill>
                  <a:srgbClr val="74489D"/>
                </a:solidFill>
                <a:latin typeface="+mn-lt"/>
                <a:ea typeface="Aptos" panose="020B0004020202020204" pitchFamily="34" charset="0"/>
                <a:cs typeface="Arial" panose="020B0604020202020204" pitchFamily="34" charset="0"/>
              </a:rPr>
              <a:t>2. </a:t>
            </a:r>
            <a:r>
              <a:rPr lang="pt-BR" sz="2600" kern="100" dirty="0">
                <a:latin typeface="+mn-lt"/>
                <a:ea typeface="Aptos" panose="020B0004020202020204" pitchFamily="34" charset="0"/>
                <a:cs typeface="Arial" panose="020B0604020202020204" pitchFamily="34" charset="0"/>
              </a:rPr>
              <a:t>OBSERVE E COMPARE OS PRÉDIOS.</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PINTE DE VERDE O MAIS ALTO.</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FAÇA UM </a:t>
            </a:r>
            <a:r>
              <a:rPr lang="pt-BR" sz="2600" b="1" kern="100" dirty="0">
                <a:latin typeface="+mn-lt"/>
                <a:ea typeface="Aptos" panose="020B0004020202020204" pitchFamily="34" charset="0"/>
                <a:cs typeface="Arial" panose="020B0604020202020204" pitchFamily="34" charset="0"/>
              </a:rPr>
              <a:t>X </a:t>
            </a:r>
            <a:r>
              <a:rPr lang="pt-BR" sz="2600" kern="100" dirty="0">
                <a:latin typeface="+mn-lt"/>
                <a:ea typeface="Aptos" panose="020B0004020202020204" pitchFamily="34" charset="0"/>
                <a:cs typeface="Arial" panose="020B0604020202020204" pitchFamily="34" charset="0"/>
              </a:rPr>
              <a:t>NO MAIS BAIXO.</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CIRCULE O QUE TEM MAIS JANELAS.</a:t>
            </a:r>
          </a:p>
          <a:p>
            <a:pPr>
              <a:lnSpc>
                <a:spcPct val="107000"/>
              </a:lnSpc>
              <a:spcAft>
                <a:spcPts val="1066"/>
              </a:spcAft>
            </a:pPr>
            <a:endParaRPr lang="pt-BR" sz="26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713436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aixaDeTexto 14">
            <a:extLst>
              <a:ext uri="{FF2B5EF4-FFF2-40B4-BE49-F238E27FC236}">
                <a16:creationId xmlns:a16="http://schemas.microsoft.com/office/drawing/2014/main" id="{60B8BCD5-246A-EAAA-05C9-B3769CAC7104}"/>
              </a:ext>
            </a:extLst>
          </p:cNvPr>
          <p:cNvSpPr txBox="1"/>
          <p:nvPr/>
        </p:nvSpPr>
        <p:spPr>
          <a:xfrm>
            <a:off x="4341303" y="2032463"/>
            <a:ext cx="3406183" cy="917431"/>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startAt="2"/>
            </a:pPr>
            <a:r>
              <a:rPr lang="pt-BR" sz="2500" kern="100" dirty="0">
                <a:latin typeface="+mn-lt"/>
                <a:ea typeface="Calibri" panose="020F0502020204030204" pitchFamily="34" charset="0"/>
                <a:cs typeface="Arial" panose="020B0604020202020204" pitchFamily="34" charset="0"/>
              </a:rPr>
              <a:t>RISQUE O LÁPIS MAIS GROSSO</a:t>
            </a:r>
            <a:r>
              <a:rPr lang="pt-BR" sz="2500" kern="100" dirty="0">
                <a:latin typeface="Arial" panose="020B0604020202020204" pitchFamily="34" charset="0"/>
                <a:ea typeface="Calibri" panose="020F0502020204030204" pitchFamily="34" charset="0"/>
                <a:cs typeface="Arial" panose="020B0604020202020204" pitchFamily="34" charset="0"/>
              </a:rPr>
              <a:t>. </a:t>
            </a:r>
          </a:p>
        </p:txBody>
      </p:sp>
      <p:sp>
        <p:nvSpPr>
          <p:cNvPr id="17" name="CaixaDeTexto 16">
            <a:extLst>
              <a:ext uri="{FF2B5EF4-FFF2-40B4-BE49-F238E27FC236}">
                <a16:creationId xmlns:a16="http://schemas.microsoft.com/office/drawing/2014/main" id="{291EE8BA-9D6E-40CA-0A7E-5D066E43AF9B}"/>
              </a:ext>
            </a:extLst>
          </p:cNvPr>
          <p:cNvSpPr txBox="1"/>
          <p:nvPr/>
        </p:nvSpPr>
        <p:spPr>
          <a:xfrm>
            <a:off x="7750404" y="2014275"/>
            <a:ext cx="4209947" cy="885692"/>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startAt="3"/>
            </a:pPr>
            <a:r>
              <a:rPr lang="pt-BR" sz="2500" kern="100" dirty="0">
                <a:latin typeface="+mn-lt"/>
                <a:ea typeface="Calibri" panose="020F0502020204030204" pitchFamily="34" charset="0"/>
                <a:cs typeface="Arial" panose="020B0604020202020204" pitchFamily="34" charset="0"/>
              </a:rPr>
              <a:t>FAÇA UM CÍRCULO NO ANIMAL MAIS LEVE. </a:t>
            </a:r>
          </a:p>
        </p:txBody>
      </p:sp>
      <p:sp>
        <p:nvSpPr>
          <p:cNvPr id="11" name="CaixaDeTexto 10">
            <a:extLst>
              <a:ext uri="{FF2B5EF4-FFF2-40B4-BE49-F238E27FC236}">
                <a16:creationId xmlns:a16="http://schemas.microsoft.com/office/drawing/2014/main" id="{B61A25AC-8B40-827B-9F22-903A15037C99}"/>
              </a:ext>
            </a:extLst>
          </p:cNvPr>
          <p:cNvSpPr txBox="1"/>
          <p:nvPr/>
        </p:nvSpPr>
        <p:spPr>
          <a:xfrm>
            <a:off x="549275" y="1003986"/>
            <a:ext cx="11162048" cy="499432"/>
          </a:xfrm>
          <a:prstGeom prst="rect">
            <a:avLst/>
          </a:prstGeom>
          <a:noFill/>
        </p:spPr>
        <p:txBody>
          <a:bodyPr wrap="square">
            <a:spAutoFit/>
          </a:bodyPr>
          <a:lstStyle/>
          <a:p>
            <a:pPr>
              <a:lnSpc>
                <a:spcPct val="107000"/>
              </a:lnSpc>
              <a:spcAft>
                <a:spcPts val="1066"/>
              </a:spcAft>
              <a:buClr>
                <a:srgbClr val="7030A0"/>
              </a:buClr>
            </a:pPr>
            <a:r>
              <a:rPr lang="pt-BR" sz="2600" b="1" kern="100" dirty="0">
                <a:solidFill>
                  <a:srgbClr val="74489D"/>
                </a:solidFill>
                <a:latin typeface="+mn-lt"/>
                <a:ea typeface="Aptos" panose="020B0004020202020204" pitchFamily="34" charset="0"/>
                <a:cs typeface="Arial" panose="020B0604020202020204" pitchFamily="34" charset="0"/>
              </a:rPr>
              <a:t>3. </a:t>
            </a:r>
            <a:r>
              <a:rPr lang="pt-BR" sz="2600" kern="100" dirty="0">
                <a:solidFill>
                  <a:schemeClr val="tx1"/>
                </a:solidFill>
                <a:latin typeface="+mn-lt"/>
                <a:ea typeface="Aptos" panose="020B0004020202020204" pitchFamily="34" charset="0"/>
                <a:cs typeface="Arial" panose="020B0604020202020204" pitchFamily="34" charset="0"/>
              </a:rPr>
              <a:t>EM CADA IMAGEM, FAÇA O QUE SE PEDE.  </a:t>
            </a:r>
          </a:p>
        </p:txBody>
      </p:sp>
      <p:sp>
        <p:nvSpPr>
          <p:cNvPr id="12" name="CaixaDeTexto 11">
            <a:extLst>
              <a:ext uri="{FF2B5EF4-FFF2-40B4-BE49-F238E27FC236}">
                <a16:creationId xmlns:a16="http://schemas.microsoft.com/office/drawing/2014/main" id="{071D179B-1496-63B5-F2C4-47B23740480D}"/>
              </a:ext>
            </a:extLst>
          </p:cNvPr>
          <p:cNvSpPr txBox="1"/>
          <p:nvPr/>
        </p:nvSpPr>
        <p:spPr>
          <a:xfrm>
            <a:off x="549274" y="2014275"/>
            <a:ext cx="3876421" cy="917431"/>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a:pPr>
            <a:r>
              <a:rPr lang="pt-BR" sz="2500" kern="100" dirty="0">
                <a:latin typeface="+mn-lt"/>
                <a:ea typeface="Calibri" panose="020F0502020204030204" pitchFamily="34" charset="0"/>
                <a:cs typeface="Arial" panose="020B0604020202020204" pitchFamily="34" charset="0"/>
              </a:rPr>
              <a:t>FAÇA UM </a:t>
            </a:r>
            <a:r>
              <a:rPr lang="pt-BR" sz="2500" b="1" kern="100" dirty="0">
                <a:latin typeface="+mn-lt"/>
                <a:ea typeface="Calibri" panose="020F0502020204030204" pitchFamily="34" charset="0"/>
                <a:cs typeface="Arial" panose="020B0604020202020204" pitchFamily="34" charset="0"/>
              </a:rPr>
              <a:t>X</a:t>
            </a:r>
            <a:r>
              <a:rPr lang="pt-BR" sz="2500" kern="100" dirty="0">
                <a:latin typeface="+mn-lt"/>
                <a:ea typeface="Calibri" panose="020F0502020204030204" pitchFamily="34" charset="0"/>
                <a:cs typeface="Arial" panose="020B0604020202020204" pitchFamily="34" charset="0"/>
              </a:rPr>
              <a:t> NA GIRAFA MAIS BAIXA.</a:t>
            </a:r>
          </a:p>
        </p:txBody>
      </p:sp>
      <p:pic>
        <p:nvPicPr>
          <p:cNvPr id="14" name="Picture 2">
            <a:extLst>
              <a:ext uri="{FF2B5EF4-FFF2-40B4-BE49-F238E27FC236}">
                <a16:creationId xmlns:a16="http://schemas.microsoft.com/office/drawing/2014/main" id="{D04D4391-F532-A817-05CE-E6009C6F0190}"/>
              </a:ext>
            </a:extLst>
          </p:cNvPr>
          <p:cNvPicPr>
            <a:picLocks noChangeAspect="1" noChangeArrowheads="1"/>
          </p:cNvPicPr>
          <p:nvPr/>
        </p:nvPicPr>
        <p:blipFill>
          <a:blip r:embed="rId3"/>
          <a:srcRect/>
          <a:stretch/>
        </p:blipFill>
        <p:spPr bwMode="auto">
          <a:xfrm>
            <a:off x="1097843" y="3118902"/>
            <a:ext cx="1823320" cy="311533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05C85EBF-9EB2-1E1A-9BFA-747F3ABC0B10}"/>
              </a:ext>
            </a:extLst>
          </p:cNvPr>
          <p:cNvPicPr>
            <a:picLocks noChangeAspect="1" noChangeArrowheads="1"/>
          </p:cNvPicPr>
          <p:nvPr/>
        </p:nvPicPr>
        <p:blipFill>
          <a:blip r:embed="rId3"/>
          <a:srcRect/>
          <a:stretch/>
        </p:blipFill>
        <p:spPr bwMode="auto">
          <a:xfrm>
            <a:off x="2288849" y="4073809"/>
            <a:ext cx="1264628" cy="2160748"/>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205;p6">
            <a:extLst>
              <a:ext uri="{FF2B5EF4-FFF2-40B4-BE49-F238E27FC236}">
                <a16:creationId xmlns:a16="http://schemas.microsoft.com/office/drawing/2014/main" id="{BB409209-E8BA-7002-2C3E-2630493D0B97}"/>
              </a:ext>
            </a:extLst>
          </p:cNvPr>
          <p:cNvPicPr preferRelativeResize="0">
            <a:picLocks noChangeAspect="1"/>
          </p:cNvPicPr>
          <p:nvPr/>
        </p:nvPicPr>
        <p:blipFill rotWithShape="1">
          <a:blip r:embed="rId4">
            <a:alphaModFix/>
          </a:blip>
          <a:srcRect/>
          <a:stretch/>
        </p:blipFill>
        <p:spPr>
          <a:xfrm>
            <a:off x="11156703" y="419235"/>
            <a:ext cx="627932" cy="468000"/>
          </a:xfrm>
          <a:prstGeom prst="rect">
            <a:avLst/>
          </a:prstGeom>
          <a:noFill/>
          <a:ln>
            <a:noFill/>
          </a:ln>
        </p:spPr>
      </p:pic>
      <p:pic>
        <p:nvPicPr>
          <p:cNvPr id="3" name="Picture 4">
            <a:extLst>
              <a:ext uri="{FF2B5EF4-FFF2-40B4-BE49-F238E27FC236}">
                <a16:creationId xmlns:a16="http://schemas.microsoft.com/office/drawing/2014/main" id="{EA7D5A34-030C-E2B3-E3F1-E2E04B2F28CE}"/>
              </a:ext>
            </a:extLst>
          </p:cNvPr>
          <p:cNvPicPr>
            <a:picLocks noChangeAspect="1" noChangeArrowheads="1"/>
          </p:cNvPicPr>
          <p:nvPr/>
        </p:nvPicPr>
        <p:blipFill rotWithShape="1">
          <a:blip r:embed="rId5"/>
          <a:srcRect l="71327" r="-4011"/>
          <a:stretch/>
        </p:blipFill>
        <p:spPr bwMode="auto">
          <a:xfrm>
            <a:off x="5342136" y="3836204"/>
            <a:ext cx="501519" cy="21092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B749C2E4-4388-D945-6B23-E8A1566D08CF}"/>
              </a:ext>
            </a:extLst>
          </p:cNvPr>
          <p:cNvPicPr>
            <a:picLocks noChangeAspect="1" noChangeArrowheads="1"/>
          </p:cNvPicPr>
          <p:nvPr/>
        </p:nvPicPr>
        <p:blipFill rotWithShape="1">
          <a:blip r:embed="rId5"/>
          <a:srcRect l="71327" r="-4011"/>
          <a:stretch/>
        </p:blipFill>
        <p:spPr bwMode="auto">
          <a:xfrm>
            <a:off x="6094413" y="3836204"/>
            <a:ext cx="858991" cy="21092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7D22D38B-3A8C-174E-BD42-FCC790E6D73D}"/>
              </a:ext>
            </a:extLst>
          </p:cNvPr>
          <p:cNvPicPr>
            <a:picLocks noChangeAspect="1" noChangeArrowheads="1"/>
          </p:cNvPicPr>
          <p:nvPr/>
        </p:nvPicPr>
        <p:blipFill>
          <a:blip r:embed="rId6"/>
          <a:srcRect t="11902" b="11902"/>
          <a:stretch/>
        </p:blipFill>
        <p:spPr bwMode="auto">
          <a:xfrm>
            <a:off x="8772353" y="4367067"/>
            <a:ext cx="800358" cy="6098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1E3597A9-B87F-0E19-6D9D-1770BAAACCE5}"/>
              </a:ext>
            </a:extLst>
          </p:cNvPr>
          <p:cNvPicPr>
            <a:picLocks noChangeAspect="1" noChangeArrowheads="1"/>
          </p:cNvPicPr>
          <p:nvPr/>
        </p:nvPicPr>
        <p:blipFill rotWithShape="1">
          <a:blip r:embed="rId7"/>
          <a:srcRect l="-1548" r="-1725"/>
          <a:stretch/>
        </p:blipFill>
        <p:spPr bwMode="auto">
          <a:xfrm>
            <a:off x="9899976" y="4658239"/>
            <a:ext cx="1473242" cy="938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50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775B1DE3-9A35-D097-5978-C91A38E5E2F9}"/>
              </a:ext>
            </a:extLst>
          </p:cNvPr>
          <p:cNvPicPr>
            <a:picLocks noChangeAspect="1" noChangeArrowheads="1"/>
          </p:cNvPicPr>
          <p:nvPr/>
        </p:nvPicPr>
        <p:blipFill rotWithShape="1">
          <a:blip r:embed="rId3"/>
          <a:srcRect l="71327" r="-4011"/>
          <a:stretch/>
        </p:blipFill>
        <p:spPr bwMode="auto">
          <a:xfrm>
            <a:off x="5342136" y="3836204"/>
            <a:ext cx="501519" cy="21092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1228009D-3826-B0B0-444E-2FC7578AF6FC}"/>
              </a:ext>
            </a:extLst>
          </p:cNvPr>
          <p:cNvPicPr>
            <a:picLocks noChangeAspect="1" noChangeArrowheads="1"/>
          </p:cNvPicPr>
          <p:nvPr/>
        </p:nvPicPr>
        <p:blipFill>
          <a:blip r:embed="rId4"/>
          <a:srcRect t="11902" b="11902"/>
          <a:stretch/>
        </p:blipFill>
        <p:spPr bwMode="auto">
          <a:xfrm>
            <a:off x="8772353" y="4367067"/>
            <a:ext cx="800358" cy="60984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3BD4B567-5EF7-9DDA-D21A-00BFE4D9C91D}"/>
              </a:ext>
            </a:extLst>
          </p:cNvPr>
          <p:cNvPicPr>
            <a:picLocks noChangeAspect="1" noChangeArrowheads="1"/>
          </p:cNvPicPr>
          <p:nvPr/>
        </p:nvPicPr>
        <p:blipFill rotWithShape="1">
          <a:blip r:embed="rId5"/>
          <a:srcRect l="-1548" r="-1725"/>
          <a:stretch/>
        </p:blipFill>
        <p:spPr bwMode="auto">
          <a:xfrm>
            <a:off x="9899976" y="4658239"/>
            <a:ext cx="1473242" cy="93885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D04D4391-F532-A817-05CE-E6009C6F0190}"/>
              </a:ext>
            </a:extLst>
          </p:cNvPr>
          <p:cNvPicPr>
            <a:picLocks noChangeAspect="1" noChangeArrowheads="1"/>
          </p:cNvPicPr>
          <p:nvPr/>
        </p:nvPicPr>
        <p:blipFill>
          <a:blip r:embed="rId6"/>
          <a:srcRect/>
          <a:stretch/>
        </p:blipFill>
        <p:spPr bwMode="auto">
          <a:xfrm>
            <a:off x="1097843" y="3118902"/>
            <a:ext cx="1823320" cy="311533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05C85EBF-9EB2-1E1A-9BFA-747F3ABC0B10}"/>
              </a:ext>
            </a:extLst>
          </p:cNvPr>
          <p:cNvPicPr>
            <a:picLocks noChangeAspect="1" noChangeArrowheads="1"/>
          </p:cNvPicPr>
          <p:nvPr/>
        </p:nvPicPr>
        <p:blipFill>
          <a:blip r:embed="rId6"/>
          <a:srcRect/>
          <a:stretch/>
        </p:blipFill>
        <p:spPr bwMode="auto">
          <a:xfrm>
            <a:off x="2288849" y="4073809"/>
            <a:ext cx="1264628" cy="21607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F4E740F0-7EE8-989E-AE46-F66C5F4AE176}"/>
              </a:ext>
            </a:extLst>
          </p:cNvPr>
          <p:cNvPicPr>
            <a:picLocks noChangeAspect="1" noChangeArrowheads="1"/>
          </p:cNvPicPr>
          <p:nvPr/>
        </p:nvPicPr>
        <p:blipFill rotWithShape="1">
          <a:blip r:embed="rId3"/>
          <a:srcRect l="71327" r="-4011"/>
          <a:stretch/>
        </p:blipFill>
        <p:spPr bwMode="auto">
          <a:xfrm>
            <a:off x="6094413" y="3836204"/>
            <a:ext cx="858991" cy="21092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ector reto 2">
            <a:extLst>
              <a:ext uri="{FF2B5EF4-FFF2-40B4-BE49-F238E27FC236}">
                <a16:creationId xmlns:a16="http://schemas.microsoft.com/office/drawing/2014/main" id="{D55B8EDD-B8DC-9A11-8BA7-8BEA67B08B3D}"/>
              </a:ext>
            </a:extLst>
          </p:cNvPr>
          <p:cNvCxnSpPr>
            <a:cxnSpLocks/>
          </p:cNvCxnSpPr>
          <p:nvPr/>
        </p:nvCxnSpPr>
        <p:spPr>
          <a:xfrm flipH="1">
            <a:off x="6050331" y="3854814"/>
            <a:ext cx="977644" cy="2025672"/>
          </a:xfrm>
          <a:prstGeom prst="line">
            <a:avLst/>
          </a:prstGeom>
          <a:ln w="38100">
            <a:solidFill>
              <a:srgbClr val="74489D"/>
            </a:solidFill>
          </a:ln>
        </p:spPr>
        <p:style>
          <a:lnRef idx="1">
            <a:schemeClr val="accent1"/>
          </a:lnRef>
          <a:fillRef idx="0">
            <a:schemeClr val="accent1"/>
          </a:fillRef>
          <a:effectRef idx="0">
            <a:schemeClr val="accent1"/>
          </a:effectRef>
          <a:fontRef idx="minor">
            <a:schemeClr val="tx1"/>
          </a:fontRef>
        </p:style>
      </p:cxnSp>
      <p:sp>
        <p:nvSpPr>
          <p:cNvPr id="4" name="Elipse 3">
            <a:extLst>
              <a:ext uri="{FF2B5EF4-FFF2-40B4-BE49-F238E27FC236}">
                <a16:creationId xmlns:a16="http://schemas.microsoft.com/office/drawing/2014/main" id="{01CEF423-2987-21B8-99CE-957A45A4C083}"/>
              </a:ext>
            </a:extLst>
          </p:cNvPr>
          <p:cNvSpPr/>
          <p:nvPr/>
        </p:nvSpPr>
        <p:spPr>
          <a:xfrm>
            <a:off x="8689381" y="4225287"/>
            <a:ext cx="966298" cy="893403"/>
          </a:xfrm>
          <a:prstGeom prst="ellipse">
            <a:avLst/>
          </a:prstGeom>
          <a:no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solidFill>
                <a:srgbClr val="74489D"/>
              </a:solidFill>
            </a:endParaRPr>
          </a:p>
        </p:txBody>
      </p:sp>
      <p:sp>
        <p:nvSpPr>
          <p:cNvPr id="19" name="Sinal de Multiplicação 18">
            <a:extLst>
              <a:ext uri="{FF2B5EF4-FFF2-40B4-BE49-F238E27FC236}">
                <a16:creationId xmlns:a16="http://schemas.microsoft.com/office/drawing/2014/main" id="{13226625-F5F0-EE9E-8ABA-EFA6F634F7AA}"/>
              </a:ext>
            </a:extLst>
          </p:cNvPr>
          <p:cNvSpPr/>
          <p:nvPr/>
        </p:nvSpPr>
        <p:spPr>
          <a:xfrm>
            <a:off x="2937085" y="5712141"/>
            <a:ext cx="878407" cy="896007"/>
          </a:xfrm>
          <a:prstGeom prst="mathMultiply">
            <a:avLst>
              <a:gd name="adj1" fmla="val 4047"/>
            </a:avLst>
          </a:prstGeom>
          <a:solidFill>
            <a:schemeClr val="tx1"/>
          </a:solidFill>
          <a:ln>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solidFill>
                <a:srgbClr val="74489D"/>
              </a:solidFill>
            </a:endParaRPr>
          </a:p>
        </p:txBody>
      </p:sp>
      <p:pic>
        <p:nvPicPr>
          <p:cNvPr id="6" name="Google Shape;184;p6">
            <a:extLst>
              <a:ext uri="{FF2B5EF4-FFF2-40B4-BE49-F238E27FC236}">
                <a16:creationId xmlns:a16="http://schemas.microsoft.com/office/drawing/2014/main" id="{C5819F30-11B3-B124-5745-3D617661A68D}"/>
              </a:ext>
            </a:extLst>
          </p:cNvPr>
          <p:cNvPicPr preferRelativeResize="0">
            <a:picLocks noChangeAspect="1"/>
          </p:cNvPicPr>
          <p:nvPr/>
        </p:nvPicPr>
        <p:blipFill rotWithShape="1">
          <a:blip r:embed="rId7">
            <a:alphaModFix/>
          </a:blip>
          <a:srcRect/>
          <a:stretch/>
        </p:blipFill>
        <p:spPr>
          <a:xfrm>
            <a:off x="11341640" y="444521"/>
            <a:ext cx="414819" cy="468000"/>
          </a:xfrm>
          <a:prstGeom prst="rect">
            <a:avLst/>
          </a:prstGeom>
          <a:noFill/>
          <a:ln>
            <a:noFill/>
          </a:ln>
        </p:spPr>
      </p:pic>
      <p:sp>
        <p:nvSpPr>
          <p:cNvPr id="7" name="CaixaDeTexto 6">
            <a:extLst>
              <a:ext uri="{FF2B5EF4-FFF2-40B4-BE49-F238E27FC236}">
                <a16:creationId xmlns:a16="http://schemas.microsoft.com/office/drawing/2014/main" id="{F815E1F9-6CF7-08F0-E5C7-9186A075E879}"/>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
        <p:nvSpPr>
          <p:cNvPr id="8" name="CaixaDeTexto 7">
            <a:extLst>
              <a:ext uri="{FF2B5EF4-FFF2-40B4-BE49-F238E27FC236}">
                <a16:creationId xmlns:a16="http://schemas.microsoft.com/office/drawing/2014/main" id="{F07B9748-A858-CD09-B766-9D06876DC04E}"/>
              </a:ext>
            </a:extLst>
          </p:cNvPr>
          <p:cNvSpPr txBox="1"/>
          <p:nvPr/>
        </p:nvSpPr>
        <p:spPr>
          <a:xfrm>
            <a:off x="4341303" y="2032463"/>
            <a:ext cx="3406183" cy="917431"/>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startAt="2"/>
            </a:pPr>
            <a:r>
              <a:rPr lang="pt-BR" sz="2500" kern="100" dirty="0">
                <a:latin typeface="+mn-lt"/>
                <a:ea typeface="Calibri" panose="020F0502020204030204" pitchFamily="34" charset="0"/>
                <a:cs typeface="Arial" panose="020B0604020202020204" pitchFamily="34" charset="0"/>
              </a:rPr>
              <a:t>RISQUE O LÁPIS MAIS GROSSO</a:t>
            </a:r>
            <a:r>
              <a:rPr lang="pt-BR" sz="2500" kern="100" dirty="0">
                <a:latin typeface="Arial" panose="020B0604020202020204" pitchFamily="34" charset="0"/>
                <a:ea typeface="Calibri" panose="020F0502020204030204" pitchFamily="34" charset="0"/>
                <a:cs typeface="Arial" panose="020B0604020202020204" pitchFamily="34" charset="0"/>
              </a:rPr>
              <a:t>. </a:t>
            </a:r>
          </a:p>
        </p:txBody>
      </p:sp>
      <p:sp>
        <p:nvSpPr>
          <p:cNvPr id="11" name="CaixaDeTexto 10">
            <a:extLst>
              <a:ext uri="{FF2B5EF4-FFF2-40B4-BE49-F238E27FC236}">
                <a16:creationId xmlns:a16="http://schemas.microsoft.com/office/drawing/2014/main" id="{AE9CB181-9EB4-B6BE-C603-DD102A1204B3}"/>
              </a:ext>
            </a:extLst>
          </p:cNvPr>
          <p:cNvSpPr txBox="1"/>
          <p:nvPr/>
        </p:nvSpPr>
        <p:spPr>
          <a:xfrm>
            <a:off x="7750404" y="2014275"/>
            <a:ext cx="4209947" cy="885692"/>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startAt="3"/>
            </a:pPr>
            <a:r>
              <a:rPr lang="pt-BR" sz="2500" kern="100" dirty="0">
                <a:latin typeface="+mn-lt"/>
                <a:ea typeface="Calibri" panose="020F0502020204030204" pitchFamily="34" charset="0"/>
                <a:cs typeface="Arial" panose="020B0604020202020204" pitchFamily="34" charset="0"/>
              </a:rPr>
              <a:t>FAÇA UM CÍRCULO NO ANIMAL MAIS LEVE. </a:t>
            </a:r>
          </a:p>
        </p:txBody>
      </p:sp>
      <p:sp>
        <p:nvSpPr>
          <p:cNvPr id="13" name="CaixaDeTexto 12">
            <a:extLst>
              <a:ext uri="{FF2B5EF4-FFF2-40B4-BE49-F238E27FC236}">
                <a16:creationId xmlns:a16="http://schemas.microsoft.com/office/drawing/2014/main" id="{C21581EC-A6C2-00CA-A854-DB44BB8C25F4}"/>
              </a:ext>
            </a:extLst>
          </p:cNvPr>
          <p:cNvSpPr txBox="1"/>
          <p:nvPr/>
        </p:nvSpPr>
        <p:spPr>
          <a:xfrm>
            <a:off x="549275" y="1003986"/>
            <a:ext cx="11162048" cy="499432"/>
          </a:xfrm>
          <a:prstGeom prst="rect">
            <a:avLst/>
          </a:prstGeom>
          <a:noFill/>
        </p:spPr>
        <p:txBody>
          <a:bodyPr wrap="square">
            <a:spAutoFit/>
          </a:bodyPr>
          <a:lstStyle/>
          <a:p>
            <a:pPr>
              <a:lnSpc>
                <a:spcPct val="107000"/>
              </a:lnSpc>
              <a:spcAft>
                <a:spcPts val="1066"/>
              </a:spcAft>
              <a:buClr>
                <a:srgbClr val="7030A0"/>
              </a:buClr>
            </a:pPr>
            <a:r>
              <a:rPr lang="pt-BR" sz="2600" b="1" kern="100" dirty="0">
                <a:solidFill>
                  <a:srgbClr val="74489D"/>
                </a:solidFill>
                <a:latin typeface="+mn-lt"/>
                <a:ea typeface="Aptos" panose="020B0004020202020204" pitchFamily="34" charset="0"/>
                <a:cs typeface="Arial" panose="020B0604020202020204" pitchFamily="34" charset="0"/>
              </a:rPr>
              <a:t>3. </a:t>
            </a:r>
            <a:r>
              <a:rPr lang="pt-BR" sz="2600" kern="100" dirty="0">
                <a:solidFill>
                  <a:schemeClr val="tx1"/>
                </a:solidFill>
                <a:latin typeface="+mn-lt"/>
                <a:ea typeface="Aptos" panose="020B0004020202020204" pitchFamily="34" charset="0"/>
                <a:cs typeface="Arial" panose="020B0604020202020204" pitchFamily="34" charset="0"/>
              </a:rPr>
              <a:t>EM CADA IMAGEM, FAÇA O QUE SE PEDE.  </a:t>
            </a:r>
          </a:p>
        </p:txBody>
      </p:sp>
      <p:sp>
        <p:nvSpPr>
          <p:cNvPr id="17" name="CaixaDeTexto 16">
            <a:extLst>
              <a:ext uri="{FF2B5EF4-FFF2-40B4-BE49-F238E27FC236}">
                <a16:creationId xmlns:a16="http://schemas.microsoft.com/office/drawing/2014/main" id="{C397F329-11C4-7565-7885-E65091719A52}"/>
              </a:ext>
            </a:extLst>
          </p:cNvPr>
          <p:cNvSpPr txBox="1"/>
          <p:nvPr/>
        </p:nvSpPr>
        <p:spPr>
          <a:xfrm>
            <a:off x="549274" y="2014275"/>
            <a:ext cx="3876421" cy="917431"/>
          </a:xfrm>
          <a:prstGeom prst="rect">
            <a:avLst/>
          </a:prstGeom>
          <a:noFill/>
        </p:spPr>
        <p:txBody>
          <a:bodyPr wrap="square">
            <a:spAutoFit/>
          </a:bodyPr>
          <a:lstStyle/>
          <a:p>
            <a:pPr marL="514350" indent="-514350">
              <a:lnSpc>
                <a:spcPct val="107000"/>
              </a:lnSpc>
              <a:spcAft>
                <a:spcPts val="1066"/>
              </a:spcAft>
              <a:buClr>
                <a:srgbClr val="7030A0"/>
              </a:buClr>
              <a:buFont typeface="+mj-lt"/>
              <a:buAutoNum type="alphaUcPeriod"/>
            </a:pPr>
            <a:r>
              <a:rPr lang="pt-BR" sz="2500" kern="100" dirty="0">
                <a:latin typeface="+mn-lt"/>
                <a:ea typeface="Calibri" panose="020F0502020204030204" pitchFamily="34" charset="0"/>
                <a:cs typeface="Arial" panose="020B0604020202020204" pitchFamily="34" charset="0"/>
              </a:rPr>
              <a:t>FAÇA UM </a:t>
            </a:r>
            <a:r>
              <a:rPr lang="pt-BR" sz="2500" b="1" kern="100" dirty="0">
                <a:latin typeface="+mn-lt"/>
                <a:ea typeface="Calibri" panose="020F0502020204030204" pitchFamily="34" charset="0"/>
                <a:cs typeface="Arial" panose="020B0604020202020204" pitchFamily="34" charset="0"/>
              </a:rPr>
              <a:t>X</a:t>
            </a:r>
            <a:r>
              <a:rPr lang="pt-BR" sz="2500" kern="100" dirty="0">
                <a:latin typeface="+mn-lt"/>
                <a:ea typeface="Calibri" panose="020F0502020204030204" pitchFamily="34" charset="0"/>
                <a:cs typeface="Arial" panose="020B0604020202020204" pitchFamily="34" charset="0"/>
              </a:rPr>
              <a:t> NA GIRAFA MAIS BAIXA.</a:t>
            </a:r>
          </a:p>
        </p:txBody>
      </p:sp>
    </p:spTree>
    <p:extLst>
      <p:ext uri="{BB962C8B-B14F-4D97-AF65-F5344CB8AC3E}">
        <p14:creationId xmlns:p14="http://schemas.microsoft.com/office/powerpoint/2010/main" val="3695011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ector reto 19">
            <a:extLst>
              <a:ext uri="{FF2B5EF4-FFF2-40B4-BE49-F238E27FC236}">
                <a16:creationId xmlns:a16="http://schemas.microsoft.com/office/drawing/2014/main" id="{29E57087-AF9C-EB79-5E7B-DFD59630FC49}"/>
              </a:ext>
            </a:extLst>
          </p:cNvPr>
          <p:cNvCxnSpPr/>
          <p:nvPr/>
        </p:nvCxnSpPr>
        <p:spPr>
          <a:xfrm>
            <a:off x="8392515" y="4081945"/>
            <a:ext cx="0" cy="1342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4" name="Agrupar 13">
            <a:extLst>
              <a:ext uri="{FF2B5EF4-FFF2-40B4-BE49-F238E27FC236}">
                <a16:creationId xmlns:a16="http://schemas.microsoft.com/office/drawing/2014/main" id="{BF80886D-3D5C-A8CE-4156-C5899CBE1AC1}"/>
              </a:ext>
            </a:extLst>
          </p:cNvPr>
          <p:cNvGrpSpPr/>
          <p:nvPr/>
        </p:nvGrpSpPr>
        <p:grpSpPr>
          <a:xfrm>
            <a:off x="6410971" y="1255452"/>
            <a:ext cx="4688653" cy="5121229"/>
            <a:chOff x="4100322" y="1828610"/>
            <a:chExt cx="3048380" cy="3048380"/>
          </a:xfrm>
        </p:grpSpPr>
        <p:pic>
          <p:nvPicPr>
            <p:cNvPr id="7" name="Picture 2">
              <a:extLst>
                <a:ext uri="{FF2B5EF4-FFF2-40B4-BE49-F238E27FC236}">
                  <a16:creationId xmlns:a16="http://schemas.microsoft.com/office/drawing/2014/main" id="{3AC08562-6F9B-8A5B-D862-CE67301FC7BF}"/>
                </a:ext>
              </a:extLst>
            </p:cNvPr>
            <p:cNvPicPr>
              <a:picLocks noChangeAspect="1" noChangeArrowheads="1"/>
            </p:cNvPicPr>
            <p:nvPr/>
          </p:nvPicPr>
          <p:blipFill>
            <a:blip r:embed="rId3"/>
            <a:srcRect/>
            <a:stretch/>
          </p:blipFill>
          <p:spPr bwMode="auto">
            <a:xfrm>
              <a:off x="4100322" y="1828610"/>
              <a:ext cx="3048380" cy="304838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ector reto 9">
              <a:extLst>
                <a:ext uri="{FF2B5EF4-FFF2-40B4-BE49-F238E27FC236}">
                  <a16:creationId xmlns:a16="http://schemas.microsoft.com/office/drawing/2014/main" id="{43540DBA-79FD-8787-F0C6-1F9671DF76E8}"/>
                </a:ext>
              </a:extLst>
            </p:cNvPr>
            <p:cNvCxnSpPr>
              <a:cxnSpLocks/>
            </p:cNvCxnSpPr>
            <p:nvPr/>
          </p:nvCxnSpPr>
          <p:spPr>
            <a:xfrm flipH="1">
              <a:off x="4844169" y="2899825"/>
              <a:ext cx="1683449" cy="101237"/>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Conector reto 12">
              <a:extLst>
                <a:ext uri="{FF2B5EF4-FFF2-40B4-BE49-F238E27FC236}">
                  <a16:creationId xmlns:a16="http://schemas.microsoft.com/office/drawing/2014/main" id="{60952EB2-D844-FBA2-DED8-B808AA5DBADE}"/>
                </a:ext>
              </a:extLst>
            </p:cNvPr>
            <p:cNvCxnSpPr>
              <a:cxnSpLocks/>
            </p:cNvCxnSpPr>
            <p:nvPr/>
          </p:nvCxnSpPr>
          <p:spPr>
            <a:xfrm>
              <a:off x="4844169" y="3009900"/>
              <a:ext cx="0" cy="885825"/>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Conector reto 15">
              <a:extLst>
                <a:ext uri="{FF2B5EF4-FFF2-40B4-BE49-F238E27FC236}">
                  <a16:creationId xmlns:a16="http://schemas.microsoft.com/office/drawing/2014/main" id="{89205AA5-94D1-275A-6865-6A7B68088722}"/>
                </a:ext>
              </a:extLst>
            </p:cNvPr>
            <p:cNvCxnSpPr>
              <a:cxnSpLocks/>
            </p:cNvCxnSpPr>
            <p:nvPr/>
          </p:nvCxnSpPr>
          <p:spPr>
            <a:xfrm flipH="1">
              <a:off x="6296026" y="2971800"/>
              <a:ext cx="285748" cy="8978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Conector reto 21">
              <a:extLst>
                <a:ext uri="{FF2B5EF4-FFF2-40B4-BE49-F238E27FC236}">
                  <a16:creationId xmlns:a16="http://schemas.microsoft.com/office/drawing/2014/main" id="{BB6045D2-CA27-DC20-C665-9FECEB6AA8CF}"/>
                </a:ext>
              </a:extLst>
            </p:cNvPr>
            <p:cNvCxnSpPr/>
            <p:nvPr/>
          </p:nvCxnSpPr>
          <p:spPr>
            <a:xfrm>
              <a:off x="6296026" y="3162300"/>
              <a:ext cx="161924" cy="1905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Conector reto 23">
              <a:extLst>
                <a:ext uri="{FF2B5EF4-FFF2-40B4-BE49-F238E27FC236}">
                  <a16:creationId xmlns:a16="http://schemas.microsoft.com/office/drawing/2014/main" id="{BC455585-ED96-738C-8EB3-2BA8692DF188}"/>
                </a:ext>
              </a:extLst>
            </p:cNvPr>
            <p:cNvCxnSpPr/>
            <p:nvPr/>
          </p:nvCxnSpPr>
          <p:spPr>
            <a:xfrm flipH="1">
              <a:off x="6296026" y="3352800"/>
              <a:ext cx="161924" cy="18097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90C77782-AE0C-32DA-E95B-E03087BF4B01}"/>
                </a:ext>
              </a:extLst>
            </p:cNvPr>
            <p:cNvCxnSpPr>
              <a:cxnSpLocks/>
            </p:cNvCxnSpPr>
            <p:nvPr/>
          </p:nvCxnSpPr>
          <p:spPr>
            <a:xfrm flipH="1">
              <a:off x="6231827" y="3543300"/>
              <a:ext cx="64199" cy="3524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a16="http://schemas.microsoft.com/office/drawing/2014/main" id="{0EE382A8-3AB4-80A6-ED1D-E23DF201E22C}"/>
                </a:ext>
              </a:extLst>
            </p:cNvPr>
            <p:cNvCxnSpPr/>
            <p:nvPr/>
          </p:nvCxnSpPr>
          <p:spPr>
            <a:xfrm flipH="1">
              <a:off x="5755576" y="3895725"/>
              <a:ext cx="476251" cy="2286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CaixaDeTexto 1">
              <a:extLst>
                <a:ext uri="{FF2B5EF4-FFF2-40B4-BE49-F238E27FC236}">
                  <a16:creationId xmlns:a16="http://schemas.microsoft.com/office/drawing/2014/main" id="{6CF10FBB-0C46-DCEC-7092-C93255F6B92A}"/>
                </a:ext>
              </a:extLst>
            </p:cNvPr>
            <p:cNvSpPr txBox="1"/>
            <p:nvPr/>
          </p:nvSpPr>
          <p:spPr>
            <a:xfrm>
              <a:off x="6315955" y="2111555"/>
              <a:ext cx="582804" cy="177058"/>
            </a:xfrm>
            <a:prstGeom prst="rect">
              <a:avLst/>
            </a:prstGeom>
            <a:solidFill>
              <a:schemeClr val="accent1">
                <a:lumMod val="20000"/>
                <a:lumOff val="80000"/>
              </a:schemeClr>
            </a:solidFill>
            <a:ln>
              <a:solidFill>
                <a:schemeClr val="tx1"/>
              </a:solidFill>
            </a:ln>
          </p:spPr>
          <p:txBody>
            <a:bodyPr wrap="none" rtlCol="0" anchor="ctr">
              <a:spAutoFit/>
            </a:bodyPr>
            <a:lstStyle/>
            <a:p>
              <a:pPr algn="ctr"/>
              <a:r>
                <a:rPr lang="pt-BR" sz="1333" b="1" dirty="0"/>
                <a:t>ESCOLA</a:t>
              </a:r>
            </a:p>
          </p:txBody>
        </p:sp>
        <p:cxnSp>
          <p:nvCxnSpPr>
            <p:cNvPr id="4" name="Conector reto 3">
              <a:extLst>
                <a:ext uri="{FF2B5EF4-FFF2-40B4-BE49-F238E27FC236}">
                  <a16:creationId xmlns:a16="http://schemas.microsoft.com/office/drawing/2014/main" id="{074C70C9-C501-FEA0-9E38-3BAA40EBF32B}"/>
                </a:ext>
              </a:extLst>
            </p:cNvPr>
            <p:cNvCxnSpPr>
              <a:cxnSpLocks/>
            </p:cNvCxnSpPr>
            <p:nvPr/>
          </p:nvCxnSpPr>
          <p:spPr>
            <a:xfrm>
              <a:off x="4911634" y="4188823"/>
              <a:ext cx="313509" cy="6096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pic>
        <p:nvPicPr>
          <p:cNvPr id="3" name="Google Shape;192;p6">
            <a:extLst>
              <a:ext uri="{FF2B5EF4-FFF2-40B4-BE49-F238E27FC236}">
                <a16:creationId xmlns:a16="http://schemas.microsoft.com/office/drawing/2014/main" id="{D7E5093B-B980-23C9-BC39-8505491780C7}"/>
              </a:ext>
            </a:extLst>
          </p:cNvPr>
          <p:cNvPicPr preferRelativeResize="0">
            <a:picLocks noChangeAspect="1"/>
          </p:cNvPicPr>
          <p:nvPr/>
        </p:nvPicPr>
        <p:blipFill rotWithShape="1">
          <a:blip r:embed="rId4">
            <a:alphaModFix/>
          </a:blip>
          <a:srcRect/>
          <a:stretch/>
        </p:blipFill>
        <p:spPr>
          <a:xfrm>
            <a:off x="11292820" y="407730"/>
            <a:ext cx="478174" cy="468000"/>
          </a:xfrm>
          <a:prstGeom prst="rect">
            <a:avLst/>
          </a:prstGeom>
          <a:noFill/>
          <a:ln>
            <a:noFill/>
          </a:ln>
        </p:spPr>
      </p:pic>
      <p:sp>
        <p:nvSpPr>
          <p:cNvPr id="8" name="CaixaDeTexto 7">
            <a:extLst>
              <a:ext uri="{FF2B5EF4-FFF2-40B4-BE49-F238E27FC236}">
                <a16:creationId xmlns:a16="http://schemas.microsoft.com/office/drawing/2014/main" id="{1A73A11D-D721-A5FA-DCF9-E694EE3D4940}"/>
              </a:ext>
            </a:extLst>
          </p:cNvPr>
          <p:cNvSpPr txBox="1"/>
          <p:nvPr/>
        </p:nvSpPr>
        <p:spPr>
          <a:xfrm>
            <a:off x="462246" y="1244075"/>
            <a:ext cx="5753764" cy="3132652"/>
          </a:xfrm>
          <a:prstGeom prst="rect">
            <a:avLst/>
          </a:prstGeom>
          <a:noFill/>
        </p:spPr>
        <p:txBody>
          <a:bodyPr wrap="square">
            <a:spAutoFit/>
          </a:bodyPr>
          <a:lstStyle/>
          <a:p>
            <a:pPr>
              <a:spcAft>
                <a:spcPts val="800"/>
              </a:spcAft>
            </a:pPr>
            <a:r>
              <a:rPr lang="pt-BR" sz="2600" b="1" kern="100" dirty="0">
                <a:solidFill>
                  <a:srgbClr val="7030A0"/>
                </a:solidFill>
                <a:latin typeface="+mn-lt"/>
                <a:ea typeface="Aptos" panose="020B0004020202020204" pitchFamily="34" charset="0"/>
                <a:cs typeface="Arial" panose="020B0604020202020204" pitchFamily="34" charset="0"/>
              </a:rPr>
              <a:t>4. </a:t>
            </a:r>
            <a:r>
              <a:rPr lang="pt-BR" sz="2600" kern="100" dirty="0">
                <a:solidFill>
                  <a:schemeClr val="tx1"/>
                </a:solidFill>
                <a:latin typeface="+mn-lt"/>
                <a:ea typeface="Aptos" panose="020B0004020202020204" pitchFamily="34" charset="0"/>
                <a:cs typeface="Arial" panose="020B0604020202020204" pitchFamily="34" charset="0"/>
              </a:rPr>
              <a:t>OBSERVE O MAPA ABAIXO. </a:t>
            </a:r>
          </a:p>
          <a:p>
            <a:pPr marL="380905" indent="-380905">
              <a:lnSpc>
                <a:spcPct val="107000"/>
              </a:lnSpc>
              <a:spcAft>
                <a:spcPts val="1066"/>
              </a:spcAft>
              <a:buClr>
                <a:srgbClr val="7030A0"/>
              </a:buClr>
              <a:buFont typeface="Arial" panose="020B0604020202020204" pitchFamily="34" charset="0"/>
              <a:buChar char="•"/>
            </a:pPr>
            <a:r>
              <a:rPr lang="pt-BR" sz="2600" kern="100" dirty="0">
                <a:solidFill>
                  <a:schemeClr val="tx1"/>
                </a:solidFill>
                <a:latin typeface="+mn-lt"/>
                <a:ea typeface="Aptos" panose="020B0004020202020204" pitchFamily="34" charset="0"/>
                <a:cs typeface="Arial" panose="020B0604020202020204" pitchFamily="34" charset="0"/>
              </a:rPr>
              <a:t>PARA IR DA ESCOLA AO PARQUE, HÁ DOIS CAMINHOS SINALIZADOS: O CAMINHO AZUL E O CAMINHO AMARELO. </a:t>
            </a:r>
            <a:r>
              <a:rPr lang="pt-BR" sz="2600" kern="100" dirty="0">
                <a:latin typeface="+mn-lt"/>
                <a:ea typeface="Calibri" panose="020F0502020204030204" pitchFamily="34" charset="0"/>
                <a:cs typeface="Arial" panose="020B0604020202020204" pitchFamily="34" charset="0"/>
              </a:rPr>
              <a:t>QUAL DOS CAMINHOS É O MAIS LONGO? PINTE SUA RESPOSTA.</a:t>
            </a:r>
            <a:endParaRPr lang="pt-BR" sz="2600" kern="100" dirty="0">
              <a:solidFill>
                <a:schemeClr val="tx1"/>
              </a:solidFill>
              <a:latin typeface="+mn-lt"/>
              <a:ea typeface="Aptos" panose="020B0004020202020204" pitchFamily="34" charset="0"/>
              <a:cs typeface="Arial" panose="020B0604020202020204" pitchFamily="34" charset="0"/>
            </a:endParaRPr>
          </a:p>
        </p:txBody>
      </p:sp>
      <p:sp>
        <p:nvSpPr>
          <p:cNvPr id="9" name="Retângulo: Cantos Arredondados 8">
            <a:extLst>
              <a:ext uri="{FF2B5EF4-FFF2-40B4-BE49-F238E27FC236}">
                <a16:creationId xmlns:a16="http://schemas.microsoft.com/office/drawing/2014/main" id="{0FE442BA-73F7-DE6D-6BE2-7B26819BDF3D}"/>
              </a:ext>
            </a:extLst>
          </p:cNvPr>
          <p:cNvSpPr/>
          <p:nvPr/>
        </p:nvSpPr>
        <p:spPr>
          <a:xfrm>
            <a:off x="523004" y="5203663"/>
            <a:ext cx="2414867" cy="410262"/>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133" dirty="0">
                <a:solidFill>
                  <a:schemeClr val="tx1"/>
                </a:solidFill>
              </a:rPr>
              <a:t>CAMINHO AZUL</a:t>
            </a:r>
          </a:p>
        </p:txBody>
      </p:sp>
      <p:sp>
        <p:nvSpPr>
          <p:cNvPr id="11" name="Retângulo: Cantos Arredondados 10">
            <a:extLst>
              <a:ext uri="{FF2B5EF4-FFF2-40B4-BE49-F238E27FC236}">
                <a16:creationId xmlns:a16="http://schemas.microsoft.com/office/drawing/2014/main" id="{1817B71E-703A-396D-26A5-5DBB059C143F}"/>
              </a:ext>
            </a:extLst>
          </p:cNvPr>
          <p:cNvSpPr/>
          <p:nvPr/>
        </p:nvSpPr>
        <p:spPr>
          <a:xfrm>
            <a:off x="3136193" y="5203663"/>
            <a:ext cx="3017211" cy="410262"/>
          </a:xfrm>
          <a:prstGeom prst="roundRect">
            <a:avLst/>
          </a:prstGeom>
          <a:no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133" dirty="0">
                <a:solidFill>
                  <a:schemeClr val="tx1"/>
                </a:solidFill>
              </a:rPr>
              <a:t>CAMINHO AMARELO</a:t>
            </a:r>
          </a:p>
        </p:txBody>
      </p:sp>
    </p:spTree>
    <p:extLst>
      <p:ext uri="{BB962C8B-B14F-4D97-AF65-F5344CB8AC3E}">
        <p14:creationId xmlns:p14="http://schemas.microsoft.com/office/powerpoint/2010/main" val="497105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ector reto 19">
            <a:extLst>
              <a:ext uri="{FF2B5EF4-FFF2-40B4-BE49-F238E27FC236}">
                <a16:creationId xmlns:a16="http://schemas.microsoft.com/office/drawing/2014/main" id="{29E57087-AF9C-EB79-5E7B-DFD59630FC49}"/>
              </a:ext>
            </a:extLst>
          </p:cNvPr>
          <p:cNvCxnSpPr/>
          <p:nvPr/>
        </p:nvCxnSpPr>
        <p:spPr>
          <a:xfrm>
            <a:off x="8392515" y="4081945"/>
            <a:ext cx="0" cy="1342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4" name="Agrupar 13">
            <a:extLst>
              <a:ext uri="{FF2B5EF4-FFF2-40B4-BE49-F238E27FC236}">
                <a16:creationId xmlns:a16="http://schemas.microsoft.com/office/drawing/2014/main" id="{BF80886D-3D5C-A8CE-4156-C5899CBE1AC1}"/>
              </a:ext>
            </a:extLst>
          </p:cNvPr>
          <p:cNvGrpSpPr/>
          <p:nvPr/>
        </p:nvGrpSpPr>
        <p:grpSpPr>
          <a:xfrm>
            <a:off x="6416098" y="1246214"/>
            <a:ext cx="4688653" cy="5121229"/>
            <a:chOff x="4100322" y="1828610"/>
            <a:chExt cx="3048380" cy="3048380"/>
          </a:xfrm>
        </p:grpSpPr>
        <p:pic>
          <p:nvPicPr>
            <p:cNvPr id="7" name="Picture 2">
              <a:extLst>
                <a:ext uri="{FF2B5EF4-FFF2-40B4-BE49-F238E27FC236}">
                  <a16:creationId xmlns:a16="http://schemas.microsoft.com/office/drawing/2014/main" id="{3AC08562-6F9B-8A5B-D862-CE67301FC7BF}"/>
                </a:ext>
              </a:extLst>
            </p:cNvPr>
            <p:cNvPicPr>
              <a:picLocks noChangeAspect="1" noChangeArrowheads="1"/>
            </p:cNvPicPr>
            <p:nvPr/>
          </p:nvPicPr>
          <p:blipFill>
            <a:blip r:embed="rId3"/>
            <a:srcRect/>
            <a:stretch/>
          </p:blipFill>
          <p:spPr bwMode="auto">
            <a:xfrm>
              <a:off x="4100322" y="1828610"/>
              <a:ext cx="3048380" cy="304838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ector reto 9">
              <a:extLst>
                <a:ext uri="{FF2B5EF4-FFF2-40B4-BE49-F238E27FC236}">
                  <a16:creationId xmlns:a16="http://schemas.microsoft.com/office/drawing/2014/main" id="{43540DBA-79FD-8787-F0C6-1F9671DF76E8}"/>
                </a:ext>
              </a:extLst>
            </p:cNvPr>
            <p:cNvCxnSpPr>
              <a:cxnSpLocks/>
            </p:cNvCxnSpPr>
            <p:nvPr/>
          </p:nvCxnSpPr>
          <p:spPr>
            <a:xfrm flipH="1">
              <a:off x="4844169" y="2899825"/>
              <a:ext cx="1683449" cy="101237"/>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Conector reto 12">
              <a:extLst>
                <a:ext uri="{FF2B5EF4-FFF2-40B4-BE49-F238E27FC236}">
                  <a16:creationId xmlns:a16="http://schemas.microsoft.com/office/drawing/2014/main" id="{60952EB2-D844-FBA2-DED8-B808AA5DBADE}"/>
                </a:ext>
              </a:extLst>
            </p:cNvPr>
            <p:cNvCxnSpPr>
              <a:cxnSpLocks/>
            </p:cNvCxnSpPr>
            <p:nvPr/>
          </p:nvCxnSpPr>
          <p:spPr>
            <a:xfrm>
              <a:off x="4844169" y="3009900"/>
              <a:ext cx="0" cy="885825"/>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Conector reto 15">
              <a:extLst>
                <a:ext uri="{FF2B5EF4-FFF2-40B4-BE49-F238E27FC236}">
                  <a16:creationId xmlns:a16="http://schemas.microsoft.com/office/drawing/2014/main" id="{89205AA5-94D1-275A-6865-6A7B68088722}"/>
                </a:ext>
              </a:extLst>
            </p:cNvPr>
            <p:cNvCxnSpPr>
              <a:cxnSpLocks/>
            </p:cNvCxnSpPr>
            <p:nvPr/>
          </p:nvCxnSpPr>
          <p:spPr>
            <a:xfrm flipH="1">
              <a:off x="6296026" y="2971800"/>
              <a:ext cx="285748" cy="89786"/>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Conector reto 21">
              <a:extLst>
                <a:ext uri="{FF2B5EF4-FFF2-40B4-BE49-F238E27FC236}">
                  <a16:creationId xmlns:a16="http://schemas.microsoft.com/office/drawing/2014/main" id="{BB6045D2-CA27-DC20-C665-9FECEB6AA8CF}"/>
                </a:ext>
              </a:extLst>
            </p:cNvPr>
            <p:cNvCxnSpPr/>
            <p:nvPr/>
          </p:nvCxnSpPr>
          <p:spPr>
            <a:xfrm>
              <a:off x="6296026" y="3162300"/>
              <a:ext cx="161924" cy="1905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4" name="Conector reto 23">
              <a:extLst>
                <a:ext uri="{FF2B5EF4-FFF2-40B4-BE49-F238E27FC236}">
                  <a16:creationId xmlns:a16="http://schemas.microsoft.com/office/drawing/2014/main" id="{BC455585-ED96-738C-8EB3-2BA8692DF188}"/>
                </a:ext>
              </a:extLst>
            </p:cNvPr>
            <p:cNvCxnSpPr/>
            <p:nvPr/>
          </p:nvCxnSpPr>
          <p:spPr>
            <a:xfrm flipH="1">
              <a:off x="6296026" y="3352800"/>
              <a:ext cx="161924" cy="18097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Conector reto 25">
              <a:extLst>
                <a:ext uri="{FF2B5EF4-FFF2-40B4-BE49-F238E27FC236}">
                  <a16:creationId xmlns:a16="http://schemas.microsoft.com/office/drawing/2014/main" id="{90C77782-AE0C-32DA-E95B-E03087BF4B01}"/>
                </a:ext>
              </a:extLst>
            </p:cNvPr>
            <p:cNvCxnSpPr>
              <a:cxnSpLocks/>
            </p:cNvCxnSpPr>
            <p:nvPr/>
          </p:nvCxnSpPr>
          <p:spPr>
            <a:xfrm flipH="1">
              <a:off x="6231827" y="3543300"/>
              <a:ext cx="64199" cy="352425"/>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Conector reto 27">
              <a:extLst>
                <a:ext uri="{FF2B5EF4-FFF2-40B4-BE49-F238E27FC236}">
                  <a16:creationId xmlns:a16="http://schemas.microsoft.com/office/drawing/2014/main" id="{0EE382A8-3AB4-80A6-ED1D-E23DF201E22C}"/>
                </a:ext>
              </a:extLst>
            </p:cNvPr>
            <p:cNvCxnSpPr/>
            <p:nvPr/>
          </p:nvCxnSpPr>
          <p:spPr>
            <a:xfrm flipH="1">
              <a:off x="5755576" y="3895725"/>
              <a:ext cx="476251" cy="2286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 name="CaixaDeTexto 1">
              <a:extLst>
                <a:ext uri="{FF2B5EF4-FFF2-40B4-BE49-F238E27FC236}">
                  <a16:creationId xmlns:a16="http://schemas.microsoft.com/office/drawing/2014/main" id="{6CF10FBB-0C46-DCEC-7092-C93255F6B92A}"/>
                </a:ext>
              </a:extLst>
            </p:cNvPr>
            <p:cNvSpPr txBox="1"/>
            <p:nvPr/>
          </p:nvSpPr>
          <p:spPr>
            <a:xfrm>
              <a:off x="6315955" y="2111555"/>
              <a:ext cx="582804" cy="177058"/>
            </a:xfrm>
            <a:prstGeom prst="rect">
              <a:avLst/>
            </a:prstGeom>
            <a:solidFill>
              <a:schemeClr val="accent1">
                <a:lumMod val="20000"/>
                <a:lumOff val="80000"/>
              </a:schemeClr>
            </a:solidFill>
            <a:ln>
              <a:solidFill>
                <a:schemeClr val="tx1"/>
              </a:solidFill>
            </a:ln>
          </p:spPr>
          <p:txBody>
            <a:bodyPr wrap="none" rtlCol="0" anchor="ctr">
              <a:spAutoFit/>
            </a:bodyPr>
            <a:lstStyle/>
            <a:p>
              <a:pPr algn="ctr"/>
              <a:r>
                <a:rPr lang="pt-BR" sz="1333" b="1" dirty="0"/>
                <a:t>ESCOLA</a:t>
              </a:r>
            </a:p>
          </p:txBody>
        </p:sp>
        <p:cxnSp>
          <p:nvCxnSpPr>
            <p:cNvPr id="4" name="Conector reto 3">
              <a:extLst>
                <a:ext uri="{FF2B5EF4-FFF2-40B4-BE49-F238E27FC236}">
                  <a16:creationId xmlns:a16="http://schemas.microsoft.com/office/drawing/2014/main" id="{074C70C9-C501-FEA0-9E38-3BAA40EBF32B}"/>
                </a:ext>
              </a:extLst>
            </p:cNvPr>
            <p:cNvCxnSpPr>
              <a:cxnSpLocks/>
            </p:cNvCxnSpPr>
            <p:nvPr/>
          </p:nvCxnSpPr>
          <p:spPr>
            <a:xfrm>
              <a:off x="4911634" y="4188823"/>
              <a:ext cx="313509" cy="6096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1" name="Retângulo: Cantos Arredondados 10">
            <a:extLst>
              <a:ext uri="{FF2B5EF4-FFF2-40B4-BE49-F238E27FC236}">
                <a16:creationId xmlns:a16="http://schemas.microsoft.com/office/drawing/2014/main" id="{66B1DDB1-0942-6931-9E21-7F2C3C9BE1C7}"/>
              </a:ext>
            </a:extLst>
          </p:cNvPr>
          <p:cNvSpPr/>
          <p:nvPr/>
        </p:nvSpPr>
        <p:spPr>
          <a:xfrm>
            <a:off x="523004" y="5203663"/>
            <a:ext cx="2414867" cy="410262"/>
          </a:xfrm>
          <a:prstGeom prst="roundRect">
            <a:avLst/>
          </a:prstGeom>
          <a:solidFill>
            <a:srgbClr val="DAC2EC"/>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133" dirty="0">
                <a:solidFill>
                  <a:schemeClr val="tx1"/>
                </a:solidFill>
              </a:rPr>
              <a:t>CAMINHO AZUL</a:t>
            </a:r>
          </a:p>
        </p:txBody>
      </p:sp>
      <p:sp>
        <p:nvSpPr>
          <p:cNvPr id="15" name="Retângulo: Cantos Arredondados 14">
            <a:extLst>
              <a:ext uri="{FF2B5EF4-FFF2-40B4-BE49-F238E27FC236}">
                <a16:creationId xmlns:a16="http://schemas.microsoft.com/office/drawing/2014/main" id="{469A8C39-F415-6C40-2ACD-C1FBCD3F19E6}"/>
              </a:ext>
            </a:extLst>
          </p:cNvPr>
          <p:cNvSpPr/>
          <p:nvPr/>
        </p:nvSpPr>
        <p:spPr>
          <a:xfrm>
            <a:off x="3136193" y="5203663"/>
            <a:ext cx="3017211" cy="410262"/>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133" dirty="0">
                <a:solidFill>
                  <a:schemeClr val="tx1"/>
                </a:solidFill>
              </a:rPr>
              <a:t>CAMINHO AMARELO</a:t>
            </a:r>
          </a:p>
        </p:txBody>
      </p:sp>
      <p:sp>
        <p:nvSpPr>
          <p:cNvPr id="18" name="CaixaDeTexto 17">
            <a:extLst>
              <a:ext uri="{FF2B5EF4-FFF2-40B4-BE49-F238E27FC236}">
                <a16:creationId xmlns:a16="http://schemas.microsoft.com/office/drawing/2014/main" id="{D996B37A-7E82-23F4-D535-74E2E1FEA05B}"/>
              </a:ext>
            </a:extLst>
          </p:cNvPr>
          <p:cNvSpPr txBox="1"/>
          <p:nvPr/>
        </p:nvSpPr>
        <p:spPr>
          <a:xfrm>
            <a:off x="462246" y="1244075"/>
            <a:ext cx="5753764" cy="3132652"/>
          </a:xfrm>
          <a:prstGeom prst="rect">
            <a:avLst/>
          </a:prstGeom>
          <a:noFill/>
        </p:spPr>
        <p:txBody>
          <a:bodyPr wrap="square">
            <a:spAutoFit/>
          </a:bodyPr>
          <a:lstStyle/>
          <a:p>
            <a:pPr>
              <a:spcAft>
                <a:spcPts val="800"/>
              </a:spcAft>
            </a:pPr>
            <a:r>
              <a:rPr lang="pt-BR" sz="2600" b="1" kern="100" dirty="0">
                <a:solidFill>
                  <a:srgbClr val="7030A0"/>
                </a:solidFill>
                <a:latin typeface="+mn-lt"/>
                <a:ea typeface="Aptos" panose="020B0004020202020204" pitchFamily="34" charset="0"/>
                <a:cs typeface="Arial" panose="020B0604020202020204" pitchFamily="34" charset="0"/>
              </a:rPr>
              <a:t>4. </a:t>
            </a:r>
            <a:r>
              <a:rPr lang="pt-BR" sz="2600" kern="100" dirty="0">
                <a:solidFill>
                  <a:schemeClr val="tx1"/>
                </a:solidFill>
                <a:latin typeface="+mn-lt"/>
                <a:ea typeface="Aptos" panose="020B0004020202020204" pitchFamily="34" charset="0"/>
                <a:cs typeface="Arial" panose="020B0604020202020204" pitchFamily="34" charset="0"/>
              </a:rPr>
              <a:t>OBSERVE O MAPA ABAIXO. </a:t>
            </a:r>
          </a:p>
          <a:p>
            <a:pPr marL="380905" indent="-380905">
              <a:lnSpc>
                <a:spcPct val="107000"/>
              </a:lnSpc>
              <a:spcAft>
                <a:spcPts val="1066"/>
              </a:spcAft>
              <a:buClr>
                <a:srgbClr val="7030A0"/>
              </a:buClr>
              <a:buFont typeface="Arial" panose="020B0604020202020204" pitchFamily="34" charset="0"/>
              <a:buChar char="•"/>
            </a:pPr>
            <a:r>
              <a:rPr lang="pt-BR" sz="2600" kern="100" dirty="0">
                <a:solidFill>
                  <a:schemeClr val="tx1"/>
                </a:solidFill>
                <a:latin typeface="+mn-lt"/>
                <a:ea typeface="Aptos" panose="020B0004020202020204" pitchFamily="34" charset="0"/>
                <a:cs typeface="Arial" panose="020B0604020202020204" pitchFamily="34" charset="0"/>
              </a:rPr>
              <a:t>PARA IR DA ESCOLA AO PARQUE, HÁ DOIS CAMINHOS SINALIZADOS: O CAMINHO AZUL E O CAMINHO AMARELO. </a:t>
            </a:r>
            <a:r>
              <a:rPr lang="pt-BR" sz="2600" kern="100" dirty="0">
                <a:latin typeface="+mn-lt"/>
                <a:ea typeface="Calibri" panose="020F0502020204030204" pitchFamily="34" charset="0"/>
                <a:cs typeface="Arial" panose="020B0604020202020204" pitchFamily="34" charset="0"/>
              </a:rPr>
              <a:t>QUAL DOS CAMINHOS É O MAIS LONGO? PINTE SUA RESPOSTA.</a:t>
            </a:r>
            <a:endParaRPr lang="pt-BR" sz="2600" kern="100" dirty="0">
              <a:solidFill>
                <a:schemeClr val="tx1"/>
              </a:solidFill>
              <a:latin typeface="+mn-lt"/>
              <a:ea typeface="Aptos" panose="020B0004020202020204" pitchFamily="34" charset="0"/>
              <a:cs typeface="Arial" panose="020B0604020202020204" pitchFamily="34" charset="0"/>
            </a:endParaRPr>
          </a:p>
        </p:txBody>
      </p:sp>
      <p:pic>
        <p:nvPicPr>
          <p:cNvPr id="5" name="Google Shape;184;p6">
            <a:extLst>
              <a:ext uri="{FF2B5EF4-FFF2-40B4-BE49-F238E27FC236}">
                <a16:creationId xmlns:a16="http://schemas.microsoft.com/office/drawing/2014/main" id="{2A22042A-AB6F-EF9F-E27A-DA6E9790B4E4}"/>
              </a:ext>
            </a:extLst>
          </p:cNvPr>
          <p:cNvPicPr preferRelativeResize="0">
            <a:picLocks noChangeAspect="1"/>
          </p:cNvPicPr>
          <p:nvPr/>
        </p:nvPicPr>
        <p:blipFill rotWithShape="1">
          <a:blip r:embed="rId4">
            <a:alphaModFix/>
          </a:blip>
          <a:srcRect/>
          <a:stretch/>
        </p:blipFill>
        <p:spPr>
          <a:xfrm>
            <a:off x="11341640" y="444521"/>
            <a:ext cx="414819" cy="468000"/>
          </a:xfrm>
          <a:prstGeom prst="rect">
            <a:avLst/>
          </a:prstGeom>
          <a:noFill/>
          <a:ln>
            <a:noFill/>
          </a:ln>
        </p:spPr>
      </p:pic>
      <p:sp>
        <p:nvSpPr>
          <p:cNvPr id="6" name="CaixaDeTexto 5">
            <a:extLst>
              <a:ext uri="{FF2B5EF4-FFF2-40B4-BE49-F238E27FC236}">
                <a16:creationId xmlns:a16="http://schemas.microsoft.com/office/drawing/2014/main" id="{CDBDF0AE-03FC-3D04-5D1E-C7B94C9E5EF0}"/>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Tree>
    <p:extLst>
      <p:ext uri="{BB962C8B-B14F-4D97-AF65-F5344CB8AC3E}">
        <p14:creationId xmlns:p14="http://schemas.microsoft.com/office/powerpoint/2010/main" val="3275028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3568F2D-440C-6F3C-B6FF-BC44027154B7}"/>
              </a:ext>
            </a:extLst>
          </p:cNvPr>
          <p:cNvSpPr txBox="1"/>
          <p:nvPr/>
        </p:nvSpPr>
        <p:spPr>
          <a:xfrm>
            <a:off x="557639" y="1068091"/>
            <a:ext cx="2594984" cy="502573"/>
          </a:xfrm>
          <a:prstGeom prst="rect">
            <a:avLst/>
          </a:prstGeom>
          <a:noFill/>
        </p:spPr>
        <p:txBody>
          <a:bodyPr wrap="square">
            <a:spAutoFit/>
          </a:bodyPr>
          <a:lstStyle/>
          <a:p>
            <a:pPr>
              <a:spcAft>
                <a:spcPts val="800"/>
              </a:spcAft>
            </a:pPr>
            <a:r>
              <a:rPr lang="pt-BR" sz="2600" b="1" kern="100" dirty="0">
                <a:solidFill>
                  <a:srgbClr val="7030A0"/>
                </a:solidFill>
                <a:latin typeface="+mn-lt"/>
                <a:ea typeface="Aptos" panose="020B0004020202020204" pitchFamily="34" charset="0"/>
                <a:cs typeface="Arial" panose="020B0604020202020204" pitchFamily="34" charset="0"/>
              </a:rPr>
              <a:t>5. </a:t>
            </a:r>
            <a:r>
              <a:rPr lang="pt-BR" sz="2600" kern="100" dirty="0">
                <a:latin typeface="+mn-lt"/>
                <a:ea typeface="Aptos" panose="020B0004020202020204" pitchFamily="34" charset="0"/>
                <a:cs typeface="Arial" panose="020B0604020202020204" pitchFamily="34" charset="0"/>
              </a:rPr>
              <a:t>DESENHE:</a:t>
            </a:r>
          </a:p>
        </p:txBody>
      </p:sp>
      <p:graphicFrame>
        <p:nvGraphicFramePr>
          <p:cNvPr id="5" name="Tabela 4">
            <a:extLst>
              <a:ext uri="{FF2B5EF4-FFF2-40B4-BE49-F238E27FC236}">
                <a16:creationId xmlns:a16="http://schemas.microsoft.com/office/drawing/2014/main" id="{7BCA5F49-EB28-1417-FFFA-2F306990BBAC}"/>
              </a:ext>
            </a:extLst>
          </p:cNvPr>
          <p:cNvGraphicFramePr>
            <a:graphicFrameLocks noGrp="1"/>
          </p:cNvGraphicFramePr>
          <p:nvPr>
            <p:extLst>
              <p:ext uri="{D42A27DB-BD31-4B8C-83A1-F6EECF244321}">
                <p14:modId xmlns:p14="http://schemas.microsoft.com/office/powerpoint/2010/main" val="3430777904"/>
              </p:ext>
            </p:extLst>
          </p:nvPr>
        </p:nvGraphicFramePr>
        <p:xfrm>
          <a:off x="578600" y="1784796"/>
          <a:ext cx="11031624" cy="4160456"/>
        </p:xfrm>
        <a:graphic>
          <a:graphicData uri="http://schemas.openxmlformats.org/drawingml/2006/table">
            <a:tbl>
              <a:tblPr firstRow="1" bandRow="1">
                <a:tableStyleId>{5C22544A-7EE6-4342-B048-85BDC9FD1C3A}</a:tableStyleId>
              </a:tblPr>
              <a:tblGrid>
                <a:gridCol w="5024874">
                  <a:extLst>
                    <a:ext uri="{9D8B030D-6E8A-4147-A177-3AD203B41FA5}">
                      <a16:colId xmlns:a16="http://schemas.microsoft.com/office/drawing/2014/main" val="2859127321"/>
                    </a:ext>
                  </a:extLst>
                </a:gridCol>
                <a:gridCol w="846446">
                  <a:extLst>
                    <a:ext uri="{9D8B030D-6E8A-4147-A177-3AD203B41FA5}">
                      <a16:colId xmlns:a16="http://schemas.microsoft.com/office/drawing/2014/main" val="1558937475"/>
                    </a:ext>
                  </a:extLst>
                </a:gridCol>
                <a:gridCol w="5160304">
                  <a:extLst>
                    <a:ext uri="{9D8B030D-6E8A-4147-A177-3AD203B41FA5}">
                      <a16:colId xmlns:a16="http://schemas.microsoft.com/office/drawing/2014/main" val="3817809225"/>
                    </a:ext>
                  </a:extLst>
                </a:gridCol>
              </a:tblGrid>
              <a:tr h="85321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b="0" kern="100" dirty="0">
                          <a:solidFill>
                            <a:srgbClr val="7030A0"/>
                          </a:solidFill>
                          <a:effectLst/>
                          <a:latin typeface="+mn-lt"/>
                          <a:ea typeface="Aptos" panose="020B0004020202020204" pitchFamily="34" charset="0"/>
                          <a:cs typeface="Arial" panose="020B0604020202020204" pitchFamily="34" charset="0"/>
                        </a:rPr>
                        <a:t>A. </a:t>
                      </a:r>
                      <a:r>
                        <a:rPr lang="pt-BR" sz="2400" b="0" kern="100" dirty="0">
                          <a:solidFill>
                            <a:sysClr val="windowText" lastClr="000000"/>
                          </a:solidFill>
                          <a:effectLst/>
                          <a:latin typeface="+mn-lt"/>
                          <a:ea typeface="Aptos" panose="020B0004020202020204" pitchFamily="34" charset="0"/>
                          <a:cs typeface="Arial" panose="020B0604020202020204" pitchFamily="34" charset="0"/>
                        </a:rPr>
                        <a:t>DUAS CASAS. UMA MAIS ALTA E OUTRA MAIS BAIXA. </a:t>
                      </a:r>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rgbClr val="DAC2EC"/>
                    </a:solidFill>
                  </a:tcPr>
                </a:tc>
                <a:tc>
                  <a:txBody>
                    <a:bodyPr/>
                    <a:lstStyle/>
                    <a:p>
                      <a:endParaRPr lang="pt-BR" sz="2400" b="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b="0" kern="100" dirty="0">
                          <a:solidFill>
                            <a:srgbClr val="7030A0"/>
                          </a:solidFill>
                          <a:effectLst/>
                          <a:latin typeface="+mn-lt"/>
                          <a:ea typeface="Aptos" panose="020B0004020202020204" pitchFamily="34" charset="0"/>
                          <a:cs typeface="Arial" panose="020B0604020202020204" pitchFamily="34" charset="0"/>
                        </a:rPr>
                        <a:t>B. </a:t>
                      </a:r>
                      <a:r>
                        <a:rPr lang="pt-BR" sz="2400" b="0" kern="100" dirty="0">
                          <a:solidFill>
                            <a:sysClr val="windowText" lastClr="000000"/>
                          </a:solidFill>
                          <a:effectLst/>
                          <a:latin typeface="+mn-lt"/>
                          <a:ea typeface="Aptos" panose="020B0004020202020204" pitchFamily="34" charset="0"/>
                          <a:cs typeface="Arial" panose="020B0604020202020204" pitchFamily="34" charset="0"/>
                        </a:rPr>
                        <a:t>DOIS CARROS. UM COMPRIDO E OUTRO MAIS CURTO.</a:t>
                      </a:r>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rgbClr val="DAC2EC"/>
                    </a:solidFill>
                  </a:tcPr>
                </a:tc>
                <a:extLst>
                  <a:ext uri="{0D108BD9-81ED-4DB2-BD59-A6C34878D82A}">
                    <a16:rowId xmlns:a16="http://schemas.microsoft.com/office/drawing/2014/main" val="901142142"/>
                  </a:ext>
                </a:extLst>
              </a:tr>
              <a:tr h="3250353">
                <a:tc>
                  <a:txBody>
                    <a:bodyPr/>
                    <a:lstStyle/>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noFill/>
                  </a:tcPr>
                </a:tc>
                <a:tc>
                  <a:txBody>
                    <a:bodyPr/>
                    <a:lstStyle/>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748441262"/>
                  </a:ext>
                </a:extLst>
              </a:tr>
            </a:tbl>
          </a:graphicData>
        </a:graphic>
      </p:graphicFrame>
      <p:pic>
        <p:nvPicPr>
          <p:cNvPr id="3" name="Google Shape;192;p6">
            <a:extLst>
              <a:ext uri="{FF2B5EF4-FFF2-40B4-BE49-F238E27FC236}">
                <a16:creationId xmlns:a16="http://schemas.microsoft.com/office/drawing/2014/main" id="{8CB675E4-8895-6426-8EA0-D2F14A0B84EB}"/>
              </a:ext>
            </a:extLst>
          </p:cNvPr>
          <p:cNvPicPr preferRelativeResize="0">
            <a:picLocks noChangeAspect="1"/>
          </p:cNvPicPr>
          <p:nvPr/>
        </p:nvPicPr>
        <p:blipFill rotWithShape="1">
          <a:blip r:embed="rId3">
            <a:alphaModFix/>
          </a:blip>
          <a:srcRect/>
          <a:stretch/>
        </p:blipFill>
        <p:spPr>
          <a:xfrm>
            <a:off x="11371137" y="444748"/>
            <a:ext cx="478174" cy="468000"/>
          </a:xfrm>
          <a:prstGeom prst="rect">
            <a:avLst/>
          </a:prstGeom>
          <a:noFill/>
          <a:ln>
            <a:noFill/>
          </a:ln>
        </p:spPr>
      </p:pic>
    </p:spTree>
    <p:extLst>
      <p:ext uri="{BB962C8B-B14F-4D97-AF65-F5344CB8AC3E}">
        <p14:creationId xmlns:p14="http://schemas.microsoft.com/office/powerpoint/2010/main" val="700830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84;p6">
            <a:extLst>
              <a:ext uri="{FF2B5EF4-FFF2-40B4-BE49-F238E27FC236}">
                <a16:creationId xmlns:a16="http://schemas.microsoft.com/office/drawing/2014/main" id="{5F41AD02-5086-402C-7169-7F74D2C10031}"/>
              </a:ext>
            </a:extLst>
          </p:cNvPr>
          <p:cNvPicPr preferRelativeResize="0">
            <a:picLocks noChangeAspect="1"/>
          </p:cNvPicPr>
          <p:nvPr/>
        </p:nvPicPr>
        <p:blipFill rotWithShape="1">
          <a:blip r:embed="rId3">
            <a:alphaModFix/>
          </a:blip>
          <a:srcRect/>
          <a:stretch/>
        </p:blipFill>
        <p:spPr>
          <a:xfrm>
            <a:off x="11341640" y="444521"/>
            <a:ext cx="414819" cy="468000"/>
          </a:xfrm>
          <a:prstGeom prst="rect">
            <a:avLst/>
          </a:prstGeom>
          <a:noFill/>
          <a:ln>
            <a:noFill/>
          </a:ln>
        </p:spPr>
      </p:pic>
      <p:graphicFrame>
        <p:nvGraphicFramePr>
          <p:cNvPr id="8" name="Tabela 7">
            <a:extLst>
              <a:ext uri="{FF2B5EF4-FFF2-40B4-BE49-F238E27FC236}">
                <a16:creationId xmlns:a16="http://schemas.microsoft.com/office/drawing/2014/main" id="{AC42956E-7452-7008-23D0-3528D8FA0D90}"/>
              </a:ext>
            </a:extLst>
          </p:cNvPr>
          <p:cNvGraphicFramePr>
            <a:graphicFrameLocks noGrp="1"/>
          </p:cNvGraphicFramePr>
          <p:nvPr>
            <p:extLst>
              <p:ext uri="{D42A27DB-BD31-4B8C-83A1-F6EECF244321}">
                <p14:modId xmlns:p14="http://schemas.microsoft.com/office/powerpoint/2010/main" val="221231819"/>
              </p:ext>
            </p:extLst>
          </p:nvPr>
        </p:nvGraphicFramePr>
        <p:xfrm>
          <a:off x="578600" y="1784796"/>
          <a:ext cx="11031624" cy="4160456"/>
        </p:xfrm>
        <a:graphic>
          <a:graphicData uri="http://schemas.openxmlformats.org/drawingml/2006/table">
            <a:tbl>
              <a:tblPr firstRow="1" bandRow="1">
                <a:tableStyleId>{5C22544A-7EE6-4342-B048-85BDC9FD1C3A}</a:tableStyleId>
              </a:tblPr>
              <a:tblGrid>
                <a:gridCol w="5024874">
                  <a:extLst>
                    <a:ext uri="{9D8B030D-6E8A-4147-A177-3AD203B41FA5}">
                      <a16:colId xmlns:a16="http://schemas.microsoft.com/office/drawing/2014/main" val="2859127321"/>
                    </a:ext>
                  </a:extLst>
                </a:gridCol>
                <a:gridCol w="846446">
                  <a:extLst>
                    <a:ext uri="{9D8B030D-6E8A-4147-A177-3AD203B41FA5}">
                      <a16:colId xmlns:a16="http://schemas.microsoft.com/office/drawing/2014/main" val="1558937475"/>
                    </a:ext>
                  </a:extLst>
                </a:gridCol>
                <a:gridCol w="5160304">
                  <a:extLst>
                    <a:ext uri="{9D8B030D-6E8A-4147-A177-3AD203B41FA5}">
                      <a16:colId xmlns:a16="http://schemas.microsoft.com/office/drawing/2014/main" val="3817809225"/>
                    </a:ext>
                  </a:extLst>
                </a:gridCol>
              </a:tblGrid>
              <a:tr h="85321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b="0" kern="100" dirty="0">
                          <a:solidFill>
                            <a:srgbClr val="7030A0"/>
                          </a:solidFill>
                          <a:effectLst/>
                          <a:latin typeface="+mn-lt"/>
                          <a:ea typeface="Aptos" panose="020B0004020202020204" pitchFamily="34" charset="0"/>
                          <a:cs typeface="Arial" panose="020B0604020202020204" pitchFamily="34" charset="0"/>
                        </a:rPr>
                        <a:t>A. </a:t>
                      </a:r>
                      <a:r>
                        <a:rPr lang="pt-BR" sz="2400" b="0" kern="100" dirty="0">
                          <a:solidFill>
                            <a:sysClr val="windowText" lastClr="000000"/>
                          </a:solidFill>
                          <a:effectLst/>
                          <a:latin typeface="+mn-lt"/>
                          <a:ea typeface="Aptos" panose="020B0004020202020204" pitchFamily="34" charset="0"/>
                          <a:cs typeface="Arial" panose="020B0604020202020204" pitchFamily="34" charset="0"/>
                        </a:rPr>
                        <a:t>DUAS CASAS. UMA MAIS ALTA E OUTRA MAIS BAIXA. </a:t>
                      </a:r>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rgbClr val="DAC2EC"/>
                    </a:solidFill>
                  </a:tcPr>
                </a:tc>
                <a:tc>
                  <a:txBody>
                    <a:bodyPr/>
                    <a:lstStyle/>
                    <a:p>
                      <a:endParaRPr lang="pt-BR" sz="2400" b="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t-BR" sz="2400" b="0" kern="100" dirty="0">
                          <a:solidFill>
                            <a:srgbClr val="7030A0"/>
                          </a:solidFill>
                          <a:effectLst/>
                          <a:latin typeface="+mn-lt"/>
                          <a:ea typeface="Aptos" panose="020B0004020202020204" pitchFamily="34" charset="0"/>
                          <a:cs typeface="Arial" panose="020B0604020202020204" pitchFamily="34" charset="0"/>
                        </a:rPr>
                        <a:t>B. </a:t>
                      </a:r>
                      <a:r>
                        <a:rPr lang="pt-BR" sz="2400" b="0" kern="100" dirty="0">
                          <a:solidFill>
                            <a:sysClr val="windowText" lastClr="000000"/>
                          </a:solidFill>
                          <a:effectLst/>
                          <a:latin typeface="+mn-lt"/>
                          <a:ea typeface="Aptos" panose="020B0004020202020204" pitchFamily="34" charset="0"/>
                          <a:cs typeface="Arial" panose="020B0604020202020204" pitchFamily="34" charset="0"/>
                        </a:rPr>
                        <a:t>DOIS CARROS. UM COMPRIDO E OUTRO MAIS CURTO.</a:t>
                      </a:r>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rgbClr val="DAC2EC"/>
                    </a:solidFill>
                  </a:tcPr>
                </a:tc>
                <a:extLst>
                  <a:ext uri="{0D108BD9-81ED-4DB2-BD59-A6C34878D82A}">
                    <a16:rowId xmlns:a16="http://schemas.microsoft.com/office/drawing/2014/main" val="901142142"/>
                  </a:ext>
                </a:extLst>
              </a:tr>
              <a:tr h="3250353">
                <a:tc>
                  <a:txBody>
                    <a:bodyPr/>
                    <a:lstStyle/>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noFill/>
                  </a:tcPr>
                </a:tc>
                <a:tc>
                  <a:txBody>
                    <a:bodyPr/>
                    <a:lstStyle/>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p>
                      <a:endParaRPr lang="pt-BR" sz="1900" dirty="0"/>
                    </a:p>
                  </a:txBody>
                  <a:tcPr marL="121888" marR="121888" marT="60944" marB="60944">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748441262"/>
                  </a:ext>
                </a:extLst>
              </a:tr>
            </a:tbl>
          </a:graphicData>
        </a:graphic>
      </p:graphicFrame>
      <p:sp>
        <p:nvSpPr>
          <p:cNvPr id="11" name="CaixaDeTexto 10">
            <a:extLst>
              <a:ext uri="{FF2B5EF4-FFF2-40B4-BE49-F238E27FC236}">
                <a16:creationId xmlns:a16="http://schemas.microsoft.com/office/drawing/2014/main" id="{8EDC9B54-1340-6735-D5B8-6539AF206302}"/>
              </a:ext>
            </a:extLst>
          </p:cNvPr>
          <p:cNvSpPr txBox="1"/>
          <p:nvPr/>
        </p:nvSpPr>
        <p:spPr>
          <a:xfrm>
            <a:off x="578600" y="5450973"/>
            <a:ext cx="3884397" cy="502573"/>
          </a:xfrm>
          <a:prstGeom prst="rect">
            <a:avLst/>
          </a:prstGeom>
          <a:noFill/>
        </p:spPr>
        <p:txBody>
          <a:bodyPr wrap="none" rtlCol="0">
            <a:spAutoFit/>
          </a:bodyPr>
          <a:lstStyle/>
          <a:p>
            <a:r>
              <a:rPr lang="pt-BR" sz="2666" b="1" dirty="0"/>
              <a:t>RESPOSTA PESSOAL.</a:t>
            </a:r>
            <a:endParaRPr lang="pt-BR" sz="2487" dirty="0"/>
          </a:p>
        </p:txBody>
      </p:sp>
      <p:sp>
        <p:nvSpPr>
          <p:cNvPr id="12" name="CaixaDeTexto 11">
            <a:extLst>
              <a:ext uri="{FF2B5EF4-FFF2-40B4-BE49-F238E27FC236}">
                <a16:creationId xmlns:a16="http://schemas.microsoft.com/office/drawing/2014/main" id="{D909C5D4-6A3B-F5AE-0734-DDF100CE9E50}"/>
              </a:ext>
            </a:extLst>
          </p:cNvPr>
          <p:cNvSpPr txBox="1"/>
          <p:nvPr/>
        </p:nvSpPr>
        <p:spPr>
          <a:xfrm>
            <a:off x="6431382" y="5450973"/>
            <a:ext cx="3884397" cy="502573"/>
          </a:xfrm>
          <a:prstGeom prst="rect">
            <a:avLst/>
          </a:prstGeom>
          <a:noFill/>
        </p:spPr>
        <p:txBody>
          <a:bodyPr wrap="none" rtlCol="0">
            <a:spAutoFit/>
          </a:bodyPr>
          <a:lstStyle/>
          <a:p>
            <a:r>
              <a:rPr lang="pt-BR" sz="2666" b="1" dirty="0"/>
              <a:t>RESPOSTA PESSOAL.</a:t>
            </a:r>
            <a:endParaRPr lang="pt-BR" sz="2487" dirty="0"/>
          </a:p>
        </p:txBody>
      </p:sp>
      <p:sp>
        <p:nvSpPr>
          <p:cNvPr id="2" name="CaixaDeTexto 1">
            <a:extLst>
              <a:ext uri="{FF2B5EF4-FFF2-40B4-BE49-F238E27FC236}">
                <a16:creationId xmlns:a16="http://schemas.microsoft.com/office/drawing/2014/main" id="{CDB0D5E7-199E-0835-B2C1-6134D616A7D8}"/>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
        <p:nvSpPr>
          <p:cNvPr id="3" name="CaixaDeTexto 2">
            <a:extLst>
              <a:ext uri="{FF2B5EF4-FFF2-40B4-BE49-F238E27FC236}">
                <a16:creationId xmlns:a16="http://schemas.microsoft.com/office/drawing/2014/main" id="{C3209C81-1332-359E-2503-6DB0B5FB173B}"/>
              </a:ext>
            </a:extLst>
          </p:cNvPr>
          <p:cNvSpPr txBox="1"/>
          <p:nvPr/>
        </p:nvSpPr>
        <p:spPr>
          <a:xfrm>
            <a:off x="557639" y="1068091"/>
            <a:ext cx="2594984" cy="502573"/>
          </a:xfrm>
          <a:prstGeom prst="rect">
            <a:avLst/>
          </a:prstGeom>
          <a:noFill/>
        </p:spPr>
        <p:txBody>
          <a:bodyPr wrap="square">
            <a:spAutoFit/>
          </a:bodyPr>
          <a:lstStyle/>
          <a:p>
            <a:pPr>
              <a:spcAft>
                <a:spcPts val="800"/>
              </a:spcAft>
            </a:pPr>
            <a:r>
              <a:rPr lang="pt-BR" sz="2600" b="1" kern="100" dirty="0">
                <a:solidFill>
                  <a:srgbClr val="7030A0"/>
                </a:solidFill>
                <a:latin typeface="+mn-lt"/>
                <a:ea typeface="Aptos" panose="020B0004020202020204" pitchFamily="34" charset="0"/>
                <a:cs typeface="Arial" panose="020B0604020202020204" pitchFamily="34" charset="0"/>
              </a:rPr>
              <a:t>5. </a:t>
            </a:r>
            <a:r>
              <a:rPr lang="pt-BR" sz="2600" kern="100" dirty="0">
                <a:latin typeface="+mn-lt"/>
                <a:ea typeface="Aptos" panose="020B0004020202020204" pitchFamily="34" charset="0"/>
                <a:cs typeface="Arial" panose="020B0604020202020204" pitchFamily="34" charset="0"/>
              </a:rPr>
              <a:t>DESENHE:</a:t>
            </a:r>
          </a:p>
        </p:txBody>
      </p:sp>
    </p:spTree>
    <p:extLst>
      <p:ext uri="{BB962C8B-B14F-4D97-AF65-F5344CB8AC3E}">
        <p14:creationId xmlns:p14="http://schemas.microsoft.com/office/powerpoint/2010/main" val="2820339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4" name="CaixaDeTexto 3">
            <a:extLst>
              <a:ext uri="{FF2B5EF4-FFF2-40B4-BE49-F238E27FC236}">
                <a16:creationId xmlns:a16="http://schemas.microsoft.com/office/drawing/2014/main" id="{EB09306A-7849-AE7A-CC3A-BECBD97311C7}"/>
              </a:ext>
            </a:extLst>
          </p:cNvPr>
          <p:cNvSpPr txBox="1"/>
          <p:nvPr/>
        </p:nvSpPr>
        <p:spPr>
          <a:xfrm>
            <a:off x="5006166" y="1637492"/>
            <a:ext cx="6350946" cy="3352730"/>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PPr>
            <a:lvl1pPr marL="457200" indent="-355600">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indent="-355600">
              <a:buClr>
                <a:srgbClr val="74489D"/>
              </a:buClr>
              <a:buSzPts val="2000"/>
              <a:buFont typeface="Lato"/>
              <a:buChar char="○"/>
              <a:defRPr sz="2000">
                <a:solidFill>
                  <a:schemeClr val="dk1"/>
                </a:solidFill>
                <a:latin typeface="Lato"/>
                <a:ea typeface="Lato"/>
                <a:cs typeface="Lato"/>
                <a:sym typeface="Lato"/>
              </a:defRPr>
            </a:lvl2pPr>
            <a:lvl3pPr marL="1371600" indent="-355600">
              <a:buClr>
                <a:srgbClr val="74489D"/>
              </a:buClr>
              <a:buSzPts val="2000"/>
              <a:buFont typeface="Lato"/>
              <a:buChar char="○"/>
              <a:defRPr sz="2000">
                <a:solidFill>
                  <a:schemeClr val="dk1"/>
                </a:solidFill>
                <a:latin typeface="Lato"/>
                <a:ea typeface="Lato"/>
                <a:cs typeface="Lato"/>
                <a:sym typeface="Lato"/>
              </a:defRPr>
            </a:lvl3pPr>
            <a:lvl4pPr marL="1828800" indent="-355600">
              <a:buClr>
                <a:srgbClr val="74489D"/>
              </a:buClr>
              <a:buSzPts val="2000"/>
              <a:buFont typeface="Lato"/>
              <a:buChar char="○"/>
              <a:defRPr sz="2000">
                <a:solidFill>
                  <a:schemeClr val="dk1"/>
                </a:solidFill>
                <a:latin typeface="Lato"/>
                <a:ea typeface="Lato"/>
                <a:cs typeface="Lato"/>
                <a:sym typeface="Lato"/>
              </a:defRPr>
            </a:lvl4pPr>
            <a:lvl5pPr marL="2286000" indent="-355600">
              <a:buClr>
                <a:srgbClr val="74489D"/>
              </a:buClr>
              <a:buSzPts val="2000"/>
              <a:buFont typeface="Lato"/>
              <a:buChar char="○"/>
              <a:defRPr sz="2000">
                <a:solidFill>
                  <a:schemeClr val="dk1"/>
                </a:solidFill>
                <a:latin typeface="Lato"/>
                <a:ea typeface="Lato"/>
                <a:cs typeface="Lato"/>
                <a:sym typeface="Lato"/>
              </a:defRPr>
            </a:lvl5pPr>
            <a:lvl6pPr marL="2743200" indent="-355600">
              <a:buClr>
                <a:srgbClr val="74489D"/>
              </a:buClr>
              <a:buSzPts val="2000"/>
              <a:buFont typeface="Lato"/>
              <a:buChar char="○"/>
              <a:defRPr sz="2000">
                <a:solidFill>
                  <a:schemeClr val="dk1"/>
                </a:solidFill>
                <a:latin typeface="Lato"/>
                <a:ea typeface="Lato"/>
                <a:cs typeface="Lato"/>
                <a:sym typeface="Lato"/>
              </a:defRPr>
            </a:lvl6pPr>
            <a:lvl7pPr marL="3200400" indent="-355600">
              <a:buClr>
                <a:srgbClr val="74489D"/>
              </a:buClr>
              <a:buSzPts val="2000"/>
              <a:buFont typeface="Lato"/>
              <a:buChar char="○"/>
              <a:defRPr sz="2000">
                <a:solidFill>
                  <a:schemeClr val="dk1"/>
                </a:solidFill>
                <a:latin typeface="Lato"/>
                <a:ea typeface="Lato"/>
                <a:cs typeface="Lato"/>
                <a:sym typeface="Lato"/>
              </a:defRPr>
            </a:lvl7pPr>
            <a:lvl8pPr marL="3657600" indent="-355600">
              <a:buClr>
                <a:srgbClr val="74489D"/>
              </a:buClr>
              <a:buSzPts val="2000"/>
              <a:buFont typeface="Lato"/>
              <a:buChar char="○"/>
              <a:defRPr sz="2000">
                <a:solidFill>
                  <a:schemeClr val="dk1"/>
                </a:solidFill>
                <a:latin typeface="Lato"/>
                <a:ea typeface="Lato"/>
                <a:cs typeface="Lato"/>
                <a:sym typeface="Lato"/>
              </a:defRPr>
            </a:lvl8pPr>
            <a:lvl9pPr marL="4114800" indent="-355600">
              <a:buClr>
                <a:srgbClr val="74489D"/>
              </a:buClr>
              <a:buSzPts val="2000"/>
              <a:buFont typeface="Lato"/>
              <a:buChar char="○"/>
              <a:defRPr sz="2000">
                <a:solidFill>
                  <a:schemeClr val="dk1"/>
                </a:solidFill>
                <a:latin typeface="Lato"/>
                <a:ea typeface="Lato"/>
                <a:cs typeface="Lato"/>
                <a:sym typeface="Lato"/>
              </a:defRPr>
            </a:lvl9pPr>
          </a:lstStyle>
          <a:p>
            <a:r>
              <a:rPr lang="pt-BR" sz="2600" dirty="0">
                <a:cs typeface="Arial" panose="020B0604020202020204" pitchFamily="34" charset="0"/>
              </a:rPr>
              <a:t>UTILIZAMOS TERMOS COMO: MAIS ALTO E MAIS BAIXO, MAIS PESADO E MAIS LEVE, MAIS COMPRIDO E MAIS CURTO, MAIS GROSSO, MAIS FINO E MAIS LARGO, CABE MAIS E CABE MENOS, PARA COMPARAR MEDIDAS DE COMPRIMENTO, CAPACIDADE E MASSA.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65;p42">
            <a:extLst>
              <a:ext uri="{FF2B5EF4-FFF2-40B4-BE49-F238E27FC236}">
                <a16:creationId xmlns:a16="http://schemas.microsoft.com/office/drawing/2014/main" id="{A4E64FA2-35C7-DE97-F9A9-63F9A18CB25F}"/>
              </a:ext>
            </a:extLst>
          </p:cNvPr>
          <p:cNvSpPr txBox="1">
            <a:spLocks/>
          </p:cNvSpPr>
          <p:nvPr/>
        </p:nvSpPr>
        <p:spPr>
          <a:xfrm>
            <a:off x="565002" y="1053839"/>
            <a:ext cx="11058819" cy="2790368"/>
          </a:xfrm>
          <a:prstGeom prst="rect">
            <a:avLst/>
          </a:prstGeom>
          <a:noFill/>
          <a:ln>
            <a:noFill/>
          </a:ln>
        </p:spPr>
        <p:txBody>
          <a:bodyPr spcFirstLastPara="1" wrap="square" lIns="162491" tIns="162491" rIns="162491" bIns="162491" anchor="t" anchorCtr="0">
            <a:spAutoFit/>
          </a:bodyPr>
          <a:lstStyle>
            <a:defPPr marR="0" lvl="0" algn="l" rtl="0">
              <a:lnSpc>
                <a:spcPct val="100000"/>
              </a:lnSpc>
              <a:spcBef>
                <a:spcPts val="0"/>
              </a:spcBef>
              <a:spcAft>
                <a:spcPts val="0"/>
              </a:spcAft>
              <a:defRPr/>
            </a:defPPr>
            <a:lvl1pPr marL="457200" marR="0" lvl="0" indent="-381000" algn="l" rtl="0">
              <a:lnSpc>
                <a:spcPct val="115000"/>
              </a:lnSpc>
              <a:spcBef>
                <a:spcPts val="0"/>
              </a:spcBef>
              <a:spcAft>
                <a:spcPts val="0"/>
              </a:spcAft>
              <a:buClr>
                <a:schemeClr val="dk1"/>
              </a:buClr>
              <a:buSzPts val="2400"/>
              <a:buFont typeface="Verdana"/>
              <a:buChar char="●"/>
              <a:defRPr sz="2400" b="0" i="0" u="none" strike="noStrike" cap="none" baseline="0">
                <a:solidFill>
                  <a:schemeClr val="dk1"/>
                </a:solidFill>
                <a:latin typeface="Verdana"/>
                <a:ea typeface="Verdana"/>
                <a:cs typeface="Verdana"/>
                <a:sym typeface="Verdana"/>
              </a:defRPr>
            </a:lvl1pPr>
            <a:lvl2pPr marL="914400" marR="0" lvl="1"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2pPr>
            <a:lvl3pPr marL="1371600" marR="0" lvl="2"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3pPr>
            <a:lvl4pPr marL="1828800" marR="0" lvl="3"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4pPr>
            <a:lvl5pPr marL="2286000" marR="0" lvl="4"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5pPr>
            <a:lvl6pPr marL="2743200" marR="0" lvl="5"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6pPr>
            <a:lvl7pPr marL="3200400" marR="0" lvl="6"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7pPr>
            <a:lvl8pPr marL="3657600" marR="0" lvl="7"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8pPr>
            <a:lvl9pPr marL="4114800" marR="0" lvl="8"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9pPr>
          </a:lstStyle>
          <a:p>
            <a:pPr marL="0" indent="0">
              <a:lnSpc>
                <a:spcPct val="100000"/>
              </a:lnSpc>
              <a:buSzPts val="1100"/>
              <a:buNone/>
            </a:pPr>
            <a:r>
              <a:rPr lang="pt-BR" sz="2000" dirty="0">
                <a:latin typeface="+mn-lt"/>
              </a:rPr>
              <a:t>LEMOV, D. </a:t>
            </a:r>
            <a:r>
              <a:rPr lang="pt-BR" sz="2000" b="1" dirty="0">
                <a:latin typeface="+mn-lt"/>
              </a:rPr>
              <a:t>Aula nota 10 3.0</a:t>
            </a:r>
            <a:r>
              <a:rPr lang="pt-BR" sz="2000" dirty="0">
                <a:latin typeface="+mn-lt"/>
              </a:rPr>
              <a:t>: 63 técnicas para melhorar a gestão da sala de aula. Porto Alegre: Penso, 2023.</a:t>
            </a:r>
          </a:p>
          <a:p>
            <a:pPr marL="0" indent="0">
              <a:lnSpc>
                <a:spcPct val="100000"/>
              </a:lnSpc>
              <a:buSzPts val="1100"/>
              <a:buNone/>
            </a:pPr>
            <a:endParaRPr lang="pt-BR" sz="2000" dirty="0">
              <a:solidFill>
                <a:schemeClr val="tx1"/>
              </a:solidFill>
              <a:latin typeface="+mn-lt"/>
            </a:endParaRPr>
          </a:p>
          <a:p>
            <a:pPr marL="0" indent="0">
              <a:lnSpc>
                <a:spcPct val="100000"/>
              </a:lnSpc>
              <a:buSzPts val="1100"/>
              <a:buNone/>
            </a:pPr>
            <a:r>
              <a:rPr lang="pt-BR" sz="2000" dirty="0">
                <a:solidFill>
                  <a:schemeClr val="tx1"/>
                </a:solidFill>
                <a:latin typeface="+mn-lt"/>
              </a:rPr>
              <a:t>SÃO PAULO (Estado). Secretaria da Educação. </a:t>
            </a:r>
            <a:r>
              <a:rPr lang="pt-BR" sz="2000" b="1" dirty="0">
                <a:solidFill>
                  <a:schemeClr val="tx1"/>
                </a:solidFill>
                <a:latin typeface="+mn-lt"/>
              </a:rPr>
              <a:t>Currículo Paulista</a:t>
            </a:r>
            <a:r>
              <a:rPr lang="pt-BR" sz="2000" dirty="0">
                <a:solidFill>
                  <a:schemeClr val="tx1"/>
                </a:solidFill>
                <a:latin typeface="+mn-lt"/>
              </a:rPr>
              <a:t>. São Paulo, 2019.</a:t>
            </a:r>
          </a:p>
          <a:p>
            <a:pPr marL="0" indent="0">
              <a:lnSpc>
                <a:spcPct val="100000"/>
              </a:lnSpc>
              <a:buSzPts val="1100"/>
              <a:buNone/>
            </a:pPr>
            <a:r>
              <a:rPr lang="pt-BR" sz="2000" dirty="0">
                <a:latin typeface="+mn-lt"/>
              </a:rPr>
              <a:t>Disponível em: </a:t>
            </a:r>
            <a:r>
              <a:rPr lang="pt-BR" sz="2000" u="sng" dirty="0">
                <a:latin typeface="+mn-lt"/>
                <a:hlinkClick r:id="rId2"/>
              </a:rPr>
              <a:t>https://efape.educacao.sp.gov.br/</a:t>
            </a:r>
            <a:r>
              <a:rPr lang="pt-BR" sz="2000" u="sng" dirty="0" err="1">
                <a:latin typeface="+mn-lt"/>
                <a:hlinkClick r:id="rId2"/>
              </a:rPr>
              <a:t>curriculopaulista</a:t>
            </a:r>
            <a:r>
              <a:rPr lang="pt-BR" sz="2000" u="sng" dirty="0">
                <a:latin typeface="+mn-lt"/>
                <a:hlinkClick r:id="rId2"/>
              </a:rPr>
              <a:t>/</a:t>
            </a:r>
            <a:r>
              <a:rPr lang="pt-BR" sz="2000" u="sng" dirty="0" err="1">
                <a:latin typeface="+mn-lt"/>
                <a:hlinkClick r:id="rId2"/>
              </a:rPr>
              <a:t>wp-content</a:t>
            </a:r>
            <a:r>
              <a:rPr lang="pt-BR" sz="2000" u="sng" dirty="0">
                <a:latin typeface="+mn-lt"/>
                <a:hlinkClick r:id="rId2"/>
              </a:rPr>
              <a:t>/uploads/2023/02/Curriculo_Paulista-etapas-Educa%C3%A7%C3%A3o-Infantil-e-Ensino-Fundamental-ISBN.pdf</a:t>
            </a:r>
            <a:r>
              <a:rPr lang="pt-BR" sz="2000" dirty="0">
                <a:latin typeface="+mn-lt"/>
              </a:rPr>
              <a:t>. Acesso em: 19 ago. 2025.</a:t>
            </a:r>
          </a:p>
          <a:p>
            <a:pPr marL="0" indent="0">
              <a:lnSpc>
                <a:spcPct val="100000"/>
              </a:lnSpc>
              <a:buSzPts val="1100"/>
              <a:buNone/>
            </a:pPr>
            <a:endParaRPr lang="pt-BR" sz="2000" dirty="0">
              <a:latin typeface="+mn-lt"/>
            </a:endParaRPr>
          </a:p>
        </p:txBody>
      </p:sp>
    </p:spTree>
    <p:extLst>
      <p:ext uri="{BB962C8B-B14F-4D97-AF65-F5344CB8AC3E}">
        <p14:creationId xmlns:p14="http://schemas.microsoft.com/office/powerpoint/2010/main" val="1588084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D2AE6D4-E878-3404-4D44-E83046A058F0}"/>
              </a:ext>
            </a:extLst>
          </p:cNvPr>
          <p:cNvSpPr>
            <a:spLocks noGrp="1"/>
          </p:cNvSpPr>
          <p:nvPr>
            <p:ph type="body" idx="1"/>
          </p:nvPr>
        </p:nvSpPr>
        <p:spPr/>
        <p:txBody>
          <a:bodyPr/>
          <a:lstStyle/>
          <a:p>
            <a:pPr>
              <a:spcAft>
                <a:spcPts val="1600"/>
              </a:spcAft>
            </a:pPr>
            <a:r>
              <a:rPr lang="pt-BR" b="1" dirty="0">
                <a:latin typeface="+mj-lt"/>
                <a:ea typeface="Lato" panose="020F0502020204030203" pitchFamily="34" charset="0"/>
              </a:rPr>
              <a:t>Lista de imagens e vídeos</a:t>
            </a:r>
          </a:p>
          <a:p>
            <a:pPr>
              <a:spcAft>
                <a:spcPts val="1600"/>
              </a:spcAft>
            </a:pPr>
            <a:r>
              <a:rPr lang="pt-BR" b="1" dirty="0">
                <a:latin typeface="+mj-lt"/>
                <a:ea typeface="Calibri" panose="020F0502020204030204" pitchFamily="34" charset="0"/>
                <a:cs typeface="Times New Roman" panose="02020603050405020304" pitchFamily="18" charset="0"/>
              </a:rPr>
              <a:t>Slide 1 – </a:t>
            </a:r>
            <a:r>
              <a:rPr lang="pt-BR" dirty="0">
                <a:latin typeface="+mj-lt"/>
                <a:ea typeface="Calibri" panose="020F0502020204030204" pitchFamily="34" charset="0"/>
                <a:cs typeface="Times New Roman" panose="02020603050405020304" pitchFamily="18" charset="0"/>
              </a:rPr>
              <a:t>Imagem de capa:</a:t>
            </a:r>
            <a:r>
              <a:rPr lang="pt-BR" b="1" dirty="0">
                <a:latin typeface="+mj-lt"/>
                <a:ea typeface="Calibri" panose="020F0502020204030204" pitchFamily="34" charset="0"/>
                <a:cs typeface="Times New Roman" panose="02020603050405020304" pitchFamily="18" charset="0"/>
              </a:rPr>
              <a:t> </a:t>
            </a:r>
            <a:r>
              <a:rPr lang="pt-BR" dirty="0">
                <a:latin typeface="+mj-lt"/>
                <a:ea typeface="Calibri" panose="020F0502020204030204" pitchFamily="34" charset="0"/>
                <a:cs typeface="Times New Roman" panose="02020603050405020304" pitchFamily="18" charset="0"/>
              </a:rPr>
              <a:t>SEDUC-SP</a:t>
            </a:r>
          </a:p>
          <a:p>
            <a:pPr>
              <a:spcAft>
                <a:spcPts val="1600"/>
              </a:spcAft>
            </a:pPr>
            <a:r>
              <a:rPr lang="pt-BR" b="1" dirty="0">
                <a:latin typeface="+mj-lt"/>
              </a:rPr>
              <a:t>Slides 3 a 14 e 17 – </a:t>
            </a:r>
            <a:r>
              <a:rPr lang="pt-BR" dirty="0">
                <a:latin typeface="+mj-lt"/>
              </a:rPr>
              <a:t>© Getty Imagens</a:t>
            </a:r>
          </a:p>
          <a:p>
            <a:pPr>
              <a:spcAft>
                <a:spcPts val="1600"/>
              </a:spcAft>
            </a:pPr>
            <a:endParaRPr lang="pt-BR" b="1" dirty="0">
              <a:latin typeface="+mj-lt"/>
            </a:endParaRPr>
          </a:p>
          <a:p>
            <a:pPr>
              <a:spcAft>
                <a:spcPts val="1600"/>
              </a:spcAft>
            </a:pPr>
            <a:endParaRPr lang="pt-BR" b="1" dirty="0">
              <a:latin typeface="+mj-lt"/>
            </a:endParaRPr>
          </a:p>
          <a:p>
            <a:pPr>
              <a:spcAft>
                <a:spcPts val="1600"/>
              </a:spcAft>
            </a:pPr>
            <a:r>
              <a:rPr lang="pt-BR" b="1" dirty="0">
                <a:latin typeface="+mj-lt"/>
              </a:rPr>
              <a:t> </a:t>
            </a:r>
          </a:p>
          <a:p>
            <a:pPr>
              <a:spcAft>
                <a:spcPts val="1600"/>
              </a:spcAft>
            </a:pPr>
            <a:endParaRPr lang="pt-BR" b="1" dirty="0">
              <a:latin typeface="+mj-lt"/>
            </a:endParaRPr>
          </a:p>
          <a:p>
            <a:pPr marL="0" marR="262401" algn="just" eaLnBrk="0" hangingPunct="0">
              <a:spcBef>
                <a:spcPts val="180"/>
              </a:spcBef>
              <a:spcAft>
                <a:spcPts val="1600"/>
              </a:spcAft>
              <a:buClr>
                <a:srgbClr val="231F20"/>
              </a:buClr>
              <a:buSzPts val="1200"/>
              <a:tabLst>
                <a:tab pos="313188" algn="l"/>
              </a:tabLst>
              <a:defRPr/>
            </a:pPr>
            <a:endParaRPr lang="pt-BR" dirty="0">
              <a:solidFill>
                <a:srgbClr val="231F20"/>
              </a:solidFill>
              <a:latin typeface="+mj-lt"/>
              <a:ea typeface="Times New Roman" panose="02020603050405020304" pitchFamily="18" charset="0"/>
            </a:endParaRPr>
          </a:p>
          <a:p>
            <a:pPr marL="0" marR="262401" algn="just" eaLnBrk="0" hangingPunct="0">
              <a:spcBef>
                <a:spcPts val="180"/>
              </a:spcBef>
              <a:spcAft>
                <a:spcPts val="1600"/>
              </a:spcAft>
              <a:buClr>
                <a:srgbClr val="231F20"/>
              </a:buClr>
              <a:buSzPts val="1200"/>
              <a:tabLst>
                <a:tab pos="313188" algn="l"/>
              </a:tabLst>
              <a:defRPr/>
            </a:pPr>
            <a:r>
              <a:rPr lang="pt-BR" b="1" dirty="0">
                <a:latin typeface="+mj-lt"/>
              </a:rPr>
              <a:t> </a:t>
            </a:r>
          </a:p>
          <a:p>
            <a:pPr marL="0" marR="262401" indent="0" algn="just" defTabSz="1218895" eaLnBrk="0" hangingPunct="0">
              <a:spcBef>
                <a:spcPts val="180"/>
              </a:spcBef>
              <a:spcAft>
                <a:spcPts val="1600"/>
              </a:spcAft>
              <a:buClr>
                <a:srgbClr val="231F20"/>
              </a:buClr>
              <a:buSzPts val="1200"/>
              <a:tabLst>
                <a:tab pos="313188" algn="l"/>
              </a:tabLst>
              <a:defRPr/>
            </a:pPr>
            <a:endParaRPr lang="pt-BR" dirty="0">
              <a:solidFill>
                <a:srgbClr val="231F20"/>
              </a:solidFill>
              <a:latin typeface="+mj-lt"/>
              <a:ea typeface="Times New Roman" panose="02020603050405020304" pitchFamily="18" charset="0"/>
            </a:endParaRPr>
          </a:p>
          <a:p>
            <a:pPr>
              <a:spcAft>
                <a:spcPts val="1600"/>
              </a:spcAft>
            </a:pPr>
            <a:endParaRPr lang="pt-BR" b="1" dirty="0">
              <a:latin typeface="+mj-lt"/>
            </a:endParaRPr>
          </a:p>
          <a:p>
            <a:pPr>
              <a:spcAft>
                <a:spcPts val="1600"/>
              </a:spcAft>
            </a:pPr>
            <a:endParaRPr lang="pt-BR" b="1" dirty="0">
              <a:latin typeface="+mj-lt"/>
            </a:endParaRPr>
          </a:p>
          <a:p>
            <a:pPr marL="0" indent="0" defTabSz="1218895">
              <a:spcAft>
                <a:spcPts val="1600"/>
              </a:spcAft>
              <a:buClr>
                <a:srgbClr val="000000"/>
              </a:buClr>
              <a:buSzPts val="1100"/>
              <a:defRPr/>
            </a:pPr>
            <a:endParaRPr lang="pt-BR" dirty="0">
              <a:latin typeface="+mj-lt"/>
              <a:ea typeface="Times New Roman" panose="02020603050405020304" pitchFamily="18" charset="0"/>
            </a:endParaRPr>
          </a:p>
          <a:p>
            <a:pPr>
              <a:spcAft>
                <a:spcPts val="1600"/>
              </a:spcAft>
            </a:pPr>
            <a:endParaRPr lang="pt-BR" b="1" dirty="0">
              <a:latin typeface="+mj-lt"/>
            </a:endParaRPr>
          </a:p>
          <a:p>
            <a:pPr>
              <a:spcAft>
                <a:spcPts val="1600"/>
              </a:spcAft>
            </a:pPr>
            <a:endParaRPr lang="pt-BR" dirty="0">
              <a:latin typeface="+mj-lt"/>
            </a:endParaRPr>
          </a:p>
          <a:p>
            <a:pPr>
              <a:spcAft>
                <a:spcPts val="1600"/>
              </a:spcAft>
            </a:pPr>
            <a:endParaRPr lang="pt-BR" dirty="0">
              <a:latin typeface="+mj-lt"/>
            </a:endParaRPr>
          </a:p>
          <a:p>
            <a:pPr>
              <a:spcAft>
                <a:spcPts val="1600"/>
              </a:spcAft>
            </a:pPr>
            <a:endParaRPr lang="pt-BR" dirty="0">
              <a:latin typeface="+mj-lt"/>
            </a:endParaRPr>
          </a:p>
          <a:p>
            <a:pPr>
              <a:spcAft>
                <a:spcPts val="1600"/>
              </a:spcAft>
            </a:pPr>
            <a:endParaRPr lang="pt-BR" b="1" dirty="0">
              <a:latin typeface="+mj-lt"/>
              <a:ea typeface="Lato" panose="020F0502020204030203" pitchFamily="34" charset="0"/>
            </a:endParaRPr>
          </a:p>
          <a:p>
            <a:pPr>
              <a:spcAft>
                <a:spcPts val="1600"/>
              </a:spcAft>
            </a:pPr>
            <a:endParaRPr lang="pt-BR" b="1" dirty="0">
              <a:latin typeface="+mj-lt"/>
            </a:endParaRPr>
          </a:p>
        </p:txBody>
      </p:sp>
    </p:spTree>
    <p:extLst>
      <p:ext uri="{BB962C8B-B14F-4D97-AF65-F5344CB8AC3E}">
        <p14:creationId xmlns:p14="http://schemas.microsoft.com/office/powerpoint/2010/main" val="184382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9c03e3d857_0_218"/>
          <p:cNvSpPr txBox="1">
            <a:spLocks noGrp="1"/>
          </p:cNvSpPr>
          <p:nvPr>
            <p:ph type="body" idx="1"/>
          </p:nvPr>
        </p:nvSpPr>
        <p:spPr>
          <a:xfrm>
            <a:off x="6183289" y="775391"/>
            <a:ext cx="5662725" cy="5688118"/>
          </a:xfrm>
          <a:prstGeom prst="rect">
            <a:avLst/>
          </a:prstGeom>
        </p:spPr>
        <p:txBody>
          <a:bodyPr spcFirstLastPara="1" wrap="square" lIns="121868" tIns="121868" rIns="121868" bIns="121868" anchor="t" anchorCtr="0">
            <a:noAutofit/>
          </a:bodyPr>
          <a:lstStyle/>
          <a:p>
            <a:pPr marL="380905" indent="-380905" eaLnBrk="0" hangingPunct="0">
              <a:spcBef>
                <a:spcPts val="347"/>
              </a:spcBef>
              <a:buClr>
                <a:srgbClr val="231F20"/>
              </a:buClr>
              <a:buSzPts val="1200"/>
              <a:tabLst>
                <a:tab pos="264094" algn="l"/>
              </a:tabLst>
            </a:pPr>
            <a:endParaRPr lang="pt-BR" sz="2399" dirty="0">
              <a:solidFill>
                <a:srgbClr val="231F20"/>
              </a:solidFill>
              <a:latin typeface="+mn-lt"/>
              <a:ea typeface="Times New Roman" panose="02020603050405020304" pitchFamily="18" charset="0"/>
              <a:cs typeface="Arial" panose="020B0604020202020204" pitchFamily="34" charset="0"/>
            </a:endParaRPr>
          </a:p>
          <a:p>
            <a:pPr indent="-457086" eaLnBrk="0" hangingPunct="0">
              <a:spcBef>
                <a:spcPts val="180"/>
              </a:spcBef>
              <a:buClr>
                <a:srgbClr val="231F20"/>
              </a:buClr>
              <a:buSzPts val="1200"/>
              <a:buFont typeface="Arial" panose="020B0604020202020204" pitchFamily="34" charset="0"/>
              <a:buChar char="•"/>
              <a:tabLst>
                <a:tab pos="264094" algn="l"/>
              </a:tabLst>
            </a:pPr>
            <a:endParaRPr lang="pt-BR" sz="2399" dirty="0">
              <a:solidFill>
                <a:srgbClr val="231F20"/>
              </a:solidFill>
              <a:ea typeface="Times New Roman" panose="02020603050405020304" pitchFamily="18" charset="0"/>
              <a:cs typeface="Arial" panose="020B0604020202020204" pitchFamily="34" charset="0"/>
            </a:endParaRPr>
          </a:p>
          <a:p>
            <a:pPr marL="0" indent="0" eaLnBrk="0" hangingPunct="0">
              <a:spcBef>
                <a:spcPts val="347"/>
              </a:spcBef>
              <a:buClr>
                <a:srgbClr val="231F20"/>
              </a:buClr>
              <a:buSzPts val="1200"/>
              <a:buNone/>
              <a:tabLst>
                <a:tab pos="264094" algn="l"/>
              </a:tabLst>
            </a:pPr>
            <a:endParaRPr lang="pt-BR" sz="2399" dirty="0">
              <a:solidFill>
                <a:srgbClr val="231F20"/>
              </a:solidFill>
              <a:ea typeface="Times New Roman" panose="02020603050405020304" pitchFamily="18" charset="0"/>
              <a:cs typeface="Arial" panose="020B0604020202020204" pitchFamily="34" charset="0"/>
            </a:endParaRPr>
          </a:p>
        </p:txBody>
      </p:sp>
      <p:sp>
        <p:nvSpPr>
          <p:cNvPr id="176" name="Google Shape;176;g29c03e3d857_0_218"/>
          <p:cNvSpPr txBox="1">
            <a:spLocks noGrp="1"/>
          </p:cNvSpPr>
          <p:nvPr>
            <p:ph type="body" idx="2"/>
          </p:nvPr>
        </p:nvSpPr>
        <p:spPr>
          <a:xfrm>
            <a:off x="614175" y="859651"/>
            <a:ext cx="5183050" cy="4958708"/>
          </a:xfrm>
          <a:prstGeom prst="rect">
            <a:avLst/>
          </a:prstGeom>
        </p:spPr>
        <p:txBody>
          <a:bodyPr spcFirstLastPara="1" wrap="square" lIns="121868" tIns="121868" rIns="121868" bIns="121868" anchor="t" anchorCtr="0">
            <a:noAutofit/>
          </a:bodyPr>
          <a:lstStyle/>
          <a:p>
            <a:pPr indent="-457086"/>
            <a:r>
              <a:rPr lang="pt-BR" sz="2600" dirty="0"/>
              <a:t>COMPARAÇÃO DE MEDIDAS. </a:t>
            </a:r>
          </a:p>
          <a:p>
            <a:pPr marL="0" indent="0">
              <a:buNone/>
            </a:pPr>
            <a:endParaRPr lang="pt-BR" sz="2600" dirty="0"/>
          </a:p>
        </p:txBody>
      </p:sp>
      <p:sp>
        <p:nvSpPr>
          <p:cNvPr id="3" name="CaixaDeTexto 2">
            <a:extLst>
              <a:ext uri="{FF2B5EF4-FFF2-40B4-BE49-F238E27FC236}">
                <a16:creationId xmlns:a16="http://schemas.microsoft.com/office/drawing/2014/main" id="{398A0DDB-4695-3762-DBDF-FE50B102E6E7}"/>
              </a:ext>
            </a:extLst>
          </p:cNvPr>
          <p:cNvSpPr txBox="1"/>
          <p:nvPr/>
        </p:nvSpPr>
        <p:spPr>
          <a:xfrm>
            <a:off x="6183289" y="859651"/>
            <a:ext cx="5543839" cy="4635959"/>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PPr>
            <a:lvl1pPr marL="342900" indent="-342900">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indent="-355600">
              <a:buClr>
                <a:srgbClr val="74489D"/>
              </a:buClr>
              <a:buSzPts val="2000"/>
              <a:buFont typeface="Lato"/>
              <a:buChar char="○"/>
              <a:defRPr sz="2000">
                <a:solidFill>
                  <a:schemeClr val="dk1"/>
                </a:solidFill>
                <a:latin typeface="Lato"/>
                <a:ea typeface="Lato"/>
                <a:cs typeface="Lato"/>
                <a:sym typeface="Lato"/>
              </a:defRPr>
            </a:lvl2pPr>
            <a:lvl3pPr marL="1371600" indent="-355600">
              <a:buClr>
                <a:srgbClr val="74489D"/>
              </a:buClr>
              <a:buSzPts val="2000"/>
              <a:buFont typeface="Lato"/>
              <a:buChar char="○"/>
              <a:defRPr sz="2000">
                <a:solidFill>
                  <a:schemeClr val="dk1"/>
                </a:solidFill>
                <a:latin typeface="Lato"/>
                <a:ea typeface="Lato"/>
                <a:cs typeface="Lato"/>
                <a:sym typeface="Lato"/>
              </a:defRPr>
            </a:lvl3pPr>
            <a:lvl4pPr marL="1828800" indent="-355600">
              <a:buClr>
                <a:srgbClr val="74489D"/>
              </a:buClr>
              <a:buSzPts val="2000"/>
              <a:buFont typeface="Lato"/>
              <a:buChar char="○"/>
              <a:defRPr sz="2000">
                <a:solidFill>
                  <a:schemeClr val="dk1"/>
                </a:solidFill>
                <a:latin typeface="Lato"/>
                <a:ea typeface="Lato"/>
                <a:cs typeface="Lato"/>
                <a:sym typeface="Lato"/>
              </a:defRPr>
            </a:lvl4pPr>
            <a:lvl5pPr marL="2286000" indent="-355600">
              <a:buClr>
                <a:srgbClr val="74489D"/>
              </a:buClr>
              <a:buSzPts val="2000"/>
              <a:buFont typeface="Lato"/>
              <a:buChar char="○"/>
              <a:defRPr sz="2000">
                <a:solidFill>
                  <a:schemeClr val="dk1"/>
                </a:solidFill>
                <a:latin typeface="Lato"/>
                <a:ea typeface="Lato"/>
                <a:cs typeface="Lato"/>
                <a:sym typeface="Lato"/>
              </a:defRPr>
            </a:lvl5pPr>
            <a:lvl6pPr marL="2743200" indent="-355600">
              <a:buClr>
                <a:srgbClr val="74489D"/>
              </a:buClr>
              <a:buSzPts val="2000"/>
              <a:buFont typeface="Lato"/>
              <a:buChar char="○"/>
              <a:defRPr sz="2000">
                <a:solidFill>
                  <a:schemeClr val="dk1"/>
                </a:solidFill>
                <a:latin typeface="Lato"/>
                <a:ea typeface="Lato"/>
                <a:cs typeface="Lato"/>
                <a:sym typeface="Lato"/>
              </a:defRPr>
            </a:lvl6pPr>
            <a:lvl7pPr marL="3200400" indent="-355600">
              <a:buClr>
                <a:srgbClr val="74489D"/>
              </a:buClr>
              <a:buSzPts val="2000"/>
              <a:buFont typeface="Lato"/>
              <a:buChar char="○"/>
              <a:defRPr sz="2000">
                <a:solidFill>
                  <a:schemeClr val="dk1"/>
                </a:solidFill>
                <a:latin typeface="Lato"/>
                <a:ea typeface="Lato"/>
                <a:cs typeface="Lato"/>
                <a:sym typeface="Lato"/>
              </a:defRPr>
            </a:lvl7pPr>
            <a:lvl8pPr marL="3657600" indent="-355600">
              <a:buClr>
                <a:srgbClr val="74489D"/>
              </a:buClr>
              <a:buSzPts val="2000"/>
              <a:buFont typeface="Lato"/>
              <a:buChar char="○"/>
              <a:defRPr sz="2000">
                <a:solidFill>
                  <a:schemeClr val="dk1"/>
                </a:solidFill>
                <a:latin typeface="Lato"/>
                <a:ea typeface="Lato"/>
                <a:cs typeface="Lato"/>
                <a:sym typeface="Lato"/>
              </a:defRPr>
            </a:lvl8pPr>
            <a:lvl9pPr marL="4114800" indent="-355600">
              <a:buClr>
                <a:srgbClr val="74489D"/>
              </a:buClr>
              <a:buSzPts val="2000"/>
              <a:buFont typeface="Lato"/>
              <a:buChar char="○"/>
              <a:defRPr sz="2000">
                <a:solidFill>
                  <a:schemeClr val="dk1"/>
                </a:solidFill>
                <a:latin typeface="Lato"/>
                <a:ea typeface="Lato"/>
                <a:cs typeface="Lato"/>
                <a:sym typeface="Lato"/>
              </a:defRPr>
            </a:lvl9pPr>
          </a:lstStyle>
          <a:p>
            <a:r>
              <a:rPr lang="pt-BR" sz="2600" dirty="0">
                <a:cs typeface="Arial" panose="020B0604020202020204" pitchFamily="34" charset="0"/>
              </a:rPr>
              <a:t>UTILIZAR TERMOS COMO: MAIS ALTO E MAIS BAIXO, MAIS PESADO E MAIS LEVE, MAIS COMPRIDO E MAIS CURTO, MAIS GROSSO, MAIS FINO E MAIS LARGO, CABE MAIS E CABE MENOS, PARA COMPARAR MEDIDAS DE COMPRIMENTO, CAPACIDADE E MASSA.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a:extLst>
            <a:ext uri="{FF2B5EF4-FFF2-40B4-BE49-F238E27FC236}">
              <a16:creationId xmlns:a16="http://schemas.microsoft.com/office/drawing/2014/main" id="{8B5FF74C-FA04-6807-19FA-5FE52B89C716}"/>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CA424D2E-BCE2-6120-BAB7-2FB5E27FCB5D}"/>
              </a:ext>
            </a:extLst>
          </p:cNvPr>
          <p:cNvPicPr>
            <a:picLocks noChangeAspect="1"/>
          </p:cNvPicPr>
          <p:nvPr/>
        </p:nvPicPr>
        <p:blipFill>
          <a:blip r:embed="rId3"/>
          <a:stretch>
            <a:fillRect/>
          </a:stretch>
        </p:blipFill>
        <p:spPr>
          <a:xfrm>
            <a:off x="6094411" y="851746"/>
            <a:ext cx="5580063" cy="3137253"/>
          </a:xfrm>
          <a:prstGeom prst="rect">
            <a:avLst/>
          </a:prstGeom>
        </p:spPr>
      </p:pic>
      <p:sp>
        <p:nvSpPr>
          <p:cNvPr id="154" name="Google Shape;154;p26">
            <a:extLst>
              <a:ext uri="{FF2B5EF4-FFF2-40B4-BE49-F238E27FC236}">
                <a16:creationId xmlns:a16="http://schemas.microsoft.com/office/drawing/2014/main" id="{28B4116B-AED5-7948-7BEF-D5FACA14DF0D}"/>
              </a:ext>
            </a:extLst>
          </p:cNvPr>
          <p:cNvSpPr txBox="1"/>
          <p:nvPr/>
        </p:nvSpPr>
        <p:spPr>
          <a:xfrm>
            <a:off x="1354166" y="909321"/>
            <a:ext cx="4037642" cy="719812"/>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Habilidade:</a:t>
            </a:r>
            <a:r>
              <a:rPr lang="pt-BR" sz="1600" dirty="0"/>
              <a:t> </a:t>
            </a:r>
            <a:r>
              <a:rPr lang="pt-BR" sz="1600" dirty="0">
                <a:latin typeface="Arial" panose="020B0604020202020204" pitchFamily="34" charset="0"/>
              </a:rPr>
              <a:t>(EF01MA15) Comparar comprimentos, capacidades ou massas, utilizando termos como mais alto, mais baixo, mais comprido, mais curto, mais grosso, mais fino, mais largo, mais pesado, mais leve, cabe mais, cabe menos, entre outros, para ordenar objetos de uso cotidiano.</a:t>
            </a:r>
            <a:endParaRPr lang="pt-BR" sz="1600" kern="100" dirty="0">
              <a:ea typeface="Calibri" panose="020F0502020204030204" pitchFamily="34" charset="0"/>
              <a:cs typeface="Arial" panose="020B0604020202020204" pitchFamily="34" charset="0"/>
            </a:endParaRPr>
          </a:p>
          <a:p>
            <a:pPr>
              <a:lnSpc>
                <a:spcPct val="90000"/>
              </a:lnSpc>
              <a:buSzPts val="1600"/>
            </a:pPr>
            <a:endParaRPr lang="pt-BR" sz="1600" dirty="0"/>
          </a:p>
          <a:p>
            <a:pPr>
              <a:lnSpc>
                <a:spcPct val="90000"/>
              </a:lnSpc>
              <a:buSzPts val="1600"/>
            </a:pPr>
            <a:endParaRPr lang="pt-BR" sz="1600" dirty="0"/>
          </a:p>
          <a:p>
            <a:pPr>
              <a:lnSpc>
                <a:spcPct val="90000"/>
              </a:lnSpc>
              <a:buSzPts val="1600"/>
            </a:pPr>
            <a:endParaRPr sz="1600" b="1" dirty="0"/>
          </a:p>
          <a:p>
            <a:pPr>
              <a:lnSpc>
                <a:spcPct val="90000"/>
              </a:lnSpc>
              <a:spcBef>
                <a:spcPts val="1000"/>
              </a:spcBef>
              <a:buSzPts val="1600"/>
            </a:pPr>
            <a:r>
              <a:rPr lang="pt-BR" sz="1600" dirty="0"/>
              <a:t> </a:t>
            </a:r>
            <a:endParaRPr sz="1600" dirty="0">
              <a:solidFill>
                <a:schemeClr val="dk1"/>
              </a:solidFill>
            </a:endParaRPr>
          </a:p>
        </p:txBody>
      </p:sp>
      <p:sp>
        <p:nvSpPr>
          <p:cNvPr id="155" name="Google Shape;155;p26">
            <a:extLst>
              <a:ext uri="{FF2B5EF4-FFF2-40B4-BE49-F238E27FC236}">
                <a16:creationId xmlns:a16="http://schemas.microsoft.com/office/drawing/2014/main" id="{448F35F6-4A00-6C92-D957-F749DE31E660}"/>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2</a:t>
            </a:r>
            <a:endParaRPr dirty="0"/>
          </a:p>
        </p:txBody>
      </p:sp>
      <p:grpSp>
        <p:nvGrpSpPr>
          <p:cNvPr id="156" name="Google Shape;156;p26">
            <a:extLst>
              <a:ext uri="{FF2B5EF4-FFF2-40B4-BE49-F238E27FC236}">
                <a16:creationId xmlns:a16="http://schemas.microsoft.com/office/drawing/2014/main" id="{D527D687-B4B3-6DFD-C477-D477B224D17F}"/>
              </a:ext>
            </a:extLst>
          </p:cNvPr>
          <p:cNvGrpSpPr/>
          <p:nvPr/>
        </p:nvGrpSpPr>
        <p:grpSpPr>
          <a:xfrm>
            <a:off x="553299" y="788682"/>
            <a:ext cx="692128" cy="719813"/>
            <a:chOff x="512793" y="747344"/>
            <a:chExt cx="692308" cy="720000"/>
          </a:xfrm>
        </p:grpSpPr>
        <p:pic>
          <p:nvPicPr>
            <p:cNvPr id="157" name="Google Shape;157;p26">
              <a:extLst>
                <a:ext uri="{FF2B5EF4-FFF2-40B4-BE49-F238E27FC236}">
                  <a16:creationId xmlns:a16="http://schemas.microsoft.com/office/drawing/2014/main" id="{745EE972-E1DE-6E04-F50E-D363A71C44A8}"/>
                </a:ext>
              </a:extLst>
            </p:cNvPr>
            <p:cNvPicPr preferRelativeResize="0"/>
            <p:nvPr/>
          </p:nvPicPr>
          <p:blipFill rotWithShape="1">
            <a:blip r:embed="rId4">
              <a:alphaModFix/>
            </a:blip>
            <a:srcRect/>
            <a:stretch/>
          </p:blipFill>
          <p:spPr>
            <a:xfrm>
              <a:off x="512793" y="747344"/>
              <a:ext cx="692308" cy="720000"/>
            </a:xfrm>
            <a:prstGeom prst="rect">
              <a:avLst/>
            </a:prstGeom>
            <a:noFill/>
            <a:ln>
              <a:noFill/>
            </a:ln>
          </p:spPr>
        </p:pic>
        <p:pic>
          <p:nvPicPr>
            <p:cNvPr id="158" name="Google Shape;158;p26">
              <a:extLst>
                <a:ext uri="{FF2B5EF4-FFF2-40B4-BE49-F238E27FC236}">
                  <a16:creationId xmlns:a16="http://schemas.microsoft.com/office/drawing/2014/main" id="{DD573B45-096D-2095-A0DC-CA672C3383BC}"/>
                </a:ext>
              </a:extLst>
            </p:cNvPr>
            <p:cNvPicPr preferRelativeResize="0"/>
            <p:nvPr/>
          </p:nvPicPr>
          <p:blipFill rotWithShape="1">
            <a:blip r:embed="rId5">
              <a:alphaModFix/>
            </a:blip>
            <a:srcRect/>
            <a:stretch/>
          </p:blipFill>
          <p:spPr>
            <a:xfrm>
              <a:off x="668021" y="815846"/>
              <a:ext cx="371963" cy="529200"/>
            </a:xfrm>
            <a:prstGeom prst="rect">
              <a:avLst/>
            </a:prstGeom>
            <a:noFill/>
            <a:ln>
              <a:noFill/>
            </a:ln>
          </p:spPr>
        </p:pic>
      </p:grpSp>
    </p:spTree>
    <p:extLst>
      <p:ext uri="{BB962C8B-B14F-4D97-AF65-F5344CB8AC3E}">
        <p14:creationId xmlns:p14="http://schemas.microsoft.com/office/powerpoint/2010/main" val="2516580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BF15A72C-8F45-0F64-8D5A-8671F4FF21C9}"/>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CD374C7E-9C5D-97B4-E334-D70E9D159974}"/>
              </a:ext>
            </a:extLst>
          </p:cNvPr>
          <p:cNvSpPr txBox="1"/>
          <p:nvPr/>
        </p:nvSpPr>
        <p:spPr>
          <a:xfrm>
            <a:off x="1376257" y="984457"/>
            <a:ext cx="4222582" cy="3710905"/>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Dinâmica de condução: </a:t>
            </a:r>
            <a:r>
              <a:rPr lang="pt-BR" sz="1600" dirty="0"/>
              <a:t>caro professor, inicie a atividade convidando os estudantes a observarem atentamente a imagem dos animais no slide. Leia em voz alta cada uma das perguntas já propostas no quadro, pausando para ouvir as respostas. Incentive que expliquem o porquê de suas escolhas: “O que fez você pensar que esse animal é o mais pesado?” ou “Como podemos saber qual tem o nariz mais comprido?”.</a:t>
            </a:r>
          </a:p>
          <a:p>
            <a:pPr indent="457200"/>
            <a:endParaRPr lang="pt-BR" sz="1600" dirty="0"/>
          </a:p>
        </p:txBody>
      </p:sp>
      <p:grpSp>
        <p:nvGrpSpPr>
          <p:cNvPr id="193" name="Google Shape;193;p27">
            <a:extLst>
              <a:ext uri="{FF2B5EF4-FFF2-40B4-BE49-F238E27FC236}">
                <a16:creationId xmlns:a16="http://schemas.microsoft.com/office/drawing/2014/main" id="{F460473C-9DC9-F156-517A-1C88435A8B23}"/>
              </a:ext>
            </a:extLst>
          </p:cNvPr>
          <p:cNvGrpSpPr/>
          <p:nvPr/>
        </p:nvGrpSpPr>
        <p:grpSpPr>
          <a:xfrm>
            <a:off x="571064" y="835352"/>
            <a:ext cx="692128" cy="719813"/>
            <a:chOff x="512793" y="2412643"/>
            <a:chExt cx="692308" cy="720000"/>
          </a:xfrm>
        </p:grpSpPr>
        <p:pic>
          <p:nvPicPr>
            <p:cNvPr id="194" name="Google Shape;194;p27">
              <a:extLst>
                <a:ext uri="{FF2B5EF4-FFF2-40B4-BE49-F238E27FC236}">
                  <a16:creationId xmlns:a16="http://schemas.microsoft.com/office/drawing/2014/main" id="{7F1D5AA0-19D7-2054-A35E-0B844A2566F5}"/>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5BF17DA8-E718-8685-EF32-42BF27907068}"/>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7" name="Espaço Reservado para Imagem 6">
            <a:extLst>
              <a:ext uri="{FF2B5EF4-FFF2-40B4-BE49-F238E27FC236}">
                <a16:creationId xmlns:a16="http://schemas.microsoft.com/office/drawing/2014/main" id="{39847292-9609-2BE0-B2FE-45D110D2D7DA}"/>
              </a:ext>
            </a:extLst>
          </p:cNvPr>
          <p:cNvPicPr>
            <a:picLocks noGrp="1" noChangeAspect="1"/>
          </p:cNvPicPr>
          <p:nvPr>
            <p:ph type="pic" idx="2"/>
          </p:nvPr>
        </p:nvPicPr>
        <p:blipFill>
          <a:blip r:embed="rId5"/>
          <a:srcRect t="938" b="938"/>
          <a:stretch/>
        </p:blipFill>
        <p:spPr>
          <a:xfrm>
            <a:off x="6094412" y="834184"/>
            <a:ext cx="5586414" cy="3083411"/>
          </a:xfrm>
        </p:spPr>
      </p:pic>
      <p:sp>
        <p:nvSpPr>
          <p:cNvPr id="2" name="Google Shape;155;p26">
            <a:extLst>
              <a:ext uri="{FF2B5EF4-FFF2-40B4-BE49-F238E27FC236}">
                <a16:creationId xmlns:a16="http://schemas.microsoft.com/office/drawing/2014/main" id="{9053E041-DD83-33FB-A9D7-CD823A880C88}"/>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sp>
        <p:nvSpPr>
          <p:cNvPr id="5" name="Google Shape;185;p27">
            <a:extLst>
              <a:ext uri="{FF2B5EF4-FFF2-40B4-BE49-F238E27FC236}">
                <a16:creationId xmlns:a16="http://schemas.microsoft.com/office/drawing/2014/main" id="{FF9E9B42-097D-DC0E-FAD1-A670D26003A1}"/>
              </a:ext>
            </a:extLst>
          </p:cNvPr>
          <p:cNvSpPr txBox="1"/>
          <p:nvPr/>
        </p:nvSpPr>
        <p:spPr>
          <a:xfrm>
            <a:off x="1376257" y="3881720"/>
            <a:ext cx="10505755" cy="955829"/>
          </a:xfrm>
          <a:prstGeom prst="rect">
            <a:avLst/>
          </a:prstGeom>
          <a:noFill/>
          <a:ln>
            <a:noFill/>
          </a:ln>
        </p:spPr>
        <p:txBody>
          <a:bodyPr spcFirstLastPara="1" wrap="square" lIns="91401" tIns="45688" rIns="91401" bIns="45688" anchor="t" anchorCtr="0">
            <a:noAutofit/>
          </a:bodyPr>
          <a:lstStyle/>
          <a:p>
            <a:pPr>
              <a:spcAft>
                <a:spcPts val="1200"/>
              </a:spcAft>
            </a:pPr>
            <a:r>
              <a:rPr lang="pt-BR" sz="1600" dirty="0"/>
              <a:t>Após esse momento inicial, amplie a investigação com novas perguntas que estimulem a comparação e a classificação: “Qual deles parece o mais feroz?”, “Qual animal costuma ficar mais tempo dentro da água?”, “Qual é o único que tem penas?”, “Algum desses animais tem listras? E manchas?”. Incentive que os estudantes apontem na imagem, façam comparações entre dois ou mais animais e descrevam suas observações usando vocabulário variado, como mais alto, mais baixo, mais comprido, mais curto, mais pesado, mais leve.</a:t>
            </a:r>
          </a:p>
          <a:p>
            <a:pPr>
              <a:spcAft>
                <a:spcPts val="1200"/>
              </a:spcAft>
            </a:pPr>
            <a:r>
              <a:rPr lang="pt-BR" sz="1600" dirty="0"/>
              <a:t>Conforme a conversa avança, registre no quadro algumas das classificações feitas, criando listas ou quadros comparativos. Valorize diferentes critérios que possam surgir, como cor, tamanho, peso, tipo de pele ou habitat. Essa abordagem favorece a oralidade, a escuta atenta, a ampliação de repertório e o raciocínio lógico, além de fortalecer a habilidade de comparar e ordenar elementos a partir de atributos visuais e conhecidos pelos estudantes.</a:t>
            </a:r>
          </a:p>
          <a:p>
            <a:pPr indent="457200"/>
            <a:endParaRPr lang="pt-BR" sz="1600" dirty="0"/>
          </a:p>
        </p:txBody>
      </p:sp>
      <p:grpSp>
        <p:nvGrpSpPr>
          <p:cNvPr id="3" name="Agrupar 2">
            <a:extLst>
              <a:ext uri="{FF2B5EF4-FFF2-40B4-BE49-F238E27FC236}">
                <a16:creationId xmlns:a16="http://schemas.microsoft.com/office/drawing/2014/main" id="{10DA7183-6165-CCE2-8F8E-BE5214E414FB}"/>
              </a:ext>
            </a:extLst>
          </p:cNvPr>
          <p:cNvGrpSpPr/>
          <p:nvPr/>
        </p:nvGrpSpPr>
        <p:grpSpPr>
          <a:xfrm>
            <a:off x="10195560" y="6416890"/>
            <a:ext cx="1879398" cy="472392"/>
            <a:chOff x="10195560" y="6400848"/>
            <a:chExt cx="1879398" cy="472392"/>
          </a:xfrm>
        </p:grpSpPr>
        <p:pic>
          <p:nvPicPr>
            <p:cNvPr id="4" name="Imagem 3">
              <a:extLst>
                <a:ext uri="{FF2B5EF4-FFF2-40B4-BE49-F238E27FC236}">
                  <a16:creationId xmlns:a16="http://schemas.microsoft.com/office/drawing/2014/main" id="{3387046E-ECFF-7786-D7A6-A510F651292F}"/>
                </a:ext>
              </a:extLst>
            </p:cNvPr>
            <p:cNvPicPr>
              <a:picLocks noChangeAspect="1"/>
            </p:cNvPicPr>
            <p:nvPr/>
          </p:nvPicPr>
          <p:blipFill>
            <a:blip r:embed="rId6"/>
            <a:srcRect/>
            <a:stretch/>
          </p:blipFill>
          <p:spPr>
            <a:xfrm>
              <a:off x="10195560" y="6400848"/>
              <a:ext cx="1879398" cy="457151"/>
            </a:xfrm>
            <a:prstGeom prst="rect">
              <a:avLst/>
            </a:prstGeom>
          </p:spPr>
        </p:pic>
        <p:sp>
          <p:nvSpPr>
            <p:cNvPr id="6" name="CaixaDeTexto 5">
              <a:extLst>
                <a:ext uri="{FF2B5EF4-FFF2-40B4-BE49-F238E27FC236}">
                  <a16:creationId xmlns:a16="http://schemas.microsoft.com/office/drawing/2014/main" id="{45240B86-2385-82C5-DBFE-66A8EA6EE55A}"/>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spTree>
    <p:extLst>
      <p:ext uri="{BB962C8B-B14F-4D97-AF65-F5344CB8AC3E}">
        <p14:creationId xmlns:p14="http://schemas.microsoft.com/office/powerpoint/2010/main" val="1687585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AF6C7E25-D8B1-6569-9E18-B73DF8ECA18F}"/>
            </a:ext>
          </a:extLst>
        </p:cNvPr>
        <p:cNvGrpSpPr/>
        <p:nvPr/>
      </p:nvGrpSpPr>
      <p:grpSpPr>
        <a:xfrm>
          <a:off x="0" y="0"/>
          <a:ext cx="0" cy="0"/>
          <a:chOff x="0" y="0"/>
          <a:chExt cx="0" cy="0"/>
        </a:xfrm>
      </p:grpSpPr>
      <p:sp>
        <p:nvSpPr>
          <p:cNvPr id="2" name="Google Shape;155;p26">
            <a:extLst>
              <a:ext uri="{FF2B5EF4-FFF2-40B4-BE49-F238E27FC236}">
                <a16:creationId xmlns:a16="http://schemas.microsoft.com/office/drawing/2014/main" id="{409D4A33-8512-CB47-216B-9A557D9B8FA1}"/>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3</a:t>
            </a:r>
            <a:endParaRPr dirty="0"/>
          </a:p>
        </p:txBody>
      </p:sp>
      <p:sp>
        <p:nvSpPr>
          <p:cNvPr id="3" name="Google Shape;149;p26">
            <a:extLst>
              <a:ext uri="{FF2B5EF4-FFF2-40B4-BE49-F238E27FC236}">
                <a16:creationId xmlns:a16="http://schemas.microsoft.com/office/drawing/2014/main" id="{FA68ECE6-7B85-DF7E-19DB-B6F143D5A9D1}"/>
              </a:ext>
            </a:extLst>
          </p:cNvPr>
          <p:cNvSpPr txBox="1"/>
          <p:nvPr/>
        </p:nvSpPr>
        <p:spPr>
          <a:xfrm>
            <a:off x="1263815" y="952582"/>
            <a:ext cx="4396013" cy="3587893"/>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Expectativas de respostas:</a:t>
            </a:r>
            <a:endParaRPr lang="pt-BR" sz="1600" dirty="0"/>
          </a:p>
          <a:p>
            <a:r>
              <a:rPr lang="pt-BR" sz="1600" b="1" dirty="0"/>
              <a:t>Qual deles é o maior? E o menor? </a:t>
            </a:r>
            <a:r>
              <a:rPr lang="pt-BR" sz="1600" dirty="0"/>
              <a:t>Espera-se que os estudantes indiquem a girafa como a mais alta e o tucano ou o flamingo como os menores em tamanho total. Caso surjam respostas diferentes, incentive a comparação direta na imagem, observando altura, comprimento e proporção.</a:t>
            </a:r>
          </a:p>
          <a:p>
            <a:r>
              <a:rPr lang="pt-BR" sz="1600" b="1" dirty="0"/>
              <a:t>Qual deles é o mais pesado? E o mais leve? </a:t>
            </a:r>
            <a:r>
              <a:rPr lang="pt-BR" sz="1600" dirty="0"/>
              <a:t>Provavelmente dirão que o elefante é o mais pesado e o tucano o mais leve. Se houver dúvida, estimule o raciocínio com pistas: “Pensem no tamanho e na quantidade de comida que cada um precisa para viver.”</a:t>
            </a:r>
          </a:p>
        </p:txBody>
      </p:sp>
      <p:grpSp>
        <p:nvGrpSpPr>
          <p:cNvPr id="4" name="Google Shape;159;p26">
            <a:extLst>
              <a:ext uri="{FF2B5EF4-FFF2-40B4-BE49-F238E27FC236}">
                <a16:creationId xmlns:a16="http://schemas.microsoft.com/office/drawing/2014/main" id="{D9F5EB90-5406-D996-0A42-9F8E541B2A76}"/>
              </a:ext>
            </a:extLst>
          </p:cNvPr>
          <p:cNvGrpSpPr/>
          <p:nvPr/>
        </p:nvGrpSpPr>
        <p:grpSpPr>
          <a:xfrm>
            <a:off x="540155" y="842219"/>
            <a:ext cx="692128" cy="719813"/>
            <a:chOff x="512793" y="3213794"/>
            <a:chExt cx="692308" cy="720000"/>
          </a:xfrm>
        </p:grpSpPr>
        <p:pic>
          <p:nvPicPr>
            <p:cNvPr id="5" name="Google Shape;160;p26">
              <a:extLst>
                <a:ext uri="{FF2B5EF4-FFF2-40B4-BE49-F238E27FC236}">
                  <a16:creationId xmlns:a16="http://schemas.microsoft.com/office/drawing/2014/main" id="{67795A53-3587-826F-12D7-6144D3028A6D}"/>
                </a:ext>
              </a:extLst>
            </p:cNvPr>
            <p:cNvPicPr preferRelativeResize="0"/>
            <p:nvPr/>
          </p:nvPicPr>
          <p:blipFill rotWithShape="1">
            <a:blip r:embed="rId3">
              <a:alphaModFix/>
            </a:blip>
            <a:srcRect/>
            <a:stretch/>
          </p:blipFill>
          <p:spPr>
            <a:xfrm>
              <a:off x="512793" y="3213794"/>
              <a:ext cx="692308" cy="720000"/>
            </a:xfrm>
            <a:prstGeom prst="rect">
              <a:avLst/>
            </a:prstGeom>
            <a:noFill/>
            <a:ln>
              <a:noFill/>
            </a:ln>
          </p:spPr>
        </p:pic>
        <p:pic>
          <p:nvPicPr>
            <p:cNvPr id="6" name="Google Shape;161;p26">
              <a:extLst>
                <a:ext uri="{FF2B5EF4-FFF2-40B4-BE49-F238E27FC236}">
                  <a16:creationId xmlns:a16="http://schemas.microsoft.com/office/drawing/2014/main" id="{4EC82510-B785-4950-3A83-7F0295EEEF6B}"/>
                </a:ext>
              </a:extLst>
            </p:cNvPr>
            <p:cNvPicPr preferRelativeResize="0"/>
            <p:nvPr/>
          </p:nvPicPr>
          <p:blipFill rotWithShape="1">
            <a:blip r:embed="rId4">
              <a:alphaModFix/>
            </a:blip>
            <a:srcRect/>
            <a:stretch/>
          </p:blipFill>
          <p:spPr>
            <a:xfrm>
              <a:off x="622351" y="3321809"/>
              <a:ext cx="475101" cy="475101"/>
            </a:xfrm>
            <a:prstGeom prst="rect">
              <a:avLst/>
            </a:prstGeom>
            <a:noFill/>
            <a:ln>
              <a:noFill/>
            </a:ln>
          </p:spPr>
        </p:pic>
      </p:grpSp>
      <p:sp>
        <p:nvSpPr>
          <p:cNvPr id="7" name="Google Shape;149;p26">
            <a:extLst>
              <a:ext uri="{FF2B5EF4-FFF2-40B4-BE49-F238E27FC236}">
                <a16:creationId xmlns:a16="http://schemas.microsoft.com/office/drawing/2014/main" id="{D7C04725-E9D3-6B5E-0AB9-8E394FA28076}"/>
              </a:ext>
            </a:extLst>
          </p:cNvPr>
          <p:cNvSpPr txBox="1"/>
          <p:nvPr/>
        </p:nvSpPr>
        <p:spPr>
          <a:xfrm>
            <a:off x="1263815" y="4540475"/>
            <a:ext cx="10410660" cy="1349190"/>
          </a:xfrm>
          <a:prstGeom prst="rect">
            <a:avLst/>
          </a:prstGeom>
          <a:noFill/>
          <a:ln>
            <a:noFill/>
          </a:ln>
        </p:spPr>
        <p:txBody>
          <a:bodyPr spcFirstLastPara="1" wrap="square" lIns="91401" tIns="45688" rIns="91401" bIns="45688" anchor="t" anchorCtr="0">
            <a:noAutofit/>
          </a:bodyPr>
          <a:lstStyle/>
          <a:p>
            <a:r>
              <a:rPr lang="pt-BR" sz="1600" b="1" dirty="0"/>
              <a:t>Qual deles tem o nariz mais comprido? </a:t>
            </a:r>
            <a:r>
              <a:rPr lang="pt-BR" sz="1600" dirty="0"/>
              <a:t>A resposta esperada é a do elefante, considerando a tromba. Caso mencionem outro animal, questione: “O que você chama de nariz nesse animal? É mais comprido que a tromba do elefante?”.</a:t>
            </a:r>
          </a:p>
          <a:p>
            <a:r>
              <a:rPr lang="pt-BR" sz="1600" dirty="0"/>
              <a:t>Essa conversa deve promover a justificativa das respostas, ampliar o vocabulário descritivo e fortalecer a capacidade de comparação e classificação com base em atributos visuais.</a:t>
            </a:r>
          </a:p>
          <a:p>
            <a:endParaRPr lang="pt-BR" sz="1600" dirty="0"/>
          </a:p>
        </p:txBody>
      </p:sp>
      <p:pic>
        <p:nvPicPr>
          <p:cNvPr id="11" name="Espaço Reservado para Imagem 6">
            <a:extLst>
              <a:ext uri="{FF2B5EF4-FFF2-40B4-BE49-F238E27FC236}">
                <a16:creationId xmlns:a16="http://schemas.microsoft.com/office/drawing/2014/main" id="{FFE063FC-7217-95F6-07FB-A790D8113783}"/>
              </a:ext>
            </a:extLst>
          </p:cNvPr>
          <p:cNvPicPr>
            <a:picLocks noChangeAspect="1"/>
          </p:cNvPicPr>
          <p:nvPr/>
        </p:nvPicPr>
        <p:blipFill>
          <a:blip r:embed="rId5"/>
          <a:srcRect t="938" b="938"/>
          <a:stretch/>
        </p:blipFill>
        <p:spPr>
          <a:xfrm>
            <a:off x="6094412" y="834184"/>
            <a:ext cx="5586414" cy="3083411"/>
          </a:xfrm>
          <a:prstGeom prst="rect">
            <a:avLst/>
          </a:prstGeom>
          <a:solidFill>
            <a:schemeClr val="lt2"/>
          </a:solidFill>
          <a:ln>
            <a:noFill/>
          </a:ln>
        </p:spPr>
      </p:pic>
    </p:spTree>
    <p:extLst>
      <p:ext uri="{BB962C8B-B14F-4D97-AF65-F5344CB8AC3E}">
        <p14:creationId xmlns:p14="http://schemas.microsoft.com/office/powerpoint/2010/main" val="3600765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09EC5171-AFFD-AA5B-966B-385C20036C21}"/>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588E1C31-18B1-F4C1-F47B-AC93ADDA0EC4}"/>
              </a:ext>
            </a:extLst>
          </p:cNvPr>
          <p:cNvSpPr txBox="1"/>
          <p:nvPr/>
        </p:nvSpPr>
        <p:spPr>
          <a:xfrm>
            <a:off x="1292452" y="856798"/>
            <a:ext cx="5364606" cy="4174042"/>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Dinâmica de condução: </a:t>
            </a:r>
            <a:r>
              <a:rPr lang="pt-BR" sz="1600" dirty="0"/>
              <a:t>caro professor, explique aos estudantes que eles observarão atentamente diferentes objetos da sala e os compararão entre si, identificando semelhanças e diferenças. Circule pela sala e, de forma natural, estimule a comparação com perguntas que despertem a curiosidade e provoquem o raciocínio. Você pode, por exemplo, apontar para duas garrafinhas e questionar: “Se colocarmos água até encher, em qual cabe mais? Como vocês podem descobrir?”. Ao observar os lápis, pergunte: “Quem será que tem o lápis mais comprido da turma? Como podemos medir para ter certeza?”. Ao olhar as mochilas, provoque: “Qual mochila está mais leve? E como podemos verificar isso sem abrir?”. Inclua também comparações sobre quantidade, como ao apontar para duas mesas: “Qual dessas mesas tem mais objetos em cima? Vamos contar juntos para conferir?”.</a:t>
            </a:r>
          </a:p>
          <a:p>
            <a:endParaRPr lang="pt-BR" sz="1600" dirty="0"/>
          </a:p>
          <a:p>
            <a:endParaRPr lang="pt-BR" sz="1600" dirty="0"/>
          </a:p>
          <a:p>
            <a:pPr indent="457200">
              <a:lnSpc>
                <a:spcPct val="90000"/>
              </a:lnSpc>
              <a:spcBef>
                <a:spcPts val="1000"/>
              </a:spcBef>
              <a:buSzPts val="1600"/>
            </a:pPr>
            <a:endParaRPr sz="1600" dirty="0">
              <a:solidFill>
                <a:schemeClr val="dk1"/>
              </a:solidFill>
            </a:endParaRPr>
          </a:p>
        </p:txBody>
      </p:sp>
      <p:pic>
        <p:nvPicPr>
          <p:cNvPr id="7" name="Espaço Reservado para Imagem 6">
            <a:extLst>
              <a:ext uri="{FF2B5EF4-FFF2-40B4-BE49-F238E27FC236}">
                <a16:creationId xmlns:a16="http://schemas.microsoft.com/office/drawing/2014/main" id="{8BB1320F-4AF7-4272-E55D-E99A149FC6D4}"/>
              </a:ext>
            </a:extLst>
          </p:cNvPr>
          <p:cNvPicPr>
            <a:picLocks noGrp="1" noChangeAspect="1"/>
          </p:cNvPicPr>
          <p:nvPr>
            <p:ph type="pic" idx="2"/>
          </p:nvPr>
        </p:nvPicPr>
        <p:blipFill>
          <a:blip r:embed="rId3"/>
          <a:srcRect t="942" b="942"/>
          <a:stretch/>
        </p:blipFill>
        <p:spPr>
          <a:xfrm>
            <a:off x="6565012" y="851118"/>
            <a:ext cx="5115813" cy="2823415"/>
          </a:xfrm>
        </p:spPr>
      </p:pic>
      <p:sp>
        <p:nvSpPr>
          <p:cNvPr id="2" name="Google Shape;155;p26">
            <a:extLst>
              <a:ext uri="{FF2B5EF4-FFF2-40B4-BE49-F238E27FC236}">
                <a16:creationId xmlns:a16="http://schemas.microsoft.com/office/drawing/2014/main" id="{2E46F3CE-7168-9E0A-67F1-1CADA8345E4E}"/>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4</a:t>
            </a:r>
            <a:endParaRPr dirty="0"/>
          </a:p>
        </p:txBody>
      </p:sp>
      <p:sp>
        <p:nvSpPr>
          <p:cNvPr id="4" name="Google Shape;185;p27">
            <a:extLst>
              <a:ext uri="{FF2B5EF4-FFF2-40B4-BE49-F238E27FC236}">
                <a16:creationId xmlns:a16="http://schemas.microsoft.com/office/drawing/2014/main" id="{599977BC-F7EC-950E-6B49-E3752429FF43}"/>
              </a:ext>
            </a:extLst>
          </p:cNvPr>
          <p:cNvSpPr txBox="1"/>
          <p:nvPr/>
        </p:nvSpPr>
        <p:spPr>
          <a:xfrm>
            <a:off x="1292451" y="5072358"/>
            <a:ext cx="10640887" cy="1302720"/>
          </a:xfrm>
          <a:prstGeom prst="rect">
            <a:avLst/>
          </a:prstGeom>
          <a:noFill/>
          <a:ln>
            <a:noFill/>
          </a:ln>
        </p:spPr>
        <p:txBody>
          <a:bodyPr spcFirstLastPara="1" wrap="square" lIns="91401" tIns="45688" rIns="91401" bIns="45688" anchor="t" anchorCtr="0">
            <a:noAutofit/>
          </a:bodyPr>
          <a:lstStyle/>
          <a:p>
            <a:r>
              <a:rPr lang="pt-BR" sz="1600" dirty="0"/>
              <a:t>Ao longo da conversa, acolha diferentes estratégias apresentadas pelas crianças: contagem, estimativa, medição por comparação direta, e incentive que justifiquem suas respostas. Caso surjam divergências, proponha formas concretas de verificar, reforçando o uso de critérios objetivos e observáveis. Essa atividade contribui para o desenvolvimento da linguagem matemática, da argumentação e da capacidade de observação, ao mesmo tempo em que promove interações significativas e colaborativas entre os estudantes.</a:t>
            </a:r>
          </a:p>
          <a:p>
            <a:pPr indent="457200">
              <a:lnSpc>
                <a:spcPct val="90000"/>
              </a:lnSpc>
              <a:spcBef>
                <a:spcPts val="1000"/>
              </a:spcBef>
              <a:buSzPts val="1600"/>
            </a:pPr>
            <a:endParaRPr sz="1600" dirty="0">
              <a:solidFill>
                <a:schemeClr val="dk1"/>
              </a:solidFill>
            </a:endParaRPr>
          </a:p>
        </p:txBody>
      </p:sp>
      <p:grpSp>
        <p:nvGrpSpPr>
          <p:cNvPr id="3" name="Google Shape;193;p27">
            <a:extLst>
              <a:ext uri="{FF2B5EF4-FFF2-40B4-BE49-F238E27FC236}">
                <a16:creationId xmlns:a16="http://schemas.microsoft.com/office/drawing/2014/main" id="{9320B938-BCC3-619F-DEFC-711F0A963C27}"/>
              </a:ext>
            </a:extLst>
          </p:cNvPr>
          <p:cNvGrpSpPr/>
          <p:nvPr/>
        </p:nvGrpSpPr>
        <p:grpSpPr>
          <a:xfrm>
            <a:off x="571064" y="835352"/>
            <a:ext cx="692128" cy="719813"/>
            <a:chOff x="512793" y="2412643"/>
            <a:chExt cx="692308" cy="720000"/>
          </a:xfrm>
        </p:grpSpPr>
        <p:pic>
          <p:nvPicPr>
            <p:cNvPr id="5" name="Google Shape;194;p27">
              <a:extLst>
                <a:ext uri="{FF2B5EF4-FFF2-40B4-BE49-F238E27FC236}">
                  <a16:creationId xmlns:a16="http://schemas.microsoft.com/office/drawing/2014/main" id="{2C48443B-2091-5B91-6735-D34A8B38087F}"/>
                </a:ext>
              </a:extLst>
            </p:cNvPr>
            <p:cNvPicPr preferRelativeResize="0"/>
            <p:nvPr/>
          </p:nvPicPr>
          <p:blipFill rotWithShape="1">
            <a:blip r:embed="rId4">
              <a:alphaModFix/>
            </a:blip>
            <a:srcRect/>
            <a:stretch/>
          </p:blipFill>
          <p:spPr>
            <a:xfrm>
              <a:off x="512793" y="2412643"/>
              <a:ext cx="692308" cy="720000"/>
            </a:xfrm>
            <a:prstGeom prst="rect">
              <a:avLst/>
            </a:prstGeom>
            <a:noFill/>
            <a:ln>
              <a:noFill/>
            </a:ln>
          </p:spPr>
        </p:pic>
        <p:pic>
          <p:nvPicPr>
            <p:cNvPr id="6" name="Google Shape;195;p27">
              <a:extLst>
                <a:ext uri="{FF2B5EF4-FFF2-40B4-BE49-F238E27FC236}">
                  <a16:creationId xmlns:a16="http://schemas.microsoft.com/office/drawing/2014/main" id="{61221B70-DD44-B4CF-86C1-21E59648029F}"/>
                </a:ext>
              </a:extLst>
            </p:cNvPr>
            <p:cNvPicPr preferRelativeResize="0"/>
            <p:nvPr/>
          </p:nvPicPr>
          <p:blipFill rotWithShape="1">
            <a:blip r:embed="rId5">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4049654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EDDC3294-D34B-ABCA-1F42-7B11CBB37AE2}"/>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13A1C49B-94BF-A086-A4AF-63DE234625A4}"/>
              </a:ext>
            </a:extLst>
          </p:cNvPr>
          <p:cNvSpPr txBox="1"/>
          <p:nvPr/>
        </p:nvSpPr>
        <p:spPr>
          <a:xfrm>
            <a:off x="1352211" y="844810"/>
            <a:ext cx="4481030" cy="3902041"/>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Dinâmica de condução: </a:t>
            </a:r>
            <a:r>
              <a:rPr lang="pt-BR" sz="1600" dirty="0"/>
              <a:t>caro professor, apresente aos estudantes os vasos da imagem e leia em voz alta a proposta da atividade. Antes de pedir que identifiquem o vaso mais estreito, introduza o significado da palavra. Mostre dois objetos da sala, como uma garrafa e uma caixa, e pergunte: “Qual ocupa menos espaço na largura? Qual é mais fino? Esse é o que chamamos de estreito”. Faça comparações simples, usando as mãos para mostrar a diferença entre largo e estreito, aproximando e afastando os dedos para representar visualmente a ideia.</a:t>
            </a:r>
          </a:p>
          <a:p>
            <a:pPr indent="457200" algn="just">
              <a:buSzPts val="1600"/>
            </a:pPr>
            <a:endParaRPr lang="pt-BR" sz="1600" dirty="0"/>
          </a:p>
          <a:p>
            <a:pPr>
              <a:lnSpc>
                <a:spcPct val="90000"/>
              </a:lnSpc>
              <a:spcBef>
                <a:spcPts val="1000"/>
              </a:spcBef>
              <a:buSzPts val="1600"/>
            </a:pPr>
            <a:endParaRPr sz="1600" dirty="0">
              <a:solidFill>
                <a:schemeClr val="dk1"/>
              </a:solidFill>
            </a:endParaRPr>
          </a:p>
        </p:txBody>
      </p:sp>
      <p:pic>
        <p:nvPicPr>
          <p:cNvPr id="7" name="Espaço Reservado para Imagem 6">
            <a:extLst>
              <a:ext uri="{FF2B5EF4-FFF2-40B4-BE49-F238E27FC236}">
                <a16:creationId xmlns:a16="http://schemas.microsoft.com/office/drawing/2014/main" id="{18A156CF-0577-8CA9-8414-4FAB1C4AFCE3}"/>
              </a:ext>
            </a:extLst>
          </p:cNvPr>
          <p:cNvPicPr>
            <a:picLocks noGrp="1" noChangeAspect="1"/>
          </p:cNvPicPr>
          <p:nvPr>
            <p:ph type="pic" idx="2"/>
          </p:nvPr>
        </p:nvPicPr>
        <p:blipFill>
          <a:blip r:embed="rId3"/>
          <a:srcRect t="937" b="937"/>
          <a:stretch/>
        </p:blipFill>
        <p:spPr>
          <a:xfrm>
            <a:off x="6094414" y="851118"/>
            <a:ext cx="5586412" cy="3083484"/>
          </a:xfrm>
        </p:spPr>
      </p:pic>
      <p:sp>
        <p:nvSpPr>
          <p:cNvPr id="2" name="Google Shape;155;p26">
            <a:extLst>
              <a:ext uri="{FF2B5EF4-FFF2-40B4-BE49-F238E27FC236}">
                <a16:creationId xmlns:a16="http://schemas.microsoft.com/office/drawing/2014/main" id="{D7588309-B844-7B51-86DD-FA1EFF77C518}"/>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7</a:t>
            </a:r>
            <a:endParaRPr dirty="0"/>
          </a:p>
        </p:txBody>
      </p:sp>
      <p:sp>
        <p:nvSpPr>
          <p:cNvPr id="5" name="Google Shape;185;p27">
            <a:extLst>
              <a:ext uri="{FF2B5EF4-FFF2-40B4-BE49-F238E27FC236}">
                <a16:creationId xmlns:a16="http://schemas.microsoft.com/office/drawing/2014/main" id="{127D64A4-65A7-F03A-A64E-7A51D043B37A}"/>
              </a:ext>
            </a:extLst>
          </p:cNvPr>
          <p:cNvSpPr txBox="1"/>
          <p:nvPr/>
        </p:nvSpPr>
        <p:spPr>
          <a:xfrm>
            <a:off x="1300774" y="4223287"/>
            <a:ext cx="10274968" cy="1028212"/>
          </a:xfrm>
          <a:prstGeom prst="rect">
            <a:avLst/>
          </a:prstGeom>
          <a:noFill/>
          <a:ln>
            <a:noFill/>
          </a:ln>
        </p:spPr>
        <p:txBody>
          <a:bodyPr spcFirstLastPara="1" wrap="square" lIns="91401" tIns="45688" rIns="91401" bIns="45688" anchor="t" anchorCtr="0">
            <a:noAutofit/>
          </a:bodyPr>
          <a:lstStyle/>
          <a:p>
            <a:pPr>
              <a:buSzPts val="1600"/>
            </a:pPr>
            <a:r>
              <a:rPr lang="pt-BR" sz="1600" dirty="0"/>
              <a:t>Em seguida, retorne à imagem e estimule a observação detalhada: “Qual vaso parece ter a parte mais fina? E qual é o mais largo? Como vocês podem ter certeza?”. Incentive que expliquem seu raciocínio usando termos como “mais estreito”, “mais largo” e “igual”. Se surgirem respostas diferentes, proponha estratégias de verificação, como medir a largura com palitos, régua ou até comparando com a largura de um dedo.</a:t>
            </a:r>
          </a:p>
          <a:p>
            <a:pPr indent="457200" algn="just">
              <a:buSzPts val="1600"/>
            </a:pPr>
            <a:endParaRPr lang="pt-BR" sz="1600" dirty="0"/>
          </a:p>
          <a:p>
            <a:pPr>
              <a:buSzPts val="1600"/>
            </a:pPr>
            <a:r>
              <a:rPr lang="pt-BR" sz="1600" dirty="0"/>
              <a:t>Valorize todas as hipóteses e, ao final, confirme junto com a turma qual vaso é realmente o mais estreito, registrando no quadro o nome da cor ou posição dele. Essa atividade ajuda a ampliar o vocabulário matemático, desenvolver a percepção visual e estabelecer critérios objetivos para comparações, favorecendo o pensamento lógico e a comunicação.</a:t>
            </a:r>
          </a:p>
          <a:p>
            <a:pPr>
              <a:lnSpc>
                <a:spcPct val="90000"/>
              </a:lnSpc>
              <a:spcBef>
                <a:spcPts val="1000"/>
              </a:spcBef>
              <a:buSzPts val="1600"/>
            </a:pPr>
            <a:endParaRPr sz="1600" dirty="0">
              <a:solidFill>
                <a:schemeClr val="dk1"/>
              </a:solidFill>
            </a:endParaRPr>
          </a:p>
        </p:txBody>
      </p:sp>
      <p:grpSp>
        <p:nvGrpSpPr>
          <p:cNvPr id="3" name="Agrupar 2">
            <a:extLst>
              <a:ext uri="{FF2B5EF4-FFF2-40B4-BE49-F238E27FC236}">
                <a16:creationId xmlns:a16="http://schemas.microsoft.com/office/drawing/2014/main" id="{C078203D-D564-56A1-BB3E-6B3504B32118}"/>
              </a:ext>
            </a:extLst>
          </p:cNvPr>
          <p:cNvGrpSpPr/>
          <p:nvPr/>
        </p:nvGrpSpPr>
        <p:grpSpPr>
          <a:xfrm>
            <a:off x="10195560" y="6416890"/>
            <a:ext cx="1879398" cy="472392"/>
            <a:chOff x="10195560" y="6400848"/>
            <a:chExt cx="1879398" cy="472392"/>
          </a:xfrm>
        </p:grpSpPr>
        <p:pic>
          <p:nvPicPr>
            <p:cNvPr id="4" name="Imagem 3">
              <a:extLst>
                <a:ext uri="{FF2B5EF4-FFF2-40B4-BE49-F238E27FC236}">
                  <a16:creationId xmlns:a16="http://schemas.microsoft.com/office/drawing/2014/main" id="{73B4D585-05CC-17F8-7F3B-E62A1D5323E7}"/>
                </a:ext>
              </a:extLst>
            </p:cNvPr>
            <p:cNvPicPr>
              <a:picLocks noChangeAspect="1"/>
            </p:cNvPicPr>
            <p:nvPr/>
          </p:nvPicPr>
          <p:blipFill>
            <a:blip r:embed="rId4"/>
            <a:srcRect/>
            <a:stretch/>
          </p:blipFill>
          <p:spPr>
            <a:xfrm>
              <a:off x="10195560" y="6400848"/>
              <a:ext cx="1879398" cy="457151"/>
            </a:xfrm>
            <a:prstGeom prst="rect">
              <a:avLst/>
            </a:prstGeom>
          </p:spPr>
        </p:pic>
        <p:sp>
          <p:nvSpPr>
            <p:cNvPr id="6" name="CaixaDeTexto 5">
              <a:extLst>
                <a:ext uri="{FF2B5EF4-FFF2-40B4-BE49-F238E27FC236}">
                  <a16:creationId xmlns:a16="http://schemas.microsoft.com/office/drawing/2014/main" id="{FC63D64B-C95D-E96B-B7F1-D14DB0BC96FB}"/>
                </a:ext>
              </a:extLst>
            </p:cNvPr>
            <p:cNvSpPr txBox="1"/>
            <p:nvPr/>
          </p:nvSpPr>
          <p:spPr>
            <a:xfrm>
              <a:off x="10347960" y="6493584"/>
              <a:ext cx="1275080" cy="379656"/>
            </a:xfrm>
            <a:prstGeom prst="rect">
              <a:avLst/>
            </a:prstGeom>
            <a:noFill/>
          </p:spPr>
          <p:txBody>
            <a:bodyPr wrap="square" rtlCol="0">
              <a:spAutoFit/>
            </a:bodyPr>
            <a:lstStyle/>
            <a:p>
              <a:r>
                <a:rPr lang="pt-BR" sz="1800" b="1" dirty="0">
                  <a:solidFill>
                    <a:schemeClr val="bg1"/>
                  </a:solidFill>
                  <a:effectLst>
                    <a:outerShdw blurRad="38100" dist="38100" dir="2700000" algn="tl">
                      <a:srgbClr val="000000">
                        <a:alpha val="43137"/>
                      </a:srgbClr>
                    </a:outerShdw>
                  </a:effectLst>
                  <a:latin typeface="Grandstander" pitchFamily="2" charset="0"/>
                </a:rPr>
                <a:t>CONTINUA</a:t>
              </a:r>
            </a:p>
          </p:txBody>
        </p:sp>
      </p:grpSp>
      <p:grpSp>
        <p:nvGrpSpPr>
          <p:cNvPr id="8" name="Google Shape;193;p27">
            <a:extLst>
              <a:ext uri="{FF2B5EF4-FFF2-40B4-BE49-F238E27FC236}">
                <a16:creationId xmlns:a16="http://schemas.microsoft.com/office/drawing/2014/main" id="{53B7CED5-9BD6-0EAC-60FF-B4D4A52E710D}"/>
              </a:ext>
            </a:extLst>
          </p:cNvPr>
          <p:cNvGrpSpPr/>
          <p:nvPr/>
        </p:nvGrpSpPr>
        <p:grpSpPr>
          <a:xfrm>
            <a:off x="571064" y="835352"/>
            <a:ext cx="692128" cy="719813"/>
            <a:chOff x="512793" y="2412643"/>
            <a:chExt cx="692308" cy="720000"/>
          </a:xfrm>
        </p:grpSpPr>
        <p:pic>
          <p:nvPicPr>
            <p:cNvPr id="9" name="Google Shape;194;p27">
              <a:extLst>
                <a:ext uri="{FF2B5EF4-FFF2-40B4-BE49-F238E27FC236}">
                  <a16:creationId xmlns:a16="http://schemas.microsoft.com/office/drawing/2014/main" id="{B28185E1-12E2-5779-D803-427B5E794038}"/>
                </a:ext>
              </a:extLst>
            </p:cNvPr>
            <p:cNvPicPr preferRelativeResize="0"/>
            <p:nvPr/>
          </p:nvPicPr>
          <p:blipFill rotWithShape="1">
            <a:blip r:embed="rId5">
              <a:alphaModFix/>
            </a:blip>
            <a:srcRect/>
            <a:stretch/>
          </p:blipFill>
          <p:spPr>
            <a:xfrm>
              <a:off x="512793" y="2412643"/>
              <a:ext cx="692308" cy="720000"/>
            </a:xfrm>
            <a:prstGeom prst="rect">
              <a:avLst/>
            </a:prstGeom>
            <a:noFill/>
            <a:ln>
              <a:noFill/>
            </a:ln>
          </p:spPr>
        </p:pic>
        <p:pic>
          <p:nvPicPr>
            <p:cNvPr id="10" name="Google Shape;195;p27">
              <a:extLst>
                <a:ext uri="{FF2B5EF4-FFF2-40B4-BE49-F238E27FC236}">
                  <a16:creationId xmlns:a16="http://schemas.microsoft.com/office/drawing/2014/main" id="{610AC132-E9B2-54A4-38DE-D67BEF5B79D8}"/>
                </a:ext>
              </a:extLst>
            </p:cNvPr>
            <p:cNvPicPr preferRelativeResize="0"/>
            <p:nvPr/>
          </p:nvPicPr>
          <p:blipFill rotWithShape="1">
            <a:blip r:embed="rId6">
              <a:alphaModFix/>
            </a:blip>
            <a:srcRect/>
            <a:stretch/>
          </p:blipFill>
          <p:spPr>
            <a:xfrm>
              <a:off x="649145" y="2523978"/>
              <a:ext cx="453600" cy="453600"/>
            </a:xfrm>
            <a:prstGeom prst="rect">
              <a:avLst/>
            </a:prstGeom>
            <a:noFill/>
            <a:ln>
              <a:noFill/>
            </a:ln>
          </p:spPr>
        </p:pic>
      </p:grpSp>
    </p:spTree>
    <p:extLst>
      <p:ext uri="{BB962C8B-B14F-4D97-AF65-F5344CB8AC3E}">
        <p14:creationId xmlns:p14="http://schemas.microsoft.com/office/powerpoint/2010/main" val="2475504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34C196A8-352C-6097-0E10-FE86DF500D65}"/>
            </a:ext>
          </a:extLst>
        </p:cNvPr>
        <p:cNvGrpSpPr/>
        <p:nvPr/>
      </p:nvGrpSpPr>
      <p:grpSpPr>
        <a:xfrm>
          <a:off x="0" y="0"/>
          <a:ext cx="0" cy="0"/>
          <a:chOff x="0" y="0"/>
          <a:chExt cx="0" cy="0"/>
        </a:xfrm>
      </p:grpSpPr>
      <p:sp>
        <p:nvSpPr>
          <p:cNvPr id="2" name="Google Shape;155;p26">
            <a:extLst>
              <a:ext uri="{FF2B5EF4-FFF2-40B4-BE49-F238E27FC236}">
                <a16:creationId xmlns:a16="http://schemas.microsoft.com/office/drawing/2014/main" id="{2309CFA6-9CC0-76E7-2A76-5C1A80ACA9A4}"/>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7</a:t>
            </a:r>
            <a:endParaRPr dirty="0"/>
          </a:p>
        </p:txBody>
      </p:sp>
      <p:sp>
        <p:nvSpPr>
          <p:cNvPr id="3" name="Google Shape;149;p26">
            <a:extLst>
              <a:ext uri="{FF2B5EF4-FFF2-40B4-BE49-F238E27FC236}">
                <a16:creationId xmlns:a16="http://schemas.microsoft.com/office/drawing/2014/main" id="{373D3E39-3E28-FFE5-87C1-68F36C75C99A}"/>
              </a:ext>
            </a:extLst>
          </p:cNvPr>
          <p:cNvSpPr txBox="1"/>
          <p:nvPr/>
        </p:nvSpPr>
        <p:spPr>
          <a:xfrm>
            <a:off x="1027326" y="747624"/>
            <a:ext cx="5207220" cy="3396864"/>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Expectativas de respostas:</a:t>
            </a:r>
            <a:endParaRPr lang="pt-BR" sz="1600" dirty="0"/>
          </a:p>
          <a:p>
            <a:r>
              <a:rPr lang="pt-BR" sz="1600" b="1" dirty="0"/>
              <a:t>O que significa “estreito”? </a:t>
            </a:r>
            <a:r>
              <a:rPr lang="pt-BR" sz="1600" dirty="0"/>
              <a:t>Espera-se que os estudantes associem “estreito” a algo mais fino ou que ocupa menos espaço na largura. Alguns podem usar termos próprios, como “magro” ou “fininho”. Se não chegarem ao termo, podem ser mostrados exemplos concretos (um caderno e uma régua) para facilitar a compreensão.</a:t>
            </a:r>
          </a:p>
          <a:p>
            <a:r>
              <a:rPr lang="pt-BR" sz="1600" b="1" dirty="0"/>
              <a:t>Qual vaso parece o mais estreito? </a:t>
            </a:r>
            <a:r>
              <a:rPr lang="pt-BR" sz="1600" dirty="0"/>
              <a:t>A maioria deverá apontar o vaso azul, à direita, por ser visivelmente o mais fino. Alguns estudantes podem se confundir e escolher o vaso branco por ser alto, mas não o mais estreito. Nesse caso, retome a diferença entre altura e largura, apontando visualmente as partes do vaso.</a:t>
            </a:r>
          </a:p>
          <a:p>
            <a:endParaRPr lang="pt-BR" sz="1600" dirty="0"/>
          </a:p>
          <a:p>
            <a:pPr indent="457200"/>
            <a:endParaRPr lang="pt-BR" sz="1600" dirty="0"/>
          </a:p>
          <a:p>
            <a:pPr>
              <a:lnSpc>
                <a:spcPct val="90000"/>
              </a:lnSpc>
              <a:spcBef>
                <a:spcPts val="1000"/>
              </a:spcBef>
              <a:buClr>
                <a:schemeClr val="dk1"/>
              </a:buClr>
              <a:buSzPts val="1600"/>
            </a:pPr>
            <a:endParaRPr sz="1600" dirty="0">
              <a:solidFill>
                <a:schemeClr val="dk1"/>
              </a:solidFill>
            </a:endParaRPr>
          </a:p>
        </p:txBody>
      </p:sp>
      <p:grpSp>
        <p:nvGrpSpPr>
          <p:cNvPr id="4" name="Google Shape;159;p26">
            <a:extLst>
              <a:ext uri="{FF2B5EF4-FFF2-40B4-BE49-F238E27FC236}">
                <a16:creationId xmlns:a16="http://schemas.microsoft.com/office/drawing/2014/main" id="{F557F0F5-07C9-C016-02FC-318148E8119E}"/>
              </a:ext>
            </a:extLst>
          </p:cNvPr>
          <p:cNvGrpSpPr/>
          <p:nvPr/>
        </p:nvGrpSpPr>
        <p:grpSpPr>
          <a:xfrm>
            <a:off x="335197" y="747623"/>
            <a:ext cx="692128" cy="719813"/>
            <a:chOff x="512793" y="3213794"/>
            <a:chExt cx="692308" cy="720000"/>
          </a:xfrm>
        </p:grpSpPr>
        <p:pic>
          <p:nvPicPr>
            <p:cNvPr id="5" name="Google Shape;160;p26">
              <a:extLst>
                <a:ext uri="{FF2B5EF4-FFF2-40B4-BE49-F238E27FC236}">
                  <a16:creationId xmlns:a16="http://schemas.microsoft.com/office/drawing/2014/main" id="{7644F609-C39B-D371-CABA-382B03911059}"/>
                </a:ext>
              </a:extLst>
            </p:cNvPr>
            <p:cNvPicPr preferRelativeResize="0"/>
            <p:nvPr/>
          </p:nvPicPr>
          <p:blipFill rotWithShape="1">
            <a:blip r:embed="rId3">
              <a:alphaModFix/>
            </a:blip>
            <a:srcRect/>
            <a:stretch/>
          </p:blipFill>
          <p:spPr>
            <a:xfrm>
              <a:off x="512793" y="3213794"/>
              <a:ext cx="692308" cy="720000"/>
            </a:xfrm>
            <a:prstGeom prst="rect">
              <a:avLst/>
            </a:prstGeom>
            <a:noFill/>
            <a:ln>
              <a:noFill/>
            </a:ln>
          </p:spPr>
        </p:pic>
        <p:pic>
          <p:nvPicPr>
            <p:cNvPr id="6" name="Google Shape;161;p26">
              <a:extLst>
                <a:ext uri="{FF2B5EF4-FFF2-40B4-BE49-F238E27FC236}">
                  <a16:creationId xmlns:a16="http://schemas.microsoft.com/office/drawing/2014/main" id="{7824B840-D041-2DB8-F303-24823C2D9D79}"/>
                </a:ext>
              </a:extLst>
            </p:cNvPr>
            <p:cNvPicPr preferRelativeResize="0"/>
            <p:nvPr/>
          </p:nvPicPr>
          <p:blipFill rotWithShape="1">
            <a:blip r:embed="rId4">
              <a:alphaModFix/>
            </a:blip>
            <a:srcRect/>
            <a:stretch/>
          </p:blipFill>
          <p:spPr>
            <a:xfrm>
              <a:off x="622351" y="3321809"/>
              <a:ext cx="475101" cy="475101"/>
            </a:xfrm>
            <a:prstGeom prst="rect">
              <a:avLst/>
            </a:prstGeom>
            <a:noFill/>
            <a:ln>
              <a:noFill/>
            </a:ln>
          </p:spPr>
        </p:pic>
      </p:grpSp>
      <p:sp>
        <p:nvSpPr>
          <p:cNvPr id="11" name="Google Shape;149;p26">
            <a:extLst>
              <a:ext uri="{FF2B5EF4-FFF2-40B4-BE49-F238E27FC236}">
                <a16:creationId xmlns:a16="http://schemas.microsoft.com/office/drawing/2014/main" id="{82324593-0B1D-2EC2-002E-162BFB08D610}"/>
              </a:ext>
            </a:extLst>
          </p:cNvPr>
          <p:cNvSpPr txBox="1"/>
          <p:nvPr/>
        </p:nvSpPr>
        <p:spPr>
          <a:xfrm>
            <a:off x="1027325" y="4155841"/>
            <a:ext cx="10978627" cy="3396864"/>
          </a:xfrm>
          <a:prstGeom prst="rect">
            <a:avLst/>
          </a:prstGeom>
          <a:noFill/>
          <a:ln>
            <a:noFill/>
          </a:ln>
        </p:spPr>
        <p:txBody>
          <a:bodyPr spcFirstLastPara="1" wrap="square" lIns="91401" tIns="45688" rIns="91401" bIns="45688" anchor="t" anchorCtr="0">
            <a:noAutofit/>
          </a:bodyPr>
          <a:lstStyle/>
          <a:p>
            <a:r>
              <a:rPr lang="pt-BR" sz="1600" b="1" dirty="0"/>
              <a:t>E qual vaso é o mais largo?</a:t>
            </a:r>
            <a:r>
              <a:rPr lang="pt-BR" sz="1600" dirty="0"/>
              <a:t> Espera-se que identifiquem o vaso marrom como o mais largo. Caso não percebam, incentive comparações diretas: “Se colocarmos o vaso azul e o vaso marrom lado a lado, qual ocupa mais espaço na largura?”</a:t>
            </a:r>
          </a:p>
          <a:p>
            <a:r>
              <a:rPr lang="pt-BR" sz="1600" b="1" dirty="0"/>
              <a:t>Como podemos ter certeza de qual é mais estreito?</a:t>
            </a:r>
            <a:r>
              <a:rPr lang="pt-BR" sz="1600" dirty="0"/>
              <a:t> Alguns podem sugerir medir com régua, outros usar os dedos para comparar, ou ainda sobrepor imagens. Se não surgirem estratégias, pode ser proposta a medição com objetos de referência, como palitos ou tiras de papel.</a:t>
            </a:r>
          </a:p>
          <a:p>
            <a:r>
              <a:rPr lang="pt-BR" sz="1600" dirty="0"/>
              <a:t>Com essa atividade, espera-se que os estudantes ampliem o vocabulário matemático, aprendam a diferenciar conceitos como largura e altura e desenvolvam estratégias para comparar objetos, fortalecendo o raciocínio lógico e a comunicação oral.</a:t>
            </a:r>
          </a:p>
          <a:p>
            <a:pPr>
              <a:lnSpc>
                <a:spcPct val="90000"/>
              </a:lnSpc>
              <a:spcBef>
                <a:spcPts val="1000"/>
              </a:spcBef>
              <a:buClr>
                <a:schemeClr val="dk1"/>
              </a:buClr>
              <a:buSzPts val="1600"/>
            </a:pPr>
            <a:endParaRPr sz="1600" dirty="0">
              <a:solidFill>
                <a:schemeClr val="dk1"/>
              </a:solidFill>
            </a:endParaRPr>
          </a:p>
        </p:txBody>
      </p:sp>
      <p:pic>
        <p:nvPicPr>
          <p:cNvPr id="9" name="Espaço Reservado para Imagem 6">
            <a:extLst>
              <a:ext uri="{FF2B5EF4-FFF2-40B4-BE49-F238E27FC236}">
                <a16:creationId xmlns:a16="http://schemas.microsoft.com/office/drawing/2014/main" id="{213216A5-AD6D-DFD6-101F-21AA6265ED54}"/>
              </a:ext>
            </a:extLst>
          </p:cNvPr>
          <p:cNvPicPr>
            <a:picLocks noChangeAspect="1"/>
          </p:cNvPicPr>
          <p:nvPr/>
        </p:nvPicPr>
        <p:blipFill>
          <a:blip r:embed="rId5"/>
          <a:srcRect t="937" b="937"/>
          <a:stretch/>
        </p:blipFill>
        <p:spPr>
          <a:xfrm>
            <a:off x="6094414" y="851118"/>
            <a:ext cx="5586412" cy="3083484"/>
          </a:xfrm>
          <a:prstGeom prst="rect">
            <a:avLst/>
          </a:prstGeom>
          <a:solidFill>
            <a:schemeClr val="lt2"/>
          </a:solidFill>
          <a:ln>
            <a:noFill/>
          </a:ln>
        </p:spPr>
      </p:pic>
    </p:spTree>
    <p:extLst>
      <p:ext uri="{BB962C8B-B14F-4D97-AF65-F5344CB8AC3E}">
        <p14:creationId xmlns:p14="http://schemas.microsoft.com/office/powerpoint/2010/main" val="302103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0">
          <a:extLst>
            <a:ext uri="{FF2B5EF4-FFF2-40B4-BE49-F238E27FC236}">
              <a16:creationId xmlns:a16="http://schemas.microsoft.com/office/drawing/2014/main" id="{A853674F-A966-39BD-A073-A803D3014007}"/>
            </a:ext>
          </a:extLst>
        </p:cNvPr>
        <p:cNvGrpSpPr/>
        <p:nvPr/>
      </p:nvGrpSpPr>
      <p:grpSpPr>
        <a:xfrm>
          <a:off x="0" y="0"/>
          <a:ext cx="0" cy="0"/>
          <a:chOff x="0" y="0"/>
          <a:chExt cx="0" cy="0"/>
        </a:xfrm>
      </p:grpSpPr>
      <p:sp>
        <p:nvSpPr>
          <p:cNvPr id="185" name="Google Shape;185;p27">
            <a:extLst>
              <a:ext uri="{FF2B5EF4-FFF2-40B4-BE49-F238E27FC236}">
                <a16:creationId xmlns:a16="http://schemas.microsoft.com/office/drawing/2014/main" id="{30CC460D-EA1B-E2E7-2C38-ED9B2E851D5E}"/>
              </a:ext>
            </a:extLst>
          </p:cNvPr>
          <p:cNvSpPr txBox="1"/>
          <p:nvPr/>
        </p:nvSpPr>
        <p:spPr>
          <a:xfrm>
            <a:off x="1115962" y="789611"/>
            <a:ext cx="6741102" cy="4447408"/>
          </a:xfrm>
          <a:prstGeom prst="rect">
            <a:avLst/>
          </a:prstGeom>
          <a:noFill/>
          <a:ln>
            <a:noFill/>
          </a:ln>
        </p:spPr>
        <p:txBody>
          <a:bodyPr spcFirstLastPara="1" wrap="square" lIns="91401" tIns="45688" rIns="91401" bIns="45688" anchor="t" anchorCtr="0">
            <a:noAutofit/>
          </a:bodyPr>
          <a:lstStyle/>
          <a:p>
            <a:pPr>
              <a:lnSpc>
                <a:spcPct val="90000"/>
              </a:lnSpc>
              <a:buSzPts val="1600"/>
            </a:pPr>
            <a:r>
              <a:rPr lang="pt-BR" sz="1600" b="1" dirty="0"/>
              <a:t>Dinâmica de condução: </a:t>
            </a:r>
            <a:r>
              <a:rPr lang="pt-BR" sz="1600" dirty="0"/>
              <a:t>caro professor, antes de iniciar, convide as crianças a observarem o mapa e localizarem a escola e o parque. Peça que descrevam o que veem: “O que existe no caminho entre a escola e o parque? Há ruas, prédios, árvores?”. Em seguida, explique que há dois caminhos para ir da escola até o parque: o caminho azul e o caminho amarelo.</a:t>
            </a:r>
          </a:p>
          <a:p>
            <a:pPr>
              <a:buSzPts val="1600"/>
            </a:pPr>
            <a:r>
              <a:rPr lang="pt-BR" sz="1600" dirty="0"/>
              <a:t>Leia a pergunta principal: “Qual caminho é mais longo?” e instigue: “O que significa um caminho ser mais longo? É mais longo quando demora mais para chegar? Ou quando precisa andar mais distância?”. Ouça as ideias, acolha diferentes respostas e, se necessário, explique que mais longo quer dizer que o trajeto ocupa mais espaço do início até o fim.</a:t>
            </a:r>
          </a:p>
          <a:p>
            <a:pPr>
              <a:buSzPts val="1600"/>
            </a:pPr>
            <a:r>
              <a:rPr lang="pt-BR" sz="1600" dirty="0"/>
              <a:t>Proponha que acompanhem com o dedo cada um dos caminhos, comparando: “Se seguirmos pelo caminho azul, passaremos por onde? E se formos pelo amarelo, o que veremos no trajeto?”. Pergunte: “Qual caminho parece ter mais voltas ou curvas? Isso pode deixá-lo mais longo ou mais curto?”. Incentive as crianças a justificarem: “Por que você acha que esse é o caminho mais longo?”.</a:t>
            </a:r>
          </a:p>
          <a:p>
            <a:pPr>
              <a:buSzPts val="1600"/>
            </a:pPr>
            <a:endParaRPr lang="pt-BR" sz="1600" dirty="0"/>
          </a:p>
          <a:p>
            <a:pPr>
              <a:buSzPts val="1600"/>
            </a:pPr>
            <a:endParaRPr lang="pt-BR" sz="1600" dirty="0"/>
          </a:p>
          <a:p>
            <a:pPr>
              <a:buSzPts val="1600"/>
            </a:pPr>
            <a:endParaRPr lang="pt-BR" sz="1600" dirty="0"/>
          </a:p>
          <a:p>
            <a:pPr>
              <a:lnSpc>
                <a:spcPct val="90000"/>
              </a:lnSpc>
              <a:spcBef>
                <a:spcPts val="1000"/>
              </a:spcBef>
              <a:buSzPts val="1600"/>
            </a:pPr>
            <a:endParaRPr sz="1600" dirty="0">
              <a:solidFill>
                <a:schemeClr val="dk1"/>
              </a:solidFill>
            </a:endParaRPr>
          </a:p>
        </p:txBody>
      </p:sp>
      <p:grpSp>
        <p:nvGrpSpPr>
          <p:cNvPr id="193" name="Google Shape;193;p27">
            <a:extLst>
              <a:ext uri="{FF2B5EF4-FFF2-40B4-BE49-F238E27FC236}">
                <a16:creationId xmlns:a16="http://schemas.microsoft.com/office/drawing/2014/main" id="{42690C6B-F4F9-E177-2461-D1CC4973B30D}"/>
              </a:ext>
            </a:extLst>
          </p:cNvPr>
          <p:cNvGrpSpPr/>
          <p:nvPr/>
        </p:nvGrpSpPr>
        <p:grpSpPr>
          <a:xfrm>
            <a:off x="389846" y="789610"/>
            <a:ext cx="692128" cy="719813"/>
            <a:chOff x="512793" y="2412643"/>
            <a:chExt cx="692308" cy="720000"/>
          </a:xfrm>
        </p:grpSpPr>
        <p:pic>
          <p:nvPicPr>
            <p:cNvPr id="194" name="Google Shape;194;p27">
              <a:extLst>
                <a:ext uri="{FF2B5EF4-FFF2-40B4-BE49-F238E27FC236}">
                  <a16:creationId xmlns:a16="http://schemas.microsoft.com/office/drawing/2014/main" id="{81380BB5-4ED6-F6DB-1DDA-1A0FC59F7192}"/>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95" name="Google Shape;195;p27">
              <a:extLst>
                <a:ext uri="{FF2B5EF4-FFF2-40B4-BE49-F238E27FC236}">
                  <a16:creationId xmlns:a16="http://schemas.microsoft.com/office/drawing/2014/main" id="{86105F41-7903-73E9-BAA0-0BD3A973900F}"/>
                </a:ext>
              </a:extLst>
            </p:cNvPr>
            <p:cNvPicPr preferRelativeResize="0"/>
            <p:nvPr/>
          </p:nvPicPr>
          <p:blipFill rotWithShape="1">
            <a:blip r:embed="rId4">
              <a:alphaModFix/>
            </a:blip>
            <a:srcRect/>
            <a:stretch/>
          </p:blipFill>
          <p:spPr>
            <a:xfrm>
              <a:off x="649145" y="2523978"/>
              <a:ext cx="453600" cy="453600"/>
            </a:xfrm>
            <a:prstGeom prst="rect">
              <a:avLst/>
            </a:prstGeom>
            <a:noFill/>
            <a:ln>
              <a:noFill/>
            </a:ln>
          </p:spPr>
        </p:pic>
      </p:grpSp>
      <p:pic>
        <p:nvPicPr>
          <p:cNvPr id="7" name="Espaço Reservado para Imagem 6">
            <a:extLst>
              <a:ext uri="{FF2B5EF4-FFF2-40B4-BE49-F238E27FC236}">
                <a16:creationId xmlns:a16="http://schemas.microsoft.com/office/drawing/2014/main" id="{409CEA0F-6D88-F4CC-409A-A65CDFB0E6CE}"/>
              </a:ext>
            </a:extLst>
          </p:cNvPr>
          <p:cNvPicPr>
            <a:picLocks noGrp="1" noChangeAspect="1"/>
          </p:cNvPicPr>
          <p:nvPr>
            <p:ph type="pic" idx="2"/>
          </p:nvPr>
        </p:nvPicPr>
        <p:blipFill>
          <a:blip r:embed="rId5"/>
          <a:srcRect t="913" b="913"/>
          <a:stretch/>
        </p:blipFill>
        <p:spPr>
          <a:xfrm>
            <a:off x="7805738" y="882650"/>
            <a:ext cx="3875087" cy="2139950"/>
          </a:xfrm>
        </p:spPr>
      </p:pic>
      <p:sp>
        <p:nvSpPr>
          <p:cNvPr id="2" name="Google Shape;155;p26">
            <a:extLst>
              <a:ext uri="{FF2B5EF4-FFF2-40B4-BE49-F238E27FC236}">
                <a16:creationId xmlns:a16="http://schemas.microsoft.com/office/drawing/2014/main" id="{CCF3F738-DFE6-9CC9-0018-C207A5DB9C1F}"/>
              </a:ext>
            </a:extLst>
          </p:cNvPr>
          <p:cNvSpPr txBox="1">
            <a:spLocks noGrp="1"/>
          </p:cNvSpPr>
          <p:nvPr>
            <p:ph type="subTitle" idx="1"/>
          </p:nvPr>
        </p:nvSpPr>
        <p:spPr>
          <a:prstGeom prst="rect">
            <a:avLst/>
          </a:prstGeom>
          <a:noFill/>
          <a:ln>
            <a:noFill/>
          </a:ln>
        </p:spPr>
        <p:txBody>
          <a:bodyPr spcFirstLastPara="1" wrap="square" lIns="215944" tIns="71981" rIns="215944" bIns="71981" anchor="ctr" anchorCtr="0">
            <a:spAutoFit/>
          </a:bodyPr>
          <a:lstStyle/>
          <a:p>
            <a:pPr marL="0" indent="0" algn="ctr"/>
            <a:r>
              <a:rPr lang="pt-BR" dirty="0"/>
              <a:t>SLIDE 13</a:t>
            </a:r>
            <a:endParaRPr dirty="0"/>
          </a:p>
        </p:txBody>
      </p:sp>
      <p:sp>
        <p:nvSpPr>
          <p:cNvPr id="4" name="Google Shape;185;p27">
            <a:extLst>
              <a:ext uri="{FF2B5EF4-FFF2-40B4-BE49-F238E27FC236}">
                <a16:creationId xmlns:a16="http://schemas.microsoft.com/office/drawing/2014/main" id="{6CEB8819-5DDB-1EC2-2541-C16A485E3364}"/>
              </a:ext>
            </a:extLst>
          </p:cNvPr>
          <p:cNvSpPr txBox="1"/>
          <p:nvPr/>
        </p:nvSpPr>
        <p:spPr>
          <a:xfrm>
            <a:off x="1115962" y="4934100"/>
            <a:ext cx="10699986" cy="1537952"/>
          </a:xfrm>
          <a:prstGeom prst="rect">
            <a:avLst/>
          </a:prstGeom>
          <a:noFill/>
          <a:ln>
            <a:noFill/>
          </a:ln>
        </p:spPr>
        <p:txBody>
          <a:bodyPr spcFirstLastPara="1" wrap="square" lIns="91401" tIns="45688" rIns="91401" bIns="45688" anchor="t" anchorCtr="0">
            <a:noAutofit/>
          </a:bodyPr>
          <a:lstStyle/>
          <a:p>
            <a:pPr>
              <a:buSzPts val="1600"/>
            </a:pPr>
            <a:r>
              <a:rPr lang="pt-BR" sz="1600" dirty="0"/>
              <a:t>Depois de registrarem sua resposta pintando o trajeto escolhido, explore  </a:t>
            </a:r>
          </a:p>
          <a:p>
            <a:pPr>
              <a:buSzPts val="1600"/>
            </a:pPr>
            <a:r>
              <a:rPr lang="pt-BR" sz="1600" dirty="0"/>
              <a:t>também o conceito de “mais curto”: “E qual caminho é mais rápido para chegar? Como você sabe?”. Se surgir confusão entre rápido e curto, use exemplos do cotidiano, como “Ir para o recreio pela porta da frente ou pelos fundos da escola”.</a:t>
            </a:r>
          </a:p>
          <a:p>
            <a:pPr>
              <a:buSzPts val="1600"/>
            </a:pPr>
            <a:r>
              <a:rPr lang="pt-BR" sz="1600" dirty="0"/>
              <a:t>Finalize reforçando que compreender trajetos mais longos e curtos ajuda não só na matemática, mas também no dia a dia, quando precisamos escolher o melhor caminho para chegar a algum lugar.</a:t>
            </a:r>
          </a:p>
          <a:p>
            <a:pPr>
              <a:lnSpc>
                <a:spcPct val="90000"/>
              </a:lnSpc>
              <a:spcBef>
                <a:spcPts val="1000"/>
              </a:spcBef>
              <a:buSzPts val="1600"/>
            </a:pPr>
            <a:endParaRPr sz="1600" dirty="0">
              <a:solidFill>
                <a:schemeClr val="dk1"/>
              </a:solidFill>
            </a:endParaRPr>
          </a:p>
        </p:txBody>
      </p:sp>
    </p:spTree>
    <p:extLst>
      <p:ext uri="{BB962C8B-B14F-4D97-AF65-F5344CB8AC3E}">
        <p14:creationId xmlns:p14="http://schemas.microsoft.com/office/powerpoint/2010/main" val="661298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A1CBD7D-19B3-0820-3A8D-BBF8A4977402}"/>
              </a:ext>
            </a:extLst>
          </p:cNvPr>
          <p:cNvSpPr txBox="1"/>
          <p:nvPr/>
        </p:nvSpPr>
        <p:spPr>
          <a:xfrm>
            <a:off x="534250" y="1003959"/>
            <a:ext cx="9884293" cy="594265"/>
          </a:xfrm>
          <a:prstGeom prst="rect">
            <a:avLst/>
          </a:prstGeom>
          <a:noFill/>
        </p:spPr>
        <p:txBody>
          <a:bodyPr wrap="square">
            <a:spAutoFit/>
          </a:bodyPr>
          <a:lstStyle/>
          <a:p>
            <a:pPr lvl="0">
              <a:lnSpc>
                <a:spcPct val="115000"/>
              </a:lnSpc>
            </a:pPr>
            <a:r>
              <a:rPr lang="pt-BR" sz="3100" b="1" kern="100" dirty="0">
                <a:latin typeface="+mj-lt"/>
                <a:ea typeface="Aptos" panose="020B0004020202020204" pitchFamily="34" charset="0"/>
                <a:cs typeface="Arial" panose="020B0604020202020204" pitchFamily="34" charset="0"/>
              </a:rPr>
              <a:t>     CONVERSE COM A TURMA</a:t>
            </a:r>
          </a:p>
        </p:txBody>
      </p:sp>
      <p:sp>
        <p:nvSpPr>
          <p:cNvPr id="8" name="CaixaDeTexto 7">
            <a:extLst>
              <a:ext uri="{FF2B5EF4-FFF2-40B4-BE49-F238E27FC236}">
                <a16:creationId xmlns:a16="http://schemas.microsoft.com/office/drawing/2014/main" id="{01653A81-FB7C-7185-9FD6-3A31164C33F5}"/>
              </a:ext>
            </a:extLst>
          </p:cNvPr>
          <p:cNvSpPr txBox="1"/>
          <p:nvPr/>
        </p:nvSpPr>
        <p:spPr>
          <a:xfrm>
            <a:off x="326711" y="1697716"/>
            <a:ext cx="11327865" cy="966290"/>
          </a:xfrm>
          <a:prstGeom prst="rect">
            <a:avLst/>
          </a:prstGeom>
          <a:noFill/>
        </p:spPr>
        <p:txBody>
          <a:bodyPr wrap="square">
            <a:spAutoFit/>
          </a:bodyPr>
          <a:lstStyle/>
          <a:p>
            <a:pPr>
              <a:lnSpc>
                <a:spcPct val="115000"/>
              </a:lnSpc>
              <a:spcAft>
                <a:spcPts val="1066"/>
              </a:spcAft>
            </a:pPr>
            <a:endParaRPr lang="pt-BR" kern="100" dirty="0">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1066"/>
              </a:spcAft>
            </a:pPr>
            <a:endParaRPr lang="pt-BR" sz="2487" kern="100" dirty="0">
              <a:latin typeface="Arial" panose="020B0604020202020204" pitchFamily="34" charset="0"/>
              <a:ea typeface="Aptos" panose="020B00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C18FA266-3F6D-A6DC-5613-4B86A588DED0}"/>
              </a:ext>
            </a:extLst>
          </p:cNvPr>
          <p:cNvPicPr>
            <a:picLocks noChangeAspect="1" noChangeArrowheads="1"/>
          </p:cNvPicPr>
          <p:nvPr/>
        </p:nvPicPr>
        <p:blipFill>
          <a:blip r:embed="rId3"/>
          <a:srcRect/>
          <a:stretch/>
        </p:blipFill>
        <p:spPr bwMode="auto">
          <a:xfrm>
            <a:off x="5348033" y="1922512"/>
            <a:ext cx="6514081" cy="4253586"/>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3A0FAC03-948B-8001-5B60-E6F329D7CE2A}"/>
              </a:ext>
            </a:extLst>
          </p:cNvPr>
          <p:cNvSpPr txBox="1"/>
          <p:nvPr/>
        </p:nvSpPr>
        <p:spPr>
          <a:xfrm>
            <a:off x="534251" y="1930791"/>
            <a:ext cx="5560162" cy="3689722"/>
          </a:xfrm>
          <a:prstGeom prst="rect">
            <a:avLst/>
          </a:prstGeom>
          <a:noFill/>
          <a:ln>
            <a:noFill/>
          </a:ln>
        </p:spPr>
        <p:txBody>
          <a:bodyPr spcFirstLastPara="1" wrap="square" lIns="121868" tIns="121868" rIns="121868" bIns="121868" anchor="t" anchorCtr="0">
            <a:noAutofit/>
          </a:bodyPr>
          <a:lstStyle>
            <a:defPPr marR="0" lvl="0" algn="l" rtl="0">
              <a:lnSpc>
                <a:spcPct val="100000"/>
              </a:lnSpc>
              <a:spcBef>
                <a:spcPts val="0"/>
              </a:spcBef>
              <a:spcAft>
                <a:spcPts val="0"/>
              </a:spcAft>
            </a:defPPr>
            <a:lvl1pPr marL="342900" indent="-342900">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indent="-355600">
              <a:buClr>
                <a:srgbClr val="74489D"/>
              </a:buClr>
              <a:buSzPts val="2000"/>
              <a:buFont typeface="Lato"/>
              <a:buChar char="○"/>
              <a:defRPr sz="2000">
                <a:solidFill>
                  <a:schemeClr val="dk1"/>
                </a:solidFill>
                <a:latin typeface="Lato"/>
                <a:ea typeface="Lato"/>
                <a:cs typeface="Lato"/>
                <a:sym typeface="Lato"/>
              </a:defRPr>
            </a:lvl2pPr>
            <a:lvl3pPr marL="1371600" indent="-355600">
              <a:buClr>
                <a:srgbClr val="74489D"/>
              </a:buClr>
              <a:buSzPts val="2000"/>
              <a:buFont typeface="Lato"/>
              <a:buChar char="○"/>
              <a:defRPr sz="2000">
                <a:solidFill>
                  <a:schemeClr val="dk1"/>
                </a:solidFill>
                <a:latin typeface="Lato"/>
                <a:ea typeface="Lato"/>
                <a:cs typeface="Lato"/>
                <a:sym typeface="Lato"/>
              </a:defRPr>
            </a:lvl3pPr>
            <a:lvl4pPr marL="1828800" indent="-355600">
              <a:buClr>
                <a:srgbClr val="74489D"/>
              </a:buClr>
              <a:buSzPts val="2000"/>
              <a:buFont typeface="Lato"/>
              <a:buChar char="○"/>
              <a:defRPr sz="2000">
                <a:solidFill>
                  <a:schemeClr val="dk1"/>
                </a:solidFill>
                <a:latin typeface="Lato"/>
                <a:ea typeface="Lato"/>
                <a:cs typeface="Lato"/>
                <a:sym typeface="Lato"/>
              </a:defRPr>
            </a:lvl4pPr>
            <a:lvl5pPr marL="2286000" indent="-355600">
              <a:buClr>
                <a:srgbClr val="74489D"/>
              </a:buClr>
              <a:buSzPts val="2000"/>
              <a:buFont typeface="Lato"/>
              <a:buChar char="○"/>
              <a:defRPr sz="2000">
                <a:solidFill>
                  <a:schemeClr val="dk1"/>
                </a:solidFill>
                <a:latin typeface="Lato"/>
                <a:ea typeface="Lato"/>
                <a:cs typeface="Lato"/>
                <a:sym typeface="Lato"/>
              </a:defRPr>
            </a:lvl5pPr>
            <a:lvl6pPr marL="2743200" indent="-355600">
              <a:buClr>
                <a:srgbClr val="74489D"/>
              </a:buClr>
              <a:buSzPts val="2000"/>
              <a:buFont typeface="Lato"/>
              <a:buChar char="○"/>
              <a:defRPr sz="2000">
                <a:solidFill>
                  <a:schemeClr val="dk1"/>
                </a:solidFill>
                <a:latin typeface="Lato"/>
                <a:ea typeface="Lato"/>
                <a:cs typeface="Lato"/>
                <a:sym typeface="Lato"/>
              </a:defRPr>
            </a:lvl6pPr>
            <a:lvl7pPr marL="3200400" indent="-355600">
              <a:buClr>
                <a:srgbClr val="74489D"/>
              </a:buClr>
              <a:buSzPts val="2000"/>
              <a:buFont typeface="Lato"/>
              <a:buChar char="○"/>
              <a:defRPr sz="2000">
                <a:solidFill>
                  <a:schemeClr val="dk1"/>
                </a:solidFill>
                <a:latin typeface="Lato"/>
                <a:ea typeface="Lato"/>
                <a:cs typeface="Lato"/>
                <a:sym typeface="Lato"/>
              </a:defRPr>
            </a:lvl7pPr>
            <a:lvl8pPr marL="3657600" indent="-355600">
              <a:buClr>
                <a:srgbClr val="74489D"/>
              </a:buClr>
              <a:buSzPts val="2000"/>
              <a:buFont typeface="Lato"/>
              <a:buChar char="○"/>
              <a:defRPr sz="2000">
                <a:solidFill>
                  <a:schemeClr val="dk1"/>
                </a:solidFill>
                <a:latin typeface="Lato"/>
                <a:ea typeface="Lato"/>
                <a:cs typeface="Lato"/>
                <a:sym typeface="Lato"/>
              </a:defRPr>
            </a:lvl8pPr>
            <a:lvl9pPr marL="4114800" indent="-355600">
              <a:buClr>
                <a:srgbClr val="74489D"/>
              </a:buClr>
              <a:buSzPts val="2000"/>
              <a:buFont typeface="Lato"/>
              <a:buChar char="○"/>
              <a:defRPr sz="2000">
                <a:solidFill>
                  <a:schemeClr val="dk1"/>
                </a:solidFill>
                <a:latin typeface="Lato"/>
                <a:ea typeface="Lato"/>
                <a:cs typeface="Lato"/>
                <a:sym typeface="Lato"/>
              </a:defRPr>
            </a:lvl9pPr>
          </a:lstStyle>
          <a:p>
            <a:pPr marL="0" indent="0">
              <a:buNone/>
            </a:pPr>
            <a:r>
              <a:rPr lang="pt-BR" sz="2600" dirty="0">
                <a:cs typeface="Arial" panose="020B0604020202020204" pitchFamily="34" charset="0"/>
              </a:rPr>
              <a:t>OBSERVE OS ANIMAIS. </a:t>
            </a:r>
          </a:p>
          <a:p>
            <a:endParaRPr lang="pt-BR" sz="2600" dirty="0">
              <a:cs typeface="Arial" panose="020B0604020202020204" pitchFamily="34" charset="0"/>
            </a:endParaRPr>
          </a:p>
          <a:p>
            <a:pPr>
              <a:spcAft>
                <a:spcPts val="800"/>
              </a:spcAft>
            </a:pPr>
            <a:r>
              <a:rPr lang="pt-BR" sz="2600" dirty="0">
                <a:cs typeface="Arial" panose="020B0604020202020204" pitchFamily="34" charset="0"/>
              </a:rPr>
              <a:t>QUAL DELES É O MAIOR?</a:t>
            </a:r>
          </a:p>
          <a:p>
            <a:pPr>
              <a:spcAft>
                <a:spcPts val="800"/>
              </a:spcAft>
            </a:pPr>
            <a:r>
              <a:rPr lang="pt-BR" sz="2600" dirty="0">
                <a:cs typeface="Arial" panose="020B0604020202020204" pitchFamily="34" charset="0"/>
              </a:rPr>
              <a:t>QUAL DELES É O MAIS PESADO?</a:t>
            </a:r>
          </a:p>
          <a:p>
            <a:pPr>
              <a:spcAft>
                <a:spcPts val="800"/>
              </a:spcAft>
            </a:pPr>
            <a:r>
              <a:rPr lang="pt-BR" sz="2600" dirty="0">
                <a:cs typeface="Arial" panose="020B0604020202020204" pitchFamily="34" charset="0"/>
              </a:rPr>
              <a:t>QUAL É O MAIS LEVE? </a:t>
            </a:r>
          </a:p>
          <a:p>
            <a:pPr>
              <a:spcAft>
                <a:spcPts val="800"/>
              </a:spcAft>
            </a:pPr>
            <a:r>
              <a:rPr lang="pt-BR" sz="2600" dirty="0">
                <a:cs typeface="Arial" panose="020B0604020202020204" pitchFamily="34" charset="0"/>
              </a:rPr>
              <a:t>QUAL DELES TEM O NARIZ MAIS COMPRIDO? </a:t>
            </a:r>
          </a:p>
          <a:p>
            <a:endParaRPr lang="pt-BR" sz="2600" dirty="0">
              <a:cs typeface="Arial" panose="020B0604020202020204" pitchFamily="34" charset="0"/>
            </a:endParaRPr>
          </a:p>
        </p:txBody>
      </p:sp>
      <p:grpSp>
        <p:nvGrpSpPr>
          <p:cNvPr id="2" name="Agrupar 1">
            <a:extLst>
              <a:ext uri="{FF2B5EF4-FFF2-40B4-BE49-F238E27FC236}">
                <a16:creationId xmlns:a16="http://schemas.microsoft.com/office/drawing/2014/main" id="{F292E885-8003-354F-963A-3E3ECAEEC9A8}"/>
              </a:ext>
            </a:extLst>
          </p:cNvPr>
          <p:cNvGrpSpPr/>
          <p:nvPr/>
        </p:nvGrpSpPr>
        <p:grpSpPr>
          <a:xfrm>
            <a:off x="9024277" y="405964"/>
            <a:ext cx="2659795" cy="415517"/>
            <a:chOff x="289560" y="3851596"/>
            <a:chExt cx="2659795" cy="415517"/>
          </a:xfrm>
        </p:grpSpPr>
        <p:sp>
          <p:nvSpPr>
            <p:cNvPr id="7" name="CaixaDeTexto 7">
              <a:extLst>
                <a:ext uri="{FF2B5EF4-FFF2-40B4-BE49-F238E27FC236}">
                  <a16:creationId xmlns:a16="http://schemas.microsoft.com/office/drawing/2014/main" id="{6EEDA782-48C6-F150-744D-09B783A0853E}"/>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10" name="Gráfico 3">
              <a:extLst>
                <a:ext uri="{FF2B5EF4-FFF2-40B4-BE49-F238E27FC236}">
                  <a16:creationId xmlns:a16="http://schemas.microsoft.com/office/drawing/2014/main" id="{4D26A681-4EC4-4674-36EB-A6F6280C76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560" y="3851596"/>
              <a:ext cx="558800" cy="415517"/>
            </a:xfrm>
            <a:prstGeom prst="rect">
              <a:avLst/>
            </a:prstGeom>
          </p:spPr>
        </p:pic>
      </p:grpSp>
      <p:pic>
        <p:nvPicPr>
          <p:cNvPr id="4" name="Google Shape;182;p6">
            <a:extLst>
              <a:ext uri="{FF2B5EF4-FFF2-40B4-BE49-F238E27FC236}">
                <a16:creationId xmlns:a16="http://schemas.microsoft.com/office/drawing/2014/main" id="{6E9963DD-D657-B4F0-26D4-AD1EB5917082}"/>
              </a:ext>
            </a:extLst>
          </p:cNvPr>
          <p:cNvPicPr preferRelativeResize="0">
            <a:picLocks noChangeAspect="1"/>
          </p:cNvPicPr>
          <p:nvPr/>
        </p:nvPicPr>
        <p:blipFill rotWithShape="1">
          <a:blip r:embed="rId6">
            <a:alphaModFix/>
          </a:blip>
          <a:srcRect/>
          <a:stretch/>
        </p:blipFill>
        <p:spPr>
          <a:xfrm>
            <a:off x="534250" y="1065016"/>
            <a:ext cx="457630" cy="468000"/>
          </a:xfrm>
          <a:prstGeom prst="rect">
            <a:avLst/>
          </a:prstGeom>
          <a:noFill/>
          <a:ln>
            <a:noFill/>
          </a:ln>
        </p:spPr>
      </p:pic>
    </p:spTree>
    <p:extLst>
      <p:ext uri="{BB962C8B-B14F-4D97-AF65-F5344CB8AC3E}">
        <p14:creationId xmlns:p14="http://schemas.microsoft.com/office/powerpoint/2010/main" val="102021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F7FABC3-A6E6-0A87-6D73-FC22F2A23B2E}"/>
              </a:ext>
            </a:extLst>
          </p:cNvPr>
          <p:cNvSpPr>
            <a:spLocks noGrp="1"/>
          </p:cNvSpPr>
          <p:nvPr>
            <p:ph type="body" idx="1"/>
          </p:nvPr>
        </p:nvSpPr>
        <p:spPr/>
        <p:txBody>
          <a:bodyPr/>
          <a:lstStyle/>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endParaRPr lang="pt-BR" dirty="0">
              <a:solidFill>
                <a:srgbClr val="231F20"/>
              </a:solidFill>
              <a:latin typeface="+mn-lt"/>
              <a:ea typeface="Times New Roman" panose="02020603050405020304" pitchFamily="18" charset="0"/>
            </a:endParaRPr>
          </a:p>
          <a:p>
            <a:r>
              <a:rPr lang="pt-BR" dirty="0">
                <a:solidFill>
                  <a:srgbClr val="231F20"/>
                </a:solidFill>
                <a:latin typeface="+mn-lt"/>
                <a:ea typeface="Times New Roman" panose="02020603050405020304" pitchFamily="18" charset="0"/>
              </a:rPr>
              <a:t> </a:t>
            </a:r>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a:p>
            <a:endParaRPr lang="pt-BR" sz="2399" dirty="0">
              <a:solidFill>
                <a:srgbClr val="231F20"/>
              </a:solidFill>
              <a:ea typeface="Times New Roman" panose="02020603050405020304" pitchFamily="18" charset="0"/>
            </a:endParaRPr>
          </a:p>
        </p:txBody>
      </p:sp>
      <p:sp>
        <p:nvSpPr>
          <p:cNvPr id="11" name="CaixaDeTexto 10">
            <a:extLst>
              <a:ext uri="{FF2B5EF4-FFF2-40B4-BE49-F238E27FC236}">
                <a16:creationId xmlns:a16="http://schemas.microsoft.com/office/drawing/2014/main" id="{08802F48-7C14-AACC-75C7-FB71E9BB2687}"/>
              </a:ext>
            </a:extLst>
          </p:cNvPr>
          <p:cNvSpPr txBox="1"/>
          <p:nvPr/>
        </p:nvSpPr>
        <p:spPr>
          <a:xfrm>
            <a:off x="549275" y="895342"/>
            <a:ext cx="10894008" cy="565668"/>
          </a:xfrm>
          <a:prstGeom prst="rect">
            <a:avLst/>
          </a:prstGeom>
          <a:noFill/>
        </p:spPr>
        <p:txBody>
          <a:bodyPr wrap="square">
            <a:spAutoFit/>
          </a:bodyPr>
          <a:lstStyle/>
          <a:p>
            <a:pPr eaLnBrk="0" hangingPunct="0">
              <a:lnSpc>
                <a:spcPct val="107000"/>
              </a:lnSpc>
              <a:spcBef>
                <a:spcPts val="13"/>
              </a:spcBef>
              <a:spcAft>
                <a:spcPts val="1066"/>
              </a:spcAft>
            </a:pPr>
            <a:r>
              <a:rPr lang="pt-BR" sz="3100" b="1" kern="100" dirty="0">
                <a:solidFill>
                  <a:srgbClr val="231F20"/>
                </a:solidFill>
                <a:latin typeface="+mj-lt"/>
                <a:ea typeface="Calibri" panose="020F0502020204030204" pitchFamily="34" charset="0"/>
                <a:cs typeface="Arial" panose="020B0604020202020204" pitchFamily="34" charset="0"/>
              </a:rPr>
              <a:t>EXPLORANDO OS OBJETOS DA SALA DE AULA</a:t>
            </a:r>
          </a:p>
        </p:txBody>
      </p:sp>
      <p:sp>
        <p:nvSpPr>
          <p:cNvPr id="6" name="CaixaDeTexto 5">
            <a:extLst>
              <a:ext uri="{FF2B5EF4-FFF2-40B4-BE49-F238E27FC236}">
                <a16:creationId xmlns:a16="http://schemas.microsoft.com/office/drawing/2014/main" id="{363BAE13-A338-06A0-8F4D-1F5A74C623E8}"/>
              </a:ext>
            </a:extLst>
          </p:cNvPr>
          <p:cNvSpPr txBox="1"/>
          <p:nvPr/>
        </p:nvSpPr>
        <p:spPr>
          <a:xfrm>
            <a:off x="549275" y="1487263"/>
            <a:ext cx="10981500" cy="912814"/>
          </a:xfrm>
          <a:prstGeom prst="rect">
            <a:avLst/>
          </a:prstGeom>
          <a:noFill/>
        </p:spPr>
        <p:txBody>
          <a:bodyPr wrap="square">
            <a:spAutoFit/>
          </a:bodyPr>
          <a:lstStyle/>
          <a:p>
            <a:pPr>
              <a:spcAft>
                <a:spcPts val="1066"/>
              </a:spcAft>
            </a:pPr>
            <a:r>
              <a:rPr lang="pt-BR" sz="2600" dirty="0"/>
              <a:t>OBSERVE OS OBJETOS APRESENTADOS, FAÇA COMPARAÇÕES E COMPARTILHE COM A TURMA SUAS DESCOBERTAS.</a:t>
            </a:r>
            <a:endParaRPr lang="pt-BR" sz="2600" kern="100" dirty="0">
              <a:latin typeface="+mn-lt"/>
              <a:ea typeface="Calibri" panose="020F050202020403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9889ED12-9791-DEA1-64D9-131B72C4623B}"/>
              </a:ext>
            </a:extLst>
          </p:cNvPr>
          <p:cNvPicPr>
            <a:picLocks noChangeAspect="1" noChangeArrowheads="1"/>
          </p:cNvPicPr>
          <p:nvPr/>
        </p:nvPicPr>
        <p:blipFill>
          <a:blip r:embed="rId3"/>
          <a:srcRect/>
          <a:stretch/>
        </p:blipFill>
        <p:spPr bwMode="auto">
          <a:xfrm>
            <a:off x="1759743" y="1908098"/>
            <a:ext cx="8678198" cy="490476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Agrupar 3">
            <a:extLst>
              <a:ext uri="{FF2B5EF4-FFF2-40B4-BE49-F238E27FC236}">
                <a16:creationId xmlns:a16="http://schemas.microsoft.com/office/drawing/2014/main" id="{3008B655-5AE3-E804-A588-C4D8B8DF2235}"/>
              </a:ext>
            </a:extLst>
          </p:cNvPr>
          <p:cNvGrpSpPr/>
          <p:nvPr/>
        </p:nvGrpSpPr>
        <p:grpSpPr>
          <a:xfrm>
            <a:off x="9769611" y="334771"/>
            <a:ext cx="1907244" cy="447532"/>
            <a:chOff x="305605" y="2234344"/>
            <a:chExt cx="1907244" cy="447532"/>
          </a:xfrm>
        </p:grpSpPr>
        <p:sp>
          <p:nvSpPr>
            <p:cNvPr id="7" name="CaixaDeTexto 7">
              <a:extLst>
                <a:ext uri="{FF2B5EF4-FFF2-40B4-BE49-F238E27FC236}">
                  <a16:creationId xmlns:a16="http://schemas.microsoft.com/office/drawing/2014/main" id="{8A447093-908A-A82B-959C-FD6153E4A036}"/>
                </a:ext>
              </a:extLst>
            </p:cNvPr>
            <p:cNvSpPr txBox="1"/>
            <p:nvPr/>
          </p:nvSpPr>
          <p:spPr>
            <a:xfrm>
              <a:off x="428151" y="2362131"/>
              <a:ext cx="1784698"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TODOS JUNTOS</a:t>
              </a:r>
            </a:p>
          </p:txBody>
        </p:sp>
        <p:pic>
          <p:nvPicPr>
            <p:cNvPr id="8" name="Gráfico 1">
              <a:extLst>
                <a:ext uri="{FF2B5EF4-FFF2-40B4-BE49-F238E27FC236}">
                  <a16:creationId xmlns:a16="http://schemas.microsoft.com/office/drawing/2014/main" id="{9FF5453E-A3DB-80C8-96A4-5A665E9BFF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5605" y="2234344"/>
              <a:ext cx="463516" cy="447532"/>
            </a:xfrm>
            <a:prstGeom prst="rect">
              <a:avLst/>
            </a:prstGeom>
          </p:spPr>
        </p:pic>
      </p:grpSp>
    </p:spTree>
    <p:extLst>
      <p:ext uri="{BB962C8B-B14F-4D97-AF65-F5344CB8AC3E}">
        <p14:creationId xmlns:p14="http://schemas.microsoft.com/office/powerpoint/2010/main" val="244512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2ED5DC8C-17E1-57BA-4BB0-4EECC901B6E0}"/>
              </a:ext>
            </a:extLst>
          </p:cNvPr>
          <p:cNvSpPr txBox="1"/>
          <p:nvPr/>
        </p:nvSpPr>
        <p:spPr>
          <a:xfrm>
            <a:off x="549275" y="1196155"/>
            <a:ext cx="11125199" cy="1377365"/>
          </a:xfrm>
          <a:prstGeom prst="rect">
            <a:avLst/>
          </a:prstGeom>
          <a:noFill/>
        </p:spPr>
        <p:txBody>
          <a:bodyPr wrap="square">
            <a:spAutoFit/>
          </a:bodyPr>
          <a:lstStyle/>
          <a:p>
            <a:pPr>
              <a:lnSpc>
                <a:spcPct val="107000"/>
              </a:lnSpc>
              <a:spcAft>
                <a:spcPts val="1066"/>
              </a:spcAft>
              <a:buClr>
                <a:srgbClr val="7030A0"/>
              </a:buClr>
            </a:pPr>
            <a:r>
              <a:rPr lang="pt-BR" sz="2600" b="1" kern="100" dirty="0">
                <a:solidFill>
                  <a:srgbClr val="74489D"/>
                </a:solidFill>
                <a:latin typeface="+mn-lt"/>
                <a:ea typeface="Aptos" panose="020B0004020202020204" pitchFamily="34" charset="0"/>
                <a:cs typeface="Arial" panose="020B0604020202020204" pitchFamily="34" charset="0"/>
              </a:rPr>
              <a:t>1. </a:t>
            </a:r>
            <a:r>
              <a:rPr lang="pt-BR" sz="2600" kern="100" dirty="0">
                <a:latin typeface="+mn-lt"/>
                <a:ea typeface="Aptos" panose="020B0004020202020204" pitchFamily="34" charset="0"/>
                <a:cs typeface="Arial" panose="020B0604020202020204" pitchFamily="34" charset="0"/>
              </a:rPr>
              <a:t>JOÃO TEM UM MERCADO. ELE PRECISA ESCOLHER CAIXAS PARA ORGANIZAR SUAS FRUTAS. EM QUAL DESSAS CAIXAS CABEM MAIS LARANJAS? FAÇA UM </a:t>
            </a:r>
            <a:r>
              <a:rPr lang="pt-BR" sz="2600" b="1" kern="100" dirty="0">
                <a:latin typeface="+mn-lt"/>
                <a:ea typeface="Aptos" panose="020B0004020202020204" pitchFamily="34" charset="0"/>
                <a:cs typeface="Arial" panose="020B0604020202020204" pitchFamily="34" charset="0"/>
              </a:rPr>
              <a:t>X</a:t>
            </a:r>
            <a:r>
              <a:rPr lang="pt-BR" sz="2600" kern="100" dirty="0">
                <a:latin typeface="+mn-lt"/>
                <a:ea typeface="Aptos" panose="020B0004020202020204" pitchFamily="34" charset="0"/>
                <a:cs typeface="Arial" panose="020B0604020202020204" pitchFamily="34" charset="0"/>
              </a:rPr>
              <a:t>.</a:t>
            </a:r>
          </a:p>
        </p:txBody>
      </p:sp>
      <p:pic>
        <p:nvPicPr>
          <p:cNvPr id="4" name="Google Shape;196;p6">
            <a:extLst>
              <a:ext uri="{FF2B5EF4-FFF2-40B4-BE49-F238E27FC236}">
                <a16:creationId xmlns:a16="http://schemas.microsoft.com/office/drawing/2014/main" id="{A49E9062-41C8-D96A-AF8E-72785CEC3EE6}"/>
              </a:ext>
            </a:extLst>
          </p:cNvPr>
          <p:cNvPicPr preferRelativeResize="0">
            <a:picLocks noChangeAspect="1"/>
          </p:cNvPicPr>
          <p:nvPr/>
        </p:nvPicPr>
        <p:blipFill rotWithShape="1">
          <a:blip r:embed="rId3">
            <a:alphaModFix/>
          </a:blip>
          <a:srcRect/>
          <a:stretch/>
        </p:blipFill>
        <p:spPr>
          <a:xfrm>
            <a:off x="11251275" y="477925"/>
            <a:ext cx="524765" cy="468000"/>
          </a:xfrm>
          <a:prstGeom prst="rect">
            <a:avLst/>
          </a:prstGeom>
          <a:noFill/>
          <a:ln>
            <a:noFill/>
          </a:ln>
        </p:spPr>
      </p:pic>
      <p:sp>
        <p:nvSpPr>
          <p:cNvPr id="5" name="Retângulo: Cantos Arredondados 4">
            <a:extLst>
              <a:ext uri="{FF2B5EF4-FFF2-40B4-BE49-F238E27FC236}">
                <a16:creationId xmlns:a16="http://schemas.microsoft.com/office/drawing/2014/main" id="{46C2C944-2B14-5A0E-7FF0-63C73A6ACE15}"/>
              </a:ext>
            </a:extLst>
          </p:cNvPr>
          <p:cNvSpPr/>
          <p:nvPr/>
        </p:nvSpPr>
        <p:spPr>
          <a:xfrm>
            <a:off x="8113346" y="5422676"/>
            <a:ext cx="959750" cy="647831"/>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6" name="Retângulo: Cantos Arredondados 5">
            <a:extLst>
              <a:ext uri="{FF2B5EF4-FFF2-40B4-BE49-F238E27FC236}">
                <a16:creationId xmlns:a16="http://schemas.microsoft.com/office/drawing/2014/main" id="{05010035-732E-A00A-1676-8B56A4C7CE06}"/>
              </a:ext>
            </a:extLst>
          </p:cNvPr>
          <p:cNvSpPr/>
          <p:nvPr/>
        </p:nvSpPr>
        <p:spPr>
          <a:xfrm>
            <a:off x="3530419" y="5422676"/>
            <a:ext cx="959750" cy="647831"/>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3199" b="1" dirty="0">
              <a:solidFill>
                <a:schemeClr val="tx1"/>
              </a:solidFill>
            </a:endParaRPr>
          </a:p>
        </p:txBody>
      </p:sp>
      <p:pic>
        <p:nvPicPr>
          <p:cNvPr id="8" name="Imagem 7" descr="Caixa de papelão&#10;&#10;O conteúdo gerado por IA pode estar incorreto.">
            <a:extLst>
              <a:ext uri="{FF2B5EF4-FFF2-40B4-BE49-F238E27FC236}">
                <a16:creationId xmlns:a16="http://schemas.microsoft.com/office/drawing/2014/main" id="{22A34EB0-6910-194C-0F1F-C48B3790A7E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29474" y="2820335"/>
            <a:ext cx="3376186" cy="2530377"/>
          </a:xfrm>
          <a:prstGeom prst="rect">
            <a:avLst/>
          </a:prstGeom>
        </p:spPr>
      </p:pic>
      <p:pic>
        <p:nvPicPr>
          <p:cNvPr id="10" name="Imagem 9" descr="Caixa de papelão&#10;&#10;O conteúdo gerado por IA pode estar incorreto.">
            <a:extLst>
              <a:ext uri="{FF2B5EF4-FFF2-40B4-BE49-F238E27FC236}">
                <a16:creationId xmlns:a16="http://schemas.microsoft.com/office/drawing/2014/main" id="{19019891-B9EC-7EAB-E4F5-FB9DBACF9AF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591257" y="2819534"/>
            <a:ext cx="3378320" cy="2531978"/>
          </a:xfrm>
          <a:prstGeom prst="rect">
            <a:avLst/>
          </a:prstGeom>
        </p:spPr>
      </p:pic>
    </p:spTree>
    <p:extLst>
      <p:ext uri="{BB962C8B-B14F-4D97-AF65-F5344CB8AC3E}">
        <p14:creationId xmlns:p14="http://schemas.microsoft.com/office/powerpoint/2010/main" val="560863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Cantos Arredondados 2">
            <a:extLst>
              <a:ext uri="{FF2B5EF4-FFF2-40B4-BE49-F238E27FC236}">
                <a16:creationId xmlns:a16="http://schemas.microsoft.com/office/drawing/2014/main" id="{4E11F365-1B9D-FBC5-607D-FBF20CD43F6B}"/>
              </a:ext>
            </a:extLst>
          </p:cNvPr>
          <p:cNvSpPr/>
          <p:nvPr/>
        </p:nvSpPr>
        <p:spPr>
          <a:xfrm>
            <a:off x="8113346" y="5422676"/>
            <a:ext cx="959750" cy="647831"/>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7" name="Retângulo: Cantos Arredondados 6">
            <a:extLst>
              <a:ext uri="{FF2B5EF4-FFF2-40B4-BE49-F238E27FC236}">
                <a16:creationId xmlns:a16="http://schemas.microsoft.com/office/drawing/2014/main" id="{C7EECB78-9564-7BC6-9E88-6947E9FFDB4F}"/>
              </a:ext>
            </a:extLst>
          </p:cNvPr>
          <p:cNvSpPr/>
          <p:nvPr/>
        </p:nvSpPr>
        <p:spPr>
          <a:xfrm>
            <a:off x="3530419" y="5422676"/>
            <a:ext cx="959750" cy="647831"/>
          </a:xfrm>
          <a:prstGeom prst="round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3199" b="1" dirty="0">
                <a:solidFill>
                  <a:schemeClr val="tx1"/>
                </a:solidFill>
              </a:rPr>
              <a:t>X</a:t>
            </a:r>
          </a:p>
        </p:txBody>
      </p:sp>
      <p:pic>
        <p:nvPicPr>
          <p:cNvPr id="9" name="Imagem 8" descr="Caixa de papelão&#10;&#10;O conteúdo gerado por IA pode estar incorreto.">
            <a:extLst>
              <a:ext uri="{FF2B5EF4-FFF2-40B4-BE49-F238E27FC236}">
                <a16:creationId xmlns:a16="http://schemas.microsoft.com/office/drawing/2014/main" id="{6161176E-1BF8-1B1A-6763-B84936A7C37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29474" y="2820335"/>
            <a:ext cx="3376186" cy="2530377"/>
          </a:xfrm>
          <a:prstGeom prst="rect">
            <a:avLst/>
          </a:prstGeom>
        </p:spPr>
      </p:pic>
      <p:pic>
        <p:nvPicPr>
          <p:cNvPr id="11" name="Imagem 10" descr="Caixa de papelão&#10;&#10;O conteúdo gerado por IA pode estar incorreto.">
            <a:extLst>
              <a:ext uri="{FF2B5EF4-FFF2-40B4-BE49-F238E27FC236}">
                <a16:creationId xmlns:a16="http://schemas.microsoft.com/office/drawing/2014/main" id="{D8A8AA26-780E-9BE4-C4C6-156EC094436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91257" y="2819534"/>
            <a:ext cx="3378320" cy="2531978"/>
          </a:xfrm>
          <a:prstGeom prst="rect">
            <a:avLst/>
          </a:prstGeom>
        </p:spPr>
      </p:pic>
      <p:pic>
        <p:nvPicPr>
          <p:cNvPr id="2" name="Google Shape;196;p6">
            <a:extLst>
              <a:ext uri="{FF2B5EF4-FFF2-40B4-BE49-F238E27FC236}">
                <a16:creationId xmlns:a16="http://schemas.microsoft.com/office/drawing/2014/main" id="{D059AEF6-2C93-3103-1ACF-1F276B51C4E4}"/>
              </a:ext>
            </a:extLst>
          </p:cNvPr>
          <p:cNvPicPr preferRelativeResize="0">
            <a:picLocks noChangeAspect="1"/>
          </p:cNvPicPr>
          <p:nvPr/>
        </p:nvPicPr>
        <p:blipFill rotWithShape="1">
          <a:blip r:embed="rId5">
            <a:alphaModFix/>
          </a:blip>
          <a:srcRect/>
          <a:stretch/>
        </p:blipFill>
        <p:spPr>
          <a:xfrm>
            <a:off x="11251275" y="477925"/>
            <a:ext cx="524765" cy="468000"/>
          </a:xfrm>
          <a:prstGeom prst="rect">
            <a:avLst/>
          </a:prstGeom>
          <a:noFill/>
          <a:ln>
            <a:noFill/>
          </a:ln>
        </p:spPr>
      </p:pic>
      <p:sp>
        <p:nvSpPr>
          <p:cNvPr id="6" name="CaixaDeTexto 5">
            <a:extLst>
              <a:ext uri="{FF2B5EF4-FFF2-40B4-BE49-F238E27FC236}">
                <a16:creationId xmlns:a16="http://schemas.microsoft.com/office/drawing/2014/main" id="{36FBD4B9-1B45-E17B-3A6A-8467A70D338D}"/>
              </a:ext>
            </a:extLst>
          </p:cNvPr>
          <p:cNvSpPr txBox="1"/>
          <p:nvPr/>
        </p:nvSpPr>
        <p:spPr>
          <a:xfrm>
            <a:off x="549275" y="1196155"/>
            <a:ext cx="11125199" cy="1377365"/>
          </a:xfrm>
          <a:prstGeom prst="rect">
            <a:avLst/>
          </a:prstGeom>
          <a:noFill/>
        </p:spPr>
        <p:txBody>
          <a:bodyPr wrap="square">
            <a:spAutoFit/>
          </a:bodyPr>
          <a:lstStyle/>
          <a:p>
            <a:pPr>
              <a:lnSpc>
                <a:spcPct val="107000"/>
              </a:lnSpc>
              <a:spcAft>
                <a:spcPts val="1066"/>
              </a:spcAft>
              <a:buClr>
                <a:srgbClr val="7030A0"/>
              </a:buClr>
            </a:pPr>
            <a:r>
              <a:rPr lang="pt-BR" sz="2600" b="1" kern="100" dirty="0">
                <a:solidFill>
                  <a:srgbClr val="74489D"/>
                </a:solidFill>
                <a:latin typeface="+mn-lt"/>
                <a:ea typeface="Aptos" panose="020B0004020202020204" pitchFamily="34" charset="0"/>
                <a:cs typeface="Arial" panose="020B0604020202020204" pitchFamily="34" charset="0"/>
              </a:rPr>
              <a:t>1. </a:t>
            </a:r>
            <a:r>
              <a:rPr lang="pt-BR" sz="2600" kern="100" dirty="0">
                <a:latin typeface="+mn-lt"/>
                <a:ea typeface="Aptos" panose="020B0004020202020204" pitchFamily="34" charset="0"/>
                <a:cs typeface="Arial" panose="020B0604020202020204" pitchFamily="34" charset="0"/>
              </a:rPr>
              <a:t>JOÃO TEM UM MERCADO. ELE PRECISA ESCOLHER CAIXAS PARA ORGANIZAR SUAS FRUTAS. EM QUAL DESSAS CAIXAS CABEM MAIS LARANJAS? FAÇA UM </a:t>
            </a:r>
            <a:r>
              <a:rPr lang="pt-BR" sz="2600" b="1" kern="100" dirty="0">
                <a:latin typeface="+mn-lt"/>
                <a:ea typeface="Aptos" panose="020B0004020202020204" pitchFamily="34" charset="0"/>
                <a:cs typeface="Arial" panose="020B0604020202020204" pitchFamily="34" charset="0"/>
              </a:rPr>
              <a:t>X</a:t>
            </a:r>
            <a:r>
              <a:rPr lang="pt-BR" sz="2600" kern="100" dirty="0">
                <a:latin typeface="+mn-lt"/>
                <a:ea typeface="Aptos" panose="020B0004020202020204" pitchFamily="34" charset="0"/>
                <a:cs typeface="Arial" panose="020B0604020202020204" pitchFamily="34" charset="0"/>
              </a:rPr>
              <a:t>.</a:t>
            </a:r>
          </a:p>
        </p:txBody>
      </p:sp>
      <p:sp>
        <p:nvSpPr>
          <p:cNvPr id="8" name="CaixaDeTexto 7">
            <a:extLst>
              <a:ext uri="{FF2B5EF4-FFF2-40B4-BE49-F238E27FC236}">
                <a16:creationId xmlns:a16="http://schemas.microsoft.com/office/drawing/2014/main" id="{00876359-7131-C665-7BDC-5F6EADDAAB63}"/>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Tree>
    <p:extLst>
      <p:ext uri="{BB962C8B-B14F-4D97-AF65-F5344CB8AC3E}">
        <p14:creationId xmlns:p14="http://schemas.microsoft.com/office/powerpoint/2010/main" val="2472322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F3E2CBE1-B0F6-D784-F8F7-C30E550E9D91}"/>
              </a:ext>
            </a:extLst>
          </p:cNvPr>
          <p:cNvPicPr>
            <a:picLocks noChangeAspect="1"/>
          </p:cNvPicPr>
          <p:nvPr/>
        </p:nvPicPr>
        <p:blipFill>
          <a:blip r:embed="rId3"/>
          <a:srcRect/>
          <a:stretch/>
        </p:blipFill>
        <p:spPr>
          <a:xfrm>
            <a:off x="2543304" y="2730175"/>
            <a:ext cx="6362580" cy="3339745"/>
          </a:xfrm>
          <a:prstGeom prst="rect">
            <a:avLst/>
          </a:prstGeom>
        </p:spPr>
      </p:pic>
      <p:pic>
        <p:nvPicPr>
          <p:cNvPr id="2" name="Google Shape;191;p6">
            <a:extLst>
              <a:ext uri="{FF2B5EF4-FFF2-40B4-BE49-F238E27FC236}">
                <a16:creationId xmlns:a16="http://schemas.microsoft.com/office/drawing/2014/main" id="{FADFA7B0-8C47-55E2-856E-5A32A4D3B2AB}"/>
              </a:ext>
            </a:extLst>
          </p:cNvPr>
          <p:cNvPicPr preferRelativeResize="0">
            <a:picLocks noChangeAspect="1"/>
          </p:cNvPicPr>
          <p:nvPr/>
        </p:nvPicPr>
        <p:blipFill rotWithShape="1">
          <a:blip r:embed="rId4">
            <a:alphaModFix/>
          </a:blip>
          <a:srcRect/>
          <a:stretch/>
        </p:blipFill>
        <p:spPr>
          <a:xfrm>
            <a:off x="11145888" y="455392"/>
            <a:ext cx="537136" cy="468000"/>
          </a:xfrm>
          <a:prstGeom prst="rect">
            <a:avLst/>
          </a:prstGeom>
          <a:noFill/>
          <a:ln>
            <a:noFill/>
          </a:ln>
        </p:spPr>
      </p:pic>
      <p:sp>
        <p:nvSpPr>
          <p:cNvPr id="3" name="CaixaDeTexto 2">
            <a:extLst>
              <a:ext uri="{FF2B5EF4-FFF2-40B4-BE49-F238E27FC236}">
                <a16:creationId xmlns:a16="http://schemas.microsoft.com/office/drawing/2014/main" id="{131EB53E-C53D-FC8D-AD2A-4457E7DF0E25}"/>
              </a:ext>
            </a:extLst>
          </p:cNvPr>
          <p:cNvSpPr txBox="1"/>
          <p:nvPr/>
        </p:nvSpPr>
        <p:spPr>
          <a:xfrm>
            <a:off x="549275" y="1360469"/>
            <a:ext cx="10907114" cy="938398"/>
          </a:xfrm>
          <a:prstGeom prst="rect">
            <a:avLst/>
          </a:prstGeom>
          <a:noFill/>
        </p:spPr>
        <p:txBody>
          <a:bodyPr wrap="square">
            <a:spAutoFit/>
          </a:bodyPr>
          <a:lstStyle/>
          <a:p>
            <a:pPr marL="457086" indent="-457086">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ELE TAMBÉM VENDE VASOS PARA FLORES. FAÇA UM CÍRCULO NO VASO MAIS ESTREITO.</a:t>
            </a:r>
          </a:p>
        </p:txBody>
      </p:sp>
    </p:spTree>
    <p:extLst>
      <p:ext uri="{BB962C8B-B14F-4D97-AF65-F5344CB8AC3E}">
        <p14:creationId xmlns:p14="http://schemas.microsoft.com/office/powerpoint/2010/main" val="1229986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F3E2CBE1-B0F6-D784-F8F7-C30E550E9D91}"/>
              </a:ext>
            </a:extLst>
          </p:cNvPr>
          <p:cNvPicPr>
            <a:picLocks noChangeAspect="1"/>
          </p:cNvPicPr>
          <p:nvPr/>
        </p:nvPicPr>
        <p:blipFill>
          <a:blip r:embed="rId3"/>
          <a:srcRect/>
          <a:stretch/>
        </p:blipFill>
        <p:spPr>
          <a:xfrm>
            <a:off x="2543304" y="2730175"/>
            <a:ext cx="6362580" cy="3339745"/>
          </a:xfrm>
          <a:prstGeom prst="rect">
            <a:avLst/>
          </a:prstGeom>
        </p:spPr>
      </p:pic>
      <p:sp>
        <p:nvSpPr>
          <p:cNvPr id="2" name="Elipse 1">
            <a:extLst>
              <a:ext uri="{FF2B5EF4-FFF2-40B4-BE49-F238E27FC236}">
                <a16:creationId xmlns:a16="http://schemas.microsoft.com/office/drawing/2014/main" id="{50B1495F-351A-815B-7913-48C31426450B}"/>
              </a:ext>
            </a:extLst>
          </p:cNvPr>
          <p:cNvSpPr/>
          <p:nvPr/>
        </p:nvSpPr>
        <p:spPr>
          <a:xfrm>
            <a:off x="7271295" y="2751155"/>
            <a:ext cx="1967164" cy="3537774"/>
          </a:xfrm>
          <a:prstGeom prst="ellipse">
            <a:avLst/>
          </a:prstGeom>
          <a:noFill/>
          <a:ln w="28575">
            <a:solidFill>
              <a:srgbClr val="7448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487" dirty="0"/>
          </a:p>
        </p:txBody>
      </p:sp>
      <p:sp>
        <p:nvSpPr>
          <p:cNvPr id="5" name="CaixaDeTexto 4">
            <a:extLst>
              <a:ext uri="{FF2B5EF4-FFF2-40B4-BE49-F238E27FC236}">
                <a16:creationId xmlns:a16="http://schemas.microsoft.com/office/drawing/2014/main" id="{C4EC844F-88CE-21EF-AC60-0006F676E161}"/>
              </a:ext>
            </a:extLst>
          </p:cNvPr>
          <p:cNvSpPr txBox="1"/>
          <p:nvPr/>
        </p:nvSpPr>
        <p:spPr>
          <a:xfrm>
            <a:off x="549275" y="1360469"/>
            <a:ext cx="10907114" cy="938398"/>
          </a:xfrm>
          <a:prstGeom prst="rect">
            <a:avLst/>
          </a:prstGeom>
          <a:noFill/>
        </p:spPr>
        <p:txBody>
          <a:bodyPr wrap="square">
            <a:spAutoFit/>
          </a:bodyPr>
          <a:lstStyle/>
          <a:p>
            <a:pPr marL="457086" indent="-457086">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ELE TAMBÉM VENDE VASOS PARA FLORES. FAÇA UM CÍRCULO NO VASO MAIS ESTREITO.</a:t>
            </a:r>
          </a:p>
        </p:txBody>
      </p:sp>
      <p:pic>
        <p:nvPicPr>
          <p:cNvPr id="4" name="Google Shape;184;p6">
            <a:extLst>
              <a:ext uri="{FF2B5EF4-FFF2-40B4-BE49-F238E27FC236}">
                <a16:creationId xmlns:a16="http://schemas.microsoft.com/office/drawing/2014/main" id="{C99D01D7-25C0-5BD2-AC6C-80652C11BAA8}"/>
              </a:ext>
            </a:extLst>
          </p:cNvPr>
          <p:cNvPicPr preferRelativeResize="0">
            <a:picLocks noChangeAspect="1"/>
          </p:cNvPicPr>
          <p:nvPr/>
        </p:nvPicPr>
        <p:blipFill rotWithShape="1">
          <a:blip r:embed="rId4">
            <a:alphaModFix/>
          </a:blip>
          <a:srcRect/>
          <a:stretch/>
        </p:blipFill>
        <p:spPr>
          <a:xfrm>
            <a:off x="11341640" y="444521"/>
            <a:ext cx="414819" cy="468000"/>
          </a:xfrm>
          <a:prstGeom prst="rect">
            <a:avLst/>
          </a:prstGeom>
          <a:noFill/>
          <a:ln>
            <a:noFill/>
          </a:ln>
        </p:spPr>
      </p:pic>
      <p:sp>
        <p:nvSpPr>
          <p:cNvPr id="7" name="CaixaDeTexto 6">
            <a:extLst>
              <a:ext uri="{FF2B5EF4-FFF2-40B4-BE49-F238E27FC236}">
                <a16:creationId xmlns:a16="http://schemas.microsoft.com/office/drawing/2014/main" id="{77C6845F-D19D-38A4-6DFC-BE90E023E1C9}"/>
              </a:ext>
            </a:extLst>
          </p:cNvPr>
          <p:cNvSpPr txBox="1"/>
          <p:nvPr/>
        </p:nvSpPr>
        <p:spPr>
          <a:xfrm>
            <a:off x="9011260" y="430255"/>
            <a:ext cx="2281887" cy="519886"/>
          </a:xfrm>
          <a:prstGeom prst="rect">
            <a:avLst/>
          </a:prstGeom>
          <a:noFill/>
        </p:spPr>
        <p:txBody>
          <a:bodyPr wrap="square">
            <a:spAutoFit/>
          </a:bodyPr>
          <a:lstStyle/>
          <a:p>
            <a:pPr>
              <a:lnSpc>
                <a:spcPct val="107000"/>
              </a:lnSpc>
              <a:spcAft>
                <a:spcPts val="1066"/>
              </a:spcAft>
              <a:buClr>
                <a:srgbClr val="7030A0"/>
              </a:buClr>
            </a:pPr>
            <a:r>
              <a:rPr lang="pt-BR" sz="2800" b="1" kern="100" dirty="0">
                <a:latin typeface="+mn-lt"/>
                <a:ea typeface="Aptos" panose="020B0004020202020204" pitchFamily="34" charset="0"/>
                <a:cs typeface="Arial" panose="020B0604020202020204" pitchFamily="34" charset="0"/>
              </a:rPr>
              <a:t>CORREÇÃO</a:t>
            </a:r>
          </a:p>
        </p:txBody>
      </p:sp>
    </p:spTree>
    <p:extLst>
      <p:ext uri="{BB962C8B-B14F-4D97-AF65-F5344CB8AC3E}">
        <p14:creationId xmlns:p14="http://schemas.microsoft.com/office/powerpoint/2010/main" val="143623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9BCE2BC0-90E3-1F99-A2F7-96F3FC057459}"/>
              </a:ext>
            </a:extLst>
          </p:cNvPr>
          <p:cNvPicPr>
            <a:picLocks noChangeAspect="1"/>
          </p:cNvPicPr>
          <p:nvPr/>
        </p:nvPicPr>
        <p:blipFill>
          <a:blip r:embed="rId3"/>
          <a:srcRect/>
          <a:stretch/>
        </p:blipFill>
        <p:spPr>
          <a:xfrm>
            <a:off x="7286766" y="1586814"/>
            <a:ext cx="4494517" cy="4283044"/>
          </a:xfrm>
          <a:prstGeom prst="rect">
            <a:avLst/>
          </a:prstGeom>
        </p:spPr>
      </p:pic>
      <p:sp>
        <p:nvSpPr>
          <p:cNvPr id="8" name="CaixaDeTexto 7">
            <a:extLst>
              <a:ext uri="{FF2B5EF4-FFF2-40B4-BE49-F238E27FC236}">
                <a16:creationId xmlns:a16="http://schemas.microsoft.com/office/drawing/2014/main" id="{75842263-7DBB-4367-FF24-F2163038918F}"/>
              </a:ext>
            </a:extLst>
          </p:cNvPr>
          <p:cNvSpPr txBox="1"/>
          <p:nvPr/>
        </p:nvSpPr>
        <p:spPr>
          <a:xfrm>
            <a:off x="549275" y="781033"/>
            <a:ext cx="8521573" cy="2738057"/>
          </a:xfrm>
          <a:prstGeom prst="rect">
            <a:avLst/>
          </a:prstGeom>
          <a:noFill/>
        </p:spPr>
        <p:txBody>
          <a:bodyPr wrap="square">
            <a:spAutoFit/>
          </a:bodyPr>
          <a:lstStyle/>
          <a:p>
            <a:pPr>
              <a:spcAft>
                <a:spcPts val="1066"/>
              </a:spcAft>
            </a:pPr>
            <a:r>
              <a:rPr lang="pt-BR" sz="2600" b="1" kern="100" dirty="0">
                <a:solidFill>
                  <a:srgbClr val="74489D"/>
                </a:solidFill>
                <a:latin typeface="+mn-lt"/>
                <a:ea typeface="Aptos" panose="020B0004020202020204" pitchFamily="34" charset="0"/>
                <a:cs typeface="Arial" panose="020B0604020202020204" pitchFamily="34" charset="0"/>
              </a:rPr>
              <a:t>2. </a:t>
            </a:r>
            <a:r>
              <a:rPr lang="pt-BR" sz="2600" kern="100" dirty="0">
                <a:latin typeface="+mn-lt"/>
                <a:ea typeface="Aptos" panose="020B0004020202020204" pitchFamily="34" charset="0"/>
                <a:cs typeface="Arial" panose="020B0604020202020204" pitchFamily="34" charset="0"/>
              </a:rPr>
              <a:t>OBSERVE E COMPARE OS PRÉDIOS.</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PINTE DE VERDE O MAIS ALTO.</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FAÇA UM </a:t>
            </a:r>
            <a:r>
              <a:rPr lang="pt-BR" sz="2600" b="1" kern="100" dirty="0">
                <a:latin typeface="+mn-lt"/>
                <a:ea typeface="Aptos" panose="020B0004020202020204" pitchFamily="34" charset="0"/>
                <a:cs typeface="Arial" panose="020B0604020202020204" pitchFamily="34" charset="0"/>
              </a:rPr>
              <a:t>X </a:t>
            </a:r>
            <a:r>
              <a:rPr lang="pt-BR" sz="2600" kern="100" dirty="0">
                <a:latin typeface="+mn-lt"/>
                <a:ea typeface="Aptos" panose="020B0004020202020204" pitchFamily="34" charset="0"/>
                <a:cs typeface="Arial" panose="020B0604020202020204" pitchFamily="34" charset="0"/>
              </a:rPr>
              <a:t>NO MAIS BAIXO.</a:t>
            </a:r>
          </a:p>
          <a:p>
            <a:pPr marL="380905" indent="-380905">
              <a:lnSpc>
                <a:spcPct val="107000"/>
              </a:lnSpc>
              <a:spcAft>
                <a:spcPts val="1066"/>
              </a:spcAft>
              <a:buClr>
                <a:srgbClr val="7030A0"/>
              </a:buClr>
              <a:buFont typeface="Arial" panose="020B0604020202020204" pitchFamily="34" charset="0"/>
              <a:buChar char="•"/>
            </a:pPr>
            <a:r>
              <a:rPr lang="pt-BR" sz="2600" kern="100" dirty="0">
                <a:latin typeface="+mn-lt"/>
                <a:ea typeface="Aptos" panose="020B0004020202020204" pitchFamily="34" charset="0"/>
                <a:cs typeface="Arial" panose="020B0604020202020204" pitchFamily="34" charset="0"/>
              </a:rPr>
              <a:t>CIRCULE O QUE TEM MAIS JANELAS.</a:t>
            </a:r>
          </a:p>
          <a:p>
            <a:pPr>
              <a:lnSpc>
                <a:spcPct val="107000"/>
              </a:lnSpc>
              <a:spcAft>
                <a:spcPts val="1066"/>
              </a:spcAft>
            </a:pPr>
            <a:endParaRPr lang="pt-BR" sz="2600" kern="100" dirty="0">
              <a:latin typeface="Arial" panose="020B0604020202020204" pitchFamily="34" charset="0"/>
              <a:ea typeface="Aptos" panose="020B0004020202020204" pitchFamily="34" charset="0"/>
              <a:cs typeface="Arial" panose="020B0604020202020204" pitchFamily="34" charset="0"/>
            </a:endParaRPr>
          </a:p>
        </p:txBody>
      </p:sp>
      <p:pic>
        <p:nvPicPr>
          <p:cNvPr id="2" name="Google Shape;185;p6">
            <a:extLst>
              <a:ext uri="{FF2B5EF4-FFF2-40B4-BE49-F238E27FC236}">
                <a16:creationId xmlns:a16="http://schemas.microsoft.com/office/drawing/2014/main" id="{6C165280-C89D-B0E7-0A11-B7D81DF1FDAC}"/>
              </a:ext>
            </a:extLst>
          </p:cNvPr>
          <p:cNvPicPr preferRelativeResize="0">
            <a:picLocks noChangeAspect="1"/>
          </p:cNvPicPr>
          <p:nvPr/>
        </p:nvPicPr>
        <p:blipFill rotWithShape="1">
          <a:blip r:embed="rId4">
            <a:alphaModFix/>
          </a:blip>
          <a:srcRect/>
          <a:stretch/>
        </p:blipFill>
        <p:spPr>
          <a:xfrm>
            <a:off x="11095995" y="362789"/>
            <a:ext cx="699446" cy="468000"/>
          </a:xfrm>
          <a:prstGeom prst="rect">
            <a:avLst/>
          </a:prstGeom>
          <a:noFill/>
          <a:ln>
            <a:noFill/>
          </a:ln>
        </p:spPr>
      </p:pic>
    </p:spTree>
    <p:extLst>
      <p:ext uri="{BB962C8B-B14F-4D97-AF65-F5344CB8AC3E}">
        <p14:creationId xmlns:p14="http://schemas.microsoft.com/office/powerpoint/2010/main" val="1381473340"/>
      </p:ext>
    </p:extLst>
  </p:cSld>
  <p:clrMapOvr>
    <a:masterClrMapping/>
  </p:clrMapOvr>
</p:sld>
</file>

<file path=ppt/theme/theme1.xml><?xml version="1.0" encoding="utf-8"?>
<a:theme xmlns:a="http://schemas.openxmlformats.org/drawingml/2006/main" name="2026 MA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6 MAT" id="{8AFDCE05-8396-40B4-BE85-5B403656AE7C}" vid="{133E047C-2644-4E78-A92F-6E932E14D0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fbeb102-8e9f-472b-adc1-a7108b369a00" xsi:nil="true"/>
    <lcf76f155ced4ddcb4097134ff3c332f xmlns="7700c5b6-cec6-4932-ab65-4424302d85d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204D7-8738-4FCC-AFC3-0C8EF0D82567}">
  <ds:schemaRefs>
    <ds:schemaRef ds:uri="http://schemas.microsoft.com/sharepoint/v3/contenttype/forms"/>
  </ds:schemaRefs>
</ds:datastoreItem>
</file>

<file path=customXml/itemProps2.xml><?xml version="1.0" encoding="utf-8"?>
<ds:datastoreItem xmlns:ds="http://schemas.openxmlformats.org/officeDocument/2006/customXml" ds:itemID="{4FE85D10-B6A2-4B2F-830A-6252098F4D50}">
  <ds:schemaRefs>
    <ds:schemaRef ds:uri="http://schemas.microsoft.com/office/2006/documentManagement/types"/>
    <ds:schemaRef ds:uri="http://purl.org/dc/dcmitype/"/>
    <ds:schemaRef ds:uri="http://schemas.microsoft.com/office/2006/metadata/properties"/>
    <ds:schemaRef ds:uri="http://purl.org/dc/terms/"/>
    <ds:schemaRef ds:uri="http://schemas.microsoft.com/office/infopath/2007/PartnerControls"/>
    <ds:schemaRef ds:uri="http://schemas.openxmlformats.org/package/2006/metadata/core-properties"/>
    <ds:schemaRef ds:uri="23282bf3-dd78-4c17-b07e-b02110f1d20d"/>
    <ds:schemaRef ds:uri="d09e936c-bc97-4c41-937a-3f5035b1997a"/>
    <ds:schemaRef ds:uri="http://www.w3.org/XML/1998/namespace"/>
    <ds:schemaRef ds:uri="http://purl.org/dc/elements/1.1/"/>
  </ds:schemaRefs>
</ds:datastoreItem>
</file>

<file path=customXml/itemProps3.xml><?xml version="1.0" encoding="utf-8"?>
<ds:datastoreItem xmlns:ds="http://schemas.openxmlformats.org/officeDocument/2006/customXml" ds:itemID="{B3ACF0C7-464D-444D-B065-F94B325E03FC}"/>
</file>

<file path=docProps/app.xml><?xml version="1.0" encoding="utf-8"?>
<Properties xmlns="http://schemas.openxmlformats.org/officeDocument/2006/extended-properties" xmlns:vt="http://schemas.openxmlformats.org/officeDocument/2006/docPropsVTypes">
  <Template>2026 MAT</Template>
  <TotalTime>3616</TotalTime>
  <Words>3635</Words>
  <Application>Microsoft Office PowerPoint</Application>
  <PresentationFormat>Personalizar</PresentationFormat>
  <Paragraphs>203</Paragraphs>
  <Slides>28</Slides>
  <Notes>27</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28</vt:i4>
      </vt:variant>
    </vt:vector>
  </HeadingPairs>
  <TitlesOfParts>
    <vt:vector size="37" baseType="lpstr">
      <vt:lpstr>Grandstander Medium</vt:lpstr>
      <vt:lpstr>Calibri</vt:lpstr>
      <vt:lpstr>Arial</vt:lpstr>
      <vt:lpstr>Lato</vt:lpstr>
      <vt:lpstr>Grandstander SemiBold</vt:lpstr>
      <vt:lpstr>Times New Roman</vt:lpstr>
      <vt:lpstr>Grandstander</vt:lpstr>
      <vt:lpstr>Wingdings</vt:lpstr>
      <vt:lpstr>2026 MAT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Viviane Da Costa Batista Pereira</dc:creator>
  <cp:lastModifiedBy>Viviane Da Costa Batista Pereira</cp:lastModifiedBy>
  <cp:revision>94</cp:revision>
  <dcterms:modified xsi:type="dcterms:W3CDTF">2025-12-05T12:24:16Z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