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9A5930C-7483-4A60-87B5-233EC6F5D2FC}">
  <a:tblStyle styleId="{99A5930C-7483-4A60-87B5-233EC6F5D2FC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150 new staff</a:t>
            </a:r>
            <a:endParaRPr/>
          </a:p>
        </p:txBody>
      </p:sp>
      <p:sp>
        <p:nvSpPr>
          <p:cNvPr id="101" name="Google Shape;101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5" name="Google Shape;115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Governance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9" name="Google Shape;169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5" name="Google Shape;185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Education, for-profit, nonprofit, governmental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only outcome, but process to get to the outcome.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4" name="Google Shape;254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62" name="Google Shape;262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0" name="Google Shape;270;p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0" name="Google Shape;280;p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1" name="Google Shape;291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5:notes"/>
          <p:cNvSpPr/>
          <p:nvPr>
            <p:ph idx="2" type="sldImg"/>
          </p:nvPr>
        </p:nvSpPr>
        <p:spPr>
          <a:xfrm>
            <a:off x="228600" y="228600"/>
            <a:ext cx="6324600" cy="4743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Google Shape;348;p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4" name="Google Shape;394;p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4" name="Google Shape;444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04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533400" y="2057400"/>
            <a:ext cx="8153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Hawaii International Conference on Education</a:t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1" sz="15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Times New Roman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Building a </a:t>
            </a:r>
            <a:endParaRPr/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Times New Roman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Performance Feedback </a:t>
            </a:r>
            <a:endParaRPr/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Times New Roman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 Culture</a:t>
            </a:r>
            <a:endParaRPr/>
          </a:p>
          <a:p>
            <a:pPr indent="0" lvl="0" marL="0" marR="0" rtl="0" algn="ct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Randy Keyworth</a:t>
            </a:r>
            <a:endParaRPr/>
          </a:p>
          <a:p>
            <a:pPr indent="0" lvl="0" marL="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Jack States 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wing_header"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762000"/>
            <a:ext cx="69342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242888" y="1223963"/>
            <a:ext cx="8728075" cy="5253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1978 - 2004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Operated a large non-profit organization in SF Bay Area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six spec. ed schools		adult programs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residential programs		employment supportive services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public school consultation	teacher training campus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Implemented a comprehensive performance feedback culture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student performance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staff performance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system performance</a:t>
            </a:r>
            <a:endParaRPr/>
          </a:p>
        </p:txBody>
      </p:sp>
      <p:pic>
        <p:nvPicPr>
          <p:cNvPr descr="wing_header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152400"/>
            <a:ext cx="69342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685800" y="184150"/>
            <a:ext cx="7772400" cy="71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“real world” challenges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254000" y="854075"/>
            <a:ext cx="8670925" cy="5819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Operating within direct service funding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(no grants, research, university students)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Perpetual growth mode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(services, programs, technology)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Serving extremely “high risk” kids w/ challenging behaviors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(requiring high treatment integrity implementing sophisticated programs)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High profile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(regulatory oversight, parents, districts, community)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Constant shortage of trained staff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(staff turnover, failure of Universities to train in effective teaching strategies)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3550" lvl="1" marL="8572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What is a School Culture?</a:t>
            </a:r>
            <a:r>
              <a:rPr b="1" i="0" lang="en-US" sz="2800" u="none" cap="none" strike="noStrike">
                <a:solidFill>
                  <a:srgbClr val="FF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288925" y="1016000"/>
            <a:ext cx="8601075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elusive     difficult to define     nebulous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norms     values     beliefs     traditions     rituals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tacit expectations  &amp;  assumptions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constantly evolving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culture shapes individuals’ behaviors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while individuals’ behaviors are shaping the culture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3505200" y="2260600"/>
            <a:ext cx="2259013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Stakeholders</a:t>
            </a:r>
            <a:endParaRPr/>
          </a:p>
        </p:txBody>
      </p:sp>
      <p:sp>
        <p:nvSpPr>
          <p:cNvPr id="118" name="Google Shape;118;p17"/>
          <p:cNvSpPr/>
          <p:nvPr/>
        </p:nvSpPr>
        <p:spPr>
          <a:xfrm>
            <a:off x="3794125" y="2705100"/>
            <a:ext cx="30638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policy makers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administrators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classroom staff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endParaRPr/>
          </a:p>
        </p:txBody>
      </p:sp>
      <p:sp>
        <p:nvSpPr>
          <p:cNvPr id="119" name="Google Shape;119;p17"/>
          <p:cNvSpPr txBox="1"/>
          <p:nvPr>
            <p:ph type="title"/>
          </p:nvPr>
        </p:nvSpPr>
        <p:spPr>
          <a:xfrm>
            <a:off x="0" y="279400"/>
            <a:ext cx="9142413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What is a School Culture?</a:t>
            </a:r>
            <a:r>
              <a:rPr b="1" i="0" lang="en-US" sz="2800" u="none" cap="none" strike="noStrike">
                <a:solidFill>
                  <a:srgbClr val="FF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7"/>
          <p:cNvSpPr txBox="1"/>
          <p:nvPr>
            <p:ph idx="1" type="body"/>
          </p:nvPr>
        </p:nvSpPr>
        <p:spPr>
          <a:xfrm>
            <a:off x="158750" y="1155700"/>
            <a:ext cx="8824913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complex interaction of </a:t>
            </a: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formal and informal</a:t>
            </a: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contingencies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governing the behavior of </a:t>
            </a:r>
            <a:r>
              <a:rPr b="0" i="0" lang="en-US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stakeholders, embodied in:</a:t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>
            <a:off x="2743200" y="2717800"/>
            <a:ext cx="38862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External Contingencies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3784600" y="3160713"/>
            <a:ext cx="2997200" cy="1552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laws &amp; regulations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funding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job market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training and ideology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2743200" y="3175000"/>
            <a:ext cx="3722688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Internal Contingencies</a:t>
            </a:r>
            <a:endParaRPr/>
          </a:p>
        </p:txBody>
      </p:sp>
      <p:sp>
        <p:nvSpPr>
          <p:cNvPr id="124" name="Google Shape;124;p17"/>
          <p:cNvSpPr/>
          <p:nvPr/>
        </p:nvSpPr>
        <p:spPr>
          <a:xfrm>
            <a:off x="1447800" y="3632200"/>
            <a:ext cx="3352800" cy="267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resource allocations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systems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feedback systems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reporting requirements</a:t>
            </a:r>
            <a:endParaRPr/>
          </a:p>
        </p:txBody>
      </p:sp>
      <p:sp>
        <p:nvSpPr>
          <p:cNvPr id="125" name="Google Shape;125;p17"/>
          <p:cNvSpPr/>
          <p:nvPr/>
        </p:nvSpPr>
        <p:spPr>
          <a:xfrm>
            <a:off x="5257800" y="3632200"/>
            <a:ext cx="2927350" cy="301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evaluation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recruitment &amp; hiring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initiatives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job expectations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compensation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training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coaching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feedback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Why is School Culture Important?</a:t>
            </a:r>
            <a:r>
              <a:rPr b="1" i="0" lang="en-US" sz="2800" u="none" cap="none" strike="noStrike">
                <a:solidFill>
                  <a:srgbClr val="FF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8"/>
          <p:cNvSpPr txBox="1"/>
          <p:nvPr>
            <p:ph idx="1" type="body"/>
          </p:nvPr>
        </p:nvSpPr>
        <p:spPr>
          <a:xfrm>
            <a:off x="346075" y="1016000"/>
            <a:ext cx="8543925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“Any type of change introduced to schools is often met with resistance and is doomed to failure as a result of the reform being counter to this nebulous, yet all-encompassing facet—school culture.”							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(Hinde 2003)</a:t>
            </a:r>
            <a:endParaRPr/>
          </a:p>
        </p:txBody>
      </p:sp>
      <p:sp>
        <p:nvSpPr>
          <p:cNvPr id="133" name="Google Shape;133;p18"/>
          <p:cNvSpPr txBox="1"/>
          <p:nvPr/>
        </p:nvSpPr>
        <p:spPr>
          <a:xfrm>
            <a:off x="404813" y="4618038"/>
            <a:ext cx="8266112" cy="271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“Pit a good worker against a bad system and the system will win most every time.”</a:t>
            </a:r>
            <a:endParaRPr b="0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5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	(Geary Rummler)</a:t>
            </a:r>
            <a:endParaRPr/>
          </a:p>
          <a:p>
            <a:pPr indent="0" lvl="0" marL="0" marR="0" rtl="0" algn="l">
              <a:spcBef>
                <a:spcPts val="25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is Failing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542925" y="1016000"/>
            <a:ext cx="7991475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1" name="Google Shape;1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150" y="1206500"/>
            <a:ext cx="8267700" cy="444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is Failing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 txBox="1"/>
          <p:nvPr>
            <p:ph idx="1" type="body"/>
          </p:nvPr>
        </p:nvSpPr>
        <p:spPr>
          <a:xfrm>
            <a:off x="542925" y="1016000"/>
            <a:ext cx="7991475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388" y="1023938"/>
            <a:ext cx="8399462" cy="4887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>
            <p:ph type="title"/>
          </p:nvPr>
        </p:nvSpPr>
        <p:spPr>
          <a:xfrm>
            <a:off x="685800" y="4572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Reform Track Record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1"/>
          <p:cNvSpPr txBox="1"/>
          <p:nvPr>
            <p:ph idx="1" type="body"/>
          </p:nvPr>
        </p:nvSpPr>
        <p:spPr>
          <a:xfrm>
            <a:off x="334963" y="1447800"/>
            <a:ext cx="8474075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average life of an education innovation is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18-48 months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					 </a:t>
            </a:r>
            <a:r>
              <a:rPr b="0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(Latham, 1988)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initial data on comprehensive school reform models initiated in 2000:	</a:t>
            </a:r>
            <a:endParaRPr b="0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1427163" y="4152900"/>
            <a:ext cx="6553200" cy="164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in 5 maintained reforms through 2002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in 10 maintained reforms through 2004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(American Institute for Research)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0" y="0"/>
            <a:ext cx="9144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Status of 2003-04 Low Performing Schools in 2008-09</a:t>
            </a:r>
            <a:endParaRPr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150813" y="554038"/>
            <a:ext cx="8842375" cy="6165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Tracked progress of 2,025 low-performing charter &amp; district schools across 10 states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Thomas B. Fordham Institute, </a:t>
            </a:r>
            <a:r>
              <a:rPr b="0" i="0" lang="en-US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Are Bad Schools Immortal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(2010)</a:t>
            </a:r>
            <a:endParaRPr/>
          </a:p>
        </p:txBody>
      </p:sp>
      <p:pic>
        <p:nvPicPr>
          <p:cNvPr id="164" name="Google Shape;1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4363" y="1104900"/>
            <a:ext cx="52832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9288" y="3690938"/>
            <a:ext cx="5283200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150813" y="431800"/>
            <a:ext cx="89931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Goals of a School Improvement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3"/>
          <p:cNvSpPr txBox="1"/>
          <p:nvPr>
            <p:ph idx="1" type="body"/>
          </p:nvPr>
        </p:nvSpPr>
        <p:spPr>
          <a:xfrm>
            <a:off x="628650" y="1304925"/>
            <a:ext cx="8515350" cy="4849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•	implements services with procedural fidelity and desired outcomes (effectiveness) at the consumer level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maintains over time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maintains over generations of practitioners and decision-makers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operates within existing resources (financial, staff, materials) and existing mandates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becomes institutionalized, routine…</a:t>
            </a:r>
            <a:endParaRPr/>
          </a:p>
        </p:txBody>
      </p:sp>
      <p:sp>
        <p:nvSpPr>
          <p:cNvPr id="173" name="Google Shape;173;p23"/>
          <p:cNvSpPr/>
          <p:nvPr/>
        </p:nvSpPr>
        <p:spPr>
          <a:xfrm>
            <a:off x="0" y="6140450"/>
            <a:ext cx="9144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National Implementation Research Network (NIRN)</a:t>
            </a:r>
            <a:endParaRPr/>
          </a:p>
        </p:txBody>
      </p:sp>
      <p:sp>
        <p:nvSpPr>
          <p:cNvPr id="174" name="Google Shape;174;p23"/>
          <p:cNvSpPr/>
          <p:nvPr/>
        </p:nvSpPr>
        <p:spPr>
          <a:xfrm>
            <a:off x="4762500" y="4889500"/>
            <a:ext cx="3368675" cy="403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“the way we do business”</a:t>
            </a:r>
            <a:endParaRPr b="0" sz="2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-152400" y="0"/>
            <a:ext cx="9510713" cy="923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Keys to Sustainable School Improvement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311150" y="1131888"/>
            <a:ext cx="8628063" cy="5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Sustainable implementation requires a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change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across all levels of an organization: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changes in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adult professional behavior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(all stakeholders)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changes in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organizational structures and cultures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both formal and informal (systems, policies, contingencies, values, procedures)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changes in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relationships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 consumers, stakeholders, and systems partners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National Implementation Research Network (NIRN)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>
            <a:off x="150813" y="150813"/>
            <a:ext cx="8993187" cy="600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Turnaround Research: 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Importance of Performance Feedback</a:t>
            </a:r>
            <a:endParaRPr b="1" i="1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>
            <a:off x="304800" y="1039813"/>
            <a:ext cx="8515350" cy="5045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Successful “turnaround” organizations: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AutoNum type="arabicParenR"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identify a set of starting </a:t>
            </a:r>
            <a:r>
              <a:rPr b="0" i="0" lang="en-US" sz="2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leading indicators 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based on known success factors in the industry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AutoNum type="arabicParenR"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zealously </a:t>
            </a:r>
            <a:r>
              <a:rPr b="0" i="0" lang="en-US" sz="2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monitor 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those indicators for signs of impending success or failure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600"/>
              <a:buFont typeface="Arial"/>
              <a:buAutoNum type="arabicParenR"/>
            </a:pPr>
            <a:r>
              <a:rPr b="0" i="0" lang="en-US" sz="2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act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on what the indicators reveal</a:t>
            </a:r>
            <a:endParaRPr/>
          </a:p>
          <a:p>
            <a:pPr indent="-31115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200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efficacy     frequency    action</a:t>
            </a:r>
            <a:endParaRPr/>
          </a:p>
        </p:txBody>
      </p:sp>
      <p:sp>
        <p:nvSpPr>
          <p:cNvPr id="189" name="Google Shape;189;p25"/>
          <p:cNvSpPr txBox="1"/>
          <p:nvPr/>
        </p:nvSpPr>
        <p:spPr>
          <a:xfrm>
            <a:off x="5472113" y="6373813"/>
            <a:ext cx="2811462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Kowal &amp; Ableidinger (2011)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62.jpg" id="194" name="Google Shape;194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34171" r="-34171" t="0"/>
          <a:stretch/>
        </p:blipFill>
        <p:spPr>
          <a:xfrm>
            <a:off x="685800" y="228600"/>
            <a:ext cx="7772400" cy="62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685800" y="196850"/>
            <a:ext cx="7772400" cy="530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Grant</a:t>
            </a:r>
            <a:b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Models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7"/>
          <p:cNvSpPr txBox="1"/>
          <p:nvPr>
            <p:ph idx="1" type="body"/>
          </p:nvPr>
        </p:nvSpPr>
        <p:spPr>
          <a:xfrm>
            <a:off x="254000" y="738188"/>
            <a:ext cx="8647113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$ 3.5 Billion	$ 2 million per school	1,228 schools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Turnaround model:</a:t>
            </a:r>
            <a:r>
              <a:rPr b="0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replace the principal and no less than 50% of the staff; and introduce significant instructional reforms, increase learning time, and provide flexibility and support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Restart model:</a:t>
            </a:r>
            <a:r>
              <a:rPr b="0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reopen the school under management of a charter school operator, charter management organization, or an education management organization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 closure: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close the school and reassign students to higher achieving schools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Transformational model:</a:t>
            </a:r>
            <a:r>
              <a:rPr b="0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replace the principal, introduce significant instructional reforms, increase learning time, and provide flexibility and support</a:t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3613150" y="6373813"/>
            <a:ext cx="523557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Hurlburt, et.al. 2011, Institute of Education Sciences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/>
          <p:nvPr/>
        </p:nvSpPr>
        <p:spPr>
          <a:xfrm>
            <a:off x="161925" y="173038"/>
            <a:ext cx="8751888" cy="7299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Review of multiple years of teacher evaluations from: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Large districts:		Chicago, Denver, Cincinnati, Akron, Toledo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Smaller Districts:	Jonesboro, Pueblo City, Springdale, Rockford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Out of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52,337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teacher evaluations,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only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233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were unsatisfactory or improvement needed, 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99.6%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all teachers evaluated were satisfactory or above. 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Noto Sans Symbols"/>
              <a:buChar char="➢"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the districts that gave “above satisfactory” ratings,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92.6%</a:t>
            </a: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were rated as very good, distinguished, superior,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excellent, or outstanding.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242888" y="173038"/>
            <a:ext cx="8901112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Failure of Teacher Performance Feedback System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1484313" y="6319838"/>
            <a:ext cx="603567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New Teacher Project:    The Widget Effect (2009)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/>
          <p:nvPr/>
        </p:nvSpPr>
        <p:spPr>
          <a:xfrm>
            <a:off x="161925" y="173038"/>
            <a:ext cx="8751888" cy="6294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Irrespective of school performance…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in Denver schools that did not make adequate yearly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progress (AYP), more than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98 percent </a:t>
            </a: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tenured	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teachers received the highest rating—satisfactory.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in Chicago 87 Schools met criteria for being identified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as “failing schools”,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79% </a:t>
            </a: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these schools did not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issue a single “unsatisfactory rating”</a:t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29"/>
          <p:cNvSpPr txBox="1"/>
          <p:nvPr/>
        </p:nvSpPr>
        <p:spPr>
          <a:xfrm>
            <a:off x="311150" y="161925"/>
            <a:ext cx="8832850" cy="892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Failure of Teacher Performance Feedback System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323850" y="6003925"/>
            <a:ext cx="86233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New Teacher Project:    The Widget Effect (2009)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230188" y="219075"/>
            <a:ext cx="8659812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Teacher Evaluation Effect on School Culture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School districts fail to acknowledge or act on differences in teacher performance almost entirely.  </a:t>
            </a:r>
            <a:endParaRPr/>
          </a:p>
          <a:p>
            <a:pPr indent="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r>
              <a:t/>
            </a:r>
            <a:endParaRPr b="0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Failure to recognize excellence among top performers</a:t>
            </a:r>
            <a:endParaRPr/>
          </a:p>
          <a:p>
            <a:pPr indent="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r>
              <a:t/>
            </a:r>
            <a:endParaRPr b="0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Failure to identify and provide support to the broad plurality of hard working teachers who operate in the middle of the performance spectrum</a:t>
            </a:r>
            <a:endParaRPr/>
          </a:p>
          <a:p>
            <a:pPr indent="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r>
              <a:t/>
            </a:r>
            <a:endParaRPr b="0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Failure to identify and dismiss consistently poor performers</a:t>
            </a:r>
            <a:endParaRPr/>
          </a:p>
          <a:p>
            <a:pPr indent="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0"/>
          <p:cNvSpPr txBox="1"/>
          <p:nvPr/>
        </p:nvSpPr>
        <p:spPr>
          <a:xfrm>
            <a:off x="1797050" y="6165850"/>
            <a:ext cx="6035675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New Teacher Project:    The Widget Effect (2009)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/>
          <p:cNvSpPr txBox="1"/>
          <p:nvPr>
            <p:ph type="title"/>
          </p:nvPr>
        </p:nvSpPr>
        <p:spPr>
          <a:xfrm>
            <a:off x="-187325" y="-288925"/>
            <a:ext cx="9510713" cy="923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Impact on School Culture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1"/>
          <p:cNvSpPr txBox="1"/>
          <p:nvPr>
            <p:ph idx="1" type="body"/>
          </p:nvPr>
        </p:nvSpPr>
        <p:spPr>
          <a:xfrm>
            <a:off x="254000" y="611188"/>
            <a:ext cx="8685213" cy="5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staff resistance to a performance feedback culture: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strong expectation that they will receive outstanding evaluations        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long standing mistrust of the purpose of data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educator autonomy, implicit power relationships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cynicism about fads, new ideas, education reform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resistance to performance feedback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collection is too difficult 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collection causes too much change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desired outcomes take too long to materialize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perceived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costs exceed 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perceived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benefits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>
            <p:ph type="title"/>
          </p:nvPr>
        </p:nvSpPr>
        <p:spPr>
          <a:xfrm>
            <a:off x="755650" y="288925"/>
            <a:ext cx="8018463" cy="830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2"/>
          <p:cNvSpPr txBox="1"/>
          <p:nvPr>
            <p:ph idx="1" type="body"/>
          </p:nvPr>
        </p:nvSpPr>
        <p:spPr>
          <a:xfrm>
            <a:off x="750888" y="13906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5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Kōan</a:t>
            </a:r>
            <a:endParaRPr b="0" i="0" sz="54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A </a:t>
            </a: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Kōan</a:t>
            </a:r>
            <a:r>
              <a:rPr b="0" i="0" lang="en-US" sz="2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consists of a story, dialogue, question, or statement, the meaning of which cannot be understood by rational thinking but may be accessible through intuition.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shot 2011-02-11 at 9.05.50 AM.png" id="237" name="Google Shape;23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938" y="1550988"/>
            <a:ext cx="150495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>
            <p:ph type="title"/>
          </p:nvPr>
        </p:nvSpPr>
        <p:spPr>
          <a:xfrm>
            <a:off x="685800" y="4572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Kōan of the Day</a:t>
            </a:r>
            <a:b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3"/>
          <p:cNvSpPr txBox="1"/>
          <p:nvPr>
            <p:ph idx="1" type="body"/>
          </p:nvPr>
        </p:nvSpPr>
        <p:spPr>
          <a:xfrm>
            <a:off x="762000" y="14478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4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implement and sustain a performance feedback culture….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you need a performance feedback culture.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>
            <p:ph idx="1" type="body"/>
          </p:nvPr>
        </p:nvSpPr>
        <p:spPr>
          <a:xfrm>
            <a:off x="812800" y="254000"/>
            <a:ext cx="77724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Will it make the boat go faster?</a:t>
            </a:r>
            <a:endParaRPr/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Will it help students learn?</a:t>
            </a:r>
            <a:endParaRPr/>
          </a:p>
        </p:txBody>
      </p:sp>
      <p:pic>
        <p:nvPicPr>
          <p:cNvPr descr="Screen shot 2011-12-19 at 1.38.49 PM.png" id="250" name="Google Shape;2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7663" y="1350963"/>
            <a:ext cx="3251200" cy="42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/>
          <p:nvPr>
            <p:ph type="title"/>
          </p:nvPr>
        </p:nvSpPr>
        <p:spPr>
          <a:xfrm>
            <a:off x="-38100" y="304800"/>
            <a:ext cx="9296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Performance Feedback 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Overcome Baseline Cultural Obstacles:</a:t>
            </a: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Calibration, Process, Engagement and Recognition</a:t>
            </a:r>
            <a:b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3000" u="none" cap="none" strike="noStrike">
              <a:solidFill>
                <a:srgbClr val="FF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35"/>
          <p:cNvSpPr txBox="1"/>
          <p:nvPr>
            <p:ph idx="1" type="body"/>
          </p:nvPr>
        </p:nvSpPr>
        <p:spPr>
          <a:xfrm>
            <a:off x="388938" y="1447800"/>
            <a:ext cx="8753475" cy="5021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“learner centered” culture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(calibration)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focus on student learning and educational practices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establishing consensus on standards, definitions, goals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shifts away from ideologies, philosophies, fads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culture of “inquiry” rather than “compliance”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(process)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use of data to answer questions, problem solve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use of data-based decision making at 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levels of the organization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not having all of the answers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</p:txBody>
      </p:sp>
      <p:sp>
        <p:nvSpPr>
          <p:cNvPr id="258" name="Google Shape;258;p35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-38100" y="304800"/>
            <a:ext cx="9296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Performance Feedback 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Overcome Baseline Cultural Obstacles:</a:t>
            </a: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Calibration, Process, Engagement and Recognition</a:t>
            </a:r>
            <a:b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3000" u="none" cap="none" strike="noStrike">
              <a:solidFill>
                <a:srgbClr val="FF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450850" y="1720850"/>
            <a:ext cx="8691563" cy="4478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culture of “universal participation”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(engagement)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wide-spread involvement (ownership, pride, participation)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collaboration across disciplines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giving, receiving, and using feedback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analysis as positive, non-threatening experience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culture of “meritocracy”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(recognition)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reinforcement for excellent teachers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support for middle range performing teachers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dismissal of consistently poor performing teachers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performance feedback for all staff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type="title"/>
          </p:nvPr>
        </p:nvSpPr>
        <p:spPr>
          <a:xfrm>
            <a:off x="-38100" y="304800"/>
            <a:ext cx="9296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Overcoming Baseline Cultural Obstacles:</a:t>
            </a:r>
            <a: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 Alignment</a:t>
            </a:r>
            <a:b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3000" u="none" cap="none" strike="noStrike">
              <a:solidFill>
                <a:srgbClr val="FF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50850" y="1447800"/>
            <a:ext cx="8691563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Alignment of all organizational cultural components so that contingencies consistently support data-based performance feedback and decision making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74" name="Google Shape;274;p37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577850" y="2744788"/>
            <a:ext cx="3656013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resource allocations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systems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feedback systems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reporting requirements</a:t>
            </a:r>
            <a:endParaRPr/>
          </a:p>
        </p:txBody>
      </p:sp>
      <p:sp>
        <p:nvSpPr>
          <p:cNvPr id="276" name="Google Shape;276;p37"/>
          <p:cNvSpPr/>
          <p:nvPr/>
        </p:nvSpPr>
        <p:spPr>
          <a:xfrm>
            <a:off x="5183188" y="2674938"/>
            <a:ext cx="2927350" cy="301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evaluation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recruitment &amp; hiring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initiatives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job expectations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compensation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training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coaching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feedback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>
            <p:ph type="title"/>
          </p:nvPr>
        </p:nvSpPr>
        <p:spPr>
          <a:xfrm>
            <a:off x="-342900" y="361950"/>
            <a:ext cx="9817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“cultural alignment” </a:t>
            </a:r>
            <a:b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increase performance feedback</a:t>
            </a:r>
            <a:endParaRPr b="0" i="0" sz="3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8"/>
          <p:cNvSpPr txBox="1"/>
          <p:nvPr>
            <p:ph idx="1" type="body"/>
          </p:nvPr>
        </p:nvSpPr>
        <p:spPr>
          <a:xfrm>
            <a:off x="533400" y="1612900"/>
            <a:ext cx="8153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Goals: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Definitions:  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Outcomes:	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8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38"/>
          <p:cNvSpPr/>
          <p:nvPr/>
        </p:nvSpPr>
        <p:spPr>
          <a:xfrm>
            <a:off x="2374900" y="1622425"/>
            <a:ext cx="6018213" cy="763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Increase the number of staff using effective performance feedback</a:t>
            </a:r>
            <a:endParaRPr/>
          </a:p>
        </p:txBody>
      </p:sp>
      <p:sp>
        <p:nvSpPr>
          <p:cNvPr id="286" name="Google Shape;286;p38"/>
          <p:cNvSpPr/>
          <p:nvPr/>
        </p:nvSpPr>
        <p:spPr>
          <a:xfrm>
            <a:off x="2398713" y="3011488"/>
            <a:ext cx="6448425" cy="1671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share common values about data, accountability, feedback and problem solving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have technical skills in instruction, data analysis, problem solving</a:t>
            </a:r>
            <a:endParaRPr/>
          </a:p>
        </p:txBody>
      </p:sp>
      <p:sp>
        <p:nvSpPr>
          <p:cNvPr id="287" name="Google Shape;287;p38"/>
          <p:cNvSpPr/>
          <p:nvPr/>
        </p:nvSpPr>
        <p:spPr>
          <a:xfrm>
            <a:off x="2374900" y="5033963"/>
            <a:ext cx="6343650" cy="1243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positions filled by qualified staff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retention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 feedback systems implemented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>
            <p:ph type="title"/>
          </p:nvPr>
        </p:nvSpPr>
        <p:spPr>
          <a:xfrm>
            <a:off x="-236538" y="330200"/>
            <a:ext cx="9517063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“cultural alignment” </a:t>
            </a:r>
            <a:b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increase performance feedback</a:t>
            </a:r>
            <a:endParaRPr b="0" i="0" sz="3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9"/>
          <p:cNvSpPr/>
          <p:nvPr/>
        </p:nvSpPr>
        <p:spPr>
          <a:xfrm>
            <a:off x="3817938" y="22098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95" name="Google Shape;295;p39"/>
          <p:cNvSpPr/>
          <p:nvPr/>
        </p:nvSpPr>
        <p:spPr>
          <a:xfrm>
            <a:off x="5608638" y="22098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96" name="Google Shape;296;p39"/>
          <p:cNvSpPr/>
          <p:nvPr/>
        </p:nvSpPr>
        <p:spPr>
          <a:xfrm>
            <a:off x="7513638" y="22098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838200" y="2243138"/>
            <a:ext cx="14287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training</a:t>
            </a:r>
            <a:endParaRPr/>
          </a:p>
        </p:txBody>
      </p:sp>
      <p:sp>
        <p:nvSpPr>
          <p:cNvPr id="298" name="Google Shape;298;p39"/>
          <p:cNvSpPr/>
          <p:nvPr/>
        </p:nvSpPr>
        <p:spPr>
          <a:xfrm>
            <a:off x="4953000" y="1409700"/>
            <a:ext cx="160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Process Measures</a:t>
            </a:r>
            <a:endParaRPr/>
          </a:p>
        </p:txBody>
      </p:sp>
      <p:sp>
        <p:nvSpPr>
          <p:cNvPr id="299" name="Google Shape;299;p39"/>
          <p:cNvSpPr/>
          <p:nvPr/>
        </p:nvSpPr>
        <p:spPr>
          <a:xfrm>
            <a:off x="6705600" y="1409700"/>
            <a:ext cx="1905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Outcome Measures</a:t>
            </a:r>
            <a:endParaRPr/>
          </a:p>
        </p:txBody>
      </p:sp>
      <p:sp>
        <p:nvSpPr>
          <p:cNvPr id="300" name="Google Shape;300;p39"/>
          <p:cNvSpPr/>
          <p:nvPr/>
        </p:nvSpPr>
        <p:spPr>
          <a:xfrm>
            <a:off x="3136900" y="1744663"/>
            <a:ext cx="16764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Strategies</a:t>
            </a:r>
            <a:endParaRPr/>
          </a:p>
        </p:txBody>
      </p:sp>
      <p:sp>
        <p:nvSpPr>
          <p:cNvPr id="301" name="Google Shape;301;p39"/>
          <p:cNvSpPr/>
          <p:nvPr/>
        </p:nvSpPr>
        <p:spPr>
          <a:xfrm>
            <a:off x="3817938" y="256063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2" name="Google Shape;302;p39"/>
          <p:cNvSpPr/>
          <p:nvPr/>
        </p:nvSpPr>
        <p:spPr>
          <a:xfrm>
            <a:off x="5608638" y="256063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3" name="Google Shape;303;p39"/>
          <p:cNvSpPr/>
          <p:nvPr/>
        </p:nvSpPr>
        <p:spPr>
          <a:xfrm>
            <a:off x="7513638" y="256063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4" name="Google Shape;304;p39"/>
          <p:cNvSpPr/>
          <p:nvPr/>
        </p:nvSpPr>
        <p:spPr>
          <a:xfrm>
            <a:off x="838200" y="2593975"/>
            <a:ext cx="1608138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feedback</a:t>
            </a:r>
            <a:endParaRPr/>
          </a:p>
        </p:txBody>
      </p:sp>
      <p:sp>
        <p:nvSpPr>
          <p:cNvPr id="305" name="Google Shape;305;p39"/>
          <p:cNvSpPr/>
          <p:nvPr/>
        </p:nvSpPr>
        <p:spPr>
          <a:xfrm>
            <a:off x="3817938" y="290988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6" name="Google Shape;306;p39"/>
          <p:cNvSpPr/>
          <p:nvPr/>
        </p:nvSpPr>
        <p:spPr>
          <a:xfrm>
            <a:off x="5608638" y="290988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7" name="Google Shape;307;p39"/>
          <p:cNvSpPr/>
          <p:nvPr/>
        </p:nvSpPr>
        <p:spPr>
          <a:xfrm>
            <a:off x="7513638" y="290988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9"/>
          <p:cNvSpPr/>
          <p:nvPr/>
        </p:nvSpPr>
        <p:spPr>
          <a:xfrm>
            <a:off x="838200" y="2943225"/>
            <a:ext cx="8255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hiring</a:t>
            </a:r>
            <a:endParaRPr/>
          </a:p>
        </p:txBody>
      </p:sp>
      <p:sp>
        <p:nvSpPr>
          <p:cNvPr id="309" name="Google Shape;309;p39"/>
          <p:cNvSpPr/>
          <p:nvPr/>
        </p:nvSpPr>
        <p:spPr>
          <a:xfrm>
            <a:off x="3817938" y="32607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9"/>
          <p:cNvSpPr/>
          <p:nvPr/>
        </p:nvSpPr>
        <p:spPr>
          <a:xfrm>
            <a:off x="5608638" y="32607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9"/>
          <p:cNvSpPr/>
          <p:nvPr/>
        </p:nvSpPr>
        <p:spPr>
          <a:xfrm>
            <a:off x="7513638" y="32607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9"/>
          <p:cNvSpPr/>
          <p:nvPr/>
        </p:nvSpPr>
        <p:spPr>
          <a:xfrm>
            <a:off x="838200" y="3294063"/>
            <a:ext cx="20193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job expectations</a:t>
            </a:r>
            <a:endParaRPr/>
          </a:p>
        </p:txBody>
      </p:sp>
      <p:sp>
        <p:nvSpPr>
          <p:cNvPr id="313" name="Google Shape;313;p39"/>
          <p:cNvSpPr/>
          <p:nvPr/>
        </p:nvSpPr>
        <p:spPr>
          <a:xfrm>
            <a:off x="3817938" y="360997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5608638" y="360997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9"/>
          <p:cNvSpPr/>
          <p:nvPr/>
        </p:nvSpPr>
        <p:spPr>
          <a:xfrm>
            <a:off x="7513638" y="360997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9"/>
          <p:cNvSpPr/>
          <p:nvPr/>
        </p:nvSpPr>
        <p:spPr>
          <a:xfrm>
            <a:off x="838200" y="3643313"/>
            <a:ext cx="145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recruitment</a:t>
            </a:r>
            <a:endParaRPr/>
          </a:p>
        </p:txBody>
      </p:sp>
      <p:sp>
        <p:nvSpPr>
          <p:cNvPr id="317" name="Google Shape;317;p39"/>
          <p:cNvSpPr/>
          <p:nvPr/>
        </p:nvSpPr>
        <p:spPr>
          <a:xfrm>
            <a:off x="3817938" y="39592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9"/>
          <p:cNvSpPr/>
          <p:nvPr/>
        </p:nvSpPr>
        <p:spPr>
          <a:xfrm>
            <a:off x="5608638" y="39592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9"/>
          <p:cNvSpPr/>
          <p:nvPr/>
        </p:nvSpPr>
        <p:spPr>
          <a:xfrm>
            <a:off x="7513638" y="39592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9"/>
          <p:cNvSpPr/>
          <p:nvPr/>
        </p:nvSpPr>
        <p:spPr>
          <a:xfrm>
            <a:off x="838200" y="3992563"/>
            <a:ext cx="1185863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selection</a:t>
            </a:r>
            <a:endParaRPr/>
          </a:p>
        </p:txBody>
      </p:sp>
      <p:sp>
        <p:nvSpPr>
          <p:cNvPr id="321" name="Google Shape;321;p39"/>
          <p:cNvSpPr/>
          <p:nvPr/>
        </p:nvSpPr>
        <p:spPr>
          <a:xfrm>
            <a:off x="3817938" y="43100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2" name="Google Shape;322;p39"/>
          <p:cNvSpPr/>
          <p:nvPr/>
        </p:nvSpPr>
        <p:spPr>
          <a:xfrm>
            <a:off x="5608638" y="43100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9"/>
          <p:cNvSpPr/>
          <p:nvPr/>
        </p:nvSpPr>
        <p:spPr>
          <a:xfrm>
            <a:off x="7513638" y="43100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3817938" y="465931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5608638" y="465931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6" name="Google Shape;326;p39"/>
          <p:cNvSpPr/>
          <p:nvPr/>
        </p:nvSpPr>
        <p:spPr>
          <a:xfrm>
            <a:off x="7513638" y="465931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7" name="Google Shape;327;p39"/>
          <p:cNvSpPr/>
          <p:nvPr/>
        </p:nvSpPr>
        <p:spPr>
          <a:xfrm>
            <a:off x="3817938" y="50085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8" name="Google Shape;328;p39"/>
          <p:cNvSpPr/>
          <p:nvPr/>
        </p:nvSpPr>
        <p:spPr>
          <a:xfrm>
            <a:off x="5608638" y="50085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9" name="Google Shape;329;p39"/>
          <p:cNvSpPr/>
          <p:nvPr/>
        </p:nvSpPr>
        <p:spPr>
          <a:xfrm>
            <a:off x="7513638" y="50085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0" name="Google Shape;330;p39"/>
          <p:cNvSpPr/>
          <p:nvPr/>
        </p:nvSpPr>
        <p:spPr>
          <a:xfrm>
            <a:off x="3817938" y="53594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1" name="Google Shape;331;p39"/>
          <p:cNvSpPr/>
          <p:nvPr/>
        </p:nvSpPr>
        <p:spPr>
          <a:xfrm>
            <a:off x="5608638" y="53594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2" name="Google Shape;332;p39"/>
          <p:cNvSpPr/>
          <p:nvPr/>
        </p:nvSpPr>
        <p:spPr>
          <a:xfrm>
            <a:off x="7513638" y="53594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3" name="Google Shape;333;p39"/>
          <p:cNvSpPr/>
          <p:nvPr/>
        </p:nvSpPr>
        <p:spPr>
          <a:xfrm>
            <a:off x="3817938" y="570865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4" name="Google Shape;334;p39"/>
          <p:cNvSpPr/>
          <p:nvPr/>
        </p:nvSpPr>
        <p:spPr>
          <a:xfrm>
            <a:off x="5608638" y="570865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5" name="Google Shape;335;p39"/>
          <p:cNvSpPr/>
          <p:nvPr/>
        </p:nvSpPr>
        <p:spPr>
          <a:xfrm>
            <a:off x="7513638" y="570865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6" name="Google Shape;336;p39"/>
          <p:cNvSpPr/>
          <p:nvPr/>
        </p:nvSpPr>
        <p:spPr>
          <a:xfrm>
            <a:off x="3817938" y="60579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7" name="Google Shape;337;p39"/>
          <p:cNvSpPr/>
          <p:nvPr/>
        </p:nvSpPr>
        <p:spPr>
          <a:xfrm>
            <a:off x="5608638" y="60579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8" name="Google Shape;338;p39"/>
          <p:cNvSpPr/>
          <p:nvPr/>
        </p:nvSpPr>
        <p:spPr>
          <a:xfrm>
            <a:off x="7513638" y="60579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grpSp>
        <p:nvGrpSpPr>
          <p:cNvPr id="339" name="Google Shape;339;p39"/>
          <p:cNvGrpSpPr/>
          <p:nvPr/>
        </p:nvGrpSpPr>
        <p:grpSpPr>
          <a:xfrm>
            <a:off x="838200" y="4343400"/>
            <a:ext cx="2217738" cy="2114550"/>
            <a:chOff x="528" y="2736"/>
            <a:chExt cx="1397" cy="1332"/>
          </a:xfrm>
        </p:grpSpPr>
        <p:sp>
          <p:nvSpPr>
            <p:cNvPr id="340" name="Google Shape;340;p39"/>
            <p:cNvSpPr/>
            <p:nvPr/>
          </p:nvSpPr>
          <p:spPr>
            <a:xfrm>
              <a:off x="528" y="2736"/>
              <a:ext cx="601" cy="2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policies</a:t>
              </a:r>
              <a:endParaRPr/>
            </a:p>
          </p:txBody>
        </p:sp>
        <p:sp>
          <p:nvSpPr>
            <p:cNvPr id="341" name="Google Shape;341;p39"/>
            <p:cNvSpPr/>
            <p:nvPr/>
          </p:nvSpPr>
          <p:spPr>
            <a:xfrm>
              <a:off x="528" y="2956"/>
              <a:ext cx="6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practices</a:t>
              </a:r>
              <a:endParaRPr/>
            </a:p>
          </p:txBody>
        </p:sp>
        <p:sp>
          <p:nvSpPr>
            <p:cNvPr id="342" name="Google Shape;342;p39"/>
            <p:cNvSpPr/>
            <p:nvPr/>
          </p:nvSpPr>
          <p:spPr>
            <a:xfrm>
              <a:off x="528" y="3176"/>
              <a:ext cx="1397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resource allocations</a:t>
              </a:r>
              <a:endParaRPr/>
            </a:p>
          </p:txBody>
        </p:sp>
        <p:sp>
          <p:nvSpPr>
            <p:cNvPr id="343" name="Google Shape;343;p39"/>
            <p:cNvSpPr/>
            <p:nvPr/>
          </p:nvSpPr>
          <p:spPr>
            <a:xfrm>
              <a:off x="528" y="3397"/>
              <a:ext cx="1092" cy="2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staff evaluation</a:t>
              </a:r>
              <a:endParaRPr/>
            </a:p>
          </p:txBody>
        </p:sp>
        <p:sp>
          <p:nvSpPr>
            <p:cNvPr id="344" name="Google Shape;344;p39"/>
            <p:cNvSpPr/>
            <p:nvPr/>
          </p:nvSpPr>
          <p:spPr>
            <a:xfrm>
              <a:off x="528" y="3617"/>
              <a:ext cx="1013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compensation</a:t>
              </a: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528" y="3837"/>
              <a:ext cx="70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initiatives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0"/>
          <p:cNvSpPr txBox="1"/>
          <p:nvPr>
            <p:ph idx="11" type="ftr"/>
          </p:nvPr>
        </p:nvSpPr>
        <p:spPr>
          <a:xfrm>
            <a:off x="5649913" y="6259513"/>
            <a:ext cx="5883275" cy="425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Aubrey Daniels International© 2008</a:t>
            </a:r>
            <a:endParaRPr b="0" sz="1800">
              <a:solidFill>
                <a:schemeClr val="lt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sp>
        <p:nvSpPr>
          <p:cNvPr id="351" name="Google Shape;351;p40"/>
          <p:cNvSpPr txBox="1"/>
          <p:nvPr>
            <p:ph type="title"/>
          </p:nvPr>
        </p:nvSpPr>
        <p:spPr>
          <a:xfrm>
            <a:off x="685800" y="196850"/>
            <a:ext cx="7772400" cy="795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Five-Step Implementation Process</a:t>
            </a:r>
            <a:endParaRPr/>
          </a:p>
        </p:txBody>
      </p:sp>
      <p:grpSp>
        <p:nvGrpSpPr>
          <p:cNvPr id="352" name="Google Shape;352;p40"/>
          <p:cNvGrpSpPr/>
          <p:nvPr/>
        </p:nvGrpSpPr>
        <p:grpSpPr>
          <a:xfrm>
            <a:off x="2952750" y="5257800"/>
            <a:ext cx="2838450" cy="693738"/>
            <a:chOff x="2003" y="3604"/>
            <a:chExt cx="1788" cy="389"/>
          </a:xfrm>
        </p:grpSpPr>
        <p:sp>
          <p:nvSpPr>
            <p:cNvPr id="353" name="Google Shape;353;p40"/>
            <p:cNvSpPr/>
            <p:nvPr/>
          </p:nvSpPr>
          <p:spPr>
            <a:xfrm>
              <a:off x="2003" y="3604"/>
              <a:ext cx="1788" cy="389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40"/>
            <p:cNvSpPr txBox="1"/>
            <p:nvPr/>
          </p:nvSpPr>
          <p:spPr>
            <a:xfrm>
              <a:off x="2148" y="3663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5. Evaluate</a:t>
              </a:r>
              <a:endParaRPr/>
            </a:p>
          </p:txBody>
        </p:sp>
      </p:grpSp>
      <p:grpSp>
        <p:nvGrpSpPr>
          <p:cNvPr id="355" name="Google Shape;355;p40"/>
          <p:cNvGrpSpPr/>
          <p:nvPr/>
        </p:nvGrpSpPr>
        <p:grpSpPr>
          <a:xfrm>
            <a:off x="3200400" y="4495800"/>
            <a:ext cx="2278063" cy="506413"/>
            <a:chOff x="470" y="2712"/>
            <a:chExt cx="1435" cy="319"/>
          </a:xfrm>
        </p:grpSpPr>
        <p:sp>
          <p:nvSpPr>
            <p:cNvPr id="356" name="Google Shape;356;p40"/>
            <p:cNvSpPr/>
            <p:nvPr/>
          </p:nvSpPr>
          <p:spPr>
            <a:xfrm>
              <a:off x="470" y="2712"/>
              <a:ext cx="1435" cy="31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548" y="2728"/>
              <a:ext cx="1291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4. Reinforce</a:t>
              </a:r>
              <a:endParaRPr/>
            </a:p>
          </p:txBody>
        </p:sp>
      </p:grpSp>
      <p:grpSp>
        <p:nvGrpSpPr>
          <p:cNvPr id="358" name="Google Shape;358;p40"/>
          <p:cNvGrpSpPr/>
          <p:nvPr/>
        </p:nvGrpSpPr>
        <p:grpSpPr>
          <a:xfrm>
            <a:off x="3200400" y="3581400"/>
            <a:ext cx="2278063" cy="506413"/>
            <a:chOff x="2112" y="2866"/>
            <a:chExt cx="1435" cy="319"/>
          </a:xfrm>
        </p:grpSpPr>
        <p:sp>
          <p:nvSpPr>
            <p:cNvPr id="359" name="Google Shape;359;p40"/>
            <p:cNvSpPr/>
            <p:nvPr/>
          </p:nvSpPr>
          <p:spPr>
            <a:xfrm>
              <a:off x="2112" y="2866"/>
              <a:ext cx="1435" cy="319"/>
            </a:xfrm>
            <a:prstGeom prst="rect">
              <a:avLst/>
            </a:pr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2190" y="2882"/>
              <a:ext cx="126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3. Feedback</a:t>
              </a:r>
              <a:endParaRPr/>
            </a:p>
          </p:txBody>
        </p:sp>
      </p:grpSp>
      <p:grpSp>
        <p:nvGrpSpPr>
          <p:cNvPr id="361" name="Google Shape;361;p40"/>
          <p:cNvGrpSpPr/>
          <p:nvPr/>
        </p:nvGrpSpPr>
        <p:grpSpPr>
          <a:xfrm>
            <a:off x="3200400" y="2590800"/>
            <a:ext cx="2278063" cy="506413"/>
            <a:chOff x="1911" y="2000"/>
            <a:chExt cx="1435" cy="319"/>
          </a:xfrm>
        </p:grpSpPr>
        <p:sp>
          <p:nvSpPr>
            <p:cNvPr id="362" name="Google Shape;362;p40"/>
            <p:cNvSpPr/>
            <p:nvPr/>
          </p:nvSpPr>
          <p:spPr>
            <a:xfrm>
              <a:off x="1911" y="2000"/>
              <a:ext cx="1435" cy="31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2051" y="2016"/>
              <a:ext cx="1185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2. Measure</a:t>
              </a:r>
              <a:endParaRPr/>
            </a:p>
          </p:txBody>
        </p:sp>
      </p:grpSp>
      <p:grpSp>
        <p:nvGrpSpPr>
          <p:cNvPr id="364" name="Google Shape;364;p40"/>
          <p:cNvGrpSpPr/>
          <p:nvPr/>
        </p:nvGrpSpPr>
        <p:grpSpPr>
          <a:xfrm>
            <a:off x="2952750" y="1566863"/>
            <a:ext cx="2838450" cy="1100137"/>
            <a:chOff x="1848" y="1069"/>
            <a:chExt cx="1788" cy="693"/>
          </a:xfrm>
        </p:grpSpPr>
        <p:sp>
          <p:nvSpPr>
            <p:cNvPr id="365" name="Google Shape;365;p40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0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1. Pinpoint</a:t>
              </a:r>
              <a:endParaRPr/>
            </a:p>
          </p:txBody>
        </p:sp>
        <p:sp>
          <p:nvSpPr>
            <p:cNvPr id="367" name="Google Shape;367;p40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8" name="Google Shape;368;p40"/>
          <p:cNvSpPr/>
          <p:nvPr/>
        </p:nvSpPr>
        <p:spPr>
          <a:xfrm>
            <a:off x="4191000" y="3124200"/>
            <a:ext cx="452438" cy="465138"/>
          </a:xfrm>
          <a:prstGeom prst="downArrow">
            <a:avLst>
              <a:gd fmla="val 50000" name="adj1"/>
              <a:gd fmla="val 25702" name="adj2"/>
            </a:avLst>
          </a:prstGeom>
          <a:solidFill>
            <a:srgbClr val="F3DE8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0"/>
          <p:cNvSpPr/>
          <p:nvPr/>
        </p:nvSpPr>
        <p:spPr>
          <a:xfrm>
            <a:off x="4191000" y="4038600"/>
            <a:ext cx="452438" cy="465138"/>
          </a:xfrm>
          <a:prstGeom prst="downArrow">
            <a:avLst>
              <a:gd fmla="val 50000" name="adj1"/>
              <a:gd fmla="val 25702" name="adj2"/>
            </a:avLst>
          </a:prstGeom>
          <a:solidFill>
            <a:srgbClr val="F3DE8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0"/>
          <p:cNvSpPr/>
          <p:nvPr/>
        </p:nvSpPr>
        <p:spPr>
          <a:xfrm>
            <a:off x="4191000" y="4953000"/>
            <a:ext cx="452438" cy="465138"/>
          </a:xfrm>
          <a:prstGeom prst="downArrow">
            <a:avLst>
              <a:gd fmla="val 50000" name="adj1"/>
              <a:gd fmla="val 25702" name="adj2"/>
            </a:avLst>
          </a:prstGeom>
          <a:solidFill>
            <a:srgbClr val="F3DE8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1" name="Google Shape;371;p40"/>
          <p:cNvCxnSpPr>
            <a:stCxn id="353" idx="6"/>
            <a:endCxn id="365" idx="6"/>
          </p:cNvCxnSpPr>
          <p:nvPr/>
        </p:nvCxnSpPr>
        <p:spPr>
          <a:xfrm flipH="1" rot="10800000">
            <a:off x="5791200" y="1875669"/>
            <a:ext cx="600" cy="3729000"/>
          </a:xfrm>
          <a:prstGeom prst="bentConnector3">
            <a:avLst>
              <a:gd fmla="val 38100005" name="adj1"/>
            </a:avLst>
          </a:prstGeom>
          <a:noFill/>
          <a:ln cap="flat" cmpd="sng" w="76200">
            <a:solidFill>
              <a:srgbClr val="F3DE8F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1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Technical skills: 	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specialized skills required to be successful in a 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    	specific position</a:t>
            </a:r>
            <a:endParaRPr/>
          </a:p>
          <a:p>
            <a:pPr indent="0" lvl="0" marL="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teaching skills	organization	formative assessment</a:t>
            </a:r>
            <a:endParaRPr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collection	reinforcement	direct instruction</a:t>
            </a:r>
            <a:endParaRPr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behavior analysis	reading data	writing reports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Core skills:	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foundation skills required to be successful in the			                	organizational culture</a:t>
            </a:r>
            <a:endParaRPr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assertiveness	outcome oriented	optimism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effective communication	takes initiative	motivation / buy-in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conflict resolution	established priorities	data driven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feedback (give &amp; receive)	leadership	scientific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flexibility	high tolerance for ambiguity	nice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7" name="Google Shape;377;p41"/>
          <p:cNvGrpSpPr/>
          <p:nvPr/>
        </p:nvGrpSpPr>
        <p:grpSpPr>
          <a:xfrm>
            <a:off x="147638" y="273050"/>
            <a:ext cx="2838450" cy="1100138"/>
            <a:chOff x="1848" y="1069"/>
            <a:chExt cx="1788" cy="693"/>
          </a:xfrm>
        </p:grpSpPr>
        <p:sp>
          <p:nvSpPr>
            <p:cNvPr id="378" name="Google Shape;378;p41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1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1. Pinpoint</a:t>
              </a:r>
              <a:endParaRPr/>
            </a:p>
          </p:txBody>
        </p:sp>
        <p:sp>
          <p:nvSpPr>
            <p:cNvPr id="380" name="Google Shape;380;p41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2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386" name="Google Shape;386;p42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job descriptions	orientation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recruitment		employee contracts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hiring	orientation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offer sheets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employee contracts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7" name="Google Shape;387;p42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388" name="Google Shape;388;p42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42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1. Pinpoint</a:t>
              </a:r>
              <a:endParaRPr/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6" name="Google Shape;396;p43"/>
          <p:cNvGraphicFramePr/>
          <p:nvPr/>
        </p:nvGraphicFramePr>
        <p:xfrm>
          <a:off x="2590800" y="300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{99A5930C-7483-4A60-87B5-233EC6F5D2FC}</a:tableStyleId>
              </a:tblPr>
              <a:tblGrid>
                <a:gridCol w="2514600"/>
                <a:gridCol w="2514600"/>
              </a:tblGrid>
              <a:tr h="92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7" name="Google Shape;397;p43"/>
          <p:cNvSpPr txBox="1"/>
          <p:nvPr/>
        </p:nvSpPr>
        <p:spPr>
          <a:xfrm>
            <a:off x="5029200" y="2324100"/>
            <a:ext cx="26670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Supervisors</a:t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3"/>
          <p:cNvSpPr txBox="1"/>
          <p:nvPr/>
        </p:nvSpPr>
        <p:spPr>
          <a:xfrm>
            <a:off x="2743200" y="2324100"/>
            <a:ext cx="22098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Teachers</a:t>
            </a:r>
            <a:endParaRPr/>
          </a:p>
        </p:txBody>
      </p:sp>
      <p:sp>
        <p:nvSpPr>
          <p:cNvPr id="399" name="Google Shape;399;p43"/>
          <p:cNvSpPr txBox="1"/>
          <p:nvPr/>
        </p:nvSpPr>
        <p:spPr>
          <a:xfrm>
            <a:off x="609600" y="3178175"/>
            <a:ext cx="19050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  <a:endParaRPr/>
          </a:p>
        </p:txBody>
      </p:sp>
      <p:sp>
        <p:nvSpPr>
          <p:cNvPr id="400" name="Google Shape;400;p43"/>
          <p:cNvSpPr txBox="1"/>
          <p:nvPr/>
        </p:nvSpPr>
        <p:spPr>
          <a:xfrm>
            <a:off x="533400" y="4132263"/>
            <a:ext cx="19812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Outcomes </a:t>
            </a:r>
            <a:endParaRPr/>
          </a:p>
        </p:txBody>
      </p:sp>
      <p:sp>
        <p:nvSpPr>
          <p:cNvPr id="401" name="Google Shape;401;p43"/>
          <p:cNvSpPr/>
          <p:nvPr/>
        </p:nvSpPr>
        <p:spPr>
          <a:xfrm>
            <a:off x="161925" y="150813"/>
            <a:ext cx="8880475" cy="1419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3"/>
          <p:cNvSpPr/>
          <p:nvPr/>
        </p:nvSpPr>
        <p:spPr>
          <a:xfrm>
            <a:off x="3116263" y="3025775"/>
            <a:ext cx="1471612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treatment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fidelity</a:t>
            </a:r>
            <a:endParaRPr/>
          </a:p>
        </p:txBody>
      </p:sp>
      <p:sp>
        <p:nvSpPr>
          <p:cNvPr id="403" name="Google Shape;403;p43"/>
          <p:cNvSpPr/>
          <p:nvPr/>
        </p:nvSpPr>
        <p:spPr>
          <a:xfrm>
            <a:off x="5241925" y="3025775"/>
            <a:ext cx="2238375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procedural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fidelity</a:t>
            </a:r>
            <a:endParaRPr/>
          </a:p>
        </p:txBody>
      </p:sp>
      <p:sp>
        <p:nvSpPr>
          <p:cNvPr id="404" name="Google Shape;404;p43"/>
          <p:cNvSpPr/>
          <p:nvPr/>
        </p:nvSpPr>
        <p:spPr>
          <a:xfrm>
            <a:off x="3255963" y="4162425"/>
            <a:ext cx="11842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endParaRPr/>
          </a:p>
        </p:txBody>
      </p:sp>
      <p:sp>
        <p:nvSpPr>
          <p:cNvPr id="405" name="Google Shape;405;p43"/>
          <p:cNvSpPr/>
          <p:nvPr/>
        </p:nvSpPr>
        <p:spPr>
          <a:xfrm>
            <a:off x="5178425" y="3943350"/>
            <a:ext cx="2366963" cy="90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/>
          </a:p>
        </p:txBody>
      </p:sp>
      <p:grpSp>
        <p:nvGrpSpPr>
          <p:cNvPr id="406" name="Google Shape;406;p43"/>
          <p:cNvGrpSpPr/>
          <p:nvPr/>
        </p:nvGrpSpPr>
        <p:grpSpPr>
          <a:xfrm>
            <a:off x="193675" y="574675"/>
            <a:ext cx="2838450" cy="1100138"/>
            <a:chOff x="1848" y="1069"/>
            <a:chExt cx="1788" cy="693"/>
          </a:xfrm>
        </p:grpSpPr>
        <p:sp>
          <p:nvSpPr>
            <p:cNvPr id="407" name="Google Shape;407;p43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43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2.  Measure</a:t>
              </a:r>
              <a:endParaRPr/>
            </a:p>
          </p:txBody>
        </p:sp>
        <p:sp>
          <p:nvSpPr>
            <p:cNvPr id="409" name="Google Shape;409;p43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0" name="Google Shape;410;p43"/>
          <p:cNvSpPr txBox="1"/>
          <p:nvPr/>
        </p:nvSpPr>
        <p:spPr>
          <a:xfrm>
            <a:off x="323850" y="5588000"/>
            <a:ext cx="78613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direct observation, behavior products, checklists, etc.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4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416" name="Google Shape;416;p44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“incidental” feedback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“formative” feedback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“formal” evaluations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44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418" name="Google Shape;418;p44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4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3.  Feedback</a:t>
              </a:r>
              <a:endParaRPr/>
            </a:p>
          </p:txBody>
        </p:sp>
        <p:sp>
          <p:nvSpPr>
            <p:cNvPr id="420" name="Google Shape;420;p44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5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426" name="Google Shape;426;p45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compensation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recognition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bonuses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promotions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7" name="Google Shape;427;p45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428" name="Google Shape;428;p45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5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4.  Reinforce</a:t>
              </a:r>
              <a:endParaRPr/>
            </a:p>
          </p:txBody>
        </p:sp>
        <p:sp>
          <p:nvSpPr>
            <p:cNvPr id="430" name="Google Shape;430;p45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436" name="Google Shape;436;p46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student measures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staff measures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system measures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7" name="Google Shape;437;p46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438" name="Google Shape;438;p46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6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5.  Evaluate</a:t>
              </a:r>
              <a:endParaRPr/>
            </a:p>
          </p:txBody>
        </p:sp>
        <p:sp>
          <p:nvSpPr>
            <p:cNvPr id="440" name="Google Shape;440;p46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7"/>
          <p:cNvSpPr txBox="1"/>
          <p:nvPr>
            <p:ph type="title"/>
          </p:nvPr>
        </p:nvSpPr>
        <p:spPr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47"/>
          <p:cNvSpPr txBox="1"/>
          <p:nvPr>
            <p:ph idx="1" type="body"/>
          </p:nvPr>
        </p:nvSpPr>
        <p:spPr>
          <a:xfrm>
            <a:off x="152400" y="914400"/>
            <a:ext cx="89916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Evolution is chaos with feedback. 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John Ford,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Clifford A. Pickover,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Computers, Pattern, Chaos, and Beauty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(), 203.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