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bb23a6b37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bb23a6b37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bb23a6b37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bb23a6b37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bb23a6b370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bb23a6b370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23000" y="580025"/>
            <a:ext cx="6642000" cy="229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4800"/>
              <a:buNone/>
              <a:defRPr b="1" sz="4800">
                <a:solidFill>
                  <a:srgbClr val="85200C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23000" y="2873525"/>
            <a:ext cx="6642000" cy="10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400"/>
              <a:buNone/>
              <a:defRPr sz="2400">
                <a:solidFill>
                  <a:srgbClr val="85200C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1pPr>
            <a:lvl2pPr indent="-317500" lvl="1" marL="9144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2pPr>
            <a:lvl3pPr indent="-317500" lvl="2" marL="13716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3pPr>
            <a:lvl4pPr indent="-317500" lvl="3" marL="18288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4pPr>
            <a:lvl5pPr indent="-317500" lvl="4" marL="22860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5pPr>
            <a:lvl6pPr indent="-317500" lvl="5" marL="27432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6pPr>
            <a:lvl7pPr indent="-317500" lvl="6" marL="32004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7pPr>
            <a:lvl8pPr indent="-317500" lvl="7" marL="3657600" algn="ctr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8pPr>
            <a:lvl9pPr indent="-317500" lvl="8" marL="4114800" algn="ctr">
              <a:spcBef>
                <a:spcPts val="700"/>
              </a:spcBef>
              <a:spcAft>
                <a:spcPts val="700"/>
              </a:spcAft>
              <a:buSzPts val="1400"/>
              <a:buChar char="❏"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ge Breaker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905250" y="2325300"/>
            <a:ext cx="7333500" cy="4929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effectLst>
            <a:outerShdw blurRad="85725" rotWithShape="0" algn="bl" dist="9525">
              <a:srgbClr val="000000">
                <a:alpha val="79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1pPr>
            <a:lvl2pPr indent="-317500" lvl="1" marL="9144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2pPr>
            <a:lvl3pPr indent="-317500" lvl="2" marL="13716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3pPr>
            <a:lvl4pPr indent="-317500" lvl="3" marL="18288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4pPr>
            <a:lvl5pPr indent="-317500" lvl="4" marL="22860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5pPr>
            <a:lvl6pPr indent="-317500" lvl="5" marL="27432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6pPr>
            <a:lvl7pPr indent="-317500" lvl="6" marL="32004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7pPr>
            <a:lvl8pPr indent="-317500" lvl="7" marL="36576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8pPr>
            <a:lvl9pPr indent="-317500" lvl="8" marL="4114800">
              <a:spcBef>
                <a:spcPts val="700"/>
              </a:spcBef>
              <a:spcAft>
                <a:spcPts val="700"/>
              </a:spcAft>
              <a:buSzPts val="1400"/>
              <a:buChar char="❏"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❏"/>
              <a:defRPr sz="1400"/>
            </a:lvl1pPr>
            <a:lvl2pPr indent="-304800" lvl="1" marL="914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2pPr>
            <a:lvl3pPr indent="-304800" lvl="2" marL="1371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3pPr>
            <a:lvl4pPr indent="-304800" lvl="3" marL="18288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4pPr>
            <a:lvl5pPr indent="-304800" lvl="4" marL="22860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5pPr>
            <a:lvl6pPr indent="-304800" lvl="5" marL="27432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6pPr>
            <a:lvl7pPr indent="-304800" lvl="6" marL="3200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7pPr>
            <a:lvl8pPr indent="-304800" lvl="7" marL="3657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8pPr>
            <a:lvl9pPr indent="-304800" lvl="8" marL="4114800">
              <a:spcBef>
                <a:spcPts val="700"/>
              </a:spcBef>
              <a:spcAft>
                <a:spcPts val="700"/>
              </a:spcAft>
              <a:buSzPts val="1200"/>
              <a:buChar char="❏"/>
              <a:defRPr sz="1200"/>
            </a:lvl9pPr>
          </a:lstStyle>
          <a:p/>
        </p:txBody>
      </p:sp>
      <p:sp>
        <p:nvSpPr>
          <p:cNvPr id="22" name="Google Shape;22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❏"/>
              <a:defRPr sz="1400"/>
            </a:lvl1pPr>
            <a:lvl2pPr indent="-304800" lvl="1" marL="914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2pPr>
            <a:lvl3pPr indent="-304800" lvl="2" marL="1371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3pPr>
            <a:lvl4pPr indent="-304800" lvl="3" marL="18288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4pPr>
            <a:lvl5pPr indent="-304800" lvl="4" marL="22860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5pPr>
            <a:lvl6pPr indent="-304800" lvl="5" marL="27432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6pPr>
            <a:lvl7pPr indent="-304800" lvl="6" marL="3200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7pPr>
            <a:lvl8pPr indent="-304800" lvl="7" marL="3657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8pPr>
            <a:lvl9pPr indent="-304800" lvl="8" marL="4114800">
              <a:spcBef>
                <a:spcPts val="700"/>
              </a:spcBef>
              <a:spcAft>
                <a:spcPts val="700"/>
              </a:spcAft>
              <a:buSzPts val="1200"/>
              <a:buChar char="❏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❏"/>
              <a:defRPr sz="1200"/>
            </a:lvl1pPr>
            <a:lvl2pPr indent="-304800" lvl="1" marL="914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2pPr>
            <a:lvl3pPr indent="-304800" lvl="2" marL="1371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3pPr>
            <a:lvl4pPr indent="-304800" lvl="3" marL="18288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4pPr>
            <a:lvl5pPr indent="-304800" lvl="4" marL="22860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5pPr>
            <a:lvl6pPr indent="-304800" lvl="5" marL="27432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6pPr>
            <a:lvl7pPr indent="-304800" lvl="6" marL="32004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7pPr>
            <a:lvl8pPr indent="-304800" lvl="7" marL="3657600">
              <a:spcBef>
                <a:spcPts val="700"/>
              </a:spcBef>
              <a:spcAft>
                <a:spcPts val="0"/>
              </a:spcAft>
              <a:buSzPts val="1200"/>
              <a:buChar char="❏"/>
              <a:defRPr sz="1200"/>
            </a:lvl8pPr>
            <a:lvl9pPr indent="-304800" lvl="8" marL="4114800">
              <a:spcBef>
                <a:spcPts val="700"/>
              </a:spcBef>
              <a:spcAft>
                <a:spcPts val="700"/>
              </a:spcAft>
              <a:buSzPts val="1200"/>
              <a:buChar char="❏"/>
              <a:defRPr sz="1200"/>
            </a:lvl9pPr>
          </a:lstStyle>
          <a:p/>
        </p:txBody>
      </p:sp>
      <p:sp>
        <p:nvSpPr>
          <p:cNvPr id="30" name="Google Shape;30;p7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6BB07">
              <a:alpha val="7374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7" name="Google Shape;37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8" name="Google Shape;38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1pPr>
            <a:lvl2pPr indent="-317500" lvl="1" marL="9144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2pPr>
            <a:lvl3pPr indent="-317500" lvl="2" marL="13716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3pPr>
            <a:lvl4pPr indent="-317500" lvl="3" marL="18288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4pPr>
            <a:lvl5pPr indent="-317500" lvl="4" marL="22860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5pPr>
            <a:lvl6pPr indent="-317500" lvl="5" marL="27432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6pPr>
            <a:lvl7pPr indent="-317500" lvl="6" marL="32004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7pPr>
            <a:lvl8pPr indent="-317500" lvl="7" marL="3657600">
              <a:spcBef>
                <a:spcPts val="700"/>
              </a:spcBef>
              <a:spcAft>
                <a:spcPts val="0"/>
              </a:spcAft>
              <a:buSzPts val="1400"/>
              <a:buChar char="❏"/>
              <a:defRPr/>
            </a:lvl8pPr>
            <a:lvl9pPr indent="-317500" lvl="8" marL="4114800">
              <a:spcBef>
                <a:spcPts val="700"/>
              </a:spcBef>
              <a:spcAft>
                <a:spcPts val="700"/>
              </a:spcAft>
              <a:buSzPts val="1400"/>
              <a:buChar char="❏"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2000"/>
              <a:buNone/>
              <a:defRPr b="1" sz="2000">
                <a:solidFill>
                  <a:srgbClr val="CC0000"/>
                </a:solidFill>
              </a:defRPr>
            </a:lvl1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85200C"/>
              </a:buClr>
              <a:buSzPts val="2800"/>
              <a:buFont typeface="Century Gothic"/>
              <a:buNone/>
              <a:defRPr b="1" sz="2800">
                <a:solidFill>
                  <a:srgbClr val="85200C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17500" lvl="1" marL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SzPts val="1400"/>
              <a:buFont typeface="Century Gothic"/>
              <a:buChar char="❏"/>
              <a:defRPr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7212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buNone/>
              <a:defRPr sz="1000">
                <a:solidFill>
                  <a:srgbClr val="FFFFFF"/>
                </a:solidFill>
              </a:defRPr>
            </a:lvl1pPr>
            <a:lvl2pPr lvl="1" algn="ctr">
              <a:buNone/>
              <a:defRPr sz="1000">
                <a:solidFill>
                  <a:srgbClr val="FFFFFF"/>
                </a:solidFill>
              </a:defRPr>
            </a:lvl2pPr>
            <a:lvl3pPr lvl="2" algn="ctr">
              <a:buNone/>
              <a:defRPr sz="1000">
                <a:solidFill>
                  <a:srgbClr val="FFFFFF"/>
                </a:solidFill>
              </a:defRPr>
            </a:lvl3pPr>
            <a:lvl4pPr lvl="3" algn="ctr">
              <a:buNone/>
              <a:defRPr sz="1000">
                <a:solidFill>
                  <a:srgbClr val="FFFFFF"/>
                </a:solidFill>
              </a:defRPr>
            </a:lvl4pPr>
            <a:lvl5pPr lvl="4" algn="ctr">
              <a:buNone/>
              <a:defRPr sz="1000">
                <a:solidFill>
                  <a:srgbClr val="FFFFFF"/>
                </a:solidFill>
              </a:defRPr>
            </a:lvl5pPr>
            <a:lvl6pPr lvl="5" algn="ctr">
              <a:buNone/>
              <a:defRPr sz="1000">
                <a:solidFill>
                  <a:srgbClr val="FFFFFF"/>
                </a:solidFill>
              </a:defRPr>
            </a:lvl6pPr>
            <a:lvl7pPr lvl="6" algn="ctr">
              <a:buNone/>
              <a:defRPr sz="1000">
                <a:solidFill>
                  <a:srgbClr val="FFFFFF"/>
                </a:solidFill>
              </a:defRPr>
            </a:lvl7pPr>
            <a:lvl8pPr lvl="7" algn="ctr">
              <a:buNone/>
              <a:defRPr sz="1000">
                <a:solidFill>
                  <a:srgbClr val="FFFFFF"/>
                </a:solidFill>
              </a:defRPr>
            </a:lvl8pPr>
            <a:lvl9pPr lvl="8" algn="ctr">
              <a:buNone/>
              <a:defRPr sz="1000">
                <a:solidFill>
                  <a:srgbClr val="FFFFFF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hrome.google.com/webstore/detail/web-paint/emeokgokialpjadjaoeiplmnkjoaegng?hl=en" TargetMode="External"/><Relationship Id="rId4" Type="http://schemas.openxmlformats.org/officeDocument/2006/relationships/hyperlink" Target="https://www.forestapp.cc/" TargetMode="External"/><Relationship Id="rId5" Type="http://schemas.openxmlformats.org/officeDocument/2006/relationships/hyperlink" Target="https://play.google.com/store/apps/details?id=com.remind.drink.water.hourly&amp;hl=en_US" TargetMode="External"/><Relationship Id="rId6" Type="http://schemas.openxmlformats.org/officeDocument/2006/relationships/hyperlink" Target="https://www.one-tab.com/" TargetMode="External"/><Relationship Id="rId7" Type="http://schemas.openxmlformats.org/officeDocument/2006/relationships/hyperlink" Target="https://www.youtube.com/watch?v=ODlFhOKahmk&amp;list=PLbOjgcNSnRdrlRcEq6vJ6DqAu_Ns1Wb3Z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425750" y="1981050"/>
            <a:ext cx="4403100" cy="1181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Vortexes and Savers: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Mix &amp; Match</a:t>
            </a:r>
            <a:endParaRPr/>
          </a:p>
        </p:txBody>
      </p:sp>
      <p:sp>
        <p:nvSpPr>
          <p:cNvPr id="56" name="Google Shape;56;p14"/>
          <p:cNvSpPr txBox="1"/>
          <p:nvPr/>
        </p:nvSpPr>
        <p:spPr>
          <a:xfrm>
            <a:off x="5971800" y="4743300"/>
            <a:ext cx="3172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Copyright © Axiom Learning 2020</a:t>
            </a:r>
            <a:endParaRPr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Time Savers to Defeat Each Time Vortex!</a:t>
            </a:r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407400" y="564875"/>
            <a:ext cx="8284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Drag the Time Savers to the Time Vortexes, or draw a line between them. Think about the Saver that would best help you defeat each Vortex!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" name="Google Shape;63;p15"/>
          <p:cNvSpPr txBox="1"/>
          <p:nvPr/>
        </p:nvSpPr>
        <p:spPr>
          <a:xfrm>
            <a:off x="1101550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Vortexes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4" name="Google Shape;64;p15"/>
          <p:cNvSpPr txBox="1"/>
          <p:nvPr/>
        </p:nvSpPr>
        <p:spPr>
          <a:xfrm>
            <a:off x="5293675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Savers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5" name="Google Shape;65;p15"/>
          <p:cNvSpPr txBox="1"/>
          <p:nvPr/>
        </p:nvSpPr>
        <p:spPr>
          <a:xfrm>
            <a:off x="452925" y="1704550"/>
            <a:ext cx="11142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hungry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1659125" y="2188950"/>
            <a:ext cx="19590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really tired today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4280875" y="2456600"/>
            <a:ext cx="23784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 grab a snack to eat while working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1465675" y="3282950"/>
            <a:ext cx="23784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don’t know where to start with this assignment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07400" y="4039650"/>
            <a:ext cx="21801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My desk is really messy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4280875" y="1704550"/>
            <a:ext cx="23784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should check the rubric for this assignment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825150" y="2081250"/>
            <a:ext cx="21099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should mute my phone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407400" y="2741638"/>
            <a:ext cx="23784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My friends are texting me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6073800" y="3141850"/>
            <a:ext cx="27585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should move around a bit to get my blood flowing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280875" y="3824250"/>
            <a:ext cx="31248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should organize the materials I need to complete this assignment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75" name="Google Shape;75;p15"/>
          <p:cNvCxnSpPr/>
          <p:nvPr/>
        </p:nvCxnSpPr>
        <p:spPr>
          <a:xfrm>
            <a:off x="4040900" y="1337250"/>
            <a:ext cx="0" cy="33570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Try Some Tech Time Savers!</a:t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407400" y="564875"/>
            <a:ext cx="8284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Drag the Time Savers to the Time Vortexes, or draw a line between them. Think about the Saver that would best help you defeat each Vortex!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1101550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Vortexes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5293675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Savers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452925" y="1704550"/>
            <a:ext cx="10722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thirsty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1766713" y="1960350"/>
            <a:ext cx="22707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want to play games on my phone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4280875" y="2757875"/>
            <a:ext cx="21486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solidFill>
                  <a:schemeClr val="accent5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Web Paint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lets me draw on my screen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7" name="Google Shape;87;p16"/>
          <p:cNvSpPr txBox="1"/>
          <p:nvPr/>
        </p:nvSpPr>
        <p:spPr>
          <a:xfrm>
            <a:off x="1195875" y="3352550"/>
            <a:ext cx="26724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having trouble visualizing what I’m supposed to do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8" name="Google Shape;88;p16"/>
          <p:cNvSpPr txBox="1"/>
          <p:nvPr/>
        </p:nvSpPr>
        <p:spPr>
          <a:xfrm>
            <a:off x="407400" y="4039650"/>
            <a:ext cx="20343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have too many tabs open to find my work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9" name="Google Shape;89;p16"/>
          <p:cNvSpPr txBox="1"/>
          <p:nvPr/>
        </p:nvSpPr>
        <p:spPr>
          <a:xfrm>
            <a:off x="4280875" y="1704550"/>
            <a:ext cx="27585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solidFill>
                  <a:schemeClr val="accent5"/>
                </a:solidFill>
                <a:latin typeface="Century Gothic"/>
                <a:ea typeface="Century Gothic"/>
                <a:cs typeface="Century Gothic"/>
                <a:sym typeface="Century Gothic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Forest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motivates me to put my phone down for a while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6"/>
          <p:cNvSpPr txBox="1"/>
          <p:nvPr/>
        </p:nvSpPr>
        <p:spPr>
          <a:xfrm>
            <a:off x="6567175" y="2383550"/>
            <a:ext cx="23784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 use </a:t>
            </a:r>
            <a:r>
              <a:rPr lang="en" sz="1300" u="sng">
                <a:solidFill>
                  <a:schemeClr val="accent5"/>
                </a:solidFill>
                <a:latin typeface="Century Gothic"/>
                <a:ea typeface="Century Gothic"/>
                <a:cs typeface="Century Gothic"/>
                <a:sym typeface="Century Gothic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Water Reminder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to stay hydrated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1" name="Google Shape;91;p16"/>
          <p:cNvSpPr txBox="1"/>
          <p:nvPr/>
        </p:nvSpPr>
        <p:spPr>
          <a:xfrm>
            <a:off x="331200" y="2665438"/>
            <a:ext cx="23784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feeling really stressed and unmotivated today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6"/>
          <p:cNvSpPr txBox="1"/>
          <p:nvPr/>
        </p:nvSpPr>
        <p:spPr>
          <a:xfrm>
            <a:off x="6741850" y="3221075"/>
            <a:ext cx="2090400" cy="6156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solidFill>
                  <a:schemeClr val="accent5"/>
                </a:solidFill>
                <a:latin typeface="Century Gothic"/>
                <a:ea typeface="Century Gothic"/>
                <a:cs typeface="Century Gothic"/>
                <a:sym typeface="Century Gothic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One tab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lets me hide all my distracting tabs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16"/>
          <p:cNvSpPr txBox="1"/>
          <p:nvPr/>
        </p:nvSpPr>
        <p:spPr>
          <a:xfrm>
            <a:off x="4280875" y="3898550"/>
            <a:ext cx="2758500" cy="4002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 take a </a:t>
            </a:r>
            <a:r>
              <a:rPr lang="en" sz="1300" u="sng">
                <a:solidFill>
                  <a:schemeClr val="accent5"/>
                </a:solidFill>
                <a:latin typeface="Century Gothic"/>
                <a:ea typeface="Century Gothic"/>
                <a:cs typeface="Century Gothic"/>
                <a:sym typeface="Century Gothic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Mindfulness</a:t>
            </a: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 break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94" name="Google Shape;94;p16"/>
          <p:cNvCxnSpPr/>
          <p:nvPr/>
        </p:nvCxnSpPr>
        <p:spPr>
          <a:xfrm>
            <a:off x="4040900" y="1337250"/>
            <a:ext cx="0" cy="33570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Your Own</a:t>
            </a:r>
            <a:r>
              <a:rPr lang="en"/>
              <a:t> Time Savers!</a:t>
            </a:r>
            <a:endParaRPr/>
          </a:p>
        </p:txBody>
      </p:sp>
      <p:sp>
        <p:nvSpPr>
          <p:cNvPr id="100" name="Google Shape;100;p17"/>
          <p:cNvSpPr txBox="1"/>
          <p:nvPr/>
        </p:nvSpPr>
        <p:spPr>
          <a:xfrm>
            <a:off x="407400" y="564875"/>
            <a:ext cx="8284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For each Time Vortex, write down a Time Saver that could help you stay focused and avoid potential distractions.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1101550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Vortexes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5293675" y="1242850"/>
            <a:ext cx="2378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98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Savers</a:t>
            </a:r>
            <a:endParaRPr b="1" sz="1800">
              <a:solidFill>
                <a:srgbClr val="98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452925" y="1704550"/>
            <a:ext cx="24780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can’t find my assignment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1659125" y="2188950"/>
            <a:ext cx="22089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have so many things to do right now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4280875" y="2681675"/>
            <a:ext cx="3554100" cy="3849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Century Gothic"/>
                <a:ea typeface="Century Gothic"/>
                <a:cs typeface="Century Gothic"/>
                <a:sym typeface="Century Gothic"/>
              </a:rPr>
              <a:t>I can take a quick break to _____________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1195875" y="3352550"/>
            <a:ext cx="25473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getting sore from sitting down for too long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7" name="Google Shape;107;p17"/>
          <p:cNvSpPr txBox="1"/>
          <p:nvPr/>
        </p:nvSpPr>
        <p:spPr>
          <a:xfrm>
            <a:off x="407400" y="4039650"/>
            <a:ext cx="3124800" cy="615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don’t understand this assignment and I’m getting frustrated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4280875" y="1704550"/>
            <a:ext cx="2758500" cy="3849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Century Gothic"/>
                <a:ea typeface="Century Gothic"/>
                <a:cs typeface="Century Gothic"/>
                <a:sym typeface="Century Gothic"/>
              </a:rPr>
              <a:t>I can try ___________________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6556750" y="2205275"/>
            <a:ext cx="2378400" cy="4002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 use _______________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331200" y="2894050"/>
            <a:ext cx="2287500" cy="4002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I’m too excited to focus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6073800" y="3297275"/>
            <a:ext cx="2758500" cy="3849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Century Gothic"/>
                <a:ea typeface="Century Gothic"/>
                <a:cs typeface="Century Gothic"/>
                <a:sym typeface="Century Gothic"/>
              </a:rPr>
              <a:t>I should pause to ______________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280875" y="3898550"/>
            <a:ext cx="3124800" cy="400200"/>
          </a:xfrm>
          <a:prstGeom prst="rect">
            <a:avLst/>
          </a:prstGeom>
          <a:solidFill>
            <a:srgbClr val="FCE5CD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I can ask for ____________________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13" name="Google Shape;113;p17"/>
          <p:cNvCxnSpPr/>
          <p:nvPr/>
        </p:nvCxnSpPr>
        <p:spPr>
          <a:xfrm>
            <a:off x="4040900" y="1337250"/>
            <a:ext cx="0" cy="33570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xiom Mega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FEFEF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