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41" autoAdjust="0"/>
    <p:restoredTop sz="96292" autoAdjust="0"/>
  </p:normalViewPr>
  <p:slideViewPr>
    <p:cSldViewPr snapToGrid="0" showGuides="1">
      <p:cViewPr varScale="1">
        <p:scale>
          <a:sx n="106" d="100"/>
          <a:sy n="106" d="100"/>
        </p:scale>
        <p:origin x="648" y="7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B3497AD-2721-84F8-00C2-A3133167EC7D}"/>
              </a:ext>
            </a:extLst>
          </p:cNvPr>
          <p:cNvSpPr txBox="1">
            <a:spLocks/>
          </p:cNvSpPr>
          <p:nvPr/>
        </p:nvSpPr>
        <p:spPr>
          <a:xfrm>
            <a:off x="609600" y="1966620"/>
            <a:ext cx="5307050" cy="14564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>
              <a:lnSpc>
                <a:spcPct val="114000"/>
              </a:lnSpc>
              <a:buClr>
                <a:schemeClr val="accent4"/>
              </a:buClr>
              <a:buFont typeface="Montserrat" pitchFamily="2" charset="0"/>
              <a:buChar char="›"/>
            </a:pPr>
            <a:r>
              <a:rPr lang="en-US" sz="1400" dirty="0">
                <a:solidFill>
                  <a:schemeClr val="tx2"/>
                </a:solidFill>
              </a:rPr>
              <a:t>In recent years, digital transformation has become one of the most overused terms in the business world. </a:t>
            </a:r>
          </a:p>
          <a:p>
            <a:pPr marL="285750" indent="-285750">
              <a:lnSpc>
                <a:spcPct val="114000"/>
              </a:lnSpc>
              <a:buClr>
                <a:schemeClr val="accent4"/>
              </a:buClr>
              <a:buFont typeface="Montserrat" pitchFamily="2" charset="0"/>
              <a:buChar char="›"/>
            </a:pPr>
            <a:endParaRPr lang="en-US" sz="1400" dirty="0">
              <a:solidFill>
                <a:schemeClr val="tx2"/>
              </a:solidFill>
            </a:endParaRPr>
          </a:p>
          <a:p>
            <a:pPr marL="285750" indent="-285750">
              <a:lnSpc>
                <a:spcPct val="114000"/>
              </a:lnSpc>
              <a:buClr>
                <a:schemeClr val="accent4"/>
              </a:buClr>
              <a:buFont typeface="Montserrat" pitchFamily="2" charset="0"/>
              <a:buChar char="›"/>
            </a:pPr>
            <a:r>
              <a:rPr lang="en-US" sz="1400" dirty="0">
                <a:solidFill>
                  <a:schemeClr val="tx2"/>
                </a:solidFill>
              </a:rPr>
              <a:t>The COVID-19 pandemic acted as a global accelerator, forcing companies to adopt digital tools almost overnight.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796A9E-8850-75E0-3B8A-9CBA68BE6DF8}"/>
              </a:ext>
            </a:extLst>
          </p:cNvPr>
          <p:cNvSpPr txBox="1">
            <a:spLocks/>
          </p:cNvSpPr>
          <p:nvPr/>
        </p:nvSpPr>
        <p:spPr>
          <a:xfrm>
            <a:off x="6277322" y="1966620"/>
            <a:ext cx="5307050" cy="17020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285750" indent="-285750">
              <a:lnSpc>
                <a:spcPct val="114000"/>
              </a:lnSpc>
              <a:buClr>
                <a:schemeClr val="accent4"/>
              </a:buClr>
              <a:buFont typeface="Montserrat" pitchFamily="2" charset="0"/>
              <a:buChar char="›"/>
            </a:pPr>
            <a:r>
              <a:rPr lang="en-US" sz="1400" dirty="0">
                <a:solidFill>
                  <a:schemeClr val="tx2"/>
                </a:solidFill>
              </a:rPr>
              <a:t>As businesses grapple with this new reality, it’s clear that digital transformation is not just about a new technology - it’s about reimagining how work is done.</a:t>
            </a:r>
          </a:p>
          <a:p>
            <a:pPr marL="285750" indent="-285750">
              <a:lnSpc>
                <a:spcPct val="114000"/>
              </a:lnSpc>
              <a:buClr>
                <a:schemeClr val="accent4"/>
              </a:buClr>
              <a:buFont typeface="Montserrat" pitchFamily="2" charset="0"/>
              <a:buChar char="›"/>
            </a:pPr>
            <a:endParaRPr lang="en-US" sz="1400" dirty="0">
              <a:solidFill>
                <a:schemeClr val="tx2"/>
              </a:solidFill>
            </a:endParaRPr>
          </a:p>
          <a:p>
            <a:pPr marL="285750" indent="-285750">
              <a:lnSpc>
                <a:spcPct val="114000"/>
              </a:lnSpc>
              <a:buClr>
                <a:schemeClr val="accent4"/>
              </a:buClr>
              <a:buFont typeface="Montserrat" pitchFamily="2" charset="0"/>
              <a:buChar char="›"/>
            </a:pPr>
            <a:r>
              <a:rPr lang="en-US" sz="1400" dirty="0">
                <a:solidFill>
                  <a:schemeClr val="tx2"/>
                </a:solidFill>
              </a:rPr>
              <a:t>The focus must shift from short-term fixes to building future-ready organizations capable of thriving amid constant uncertainty. 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082AB8B4-C479-765F-9201-42E680BB3B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/>
              <a:t>Why Digital Transformation Still Matters</a:t>
            </a:r>
            <a:endParaRPr lang="en-US" dirty="0"/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7652457-72CB-03A1-50E1-2AD76E88B71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/>
              <a:t>01</a:t>
            </a:r>
            <a:endParaRPr lang="en-US" dirty="0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B72B3E41-4DA2-7389-DC32-6AA6BE6EE3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/>
              <a:t>Introduction</a:t>
            </a:r>
            <a:endParaRPr lang="en-US" dirty="0"/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3AD6AE18-6325-51B4-295F-741CD2166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D5AE24C4-CDEB-0B3A-E32E-9AE0F697E5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700"/>
            <a:ext cx="10972800" cy="757238"/>
          </a:xfrm>
        </p:spPr>
        <p:txBody>
          <a:bodyPr>
            <a:noAutofit/>
          </a:bodyPr>
          <a:lstStyle/>
          <a:p>
            <a:r>
              <a:rPr lang="en-US" dirty="0"/>
              <a:t>Why Digital Transformation Still Matters It's not just about tech — it’s about staying competitive and resilient.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D2DA3C0-1852-69C7-10A0-B089B4B2320D}"/>
              </a:ext>
            </a:extLst>
          </p:cNvPr>
          <p:cNvSpPr txBox="1">
            <a:spLocks/>
          </p:cNvSpPr>
          <p:nvPr/>
        </p:nvSpPr>
        <p:spPr>
          <a:xfrm>
            <a:off x="891633" y="1609725"/>
            <a:ext cx="5114376" cy="2875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4"/>
                </a:solidFill>
              </a:rPr>
              <a:t>Crisis Response to Strategic Transformation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33C2C616-BA03-0E56-2636-5D409782FF04}"/>
              </a:ext>
            </a:extLst>
          </p:cNvPr>
          <p:cNvSpPr txBox="1">
            <a:spLocks/>
          </p:cNvSpPr>
          <p:nvPr/>
        </p:nvSpPr>
        <p:spPr>
          <a:xfrm>
            <a:off x="6479175" y="1609725"/>
            <a:ext cx="5114376" cy="2875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4"/>
                </a:solidFill>
              </a:rPr>
              <a:t>Rethinking the Future of Work and Operations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1AEC09-1139-EE4B-7320-1803FD876787}"/>
              </a:ext>
            </a:extLst>
          </p:cNvPr>
          <p:cNvSpPr txBox="1"/>
          <p:nvPr/>
        </p:nvSpPr>
        <p:spPr>
          <a:xfrm>
            <a:off x="609600" y="4550643"/>
            <a:ext cx="10983950" cy="12109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4000"/>
              </a:lnSpc>
              <a:buNone/>
            </a:pPr>
            <a:r>
              <a:rPr lang="en-US" sz="1400" dirty="0">
                <a:solidFill>
                  <a:schemeClr val="tx2"/>
                </a:solidFill>
              </a:rPr>
              <a:t>To navigate this era of constant disruption, organizations must embed continuous innovation into their strategy. It’s no longer enough to simply react to challenges; businesses need to proactively anticipate change and experiment with new ideas, technologies, and business models. This requires fostering a culture where curiosity is encouraged, failure is seen as a learning opportunity, and cross-functional collaboration drives progress. By embracing an innovation mindset and investing in scalable digital capabilities, companies can build the resilience needed to thrive in an unpredictable world.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6A1AB82-3156-27AC-0AED-FA47BEA00F70}"/>
              </a:ext>
            </a:extLst>
          </p:cNvPr>
          <p:cNvSpPr txBox="1">
            <a:spLocks/>
          </p:cNvSpPr>
          <p:nvPr/>
        </p:nvSpPr>
        <p:spPr>
          <a:xfrm>
            <a:off x="841393" y="4204859"/>
            <a:ext cx="10741005" cy="2875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4"/>
                </a:solidFill>
              </a:rPr>
              <a:t>Building Resilience Through Continuous Innovation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3E71DC1-B352-B3DB-12AD-5A73DB56A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226212" y="1600200"/>
            <a:ext cx="201852" cy="20185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EF2DF9B9-1424-BF69-B8FC-2C127D0641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1605517"/>
            <a:ext cx="191774" cy="191772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044287EA-02EC-989A-8699-212B07EC42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09600" y="4197239"/>
            <a:ext cx="19050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2644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8718</TotalTime>
  <Words>221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63</cp:revision>
  <dcterms:created xsi:type="dcterms:W3CDTF">2025-04-10T11:11:23Z</dcterms:created>
  <dcterms:modified xsi:type="dcterms:W3CDTF">2025-10-16T06:25:52Z</dcterms:modified>
  <cp:category/>
</cp:coreProperties>
</file>