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6" r:id="rId4"/>
    <p:sldMasterId id="214748369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3BB507-3F07-4667-BE9E-77EFE0618D10}">
  <a:tblStyle styleId="{433BB507-3F07-4667-BE9E-77EFE0618D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4CA047A-4187-4381-9201-B6D324DBF0C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120" Type="http://schemas.openxmlformats.org/officeDocument/2006/relationships/slide" Target="slides/slide114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pulipulichen.github.io/blogger/posts/2017/03/popup.html?_=&amp;icon=http://blog.codepen.io/wp-content/uploads/2012/06/Button-Fill-Black-Large.png&amp;url=http://codepen.io/pulipuli/full/dvjVmM/" TargetMode="External"/><Relationship Id="rId3" Type="http://schemas.openxmlformats.org/officeDocument/2006/relationships/hyperlink" Target="http://www.wordclouds.com/" TargetMode="External"/><Relationship Id="rId4" Type="http://schemas.openxmlformats.org/officeDocument/2006/relationships/hyperlink" Target="https://docs.google.com/spreadsheets/d/1PfW7udgIyiMxfbT9IgARJ2zCEJWXLrG5wfA92rPq1NA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archive.ics.uci.edu/ml/machine-learning-databases/msnbc-mld/description.txt" TargetMode="External"/><Relationship Id="rId3" Type="http://schemas.openxmlformats.org/officeDocument/2006/relationships/hyperlink" Target="http://archive.ics.uci.edu/ml/datasets/MSNBC.com+Anonymous+Web+Data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ops.udn.com/oops/story/6698/1088792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lipulichen.github.io/blog-pulipuli-info-data-2017/04/pearson-r" TargetMode="Externa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QNP4-GBqayD-9F3dCIVnSg1SONBjWAyGvuMbRgpy1bY/edit?usp=sharing" TargetMode="Externa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JBbHfw9TW-8uVXbfsqQeAS5qBi6H278RFtVc4uvsLyQ/edit?usp=sharing" TargetMode="Externa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ops.udn.com/oops/story/6698/108879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dc638397f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dc63839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http://pulipulichen.github.io/blogger/posts/2017/03/popup.html?_=&amp;icon=http://blog.codepen.io/wp-content/uploads/2012/06/Button-Fill-Black-Large.png&amp;url=http://codepen.io/pulipuli/full/dvjVmM/</a:t>
            </a:r>
            <a:r>
              <a:rPr lang="zh-TW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W13 行為順序檢定：序列分析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https://docs.google.com/presentation/d/19l5q570IOekzKJyv4jp9VJOfwty1zE_MdITo_WnIH9s/edit?usp=sharing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-------------------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輔大網站的連結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尚未規劃完草稿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尚未建立公開連結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尚未確認心智圖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尚未刪去多餘投影片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尚未確認投影片裡面的註解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尚未建立線上資源連結 Google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尚未建立線上資源連結 PTT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尚未討論區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尚未上傳URL.txt教材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尚未公告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-------------------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R0. 規劃大綱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R1. 理論部分完成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R2. 實作部分完成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R3.修正未確定的例子， 刪除多餘的投影片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R4. 實作單完成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 u="sng">
                <a:solidFill>
                  <a:schemeClr val="hlink"/>
                </a:solidFill>
                <a:hlinkClick r:id="rId3"/>
              </a:rPr>
              <a:t>http://www.wordclouds.com/</a:t>
            </a:r>
            <a:endParaRPr sz="1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 u="sng">
                <a:solidFill>
                  <a:schemeClr val="hlink"/>
                </a:solidFill>
                <a:hlinkClick r:id="rId4"/>
              </a:rPr>
              <a:t>https://docs.google.com/spreadsheets/d/1PfW7udgIyiMxfbT9IgARJ2zCEJWXLrG5wfA92rPq1NA/edit</a:t>
            </a:r>
            <a:r>
              <a:rPr lang="zh-TW" sz="1000">
                <a:solidFill>
                  <a:srgbClr val="444444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0" name="Google Shape;330;g1dc638397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1999371e7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1999371e7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21999371e7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21b692f5b7_0_1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21b692f5b7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g21b692f5b7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21b692f5b7_0_1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" name="Google Shape;1788;g21b692f5b7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g21b692f5b7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21ae494dc5_1_3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21ae494dc5_1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g21ae494dc5_1_3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21b692f5b7_0_2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21b692f5b7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g21b692f5b7_0_2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1b692f5b7_0_2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21b692f5b7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p(t) = f(t) / (N - f(g))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 / (7-2)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2/4</a:t>
            </a:r>
            <a:endParaRPr/>
          </a:p>
        </p:txBody>
      </p:sp>
      <p:sp>
        <p:nvSpPr>
          <p:cNvPr id="1835" name="Google Shape;1835;g21b692f5b7_0_2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21b692f5b7_0_2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21b692f5b7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g21b692f5b7_0_2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21b692f5b7_0_2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21b692f5b7_0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g21b692f5b7_0_2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21b692f5b7_0_3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21b692f5b7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g21b692f5b7_0_3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21b692f5b7_0_3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21b692f5b7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3" name="Google Shape;1903;g21b692f5b7_0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21b692f5b7_0_4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21b692f5b7_0_4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g21b692f5b7_0_4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1ae494dc5_1_6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1ae494dc5_1_6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21ae494dc5_1_6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21ae494dc5_1_6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21ae494dc5_1_6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9" name="Google Shape;1929;g21ae494dc5_1_6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21b692f5b7_0_6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21b692f5b7_0_6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((7*12)-(3*2)) / </a:t>
            </a:r>
            <a:r>
              <a:rPr lang="zh-TW">
                <a:solidFill>
                  <a:schemeClr val="dk1"/>
                </a:solidFill>
              </a:rPr>
              <a:t>((7*12)+(3*2))</a:t>
            </a:r>
            <a:endParaRPr/>
          </a:p>
        </p:txBody>
      </p:sp>
      <p:sp>
        <p:nvSpPr>
          <p:cNvPr id="1946" name="Google Shape;1946;g21b692f5b7_0_6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21b692f5b7_0_6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21b692f5b7_0_6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g21b692f5b7_0_6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21b692f5b7_0_3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9" name="Google Shape;1969;g21b692f5b7_0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以</a:t>
            </a:r>
            <a:r>
              <a:rPr lang="zh-TW"/>
              <a:t>事件「C」到事件「A」的序列來看，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控制組的調整後殘差為2.68，達到顯著轉移；實驗組的調整後殘差為1.12，未達顯著轉移。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控制組的相關係數為0.89，是高度相關，高於實驗組相關係數的0.6。</a:t>
            </a:r>
            <a:endParaRPr/>
          </a:p>
        </p:txBody>
      </p:sp>
      <p:sp>
        <p:nvSpPr>
          <p:cNvPr id="1970" name="Google Shape;1970;g21b692f5b7_0_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1c83be048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1c83be048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g1c83be048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1ae494dc5_1_7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1ae494dc5_1_7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21ae494dc5_1_7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1ae494dc5_1_7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1ae494dc5_1_7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1ae494dc5_1_7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1ae494dc5_1_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1ae494dc5_1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21ae494dc5_1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1ae494dc5_1_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1ae494dc5_1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21ae494dc5_1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1ae494dc5_1_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1ae494dc5_1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http://archive.ics.uci.edu/ml/machine-learning-databases/msnbc-mld/description.txt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"frontpage", "news", "tech", "local", "opinion",</a:t>
            </a:r>
            <a:br>
              <a:rPr lang="zh-TW"/>
            </a:br>
            <a:r>
              <a:rPr lang="zh-TW"/>
              <a:t>"on-air", "misc", "weather", "health", "living", "business", "sports",</a:t>
            </a:r>
            <a:br>
              <a:rPr lang="zh-TW"/>
            </a:br>
            <a:r>
              <a:rPr lang="zh-TW"/>
              <a:t>"summary", "bbs" (bulletin board service), "travel", "msn-news"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http://archive.ics.uci.edu/ml/datasets/MSNBC.com+Anonymous+Web+Data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21ae494dc5_1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1ae494dc5_1_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1ae494dc5_1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https://oops.udn.com/oops/story/6698/1088792</a:t>
            </a:r>
            <a:r>
              <a:rPr lang="zh-TW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21ae494dc5_1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1ae494dc5_1_8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1ae494dc5_1_8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21ae494dc5_1_8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1ae494dc5_1_8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1ae494dc5_1_8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21ae494dc5_1_8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1ae494dc5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1ae494dc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1ae494dc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1ae494dc5_1_8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1ae494dc5_1_8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21ae494dc5_1_8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1ae494dc5_1_1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1ae494dc5_1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21ae494dc5_1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1ae494dc5_1_1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1ae494dc5_1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21ae494dc5_1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1ae494dc5_1_9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1ae494dc5_1_9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https://docs.google.com/presentation/d/1G3xTyq9OvQVa-Q5mW-APFI9g07UQ0ck8R9qwY1XIagw/edit#slide=id.g187321a86a_0_21</a:t>
            </a:r>
            <a:endParaRPr/>
          </a:p>
        </p:txBody>
      </p:sp>
      <p:sp>
        <p:nvSpPr>
          <p:cNvPr id="623" name="Google Shape;623;g21ae494dc5_1_9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1ae494dc5_1_1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1ae494dc5_1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21ae494dc5_1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1ae494dc5_1_9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1ae494dc5_1_9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g21ae494dc5_1_9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1ae494dc5_2_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1ae494dc5_2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g21ae494dc5_2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1ae494dc5_1_9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1ae494dc5_1_9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g21ae494dc5_1_9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1ae494dc5_1_9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21ae494dc5_1_9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g21ae494dc5_1_9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1ae494dc5_1_10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1ae494dc5_1_10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g21ae494dc5_1_10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1ae494dc5_1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1ae494dc5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影子籃球員 第三季 [56] 好像是...?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https://ani.gamer.com.tw/animeVideo.php?sn=5944#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影子籃球員 第三季 [55]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16:44分左右 三重威脅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19分左右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21ae494dc5_1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1ae494dc5_1_1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1ae494dc5_1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g21ae494dc5_1_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1ae494dc5_1_10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1ae494dc5_1_10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g21ae494dc5_1_10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1ae494dc5_1_1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1ae494dc5_1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g21ae494dc5_1_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1ae494dc5_1_10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1ae494dc5_1_10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g21ae494dc5_1_10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1ae494dc5_1_11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21ae494dc5_1_1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g21ae494dc5_1_1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1ae494dc5_1_11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21ae494dc5_1_1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g21ae494dc5_1_1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1ae494dc5_1_11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21ae494dc5_1_1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g21ae494dc5_1_1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21ae494dc5_1_11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21ae494dc5_1_1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g21ae494dc5_1_1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1ae494dc5_1_2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21ae494dc5_1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g21ae494dc5_1_2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1ae494dc5_1_11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21ae494dc5_1_1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g21ae494dc5_1_11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1ae494dc5_1_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1ae494dc5_1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21ae494dc5_1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21ae494dc5_1_2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21ae494dc5_1_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g21ae494dc5_1_2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1ae494dc5_1_12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21ae494dc5_1_1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g21ae494dc5_1_1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1ae494dc5_1_2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21ae494dc5_1_2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g21ae494dc5_1_2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21ae494dc5_1_3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21ae494dc5_1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g21ae494dc5_1_3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1ae494dc5_1_12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21ae494dc5_1_1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g21ae494dc5_1_12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21ae494dc5_1_12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21ae494dc5_1_1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g21ae494dc5_1_12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1ae494dc5_1_5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21ae494dc5_1_5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g21ae494dc5_1_5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21be8714e8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21be8714e8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g21be8714e8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21ae494dc5_1_29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21ae494dc5_1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g21ae494dc5_1_2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21ae494dc5_1_3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21ae494dc5_1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g21ae494dc5_1_3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1ae494dc5_1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1ae494dc5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21ae494dc5_1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21ae494dc5_1_12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21ae494dc5_1_12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g21ae494dc5_1_12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1ae494dc5_1_13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1ae494dc5_1_1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g21ae494dc5_1_1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21ae494dc5_1_13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21ae494dc5_1_1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(2 - (2*0.333)) / Math.sqrt(2*0.333*(1-0.333)*(1-0.222) )</a:t>
            </a:r>
            <a:endParaRPr/>
          </a:p>
        </p:txBody>
      </p:sp>
      <p:sp>
        <p:nvSpPr>
          <p:cNvPr id="1094" name="Google Shape;1094;g21ae494dc5_1_13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1ae494dc5_1_13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21ae494dc5_1_1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g21ae494dc5_1_13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1ae494dc5_1_14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21ae494dc5_1_14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g21ae494dc5_1_14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21ae494dc5_1_14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21ae494dc5_1_1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g21ae494dc5_1_14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21ae494dc5_1_4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21ae494dc5_1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g21ae494dc5_1_4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21ae494dc5_1_19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21ae494dc5_1_19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g21ae494dc5_1_19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1ae494dc5_1_4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21ae494dc5_1_4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g21ae494dc5_1_4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1ae494dc5_1_14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21ae494dc5_1_14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g21ae494dc5_1_14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1ae494dc5_1_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1ae494dc5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1ae494dc5_1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1ae494dc5_1_15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21ae494dc5_1_1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g21ae494dc5_1_15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21ae494dc5_1_4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21ae494dc5_1_4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g21ae494dc5_1_4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21ae494dc5_1_4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21ae494dc5_1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g21ae494dc5_1_4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1ae494dc5_1_4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1ae494dc5_1_4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遊客所在區域事件序列資料表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g21ae494dc5_1_4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21ae494dc5_1_15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21ae494dc5_1_15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g21ae494dc5_1_15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21ae494dc5_1_4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21ae494dc5_1_4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學習單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https://docs.google.com/document/d/1APFVUoWUYhrXbN2-5000GZVEGvripjX4CJ4-rdOiZc0/edit?usp=sharing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資料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https://docs.google.com/spreadsheets/d/1vJ96VhwRoH2OZ9vXzwFL2qsK46bEoLthA3akWGYkIbU/edit?usp=sharing</a:t>
            </a:r>
            <a:endParaRPr/>
          </a:p>
        </p:txBody>
      </p:sp>
      <p:sp>
        <p:nvSpPr>
          <p:cNvPr id="1271" name="Google Shape;1271;g21ae494dc5_1_4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1ae494dc5_1_17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21ae494dc5_1_17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g21ae494dc5_1_17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1ae494dc5_1_19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1ae494dc5_1_19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https://pulipulichen.github.io/blog-pulipuli-info-data-2017/05/</a:t>
            </a:r>
            <a:r>
              <a:rPr lang="zh-TW"/>
              <a:t>lag-sequential-analysis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g21ae494dc5_1_19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1ae494dc5_1_4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21ae494dc5_1_4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g21ae494dc5_1_4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1ae494dc5_1_4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21ae494dc5_1_4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觀察樣本統計摘要表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研究對象數量 | 事件類別數量 | 事件總數 | 每位研究對象平均事件數量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事件統計表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事件編碼 | 次數 | 百分比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A事件 | |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總數 | 次數 | 100%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6" name="Google Shape;1326;g21ae494dc5_1_4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1ae494dc5_1_6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1ae494dc5_1_6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21ae494dc5_1_6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1ae494dc5_2_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21ae494dc5_2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g21ae494dc5_2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21ae494dc5_1_5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21ae494dc5_1_5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g21ae494dc5_1_5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1ae494dc5_1_21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21ae494dc5_1_2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g21ae494dc5_1_2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1ae494dc5_1_23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21ae494dc5_1_23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本研究使用序列分析來檢定研究對象的行為序列資料中事件「A 熱帶莽原區」、事件「B 叢林區」與事件「C 沙漠區」之間是否有顯著轉移。</a:t>
            </a:r>
            <a:endParaRPr/>
          </a:p>
        </p:txBody>
      </p:sp>
      <p:sp>
        <p:nvSpPr>
          <p:cNvPr id="1379" name="Google Shape;1379;g21ae494dc5_1_23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1ae494dc5_1_23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21ae494dc5_1_2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本研究使用序列分析來檢定研究對象的行為序列資料中事件「A 熱帶莽原區」、事件「B 叢林區」與事件「C 沙漠區」之間是否有顯著轉移。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g21ae494dc5_1_23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21ae494dc5_1_23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21ae494dc5_1_23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研究對象共1位，事件總數為10次。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事件「A 熱帶莽原區」出現次數為4次；事件「B 叢林區」出現次數為3次；事件「C 沙漠區」出現次數為3次。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雙事件轉移序列總數為9次。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5" name="Google Shape;1405;g21ae494dc5_1_23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21ae494dc5_1_23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21ae494dc5_1_23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g21ae494dc5_1_23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21ae494dc5_1_24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21ae494dc5_1_2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序列分析結果顯示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事件「C 沙漠區」到事件「A 熱帶莽原區」，調整後殘差為2.268。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以上序列出現顯著轉移。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序列分析結果：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沒有序列達到顯著轉移。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39" name="Google Shape;1439;g21ae494dc5_1_24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21ae494dc5_1_26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21ae494dc5_1_26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序列分析結果顯示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事件「C 沙漠區」到事件「A 熱帶莽原區」，調整後殘差為2.268。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以上序列出現顯著轉移。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序列分析結果：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沒有序列達到顯著轉移。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5" name="Google Shape;1455;g21ae494dc5_1_26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21ae494dc5_1_24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21ae494dc5_1_2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下圖為顯著轉移序列的事件轉移圖。</a:t>
            </a:r>
            <a:endParaRPr/>
          </a:p>
        </p:txBody>
      </p:sp>
      <p:sp>
        <p:nvSpPr>
          <p:cNvPr id="1470" name="Google Shape;1470;g21ae494dc5_1_24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1ae494dc5_1_6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1ae494dc5_1_6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1ae494dc5_1_6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1ae494dc5_1_26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1ae494dc5_1_26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g21ae494dc5_1_26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21ae494dc5_1_1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21ae494dc5_1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g21ae494dc5_1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21ae494dc5_1_14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21ae494dc5_1_14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g21ae494dc5_1_14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21ae494dc5_1_3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21ae494dc5_1_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g21ae494dc5_1_3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21ae494dc5_1_2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21ae494dc5_1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g21ae494dc5_1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21ae494dc5_1_2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21ae494dc5_1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g21ae494dc5_1_2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21ae494dc5_1_20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21ae494dc5_1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g21ae494dc5_1_2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21b692f5b7_0_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21b692f5b7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g21b692f5b7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1ae494dc5_1_5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21ae494dc5_1_5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W13 序列分析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找出顯著序列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具有推論統計檢定，適合研究使用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W14 動態貝氏網路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用前幾步動作預測下一步的機率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能夠建立預測行為的規則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(不一定會教)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W17 行為序列模式探勘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找出多人共同的行為模式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g21ae494dc5_1_5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21ae494dc5_1_5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21ae494dc5_1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g21ae494dc5_1_5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08d2762c7_0_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08d2762c7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行為序列資料表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滯後序列分析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滯後序列分析：樣本統計量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事件轉移表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滯後序列分析：檢定統計量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調整後的殘差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實作：序列分析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深入探討序列分析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序列分析的應用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課堂練習：幼兒平行遊戲行為研究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208d2762c7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21ae494dc5_1_5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21ae494dc5_1_5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Bakeman, R., &amp; Gottman, J. M. (1997). Observing interaction: an introduction to sequential analysis. </a:t>
            </a:r>
            <a:endParaRPr/>
          </a:p>
        </p:txBody>
      </p:sp>
      <p:sp>
        <p:nvSpPr>
          <p:cNvPr id="1649" name="Google Shape;1649;g21ae494dc5_1_5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21ae494dc5_1_5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21ae494dc5_1_5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https://docs.google.com/spreadsheets/d/1QNP4-GBqayD-9F3dCIVnSg1SONBjWAyGvuMbRgpy1bY/edit?usp=sharing</a:t>
            </a:r>
            <a:r>
              <a:rPr lang="zh-TW"/>
              <a:t> </a:t>
            </a:r>
            <a:endParaRPr/>
          </a:p>
        </p:txBody>
      </p:sp>
      <p:sp>
        <p:nvSpPr>
          <p:cNvPr id="1658" name="Google Shape;1658;g21ae494dc5_1_5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21ae494dc5_1_5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21ae494dc5_1_5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https://docs.google.com/document/d/1JBbHfw9TW-8uVXbfsqQeAS5qBi6H278RFtVc4uvsLyQ/edit?usp=sharing</a:t>
            </a:r>
            <a:r>
              <a:rPr lang="zh-TW"/>
              <a:t> </a:t>
            </a:r>
            <a:endParaRPr/>
          </a:p>
        </p:txBody>
      </p:sp>
      <p:sp>
        <p:nvSpPr>
          <p:cNvPr id="1669" name="Google Shape;1669;g21ae494dc5_1_5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1ae494dc5_1_5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21ae494dc5_1_5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g21ae494dc5_1_5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21ae494dc5_1_5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21ae494dc5_1_5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g21ae494dc5_1_5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21b692f5b7_0_2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21b692f5b7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g21b692f5b7_0_2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21ae494dc5_1_3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21ae494dc5_1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g21ae494dc5_1_3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21b692f5b7_0_1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21b692f5b7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g21b692f5b7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21b692f5b7_0_1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21b692f5b7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g21b692f5b7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21b692f5b7_0_1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21b692f5b7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https://oops.udn.com/oops/story/6698/1088792</a:t>
            </a:r>
            <a:r>
              <a:rPr lang="zh-TW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g21b692f5b7_0_1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20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8.png"/><Relationship Id="rId4" Type="http://schemas.openxmlformats.org/officeDocument/2006/relationships/image" Target="../media/image35.png"/><Relationship Id="rId5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hyperlink" Target="http://blog.pulipuli.info/" TargetMode="External"/><Relationship Id="rId7" Type="http://schemas.openxmlformats.org/officeDocument/2006/relationships/image" Target="../media/image20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p1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2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77" name="Google Shape;77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2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[Slide] 實作 Practice slide" id="83" name="Google Shape;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3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10230" l="0" r="5238" t="0"/>
          <a:stretch/>
        </p:blipFill>
        <p:spPr>
          <a:xfrm>
            <a:off x="5796136" y="4293096"/>
            <a:ext cx="3347864" cy="25583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80" cy="76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53230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2" name="Google Shape;132;p19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2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8" name="Google Shape;138;p20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 rot="5400000">
            <a:off x="4824412" y="2424113"/>
            <a:ext cx="5753100" cy="2047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 rot="5400000">
            <a:off x="652462" y="452438"/>
            <a:ext cx="5753100" cy="5991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838200" y="571500"/>
            <a:ext cx="7162800" cy="4873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p23"/>
          <p:cNvSpPr txBox="1"/>
          <p:nvPr>
            <p:ph idx="10" type="dt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1431750" y="4910000"/>
            <a:ext cx="43407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type="ctrTitle"/>
          </p:nvPr>
        </p:nvSpPr>
        <p:spPr>
          <a:xfrm>
            <a:off x="599675" y="2895750"/>
            <a:ext cx="546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898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2" showMasterSp="0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6"/>
          <p:cNvGrpSpPr/>
          <p:nvPr/>
        </p:nvGrpSpPr>
        <p:grpSpPr>
          <a:xfrm>
            <a:off x="3446823" y="0"/>
            <a:ext cx="5697169" cy="6858000"/>
            <a:chOff x="3446823" y="0"/>
            <a:chExt cx="5697169" cy="6858000"/>
          </a:xfrm>
        </p:grpSpPr>
        <p:pic>
          <p:nvPicPr>
            <p:cNvPr id="167" name="Google Shape;16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0859" y="0"/>
              <a:ext cx="5063133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6823" y="0"/>
              <a:ext cx="269895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26"/>
          <p:cNvSpPr txBox="1"/>
          <p:nvPr>
            <p:ph idx="1" type="subTitle"/>
          </p:nvPr>
        </p:nvSpPr>
        <p:spPr>
          <a:xfrm>
            <a:off x="599675" y="4376600"/>
            <a:ext cx="4130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  <a:defRPr sz="3600"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1" name="Google Shape;17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200"/>
              <a:buFont typeface="Noto Symbol"/>
              <a:buNone/>
              <a:defRPr sz="22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 showMasterSp="0">
  <p:cSld name="TITLE_1">
    <p:bg>
      <p:bgPr>
        <a:solidFill>
          <a:srgbClr val="31303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 rotWithShape="1">
          <a:blip r:embed="rId2">
            <a:alphaModFix/>
          </a:blip>
          <a:srcRect b="7757" l="0" r="0" t="18294"/>
          <a:stretch/>
        </p:blipFill>
        <p:spPr>
          <a:xfrm>
            <a:off x="161050" y="32275"/>
            <a:ext cx="8781376" cy="4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8075" y="3832400"/>
            <a:ext cx="91440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>
            <p:ph idx="1" type="subTitle"/>
          </p:nvPr>
        </p:nvSpPr>
        <p:spPr>
          <a:xfrm>
            <a:off x="2059925" y="5579650"/>
            <a:ext cx="5817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27"/>
          <p:cNvSpPr txBox="1"/>
          <p:nvPr>
            <p:ph type="ctrTitle"/>
          </p:nvPr>
        </p:nvSpPr>
        <p:spPr>
          <a:xfrm>
            <a:off x="599675" y="4769250"/>
            <a:ext cx="790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5400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Char char="●"/>
              <a:defRPr>
                <a:solidFill>
                  <a:srgbClr val="000000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8" name="Google Shape;178;p27"/>
          <p:cNvSpPr txBox="1"/>
          <p:nvPr>
            <p:ph idx="2" type="subTitle"/>
          </p:nvPr>
        </p:nvSpPr>
        <p:spPr>
          <a:xfrm>
            <a:off x="599675" y="1459125"/>
            <a:ext cx="54699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360"/>
              </a:spcBef>
              <a:spcAft>
                <a:spcPts val="0"/>
              </a:spcAft>
              <a:buSzPts val="2400"/>
              <a:buFont typeface="Noto Symbol"/>
              <a:buNone/>
              <a:defRPr sz="2400">
                <a:solidFill>
                  <a:schemeClr val="dk2"/>
                </a:solidFill>
              </a:defRPr>
            </a:lvl1pPr>
            <a:lvl2pPr indent="-273050" lvl="1" marL="742950" marR="0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▪"/>
              <a:defRPr>
                <a:solidFill>
                  <a:schemeClr val="dk2"/>
                </a:solidFill>
              </a:defRPr>
            </a:lvl2pPr>
            <a:lvl3pPr indent="-228600" lvl="2" marL="1143000" marR="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•"/>
              <a:defRPr>
                <a:solidFill>
                  <a:schemeClr val="dk2"/>
                </a:solidFill>
              </a:defRPr>
            </a:lvl3pPr>
            <a:lvl4pPr indent="-254000" lvl="3" marL="16002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–"/>
              <a:defRPr>
                <a:solidFill>
                  <a:schemeClr val="dk2"/>
                </a:solidFill>
              </a:defRPr>
            </a:lvl4pPr>
            <a:lvl5pPr indent="-254000" lvl="4" marL="2057400" marR="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Char char="»"/>
              <a:defRPr>
                <a:solidFill>
                  <a:schemeClr val="dk2"/>
                </a:solidFill>
              </a:defRPr>
            </a:lvl5pPr>
            <a:lvl6pPr indent="-266700" lvl="5" marL="2514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6pPr>
            <a:lvl7pPr indent="-266700" lvl="6" marL="2971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7pPr>
            <a:lvl8pPr indent="-266700" lvl="7" marL="3429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8pPr>
            <a:lvl9pPr indent="-266700" lvl="8" marL="3886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Fu_Jen_Catholic_University_Seal.svg.png"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27" y="5608775"/>
            <a:ext cx="523242" cy="5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" name="Google Shape;183;p28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7" name="Google Shape;187;p29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8" name="Google Shape;188;p29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2" name="Google Shape;192;p3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6" name="Google Shape;196;p3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97" name="Google Shape;197;p31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小章節" type="secHead">
  <p:cSld name="SECTION_HEADER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92087" y="-899287"/>
            <a:ext cx="6365201" cy="91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/>
          <p:cNvPicPr preferRelativeResize="0"/>
          <p:nvPr/>
        </p:nvPicPr>
        <p:blipFill rotWithShape="1">
          <a:blip r:embed="rId2">
            <a:alphaModFix/>
          </a:blip>
          <a:srcRect b="67177" l="0" r="0" t="6725"/>
          <a:stretch/>
        </p:blipFill>
        <p:spPr>
          <a:xfrm>
            <a:off x="0" y="0"/>
            <a:ext cx="9143999" cy="17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1" name="Google Shape;201;p32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02" name="Google Shape;202;p3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03" name="Google Shape;203;p32"/>
          <p:cNvPicPr preferRelativeResize="0"/>
          <p:nvPr/>
        </p:nvPicPr>
        <p:blipFill rotWithShape="1">
          <a:blip r:embed="rId2">
            <a:alphaModFix/>
          </a:blip>
          <a:srcRect b="39336" l="0" r="0" t="34566"/>
          <a:stretch/>
        </p:blipFill>
        <p:spPr>
          <a:xfrm>
            <a:off x="0" y="1710950"/>
            <a:ext cx="9143999" cy="17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8" name="Google Shape;208;p33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5537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4" name="Google Shape;214;p34"/>
          <p:cNvSpPr txBox="1"/>
          <p:nvPr>
            <p:ph idx="2" type="body"/>
          </p:nvPr>
        </p:nvSpPr>
        <p:spPr>
          <a:xfrm>
            <a:off x="32715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5" name="Google Shape;215;p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6" name="Google Shape;216;p34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7" name="Google Shape;217;p34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5" type="body"/>
          </p:nvPr>
        </p:nvSpPr>
        <p:spPr>
          <a:xfrm>
            <a:off x="59948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9" name="Google Shape;219;p34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221" name="Google Shape;221;p34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7" name="Google Shape;227;p3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2">
  <p:cSld name="TWO_OBJECTS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6"/>
          <p:cNvPicPr preferRelativeResize="0"/>
          <p:nvPr/>
        </p:nvPicPr>
        <p:blipFill rotWithShape="1">
          <a:blip r:embed="rId2">
            <a:alphaModFix/>
          </a:blip>
          <a:srcRect b="74026" l="0" r="0" t="-143"/>
          <a:stretch/>
        </p:blipFill>
        <p:spPr>
          <a:xfrm>
            <a:off x="0" y="0"/>
            <a:ext cx="9143999" cy="17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6"/>
          <p:cNvPicPr preferRelativeResize="0"/>
          <p:nvPr/>
        </p:nvPicPr>
        <p:blipFill rotWithShape="1">
          <a:blip r:embed="rId2">
            <a:alphaModFix/>
          </a:blip>
          <a:srcRect b="140" l="0" r="0" t="95152"/>
          <a:stretch/>
        </p:blipFill>
        <p:spPr>
          <a:xfrm>
            <a:off x="0" y="6534825"/>
            <a:ext cx="9143999" cy="3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5" name="Google Shape;235;p36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 1">
  <p:cSld name="TWO_OBJECTS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533400" y="1791150"/>
            <a:ext cx="81342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39" name="Google Shape;239;p37"/>
          <p:cNvSpPr txBox="1"/>
          <p:nvPr>
            <p:ph idx="2" type="body"/>
          </p:nvPr>
        </p:nvSpPr>
        <p:spPr>
          <a:xfrm>
            <a:off x="476250" y="4211550"/>
            <a:ext cx="8248500" cy="22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1" name="Google Shape;241;p3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 1">
  <p:cSld name="1_章節標題_2_1"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8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44" name="Google Shape;244;p3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8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49" name="Google Shape;249;p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[Slide] 實作 Practice slide" id="250" name="Google Shape;2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1" y="3313551"/>
            <a:ext cx="3094027" cy="29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2">
  <p:cSld name="1_章節標題_2"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9"/>
          <p:cNvGrpSpPr/>
          <p:nvPr/>
        </p:nvGrpSpPr>
        <p:grpSpPr>
          <a:xfrm>
            <a:off x="0" y="0"/>
            <a:ext cx="5252826" cy="6857999"/>
            <a:chOff x="2426150" y="0"/>
            <a:chExt cx="5252826" cy="6857999"/>
          </a:xfrm>
        </p:grpSpPr>
        <p:pic>
          <p:nvPicPr>
            <p:cNvPr id="253" name="Google Shape;253;p3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907873" y="0"/>
              <a:ext cx="4771103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9"/>
            <p:cNvPicPr preferRelativeResize="0"/>
            <p:nvPr/>
          </p:nvPicPr>
          <p:blipFill rotWithShape="1">
            <a:blip r:embed="rId2">
              <a:alphaModFix/>
            </a:blip>
            <a:srcRect b="0" l="89903" r="0" t="0"/>
            <a:stretch/>
          </p:blipFill>
          <p:spPr>
            <a:xfrm>
              <a:off x="2426150" y="0"/>
              <a:ext cx="613100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39"/>
          <p:cNvSpPr/>
          <p:nvPr/>
        </p:nvSpPr>
        <p:spPr>
          <a:xfrm>
            <a:off x="560550" y="2128350"/>
            <a:ext cx="1786800" cy="821100"/>
          </a:xfrm>
          <a:prstGeom prst="wedgeRoundRectCallout">
            <a:avLst>
              <a:gd fmla="val -8849" name="adj1"/>
              <a:gd fmla="val 74442" name="adj2"/>
              <a:gd fmla="val 0" name="adj3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25199" y="2130450"/>
            <a:ext cx="302350" cy="9152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programming coding code type" id="257" name="Google Shape;25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014">
            <a:off x="-163091" y="3580716"/>
            <a:ext cx="2854559" cy="319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260" name="Google Shape;260;p39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">
  <p:cSld name="1_章節標題"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0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66" name="Google Shape;266;p40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章節標題 1">
  <p:cSld name="1_章節標題_1"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" y="0"/>
            <a:ext cx="47711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1"/>
          <p:cNvPicPr preferRelativeResize="0"/>
          <p:nvPr/>
        </p:nvPicPr>
        <p:blipFill rotWithShape="1">
          <a:blip r:embed="rId3">
            <a:alphaModFix/>
          </a:blip>
          <a:srcRect b="10233" l="0" r="5240" t="0"/>
          <a:stretch/>
        </p:blipFill>
        <p:spPr>
          <a:xfrm>
            <a:off x="5796136" y="4293096"/>
            <a:ext cx="3348000" cy="25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/>
          <p:nvPr>
            <p:ph type="title"/>
          </p:nvPr>
        </p:nvSpPr>
        <p:spPr>
          <a:xfrm>
            <a:off x="3379400" y="2492750"/>
            <a:ext cx="51312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3" name="Google Shape;273;p41"/>
          <p:cNvPicPr preferRelativeResize="0"/>
          <p:nvPr/>
        </p:nvPicPr>
        <p:blipFill rotWithShape="1">
          <a:blip r:embed="rId4">
            <a:alphaModFix/>
          </a:blip>
          <a:srcRect b="0" l="0" r="0" t="59028"/>
          <a:stretch/>
        </p:blipFill>
        <p:spPr>
          <a:xfrm>
            <a:off x="1237539" y="4680205"/>
            <a:ext cx="5131200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1"/>
          <p:cNvPicPr preferRelativeResize="0"/>
          <p:nvPr/>
        </p:nvPicPr>
        <p:blipFill rotWithShape="1">
          <a:blip r:embed="rId4">
            <a:alphaModFix/>
          </a:blip>
          <a:srcRect b="53229" l="0" r="0" t="0"/>
          <a:stretch/>
        </p:blipFill>
        <p:spPr>
          <a:xfrm>
            <a:off x="2843281" y="4004555"/>
            <a:ext cx="5131200" cy="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1654" y="0"/>
            <a:ext cx="30234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 txBox="1"/>
          <p:nvPr/>
        </p:nvSpPr>
        <p:spPr>
          <a:xfrm>
            <a:off x="2391100" y="1625600"/>
            <a:ext cx="5071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BLOG: 布丁布丁吃什麼？</a:t>
            </a:r>
            <a:b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http://blog.pulipuli.info/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62312" y="1522841"/>
            <a:ext cx="969900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- 大章節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1186025" y="4227750"/>
            <a:ext cx="7481700" cy="22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1186025" y="33481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56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0" name="Google Shape;280;p42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2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2" name="Google Shape;282;p4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">
  <p:cSld name="BLANK_2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5" name="Google Shape;285;p43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3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3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8" name="Google Shape;288;p4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2 1">
  <p:cSld name="BLANK_2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91" name="Google Shape;291;p44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4"/>
          <p:cNvSpPr/>
          <p:nvPr/>
        </p:nvSpPr>
        <p:spPr>
          <a:xfrm>
            <a:off x="0" y="0"/>
            <a:ext cx="9173700" cy="655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4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4" name="Google Shape;294;p44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Char char="●"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 1">
  <p:cSld name="BLANK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5"/>
          <p:cNvPicPr preferRelativeResize="0"/>
          <p:nvPr/>
        </p:nvPicPr>
        <p:blipFill rotWithShape="1">
          <a:blip r:embed="rId2">
            <a:alphaModFix/>
          </a:blip>
          <a:srcRect b="15205" l="0" r="0" t="25970"/>
          <a:stretch/>
        </p:blipFill>
        <p:spPr>
          <a:xfrm>
            <a:off x="0" y="0"/>
            <a:ext cx="9143999" cy="4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5"/>
          <p:cNvSpPr/>
          <p:nvPr/>
        </p:nvSpPr>
        <p:spPr>
          <a:xfrm>
            <a:off x="0" y="0"/>
            <a:ext cx="91737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9" name="Google Shape;299;p45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2" name="Google Shape;302;p46"/>
          <p:cNvSpPr txBox="1"/>
          <p:nvPr>
            <p:ph idx="1" type="body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03" name="Google Shape;303;p46"/>
          <p:cNvSpPr txBox="1"/>
          <p:nvPr>
            <p:ph idx="2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04" name="Google Shape;304;p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5" name="Google Shape;305;p46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8" name="Google Shape;308;p47"/>
          <p:cNvSpPr/>
          <p:nvPr>
            <p:ph idx="2" type="pic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47"/>
          <p:cNvSpPr txBox="1"/>
          <p:nvPr>
            <p:ph idx="1" type="body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2400"/>
              <a:buFont typeface="Cambria"/>
              <a:buNone/>
              <a:defRPr/>
            </a:lvl1pPr>
            <a:lvl2pPr indent="-228600" lvl="1" marL="914400" rtl="0">
              <a:spcBef>
                <a:spcPts val="520"/>
              </a:spcBef>
              <a:spcAft>
                <a:spcPts val="0"/>
              </a:spcAft>
              <a:buSzPts val="2400"/>
              <a:buFont typeface="Cambria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2400"/>
              <a:buFont typeface="Cambria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None/>
              <a:defRPr/>
            </a:lvl9pPr>
          </a:lstStyle>
          <a:p/>
        </p:txBody>
      </p:sp>
      <p:sp>
        <p:nvSpPr>
          <p:cNvPr id="310" name="Google Shape;310;p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11" name="Google Shape;311;p47"/>
          <p:cNvSpPr txBox="1"/>
          <p:nvPr>
            <p:ph idx="3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4" name="Google Shape;314;p48"/>
          <p:cNvSpPr txBox="1"/>
          <p:nvPr>
            <p:ph idx="1" type="body"/>
          </p:nvPr>
        </p:nvSpPr>
        <p:spPr>
          <a:xfrm rot="5400000">
            <a:off x="2190750" y="-209550"/>
            <a:ext cx="4876800" cy="8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15" name="Google Shape;315;p48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6" name="Google Shape;316;p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type="title"/>
          </p:nvPr>
        </p:nvSpPr>
        <p:spPr>
          <a:xfrm rot="5400000">
            <a:off x="4824450" y="2424150"/>
            <a:ext cx="57531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9" name="Google Shape;319;p49"/>
          <p:cNvSpPr txBox="1"/>
          <p:nvPr>
            <p:ph idx="1" type="body"/>
          </p:nvPr>
        </p:nvSpPr>
        <p:spPr>
          <a:xfrm rot="5400000">
            <a:off x="652425" y="452400"/>
            <a:ext cx="57531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❖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▪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mbria"/>
              <a:buChar char="•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–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»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9pPr>
          </a:lstStyle>
          <a:p/>
        </p:txBody>
      </p:sp>
      <p:sp>
        <p:nvSpPr>
          <p:cNvPr id="320" name="Google Shape;320;p49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1" name="Google Shape;321;p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>
            <p:ph type="title"/>
          </p:nvPr>
        </p:nvSpPr>
        <p:spPr>
          <a:xfrm>
            <a:off x="838200" y="571500"/>
            <a:ext cx="7162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4" name="Google Shape;324;p50"/>
          <p:cNvSpPr txBox="1"/>
          <p:nvPr>
            <p:ph idx="11" type="ftr"/>
          </p:nvPr>
        </p:nvSpPr>
        <p:spPr>
          <a:xfrm>
            <a:off x="7086600" y="6537325"/>
            <a:ext cx="175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5" name="Google Shape;325;p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6" name="Google Shape;326;p50"/>
          <p:cNvSpPr txBox="1"/>
          <p:nvPr>
            <p:ph idx="10" type="dt"/>
          </p:nvPr>
        </p:nvSpPr>
        <p:spPr>
          <a:xfrm>
            <a:off x="381000" y="6553200"/>
            <a:ext cx="1905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 1">
  <p:cSld name="TWO_OBJECTS_WITH_TEX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" type="body"/>
          </p:nvPr>
        </p:nvSpPr>
        <p:spPr>
          <a:xfrm>
            <a:off x="629946" y="2439816"/>
            <a:ext cx="26292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334777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6293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4" type="subTitle"/>
          </p:nvPr>
        </p:nvSpPr>
        <p:spPr>
          <a:xfrm>
            <a:off x="33501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5" type="body"/>
          </p:nvPr>
        </p:nvSpPr>
        <p:spPr>
          <a:xfrm>
            <a:off x="6071024" y="2439816"/>
            <a:ext cx="2642400" cy="4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52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4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4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subTitle"/>
          </p:nvPr>
        </p:nvSpPr>
        <p:spPr>
          <a:xfrm>
            <a:off x="60733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56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3340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705350" y="1791150"/>
            <a:ext cx="40194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  <a:defRPr/>
            </a:lvl1pPr>
            <a:lvl2pPr indent="-381000" lvl="1" marL="91440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○"/>
              <a:defRPr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Font typeface="Cambria"/>
              <a:buChar char="■"/>
              <a:defRPr/>
            </a:lvl3pPr>
            <a:lvl4pPr indent="-3810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●"/>
              <a:defRPr/>
            </a:lvl4pPr>
            <a:lvl5pPr indent="-3810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○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4.xml"/><Relationship Id="rId1" Type="http://schemas.openxmlformats.org/officeDocument/2006/relationships/image" Target="../media/image17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46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810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●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○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■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54000" lvl="0" marL="0" marR="0" rtl="0" algn="ctr">
              <a:spcBef>
                <a:spcPts val="0"/>
              </a:spcBef>
              <a:spcAft>
                <a:spcPts val="0"/>
              </a:spcAft>
              <a:buSzPts val="4000"/>
              <a:buFont typeface="Microsoft JhengHei"/>
              <a:buChar char="●"/>
              <a:defRPr b="1"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88900" lvl="1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88900" lvl="2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88900" lvl="3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88900" lvl="4" marL="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88900" lvl="5" marL="4572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-88900" lvl="6" marL="9144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●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-88900" lvl="7" marL="13716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○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-88900" lvl="8" marL="1828800" marR="0" rtl="0" algn="r">
              <a:spcBef>
                <a:spcPts val="0"/>
              </a:spcBef>
              <a:spcAft>
                <a:spcPts val="0"/>
              </a:spcAft>
              <a:buSzPts val="1400"/>
              <a:buFont typeface="Microsoft JhengHei"/>
              <a:buChar char="■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/>
        </p:txBody>
      </p:sp>
      <p:sp>
        <p:nvSpPr>
          <p:cNvPr id="158" name="Google Shape;158;p24"/>
          <p:cNvSpPr txBox="1"/>
          <p:nvPr/>
        </p:nvSpPr>
        <p:spPr>
          <a:xfrm>
            <a:off x="16125" y="6559475"/>
            <a:ext cx="6236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log.pulipuli.info/" TargetMode="External"/><Relationship Id="rId4" Type="http://schemas.openxmlformats.org/officeDocument/2006/relationships/image" Target="../media/image3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60.jpg"/><Relationship Id="rId4" Type="http://schemas.openxmlformats.org/officeDocument/2006/relationships/image" Target="../media/image57.jpg"/><Relationship Id="rId5" Type="http://schemas.openxmlformats.org/officeDocument/2006/relationships/image" Target="../media/image61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96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86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98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90.png"/><Relationship Id="rId4" Type="http://schemas.openxmlformats.org/officeDocument/2006/relationships/image" Target="../media/image95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90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99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4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6" Type="http://schemas.openxmlformats.org/officeDocument/2006/relationships/image" Target="../media/image6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9.jpg"/><Relationship Id="rId4" Type="http://schemas.openxmlformats.org/officeDocument/2006/relationships/image" Target="../media/image49.jpg"/><Relationship Id="rId5" Type="http://schemas.openxmlformats.org/officeDocument/2006/relationships/image" Target="../media/image6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Relationship Id="rId4" Type="http://schemas.openxmlformats.org/officeDocument/2006/relationships/image" Target="../media/image5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0.jpg"/><Relationship Id="rId4" Type="http://schemas.openxmlformats.org/officeDocument/2006/relationships/image" Target="../media/image57.jpg"/><Relationship Id="rId5" Type="http://schemas.openxmlformats.org/officeDocument/2006/relationships/image" Target="../media/image6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0.jpg"/><Relationship Id="rId4" Type="http://schemas.openxmlformats.org/officeDocument/2006/relationships/image" Target="../media/image57.jpg"/><Relationship Id="rId5" Type="http://schemas.openxmlformats.org/officeDocument/2006/relationships/image" Target="../media/image61.jpg"/><Relationship Id="rId6" Type="http://schemas.openxmlformats.org/officeDocument/2006/relationships/image" Target="../media/image7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7.png"/><Relationship Id="rId4" Type="http://schemas.openxmlformats.org/officeDocument/2006/relationships/image" Target="../media/image76.png"/><Relationship Id="rId5" Type="http://schemas.openxmlformats.org/officeDocument/2006/relationships/image" Target="../media/image5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jpg"/><Relationship Id="rId4" Type="http://schemas.openxmlformats.org/officeDocument/2006/relationships/image" Target="../media/image4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2.png"/><Relationship Id="rId4" Type="http://schemas.openxmlformats.org/officeDocument/2006/relationships/image" Target="../media/image5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3.png"/><Relationship Id="rId4" Type="http://schemas.openxmlformats.org/officeDocument/2006/relationships/image" Target="../media/image56.png"/><Relationship Id="rId5" Type="http://schemas.openxmlformats.org/officeDocument/2006/relationships/image" Target="../media/image8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84.png"/><Relationship Id="rId4" Type="http://schemas.openxmlformats.org/officeDocument/2006/relationships/image" Target="../media/image56.png"/><Relationship Id="rId5" Type="http://schemas.openxmlformats.org/officeDocument/2006/relationships/image" Target="../media/image8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7.png"/><Relationship Id="rId4" Type="http://schemas.openxmlformats.org/officeDocument/2006/relationships/image" Target="../media/image5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6.png"/><Relationship Id="rId4" Type="http://schemas.openxmlformats.org/officeDocument/2006/relationships/image" Target="../media/image7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6.png"/><Relationship Id="rId4" Type="http://schemas.openxmlformats.org/officeDocument/2006/relationships/image" Target="../media/image93.png"/><Relationship Id="rId5" Type="http://schemas.openxmlformats.org/officeDocument/2006/relationships/image" Target="../media/image8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8.png"/><Relationship Id="rId4" Type="http://schemas.openxmlformats.org/officeDocument/2006/relationships/image" Target="../media/image7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8.png"/><Relationship Id="rId4" Type="http://schemas.openxmlformats.org/officeDocument/2006/relationships/image" Target="../media/image7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88.png"/><Relationship Id="rId4" Type="http://schemas.openxmlformats.org/officeDocument/2006/relationships/image" Target="../media/image7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8.png"/><Relationship Id="rId4" Type="http://schemas.openxmlformats.org/officeDocument/2006/relationships/image" Target="../media/image77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8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8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8.png"/><Relationship Id="rId4" Type="http://schemas.openxmlformats.org/officeDocument/2006/relationships/image" Target="../media/image9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9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67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6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1.pn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6" Type="http://schemas.openxmlformats.org/officeDocument/2006/relationships/image" Target="../media/image62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1.pn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6" Type="http://schemas.openxmlformats.org/officeDocument/2006/relationships/image" Target="../media/image62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7.png"/><Relationship Id="rId4" Type="http://schemas.openxmlformats.org/officeDocument/2006/relationships/image" Target="../media/image87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83.png"/><Relationship Id="rId4" Type="http://schemas.openxmlformats.org/officeDocument/2006/relationships/image" Target="../media/image56.png"/><Relationship Id="rId5" Type="http://schemas.openxmlformats.org/officeDocument/2006/relationships/image" Target="../media/image81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1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94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86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51.png"/><Relationship Id="rId4" Type="http://schemas.openxmlformats.org/officeDocument/2006/relationships/image" Target="../media/image6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/>
          <p:nvPr>
            <p:ph idx="1" type="subTitle"/>
          </p:nvPr>
        </p:nvSpPr>
        <p:spPr>
          <a:xfrm>
            <a:off x="599675" y="4376600"/>
            <a:ext cx="41304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布丁布丁吃布丁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http://blog.pulipuli.info/</a:t>
            </a:r>
            <a:r>
              <a:rPr lang="zh-TW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3" name="Google Shape;333;p51"/>
          <p:cNvSpPr txBox="1"/>
          <p:nvPr>
            <p:ph type="ctrTitle"/>
          </p:nvPr>
        </p:nvSpPr>
        <p:spPr>
          <a:xfrm>
            <a:off x="599675" y="2094350"/>
            <a:ext cx="44976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行為順序檢定：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滯後序列分析</a:t>
            </a:r>
            <a:endParaRPr/>
          </a:p>
        </p:txBody>
      </p:sp>
      <p:sp>
        <p:nvSpPr>
          <p:cNvPr id="334" name="Google Shape;334;p51"/>
          <p:cNvSpPr/>
          <p:nvPr/>
        </p:nvSpPr>
        <p:spPr>
          <a:xfrm>
            <a:off x="6448525" y="579525"/>
            <a:ext cx="2369400" cy="6330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資料</a:t>
            </a:r>
            <a:r>
              <a:rPr lang="zh-TW" sz="2400">
                <a:solidFill>
                  <a:srgbClr val="FFFFFF"/>
                </a:solidFill>
              </a:rPr>
              <a:t>檢定</a:t>
            </a:r>
            <a:r>
              <a:rPr lang="zh-TW" sz="2400">
                <a:solidFill>
                  <a:srgbClr val="FFFFFF"/>
                </a:solidFill>
              </a:rPr>
              <a:t>級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6448525" y="1329300"/>
            <a:ext cx="2369400" cy="6330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類別⇨</a:t>
            </a:r>
            <a:r>
              <a:rPr lang="zh-TW" sz="2400">
                <a:solidFill>
                  <a:schemeClr val="lt1"/>
                </a:solidFill>
              </a:rPr>
              <a:t>類別</a:t>
            </a:r>
            <a:r>
              <a:rPr lang="zh-TW" sz="2400">
                <a:solidFill>
                  <a:srgbClr val="FFFFFF"/>
                </a:solidFill>
              </a:rPr>
              <a:t>資料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6" name="Google Shape;336;p51"/>
          <p:cNvSpPr/>
          <p:nvPr/>
        </p:nvSpPr>
        <p:spPr>
          <a:xfrm>
            <a:off x="6448525" y="2079075"/>
            <a:ext cx="2369400" cy="633000"/>
          </a:xfrm>
          <a:prstGeom prst="roundRect">
            <a:avLst>
              <a:gd fmla="val 16667" name="adj"/>
            </a:avLst>
          </a:prstGeom>
          <a:solidFill>
            <a:srgbClr val="1F497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序列分析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7" name="Google Shape;337;p51"/>
          <p:cNvSpPr txBox="1"/>
          <p:nvPr>
            <p:ph idx="2" type="subTitle"/>
          </p:nvPr>
        </p:nvSpPr>
        <p:spPr>
          <a:xfrm>
            <a:off x="599675" y="1472250"/>
            <a:ext cx="54699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巨量資料探勘與統計應用 W13</a:t>
            </a:r>
            <a:endParaRPr/>
          </a:p>
        </p:txBody>
      </p:sp>
      <p:pic>
        <p:nvPicPr>
          <p:cNvPr id="338" name="Google Shape;33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75" y="5416950"/>
            <a:ext cx="633000" cy="6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7" name="Google Shape;437;p60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行為序列資料表</a:t>
            </a:r>
            <a:endParaRPr/>
          </a:p>
        </p:txBody>
      </p:sp>
      <p:sp>
        <p:nvSpPr>
          <p:cNvPr id="438" name="Google Shape;438;p60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1.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5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79" name="Google Shape;1779;p150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80" name="Google Shape;1780;p150"/>
          <p:cNvGraphicFramePr/>
          <p:nvPr/>
        </p:nvGraphicFramePr>
        <p:xfrm>
          <a:off x="4242725" y="2220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81" name="Google Shape;1781;p150"/>
          <p:cNvSpPr/>
          <p:nvPr/>
        </p:nvSpPr>
        <p:spPr>
          <a:xfrm>
            <a:off x="7120325" y="34408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82" name="Google Shape;1782;p150"/>
          <p:cNvSpPr txBox="1"/>
          <p:nvPr>
            <p:ph type="title"/>
          </p:nvPr>
        </p:nvSpPr>
        <p:spPr>
          <a:xfrm>
            <a:off x="476250" y="6266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計算每次各種序列的組合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A⇨C</a:t>
            </a:r>
            <a:endParaRPr/>
          </a:p>
        </p:txBody>
      </p:sp>
      <p:graphicFrame>
        <p:nvGraphicFramePr>
          <p:cNvPr id="1783" name="Google Shape;1783;p150"/>
          <p:cNvGraphicFramePr/>
          <p:nvPr/>
        </p:nvGraphicFramePr>
        <p:xfrm>
          <a:off x="356238" y="1964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51825"/>
                <a:gridCol w="1103825"/>
                <a:gridCol w="10364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A;C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A;B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A;B;C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784" name="Google Shape;1784;p150"/>
          <p:cNvSpPr/>
          <p:nvPr/>
        </p:nvSpPr>
        <p:spPr>
          <a:xfrm>
            <a:off x="2930275" y="2511775"/>
            <a:ext cx="389400" cy="4920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85" name="Google Shape;1785;p150"/>
          <p:cNvSpPr/>
          <p:nvPr/>
        </p:nvSpPr>
        <p:spPr>
          <a:xfrm>
            <a:off x="2930275" y="3058075"/>
            <a:ext cx="389400" cy="4920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5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92" name="Google Shape;1792;p151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93" name="Google Shape;1793;p151"/>
          <p:cNvGraphicFramePr/>
          <p:nvPr/>
        </p:nvGraphicFramePr>
        <p:xfrm>
          <a:off x="4242725" y="2220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94" name="Google Shape;1794;p151"/>
          <p:cNvSpPr/>
          <p:nvPr/>
        </p:nvSpPr>
        <p:spPr>
          <a:xfrm>
            <a:off x="7120325" y="455022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95" name="Google Shape;1795;p151"/>
          <p:cNvSpPr txBox="1"/>
          <p:nvPr>
            <p:ph type="title"/>
          </p:nvPr>
        </p:nvSpPr>
        <p:spPr>
          <a:xfrm>
            <a:off x="476250" y="6266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計算每次各種序列的組合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C⇨C</a:t>
            </a:r>
            <a:endParaRPr/>
          </a:p>
        </p:txBody>
      </p:sp>
      <p:graphicFrame>
        <p:nvGraphicFramePr>
          <p:cNvPr id="1796" name="Google Shape;1796;p151"/>
          <p:cNvGraphicFramePr/>
          <p:nvPr/>
        </p:nvGraphicFramePr>
        <p:xfrm>
          <a:off x="356238" y="1964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51825"/>
                <a:gridCol w="1103825"/>
                <a:gridCol w="10364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A;C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A;B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A;B;C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797" name="Google Shape;1797;p151"/>
          <p:cNvSpPr/>
          <p:nvPr/>
        </p:nvSpPr>
        <p:spPr>
          <a:xfrm>
            <a:off x="3224425" y="2511775"/>
            <a:ext cx="389400" cy="4920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98" name="Google Shape;1798;p151"/>
          <p:cNvSpPr/>
          <p:nvPr/>
        </p:nvSpPr>
        <p:spPr>
          <a:xfrm>
            <a:off x="2930275" y="3058075"/>
            <a:ext cx="389400" cy="4920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05" name="Google Shape;1805;p15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僅</a:t>
            </a:r>
            <a:r>
              <a:rPr lang="zh-TW"/>
              <a:t>分析</a:t>
            </a:r>
            <a:r>
              <a:rPr lang="zh-TW" u="sng"/>
              <a:t>有改變序列</a:t>
            </a:r>
            <a:endParaRPr/>
          </a:p>
        </p:txBody>
      </p:sp>
      <p:sp>
        <p:nvSpPr>
          <p:cNvPr id="1806" name="Google Shape;1806;p15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7" name="Google Shape;1807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8" y="1565625"/>
            <a:ext cx="4347126" cy="24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Google Shape;1808;p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534" y="1565625"/>
            <a:ext cx="4347126" cy="244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8437" y="4010888"/>
            <a:ext cx="4347135" cy="24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152"/>
          <p:cNvSpPr/>
          <p:nvPr/>
        </p:nvSpPr>
        <p:spPr>
          <a:xfrm>
            <a:off x="279475" y="1637850"/>
            <a:ext cx="23157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 熱帶莽原區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11" name="Google Shape;1811;p152"/>
          <p:cNvSpPr/>
          <p:nvPr/>
        </p:nvSpPr>
        <p:spPr>
          <a:xfrm>
            <a:off x="6917250" y="1637850"/>
            <a:ext cx="17505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 叢林區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12" name="Google Shape;1812;p152"/>
          <p:cNvSpPr/>
          <p:nvPr/>
        </p:nvSpPr>
        <p:spPr>
          <a:xfrm>
            <a:off x="4830838" y="5787175"/>
            <a:ext cx="17505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 沙漠區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13" name="Google Shape;1813;p152"/>
          <p:cNvSpPr/>
          <p:nvPr/>
        </p:nvSpPr>
        <p:spPr>
          <a:xfrm flipH="1" rot="8100000">
            <a:off x="4494642" y="3590323"/>
            <a:ext cx="1300369" cy="52481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152"/>
          <p:cNvSpPr/>
          <p:nvPr/>
        </p:nvSpPr>
        <p:spPr>
          <a:xfrm flipH="1" rot="-8100000">
            <a:off x="3391667" y="3488423"/>
            <a:ext cx="1300369" cy="52481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152"/>
          <p:cNvSpPr/>
          <p:nvPr/>
        </p:nvSpPr>
        <p:spPr>
          <a:xfrm flipH="1">
            <a:off x="3921762" y="2682723"/>
            <a:ext cx="13005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152"/>
          <p:cNvSpPr/>
          <p:nvPr/>
        </p:nvSpPr>
        <p:spPr>
          <a:xfrm flipH="1" rot="10800000">
            <a:off x="792026" y="2367075"/>
            <a:ext cx="1290600" cy="788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7" name="Google Shape;1817;p152"/>
          <p:cNvSpPr/>
          <p:nvPr/>
        </p:nvSpPr>
        <p:spPr>
          <a:xfrm flipH="1" rot="10800000">
            <a:off x="7212326" y="2367075"/>
            <a:ext cx="1290600" cy="788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152"/>
          <p:cNvSpPr/>
          <p:nvPr/>
        </p:nvSpPr>
        <p:spPr>
          <a:xfrm flipH="1">
            <a:off x="5060801" y="4902938"/>
            <a:ext cx="1290600" cy="788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9" name="Google Shape;1819;p152"/>
          <p:cNvSpPr/>
          <p:nvPr/>
        </p:nvSpPr>
        <p:spPr>
          <a:xfrm>
            <a:off x="765575" y="2682725"/>
            <a:ext cx="1166100" cy="10251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0" name="Google Shape;1820;p152"/>
          <p:cNvSpPr/>
          <p:nvPr/>
        </p:nvSpPr>
        <p:spPr>
          <a:xfrm>
            <a:off x="5222250" y="4386488"/>
            <a:ext cx="1166100" cy="10251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152"/>
          <p:cNvSpPr/>
          <p:nvPr/>
        </p:nvSpPr>
        <p:spPr>
          <a:xfrm>
            <a:off x="7212325" y="2615588"/>
            <a:ext cx="1166100" cy="10251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7" name="Google Shape;1827;p153"/>
          <p:cNvPicPr preferRelativeResize="0"/>
          <p:nvPr/>
        </p:nvPicPr>
        <p:blipFill rotWithShape="1">
          <a:blip r:embed="rId3">
            <a:alphaModFix/>
          </a:blip>
          <a:srcRect b="20609" l="0" r="38019" t="0"/>
          <a:stretch/>
        </p:blipFill>
        <p:spPr>
          <a:xfrm>
            <a:off x="2772800" y="0"/>
            <a:ext cx="6371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8" name="Google Shape;1828;p1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29" name="Google Shape;1829;p153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153"/>
          <p:cNvSpPr/>
          <p:nvPr/>
        </p:nvSpPr>
        <p:spPr>
          <a:xfrm>
            <a:off x="2915900" y="3437521"/>
            <a:ext cx="2487000" cy="513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31" name="Google Shape;1831;p153"/>
          <p:cNvSpPr/>
          <p:nvPr/>
        </p:nvSpPr>
        <p:spPr>
          <a:xfrm>
            <a:off x="476250" y="2425125"/>
            <a:ext cx="2056500" cy="1179000"/>
          </a:xfrm>
          <a:prstGeom prst="wedgeRoundRectCallout">
            <a:avLst>
              <a:gd fmla="val 65609" name="adj1"/>
              <a:gd fmla="val 3897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打勾啟用此分析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8" name="Google Shape;1838;p154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39" name="Google Shape;1839;p154"/>
          <p:cNvGraphicFramePr/>
          <p:nvPr/>
        </p:nvGraphicFramePr>
        <p:xfrm>
          <a:off x="396650" y="249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16675"/>
                <a:gridCol w="1207575"/>
                <a:gridCol w="88090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4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6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8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9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10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840" name="Google Shape;1840;p154"/>
          <p:cNvSpPr txBox="1"/>
          <p:nvPr/>
        </p:nvSpPr>
        <p:spPr>
          <a:xfrm>
            <a:off x="4747925" y="1956100"/>
            <a:ext cx="37458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案例數量：10筆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41" name="Google Shape;1841;p154"/>
          <p:cNvSpPr txBox="1"/>
          <p:nvPr/>
        </p:nvSpPr>
        <p:spPr>
          <a:xfrm>
            <a:off x="4312525" y="799650"/>
            <a:ext cx="41811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把前後重複的序列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進行合併吧！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42" name="Google Shape;1842;p154"/>
          <p:cNvSpPr/>
          <p:nvPr/>
        </p:nvSpPr>
        <p:spPr>
          <a:xfrm>
            <a:off x="3063600" y="4600756"/>
            <a:ext cx="838200" cy="1152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43" name="Google Shape;1843;p154"/>
          <p:cNvSpPr/>
          <p:nvPr/>
        </p:nvSpPr>
        <p:spPr>
          <a:xfrm>
            <a:off x="3063600" y="765706"/>
            <a:ext cx="838200" cy="1152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graphicFrame>
        <p:nvGraphicFramePr>
          <p:cNvPr id="1844" name="Google Shape;1844;p154"/>
          <p:cNvGraphicFramePr/>
          <p:nvPr/>
        </p:nvGraphicFramePr>
        <p:xfrm>
          <a:off x="4312525" y="22831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</a:t>
                      </a: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845" name="Google Shape;1845;p154"/>
          <p:cNvSpPr/>
          <p:nvPr/>
        </p:nvSpPr>
        <p:spPr>
          <a:xfrm>
            <a:off x="6045875" y="3406453"/>
            <a:ext cx="484200" cy="65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46" name="Google Shape;1846;p154"/>
          <p:cNvSpPr/>
          <p:nvPr/>
        </p:nvSpPr>
        <p:spPr>
          <a:xfrm>
            <a:off x="6530075" y="3986425"/>
            <a:ext cx="587400" cy="65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descr="slide error bad" id="1847" name="Google Shape;1847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999" y="5242962"/>
            <a:ext cx="509800" cy="509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 error bad" id="1848" name="Google Shape;1848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999" y="1350287"/>
            <a:ext cx="509800" cy="50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4" name="Google Shape;1854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624" y="2661125"/>
            <a:ext cx="3813868" cy="12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5" name="Google Shape;1855;p1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56" name="Google Shape;1856;p15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僅分析有改變序列的</a:t>
            </a:r>
            <a:r>
              <a:rPr b="0" lang="zh-TW" sz="3200"/>
              <a:t>調整後殘差</a:t>
            </a:r>
            <a:r>
              <a:rPr b="0" lang="zh-TW" sz="3200"/>
              <a:t>計算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p(t)</a:t>
            </a:r>
            <a:endParaRPr/>
          </a:p>
        </p:txBody>
      </p:sp>
      <p:sp>
        <p:nvSpPr>
          <p:cNvPr id="1857" name="Google Shape;1857;p15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58" name="Google Shape;1858;p155"/>
          <p:cNvGraphicFramePr/>
          <p:nvPr/>
        </p:nvGraphicFramePr>
        <p:xfrm>
          <a:off x="393125" y="2413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</a:t>
                      </a: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859" name="Google Shape;1859;p155"/>
          <p:cNvSpPr/>
          <p:nvPr/>
        </p:nvSpPr>
        <p:spPr>
          <a:xfrm>
            <a:off x="2191975" y="544732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60" name="Google Shape;1860;p155"/>
          <p:cNvSpPr/>
          <p:nvPr/>
        </p:nvSpPr>
        <p:spPr>
          <a:xfrm>
            <a:off x="2356875" y="4362375"/>
            <a:ext cx="1023900" cy="763500"/>
          </a:xfrm>
          <a:prstGeom prst="wedgeRoundRectCallout">
            <a:avLst>
              <a:gd fmla="val -30269" name="adj1"/>
              <a:gd fmla="val 85550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f(t)</a:t>
            </a:r>
            <a:endParaRPr sz="3200"/>
          </a:p>
        </p:txBody>
      </p:sp>
      <p:sp>
        <p:nvSpPr>
          <p:cNvPr id="1861" name="Google Shape;1861;p155"/>
          <p:cNvSpPr/>
          <p:nvPr/>
        </p:nvSpPr>
        <p:spPr>
          <a:xfrm>
            <a:off x="4279825" y="544732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862" name="Google Shape;1862;p155"/>
          <p:cNvSpPr/>
          <p:nvPr/>
        </p:nvSpPr>
        <p:spPr>
          <a:xfrm>
            <a:off x="5032075" y="5625425"/>
            <a:ext cx="1023900" cy="763500"/>
          </a:xfrm>
          <a:prstGeom prst="wedgeRoundRectCallout">
            <a:avLst>
              <a:gd fmla="val -93989" name="adj1"/>
              <a:gd fmla="val -17695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N</a:t>
            </a:r>
            <a:r>
              <a:rPr baseline="-25000" lang="zh-TW" sz="3200"/>
              <a:t>s</a:t>
            </a:r>
            <a:endParaRPr baseline="-25000" sz="3200"/>
          </a:p>
        </p:txBody>
      </p:sp>
      <p:sp>
        <p:nvSpPr>
          <p:cNvPr id="1863" name="Google Shape;1863;p155"/>
          <p:cNvSpPr txBox="1"/>
          <p:nvPr/>
        </p:nvSpPr>
        <p:spPr>
          <a:xfrm>
            <a:off x="6004900" y="428616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= 2/(</a:t>
            </a:r>
            <a:r>
              <a:rPr lang="zh-TW" sz="3600">
                <a:solidFill>
                  <a:srgbClr val="FF0000"/>
                </a:solidFill>
              </a:rPr>
              <a:t>7-2</a:t>
            </a:r>
            <a:r>
              <a:rPr lang="zh-TW" sz="3600"/>
              <a:t>) </a:t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= </a:t>
            </a:r>
            <a:r>
              <a:rPr lang="zh-TW" sz="3600">
                <a:solidFill>
                  <a:srgbClr val="FF0000"/>
                </a:solidFill>
              </a:rPr>
              <a:t>0.4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864" name="Google Shape;1864;p155"/>
          <p:cNvSpPr/>
          <p:nvPr/>
        </p:nvSpPr>
        <p:spPr>
          <a:xfrm>
            <a:off x="3929725" y="3674325"/>
            <a:ext cx="1023900" cy="763500"/>
          </a:xfrm>
          <a:prstGeom prst="wedgeRoundRectCallout">
            <a:avLst>
              <a:gd fmla="val 11744" name="adj1"/>
              <a:gd fmla="val 8924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f(g)</a:t>
            </a:r>
            <a:endParaRPr sz="3200"/>
          </a:p>
        </p:txBody>
      </p:sp>
      <p:sp>
        <p:nvSpPr>
          <p:cNvPr id="1865" name="Google Shape;1865;p155"/>
          <p:cNvSpPr/>
          <p:nvPr/>
        </p:nvSpPr>
        <p:spPr>
          <a:xfrm>
            <a:off x="127323" y="2578925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C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866" name="Google Shape;1866;p155"/>
          <p:cNvSpPr/>
          <p:nvPr/>
        </p:nvSpPr>
        <p:spPr>
          <a:xfrm>
            <a:off x="1408087" y="2578925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A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867" name="Google Shape;1867;p155"/>
          <p:cNvSpPr/>
          <p:nvPr/>
        </p:nvSpPr>
        <p:spPr>
          <a:xfrm flipH="1">
            <a:off x="800553" y="2606975"/>
            <a:ext cx="5691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156"/>
          <p:cNvSpPr txBox="1"/>
          <p:nvPr>
            <p:ph type="title"/>
          </p:nvPr>
        </p:nvSpPr>
        <p:spPr>
          <a:xfrm>
            <a:off x="476250" y="170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僅分析有改變序列的</a:t>
            </a:r>
            <a:r>
              <a:rPr lang="zh-TW">
                <a:solidFill>
                  <a:schemeClr val="dk1"/>
                </a:solidFill>
              </a:rPr>
              <a:t>調整後殘差表</a:t>
            </a:r>
            <a:endParaRPr/>
          </a:p>
        </p:txBody>
      </p:sp>
      <p:sp>
        <p:nvSpPr>
          <p:cNvPr id="1874" name="Google Shape;1874;p1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75" name="Google Shape;1875;p156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76" name="Google Shape;1876;p156"/>
          <p:cNvGraphicFramePr/>
          <p:nvPr/>
        </p:nvGraphicFramePr>
        <p:xfrm>
          <a:off x="363663" y="9566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97800"/>
                <a:gridCol w="597025"/>
                <a:gridCol w="877225"/>
                <a:gridCol w="1086250"/>
                <a:gridCol w="884175"/>
                <a:gridCol w="982000"/>
                <a:gridCol w="1307400"/>
              </a:tblGrid>
              <a:tr h="601025">
                <a:tc gridSpan="3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調整後殘差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-2.29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0.76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-2.21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調整後殘差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-1.37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-1.37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1.37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調整後殘差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2.049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-1.37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-2.05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877" name="Google Shape;1877;p156"/>
          <p:cNvSpPr/>
          <p:nvPr/>
        </p:nvSpPr>
        <p:spPr>
          <a:xfrm>
            <a:off x="6941950" y="5120950"/>
            <a:ext cx="1777200" cy="1174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用計算機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比較差異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看看吧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15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84" name="Google Shape;1884;p15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不同研究對象之間的比較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調整後殘差</a:t>
            </a:r>
            <a:endParaRPr b="0" sz="3200"/>
          </a:p>
        </p:txBody>
      </p:sp>
      <p:sp>
        <p:nvSpPr>
          <p:cNvPr id="1885" name="Google Shape;1885;p15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157"/>
          <p:cNvSpPr txBox="1"/>
          <p:nvPr/>
        </p:nvSpPr>
        <p:spPr>
          <a:xfrm>
            <a:off x="630238" y="1790701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800"/>
              <a:t>實驗組的事件轉移表</a:t>
            </a:r>
            <a:endParaRPr b="1" sz="2800"/>
          </a:p>
        </p:txBody>
      </p:sp>
      <p:sp>
        <p:nvSpPr>
          <p:cNvPr id="1887" name="Google Shape;1887;p157"/>
          <p:cNvSpPr txBox="1"/>
          <p:nvPr/>
        </p:nvSpPr>
        <p:spPr>
          <a:xfrm>
            <a:off x="4629150" y="1790701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</a:rPr>
              <a:t>控制組的事件轉移表</a:t>
            </a:r>
            <a:endParaRPr b="1" sz="3200"/>
          </a:p>
        </p:txBody>
      </p:sp>
      <p:pic>
        <p:nvPicPr>
          <p:cNvPr descr="user,male,member,profile,person,people,human,man,account" id="1888" name="Google Shape;1888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324" y="2767024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,female,profile,member,person,people,human,woman,account" id="1889" name="Google Shape;1889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8084" y="2767033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,male,member,profile,person,people,human,man,account" id="1890" name="Google Shape;1890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274" y="2767024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,male,member,profile,person,people,human,man,account" id="1891" name="Google Shape;1891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3249" y="2767024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,male,member,profile,person,people,human,man,account" id="1892" name="Google Shape;189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5699" y="2767024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,male,member,profile,person,people,human,man,account" id="1893" name="Google Shape;1893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2712" y="2767024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,female,profile,member,person,people,human,woman,account" id="1894" name="Google Shape;1894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4559" y="2767033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,female,profile,member,person,people,human,woman,account" id="1895" name="Google Shape;1895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7234" y="2767033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,female,profile,member,person,people,human,woman,account" id="1896" name="Google Shape;189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0884" y="2767033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,female,profile,member,person,people,human,woman,account" id="1897" name="Google Shape;1897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0759" y="2767033"/>
            <a:ext cx="1102800" cy="110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8" name="Google Shape;1898;p157"/>
          <p:cNvGraphicFramePr/>
          <p:nvPr/>
        </p:nvGraphicFramePr>
        <p:xfrm>
          <a:off x="553850" y="38951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017350"/>
                <a:gridCol w="529750"/>
                <a:gridCol w="789875"/>
                <a:gridCol w="785025"/>
                <a:gridCol w="786825"/>
              </a:tblGrid>
              <a:tr h="35470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(調整後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殘差)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</a:tr>
              <a:tr h="3547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47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0.57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1.51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-1.95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547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-1.56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-1.66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2.78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86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1.12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0.42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-1.20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9" name="Google Shape;1899;p157"/>
          <p:cNvGraphicFramePr/>
          <p:nvPr/>
        </p:nvGraphicFramePr>
        <p:xfrm>
          <a:off x="4758925" y="38951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017350"/>
                <a:gridCol w="529750"/>
                <a:gridCol w="789875"/>
                <a:gridCol w="785025"/>
                <a:gridCol w="786825"/>
              </a:tblGrid>
              <a:tr h="35470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lt1"/>
                          </a:solidFill>
                        </a:rPr>
                        <a:t>(調整後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lt1"/>
                          </a:solidFill>
                        </a:rPr>
                        <a:t>殘差)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</a:tr>
              <a:tr h="3547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47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-2.00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0.31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1.46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547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-0.78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-0.32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0.99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86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2.68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-2.35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06" name="Google Shape;1906;p158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使用</a:t>
            </a:r>
            <a:r>
              <a:rPr lang="zh-TW" u="sng"/>
              <a:t>相關係數</a:t>
            </a:r>
            <a:r>
              <a:rPr lang="zh-TW"/>
              <a:t>來比較</a:t>
            </a:r>
            <a:endParaRPr/>
          </a:p>
        </p:txBody>
      </p:sp>
      <p:sp>
        <p:nvSpPr>
          <p:cNvPr id="1907" name="Google Shape;1907;p158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08" name="Google Shape;1908;p158"/>
          <p:cNvGraphicFramePr/>
          <p:nvPr/>
        </p:nvGraphicFramePr>
        <p:xfrm>
          <a:off x="947838" y="15347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96975"/>
                <a:gridCol w="382850"/>
                <a:gridCol w="1405950"/>
                <a:gridCol w="1104100"/>
                <a:gridCol w="966575"/>
                <a:gridCol w="1073500"/>
              </a:tblGrid>
              <a:tr h="601025">
                <a:tc gridSpan="3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實驗組的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事件轉移表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</a:tr>
              <a:tr h="10000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0522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調整後殘差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0.57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1.51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-1.95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05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相關係數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0.36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0.69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-1.00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調整後殘差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-1.56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-1.66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2.78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5486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相關係數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-1.00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-0.62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0.87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調整後殘差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1.12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0.42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-1.20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68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相關係數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0.60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0.18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-0.51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descr="user,male,member,profile,person,people,human,man,account" id="1909" name="Google Shape;1909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187" y="1464224"/>
            <a:ext cx="1102800" cy="11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0" name="Google Shape;1910;p158"/>
          <p:cNvSpPr/>
          <p:nvPr/>
        </p:nvSpPr>
        <p:spPr>
          <a:xfrm>
            <a:off x="5790950" y="4419125"/>
            <a:ext cx="1102800" cy="559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911" name="Google Shape;1911;p158"/>
          <p:cNvSpPr/>
          <p:nvPr/>
        </p:nvSpPr>
        <p:spPr>
          <a:xfrm>
            <a:off x="7136075" y="4596325"/>
            <a:ext cx="1702200" cy="1202100"/>
          </a:xfrm>
          <a:prstGeom prst="wedgeRoundRectCallout">
            <a:avLst>
              <a:gd fmla="val -68174" name="adj1"/>
              <a:gd fmla="val -3266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使用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相關係數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來比較！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15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18" name="Google Shape;1918;p15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相關係數Yule'Q值</a:t>
            </a:r>
            <a:endParaRPr/>
          </a:p>
        </p:txBody>
      </p:sp>
      <p:graphicFrame>
        <p:nvGraphicFramePr>
          <p:cNvPr id="1919" name="Google Shape;1919;p159"/>
          <p:cNvGraphicFramePr/>
          <p:nvPr/>
        </p:nvGraphicFramePr>
        <p:xfrm>
          <a:off x="316725" y="273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3959500"/>
                <a:gridCol w="3052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>
                          <a:solidFill>
                            <a:srgbClr val="FFFFFF"/>
                          </a:solidFill>
                        </a:rPr>
                        <a:t>相關係數範圍(絕對值)</a:t>
                      </a:r>
                      <a:endParaRPr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>
                          <a:solidFill>
                            <a:srgbClr val="FFFFFF"/>
                          </a:solidFill>
                        </a:rPr>
                        <a:t>關聯程度</a:t>
                      </a:r>
                      <a:endParaRPr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>
                          <a:solidFill>
                            <a:srgbClr val="FF0000"/>
                          </a:solidFill>
                        </a:rPr>
                        <a:t>1.00</a:t>
                      </a:r>
                      <a:endParaRPr sz="2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>
                          <a:solidFill>
                            <a:srgbClr val="FF0000"/>
                          </a:solidFill>
                        </a:rPr>
                        <a:t>完全(正/負)相關</a:t>
                      </a:r>
                      <a:endParaRPr sz="2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>
                          <a:solidFill>
                            <a:srgbClr val="FF0000"/>
                          </a:solidFill>
                        </a:rPr>
                        <a:t>0.70 - 0.99</a:t>
                      </a:r>
                      <a:endParaRPr sz="2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800">
                          <a:solidFill>
                            <a:srgbClr val="FF0000"/>
                          </a:solidFill>
                        </a:rPr>
                        <a:t>高度(正/負)相關</a:t>
                      </a:r>
                      <a:endParaRPr sz="2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/>
                        <a:t>0.40 - .069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800"/>
                        <a:t>中度(正/負)相關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/>
                        <a:t>0.10 - 0.39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800">
                          <a:solidFill>
                            <a:schemeClr val="dk1"/>
                          </a:solidFill>
                        </a:rPr>
                        <a:t>低度(正/負)相關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/>
                        <a:t>0.10 以下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800">
                          <a:solidFill>
                            <a:schemeClr val="dk1"/>
                          </a:solidFill>
                        </a:rPr>
                        <a:t>無相關</a:t>
                      </a:r>
                      <a:endParaRPr sz="2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920" name="Google Shape;1920;p159"/>
          <p:cNvSpPr/>
          <p:nvPr/>
        </p:nvSpPr>
        <p:spPr>
          <a:xfrm>
            <a:off x="3716126" y="1742025"/>
            <a:ext cx="1922400" cy="763500"/>
          </a:xfrm>
          <a:prstGeom prst="roundRect">
            <a:avLst>
              <a:gd fmla="val 16667" name="adj"/>
            </a:avLst>
          </a:prstGeom>
          <a:solidFill>
            <a:srgbClr val="A64D7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相關係數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21" name="Google Shape;1921;p159"/>
          <p:cNvSpPr txBox="1"/>
          <p:nvPr/>
        </p:nvSpPr>
        <p:spPr>
          <a:xfrm>
            <a:off x="5741850" y="1976588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≦ 1.00 完全正相關</a:t>
            </a:r>
            <a:endParaRPr sz="2400"/>
          </a:p>
        </p:txBody>
      </p:sp>
      <p:sp>
        <p:nvSpPr>
          <p:cNvPr id="1922" name="Google Shape;1922;p159"/>
          <p:cNvSpPr txBox="1"/>
          <p:nvPr/>
        </p:nvSpPr>
        <p:spPr>
          <a:xfrm>
            <a:off x="484975" y="1976588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完全負相關 </a:t>
            </a:r>
            <a:r>
              <a:rPr lang="zh-TW" sz="2400">
                <a:solidFill>
                  <a:schemeClr val="dk1"/>
                </a:solidFill>
              </a:rPr>
              <a:t>-1.00 ≦ </a:t>
            </a:r>
            <a:endParaRPr sz="2400"/>
          </a:p>
        </p:txBody>
      </p:sp>
      <p:sp>
        <p:nvSpPr>
          <p:cNvPr id="1923" name="Google Shape;1923;p159"/>
          <p:cNvSpPr/>
          <p:nvPr/>
        </p:nvSpPr>
        <p:spPr>
          <a:xfrm rot="900249">
            <a:off x="7152233" y="522852"/>
            <a:ext cx="1796136" cy="813647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很像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lt1"/>
                </a:solidFill>
              </a:rPr>
              <a:t>相關係數r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924" name="Google Shape;1924;p159"/>
          <p:cNvCxnSpPr/>
          <p:nvPr/>
        </p:nvCxnSpPr>
        <p:spPr>
          <a:xfrm flipH="1">
            <a:off x="354450" y="4593100"/>
            <a:ext cx="8661000" cy="1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25" name="Google Shape;1925;p159"/>
          <p:cNvSpPr txBox="1"/>
          <p:nvPr/>
        </p:nvSpPr>
        <p:spPr>
          <a:xfrm>
            <a:off x="7328700" y="3737988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相關係數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&gt; 0.7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容易顯著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5" name="Google Shape;445;p6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大學生寫報告的行為 (1/3)</a:t>
            </a:r>
            <a:endParaRPr/>
          </a:p>
        </p:txBody>
      </p:sp>
      <p:sp>
        <p:nvSpPr>
          <p:cNvPr id="446" name="Google Shape;446;p6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如何寫論文：https://www.facebook.com/womaninthestriped/ </a:t>
            </a:r>
            <a:endParaRPr/>
          </a:p>
        </p:txBody>
      </p:sp>
      <p:pic>
        <p:nvPicPr>
          <p:cNvPr id="447" name="Google Shape;447;p61"/>
          <p:cNvPicPr preferRelativeResize="0"/>
          <p:nvPr/>
        </p:nvPicPr>
        <p:blipFill rotWithShape="1">
          <a:blip r:embed="rId3">
            <a:alphaModFix/>
          </a:blip>
          <a:srcRect b="53166" l="2504" r="65989" t="12303"/>
          <a:stretch/>
        </p:blipFill>
        <p:spPr>
          <a:xfrm>
            <a:off x="476250" y="1907388"/>
            <a:ext cx="2580800" cy="19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1"/>
          <p:cNvSpPr txBox="1"/>
          <p:nvPr/>
        </p:nvSpPr>
        <p:spPr>
          <a:xfrm>
            <a:off x="3213925" y="2124850"/>
            <a:ext cx="36441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2"/>
                </a:solidFill>
              </a:rPr>
              <a:t>[</a:t>
            </a:r>
            <a:r>
              <a:rPr b="1" lang="zh-TW" sz="2800">
                <a:solidFill>
                  <a:schemeClr val="dk2"/>
                </a:solidFill>
              </a:rPr>
              <a:t>20:00]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首先把Word打開</a:t>
            </a:r>
            <a:endParaRPr sz="2800"/>
          </a:p>
        </p:txBody>
      </p:sp>
      <p:pic>
        <p:nvPicPr>
          <p:cNvPr id="449" name="Google Shape;449;p61"/>
          <p:cNvPicPr preferRelativeResize="0"/>
          <p:nvPr/>
        </p:nvPicPr>
        <p:blipFill rotWithShape="1">
          <a:blip r:embed="rId3">
            <a:alphaModFix/>
          </a:blip>
          <a:srcRect b="53166" l="34955" r="33538" t="12303"/>
          <a:stretch/>
        </p:blipFill>
        <p:spPr>
          <a:xfrm>
            <a:off x="476250" y="4125738"/>
            <a:ext cx="2580800" cy="19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1"/>
          <p:cNvSpPr txBox="1"/>
          <p:nvPr/>
        </p:nvSpPr>
        <p:spPr>
          <a:xfrm>
            <a:off x="3213925" y="4354263"/>
            <a:ext cx="36441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800">
                <a:solidFill>
                  <a:schemeClr val="dk2"/>
                </a:solidFill>
              </a:rPr>
              <a:t>[23:00]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/>
              <a:t>三小時過後，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只有「目錄」兩字</a:t>
            </a:r>
            <a:endParaRPr sz="28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16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932" name="Google Shape;1932;p16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相關係數Yule'Q值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縮減列聯表</a:t>
            </a:r>
            <a:endParaRPr/>
          </a:p>
        </p:txBody>
      </p:sp>
      <p:sp>
        <p:nvSpPr>
          <p:cNvPr id="1933" name="Google Shape;1933;p16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Bakeman, R., &amp; Gottman, J. M. (1997). Observing interaction: an introduction to sequential analysis. </a:t>
            </a:r>
            <a:endParaRPr/>
          </a:p>
        </p:txBody>
      </p:sp>
      <p:graphicFrame>
        <p:nvGraphicFramePr>
          <p:cNvPr id="1934" name="Google Shape;1934;p160"/>
          <p:cNvGraphicFramePr/>
          <p:nvPr/>
        </p:nvGraphicFramePr>
        <p:xfrm>
          <a:off x="476250" y="30527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42750"/>
                <a:gridCol w="490900"/>
                <a:gridCol w="714475"/>
                <a:gridCol w="684525"/>
                <a:gridCol w="789550"/>
              </a:tblGrid>
              <a:tr h="35470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出現頻率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</a:tr>
              <a:tr h="3547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</a:tr>
              <a:tr h="3547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4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547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3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7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86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5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35" name="Google Shape;1935;p160"/>
          <p:cNvGraphicFramePr/>
          <p:nvPr/>
        </p:nvGraphicFramePr>
        <p:xfrm>
          <a:off x="4961800" y="32965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073650"/>
                <a:gridCol w="1033775"/>
                <a:gridCol w="876325"/>
                <a:gridCol w="950800"/>
              </a:tblGrid>
              <a:tr h="35470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出現頻率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二項實驗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3547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是C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不是C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4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是B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7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3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547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不是</a:t>
                      </a: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936" name="Google Shape;1936;p160"/>
          <p:cNvSpPr/>
          <p:nvPr/>
        </p:nvSpPr>
        <p:spPr>
          <a:xfrm>
            <a:off x="1646703" y="2524875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</a:t>
            </a:r>
            <a:r>
              <a:rPr lang="zh-TW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37" name="Google Shape;1937;p160"/>
          <p:cNvSpPr/>
          <p:nvPr/>
        </p:nvSpPr>
        <p:spPr>
          <a:xfrm>
            <a:off x="2575803" y="2524875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</a:t>
            </a:r>
            <a:r>
              <a:rPr lang="zh-TW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38" name="Google Shape;1938;p160"/>
          <p:cNvSpPr/>
          <p:nvPr/>
        </p:nvSpPr>
        <p:spPr>
          <a:xfrm flipH="1">
            <a:off x="2271629" y="2546406"/>
            <a:ext cx="231300" cy="402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160"/>
          <p:cNvSpPr/>
          <p:nvPr/>
        </p:nvSpPr>
        <p:spPr>
          <a:xfrm>
            <a:off x="6364153" y="2601075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40" name="Google Shape;1940;p160"/>
          <p:cNvSpPr/>
          <p:nvPr/>
        </p:nvSpPr>
        <p:spPr>
          <a:xfrm>
            <a:off x="7293253" y="2601075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41" name="Google Shape;1941;p160"/>
          <p:cNvSpPr/>
          <p:nvPr/>
        </p:nvSpPr>
        <p:spPr>
          <a:xfrm flipH="1">
            <a:off x="6989079" y="2622606"/>
            <a:ext cx="231300" cy="402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160"/>
          <p:cNvSpPr/>
          <p:nvPr/>
        </p:nvSpPr>
        <p:spPr>
          <a:xfrm rot="8100000">
            <a:off x="3549166" y="3515655"/>
            <a:ext cx="1346190" cy="134619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16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949" name="Google Shape;1949;p16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相關係數Yule'Q值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</a:t>
            </a:r>
            <a:r>
              <a:rPr lang="zh-TW"/>
              <a:t>. </a:t>
            </a:r>
            <a:r>
              <a:rPr lang="zh-TW"/>
              <a:t>計算相關係數</a:t>
            </a:r>
            <a:endParaRPr/>
          </a:p>
        </p:txBody>
      </p:sp>
      <p:sp>
        <p:nvSpPr>
          <p:cNvPr id="1950" name="Google Shape;1950;p16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Bakeman, R., &amp; Gottman, J. M. (1997). Observing interaction: an introduction to sequential analysis. </a:t>
            </a:r>
            <a:endParaRPr/>
          </a:p>
        </p:txBody>
      </p:sp>
      <p:graphicFrame>
        <p:nvGraphicFramePr>
          <p:cNvPr id="1951" name="Google Shape;1951;p161"/>
          <p:cNvGraphicFramePr/>
          <p:nvPr/>
        </p:nvGraphicFramePr>
        <p:xfrm>
          <a:off x="247650" y="3308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073650"/>
                <a:gridCol w="1033775"/>
                <a:gridCol w="876325"/>
                <a:gridCol w="950800"/>
              </a:tblGrid>
              <a:tr h="35470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出現頻率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二項實驗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</a:tr>
              <a:tr h="3547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是C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不是C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54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是B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7 (a)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3 (b)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547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不是B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2 (c)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12 (d)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952" name="Google Shape;1952;p161"/>
          <p:cNvSpPr/>
          <p:nvPr/>
        </p:nvSpPr>
        <p:spPr>
          <a:xfrm>
            <a:off x="1650003" y="2612900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53" name="Google Shape;1953;p161"/>
          <p:cNvSpPr/>
          <p:nvPr/>
        </p:nvSpPr>
        <p:spPr>
          <a:xfrm>
            <a:off x="2579103" y="2612900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54" name="Google Shape;1954;p161"/>
          <p:cNvSpPr/>
          <p:nvPr/>
        </p:nvSpPr>
        <p:spPr>
          <a:xfrm flipH="1">
            <a:off x="2274929" y="2634431"/>
            <a:ext cx="231300" cy="402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5" name="Google Shape;1955;p161"/>
          <p:cNvPicPr preferRelativeResize="0"/>
          <p:nvPr/>
        </p:nvPicPr>
        <p:blipFill rotWithShape="1">
          <a:blip r:embed="rId3">
            <a:alphaModFix/>
          </a:blip>
          <a:srcRect b="50406" l="0" r="0" t="0"/>
          <a:stretch/>
        </p:blipFill>
        <p:spPr>
          <a:xfrm>
            <a:off x="4314900" y="2887900"/>
            <a:ext cx="4553150" cy="9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161"/>
          <p:cNvPicPr preferRelativeResize="0"/>
          <p:nvPr/>
        </p:nvPicPr>
        <p:blipFill rotWithShape="1">
          <a:blip r:embed="rId3">
            <a:alphaModFix/>
          </a:blip>
          <a:srcRect b="0" l="0" r="0" t="50406"/>
          <a:stretch/>
        </p:blipFill>
        <p:spPr>
          <a:xfrm>
            <a:off x="4314900" y="4019851"/>
            <a:ext cx="4553150" cy="9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161"/>
          <p:cNvSpPr txBox="1"/>
          <p:nvPr/>
        </p:nvSpPr>
        <p:spPr>
          <a:xfrm>
            <a:off x="5342550" y="525436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= 0.867 </a:t>
            </a:r>
            <a:endParaRPr sz="24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16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TW" sz="3200">
                <a:solidFill>
                  <a:schemeClr val="dk1"/>
                </a:solidFill>
              </a:rPr>
              <a:t>相關係數Yule'Q值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計算每一個細格的相關係數</a:t>
            </a:r>
            <a:endParaRPr/>
          </a:p>
        </p:txBody>
      </p:sp>
      <p:sp>
        <p:nvSpPr>
          <p:cNvPr id="1964" name="Google Shape;1964;p1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65" name="Google Shape;1965;p16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66" name="Google Shape;1966;p162"/>
          <p:cNvGraphicFramePr/>
          <p:nvPr/>
        </p:nvGraphicFramePr>
        <p:xfrm>
          <a:off x="1607013" y="17535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96975"/>
                <a:gridCol w="382850"/>
                <a:gridCol w="1405950"/>
                <a:gridCol w="1104100"/>
                <a:gridCol w="966575"/>
                <a:gridCol w="1073500"/>
              </a:tblGrid>
              <a:tr h="601025">
                <a:tc gridSpan="3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實驗組的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事件轉移表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</a:tr>
              <a:tr h="10000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0522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出現頻率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4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05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相關係數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0.36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0.69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-1.00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出現頻率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5486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相關係數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-1.00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-0.62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0.87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出現頻率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68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相關係數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0.60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0.18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-0.51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163"/>
          <p:cNvSpPr/>
          <p:nvPr/>
        </p:nvSpPr>
        <p:spPr>
          <a:xfrm>
            <a:off x="31275" y="1250700"/>
            <a:ext cx="9144000" cy="560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p163"/>
          <p:cNvSpPr/>
          <p:nvPr/>
        </p:nvSpPr>
        <p:spPr>
          <a:xfrm>
            <a:off x="394600" y="4526275"/>
            <a:ext cx="28572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組間比較結論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74" name="Google Shape;1974;p1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975" name="Google Shape;1975;p163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不同研究對象之間的</a:t>
            </a:r>
            <a:r>
              <a:rPr lang="zh-TW">
                <a:solidFill>
                  <a:srgbClr val="9900FF"/>
                </a:solidFill>
              </a:rPr>
              <a:t>相關係數</a:t>
            </a:r>
            <a:r>
              <a:rPr lang="zh-TW"/>
              <a:t>比較</a:t>
            </a:r>
            <a:endParaRPr b="0" sz="3200"/>
          </a:p>
        </p:txBody>
      </p:sp>
      <p:sp>
        <p:nvSpPr>
          <p:cNvPr id="1976" name="Google Shape;1976;p16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163"/>
          <p:cNvSpPr txBox="1"/>
          <p:nvPr/>
        </p:nvSpPr>
        <p:spPr>
          <a:xfrm>
            <a:off x="630238" y="959701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800"/>
              <a:t>實驗組的</a:t>
            </a:r>
            <a:r>
              <a:rPr b="1" lang="zh-TW" sz="2800"/>
              <a:t>事件轉移表</a:t>
            </a:r>
            <a:endParaRPr b="1" sz="2800"/>
          </a:p>
        </p:txBody>
      </p:sp>
      <p:sp>
        <p:nvSpPr>
          <p:cNvPr id="1978" name="Google Shape;1978;p163"/>
          <p:cNvSpPr txBox="1"/>
          <p:nvPr/>
        </p:nvSpPr>
        <p:spPr>
          <a:xfrm>
            <a:off x="4629150" y="959701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1"/>
                </a:solidFill>
              </a:rPr>
              <a:t>控制組的事件轉移表</a:t>
            </a:r>
            <a:endParaRPr b="1" sz="3200"/>
          </a:p>
        </p:txBody>
      </p:sp>
      <p:graphicFrame>
        <p:nvGraphicFramePr>
          <p:cNvPr id="1979" name="Google Shape;1979;p163"/>
          <p:cNvGraphicFramePr/>
          <p:nvPr/>
        </p:nvGraphicFramePr>
        <p:xfrm>
          <a:off x="553850" y="18377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017350"/>
                <a:gridCol w="529750"/>
                <a:gridCol w="789875"/>
                <a:gridCol w="785025"/>
                <a:gridCol w="786825"/>
              </a:tblGrid>
              <a:tr h="35470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(相關係數)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 hMerge="1"/>
                <a:tc hMerge="1"/>
              </a:tr>
              <a:tr h="3547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</a:tr>
              <a:tr h="3547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0.36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0.69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-1.00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3547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-1.00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-0.62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0.87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86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0.60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0.18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-0.51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0" name="Google Shape;1980;p163"/>
          <p:cNvGraphicFramePr/>
          <p:nvPr/>
        </p:nvGraphicFramePr>
        <p:xfrm>
          <a:off x="4758925" y="18377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017350"/>
                <a:gridCol w="529750"/>
                <a:gridCol w="789875"/>
                <a:gridCol w="785025"/>
                <a:gridCol w="786825"/>
              </a:tblGrid>
              <a:tr h="35470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lt1"/>
                          </a:solidFill>
                        </a:rPr>
                        <a:t>(相關係數)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 hMerge="1"/>
                <a:tc hMerge="1"/>
              </a:tr>
              <a:tr h="3547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</a:tr>
              <a:tr h="3547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-1.00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0.14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0.57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3547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-0.43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-0.15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0.42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86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0.89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-0.85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sp>
        <p:nvSpPr>
          <p:cNvPr id="1981" name="Google Shape;1981;p163"/>
          <p:cNvSpPr/>
          <p:nvPr/>
        </p:nvSpPr>
        <p:spPr>
          <a:xfrm>
            <a:off x="6243075" y="3810475"/>
            <a:ext cx="946800" cy="46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982" name="Google Shape;1982;p163"/>
          <p:cNvSpPr/>
          <p:nvPr/>
        </p:nvSpPr>
        <p:spPr>
          <a:xfrm>
            <a:off x="2034875" y="3810475"/>
            <a:ext cx="946800" cy="46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cxnSp>
        <p:nvCxnSpPr>
          <p:cNvPr id="1983" name="Google Shape;1983;p163"/>
          <p:cNvCxnSpPr>
            <a:stCxn id="1981" idx="2"/>
            <a:endCxn id="1982" idx="2"/>
          </p:cNvCxnSpPr>
          <p:nvPr/>
        </p:nvCxnSpPr>
        <p:spPr>
          <a:xfrm rot="5400000">
            <a:off x="4612125" y="2172325"/>
            <a:ext cx="600" cy="4208100"/>
          </a:xfrm>
          <a:prstGeom prst="bentConnector3">
            <a:avLst>
              <a:gd fmla="val 59629167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4" name="Google Shape;1984;p163"/>
          <p:cNvSpPr txBox="1"/>
          <p:nvPr>
            <p:ph idx="4294967295" type="body"/>
          </p:nvPr>
        </p:nvSpPr>
        <p:spPr>
          <a:xfrm>
            <a:off x="232775" y="4992825"/>
            <a:ext cx="8678400" cy="20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以事件「C」到事件「A」的序列來看，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控制組的調整後殘差為2.68，達到顯著轉移；實驗組的調整後殘差為1.12，未達顯著轉移。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控制組的相關係數為0.89，是高度相關，高於實驗組相關係數的0.6。</a:t>
            </a:r>
            <a:endParaRPr sz="20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164"/>
          <p:cNvSpPr txBox="1"/>
          <p:nvPr>
            <p:ph type="title"/>
          </p:nvPr>
        </p:nvSpPr>
        <p:spPr>
          <a:xfrm>
            <a:off x="3379396" y="1709750"/>
            <a:ext cx="5131200" cy="14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7" name="Google Shape;457;p6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大學生寫報告的行為 (2/3)</a:t>
            </a:r>
            <a:endParaRPr/>
          </a:p>
        </p:txBody>
      </p:sp>
      <p:sp>
        <p:nvSpPr>
          <p:cNvPr id="458" name="Google Shape;458;p6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如何寫論文：https://www.facebook.com/womaninthestriped/ </a:t>
            </a:r>
            <a:endParaRPr/>
          </a:p>
        </p:txBody>
      </p:sp>
      <p:pic>
        <p:nvPicPr>
          <p:cNvPr id="459" name="Google Shape;459;p62"/>
          <p:cNvPicPr preferRelativeResize="0"/>
          <p:nvPr/>
        </p:nvPicPr>
        <p:blipFill rotWithShape="1">
          <a:blip r:embed="rId3">
            <a:alphaModFix/>
          </a:blip>
          <a:srcRect b="53166" l="66225" r="2268" t="12303"/>
          <a:stretch/>
        </p:blipFill>
        <p:spPr>
          <a:xfrm>
            <a:off x="476250" y="1907388"/>
            <a:ext cx="2580800" cy="19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2"/>
          <p:cNvSpPr txBox="1"/>
          <p:nvPr/>
        </p:nvSpPr>
        <p:spPr>
          <a:xfrm>
            <a:off x="3213925" y="2124850"/>
            <a:ext cx="52389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800">
                <a:solidFill>
                  <a:schemeClr val="dk2"/>
                </a:solidFill>
              </a:rPr>
              <a:t>[23:05]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你的腦袋一片空白，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就像你做任何事情一樣。</a:t>
            </a:r>
            <a:endParaRPr sz="2800"/>
          </a:p>
        </p:txBody>
      </p:sp>
      <p:pic>
        <p:nvPicPr>
          <p:cNvPr id="461" name="Google Shape;461;p62"/>
          <p:cNvPicPr preferRelativeResize="0"/>
          <p:nvPr/>
        </p:nvPicPr>
        <p:blipFill rotWithShape="1">
          <a:blip r:embed="rId3">
            <a:alphaModFix/>
          </a:blip>
          <a:srcRect b="10645" l="3097" r="65396" t="54823"/>
          <a:stretch/>
        </p:blipFill>
        <p:spPr>
          <a:xfrm>
            <a:off x="476250" y="4125738"/>
            <a:ext cx="2580800" cy="19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62"/>
          <p:cNvSpPr txBox="1"/>
          <p:nvPr/>
        </p:nvSpPr>
        <p:spPr>
          <a:xfrm>
            <a:off x="3213925" y="4354275"/>
            <a:ext cx="50181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2"/>
                </a:solidFill>
              </a:rPr>
              <a:t>[23:10]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這個報告檔案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根本是你的人生寫照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63"/>
          <p:cNvPicPr preferRelativeResize="0"/>
          <p:nvPr/>
        </p:nvPicPr>
        <p:blipFill rotWithShape="1">
          <a:blip r:embed="rId3">
            <a:alphaModFix/>
          </a:blip>
          <a:srcRect b="9264" l="34955" r="33538" t="56205"/>
          <a:stretch/>
        </p:blipFill>
        <p:spPr>
          <a:xfrm>
            <a:off x="476250" y="1907388"/>
            <a:ext cx="2580800" cy="19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6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0" name="Google Shape;470;p6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大學生寫報告的行為 (3/3)</a:t>
            </a:r>
            <a:endParaRPr/>
          </a:p>
        </p:txBody>
      </p:sp>
      <p:sp>
        <p:nvSpPr>
          <p:cNvPr id="471" name="Google Shape;471;p63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如何寫論文：https://www.facebook.com/womaninthestriped/ </a:t>
            </a:r>
            <a:endParaRPr/>
          </a:p>
        </p:txBody>
      </p:sp>
      <p:sp>
        <p:nvSpPr>
          <p:cNvPr id="472" name="Google Shape;472;p63"/>
          <p:cNvSpPr txBox="1"/>
          <p:nvPr/>
        </p:nvSpPr>
        <p:spPr>
          <a:xfrm>
            <a:off x="3213925" y="2124850"/>
            <a:ext cx="52389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2"/>
                </a:solidFill>
              </a:rPr>
              <a:t>[23:15]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力不從心，一事無成</a:t>
            </a:r>
            <a:r>
              <a:rPr lang="zh-TW" sz="2800"/>
              <a:t>。</a:t>
            </a:r>
            <a:endParaRPr sz="2800"/>
          </a:p>
        </p:txBody>
      </p:sp>
      <p:pic>
        <p:nvPicPr>
          <p:cNvPr id="473" name="Google Shape;473;p63"/>
          <p:cNvPicPr preferRelativeResize="0"/>
          <p:nvPr/>
        </p:nvPicPr>
        <p:blipFill rotWithShape="1">
          <a:blip r:embed="rId3">
            <a:alphaModFix/>
          </a:blip>
          <a:srcRect b="9264" l="66635" r="1858" t="56205"/>
          <a:stretch/>
        </p:blipFill>
        <p:spPr>
          <a:xfrm>
            <a:off x="476250" y="4125738"/>
            <a:ext cx="2580800" cy="19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3"/>
          <p:cNvSpPr txBox="1"/>
          <p:nvPr/>
        </p:nvSpPr>
        <p:spPr>
          <a:xfrm>
            <a:off x="3213925" y="4354275"/>
            <a:ext cx="50181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dk2"/>
                </a:solidFill>
              </a:rPr>
              <a:t>[23:20]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而且沒有人愛你。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1" name="Google Shape;481;p6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行為編碼：事件</a:t>
            </a:r>
            <a:endParaRPr/>
          </a:p>
        </p:txBody>
      </p:sp>
      <p:sp>
        <p:nvSpPr>
          <p:cNvPr id="482" name="Google Shape;482;p64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如何寫論文：https://www.facebook.com/womaninthestriped/ </a:t>
            </a:r>
            <a:endParaRPr/>
          </a:p>
        </p:txBody>
      </p:sp>
      <p:pic>
        <p:nvPicPr>
          <p:cNvPr id="483" name="Google Shape;483;p64"/>
          <p:cNvPicPr preferRelativeResize="0"/>
          <p:nvPr/>
        </p:nvPicPr>
        <p:blipFill rotWithShape="1">
          <a:blip r:embed="rId3">
            <a:alphaModFix/>
          </a:blip>
          <a:srcRect b="53166" l="2504" r="65989" t="12303"/>
          <a:stretch/>
        </p:blipFill>
        <p:spPr>
          <a:xfrm>
            <a:off x="476250" y="1558653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4"/>
          <p:cNvPicPr preferRelativeResize="0"/>
          <p:nvPr/>
        </p:nvPicPr>
        <p:blipFill rotWithShape="1">
          <a:blip r:embed="rId3">
            <a:alphaModFix/>
          </a:blip>
          <a:srcRect b="53166" l="34955" r="33538" t="12303"/>
          <a:stretch/>
        </p:blipFill>
        <p:spPr>
          <a:xfrm>
            <a:off x="476250" y="2920085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64"/>
          <p:cNvPicPr preferRelativeResize="0"/>
          <p:nvPr/>
        </p:nvPicPr>
        <p:blipFill rotWithShape="1">
          <a:blip r:embed="rId3">
            <a:alphaModFix/>
          </a:blip>
          <a:srcRect b="53166" l="66225" r="2268" t="12303"/>
          <a:stretch/>
        </p:blipFill>
        <p:spPr>
          <a:xfrm>
            <a:off x="476250" y="4281517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4"/>
          <p:cNvPicPr preferRelativeResize="0"/>
          <p:nvPr/>
        </p:nvPicPr>
        <p:blipFill rotWithShape="1">
          <a:blip r:embed="rId3">
            <a:alphaModFix/>
          </a:blip>
          <a:srcRect b="10645" l="3097" r="65396" t="54823"/>
          <a:stretch/>
        </p:blipFill>
        <p:spPr>
          <a:xfrm>
            <a:off x="2443383" y="2428189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4"/>
          <p:cNvPicPr preferRelativeResize="0"/>
          <p:nvPr/>
        </p:nvPicPr>
        <p:blipFill rotWithShape="1">
          <a:blip r:embed="rId3">
            <a:alphaModFix/>
          </a:blip>
          <a:srcRect b="9264" l="34955" r="33538" t="56205"/>
          <a:stretch/>
        </p:blipFill>
        <p:spPr>
          <a:xfrm>
            <a:off x="2443383" y="3860798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4"/>
          <p:cNvPicPr preferRelativeResize="0"/>
          <p:nvPr/>
        </p:nvPicPr>
        <p:blipFill rotWithShape="1">
          <a:blip r:embed="rId3">
            <a:alphaModFix/>
          </a:blip>
          <a:srcRect b="9264" l="66635" r="1858" t="56205"/>
          <a:stretch/>
        </p:blipFill>
        <p:spPr>
          <a:xfrm>
            <a:off x="2443383" y="5222229"/>
            <a:ext cx="1844793" cy="1361449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4"/>
          <p:cNvSpPr/>
          <p:nvPr/>
        </p:nvSpPr>
        <p:spPr>
          <a:xfrm>
            <a:off x="1727650" y="1558648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90" name="Google Shape;490;p64"/>
          <p:cNvSpPr/>
          <p:nvPr/>
        </p:nvSpPr>
        <p:spPr>
          <a:xfrm>
            <a:off x="1727650" y="2936048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91" name="Google Shape;491;p64"/>
          <p:cNvSpPr/>
          <p:nvPr/>
        </p:nvSpPr>
        <p:spPr>
          <a:xfrm>
            <a:off x="1727650" y="4313448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92" name="Google Shape;492;p64"/>
          <p:cNvSpPr/>
          <p:nvPr/>
        </p:nvSpPr>
        <p:spPr>
          <a:xfrm>
            <a:off x="3670500" y="2443073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93" name="Google Shape;493;p64"/>
          <p:cNvSpPr/>
          <p:nvPr/>
        </p:nvSpPr>
        <p:spPr>
          <a:xfrm>
            <a:off x="3670500" y="3832648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94" name="Google Shape;494;p64"/>
          <p:cNvSpPr/>
          <p:nvPr/>
        </p:nvSpPr>
        <p:spPr>
          <a:xfrm>
            <a:off x="3670500" y="5208161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E</a:t>
            </a:r>
            <a:endParaRPr sz="2400">
              <a:solidFill>
                <a:srgbClr val="FFFFFF"/>
              </a:solidFill>
            </a:endParaRPr>
          </a:p>
        </p:txBody>
      </p:sp>
      <p:graphicFrame>
        <p:nvGraphicFramePr>
          <p:cNvPr id="495" name="Google Shape;495;p64"/>
          <p:cNvGraphicFramePr/>
          <p:nvPr/>
        </p:nvGraphicFramePr>
        <p:xfrm>
          <a:off x="4664200" y="2457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77275"/>
                <a:gridCol w="242700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事件編碼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說明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寫報告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停止寫報告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發愣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D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用手勢表現難過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E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用身體表現難過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2" name="Google Shape;502;p6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行為序列資料</a:t>
            </a:r>
            <a:endParaRPr/>
          </a:p>
        </p:txBody>
      </p:sp>
      <p:sp>
        <p:nvSpPr>
          <p:cNvPr id="503" name="Google Shape;503;p6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如何寫論文：https://www.facebook.com/womaninthestriped/ </a:t>
            </a:r>
            <a:endParaRPr/>
          </a:p>
        </p:txBody>
      </p:sp>
      <p:pic>
        <p:nvPicPr>
          <p:cNvPr id="504" name="Google Shape;504;p65"/>
          <p:cNvPicPr preferRelativeResize="0"/>
          <p:nvPr/>
        </p:nvPicPr>
        <p:blipFill rotWithShape="1">
          <a:blip r:embed="rId3">
            <a:alphaModFix/>
          </a:blip>
          <a:srcRect b="53166" l="2504" r="65989" t="12303"/>
          <a:stretch/>
        </p:blipFill>
        <p:spPr>
          <a:xfrm>
            <a:off x="476250" y="1558653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5"/>
          <p:cNvPicPr preferRelativeResize="0"/>
          <p:nvPr/>
        </p:nvPicPr>
        <p:blipFill rotWithShape="1">
          <a:blip r:embed="rId3">
            <a:alphaModFix/>
          </a:blip>
          <a:srcRect b="53166" l="34955" r="33538" t="12303"/>
          <a:stretch/>
        </p:blipFill>
        <p:spPr>
          <a:xfrm>
            <a:off x="476250" y="2920085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5"/>
          <p:cNvPicPr preferRelativeResize="0"/>
          <p:nvPr/>
        </p:nvPicPr>
        <p:blipFill rotWithShape="1">
          <a:blip r:embed="rId3">
            <a:alphaModFix/>
          </a:blip>
          <a:srcRect b="53166" l="66225" r="2268" t="12303"/>
          <a:stretch/>
        </p:blipFill>
        <p:spPr>
          <a:xfrm>
            <a:off x="476250" y="4281517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5"/>
          <p:cNvPicPr preferRelativeResize="0"/>
          <p:nvPr/>
        </p:nvPicPr>
        <p:blipFill rotWithShape="1">
          <a:blip r:embed="rId3">
            <a:alphaModFix/>
          </a:blip>
          <a:srcRect b="10645" l="3097" r="65396" t="54823"/>
          <a:stretch/>
        </p:blipFill>
        <p:spPr>
          <a:xfrm>
            <a:off x="2443383" y="2428189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 b="9264" l="34955" r="33538" t="56205"/>
          <a:stretch/>
        </p:blipFill>
        <p:spPr>
          <a:xfrm>
            <a:off x="2443383" y="3860798"/>
            <a:ext cx="1844793" cy="13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 b="9264" l="66635" r="1858" t="56205"/>
          <a:stretch/>
        </p:blipFill>
        <p:spPr>
          <a:xfrm>
            <a:off x="2443383" y="5222229"/>
            <a:ext cx="1844793" cy="1361449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/>
          <p:nvPr/>
        </p:nvSpPr>
        <p:spPr>
          <a:xfrm>
            <a:off x="1727650" y="1558648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11" name="Google Shape;511;p65"/>
          <p:cNvSpPr/>
          <p:nvPr/>
        </p:nvSpPr>
        <p:spPr>
          <a:xfrm>
            <a:off x="1727650" y="2936048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12" name="Google Shape;512;p65"/>
          <p:cNvSpPr/>
          <p:nvPr/>
        </p:nvSpPr>
        <p:spPr>
          <a:xfrm>
            <a:off x="1727650" y="4313448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13" name="Google Shape;513;p65"/>
          <p:cNvSpPr/>
          <p:nvPr/>
        </p:nvSpPr>
        <p:spPr>
          <a:xfrm>
            <a:off x="3670500" y="2443073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14" name="Google Shape;514;p65"/>
          <p:cNvSpPr/>
          <p:nvPr/>
        </p:nvSpPr>
        <p:spPr>
          <a:xfrm>
            <a:off x="3670500" y="3832648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15" name="Google Shape;515;p65"/>
          <p:cNvSpPr/>
          <p:nvPr/>
        </p:nvSpPr>
        <p:spPr>
          <a:xfrm>
            <a:off x="3670500" y="5208161"/>
            <a:ext cx="593400" cy="5406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E</a:t>
            </a:r>
            <a:endParaRPr sz="2400">
              <a:solidFill>
                <a:srgbClr val="FFFFFF"/>
              </a:solidFill>
            </a:endParaRPr>
          </a:p>
        </p:txBody>
      </p:sp>
      <p:graphicFrame>
        <p:nvGraphicFramePr>
          <p:cNvPr id="516" name="Google Shape;516;p65"/>
          <p:cNvGraphicFramePr/>
          <p:nvPr/>
        </p:nvGraphicFramePr>
        <p:xfrm>
          <a:off x="5282775" y="2003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249650"/>
                <a:gridCol w="950125"/>
                <a:gridCol w="89215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>
                          <a:solidFill>
                            <a:srgbClr val="FFFFFF"/>
                          </a:solidFill>
                        </a:rPr>
                        <a:t>研究對象</a:t>
                      </a: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編號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4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D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6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E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3" name="Google Shape;523;p6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網站瀏覽行為：多研究對象分析</a:t>
            </a:r>
            <a:endParaRPr/>
          </a:p>
        </p:txBody>
      </p:sp>
      <p:sp>
        <p:nvSpPr>
          <p:cNvPr id="524" name="Google Shape;524;p66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MSNBC</a:t>
            </a:r>
            <a:r>
              <a:rPr lang="zh-TW"/>
              <a:t>新聞網</a:t>
            </a:r>
            <a:endParaRPr/>
          </a:p>
        </p:txBody>
      </p:sp>
      <p:sp>
        <p:nvSpPr>
          <p:cNvPr id="525" name="Google Shape;525;p66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66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行為序列資料表</a:t>
            </a:r>
            <a:endParaRPr/>
          </a:p>
        </p:txBody>
      </p:sp>
      <p:sp>
        <p:nvSpPr>
          <p:cNvPr id="527" name="Google Shape;527;p66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MSNBC.com Anonymous Web Data Data Set   https://goo.gl/hqvJUm</a:t>
            </a:r>
            <a:endParaRPr/>
          </a:p>
        </p:txBody>
      </p:sp>
      <p:sp>
        <p:nvSpPr>
          <p:cNvPr id="528" name="Google Shape;528;p66"/>
          <p:cNvSpPr/>
          <p:nvPr/>
        </p:nvSpPr>
        <p:spPr>
          <a:xfrm>
            <a:off x="629325" y="4066475"/>
            <a:ext cx="1567200" cy="763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A 首頁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529" name="Google Shape;529;p66"/>
          <p:cNvSpPr/>
          <p:nvPr/>
        </p:nvSpPr>
        <p:spPr>
          <a:xfrm>
            <a:off x="2686300" y="2826750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 新聞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30" name="Google Shape;530;p66"/>
          <p:cNvSpPr/>
          <p:nvPr/>
        </p:nvSpPr>
        <p:spPr>
          <a:xfrm>
            <a:off x="2686300" y="3494575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科技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31" name="Google Shape;531;p66"/>
          <p:cNvSpPr/>
          <p:nvPr/>
        </p:nvSpPr>
        <p:spPr>
          <a:xfrm>
            <a:off x="2686300" y="4157825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D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在地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32" name="Google Shape;532;p66"/>
          <p:cNvSpPr/>
          <p:nvPr/>
        </p:nvSpPr>
        <p:spPr>
          <a:xfrm>
            <a:off x="2686300" y="4821075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E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社論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33" name="Google Shape;533;p66"/>
          <p:cNvSpPr/>
          <p:nvPr/>
        </p:nvSpPr>
        <p:spPr>
          <a:xfrm>
            <a:off x="2686300" y="5488025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F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即時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534" name="Google Shape;534;p66"/>
          <p:cNvCxnSpPr>
            <a:stCxn id="528" idx="3"/>
            <a:endCxn id="529" idx="1"/>
          </p:cNvCxnSpPr>
          <p:nvPr/>
        </p:nvCxnSpPr>
        <p:spPr>
          <a:xfrm flipH="1" rot="10800000">
            <a:off x="2196525" y="3117125"/>
            <a:ext cx="489900" cy="1331100"/>
          </a:xfrm>
          <a:prstGeom prst="bentConnector3">
            <a:avLst>
              <a:gd fmla="val 4998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5" name="Google Shape;535;p66"/>
          <p:cNvCxnSpPr>
            <a:stCxn id="528" idx="3"/>
            <a:endCxn id="530" idx="1"/>
          </p:cNvCxnSpPr>
          <p:nvPr/>
        </p:nvCxnSpPr>
        <p:spPr>
          <a:xfrm flipH="1" rot="10800000">
            <a:off x="2196525" y="3784925"/>
            <a:ext cx="489900" cy="663300"/>
          </a:xfrm>
          <a:prstGeom prst="bentConnector3">
            <a:avLst>
              <a:gd fmla="val 4998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" name="Google Shape;536;p66"/>
          <p:cNvCxnSpPr>
            <a:endCxn id="531" idx="1"/>
          </p:cNvCxnSpPr>
          <p:nvPr/>
        </p:nvCxnSpPr>
        <p:spPr>
          <a:xfrm>
            <a:off x="2196400" y="4447625"/>
            <a:ext cx="489900" cy="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" name="Google Shape;537;p66"/>
          <p:cNvCxnSpPr>
            <a:stCxn id="528" idx="3"/>
            <a:endCxn id="532" idx="1"/>
          </p:cNvCxnSpPr>
          <p:nvPr/>
        </p:nvCxnSpPr>
        <p:spPr>
          <a:xfrm>
            <a:off x="2196525" y="4448225"/>
            <a:ext cx="489900" cy="663300"/>
          </a:xfrm>
          <a:prstGeom prst="bentConnector3">
            <a:avLst>
              <a:gd fmla="val 4998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" name="Google Shape;538;p66"/>
          <p:cNvCxnSpPr>
            <a:stCxn id="528" idx="3"/>
            <a:endCxn id="533" idx="1"/>
          </p:cNvCxnSpPr>
          <p:nvPr/>
        </p:nvCxnSpPr>
        <p:spPr>
          <a:xfrm>
            <a:off x="2196525" y="4448225"/>
            <a:ext cx="489900" cy="1330200"/>
          </a:xfrm>
          <a:prstGeom prst="bentConnector3">
            <a:avLst>
              <a:gd fmla="val 4998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539" name="Google Shape;539;p66"/>
          <p:cNvGraphicFramePr/>
          <p:nvPr/>
        </p:nvGraphicFramePr>
        <p:xfrm>
          <a:off x="4776938" y="2439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51825"/>
                <a:gridCol w="1103825"/>
                <a:gridCol w="10364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</a:t>
                      </a: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40" name="Google Shape;540;p66"/>
          <p:cNvSpPr/>
          <p:nvPr/>
        </p:nvSpPr>
        <p:spPr>
          <a:xfrm>
            <a:off x="4776950" y="2987468"/>
            <a:ext cx="1428600" cy="33687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圖書借閱行為：同時間多事件分析</a:t>
            </a:r>
            <a:endParaRPr/>
          </a:p>
        </p:txBody>
      </p:sp>
      <p:sp>
        <p:nvSpPr>
          <p:cNvPr id="547" name="Google Shape;547;p6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8" name="Google Shape;548;p6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圖書館藏</a:t>
            </a:r>
            <a:endParaRPr/>
          </a:p>
        </p:txBody>
      </p:sp>
      <p:sp>
        <p:nvSpPr>
          <p:cNvPr id="549" name="Google Shape;549;p67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行為序列資料表</a:t>
            </a:r>
            <a:endParaRPr/>
          </a:p>
        </p:txBody>
      </p:sp>
      <p:sp>
        <p:nvSpPr>
          <p:cNvPr id="551" name="Google Shape;551;p6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別碰他！他是我的大表哥！ https://goo.gl/czoibI </a:t>
            </a:r>
            <a:endParaRPr/>
          </a:p>
        </p:txBody>
      </p:sp>
      <p:pic>
        <p:nvPicPr>
          <p:cNvPr id="552" name="Google Shape;55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25" y="2439825"/>
            <a:ext cx="1354800" cy="143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67"/>
          <p:cNvGrpSpPr/>
          <p:nvPr/>
        </p:nvGrpSpPr>
        <p:grpSpPr>
          <a:xfrm>
            <a:off x="171451" y="4721084"/>
            <a:ext cx="2086006" cy="1383109"/>
            <a:chOff x="5303514" y="1853700"/>
            <a:chExt cx="2788405" cy="1848828"/>
          </a:xfrm>
        </p:grpSpPr>
        <p:pic>
          <p:nvPicPr>
            <p:cNvPr id="554" name="Google Shape;554;p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800009">
              <a:off x="6795431" y="2009624"/>
              <a:ext cx="1006631" cy="1429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42077" y="1901592"/>
              <a:ext cx="1042007" cy="1478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799995">
              <a:off x="5603349" y="2062877"/>
              <a:ext cx="1041292" cy="1478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7" name="Google Shape;557;p67"/>
          <p:cNvSpPr/>
          <p:nvPr/>
        </p:nvSpPr>
        <p:spPr>
          <a:xfrm>
            <a:off x="2209700" y="2439825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 </a:t>
            </a:r>
            <a:r>
              <a:rPr lang="zh-TW" sz="2400">
                <a:solidFill>
                  <a:srgbClr val="FFFFFF"/>
                </a:solidFill>
              </a:rPr>
              <a:t>統計學的世界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58" name="Google Shape;558;p67"/>
          <p:cNvSpPr/>
          <p:nvPr/>
        </p:nvSpPr>
        <p:spPr>
          <a:xfrm>
            <a:off x="2209700" y="3120292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量化研究法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59" name="Google Shape;559;p67"/>
          <p:cNvSpPr/>
          <p:nvPr/>
        </p:nvSpPr>
        <p:spPr>
          <a:xfrm>
            <a:off x="2209700" y="3800767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資料探勘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0" name="Google Shape;560;p67"/>
          <p:cNvSpPr/>
          <p:nvPr/>
        </p:nvSpPr>
        <p:spPr>
          <a:xfrm>
            <a:off x="2209700" y="4511750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D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壞壞總裁愛...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1" name="Google Shape;561;p67"/>
          <p:cNvSpPr/>
          <p:nvPr/>
        </p:nvSpPr>
        <p:spPr>
          <a:xfrm>
            <a:off x="2209700" y="5192217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E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總裁一家逼...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2" name="Google Shape;562;p67"/>
          <p:cNvSpPr/>
          <p:nvPr/>
        </p:nvSpPr>
        <p:spPr>
          <a:xfrm>
            <a:off x="2209700" y="5872692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F 報復總裁大...</a:t>
            </a:r>
            <a:endParaRPr sz="2400">
              <a:solidFill>
                <a:srgbClr val="FFFFFF"/>
              </a:solidFill>
            </a:endParaRPr>
          </a:p>
        </p:txBody>
      </p:sp>
      <p:graphicFrame>
        <p:nvGraphicFramePr>
          <p:cNvPr id="563" name="Google Shape;563;p67"/>
          <p:cNvGraphicFramePr/>
          <p:nvPr/>
        </p:nvGraphicFramePr>
        <p:xfrm>
          <a:off x="4776938" y="2439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51825"/>
                <a:gridCol w="1103825"/>
                <a:gridCol w="10364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</a:t>
                      </a: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D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E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A;B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E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A;B;C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64" name="Google Shape;564;p67"/>
          <p:cNvSpPr/>
          <p:nvPr/>
        </p:nvSpPr>
        <p:spPr>
          <a:xfrm>
            <a:off x="7350975" y="2987475"/>
            <a:ext cx="1018200" cy="33687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1" name="Google Shape;571;p68"/>
          <p:cNvSpPr txBox="1"/>
          <p:nvPr>
            <p:ph idx="3" type="subTitle"/>
          </p:nvPr>
        </p:nvSpPr>
        <p:spPr>
          <a:xfrm>
            <a:off x="553125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觀察研究法</a:t>
            </a:r>
            <a:endParaRPr/>
          </a:p>
        </p:txBody>
      </p:sp>
      <p:sp>
        <p:nvSpPr>
          <p:cNvPr id="572" name="Google Shape;572;p6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行為序列資料表如何而來？</a:t>
            </a:r>
            <a:endParaRPr/>
          </a:p>
        </p:txBody>
      </p:sp>
      <p:sp>
        <p:nvSpPr>
          <p:cNvPr id="573" name="Google Shape;573;p68"/>
          <p:cNvSpPr txBox="1"/>
          <p:nvPr>
            <p:ph idx="1" type="body"/>
          </p:nvPr>
        </p:nvSpPr>
        <p:spPr>
          <a:xfrm>
            <a:off x="553750" y="3715722"/>
            <a:ext cx="26292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現場觀察與錄影記錄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研究者需即時與主動地蒐集資料</a:t>
            </a:r>
            <a:endParaRPr/>
          </a:p>
        </p:txBody>
      </p:sp>
      <p:sp>
        <p:nvSpPr>
          <p:cNvPr id="574" name="Google Shape;574;p68"/>
          <p:cNvSpPr txBox="1"/>
          <p:nvPr>
            <p:ph idx="2" type="body"/>
          </p:nvPr>
        </p:nvSpPr>
        <p:spPr>
          <a:xfrm>
            <a:off x="3271575" y="4233699"/>
            <a:ext cx="26424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受試者自行記錄行為資料</a:t>
            </a:r>
            <a:endParaRPr/>
          </a:p>
        </p:txBody>
      </p:sp>
      <p:sp>
        <p:nvSpPr>
          <p:cNvPr id="575" name="Google Shape;575;p68"/>
          <p:cNvSpPr txBox="1"/>
          <p:nvPr>
            <p:ph idx="4" type="subTitle"/>
          </p:nvPr>
        </p:nvSpPr>
        <p:spPr>
          <a:xfrm>
            <a:off x="327391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日誌研究法</a:t>
            </a:r>
            <a:endParaRPr/>
          </a:p>
        </p:txBody>
      </p:sp>
      <p:sp>
        <p:nvSpPr>
          <p:cNvPr id="576" name="Google Shape;576;p68"/>
          <p:cNvSpPr txBox="1"/>
          <p:nvPr>
            <p:ph idx="6" type="subTitle"/>
          </p:nvPr>
        </p:nvSpPr>
        <p:spPr>
          <a:xfrm>
            <a:off x="5997169" y="1871825"/>
            <a:ext cx="26376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78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內容分析研究法</a:t>
            </a:r>
            <a:endParaRPr/>
          </a:p>
          <a:p>
            <a:pPr indent="-165100" lvl="0" marL="3429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68"/>
          <p:cNvSpPr txBox="1"/>
          <p:nvPr>
            <p:ph idx="5" type="body"/>
          </p:nvPr>
        </p:nvSpPr>
        <p:spPr>
          <a:xfrm>
            <a:off x="5911527" y="3715728"/>
            <a:ext cx="29799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側錄或記錄受試者的行為歷程，事後分析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TW">
                <a:solidFill>
                  <a:schemeClr val="dk1"/>
                </a:solidFill>
              </a:rPr>
              <a:t>交易資料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TW">
                <a:solidFill>
                  <a:schemeClr val="dk1"/>
                </a:solidFill>
              </a:rPr>
              <a:t>借閱資料</a:t>
            </a:r>
            <a:endParaRPr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TW">
                <a:solidFill>
                  <a:schemeClr val="dk1"/>
                </a:solidFill>
              </a:rPr>
              <a:t>網站瀏覽記錄</a:t>
            </a:r>
            <a:endParaRPr/>
          </a:p>
        </p:txBody>
      </p:sp>
      <p:sp>
        <p:nvSpPr>
          <p:cNvPr id="578" name="Google Shape;578;p68"/>
          <p:cNvSpPr txBox="1"/>
          <p:nvPr>
            <p:ph idx="7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b.share.photo.xuite.net/happyschool/1b7e746/14785607/819423231_l.jpg" id="579" name="Google Shape;579;p68"/>
          <p:cNvPicPr preferRelativeResize="0"/>
          <p:nvPr/>
        </p:nvPicPr>
        <p:blipFill rotWithShape="1">
          <a:blip r:embed="rId3">
            <a:alphaModFix/>
          </a:blip>
          <a:srcRect b="20797" l="0" r="0" t="10611"/>
          <a:stretch/>
        </p:blipFill>
        <p:spPr>
          <a:xfrm>
            <a:off x="553750" y="2452625"/>
            <a:ext cx="2642400" cy="13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8"/>
          <p:cNvPicPr preferRelativeResize="0"/>
          <p:nvPr/>
        </p:nvPicPr>
        <p:blipFill rotWithShape="1">
          <a:blip r:embed="rId4">
            <a:alphaModFix/>
          </a:blip>
          <a:srcRect b="16463" l="32718" r="0" t="16936"/>
          <a:stretch/>
        </p:blipFill>
        <p:spPr>
          <a:xfrm>
            <a:off x="3363750" y="2452625"/>
            <a:ext cx="2547775" cy="16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68"/>
          <p:cNvPicPr preferRelativeResize="0"/>
          <p:nvPr/>
        </p:nvPicPr>
        <p:blipFill rotWithShape="1">
          <a:blip r:embed="rId5">
            <a:alphaModFix/>
          </a:blip>
          <a:srcRect b="28637" l="0" r="0" t="0"/>
          <a:stretch/>
        </p:blipFill>
        <p:spPr>
          <a:xfrm>
            <a:off x="6209850" y="2452625"/>
            <a:ext cx="2573400" cy="124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8" name="Google Shape;588;p69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https://www.safaribooksonline.com/library/view/i-heart-logs/9781491909379/ch03.html</a:t>
            </a:r>
            <a:endParaRPr/>
          </a:p>
        </p:txBody>
      </p:sp>
      <p:sp>
        <p:nvSpPr>
          <p:cNvPr id="589" name="Google Shape;589;p6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網站內容分析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Apache網站記錄</a:t>
            </a:r>
            <a:endParaRPr/>
          </a:p>
        </p:txBody>
      </p:sp>
      <p:pic>
        <p:nvPicPr>
          <p:cNvPr id="590" name="Google Shape;59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3113"/>
            <a:ext cx="8839200" cy="4078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參考資料：https://goo.gl/oo7OXL</a:t>
            </a:r>
            <a:endParaRPr/>
          </a:p>
        </p:txBody>
      </p:sp>
      <p:sp>
        <p:nvSpPr>
          <p:cNvPr id="345" name="Google Shape;345;p5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6" name="Google Shape;346;p52"/>
          <p:cNvSpPr txBox="1"/>
          <p:nvPr>
            <p:ph type="title"/>
          </p:nvPr>
        </p:nvSpPr>
        <p:spPr>
          <a:xfrm>
            <a:off x="476250" y="48821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籃球的</a:t>
            </a:r>
            <a:r>
              <a:rPr lang="zh-TW"/>
              <a:t>三重威脅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防守者難以猜透下一步</a:t>
            </a:r>
            <a:endParaRPr b="0" sz="3200"/>
          </a:p>
        </p:txBody>
      </p:sp>
      <p:pic>
        <p:nvPicPr>
          <p:cNvPr id="347" name="Google Shape;347;p52"/>
          <p:cNvPicPr preferRelativeResize="0"/>
          <p:nvPr/>
        </p:nvPicPr>
        <p:blipFill rotWithShape="1">
          <a:blip r:embed="rId3">
            <a:alphaModFix/>
          </a:blip>
          <a:srcRect b="6083" l="0" r="0" t="4591"/>
          <a:stretch/>
        </p:blipFill>
        <p:spPr>
          <a:xfrm>
            <a:off x="857250" y="724925"/>
            <a:ext cx="6103124" cy="40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2"/>
          <p:cNvSpPr/>
          <p:nvPr/>
        </p:nvSpPr>
        <p:spPr>
          <a:xfrm>
            <a:off x="6855258" y="1285460"/>
            <a:ext cx="1567200" cy="763800"/>
          </a:xfrm>
          <a:prstGeom prst="homePlate">
            <a:avLst>
              <a:gd fmla="val 50000" name="adj"/>
            </a:avLst>
          </a:prstGeom>
          <a:solidFill>
            <a:srgbClr val="66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投籃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349" name="Google Shape;349;p52"/>
          <p:cNvSpPr/>
          <p:nvPr/>
        </p:nvSpPr>
        <p:spPr>
          <a:xfrm>
            <a:off x="6855258" y="2387385"/>
            <a:ext cx="1567200" cy="763800"/>
          </a:xfrm>
          <a:prstGeom prst="homePlate">
            <a:avLst>
              <a:gd fmla="val 50000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傳球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350" name="Google Shape;350;p52"/>
          <p:cNvSpPr/>
          <p:nvPr/>
        </p:nvSpPr>
        <p:spPr>
          <a:xfrm>
            <a:off x="6855258" y="3489310"/>
            <a:ext cx="1567200" cy="7638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運球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97" name="Google Shape;597;p7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TW" sz="3200">
                <a:solidFill>
                  <a:schemeClr val="dk1"/>
                </a:solidFill>
              </a:rPr>
              <a:t>網站內容分析</a:t>
            </a:r>
            <a:endParaRPr b="0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Google分析</a:t>
            </a:r>
            <a:endParaRPr/>
          </a:p>
        </p:txBody>
      </p:sp>
      <p:sp>
        <p:nvSpPr>
          <p:cNvPr id="598" name="Google Shape;598;p70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9" name="Google Shape;59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15100"/>
            <a:ext cx="8839200" cy="4162942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0"/>
          <p:cNvSpPr/>
          <p:nvPr/>
        </p:nvSpPr>
        <p:spPr>
          <a:xfrm>
            <a:off x="5533325" y="5414550"/>
            <a:ext cx="32037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</a:rPr>
              <a:t>行為/</a:t>
            </a:r>
            <a:r>
              <a:rPr lang="zh-TW" sz="3200">
                <a:solidFill>
                  <a:srgbClr val="FFFFFF"/>
                </a:solidFill>
              </a:rPr>
              <a:t>行為流程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7" name="Google Shape;607;p71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滯後序列分析</a:t>
            </a:r>
            <a:endParaRPr/>
          </a:p>
        </p:txBody>
      </p:sp>
      <p:sp>
        <p:nvSpPr>
          <p:cNvPr id="608" name="Google Shape;608;p71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2.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5" name="Google Shape;615;p7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Lag-Sequential Analysis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滯後序列分析介紹</a:t>
            </a:r>
            <a:endParaRPr/>
          </a:p>
        </p:txBody>
      </p:sp>
      <p:sp>
        <p:nvSpPr>
          <p:cNvPr id="616" name="Google Shape;616;p7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http://cradl.gsu.edu/profile/roger-bakeman/</a:t>
            </a:r>
            <a:endParaRPr/>
          </a:p>
        </p:txBody>
      </p:sp>
      <p:sp>
        <p:nvSpPr>
          <p:cNvPr id="617" name="Google Shape;617;p72"/>
          <p:cNvSpPr txBox="1"/>
          <p:nvPr>
            <p:ph idx="1" type="body"/>
          </p:nvPr>
        </p:nvSpPr>
        <p:spPr>
          <a:xfrm>
            <a:off x="533400" y="4709125"/>
            <a:ext cx="4019400" cy="15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Roger </a:t>
            </a:r>
            <a:r>
              <a:rPr lang="zh-TW"/>
              <a:t>Bakeman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 sz="2800"/>
              <a:t>貝克曼</a:t>
            </a:r>
            <a:endParaRPr b="1" sz="2800"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美國喬治亞州立大學教授</a:t>
            </a:r>
            <a:endParaRPr/>
          </a:p>
        </p:txBody>
      </p:sp>
      <p:sp>
        <p:nvSpPr>
          <p:cNvPr id="618" name="Google Shape;618;p72"/>
          <p:cNvSpPr txBox="1"/>
          <p:nvPr>
            <p:ph idx="2" type="body"/>
          </p:nvPr>
        </p:nvSpPr>
        <p:spPr>
          <a:xfrm>
            <a:off x="4219200" y="1791150"/>
            <a:ext cx="4505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最早是由Sackett,G.P於1974年首次提出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Bakeman等人出書詳細介紹滯後序列分析的用法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TW"/>
              <a:t>分析目的：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○"/>
            </a:pPr>
            <a:r>
              <a:rPr lang="zh-TW"/>
              <a:t>分析行為轉移的序列出現次數是否多到呈現顯著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繪製事件轉移圖呈現行為模式</a:t>
            </a:r>
            <a:endParaRPr/>
          </a:p>
        </p:txBody>
      </p:sp>
      <p:pic>
        <p:nvPicPr>
          <p:cNvPr id="619" name="Google Shape;61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365" y="2298627"/>
            <a:ext cx="2113475" cy="2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序列分析的差異</a:t>
            </a:r>
            <a:endParaRPr/>
          </a:p>
        </p:txBody>
      </p:sp>
      <p:sp>
        <p:nvSpPr>
          <p:cNvPr id="626" name="Google Shape;626;p73"/>
          <p:cNvSpPr txBox="1"/>
          <p:nvPr>
            <p:ph idx="1" type="body"/>
          </p:nvPr>
        </p:nvSpPr>
        <p:spPr>
          <a:xfrm>
            <a:off x="533400" y="5016625"/>
            <a:ext cx="40194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處理類別資料的「事件」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分析前一步與下一步的事件轉移關係</a:t>
            </a:r>
            <a:endParaRPr/>
          </a:p>
        </p:txBody>
      </p:sp>
      <p:sp>
        <p:nvSpPr>
          <p:cNvPr id="627" name="Google Shape;627;p73"/>
          <p:cNvSpPr txBox="1"/>
          <p:nvPr>
            <p:ph idx="2" type="body"/>
          </p:nvPr>
        </p:nvSpPr>
        <p:spPr>
          <a:xfrm>
            <a:off x="4552800" y="5016625"/>
            <a:ext cx="43245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處理連續資料的「效果量」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分析趨勢、預測為主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考量季節與週期性變動</a:t>
            </a:r>
            <a:endParaRPr/>
          </a:p>
        </p:txBody>
      </p:sp>
      <p:sp>
        <p:nvSpPr>
          <p:cNvPr id="628" name="Google Shape;628;p7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9" name="Google Shape;629;p73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73"/>
          <p:cNvSpPr/>
          <p:nvPr/>
        </p:nvSpPr>
        <p:spPr>
          <a:xfrm>
            <a:off x="5266050" y="1866975"/>
            <a:ext cx="28980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時間序列分析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631" name="Google Shape;631;p73"/>
          <p:cNvSpPr/>
          <p:nvPr/>
        </p:nvSpPr>
        <p:spPr>
          <a:xfrm>
            <a:off x="1094100" y="1866975"/>
            <a:ext cx="2898000" cy="7635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滯後</a:t>
            </a:r>
            <a:r>
              <a:rPr lang="zh-TW" sz="3200">
                <a:solidFill>
                  <a:srgbClr val="FFFFFF"/>
                </a:solidFill>
              </a:rPr>
              <a:t>序列分析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632" name="Google Shape;632;p73"/>
          <p:cNvSpPr/>
          <p:nvPr/>
        </p:nvSpPr>
        <p:spPr>
          <a:xfrm>
            <a:off x="1928517" y="2921025"/>
            <a:ext cx="1073100" cy="367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</a:rPr>
              <a:t>三重威脅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33" name="Google Shape;633;p73"/>
          <p:cNvSpPr/>
          <p:nvPr/>
        </p:nvSpPr>
        <p:spPr>
          <a:xfrm>
            <a:off x="797075" y="3618328"/>
            <a:ext cx="1073100" cy="367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</a:rPr>
              <a:t>投球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34" name="Google Shape;634;p73"/>
          <p:cNvSpPr/>
          <p:nvPr/>
        </p:nvSpPr>
        <p:spPr>
          <a:xfrm>
            <a:off x="1928517" y="4308658"/>
            <a:ext cx="1073100" cy="367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</a:rPr>
              <a:t>傳球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35" name="Google Shape;635;p73"/>
          <p:cNvSpPr/>
          <p:nvPr/>
        </p:nvSpPr>
        <p:spPr>
          <a:xfrm>
            <a:off x="3175015" y="3618328"/>
            <a:ext cx="1073100" cy="367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</a:rPr>
              <a:t>運球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636" name="Google Shape;636;p73"/>
          <p:cNvCxnSpPr>
            <a:endCxn id="633" idx="0"/>
          </p:cNvCxnSpPr>
          <p:nvPr/>
        </p:nvCxnSpPr>
        <p:spPr>
          <a:xfrm flipH="1">
            <a:off x="1333625" y="3104428"/>
            <a:ext cx="594900" cy="513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37" name="Google Shape;637;p73"/>
          <p:cNvCxnSpPr>
            <a:endCxn id="635" idx="1"/>
          </p:cNvCxnSpPr>
          <p:nvPr/>
        </p:nvCxnSpPr>
        <p:spPr>
          <a:xfrm>
            <a:off x="1870315" y="3801928"/>
            <a:ext cx="13047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8" name="Google Shape;638;p73"/>
          <p:cNvCxnSpPr>
            <a:stCxn id="635" idx="2"/>
            <a:endCxn id="634" idx="3"/>
          </p:cNvCxnSpPr>
          <p:nvPr/>
        </p:nvCxnSpPr>
        <p:spPr>
          <a:xfrm flipH="1">
            <a:off x="3001765" y="3985528"/>
            <a:ext cx="709800" cy="506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9" name="Google Shape;639;p73"/>
          <p:cNvSpPr txBox="1"/>
          <p:nvPr/>
        </p:nvSpPr>
        <p:spPr>
          <a:xfrm>
            <a:off x="874952" y="3236889"/>
            <a:ext cx="633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2.077</a:t>
            </a:r>
            <a:endParaRPr sz="1200"/>
          </a:p>
        </p:txBody>
      </p:sp>
      <p:sp>
        <p:nvSpPr>
          <p:cNvPr id="640" name="Google Shape;640;p73"/>
          <p:cNvSpPr txBox="1"/>
          <p:nvPr/>
        </p:nvSpPr>
        <p:spPr>
          <a:xfrm>
            <a:off x="2006725" y="3550673"/>
            <a:ext cx="633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3.851</a:t>
            </a:r>
            <a:endParaRPr sz="1200"/>
          </a:p>
        </p:txBody>
      </p:sp>
      <p:sp>
        <p:nvSpPr>
          <p:cNvPr id="641" name="Google Shape;641;p73"/>
          <p:cNvSpPr txBox="1"/>
          <p:nvPr/>
        </p:nvSpPr>
        <p:spPr>
          <a:xfrm>
            <a:off x="3434106" y="4157830"/>
            <a:ext cx="6330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3.251</a:t>
            </a:r>
            <a:endParaRPr sz="1200"/>
          </a:p>
        </p:txBody>
      </p:sp>
      <p:pic>
        <p:nvPicPr>
          <p:cNvPr id="642" name="Google Shape;64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362" y="2846488"/>
            <a:ext cx="3443375" cy="2119759"/>
          </a:xfrm>
          <a:prstGeom prst="rect">
            <a:avLst/>
          </a:prstGeom>
          <a:noFill/>
          <a:ln cap="flat" cmpd="sng" w="3810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8" name="Google Shape;648;p74"/>
          <p:cNvCxnSpPr/>
          <p:nvPr/>
        </p:nvCxnSpPr>
        <p:spPr>
          <a:xfrm>
            <a:off x="4799581" y="2061625"/>
            <a:ext cx="0" cy="4095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9" name="Google Shape;649;p74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滯後序列分析的流程：統計檢定</a:t>
            </a:r>
            <a:endParaRPr/>
          </a:p>
        </p:txBody>
      </p:sp>
      <p:sp>
        <p:nvSpPr>
          <p:cNvPr id="650" name="Google Shape;650;p7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1" name="Google Shape;651;p74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74"/>
          <p:cNvSpPr/>
          <p:nvPr/>
        </p:nvSpPr>
        <p:spPr>
          <a:xfrm>
            <a:off x="552700" y="2346150"/>
            <a:ext cx="10917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母體</a:t>
            </a:r>
            <a:endParaRPr sz="2400"/>
          </a:p>
        </p:txBody>
      </p:sp>
      <p:sp>
        <p:nvSpPr>
          <p:cNvPr id="653" name="Google Shape;653;p74"/>
          <p:cNvSpPr/>
          <p:nvPr/>
        </p:nvSpPr>
        <p:spPr>
          <a:xfrm>
            <a:off x="677050" y="3018900"/>
            <a:ext cx="842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參數</a:t>
            </a:r>
            <a:endParaRPr sz="2400"/>
          </a:p>
        </p:txBody>
      </p:sp>
      <p:sp>
        <p:nvSpPr>
          <p:cNvPr id="654" name="Google Shape;654;p74"/>
          <p:cNvSpPr/>
          <p:nvPr/>
        </p:nvSpPr>
        <p:spPr>
          <a:xfrm>
            <a:off x="3395088" y="2346150"/>
            <a:ext cx="13584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列聯表</a:t>
            </a:r>
            <a:endParaRPr sz="2400"/>
          </a:p>
        </p:txBody>
      </p:sp>
      <p:sp>
        <p:nvSpPr>
          <p:cNvPr id="655" name="Google Shape;655;p74"/>
          <p:cNvSpPr/>
          <p:nvPr/>
        </p:nvSpPr>
        <p:spPr>
          <a:xfrm>
            <a:off x="3466963" y="3018900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樣本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56" name="Google Shape;656;p74"/>
          <p:cNvSpPr txBox="1"/>
          <p:nvPr/>
        </p:nvSpPr>
        <p:spPr>
          <a:xfrm>
            <a:off x="1567875" y="2740275"/>
            <a:ext cx="898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抽樣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測量</a:t>
            </a:r>
            <a:endParaRPr sz="2400">
              <a:solidFill>
                <a:srgbClr val="1F497D"/>
              </a:solidFill>
            </a:endParaRPr>
          </a:p>
        </p:txBody>
      </p:sp>
      <p:cxnSp>
        <p:nvCxnSpPr>
          <p:cNvPr id="657" name="Google Shape;657;p74"/>
          <p:cNvCxnSpPr/>
          <p:nvPr/>
        </p:nvCxnSpPr>
        <p:spPr>
          <a:xfrm>
            <a:off x="1647150" y="2740275"/>
            <a:ext cx="7431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8" name="Google Shape;658;p74"/>
          <p:cNvCxnSpPr/>
          <p:nvPr/>
        </p:nvCxnSpPr>
        <p:spPr>
          <a:xfrm>
            <a:off x="2976263" y="2740275"/>
            <a:ext cx="4317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9" name="Google Shape;659;p74"/>
          <p:cNvSpPr txBox="1"/>
          <p:nvPr/>
        </p:nvSpPr>
        <p:spPr>
          <a:xfrm>
            <a:off x="2915263" y="274027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轉換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660" name="Google Shape;660;p74"/>
          <p:cNvSpPr/>
          <p:nvPr/>
        </p:nvSpPr>
        <p:spPr>
          <a:xfrm>
            <a:off x="5183563" y="2341850"/>
            <a:ext cx="27069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細格</a:t>
            </a:r>
            <a:r>
              <a:rPr lang="zh-TW" sz="2400"/>
              <a:t>統計檢定</a:t>
            </a:r>
            <a:endParaRPr sz="2400"/>
          </a:p>
        </p:txBody>
      </p:sp>
      <p:sp>
        <p:nvSpPr>
          <p:cNvPr id="661" name="Google Shape;661;p74"/>
          <p:cNvSpPr/>
          <p:nvPr/>
        </p:nvSpPr>
        <p:spPr>
          <a:xfrm>
            <a:off x="5282663" y="2606875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檢定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62" name="Google Shape;662;p74"/>
          <p:cNvSpPr/>
          <p:nvPr/>
        </p:nvSpPr>
        <p:spPr>
          <a:xfrm>
            <a:off x="6596463" y="2606875"/>
            <a:ext cx="1214700" cy="926400"/>
          </a:xfrm>
          <a:prstGeom prst="rect">
            <a:avLst/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機率值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63" name="Google Shape;663;p74"/>
          <p:cNvSpPr/>
          <p:nvPr/>
        </p:nvSpPr>
        <p:spPr>
          <a:xfrm>
            <a:off x="5275950" y="1652075"/>
            <a:ext cx="12861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調整後殘差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64" name="Google Shape;664;p74"/>
          <p:cNvSpPr/>
          <p:nvPr/>
        </p:nvSpPr>
        <p:spPr>
          <a:xfrm>
            <a:off x="6612835" y="1652075"/>
            <a:ext cx="1024800" cy="755400"/>
          </a:xfrm>
          <a:prstGeom prst="wedgeRoundRectCallout">
            <a:avLst>
              <a:gd fmla="val -14434" name="adj1"/>
              <a:gd fmla="val 802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z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分配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65" name="Google Shape;665;p74"/>
          <p:cNvSpPr/>
          <p:nvPr/>
        </p:nvSpPr>
        <p:spPr>
          <a:xfrm>
            <a:off x="2374363" y="2346150"/>
            <a:ext cx="5811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樣本</a:t>
            </a:r>
            <a:endParaRPr sz="2400"/>
          </a:p>
        </p:txBody>
      </p:sp>
      <p:sp>
        <p:nvSpPr>
          <p:cNvPr id="666" name="Google Shape;666;p74"/>
          <p:cNvSpPr/>
          <p:nvPr/>
        </p:nvSpPr>
        <p:spPr>
          <a:xfrm>
            <a:off x="3467375" y="1440600"/>
            <a:ext cx="12861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事件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轉移表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667" name="Google Shape;667;p74"/>
          <p:cNvCxnSpPr/>
          <p:nvPr/>
        </p:nvCxnSpPr>
        <p:spPr>
          <a:xfrm>
            <a:off x="4757863" y="2740275"/>
            <a:ext cx="4317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8" name="Google Shape;668;p74"/>
          <p:cNvSpPr/>
          <p:nvPr/>
        </p:nvSpPr>
        <p:spPr>
          <a:xfrm>
            <a:off x="8368513" y="2598419"/>
            <a:ext cx="612250" cy="631261"/>
          </a:xfrm>
          <a:prstGeom prst="flowChartDecision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9" name="Google Shape;669;p74"/>
          <p:cNvCxnSpPr/>
          <p:nvPr/>
        </p:nvCxnSpPr>
        <p:spPr>
          <a:xfrm>
            <a:off x="7894738" y="2914050"/>
            <a:ext cx="4695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0" name="Google Shape;670;p74"/>
          <p:cNvSpPr txBox="1"/>
          <p:nvPr/>
        </p:nvSpPr>
        <p:spPr>
          <a:xfrm>
            <a:off x="4722125" y="274027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計算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671" name="Google Shape;671;p74"/>
          <p:cNvSpPr/>
          <p:nvPr/>
        </p:nvSpPr>
        <p:spPr>
          <a:xfrm>
            <a:off x="2215675" y="1440600"/>
            <a:ext cx="8985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行為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序列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72" name="Google Shape;672;p74"/>
          <p:cNvSpPr txBox="1"/>
          <p:nvPr/>
        </p:nvSpPr>
        <p:spPr>
          <a:xfrm>
            <a:off x="2812800" y="5410050"/>
            <a:ext cx="19869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Part 3.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事件轉移表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673" name="Google Shape;673;p74"/>
          <p:cNvCxnSpPr/>
          <p:nvPr/>
        </p:nvCxnSpPr>
        <p:spPr>
          <a:xfrm>
            <a:off x="3037856" y="2061625"/>
            <a:ext cx="0" cy="4095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4" name="Google Shape;674;p74"/>
          <p:cNvSpPr txBox="1"/>
          <p:nvPr/>
        </p:nvSpPr>
        <p:spPr>
          <a:xfrm>
            <a:off x="552700" y="5410050"/>
            <a:ext cx="2485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Part 1.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行為序列資料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675" name="Google Shape;675;p74"/>
          <p:cNvSpPr txBox="1"/>
          <p:nvPr/>
        </p:nvSpPr>
        <p:spPr>
          <a:xfrm>
            <a:off x="5060125" y="5410050"/>
            <a:ext cx="19869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Part 4.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調整後殘差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5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滯後序列分析的流程: </a:t>
            </a:r>
            <a:r>
              <a:rPr lang="zh-TW"/>
              <a:t>視覺化與應用</a:t>
            </a:r>
            <a:endParaRPr/>
          </a:p>
        </p:txBody>
      </p:sp>
      <p:sp>
        <p:nvSpPr>
          <p:cNvPr id="682" name="Google Shape;682;p7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3" name="Google Shape;683;p7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75"/>
          <p:cNvSpPr/>
          <p:nvPr/>
        </p:nvSpPr>
        <p:spPr>
          <a:xfrm>
            <a:off x="552700" y="2346150"/>
            <a:ext cx="10917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母體</a:t>
            </a:r>
            <a:endParaRPr sz="2400"/>
          </a:p>
        </p:txBody>
      </p:sp>
      <p:sp>
        <p:nvSpPr>
          <p:cNvPr id="685" name="Google Shape;685;p75"/>
          <p:cNvSpPr/>
          <p:nvPr/>
        </p:nvSpPr>
        <p:spPr>
          <a:xfrm>
            <a:off x="677050" y="3018900"/>
            <a:ext cx="842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參數</a:t>
            </a:r>
            <a:endParaRPr sz="2400"/>
          </a:p>
        </p:txBody>
      </p:sp>
      <p:sp>
        <p:nvSpPr>
          <p:cNvPr id="686" name="Google Shape;686;p75"/>
          <p:cNvSpPr/>
          <p:nvPr/>
        </p:nvSpPr>
        <p:spPr>
          <a:xfrm>
            <a:off x="3395088" y="2346150"/>
            <a:ext cx="13584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列聯表</a:t>
            </a:r>
            <a:endParaRPr sz="2400"/>
          </a:p>
        </p:txBody>
      </p:sp>
      <p:sp>
        <p:nvSpPr>
          <p:cNvPr id="687" name="Google Shape;687;p75"/>
          <p:cNvSpPr/>
          <p:nvPr/>
        </p:nvSpPr>
        <p:spPr>
          <a:xfrm>
            <a:off x="3466963" y="3018900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樣本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88" name="Google Shape;688;p75"/>
          <p:cNvSpPr txBox="1"/>
          <p:nvPr/>
        </p:nvSpPr>
        <p:spPr>
          <a:xfrm>
            <a:off x="1567875" y="2740275"/>
            <a:ext cx="898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抽樣</a:t>
            </a:r>
            <a:endParaRPr sz="2400">
              <a:solidFill>
                <a:srgbClr val="1F49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測量</a:t>
            </a:r>
            <a:endParaRPr sz="2400">
              <a:solidFill>
                <a:srgbClr val="1F497D"/>
              </a:solidFill>
            </a:endParaRPr>
          </a:p>
        </p:txBody>
      </p:sp>
      <p:cxnSp>
        <p:nvCxnSpPr>
          <p:cNvPr id="689" name="Google Shape;689;p75"/>
          <p:cNvCxnSpPr/>
          <p:nvPr/>
        </p:nvCxnSpPr>
        <p:spPr>
          <a:xfrm>
            <a:off x="1647150" y="2740275"/>
            <a:ext cx="7431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0" name="Google Shape;690;p75"/>
          <p:cNvCxnSpPr/>
          <p:nvPr/>
        </p:nvCxnSpPr>
        <p:spPr>
          <a:xfrm>
            <a:off x="2976263" y="2740275"/>
            <a:ext cx="4317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1" name="Google Shape;691;p75"/>
          <p:cNvSpPr txBox="1"/>
          <p:nvPr/>
        </p:nvSpPr>
        <p:spPr>
          <a:xfrm>
            <a:off x="2915263" y="274027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轉換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692" name="Google Shape;692;p75"/>
          <p:cNvSpPr/>
          <p:nvPr/>
        </p:nvSpPr>
        <p:spPr>
          <a:xfrm>
            <a:off x="5183563" y="2341850"/>
            <a:ext cx="27069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序列</a:t>
            </a:r>
            <a:r>
              <a:rPr lang="zh-TW" sz="2400"/>
              <a:t>統計檢定</a:t>
            </a:r>
            <a:endParaRPr sz="2400"/>
          </a:p>
        </p:txBody>
      </p:sp>
      <p:sp>
        <p:nvSpPr>
          <p:cNvPr id="693" name="Google Shape;693;p75"/>
          <p:cNvSpPr/>
          <p:nvPr/>
        </p:nvSpPr>
        <p:spPr>
          <a:xfrm>
            <a:off x="5282663" y="2606875"/>
            <a:ext cx="1214700" cy="926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檢定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統計量</a:t>
            </a:r>
            <a:endParaRPr sz="2400"/>
          </a:p>
        </p:txBody>
      </p:sp>
      <p:sp>
        <p:nvSpPr>
          <p:cNvPr id="694" name="Google Shape;694;p75"/>
          <p:cNvSpPr/>
          <p:nvPr/>
        </p:nvSpPr>
        <p:spPr>
          <a:xfrm>
            <a:off x="6596463" y="2606875"/>
            <a:ext cx="1214700" cy="926400"/>
          </a:xfrm>
          <a:prstGeom prst="rect">
            <a:avLst/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機率值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p值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5" name="Google Shape;695;p75"/>
          <p:cNvSpPr/>
          <p:nvPr/>
        </p:nvSpPr>
        <p:spPr>
          <a:xfrm>
            <a:off x="5275950" y="1652075"/>
            <a:ext cx="12861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調整後殘差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6" name="Google Shape;696;p75"/>
          <p:cNvSpPr/>
          <p:nvPr/>
        </p:nvSpPr>
        <p:spPr>
          <a:xfrm>
            <a:off x="6612835" y="1652075"/>
            <a:ext cx="1024800" cy="755400"/>
          </a:xfrm>
          <a:prstGeom prst="wedgeRoundRectCallout">
            <a:avLst>
              <a:gd fmla="val -14434" name="adj1"/>
              <a:gd fmla="val 802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z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分配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7" name="Google Shape;697;p75"/>
          <p:cNvSpPr/>
          <p:nvPr/>
        </p:nvSpPr>
        <p:spPr>
          <a:xfrm>
            <a:off x="2374363" y="2346150"/>
            <a:ext cx="581100" cy="17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BBB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樣本</a:t>
            </a:r>
            <a:endParaRPr sz="2400"/>
          </a:p>
        </p:txBody>
      </p:sp>
      <p:sp>
        <p:nvSpPr>
          <p:cNvPr id="698" name="Google Shape;698;p75"/>
          <p:cNvSpPr/>
          <p:nvPr/>
        </p:nvSpPr>
        <p:spPr>
          <a:xfrm>
            <a:off x="3467375" y="1440600"/>
            <a:ext cx="12861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事件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轉移表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699" name="Google Shape;699;p75"/>
          <p:cNvCxnSpPr/>
          <p:nvPr/>
        </p:nvCxnSpPr>
        <p:spPr>
          <a:xfrm>
            <a:off x="4757863" y="2740275"/>
            <a:ext cx="4317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0" name="Google Shape;700;p75"/>
          <p:cNvSpPr/>
          <p:nvPr/>
        </p:nvSpPr>
        <p:spPr>
          <a:xfrm>
            <a:off x="8368513" y="2598419"/>
            <a:ext cx="612250" cy="631261"/>
          </a:xfrm>
          <a:prstGeom prst="flowChartDecision">
            <a:avLst/>
          </a:prstGeom>
          <a:solidFill>
            <a:srgbClr val="FFFFFF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1" name="Google Shape;701;p75"/>
          <p:cNvCxnSpPr/>
          <p:nvPr/>
        </p:nvCxnSpPr>
        <p:spPr>
          <a:xfrm>
            <a:off x="7894738" y="2914050"/>
            <a:ext cx="469500" cy="0"/>
          </a:xfrm>
          <a:prstGeom prst="straightConnector1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2" name="Google Shape;702;p75"/>
          <p:cNvSpPr txBox="1"/>
          <p:nvPr/>
        </p:nvSpPr>
        <p:spPr>
          <a:xfrm>
            <a:off x="5895269" y="4418025"/>
            <a:ext cx="2779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出現顯著轉移序列</a:t>
            </a:r>
            <a:endParaRPr sz="2400">
              <a:solidFill>
                <a:srgbClr val="1F497D"/>
              </a:solidFill>
            </a:endParaRPr>
          </a:p>
        </p:txBody>
      </p:sp>
      <p:cxnSp>
        <p:nvCxnSpPr>
          <p:cNvPr id="703" name="Google Shape;703;p75"/>
          <p:cNvCxnSpPr>
            <a:stCxn id="700" idx="2"/>
            <a:endCxn id="704" idx="0"/>
          </p:cNvCxnSpPr>
          <p:nvPr/>
        </p:nvCxnSpPr>
        <p:spPr>
          <a:xfrm rot="5400000">
            <a:off x="4440738" y="722881"/>
            <a:ext cx="1727100" cy="6740700"/>
          </a:xfrm>
          <a:prstGeom prst="bentConnector3">
            <a:avLst>
              <a:gd fmla="val 68206" name="adj1"/>
            </a:avLst>
          </a:prstGeom>
          <a:noFill/>
          <a:ln cap="flat" cmpd="sng" w="28575">
            <a:solidFill>
              <a:srgbClr val="BF9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705" name="Google Shape;705;p75"/>
          <p:cNvSpPr txBox="1"/>
          <p:nvPr/>
        </p:nvSpPr>
        <p:spPr>
          <a:xfrm>
            <a:off x="4722125" y="2740275"/>
            <a:ext cx="4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F497D"/>
                </a:solidFill>
              </a:rPr>
              <a:t>計算</a:t>
            </a:r>
            <a:endParaRPr sz="2400">
              <a:solidFill>
                <a:srgbClr val="1F497D"/>
              </a:solidFill>
            </a:endParaRPr>
          </a:p>
        </p:txBody>
      </p:sp>
      <p:sp>
        <p:nvSpPr>
          <p:cNvPr id="706" name="Google Shape;706;p75"/>
          <p:cNvSpPr/>
          <p:nvPr/>
        </p:nvSpPr>
        <p:spPr>
          <a:xfrm>
            <a:off x="3114175" y="4956800"/>
            <a:ext cx="1728300" cy="1338300"/>
          </a:xfrm>
          <a:prstGeom prst="rect">
            <a:avLst/>
          </a:prstGeom>
          <a:solidFill>
            <a:srgbClr val="C0504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序列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相關係數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Yule’Q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07" name="Google Shape;707;p75"/>
          <p:cNvSpPr/>
          <p:nvPr/>
        </p:nvSpPr>
        <p:spPr>
          <a:xfrm>
            <a:off x="2215675" y="1440600"/>
            <a:ext cx="898500" cy="755400"/>
          </a:xfrm>
          <a:prstGeom prst="wedgeRoundRectCallout">
            <a:avLst>
              <a:gd fmla="val 12835" name="adj1"/>
              <a:gd fmla="val 8302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行為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序列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04" name="Google Shape;704;p75"/>
          <p:cNvSpPr/>
          <p:nvPr/>
        </p:nvSpPr>
        <p:spPr>
          <a:xfrm>
            <a:off x="1290975" y="4956788"/>
            <a:ext cx="1286100" cy="1338300"/>
          </a:xfrm>
          <a:prstGeom prst="rect">
            <a:avLst/>
          </a:prstGeom>
          <a:solidFill>
            <a:srgbClr val="C0504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事件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轉移圖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708" name="Google Shape;708;p75"/>
          <p:cNvCxnSpPr>
            <a:stCxn id="700" idx="2"/>
            <a:endCxn id="706" idx="0"/>
          </p:cNvCxnSpPr>
          <p:nvPr/>
        </p:nvCxnSpPr>
        <p:spPr>
          <a:xfrm rot="5400000">
            <a:off x="5462988" y="1745131"/>
            <a:ext cx="1727100" cy="4696200"/>
          </a:xfrm>
          <a:prstGeom prst="bentConnector3">
            <a:avLst>
              <a:gd fmla="val 68409" name="adj1"/>
            </a:avLst>
          </a:prstGeom>
          <a:noFill/>
          <a:ln cap="flat" cmpd="sng" w="28575">
            <a:solidFill>
              <a:srgbClr val="BF9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709" name="Google Shape;709;p75"/>
          <p:cNvSpPr txBox="1"/>
          <p:nvPr/>
        </p:nvSpPr>
        <p:spPr>
          <a:xfrm>
            <a:off x="5060125" y="5410050"/>
            <a:ext cx="19869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Part 7.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應用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914" y="2301950"/>
            <a:ext cx="3682163" cy="38153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6" name="Google Shape;716;p7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7" name="Google Shape;717;p7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序列分析計算器</a:t>
            </a:r>
            <a:endParaRPr/>
          </a:p>
        </p:txBody>
      </p:sp>
      <p:sp>
        <p:nvSpPr>
          <p:cNvPr id="718" name="Google Shape;718;p7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76"/>
          <p:cNvSpPr/>
          <p:nvPr/>
        </p:nvSpPr>
        <p:spPr>
          <a:xfrm>
            <a:off x="3250206" y="5082850"/>
            <a:ext cx="2643600" cy="109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序列分析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計算器</a:t>
            </a:r>
            <a:endParaRPr sz="3200"/>
          </a:p>
        </p:txBody>
      </p:sp>
      <p:pic>
        <p:nvPicPr>
          <p:cNvPr descr="[Slide] web page 網頁 Slide" id="720" name="Google Shape;720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106" y="3951250"/>
            <a:ext cx="1243800" cy="12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7" name="Google Shape;727;p77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滯後序列分析：樣本統計量</a:t>
            </a:r>
            <a:endParaRPr b="0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事件轉移表</a:t>
            </a:r>
            <a:endParaRPr/>
          </a:p>
        </p:txBody>
      </p:sp>
      <p:sp>
        <p:nvSpPr>
          <p:cNvPr id="728" name="Google Shape;728;p77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3.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5" name="Google Shape;735;p7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某</a:t>
            </a:r>
            <a:r>
              <a:rPr lang="zh-TW"/>
              <a:t>動物園有3個地區</a:t>
            </a:r>
            <a:endParaRPr/>
          </a:p>
        </p:txBody>
      </p:sp>
      <p:pic>
        <p:nvPicPr>
          <p:cNvPr id="736" name="Google Shape;73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8" y="1565625"/>
            <a:ext cx="4347126" cy="24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534" y="1565625"/>
            <a:ext cx="4347126" cy="244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8437" y="4010888"/>
            <a:ext cx="4347135" cy="24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78"/>
          <p:cNvSpPr/>
          <p:nvPr/>
        </p:nvSpPr>
        <p:spPr>
          <a:xfrm>
            <a:off x="279475" y="1637850"/>
            <a:ext cx="23157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熱帶莽原區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40" name="Google Shape;740;p78"/>
          <p:cNvSpPr/>
          <p:nvPr/>
        </p:nvSpPr>
        <p:spPr>
          <a:xfrm>
            <a:off x="4687150" y="1637850"/>
            <a:ext cx="17505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叢林區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41" name="Google Shape;741;p78"/>
          <p:cNvSpPr/>
          <p:nvPr/>
        </p:nvSpPr>
        <p:spPr>
          <a:xfrm>
            <a:off x="2525513" y="4163300"/>
            <a:ext cx="17505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沙漠</a:t>
            </a:r>
            <a:r>
              <a:rPr lang="zh-TW" sz="2400">
                <a:solidFill>
                  <a:srgbClr val="FFFFFF"/>
                </a:solidFill>
              </a:rPr>
              <a:t>區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8" name="Google Shape;748;p7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遊客在動物園裡面走動</a:t>
            </a:r>
            <a:endParaRPr/>
          </a:p>
        </p:txBody>
      </p:sp>
      <p:pic>
        <p:nvPicPr>
          <p:cNvPr id="749" name="Google Shape;74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8" y="1565625"/>
            <a:ext cx="4347126" cy="24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534" y="1565625"/>
            <a:ext cx="4347126" cy="244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8437" y="4010888"/>
            <a:ext cx="4347135" cy="24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79"/>
          <p:cNvSpPr/>
          <p:nvPr/>
        </p:nvSpPr>
        <p:spPr>
          <a:xfrm>
            <a:off x="279475" y="1637850"/>
            <a:ext cx="23157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 熱帶莽原區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53" name="Google Shape;753;p79"/>
          <p:cNvSpPr/>
          <p:nvPr/>
        </p:nvSpPr>
        <p:spPr>
          <a:xfrm>
            <a:off x="6917250" y="1637850"/>
            <a:ext cx="17505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 叢林區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54" name="Google Shape;754;p79"/>
          <p:cNvSpPr/>
          <p:nvPr/>
        </p:nvSpPr>
        <p:spPr>
          <a:xfrm>
            <a:off x="4830838" y="5787175"/>
            <a:ext cx="17505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 沙漠區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55" name="Google Shape;755;p79"/>
          <p:cNvSpPr/>
          <p:nvPr/>
        </p:nvSpPr>
        <p:spPr>
          <a:xfrm flipH="1" rot="8100000">
            <a:off x="4494642" y="3590323"/>
            <a:ext cx="1300369" cy="52481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79"/>
          <p:cNvSpPr/>
          <p:nvPr/>
        </p:nvSpPr>
        <p:spPr>
          <a:xfrm flipH="1" rot="-8100000">
            <a:off x="3391667" y="3488423"/>
            <a:ext cx="1300369" cy="52481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79"/>
          <p:cNvSpPr/>
          <p:nvPr/>
        </p:nvSpPr>
        <p:spPr>
          <a:xfrm flipH="1">
            <a:off x="3921762" y="2682723"/>
            <a:ext cx="13005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79"/>
          <p:cNvSpPr/>
          <p:nvPr/>
        </p:nvSpPr>
        <p:spPr>
          <a:xfrm flipH="1" rot="10800000">
            <a:off x="792026" y="2367075"/>
            <a:ext cx="1290600" cy="788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79"/>
          <p:cNvSpPr/>
          <p:nvPr/>
        </p:nvSpPr>
        <p:spPr>
          <a:xfrm flipH="1" rot="10800000">
            <a:off x="7212326" y="2367075"/>
            <a:ext cx="1290600" cy="788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79"/>
          <p:cNvSpPr/>
          <p:nvPr/>
        </p:nvSpPr>
        <p:spPr>
          <a:xfrm flipH="1">
            <a:off x="5060801" y="4902938"/>
            <a:ext cx="1290600" cy="788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1" name="Google Shape;761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4425" y="3291250"/>
            <a:ext cx="2686125" cy="33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感恩巴哈 讚歎巴哈 https://ani.gamer.com.tw/animeVideo.php?sn=5944#</a:t>
            </a:r>
            <a:endParaRPr/>
          </a:p>
        </p:txBody>
      </p:sp>
      <p:sp>
        <p:nvSpPr>
          <p:cNvPr id="357" name="Google Shape;357;p5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8" name="Google Shape;358;p53"/>
          <p:cNvSpPr txBox="1"/>
          <p:nvPr>
            <p:ph type="title"/>
          </p:nvPr>
        </p:nvSpPr>
        <p:spPr>
          <a:xfrm>
            <a:off x="476250" y="48821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奇跡世代籃球高手的下一步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lt1"/>
                </a:solidFill>
              </a:rPr>
              <a:t>如何預測？</a:t>
            </a:r>
            <a:endParaRPr/>
          </a:p>
        </p:txBody>
      </p:sp>
      <p:pic>
        <p:nvPicPr>
          <p:cNvPr id="359" name="Google Shape;35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4" y="688875"/>
            <a:ext cx="7485052" cy="376602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3"/>
          <p:cNvSpPr txBox="1"/>
          <p:nvPr/>
        </p:nvSpPr>
        <p:spPr>
          <a:xfrm rot="-899869">
            <a:off x="1349168" y="2155423"/>
            <a:ext cx="2484327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你的頭抬太高了！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0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如果能夠分析</a:t>
            </a:r>
            <a:r>
              <a:rPr lang="zh-TW" u="sng"/>
              <a:t>遊客的路線</a:t>
            </a:r>
            <a:r>
              <a:rPr lang="zh-TW"/>
              <a:t>的話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就能規劃</a:t>
            </a:r>
            <a:r>
              <a:rPr lang="zh-TW">
                <a:solidFill>
                  <a:schemeClr val="lt1"/>
                </a:solidFill>
              </a:rPr>
              <a:t>有效的</a:t>
            </a:r>
            <a:r>
              <a:rPr lang="zh-TW"/>
              <a:t>導覽介紹了</a:t>
            </a:r>
            <a:endParaRPr/>
          </a:p>
        </p:txBody>
      </p:sp>
      <p:sp>
        <p:nvSpPr>
          <p:cNvPr id="768" name="Google Shape;768;p8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9" name="Google Shape;769;p80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0" name="Google Shape;77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850" y="2020900"/>
            <a:ext cx="2671050" cy="27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80"/>
          <p:cNvSpPr/>
          <p:nvPr/>
        </p:nvSpPr>
        <p:spPr>
          <a:xfrm>
            <a:off x="1492913" y="883900"/>
            <a:ext cx="23157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 熱帶莽原區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72" name="Google Shape;772;p80"/>
          <p:cNvSpPr/>
          <p:nvPr/>
        </p:nvSpPr>
        <p:spPr>
          <a:xfrm>
            <a:off x="5900588" y="883900"/>
            <a:ext cx="17505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 叢林區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73" name="Google Shape;773;p80"/>
          <p:cNvSpPr/>
          <p:nvPr/>
        </p:nvSpPr>
        <p:spPr>
          <a:xfrm flipH="1">
            <a:off x="4069811" y="911950"/>
            <a:ext cx="15690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80"/>
          <p:cNvSpPr/>
          <p:nvPr/>
        </p:nvSpPr>
        <p:spPr>
          <a:xfrm>
            <a:off x="3325345" y="2777391"/>
            <a:ext cx="552300" cy="203700"/>
          </a:xfrm>
          <a:prstGeom prst="roundRect">
            <a:avLst>
              <a:gd fmla="val 16667" name="adj"/>
            </a:avLst>
          </a:prstGeom>
          <a:solidFill>
            <a:srgbClr val="185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FFFF"/>
                </a:solidFill>
              </a:rPr>
              <a:t>?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425" y="3291250"/>
            <a:ext cx="2686125" cy="33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8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782" name="Google Shape;782;p81"/>
          <p:cNvGraphicFramePr/>
          <p:nvPr/>
        </p:nvGraphicFramePr>
        <p:xfrm>
          <a:off x="396650" y="249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16675"/>
                <a:gridCol w="1207575"/>
                <a:gridCol w="88090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</a:t>
                      </a: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4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6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8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9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10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783" name="Google Shape;783;p81"/>
          <p:cNvSpPr/>
          <p:nvPr/>
        </p:nvSpPr>
        <p:spPr>
          <a:xfrm>
            <a:off x="4747925" y="3693400"/>
            <a:ext cx="1426500" cy="1408200"/>
          </a:xfrm>
          <a:prstGeom prst="wedgeEllipseCallout">
            <a:avLst>
              <a:gd fmla="val 61328" name="adj1"/>
              <a:gd fmla="val 4602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784" name="Google Shape;784;p81"/>
          <p:cNvSpPr txBox="1"/>
          <p:nvPr/>
        </p:nvSpPr>
        <p:spPr>
          <a:xfrm>
            <a:off x="4747925" y="2413300"/>
            <a:ext cx="37458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案例數量：10筆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5" name="Google Shape;785;p81"/>
          <p:cNvSpPr txBox="1"/>
          <p:nvPr/>
        </p:nvSpPr>
        <p:spPr>
          <a:xfrm>
            <a:off x="4747925" y="1256850"/>
            <a:ext cx="3745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遊客所在區域</a:t>
            </a:r>
            <a:endParaRPr b="1" sz="4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事件序列資料表</a:t>
            </a:r>
            <a:endParaRPr b="1" sz="4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86" name="Google Shape;78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787" y="3856111"/>
            <a:ext cx="1082775" cy="10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8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雙事件轉移序列次數統計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事件轉移表</a:t>
            </a:r>
            <a:endParaRPr/>
          </a:p>
        </p:txBody>
      </p:sp>
      <p:sp>
        <p:nvSpPr>
          <p:cNvPr id="793" name="Google Shape;793;p8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4" name="Google Shape;794;p8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95" name="Google Shape;795;p82"/>
          <p:cNvGraphicFramePr/>
          <p:nvPr/>
        </p:nvGraphicFramePr>
        <p:xfrm>
          <a:off x="4344550" y="2032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96" name="Google Shape;796;p82"/>
          <p:cNvSpPr txBox="1"/>
          <p:nvPr>
            <p:ph idx="1" type="body"/>
          </p:nvPr>
        </p:nvSpPr>
        <p:spPr>
          <a:xfrm>
            <a:off x="533400" y="4535248"/>
            <a:ext cx="36132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Lag 0 = g </a:t>
            </a:r>
            <a:r>
              <a:rPr lang="zh-TW"/>
              <a:t>給定事件</a:t>
            </a:r>
            <a:br>
              <a:rPr lang="zh-TW"/>
            </a:br>
            <a:r>
              <a:rPr lang="zh-TW"/>
              <a:t>= 目前事件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Lag 1 = t 目的事件</a:t>
            </a:r>
            <a:br>
              <a:rPr lang="zh-TW"/>
            </a:br>
            <a:r>
              <a:rPr lang="zh-TW"/>
              <a:t>= 下一個事件</a:t>
            </a:r>
            <a:br>
              <a:rPr lang="zh-TW"/>
            </a:br>
            <a:endParaRPr/>
          </a:p>
        </p:txBody>
      </p:sp>
      <p:sp>
        <p:nvSpPr>
          <p:cNvPr id="797" name="Google Shape;797;p82"/>
          <p:cNvSpPr/>
          <p:nvPr/>
        </p:nvSpPr>
        <p:spPr>
          <a:xfrm>
            <a:off x="2087823" y="2785975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A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798" name="Google Shape;798;p82"/>
          <p:cNvSpPr/>
          <p:nvPr/>
        </p:nvSpPr>
        <p:spPr>
          <a:xfrm>
            <a:off x="3481387" y="2785975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B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799" name="Google Shape;799;p82"/>
          <p:cNvSpPr/>
          <p:nvPr/>
        </p:nvSpPr>
        <p:spPr>
          <a:xfrm flipH="1">
            <a:off x="2817353" y="2814025"/>
            <a:ext cx="5691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82"/>
          <p:cNvSpPr/>
          <p:nvPr/>
        </p:nvSpPr>
        <p:spPr>
          <a:xfrm>
            <a:off x="1700050" y="1747325"/>
            <a:ext cx="1969800" cy="763500"/>
          </a:xfrm>
          <a:prstGeom prst="wedgeRoundRectCallout">
            <a:avLst>
              <a:gd fmla="val -11502" name="adj1"/>
              <a:gd fmla="val 7661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0 (g)</a:t>
            </a:r>
            <a:endParaRPr sz="3200"/>
          </a:p>
        </p:txBody>
      </p:sp>
      <p:sp>
        <p:nvSpPr>
          <p:cNvPr id="801" name="Google Shape;801;p82"/>
          <p:cNvSpPr/>
          <p:nvPr/>
        </p:nvSpPr>
        <p:spPr>
          <a:xfrm>
            <a:off x="2117100" y="3641925"/>
            <a:ext cx="1969800" cy="763500"/>
          </a:xfrm>
          <a:prstGeom prst="wedgeRoundRectCallout">
            <a:avLst>
              <a:gd fmla="val 33571" name="adj1"/>
              <a:gd fmla="val -7848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1 (t)</a:t>
            </a:r>
            <a:endParaRPr sz="3200"/>
          </a:p>
        </p:txBody>
      </p:sp>
      <p:sp>
        <p:nvSpPr>
          <p:cNvPr id="802" name="Google Shape;802;p82"/>
          <p:cNvSpPr txBox="1"/>
          <p:nvPr/>
        </p:nvSpPr>
        <p:spPr>
          <a:xfrm>
            <a:off x="533400" y="2876125"/>
            <a:ext cx="180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雙事件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轉移序列：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09" name="Google Shape;809;p83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10" name="Google Shape;810;p83"/>
          <p:cNvGraphicFramePr/>
          <p:nvPr/>
        </p:nvGraphicFramePr>
        <p:xfrm>
          <a:off x="396650" y="249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88090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1" name="Google Shape;811;p83"/>
          <p:cNvGraphicFramePr/>
          <p:nvPr/>
        </p:nvGraphicFramePr>
        <p:xfrm>
          <a:off x="2729375" y="17631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12" name="Google Shape;812;p83"/>
          <p:cNvSpPr/>
          <p:nvPr/>
        </p:nvSpPr>
        <p:spPr>
          <a:xfrm>
            <a:off x="3051475" y="5715275"/>
            <a:ext cx="3429600" cy="763500"/>
          </a:xfrm>
          <a:prstGeom prst="wedgeRoundRectCallout">
            <a:avLst>
              <a:gd fmla="val 2227" name="adj1"/>
              <a:gd fmla="val -9213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A在</a:t>
            </a:r>
            <a:r>
              <a:rPr lang="zh-TW" sz="3200"/>
              <a:t>Lag 1的總</a:t>
            </a:r>
            <a:r>
              <a:rPr lang="zh-TW" sz="3200"/>
              <a:t>數</a:t>
            </a:r>
            <a:endParaRPr sz="3200"/>
          </a:p>
        </p:txBody>
      </p:sp>
      <p:sp>
        <p:nvSpPr>
          <p:cNvPr id="813" name="Google Shape;813;p83"/>
          <p:cNvSpPr/>
          <p:nvPr/>
        </p:nvSpPr>
        <p:spPr>
          <a:xfrm>
            <a:off x="396650" y="798331"/>
            <a:ext cx="880800" cy="110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14" name="Google Shape;814;p83"/>
          <p:cNvSpPr/>
          <p:nvPr/>
        </p:nvSpPr>
        <p:spPr>
          <a:xfrm>
            <a:off x="4480175" y="481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15" name="Google Shape;815;p83"/>
          <p:cNvSpPr/>
          <p:nvPr/>
        </p:nvSpPr>
        <p:spPr>
          <a:xfrm>
            <a:off x="6692275" y="298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16" name="Google Shape;816;p83"/>
          <p:cNvSpPr/>
          <p:nvPr/>
        </p:nvSpPr>
        <p:spPr>
          <a:xfrm>
            <a:off x="7372150" y="2379000"/>
            <a:ext cx="1581900" cy="2100000"/>
          </a:xfrm>
          <a:prstGeom prst="wedgeRoundRectCallout">
            <a:avLst>
              <a:gd fmla="val -72419" name="adj1"/>
              <a:gd fmla="val -1484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A在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0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的總數</a:t>
            </a:r>
            <a:endParaRPr sz="3200"/>
          </a:p>
        </p:txBody>
      </p:sp>
      <p:sp>
        <p:nvSpPr>
          <p:cNvPr id="817" name="Google Shape;817;p83"/>
          <p:cNvSpPr/>
          <p:nvPr/>
        </p:nvSpPr>
        <p:spPr>
          <a:xfrm>
            <a:off x="4548025" y="298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18" name="Google Shape;818;p83"/>
          <p:cNvSpPr/>
          <p:nvPr/>
        </p:nvSpPr>
        <p:spPr>
          <a:xfrm>
            <a:off x="6692275" y="481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19" name="Google Shape;819;p83"/>
          <p:cNvSpPr/>
          <p:nvPr/>
        </p:nvSpPr>
        <p:spPr>
          <a:xfrm>
            <a:off x="6815400" y="5715275"/>
            <a:ext cx="2014500" cy="763500"/>
          </a:xfrm>
          <a:prstGeom prst="wedgeRoundRectCallout">
            <a:avLst>
              <a:gd fmla="val -34211" name="adj1"/>
              <a:gd fmla="val -9213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序列總數</a:t>
            </a:r>
            <a:endParaRPr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8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6" name="Google Shape;826;p84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27" name="Google Shape;827;p84"/>
          <p:cNvGraphicFramePr/>
          <p:nvPr/>
        </p:nvGraphicFramePr>
        <p:xfrm>
          <a:off x="396650" y="249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88090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8" name="Google Shape;828;p84"/>
          <p:cNvGraphicFramePr/>
          <p:nvPr/>
        </p:nvGraphicFramePr>
        <p:xfrm>
          <a:off x="2729375" y="17631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29" name="Google Shape;829;p84"/>
          <p:cNvSpPr/>
          <p:nvPr/>
        </p:nvSpPr>
        <p:spPr>
          <a:xfrm>
            <a:off x="2857200" y="5715275"/>
            <a:ext cx="3429600" cy="763500"/>
          </a:xfrm>
          <a:prstGeom prst="wedgeRoundRectCallout">
            <a:avLst>
              <a:gd fmla="val 18461" name="adj1"/>
              <a:gd fmla="val -9213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B</a:t>
            </a:r>
            <a:r>
              <a:rPr lang="zh-TW" sz="3200"/>
              <a:t>在Lag 1的總數</a:t>
            </a:r>
            <a:endParaRPr sz="3200"/>
          </a:p>
        </p:txBody>
      </p:sp>
      <p:sp>
        <p:nvSpPr>
          <p:cNvPr id="830" name="Google Shape;830;p84"/>
          <p:cNvSpPr/>
          <p:nvPr/>
        </p:nvSpPr>
        <p:spPr>
          <a:xfrm>
            <a:off x="396650" y="1331731"/>
            <a:ext cx="880800" cy="110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31" name="Google Shape;831;p84"/>
          <p:cNvSpPr/>
          <p:nvPr/>
        </p:nvSpPr>
        <p:spPr>
          <a:xfrm>
            <a:off x="5089775" y="481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32" name="Google Shape;832;p84"/>
          <p:cNvSpPr/>
          <p:nvPr/>
        </p:nvSpPr>
        <p:spPr>
          <a:xfrm>
            <a:off x="6692275" y="298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33" name="Google Shape;833;p84"/>
          <p:cNvSpPr/>
          <p:nvPr/>
        </p:nvSpPr>
        <p:spPr>
          <a:xfrm>
            <a:off x="7372150" y="2379000"/>
            <a:ext cx="1581900" cy="2100000"/>
          </a:xfrm>
          <a:prstGeom prst="wedgeRoundRectCallout">
            <a:avLst>
              <a:gd fmla="val -72419" name="adj1"/>
              <a:gd fmla="val -1484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A在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0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的總數</a:t>
            </a:r>
            <a:endParaRPr sz="3200"/>
          </a:p>
        </p:txBody>
      </p:sp>
      <p:sp>
        <p:nvSpPr>
          <p:cNvPr id="834" name="Google Shape;834;p84"/>
          <p:cNvSpPr/>
          <p:nvPr/>
        </p:nvSpPr>
        <p:spPr>
          <a:xfrm>
            <a:off x="5081425" y="298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35" name="Google Shape;835;p84"/>
          <p:cNvSpPr/>
          <p:nvPr/>
        </p:nvSpPr>
        <p:spPr>
          <a:xfrm>
            <a:off x="6692275" y="481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36" name="Google Shape;836;p84"/>
          <p:cNvSpPr/>
          <p:nvPr/>
        </p:nvSpPr>
        <p:spPr>
          <a:xfrm>
            <a:off x="6815400" y="5715275"/>
            <a:ext cx="2014500" cy="763500"/>
          </a:xfrm>
          <a:prstGeom prst="wedgeRoundRectCallout">
            <a:avLst>
              <a:gd fmla="val -34211" name="adj1"/>
              <a:gd fmla="val -9213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序列總數</a:t>
            </a:r>
            <a:endParaRPr sz="3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8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3" name="Google Shape;843;p85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44" name="Google Shape;844;p85"/>
          <p:cNvGraphicFramePr/>
          <p:nvPr/>
        </p:nvGraphicFramePr>
        <p:xfrm>
          <a:off x="396650" y="249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88090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5" name="Google Shape;845;p85"/>
          <p:cNvGraphicFramePr/>
          <p:nvPr/>
        </p:nvGraphicFramePr>
        <p:xfrm>
          <a:off x="2729375" y="17631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46" name="Google Shape;846;p85"/>
          <p:cNvSpPr/>
          <p:nvPr/>
        </p:nvSpPr>
        <p:spPr>
          <a:xfrm>
            <a:off x="396650" y="1941331"/>
            <a:ext cx="880800" cy="110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47" name="Google Shape;847;p85"/>
          <p:cNvSpPr/>
          <p:nvPr/>
        </p:nvSpPr>
        <p:spPr>
          <a:xfrm>
            <a:off x="6692275" y="35932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48" name="Google Shape;848;p85"/>
          <p:cNvSpPr/>
          <p:nvPr/>
        </p:nvSpPr>
        <p:spPr>
          <a:xfrm>
            <a:off x="7372150" y="2988600"/>
            <a:ext cx="1581900" cy="2100000"/>
          </a:xfrm>
          <a:prstGeom prst="wedgeRoundRectCallout">
            <a:avLst>
              <a:gd fmla="val -72419" name="adj1"/>
              <a:gd fmla="val -1484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B</a:t>
            </a:r>
            <a:r>
              <a:rPr lang="zh-TW" sz="3200"/>
              <a:t>在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0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的總數</a:t>
            </a:r>
            <a:endParaRPr sz="3200"/>
          </a:p>
        </p:txBody>
      </p:sp>
      <p:sp>
        <p:nvSpPr>
          <p:cNvPr id="849" name="Google Shape;849;p85"/>
          <p:cNvSpPr/>
          <p:nvPr/>
        </p:nvSpPr>
        <p:spPr>
          <a:xfrm>
            <a:off x="5691025" y="35170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50" name="Google Shape;850;p85"/>
          <p:cNvSpPr/>
          <p:nvPr/>
        </p:nvSpPr>
        <p:spPr>
          <a:xfrm>
            <a:off x="2857200" y="5715275"/>
            <a:ext cx="3429600" cy="763500"/>
          </a:xfrm>
          <a:prstGeom prst="wedgeRoundRectCallout">
            <a:avLst>
              <a:gd fmla="val 36216" name="adj1"/>
              <a:gd fmla="val -82636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C在Lag 1的總數</a:t>
            </a:r>
            <a:endParaRPr sz="3200"/>
          </a:p>
        </p:txBody>
      </p:sp>
      <p:sp>
        <p:nvSpPr>
          <p:cNvPr id="851" name="Google Shape;851;p85"/>
          <p:cNvSpPr/>
          <p:nvPr/>
        </p:nvSpPr>
        <p:spPr>
          <a:xfrm>
            <a:off x="5623175" y="481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52" name="Google Shape;852;p85"/>
          <p:cNvSpPr/>
          <p:nvPr/>
        </p:nvSpPr>
        <p:spPr>
          <a:xfrm>
            <a:off x="6692275" y="481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53" name="Google Shape;853;p85"/>
          <p:cNvSpPr/>
          <p:nvPr/>
        </p:nvSpPr>
        <p:spPr>
          <a:xfrm>
            <a:off x="6815400" y="5715275"/>
            <a:ext cx="2014500" cy="763500"/>
          </a:xfrm>
          <a:prstGeom prst="wedgeRoundRectCallout">
            <a:avLst>
              <a:gd fmla="val -34211" name="adj1"/>
              <a:gd fmla="val -9213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序列總數</a:t>
            </a:r>
            <a:endParaRPr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0" name="Google Shape;860;p86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61" name="Google Shape;861;p86"/>
          <p:cNvGraphicFramePr/>
          <p:nvPr/>
        </p:nvGraphicFramePr>
        <p:xfrm>
          <a:off x="396650" y="249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88090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2" name="Google Shape;862;p86"/>
          <p:cNvGraphicFramePr/>
          <p:nvPr/>
        </p:nvGraphicFramePr>
        <p:xfrm>
          <a:off x="2729375" y="17631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</a:t>
                      </a: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63" name="Google Shape;863;p86"/>
          <p:cNvSpPr/>
          <p:nvPr/>
        </p:nvSpPr>
        <p:spPr>
          <a:xfrm>
            <a:off x="2857200" y="5715275"/>
            <a:ext cx="3429600" cy="763500"/>
          </a:xfrm>
          <a:prstGeom prst="wedgeRoundRectCallout">
            <a:avLst>
              <a:gd fmla="val 36216" name="adj1"/>
              <a:gd fmla="val -82636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C在Lag 1的次數</a:t>
            </a:r>
            <a:endParaRPr sz="3200"/>
          </a:p>
        </p:txBody>
      </p:sp>
      <p:sp>
        <p:nvSpPr>
          <p:cNvPr id="864" name="Google Shape;864;p86"/>
          <p:cNvSpPr/>
          <p:nvPr/>
        </p:nvSpPr>
        <p:spPr>
          <a:xfrm>
            <a:off x="396650" y="5183006"/>
            <a:ext cx="880800" cy="110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65" name="Google Shape;865;p86"/>
          <p:cNvSpPr/>
          <p:nvPr/>
        </p:nvSpPr>
        <p:spPr>
          <a:xfrm>
            <a:off x="5623175" y="481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66" name="Google Shape;866;p86"/>
          <p:cNvSpPr/>
          <p:nvPr/>
        </p:nvSpPr>
        <p:spPr>
          <a:xfrm>
            <a:off x="6692275" y="35932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67" name="Google Shape;867;p86"/>
          <p:cNvSpPr/>
          <p:nvPr/>
        </p:nvSpPr>
        <p:spPr>
          <a:xfrm>
            <a:off x="7372150" y="2988600"/>
            <a:ext cx="1581900" cy="2100000"/>
          </a:xfrm>
          <a:prstGeom prst="wedgeRoundRectCallout">
            <a:avLst>
              <a:gd fmla="val -72419" name="adj1"/>
              <a:gd fmla="val -1484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B在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0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的次數</a:t>
            </a:r>
            <a:endParaRPr sz="3200"/>
          </a:p>
        </p:txBody>
      </p:sp>
      <p:sp>
        <p:nvSpPr>
          <p:cNvPr id="868" name="Google Shape;868;p86"/>
          <p:cNvSpPr/>
          <p:nvPr/>
        </p:nvSpPr>
        <p:spPr>
          <a:xfrm>
            <a:off x="5691025" y="35170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69" name="Google Shape;869;p86"/>
          <p:cNvSpPr/>
          <p:nvPr/>
        </p:nvSpPr>
        <p:spPr>
          <a:xfrm>
            <a:off x="6692275" y="48136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70" name="Google Shape;870;p86"/>
          <p:cNvSpPr/>
          <p:nvPr/>
        </p:nvSpPr>
        <p:spPr>
          <a:xfrm>
            <a:off x="6815400" y="5715275"/>
            <a:ext cx="2014500" cy="763500"/>
          </a:xfrm>
          <a:prstGeom prst="wedgeRoundRectCallout">
            <a:avLst>
              <a:gd fmla="val -34211" name="adj1"/>
              <a:gd fmla="val -9213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序列總數</a:t>
            </a:r>
            <a:endParaRPr sz="3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8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事件轉移表</a:t>
            </a:r>
            <a:r>
              <a:rPr lang="zh-TW"/>
              <a:t>完成！</a:t>
            </a:r>
            <a:endParaRPr/>
          </a:p>
        </p:txBody>
      </p:sp>
      <p:sp>
        <p:nvSpPr>
          <p:cNvPr id="877" name="Google Shape;877;p8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8" name="Google Shape;878;p8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79" name="Google Shape;879;p87"/>
          <p:cNvGraphicFramePr/>
          <p:nvPr/>
        </p:nvGraphicFramePr>
        <p:xfrm>
          <a:off x="3387600" y="2413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</a:t>
                      </a: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0" name="Google Shape;880;p87"/>
          <p:cNvGraphicFramePr/>
          <p:nvPr/>
        </p:nvGraphicFramePr>
        <p:xfrm>
          <a:off x="730125" y="249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88090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81" name="Google Shape;881;p87"/>
          <p:cNvSpPr/>
          <p:nvPr/>
        </p:nvSpPr>
        <p:spPr>
          <a:xfrm flipH="1">
            <a:off x="1974613" y="3736100"/>
            <a:ext cx="10494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計算序列出現機率</a:t>
            </a:r>
            <a:endParaRPr/>
          </a:p>
        </p:txBody>
      </p:sp>
      <p:sp>
        <p:nvSpPr>
          <p:cNvPr id="888" name="Google Shape;888;p8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89" name="Google Shape;889;p8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90" name="Google Shape;890;p88"/>
          <p:cNvGraphicFramePr/>
          <p:nvPr/>
        </p:nvGraphicFramePr>
        <p:xfrm>
          <a:off x="95250" y="2413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91" name="Google Shape;891;p88"/>
          <p:cNvSpPr/>
          <p:nvPr/>
        </p:nvSpPr>
        <p:spPr>
          <a:xfrm>
            <a:off x="1801250" y="3524123"/>
            <a:ext cx="514500" cy="6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92" name="Google Shape;892;p88"/>
          <p:cNvSpPr/>
          <p:nvPr/>
        </p:nvSpPr>
        <p:spPr>
          <a:xfrm>
            <a:off x="3998150" y="5335325"/>
            <a:ext cx="514500" cy="6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93" name="Google Shape;893;p88"/>
          <p:cNvSpPr/>
          <p:nvPr/>
        </p:nvSpPr>
        <p:spPr>
          <a:xfrm>
            <a:off x="3998150" y="6146550"/>
            <a:ext cx="2014500" cy="592500"/>
          </a:xfrm>
          <a:prstGeom prst="wedgeRoundRectCallout">
            <a:avLst>
              <a:gd fmla="val -34211" name="adj1"/>
              <a:gd fmla="val -92132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序列總數</a:t>
            </a:r>
            <a:endParaRPr sz="3200"/>
          </a:p>
        </p:txBody>
      </p:sp>
      <p:pic>
        <p:nvPicPr>
          <p:cNvPr id="894" name="Google Shape;894;p88"/>
          <p:cNvPicPr preferRelativeResize="0"/>
          <p:nvPr/>
        </p:nvPicPr>
        <p:blipFill rotWithShape="1">
          <a:blip r:embed="rId3">
            <a:alphaModFix/>
          </a:blip>
          <a:srcRect b="47687" l="0" r="0" t="0"/>
          <a:stretch/>
        </p:blipFill>
        <p:spPr>
          <a:xfrm>
            <a:off x="4594100" y="2586750"/>
            <a:ext cx="4264776" cy="9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88"/>
          <p:cNvPicPr preferRelativeResize="0"/>
          <p:nvPr/>
        </p:nvPicPr>
        <p:blipFill rotWithShape="1">
          <a:blip r:embed="rId3">
            <a:alphaModFix/>
          </a:blip>
          <a:srcRect b="0" l="25158" r="25158" t="54687"/>
          <a:stretch/>
        </p:blipFill>
        <p:spPr>
          <a:xfrm>
            <a:off x="4872487" y="4001700"/>
            <a:ext cx="3708000" cy="14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89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事件轉移機率表完成</a:t>
            </a:r>
            <a:endParaRPr/>
          </a:p>
        </p:txBody>
      </p:sp>
      <p:sp>
        <p:nvSpPr>
          <p:cNvPr id="902" name="Google Shape;902;p8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03" name="Google Shape;903;p89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04" name="Google Shape;904;p89"/>
          <p:cNvGraphicFramePr/>
          <p:nvPr/>
        </p:nvGraphicFramePr>
        <p:xfrm>
          <a:off x="1515063" y="11852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026900"/>
                <a:gridCol w="421525"/>
                <a:gridCol w="796700"/>
                <a:gridCol w="986525"/>
                <a:gridCol w="803000"/>
                <a:gridCol w="891850"/>
                <a:gridCol w="1187375"/>
              </a:tblGrid>
              <a:tr h="601025">
                <a:tc gridSpan="3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機率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0.22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機率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0.22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機率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0.22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4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感恩巴哈 讚歎巴哈 https://ani.gamer.com.tw/animeVideo.php?sn=5944#</a:t>
            </a:r>
            <a:endParaRPr/>
          </a:p>
        </p:txBody>
      </p:sp>
      <p:sp>
        <p:nvSpPr>
          <p:cNvPr id="367" name="Google Shape;367;p5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8" name="Google Shape;368;p54"/>
          <p:cNvSpPr txBox="1"/>
          <p:nvPr>
            <p:ph type="title"/>
          </p:nvPr>
        </p:nvSpPr>
        <p:spPr>
          <a:xfrm>
            <a:off x="476250" y="48821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唯有「天帝之眼」</a:t>
            </a:r>
            <a:r>
              <a:rPr lang="zh-TW">
                <a:solidFill>
                  <a:schemeClr val="lt1"/>
                </a:solidFill>
              </a:rPr>
              <a:t>？</a:t>
            </a:r>
            <a:endParaRPr/>
          </a:p>
        </p:txBody>
      </p:sp>
      <p:pic>
        <p:nvPicPr>
          <p:cNvPr id="369" name="Google Shape;36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5" y="688875"/>
            <a:ext cx="7485049" cy="3929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9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預測：已知</a:t>
            </a:r>
            <a:r>
              <a:rPr lang="zh-TW">
                <a:solidFill>
                  <a:schemeClr val="dk1"/>
                </a:solidFill>
              </a:rPr>
              <a:t>Lag 0，猜測</a:t>
            </a:r>
            <a:r>
              <a:rPr lang="zh-TW"/>
              <a:t>Lag 1</a:t>
            </a:r>
            <a:endParaRPr/>
          </a:p>
        </p:txBody>
      </p:sp>
      <p:sp>
        <p:nvSpPr>
          <p:cNvPr id="911" name="Google Shape;911;p9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12" name="Google Shape;912;p9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13" name="Google Shape;913;p90"/>
          <p:cNvGraphicFramePr/>
          <p:nvPr/>
        </p:nvGraphicFramePr>
        <p:xfrm>
          <a:off x="195663" y="17216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026900"/>
                <a:gridCol w="421525"/>
                <a:gridCol w="796700"/>
                <a:gridCol w="986525"/>
                <a:gridCol w="803000"/>
                <a:gridCol w="891850"/>
              </a:tblGrid>
              <a:tr h="601025">
                <a:tc gridSpan="3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</a:tr>
              <a:tr h="10000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0522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05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機率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0.22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486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機率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0.22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68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機率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0.22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914" name="Google Shape;914;p90"/>
          <p:cNvSpPr/>
          <p:nvPr/>
        </p:nvSpPr>
        <p:spPr>
          <a:xfrm>
            <a:off x="5762498" y="3844400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A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15" name="Google Shape;915;p90"/>
          <p:cNvSpPr/>
          <p:nvPr/>
        </p:nvSpPr>
        <p:spPr>
          <a:xfrm>
            <a:off x="7156062" y="3844400"/>
            <a:ext cx="634800" cy="580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B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16" name="Google Shape;916;p90"/>
          <p:cNvSpPr/>
          <p:nvPr/>
        </p:nvSpPr>
        <p:spPr>
          <a:xfrm>
            <a:off x="7156048" y="2713475"/>
            <a:ext cx="634800" cy="580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A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17" name="Google Shape;917;p90"/>
          <p:cNvSpPr/>
          <p:nvPr/>
        </p:nvSpPr>
        <p:spPr>
          <a:xfrm>
            <a:off x="7156048" y="4975325"/>
            <a:ext cx="634800" cy="580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C</a:t>
            </a:r>
            <a:r>
              <a:rPr lang="zh-TW" sz="3600">
                <a:solidFill>
                  <a:srgbClr val="FFFFFF"/>
                </a:solidFill>
              </a:rPr>
              <a:t> </a:t>
            </a:r>
            <a:endParaRPr sz="3600">
              <a:solidFill>
                <a:srgbClr val="FFFFFF"/>
              </a:solidFill>
            </a:endParaRPr>
          </a:p>
        </p:txBody>
      </p:sp>
      <p:cxnSp>
        <p:nvCxnSpPr>
          <p:cNvPr id="918" name="Google Shape;918;p90"/>
          <p:cNvCxnSpPr>
            <a:stCxn id="914" idx="3"/>
            <a:endCxn id="916" idx="1"/>
          </p:cNvCxnSpPr>
          <p:nvPr/>
        </p:nvCxnSpPr>
        <p:spPr>
          <a:xfrm flipH="1" rot="10800000">
            <a:off x="6397298" y="3003800"/>
            <a:ext cx="758700" cy="1131000"/>
          </a:xfrm>
          <a:prstGeom prst="bentConnector3">
            <a:avLst>
              <a:gd fmla="val 50003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9" name="Google Shape;919;p90"/>
          <p:cNvCxnSpPr>
            <a:endCxn id="915" idx="1"/>
          </p:cNvCxnSpPr>
          <p:nvPr/>
        </p:nvCxnSpPr>
        <p:spPr>
          <a:xfrm>
            <a:off x="6397362" y="4134200"/>
            <a:ext cx="758700" cy="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0" name="Google Shape;920;p90"/>
          <p:cNvCxnSpPr>
            <a:stCxn id="914" idx="3"/>
            <a:endCxn id="917" idx="1"/>
          </p:cNvCxnSpPr>
          <p:nvPr/>
        </p:nvCxnSpPr>
        <p:spPr>
          <a:xfrm>
            <a:off x="6397298" y="4134800"/>
            <a:ext cx="758700" cy="1131000"/>
          </a:xfrm>
          <a:prstGeom prst="bentConnector3">
            <a:avLst>
              <a:gd fmla="val 50003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1" name="Google Shape;921;p90"/>
          <p:cNvSpPr txBox="1"/>
          <p:nvPr/>
        </p:nvSpPr>
        <p:spPr>
          <a:xfrm>
            <a:off x="5566263" y="3228750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Lag 0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22" name="Google Shape;922;p90"/>
          <p:cNvSpPr txBox="1"/>
          <p:nvPr/>
        </p:nvSpPr>
        <p:spPr>
          <a:xfrm>
            <a:off x="6900588" y="2170325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Lag 1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23" name="Google Shape;923;p90"/>
          <p:cNvSpPr txBox="1"/>
          <p:nvPr/>
        </p:nvSpPr>
        <p:spPr>
          <a:xfrm>
            <a:off x="7924463" y="2803625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11%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24" name="Google Shape;924;p90"/>
          <p:cNvSpPr txBox="1"/>
          <p:nvPr/>
        </p:nvSpPr>
        <p:spPr>
          <a:xfrm>
            <a:off x="7924463" y="3934550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22%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925" name="Google Shape;925;p90"/>
          <p:cNvSpPr txBox="1"/>
          <p:nvPr/>
        </p:nvSpPr>
        <p:spPr>
          <a:xfrm>
            <a:off x="7924463" y="5065475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11%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26" name="Google Shape;926;p90"/>
          <p:cNvSpPr/>
          <p:nvPr/>
        </p:nvSpPr>
        <p:spPr>
          <a:xfrm>
            <a:off x="1195725" y="2882147"/>
            <a:ext cx="3893400" cy="1177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9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推理</a:t>
            </a:r>
            <a:r>
              <a:rPr lang="zh-TW"/>
              <a:t>：已知</a:t>
            </a:r>
            <a:r>
              <a:rPr lang="zh-TW">
                <a:solidFill>
                  <a:schemeClr val="dk1"/>
                </a:solidFill>
              </a:rPr>
              <a:t>Lag 1，</a:t>
            </a:r>
            <a:r>
              <a:rPr lang="zh-TW">
                <a:solidFill>
                  <a:schemeClr val="dk1"/>
                </a:solidFill>
              </a:rPr>
              <a:t>猜測</a:t>
            </a:r>
            <a:r>
              <a:rPr lang="zh-TW"/>
              <a:t>Lag 0</a:t>
            </a:r>
            <a:endParaRPr/>
          </a:p>
        </p:txBody>
      </p:sp>
      <p:sp>
        <p:nvSpPr>
          <p:cNvPr id="933" name="Google Shape;933;p9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34" name="Google Shape;934;p9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35" name="Google Shape;935;p91"/>
          <p:cNvGraphicFramePr/>
          <p:nvPr/>
        </p:nvGraphicFramePr>
        <p:xfrm>
          <a:off x="195663" y="17216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026900"/>
                <a:gridCol w="421525"/>
                <a:gridCol w="796700"/>
                <a:gridCol w="986525"/>
                <a:gridCol w="803000"/>
                <a:gridCol w="891850"/>
              </a:tblGrid>
              <a:tr h="601025">
                <a:tc gridSpan="3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</a:tr>
              <a:tr h="10000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0522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05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機率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0.22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486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機率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0.11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0.22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68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機率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0.22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936" name="Google Shape;936;p91"/>
          <p:cNvSpPr/>
          <p:nvPr/>
        </p:nvSpPr>
        <p:spPr>
          <a:xfrm>
            <a:off x="7854798" y="3844400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C</a:t>
            </a:r>
            <a:r>
              <a:rPr lang="zh-TW" sz="3600">
                <a:solidFill>
                  <a:srgbClr val="FFFFFF"/>
                </a:solidFill>
              </a:rPr>
              <a:t>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37" name="Google Shape;937;p91"/>
          <p:cNvSpPr/>
          <p:nvPr/>
        </p:nvSpPr>
        <p:spPr>
          <a:xfrm>
            <a:off x="6546462" y="3844400"/>
            <a:ext cx="634800" cy="580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B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38" name="Google Shape;938;p91"/>
          <p:cNvSpPr/>
          <p:nvPr/>
        </p:nvSpPr>
        <p:spPr>
          <a:xfrm>
            <a:off x="6546448" y="2713475"/>
            <a:ext cx="634800" cy="580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A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39" name="Google Shape;939;p91"/>
          <p:cNvSpPr/>
          <p:nvPr/>
        </p:nvSpPr>
        <p:spPr>
          <a:xfrm>
            <a:off x="6546448" y="4975325"/>
            <a:ext cx="634800" cy="580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C</a:t>
            </a:r>
            <a:r>
              <a:rPr lang="zh-TW" sz="3600">
                <a:solidFill>
                  <a:srgbClr val="FFFFFF"/>
                </a:solidFill>
              </a:rPr>
              <a:t> </a:t>
            </a:r>
            <a:endParaRPr sz="3600">
              <a:solidFill>
                <a:srgbClr val="FFFFFF"/>
              </a:solidFill>
            </a:endParaRPr>
          </a:p>
        </p:txBody>
      </p:sp>
      <p:cxnSp>
        <p:nvCxnSpPr>
          <p:cNvPr id="940" name="Google Shape;940;p91"/>
          <p:cNvCxnSpPr>
            <a:stCxn id="939" idx="3"/>
            <a:endCxn id="936" idx="1"/>
          </p:cNvCxnSpPr>
          <p:nvPr/>
        </p:nvCxnSpPr>
        <p:spPr>
          <a:xfrm flipH="1" rot="10800000">
            <a:off x="7181248" y="4134725"/>
            <a:ext cx="673500" cy="11310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1" name="Google Shape;941;p91"/>
          <p:cNvCxnSpPr>
            <a:stCxn id="938" idx="3"/>
            <a:endCxn id="936" idx="1"/>
          </p:cNvCxnSpPr>
          <p:nvPr/>
        </p:nvCxnSpPr>
        <p:spPr>
          <a:xfrm>
            <a:off x="7181248" y="3003875"/>
            <a:ext cx="673500" cy="11310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2" name="Google Shape;942;p91"/>
          <p:cNvCxnSpPr>
            <a:stCxn id="937" idx="3"/>
            <a:endCxn id="936" idx="1"/>
          </p:cNvCxnSpPr>
          <p:nvPr/>
        </p:nvCxnSpPr>
        <p:spPr>
          <a:xfrm>
            <a:off x="7181262" y="4134800"/>
            <a:ext cx="673500" cy="600"/>
          </a:xfrm>
          <a:prstGeom prst="bentConnector3">
            <a:avLst>
              <a:gd fmla="val 50003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3" name="Google Shape;943;p91"/>
          <p:cNvSpPr txBox="1"/>
          <p:nvPr/>
        </p:nvSpPr>
        <p:spPr>
          <a:xfrm>
            <a:off x="7599338" y="3228750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Lag 1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44" name="Google Shape;944;p91"/>
          <p:cNvSpPr txBox="1"/>
          <p:nvPr/>
        </p:nvSpPr>
        <p:spPr>
          <a:xfrm>
            <a:off x="6290988" y="2170325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Lag 0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45" name="Google Shape;945;p91"/>
          <p:cNvSpPr txBox="1"/>
          <p:nvPr/>
        </p:nvSpPr>
        <p:spPr>
          <a:xfrm>
            <a:off x="5257463" y="2803625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11%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46" name="Google Shape;946;p91"/>
          <p:cNvSpPr txBox="1"/>
          <p:nvPr/>
        </p:nvSpPr>
        <p:spPr>
          <a:xfrm>
            <a:off x="5257463" y="3934550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22%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947" name="Google Shape;947;p91"/>
          <p:cNvSpPr txBox="1"/>
          <p:nvPr/>
        </p:nvSpPr>
        <p:spPr>
          <a:xfrm>
            <a:off x="5257463" y="5065475"/>
            <a:ext cx="1145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0</a:t>
            </a:r>
            <a:r>
              <a:rPr lang="zh-TW" sz="2400">
                <a:solidFill>
                  <a:schemeClr val="dk2"/>
                </a:solidFill>
              </a:rPr>
              <a:t>%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48" name="Google Shape;948;p91"/>
          <p:cNvSpPr/>
          <p:nvPr/>
        </p:nvSpPr>
        <p:spPr>
          <a:xfrm>
            <a:off x="4190200" y="2290825"/>
            <a:ext cx="898800" cy="410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92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滯後序列分析：檢定統計量</a:t>
            </a:r>
            <a:endParaRPr b="0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調整後的殘差</a:t>
            </a:r>
            <a:endParaRPr/>
          </a:p>
        </p:txBody>
      </p:sp>
      <p:sp>
        <p:nvSpPr>
          <p:cNvPr id="955" name="Google Shape;955;p9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6" name="Google Shape;956;p92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4.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3" name="Google Shape;963;p93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[A⇨B] </a:t>
            </a:r>
            <a:r>
              <a:rPr lang="zh-TW">
                <a:solidFill>
                  <a:schemeClr val="lt1"/>
                </a:solidFill>
              </a:rPr>
              <a:t>[B⇨C] [C⇨A]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lt1"/>
                </a:solidFill>
              </a:rPr>
              <a:t>序列轉移次數真的比較多嗎？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4" name="Google Shape;964;p93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65" name="Google Shape;965;p93"/>
          <p:cNvGraphicFramePr/>
          <p:nvPr/>
        </p:nvGraphicFramePr>
        <p:xfrm>
          <a:off x="4126725" y="12393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66" name="Google Shape;966;p93"/>
          <p:cNvSpPr/>
          <p:nvPr/>
        </p:nvSpPr>
        <p:spPr>
          <a:xfrm>
            <a:off x="7014750" y="295777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67" name="Google Shape;967;p93"/>
          <p:cNvSpPr/>
          <p:nvPr/>
        </p:nvSpPr>
        <p:spPr>
          <a:xfrm>
            <a:off x="6463800" y="239167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968" name="Google Shape;968;p93"/>
          <p:cNvSpPr/>
          <p:nvPr/>
        </p:nvSpPr>
        <p:spPr>
          <a:xfrm>
            <a:off x="5898350" y="355157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969" name="Google Shape;96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175" y="1855400"/>
            <a:ext cx="2671050" cy="27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93"/>
          <p:cNvSpPr/>
          <p:nvPr/>
        </p:nvSpPr>
        <p:spPr>
          <a:xfrm>
            <a:off x="1019670" y="2611891"/>
            <a:ext cx="552300" cy="203700"/>
          </a:xfrm>
          <a:prstGeom prst="roundRect">
            <a:avLst>
              <a:gd fmla="val 16667" name="adj"/>
            </a:avLst>
          </a:prstGeom>
          <a:solidFill>
            <a:srgbClr val="185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FFFF"/>
                </a:solidFill>
              </a:rPr>
              <a:t>!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971" name="Google Shape;971;p93"/>
          <p:cNvSpPr txBox="1"/>
          <p:nvPr/>
        </p:nvSpPr>
        <p:spPr>
          <a:xfrm rot="900151">
            <a:off x="1579339" y="1378746"/>
            <a:ext cx="2273804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BOSS有能!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78" name="Google Shape;978;p94"/>
          <p:cNvSpPr txBox="1"/>
          <p:nvPr>
            <p:ph type="title"/>
          </p:nvPr>
        </p:nvSpPr>
        <p:spPr>
          <a:xfrm>
            <a:off x="476250" y="5026500"/>
            <a:ext cx="35424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卡方檢定！</a:t>
            </a:r>
            <a:endParaRPr/>
          </a:p>
        </p:txBody>
      </p:sp>
      <p:sp>
        <p:nvSpPr>
          <p:cNvPr id="979" name="Google Shape;979;p94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0" name="Google Shape;98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175" y="1855400"/>
            <a:ext cx="2671050" cy="27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94"/>
          <p:cNvSpPr/>
          <p:nvPr/>
        </p:nvSpPr>
        <p:spPr>
          <a:xfrm>
            <a:off x="1019670" y="2611891"/>
            <a:ext cx="552300" cy="203700"/>
          </a:xfrm>
          <a:prstGeom prst="roundRect">
            <a:avLst>
              <a:gd fmla="val 16667" name="adj"/>
            </a:avLst>
          </a:prstGeom>
          <a:solidFill>
            <a:srgbClr val="185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FFFF"/>
                </a:solidFill>
              </a:rPr>
              <a:t>!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982" name="Google Shape;982;p94"/>
          <p:cNvSpPr txBox="1"/>
          <p:nvPr/>
        </p:nvSpPr>
        <p:spPr>
          <a:xfrm rot="900151">
            <a:off x="1579339" y="1378746"/>
            <a:ext cx="2273804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BOSS有能!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983" name="Google Shape;983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8700" y="152400"/>
            <a:ext cx="4550174" cy="62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94"/>
          <p:cNvSpPr/>
          <p:nvPr/>
        </p:nvSpPr>
        <p:spPr>
          <a:xfrm>
            <a:off x="5693706" y="5082850"/>
            <a:ext cx="2643600" cy="1098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卡方檢定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計算器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descr="[Slide] web page 網頁 Slide" id="985" name="Google Shape;985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3606" y="3951250"/>
            <a:ext cx="1243800" cy="12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9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92" name="Google Shape;992;p95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卡方檢定統計量χ2 = 4.522 ，p值 = 0.340 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00"/>
                </a:solidFill>
              </a:rPr>
              <a:t>未達α = 0.05的顯著水準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993" name="Google Shape;993;p95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94" name="Google Shape;994;p95"/>
          <p:cNvGraphicFramePr/>
          <p:nvPr/>
        </p:nvGraphicFramePr>
        <p:xfrm>
          <a:off x="4126725" y="12393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95" name="Google Shape;99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175" y="1855400"/>
            <a:ext cx="2671050" cy="27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95"/>
          <p:cNvSpPr/>
          <p:nvPr/>
        </p:nvSpPr>
        <p:spPr>
          <a:xfrm>
            <a:off x="1019670" y="2611891"/>
            <a:ext cx="552300" cy="203700"/>
          </a:xfrm>
          <a:prstGeom prst="roundRect">
            <a:avLst>
              <a:gd fmla="val 16667" name="adj"/>
            </a:avLst>
          </a:prstGeom>
          <a:solidFill>
            <a:srgbClr val="185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...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997" name="Google Shape;997;p95"/>
          <p:cNvSpPr txBox="1"/>
          <p:nvPr/>
        </p:nvSpPr>
        <p:spPr>
          <a:xfrm rot="900151">
            <a:off x="1579339" y="1378746"/>
            <a:ext cx="2273804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BOSS無能...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98" name="Google Shape;998;p95"/>
          <p:cNvSpPr/>
          <p:nvPr/>
        </p:nvSpPr>
        <p:spPr>
          <a:xfrm rot="-899922">
            <a:off x="3645965" y="828802"/>
            <a:ext cx="2369422" cy="632962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卡方檢定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9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卡方檢定的限制</a:t>
            </a:r>
            <a:endParaRPr/>
          </a:p>
        </p:txBody>
      </p:sp>
      <p:sp>
        <p:nvSpPr>
          <p:cNvPr id="1005" name="Google Shape;1005;p96"/>
          <p:cNvSpPr txBox="1"/>
          <p:nvPr>
            <p:ph idx="2" type="body"/>
          </p:nvPr>
        </p:nvSpPr>
        <p:spPr>
          <a:xfrm>
            <a:off x="5045625" y="1791150"/>
            <a:ext cx="38277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卡方檢定適用場合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樣本數量最好在30以上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0</a:t>
            </a:r>
            <a:r>
              <a:rPr lang="zh-TW"/>
              <a:t>細格數量不可超過</a:t>
            </a:r>
            <a:br>
              <a:rPr lang="zh-TW"/>
            </a:br>
            <a:r>
              <a:rPr lang="zh-TW"/>
              <a:t>細格總數的1/4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然而，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事件轉移表很多細格會是0</a:t>
            </a:r>
            <a:endParaRPr/>
          </a:p>
        </p:txBody>
      </p:sp>
      <p:sp>
        <p:nvSpPr>
          <p:cNvPr id="1006" name="Google Shape;1006;p9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007" name="Google Shape;1007;p96"/>
          <p:cNvGraphicFramePr/>
          <p:nvPr/>
        </p:nvGraphicFramePr>
        <p:xfrm>
          <a:off x="559975" y="2297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0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0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0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00"/>
                          </a:solidFill>
                        </a:rPr>
                        <a:t>9</a:t>
                      </a:r>
                      <a:endParaRPr sz="24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9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期望次數與殘差的計算</a:t>
            </a:r>
            <a:endParaRPr/>
          </a:p>
        </p:txBody>
      </p:sp>
      <p:sp>
        <p:nvSpPr>
          <p:cNvPr id="1014" name="Google Shape;1014;p9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5" name="Google Shape;1015;p97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97"/>
          <p:cNvSpPr txBox="1"/>
          <p:nvPr>
            <p:ph idx="2" type="body"/>
          </p:nvPr>
        </p:nvSpPr>
        <p:spPr>
          <a:xfrm>
            <a:off x="630250" y="3584072"/>
            <a:ext cx="3868800" cy="28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期望次數：</a:t>
            </a:r>
            <a:r>
              <a:rPr lang="zh-TW" u="sng"/>
              <a:t>理論上</a:t>
            </a:r>
            <a:r>
              <a:rPr lang="zh-TW"/>
              <a:t>這個序列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應該要出現的次數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zh-TW">
                <a:solidFill>
                  <a:srgbClr val="274E13"/>
                </a:solidFill>
              </a:rPr>
              <a:t>f(g)</a:t>
            </a:r>
            <a:r>
              <a:rPr lang="zh-TW">
                <a:solidFill>
                  <a:schemeClr val="dk1"/>
                </a:solidFill>
              </a:rPr>
              <a:t>：事件g 的總數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TW">
                <a:solidFill>
                  <a:srgbClr val="7F6000"/>
                </a:solidFill>
              </a:rPr>
              <a:t>p(t)</a:t>
            </a:r>
            <a:r>
              <a:rPr lang="zh-TW">
                <a:solidFill>
                  <a:schemeClr val="dk1"/>
                </a:solidFill>
              </a:rPr>
              <a:t>：發生事件t的機率</a:t>
            </a:r>
            <a:endParaRPr/>
          </a:p>
        </p:txBody>
      </p:sp>
      <p:sp>
        <p:nvSpPr>
          <p:cNvPr id="1017" name="Google Shape;1017;p97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2"/>
                </a:solidFill>
              </a:rPr>
              <a:t>期望次數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1018" name="Google Shape;1018;p97"/>
          <p:cNvSpPr txBox="1"/>
          <p:nvPr>
            <p:ph idx="4294967295" type="body"/>
          </p:nvPr>
        </p:nvSpPr>
        <p:spPr>
          <a:xfrm>
            <a:off x="4629150" y="3704696"/>
            <a:ext cx="3887700" cy="27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殘差：這個序列實際次數跟理論次數之間的差距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Noto Symbol"/>
              <a:buChar char="●"/>
            </a:pPr>
            <a:r>
              <a:rPr b="1" lang="zh-TW">
                <a:solidFill>
                  <a:srgbClr val="980000"/>
                </a:solidFill>
              </a:rPr>
              <a:t>f(g,t)</a:t>
            </a:r>
            <a:r>
              <a:rPr lang="zh-TW">
                <a:solidFill>
                  <a:schemeClr val="dk1"/>
                </a:solidFill>
              </a:rPr>
              <a:t>：事件g 到事件t的次數</a:t>
            </a:r>
            <a:endParaRPr/>
          </a:p>
        </p:txBody>
      </p:sp>
      <p:sp>
        <p:nvSpPr>
          <p:cNvPr id="1019" name="Google Shape;1019;p97"/>
          <p:cNvSpPr txBox="1"/>
          <p:nvPr>
            <p:ph idx="4294967295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2"/>
                </a:solidFill>
              </a:rPr>
              <a:t>殘差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020" name="Google Shape;1020;p97"/>
          <p:cNvPicPr preferRelativeResize="0"/>
          <p:nvPr/>
        </p:nvPicPr>
        <p:blipFill rotWithShape="1">
          <a:blip r:embed="rId3">
            <a:alphaModFix/>
          </a:blip>
          <a:srcRect b="57738" l="56038" r="17111" t="0"/>
          <a:stretch/>
        </p:blipFill>
        <p:spPr>
          <a:xfrm>
            <a:off x="1529147" y="2613927"/>
            <a:ext cx="2158325" cy="6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97"/>
          <p:cNvSpPr/>
          <p:nvPr/>
        </p:nvSpPr>
        <p:spPr>
          <a:xfrm>
            <a:off x="3582935" y="1129713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g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022" name="Google Shape;1022;p97"/>
          <p:cNvSpPr/>
          <p:nvPr/>
        </p:nvSpPr>
        <p:spPr>
          <a:xfrm>
            <a:off x="4976500" y="1129713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t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023" name="Google Shape;1023;p97"/>
          <p:cNvSpPr/>
          <p:nvPr/>
        </p:nvSpPr>
        <p:spPr>
          <a:xfrm flipH="1">
            <a:off x="4312465" y="1157763"/>
            <a:ext cx="5691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4" name="Google Shape;1024;p97"/>
          <p:cNvPicPr preferRelativeResize="0"/>
          <p:nvPr/>
        </p:nvPicPr>
        <p:blipFill rotWithShape="1">
          <a:blip r:embed="rId3">
            <a:alphaModFix/>
          </a:blip>
          <a:srcRect b="57738" l="29404" r="17114" t="0"/>
          <a:stretch/>
        </p:blipFill>
        <p:spPr>
          <a:xfrm>
            <a:off x="4423441" y="2613925"/>
            <a:ext cx="4299124" cy="6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97"/>
          <p:cNvSpPr/>
          <p:nvPr/>
        </p:nvSpPr>
        <p:spPr>
          <a:xfrm rot="900070">
            <a:off x="7407246" y="2058012"/>
            <a:ext cx="1507888" cy="524608"/>
          </a:xfrm>
          <a:prstGeom prst="wedgeRoundRectCallout">
            <a:avLst>
              <a:gd fmla="val -19577" name="adj1"/>
              <a:gd fmla="val 7948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期望次數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9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32" name="Google Shape;1032;p9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檢定統計量：調整後殘差</a:t>
            </a:r>
            <a:endParaRPr/>
          </a:p>
        </p:txBody>
      </p:sp>
      <p:sp>
        <p:nvSpPr>
          <p:cNvPr id="1033" name="Google Shape;1033;p98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Allison &amp; Liker (1982)</a:t>
            </a:r>
            <a:endParaRPr/>
          </a:p>
        </p:txBody>
      </p:sp>
      <p:pic>
        <p:nvPicPr>
          <p:cNvPr id="1034" name="Google Shape;1034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050" y="2006700"/>
            <a:ext cx="6385300" cy="11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98"/>
          <p:cNvSpPr txBox="1"/>
          <p:nvPr/>
        </p:nvSpPr>
        <p:spPr>
          <a:xfrm>
            <a:off x="431550" y="2394825"/>
            <a:ext cx="18366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調整後殘差</a:t>
            </a:r>
            <a:endParaRPr sz="2400"/>
          </a:p>
        </p:txBody>
      </p:sp>
      <p:sp>
        <p:nvSpPr>
          <p:cNvPr id="1036" name="Google Shape;1036;p98"/>
          <p:cNvSpPr txBox="1"/>
          <p:nvPr>
            <p:ph idx="1" type="body"/>
          </p:nvPr>
        </p:nvSpPr>
        <p:spPr>
          <a:xfrm>
            <a:off x="4361975" y="3566750"/>
            <a:ext cx="4537800" cy="292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rgbClr val="980000"/>
                </a:solidFill>
              </a:rPr>
              <a:t>f(g,t)</a:t>
            </a:r>
            <a:r>
              <a:rPr lang="zh-TW"/>
              <a:t>：</a:t>
            </a:r>
            <a:r>
              <a:rPr lang="zh-TW">
                <a:solidFill>
                  <a:schemeClr val="dk1"/>
                </a:solidFill>
              </a:rPr>
              <a:t>事件</a:t>
            </a:r>
            <a:r>
              <a:rPr lang="zh-TW"/>
              <a:t>g 到</a:t>
            </a:r>
            <a:r>
              <a:rPr lang="zh-TW">
                <a:solidFill>
                  <a:schemeClr val="dk1"/>
                </a:solidFill>
              </a:rPr>
              <a:t>事件</a:t>
            </a:r>
            <a:r>
              <a:rPr lang="zh-TW"/>
              <a:t>t的次數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rgbClr val="274E13"/>
                </a:solidFill>
              </a:rPr>
              <a:t>f(g)</a:t>
            </a:r>
            <a:r>
              <a:rPr lang="zh-TW"/>
              <a:t>：事件g 的總數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rgbClr val="274E13"/>
                </a:solidFill>
              </a:rPr>
              <a:t>p(g)</a:t>
            </a:r>
            <a:r>
              <a:rPr lang="zh-TW">
                <a:solidFill>
                  <a:schemeClr val="dk1"/>
                </a:solidFill>
              </a:rPr>
              <a:t>：發生事件g的機率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rgbClr val="7F6000"/>
                </a:solidFill>
              </a:rPr>
              <a:t>p(t)</a:t>
            </a:r>
            <a:r>
              <a:rPr lang="zh-TW"/>
              <a:t>：發生</a:t>
            </a:r>
            <a:r>
              <a:rPr lang="zh-TW">
                <a:solidFill>
                  <a:schemeClr val="dk1"/>
                </a:solidFill>
              </a:rPr>
              <a:t>事件</a:t>
            </a:r>
            <a:r>
              <a:rPr lang="zh-TW"/>
              <a:t>t的機率</a:t>
            </a:r>
            <a:endParaRPr/>
          </a:p>
        </p:txBody>
      </p:sp>
      <p:sp>
        <p:nvSpPr>
          <p:cNvPr id="1037" name="Google Shape;1037;p98"/>
          <p:cNvSpPr/>
          <p:nvPr/>
        </p:nvSpPr>
        <p:spPr>
          <a:xfrm>
            <a:off x="1891248" y="4593163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g</a:t>
            </a:r>
            <a:r>
              <a:rPr lang="zh-TW" sz="3600">
                <a:solidFill>
                  <a:srgbClr val="FFFFFF"/>
                </a:solidFill>
              </a:rPr>
              <a:t>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038" name="Google Shape;1038;p98"/>
          <p:cNvSpPr/>
          <p:nvPr/>
        </p:nvSpPr>
        <p:spPr>
          <a:xfrm>
            <a:off x="3284812" y="4593163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t</a:t>
            </a:r>
            <a:r>
              <a:rPr lang="zh-TW" sz="3600">
                <a:solidFill>
                  <a:srgbClr val="FFFFFF"/>
                </a:solidFill>
              </a:rPr>
              <a:t>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039" name="Google Shape;1039;p98"/>
          <p:cNvSpPr/>
          <p:nvPr/>
        </p:nvSpPr>
        <p:spPr>
          <a:xfrm flipH="1">
            <a:off x="2620778" y="4621213"/>
            <a:ext cx="5691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98"/>
          <p:cNvSpPr/>
          <p:nvPr/>
        </p:nvSpPr>
        <p:spPr>
          <a:xfrm>
            <a:off x="1503475" y="3554513"/>
            <a:ext cx="1969800" cy="763500"/>
          </a:xfrm>
          <a:prstGeom prst="wedgeRoundRectCallout">
            <a:avLst>
              <a:gd fmla="val -11502" name="adj1"/>
              <a:gd fmla="val 7661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0 (g)</a:t>
            </a:r>
            <a:endParaRPr sz="3200"/>
          </a:p>
        </p:txBody>
      </p:sp>
      <p:sp>
        <p:nvSpPr>
          <p:cNvPr id="1041" name="Google Shape;1041;p98"/>
          <p:cNvSpPr/>
          <p:nvPr/>
        </p:nvSpPr>
        <p:spPr>
          <a:xfrm>
            <a:off x="1920525" y="5449113"/>
            <a:ext cx="1969800" cy="763500"/>
          </a:xfrm>
          <a:prstGeom prst="wedgeRoundRectCallout">
            <a:avLst>
              <a:gd fmla="val 33571" name="adj1"/>
              <a:gd fmla="val -7848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1 (t)</a:t>
            </a:r>
            <a:endParaRPr sz="3200"/>
          </a:p>
        </p:txBody>
      </p:sp>
      <p:sp>
        <p:nvSpPr>
          <p:cNvPr id="1042" name="Google Shape;1042;p98"/>
          <p:cNvSpPr txBox="1"/>
          <p:nvPr/>
        </p:nvSpPr>
        <p:spPr>
          <a:xfrm>
            <a:off x="669325" y="4683313"/>
            <a:ext cx="1472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2"/>
                </a:solidFill>
              </a:rPr>
              <a:t>序列：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9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49" name="Google Shape;1049;p9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計算調整後殘差 (1/4)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f(g,t)跟f(g)</a:t>
            </a:r>
            <a:endParaRPr/>
          </a:p>
        </p:txBody>
      </p:sp>
      <p:sp>
        <p:nvSpPr>
          <p:cNvPr id="1050" name="Google Shape;1050;p99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51" name="Google Shape;1051;p99"/>
          <p:cNvGraphicFramePr/>
          <p:nvPr/>
        </p:nvGraphicFramePr>
        <p:xfrm>
          <a:off x="3004875" y="2413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</a:t>
                      </a: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52" name="Google Shape;1052;p99"/>
          <p:cNvSpPr/>
          <p:nvPr/>
        </p:nvSpPr>
        <p:spPr>
          <a:xfrm>
            <a:off x="770248" y="3909925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C</a:t>
            </a:r>
            <a:r>
              <a:rPr lang="zh-TW" sz="3600">
                <a:solidFill>
                  <a:srgbClr val="FFFFFF"/>
                </a:solidFill>
              </a:rPr>
              <a:t>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053" name="Google Shape;1053;p99"/>
          <p:cNvSpPr/>
          <p:nvPr/>
        </p:nvSpPr>
        <p:spPr>
          <a:xfrm>
            <a:off x="2163812" y="3909925"/>
            <a:ext cx="634800" cy="580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FF"/>
                </a:solidFill>
              </a:rPr>
              <a:t>A</a:t>
            </a:r>
            <a:r>
              <a:rPr lang="zh-TW" sz="3600">
                <a:solidFill>
                  <a:srgbClr val="FFFFFF"/>
                </a:solidFill>
              </a:rPr>
              <a:t>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054" name="Google Shape;1054;p99"/>
          <p:cNvSpPr/>
          <p:nvPr/>
        </p:nvSpPr>
        <p:spPr>
          <a:xfrm flipH="1">
            <a:off x="1499778" y="3937975"/>
            <a:ext cx="5691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99"/>
          <p:cNvSpPr/>
          <p:nvPr/>
        </p:nvSpPr>
        <p:spPr>
          <a:xfrm>
            <a:off x="382475" y="2871275"/>
            <a:ext cx="1969800" cy="763500"/>
          </a:xfrm>
          <a:prstGeom prst="wedgeRoundRectCallout">
            <a:avLst>
              <a:gd fmla="val -11502" name="adj1"/>
              <a:gd fmla="val 7661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0 (g)</a:t>
            </a:r>
            <a:endParaRPr sz="3200"/>
          </a:p>
        </p:txBody>
      </p:sp>
      <p:sp>
        <p:nvSpPr>
          <p:cNvPr id="1056" name="Google Shape;1056;p99"/>
          <p:cNvSpPr/>
          <p:nvPr/>
        </p:nvSpPr>
        <p:spPr>
          <a:xfrm>
            <a:off x="799525" y="4765875"/>
            <a:ext cx="1969800" cy="763500"/>
          </a:xfrm>
          <a:prstGeom prst="wedgeRoundRectCallout">
            <a:avLst>
              <a:gd fmla="val 33571" name="adj1"/>
              <a:gd fmla="val -7848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Lag 1 (t)</a:t>
            </a:r>
            <a:endParaRPr sz="3200"/>
          </a:p>
        </p:txBody>
      </p:sp>
      <p:sp>
        <p:nvSpPr>
          <p:cNvPr id="1057" name="Google Shape;1057;p99"/>
          <p:cNvSpPr/>
          <p:nvPr/>
        </p:nvSpPr>
        <p:spPr>
          <a:xfrm>
            <a:off x="6891575" y="476587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58" name="Google Shape;1058;p99"/>
          <p:cNvSpPr/>
          <p:nvPr/>
        </p:nvSpPr>
        <p:spPr>
          <a:xfrm>
            <a:off x="7643825" y="4667175"/>
            <a:ext cx="1023900" cy="763500"/>
          </a:xfrm>
          <a:prstGeom prst="wedgeRoundRectCallout">
            <a:avLst>
              <a:gd fmla="val -88515" name="adj1"/>
              <a:gd fmla="val 18559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f(g)</a:t>
            </a:r>
            <a:endParaRPr sz="3200"/>
          </a:p>
        </p:txBody>
      </p:sp>
      <p:sp>
        <p:nvSpPr>
          <p:cNvPr id="1059" name="Google Shape;1059;p99"/>
          <p:cNvSpPr/>
          <p:nvPr/>
        </p:nvSpPr>
        <p:spPr>
          <a:xfrm>
            <a:off x="5167750" y="5529375"/>
            <a:ext cx="1316400" cy="763500"/>
          </a:xfrm>
          <a:prstGeom prst="wedgeRoundRectCallout">
            <a:avLst>
              <a:gd fmla="val -55973" name="adj1"/>
              <a:gd fmla="val -8867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f(g,t)</a:t>
            </a:r>
            <a:endParaRPr sz="3200"/>
          </a:p>
        </p:txBody>
      </p:sp>
      <p:sp>
        <p:nvSpPr>
          <p:cNvPr id="1060" name="Google Shape;1060;p99"/>
          <p:cNvSpPr/>
          <p:nvPr/>
        </p:nvSpPr>
        <p:spPr>
          <a:xfrm>
            <a:off x="4731250" y="476587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5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感恩巴哈 讚歎巴哈 https://ani.gamer.com.tw/animeVideo.php?sn=5944#</a:t>
            </a:r>
            <a:endParaRPr/>
          </a:p>
        </p:txBody>
      </p:sp>
      <p:sp>
        <p:nvSpPr>
          <p:cNvPr id="376" name="Google Shape;376;p5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7" name="Google Shape;377;p55"/>
          <p:cNvSpPr txBox="1"/>
          <p:nvPr>
            <p:ph type="title"/>
          </p:nvPr>
        </p:nvSpPr>
        <p:spPr>
          <a:xfrm>
            <a:off x="476250" y="48821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唯有「天帝之眼」</a:t>
            </a:r>
            <a:r>
              <a:rPr lang="zh-TW">
                <a:solidFill>
                  <a:schemeClr val="lt1"/>
                </a:solidFill>
              </a:rPr>
              <a:t>？</a:t>
            </a:r>
            <a:endParaRPr/>
          </a:p>
        </p:txBody>
      </p:sp>
      <p:pic>
        <p:nvPicPr>
          <p:cNvPr id="378" name="Google Shape;3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5" y="688875"/>
            <a:ext cx="7485051" cy="393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0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67" name="Google Shape;1067;p10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計算調整後殘差</a:t>
            </a:r>
            <a:r>
              <a:rPr b="0" lang="zh-TW" sz="3200">
                <a:solidFill>
                  <a:schemeClr val="dk1"/>
                </a:solidFill>
              </a:rPr>
              <a:t> (2/4)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</a:t>
            </a:r>
            <a:r>
              <a:rPr lang="zh-TW"/>
              <a:t>(g)</a:t>
            </a:r>
            <a:endParaRPr/>
          </a:p>
        </p:txBody>
      </p:sp>
      <p:sp>
        <p:nvSpPr>
          <p:cNvPr id="1068" name="Google Shape;1068;p100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69" name="Google Shape;1069;p100"/>
          <p:cNvGraphicFramePr/>
          <p:nvPr/>
        </p:nvGraphicFramePr>
        <p:xfrm>
          <a:off x="393125" y="2413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</a:t>
                      </a: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70" name="Google Shape;1070;p100"/>
          <p:cNvSpPr/>
          <p:nvPr/>
        </p:nvSpPr>
        <p:spPr>
          <a:xfrm>
            <a:off x="4279825" y="476587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1" name="Google Shape;1071;p100"/>
          <p:cNvSpPr/>
          <p:nvPr/>
        </p:nvSpPr>
        <p:spPr>
          <a:xfrm>
            <a:off x="5032075" y="4667175"/>
            <a:ext cx="1023900" cy="763500"/>
          </a:xfrm>
          <a:prstGeom prst="wedgeRoundRectCallout">
            <a:avLst>
              <a:gd fmla="val -88515" name="adj1"/>
              <a:gd fmla="val 18559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f(g)</a:t>
            </a:r>
            <a:endParaRPr sz="3200"/>
          </a:p>
        </p:txBody>
      </p:sp>
      <p:pic>
        <p:nvPicPr>
          <p:cNvPr id="1072" name="Google Shape;107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473" y="2712975"/>
            <a:ext cx="3220125" cy="14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100"/>
          <p:cNvSpPr/>
          <p:nvPr/>
        </p:nvSpPr>
        <p:spPr>
          <a:xfrm>
            <a:off x="4279825" y="544732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74" name="Google Shape;1074;p100"/>
          <p:cNvSpPr/>
          <p:nvPr/>
        </p:nvSpPr>
        <p:spPr>
          <a:xfrm>
            <a:off x="5032075" y="5625425"/>
            <a:ext cx="2602800" cy="763500"/>
          </a:xfrm>
          <a:prstGeom prst="wedgeRoundRectCallout">
            <a:avLst>
              <a:gd fmla="val -62510" name="adj1"/>
              <a:gd fmla="val -15763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N</a:t>
            </a:r>
            <a:r>
              <a:rPr baseline="-25000" lang="zh-TW" sz="3200"/>
              <a:t>s</a:t>
            </a:r>
            <a:r>
              <a:rPr lang="zh-TW" sz="3200">
                <a:solidFill>
                  <a:schemeClr val="dk1"/>
                </a:solidFill>
              </a:rPr>
              <a:t>序列總數</a:t>
            </a:r>
            <a:endParaRPr baseline="-25000" sz="3200"/>
          </a:p>
        </p:txBody>
      </p:sp>
      <p:sp>
        <p:nvSpPr>
          <p:cNvPr id="1075" name="Google Shape;1075;p100"/>
          <p:cNvSpPr txBox="1"/>
          <p:nvPr/>
        </p:nvSpPr>
        <p:spPr>
          <a:xfrm>
            <a:off x="6614500" y="428616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= 2/9 </a:t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= 0.222</a:t>
            </a:r>
            <a:endParaRPr sz="36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0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82" name="Google Shape;1082;p10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計算調整後殘差</a:t>
            </a:r>
            <a:r>
              <a:rPr b="0" lang="zh-TW" sz="3200">
                <a:solidFill>
                  <a:schemeClr val="dk1"/>
                </a:solidFill>
              </a:rPr>
              <a:t> (3/4)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p(t)</a:t>
            </a:r>
            <a:endParaRPr/>
          </a:p>
        </p:txBody>
      </p:sp>
      <p:sp>
        <p:nvSpPr>
          <p:cNvPr id="1083" name="Google Shape;1083;p101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84" name="Google Shape;1084;p101"/>
          <p:cNvGraphicFramePr/>
          <p:nvPr/>
        </p:nvGraphicFramePr>
        <p:xfrm>
          <a:off x="393125" y="2413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</a:t>
                      </a:r>
                      <a:r>
                        <a:rPr lang="zh-TW" sz="2400">
                          <a:solidFill>
                            <a:schemeClr val="lt1"/>
                          </a:solidFill>
                        </a:rPr>
                        <a:t>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85" name="Google Shape;1085;p101"/>
          <p:cNvSpPr/>
          <p:nvPr/>
        </p:nvSpPr>
        <p:spPr>
          <a:xfrm>
            <a:off x="2191975" y="544732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86" name="Google Shape;1086;p101"/>
          <p:cNvSpPr/>
          <p:nvPr/>
        </p:nvSpPr>
        <p:spPr>
          <a:xfrm>
            <a:off x="2356875" y="4362375"/>
            <a:ext cx="1023900" cy="763500"/>
          </a:xfrm>
          <a:prstGeom prst="wedgeRoundRectCallout">
            <a:avLst>
              <a:gd fmla="val -30269" name="adj1"/>
              <a:gd fmla="val 85550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f(t)</a:t>
            </a:r>
            <a:endParaRPr sz="3200"/>
          </a:p>
        </p:txBody>
      </p:sp>
      <p:sp>
        <p:nvSpPr>
          <p:cNvPr id="1087" name="Google Shape;1087;p101"/>
          <p:cNvSpPr/>
          <p:nvPr/>
        </p:nvSpPr>
        <p:spPr>
          <a:xfrm>
            <a:off x="4279825" y="544732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088" name="Google Shape;1088;p101"/>
          <p:cNvSpPr/>
          <p:nvPr/>
        </p:nvSpPr>
        <p:spPr>
          <a:xfrm>
            <a:off x="5032075" y="5625425"/>
            <a:ext cx="1023900" cy="763500"/>
          </a:xfrm>
          <a:prstGeom prst="wedgeRoundRectCallout">
            <a:avLst>
              <a:gd fmla="val -93989" name="adj1"/>
              <a:gd fmla="val -17695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N</a:t>
            </a:r>
            <a:r>
              <a:rPr baseline="-25000" lang="zh-TW" sz="3200"/>
              <a:t>s</a:t>
            </a:r>
            <a:endParaRPr baseline="-25000" sz="3200"/>
          </a:p>
        </p:txBody>
      </p:sp>
      <p:sp>
        <p:nvSpPr>
          <p:cNvPr id="1089" name="Google Shape;1089;p101"/>
          <p:cNvSpPr txBox="1"/>
          <p:nvPr/>
        </p:nvSpPr>
        <p:spPr>
          <a:xfrm>
            <a:off x="6614500" y="4286163"/>
            <a:ext cx="3095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= 3/9 </a:t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= 0.333</a:t>
            </a:r>
            <a:endParaRPr sz="3600"/>
          </a:p>
        </p:txBody>
      </p:sp>
      <p:pic>
        <p:nvPicPr>
          <p:cNvPr id="1090" name="Google Shape;1090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650" y="2736600"/>
            <a:ext cx="3095100" cy="148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0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97" name="Google Shape;1097;p10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計算調整後殘差 (4/4)</a:t>
            </a:r>
            <a:endParaRPr/>
          </a:p>
        </p:txBody>
      </p:sp>
      <p:sp>
        <p:nvSpPr>
          <p:cNvPr id="1098" name="Google Shape;1098;p102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Allison &amp; Liker (1982)</a:t>
            </a:r>
            <a:endParaRPr/>
          </a:p>
        </p:txBody>
      </p:sp>
      <p:sp>
        <p:nvSpPr>
          <p:cNvPr id="1099" name="Google Shape;1099;p102"/>
          <p:cNvSpPr txBox="1"/>
          <p:nvPr/>
        </p:nvSpPr>
        <p:spPr>
          <a:xfrm>
            <a:off x="976025" y="2071275"/>
            <a:ext cx="75966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latin typeface="Calibri"/>
                <a:ea typeface="Calibri"/>
                <a:cs typeface="Calibri"/>
                <a:sym typeface="Calibri"/>
              </a:rPr>
              <a:t>f(g,t)=2  f(g)=2   </a:t>
            </a:r>
            <a:r>
              <a:rPr lang="zh-TW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p(g)=0.222   </a:t>
            </a:r>
            <a:r>
              <a:rPr lang="zh-TW" sz="2800">
                <a:latin typeface="Calibri"/>
                <a:ea typeface="Calibri"/>
                <a:cs typeface="Calibri"/>
                <a:sym typeface="Calibri"/>
              </a:rPr>
              <a:t>p(t)=0.333  </a:t>
            </a:r>
            <a:endParaRPr sz="2800"/>
          </a:p>
        </p:txBody>
      </p:sp>
      <p:pic>
        <p:nvPicPr>
          <p:cNvPr id="1100" name="Google Shape;110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25" y="2921075"/>
            <a:ext cx="7741750" cy="2124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102"/>
          <p:cNvSpPr txBox="1"/>
          <p:nvPr/>
        </p:nvSpPr>
        <p:spPr>
          <a:xfrm>
            <a:off x="1052225" y="5356175"/>
            <a:ext cx="24747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Calibri"/>
                <a:ea typeface="Calibri"/>
                <a:cs typeface="Calibri"/>
                <a:sym typeface="Calibri"/>
              </a:rPr>
              <a:t>= 2.269 </a:t>
            </a:r>
            <a:endParaRPr sz="3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Google Shape;1107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63" y="2208674"/>
            <a:ext cx="7871075" cy="37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10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09" name="Google Shape;1109;p10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顯著</a:t>
            </a:r>
            <a:r>
              <a:rPr lang="zh-TW"/>
              <a:t>轉移</a:t>
            </a:r>
            <a:r>
              <a:rPr lang="zh-TW"/>
              <a:t>檢定：z分佈</a:t>
            </a:r>
            <a:endParaRPr/>
          </a:p>
        </p:txBody>
      </p:sp>
      <p:sp>
        <p:nvSpPr>
          <p:cNvPr id="1110" name="Google Shape;1110;p10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103"/>
          <p:cNvSpPr txBox="1"/>
          <p:nvPr/>
        </p:nvSpPr>
        <p:spPr>
          <a:xfrm>
            <a:off x="-1507900" y="3537750"/>
            <a:ext cx="7342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103"/>
          <p:cNvSpPr/>
          <p:nvPr/>
        </p:nvSpPr>
        <p:spPr>
          <a:xfrm>
            <a:off x="2993475" y="2321000"/>
            <a:ext cx="3197700" cy="3228600"/>
          </a:xfrm>
          <a:prstGeom prst="rect">
            <a:avLst/>
          </a:prstGeom>
          <a:solidFill>
            <a:srgbClr val="ABD9CB">
              <a:alpha val="4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3" name="Google Shape;1113;p103"/>
          <p:cNvCxnSpPr/>
          <p:nvPr/>
        </p:nvCxnSpPr>
        <p:spPr>
          <a:xfrm>
            <a:off x="3017626" y="2068690"/>
            <a:ext cx="31671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14" name="Google Shape;1114;p103"/>
          <p:cNvCxnSpPr/>
          <p:nvPr/>
        </p:nvCxnSpPr>
        <p:spPr>
          <a:xfrm rot="10800000">
            <a:off x="3017625" y="1885050"/>
            <a:ext cx="0" cy="45180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5" name="Google Shape;1115;p103"/>
          <p:cNvCxnSpPr/>
          <p:nvPr/>
        </p:nvCxnSpPr>
        <p:spPr>
          <a:xfrm rot="10800000">
            <a:off x="6191050" y="1885050"/>
            <a:ext cx="0" cy="45180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6" name="Google Shape;1116;p103"/>
          <p:cNvSpPr txBox="1"/>
          <p:nvPr/>
        </p:nvSpPr>
        <p:spPr>
          <a:xfrm>
            <a:off x="6336150" y="6007425"/>
            <a:ext cx="23316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次數多到著顯！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117" name="Google Shape;1117;p103"/>
          <p:cNvSpPr txBox="1"/>
          <p:nvPr/>
        </p:nvSpPr>
        <p:spPr>
          <a:xfrm>
            <a:off x="3438538" y="6002550"/>
            <a:ext cx="23316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666666"/>
                </a:solidFill>
              </a:rPr>
              <a:t>未達顯著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1118" name="Google Shape;1118;p103"/>
          <p:cNvSpPr txBox="1"/>
          <p:nvPr/>
        </p:nvSpPr>
        <p:spPr>
          <a:xfrm>
            <a:off x="540938" y="6002550"/>
            <a:ext cx="23316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666666"/>
                </a:solidFill>
              </a:rPr>
              <a:t>沒有意義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1119" name="Google Shape;1119;p103"/>
          <p:cNvSpPr/>
          <p:nvPr/>
        </p:nvSpPr>
        <p:spPr>
          <a:xfrm>
            <a:off x="5901075" y="5602044"/>
            <a:ext cx="563700" cy="40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20" name="Google Shape;1120;p103"/>
          <p:cNvSpPr/>
          <p:nvPr/>
        </p:nvSpPr>
        <p:spPr>
          <a:xfrm>
            <a:off x="540950" y="2321000"/>
            <a:ext cx="2121900" cy="1110900"/>
          </a:xfrm>
          <a:prstGeom prst="wedgeRoundRectCallout">
            <a:avLst>
              <a:gd fmla="val 79174" name="adj1"/>
              <a:gd fmla="val 29856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顯著水準</a:t>
            </a:r>
            <a:endParaRPr b="1"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α = 0.05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21" name="Google Shape;1121;p103"/>
          <p:cNvSpPr txBox="1"/>
          <p:nvPr/>
        </p:nvSpPr>
        <p:spPr>
          <a:xfrm>
            <a:off x="6945000" y="5602050"/>
            <a:ext cx="1826700" cy="4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2"/>
                </a:solidFill>
              </a:rPr>
              <a:t>調整後殘差</a:t>
            </a:r>
            <a:endParaRPr b="1"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63" y="2208674"/>
            <a:ext cx="7871075" cy="37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10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29" name="Google Shape;1129;p10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顯著</a:t>
            </a:r>
            <a:r>
              <a:rPr lang="zh-TW"/>
              <a:t>轉移</a:t>
            </a:r>
            <a:r>
              <a:rPr lang="zh-TW"/>
              <a:t>檢定：z分佈</a:t>
            </a:r>
            <a:endParaRPr/>
          </a:p>
        </p:txBody>
      </p:sp>
      <p:sp>
        <p:nvSpPr>
          <p:cNvPr id="1130" name="Google Shape;1130;p104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104"/>
          <p:cNvSpPr txBox="1"/>
          <p:nvPr/>
        </p:nvSpPr>
        <p:spPr>
          <a:xfrm>
            <a:off x="-1507900" y="3537750"/>
            <a:ext cx="7342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104"/>
          <p:cNvSpPr/>
          <p:nvPr/>
        </p:nvSpPr>
        <p:spPr>
          <a:xfrm>
            <a:off x="2993475" y="2321000"/>
            <a:ext cx="3197700" cy="3228600"/>
          </a:xfrm>
          <a:prstGeom prst="rect">
            <a:avLst/>
          </a:prstGeom>
          <a:solidFill>
            <a:srgbClr val="ABD9CB">
              <a:alpha val="4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33" name="Google Shape;1133;p104"/>
          <p:cNvCxnSpPr/>
          <p:nvPr/>
        </p:nvCxnSpPr>
        <p:spPr>
          <a:xfrm>
            <a:off x="3017626" y="2068690"/>
            <a:ext cx="31671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34" name="Google Shape;1134;p104"/>
          <p:cNvCxnSpPr/>
          <p:nvPr/>
        </p:nvCxnSpPr>
        <p:spPr>
          <a:xfrm rot="10800000">
            <a:off x="3017625" y="1885050"/>
            <a:ext cx="0" cy="45180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5" name="Google Shape;1135;p104"/>
          <p:cNvCxnSpPr/>
          <p:nvPr/>
        </p:nvCxnSpPr>
        <p:spPr>
          <a:xfrm rot="10800000">
            <a:off x="6191050" y="1885050"/>
            <a:ext cx="0" cy="45180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6" name="Google Shape;1136;p104"/>
          <p:cNvSpPr txBox="1"/>
          <p:nvPr/>
        </p:nvSpPr>
        <p:spPr>
          <a:xfrm>
            <a:off x="6336150" y="6007425"/>
            <a:ext cx="23316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次數多到著顯！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137" name="Google Shape;1137;p104"/>
          <p:cNvSpPr txBox="1"/>
          <p:nvPr/>
        </p:nvSpPr>
        <p:spPr>
          <a:xfrm>
            <a:off x="3438538" y="6002550"/>
            <a:ext cx="23316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666666"/>
                </a:solidFill>
              </a:rPr>
              <a:t>未達顯著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1138" name="Google Shape;1138;p104"/>
          <p:cNvSpPr txBox="1"/>
          <p:nvPr/>
        </p:nvSpPr>
        <p:spPr>
          <a:xfrm>
            <a:off x="540938" y="6002550"/>
            <a:ext cx="23316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666666"/>
                </a:solidFill>
              </a:rPr>
              <a:t>沒有意義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1139" name="Google Shape;1139;p104"/>
          <p:cNvSpPr/>
          <p:nvPr/>
        </p:nvSpPr>
        <p:spPr>
          <a:xfrm>
            <a:off x="5901075" y="5602044"/>
            <a:ext cx="563700" cy="40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140" name="Google Shape;1140;p104"/>
          <p:cNvSpPr txBox="1"/>
          <p:nvPr/>
        </p:nvSpPr>
        <p:spPr>
          <a:xfrm>
            <a:off x="6945000" y="5602050"/>
            <a:ext cx="1826700" cy="4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2"/>
                </a:solidFill>
              </a:rPr>
              <a:t>調整後殘差</a:t>
            </a:r>
            <a:endParaRPr b="1" sz="2400">
              <a:solidFill>
                <a:schemeClr val="dk2"/>
              </a:solidFill>
            </a:endParaRPr>
          </a:p>
        </p:txBody>
      </p:sp>
      <p:cxnSp>
        <p:nvCxnSpPr>
          <p:cNvPr id="1141" name="Google Shape;1141;p104"/>
          <p:cNvCxnSpPr/>
          <p:nvPr/>
        </p:nvCxnSpPr>
        <p:spPr>
          <a:xfrm rot="10800000">
            <a:off x="6673425" y="3688600"/>
            <a:ext cx="0" cy="1853700"/>
          </a:xfrm>
          <a:prstGeom prst="straightConnector1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142" name="Google Shape;1142;p104"/>
          <p:cNvSpPr/>
          <p:nvPr/>
        </p:nvSpPr>
        <p:spPr>
          <a:xfrm>
            <a:off x="6079775" y="3380925"/>
            <a:ext cx="1187400" cy="763500"/>
          </a:xfrm>
          <a:prstGeom prst="wedgeRoundRectCallout">
            <a:avLst>
              <a:gd fmla="val 1354" name="adj1"/>
              <a:gd fmla="val 65029" name="adj2"/>
              <a:gd fmla="val 0" name="adj3"/>
            </a:avLst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143" name="Google Shape;1143;p104"/>
          <p:cNvSpPr txBox="1"/>
          <p:nvPr/>
        </p:nvSpPr>
        <p:spPr>
          <a:xfrm>
            <a:off x="5871225" y="3459050"/>
            <a:ext cx="1604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2.269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144" name="Google Shape;1144;p104"/>
          <p:cNvSpPr txBox="1"/>
          <p:nvPr/>
        </p:nvSpPr>
        <p:spPr>
          <a:xfrm rot="-899">
            <a:off x="6273875" y="2550767"/>
            <a:ext cx="3439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大於1.96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該序列達到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顯著轉移！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5"/>
          <p:cNvSpPr txBox="1"/>
          <p:nvPr>
            <p:ph type="title"/>
          </p:nvPr>
        </p:nvSpPr>
        <p:spPr>
          <a:xfrm>
            <a:off x="476250" y="170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調整後殘差</a:t>
            </a:r>
            <a:r>
              <a:rPr lang="zh-TW">
                <a:solidFill>
                  <a:schemeClr val="dk1"/>
                </a:solidFill>
              </a:rPr>
              <a:t>表完成</a:t>
            </a:r>
            <a:endParaRPr/>
          </a:p>
        </p:txBody>
      </p:sp>
      <p:sp>
        <p:nvSpPr>
          <p:cNvPr id="1151" name="Google Shape;1151;p10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52" name="Google Shape;1152;p10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53" name="Google Shape;1153;p105"/>
          <p:cNvGraphicFramePr/>
          <p:nvPr/>
        </p:nvGraphicFramePr>
        <p:xfrm>
          <a:off x="1354263" y="9566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97800"/>
                <a:gridCol w="597025"/>
                <a:gridCol w="877225"/>
                <a:gridCol w="1086250"/>
                <a:gridCol w="884175"/>
                <a:gridCol w="982000"/>
                <a:gridCol w="1307400"/>
              </a:tblGrid>
              <a:tr h="601025">
                <a:tc gridSpan="3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調整後殘差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-0.47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0.95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-0.47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調整後殘差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-1.50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0.00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1.50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調整後殘差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2.27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-1.13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-1.13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0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60" name="Google Shape;1160;p10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事件轉移圖</a:t>
            </a:r>
            <a:endParaRPr/>
          </a:p>
        </p:txBody>
      </p:sp>
      <p:sp>
        <p:nvSpPr>
          <p:cNvPr id="1161" name="Google Shape;1161;p10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2" name="Google Shape;1162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852" y="3850413"/>
            <a:ext cx="4552825" cy="20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106"/>
          <p:cNvSpPr/>
          <p:nvPr/>
        </p:nvSpPr>
        <p:spPr>
          <a:xfrm>
            <a:off x="3278400" y="3021550"/>
            <a:ext cx="2587200" cy="766500"/>
          </a:xfrm>
          <a:prstGeom prst="wedgeRoundRectCallout">
            <a:avLst>
              <a:gd fmla="val -11129" name="adj1"/>
              <a:gd fmla="val 118190" name="adj2"/>
              <a:gd fmla="val 0" name="adj3"/>
            </a:avLst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調整後殘差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164" name="Google Shape;1164;p106"/>
          <p:cNvSpPr/>
          <p:nvPr/>
        </p:nvSpPr>
        <p:spPr>
          <a:xfrm>
            <a:off x="688900" y="4175850"/>
            <a:ext cx="1570500" cy="1116300"/>
          </a:xfrm>
          <a:prstGeom prst="wedgeRoundRectCallout">
            <a:avLst>
              <a:gd fmla="val 77927" name="adj1"/>
              <a:gd fmla="val 9529" name="adj2"/>
              <a:gd fmla="val 0" name="adj3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Lag 0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事件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165" name="Google Shape;1165;p106"/>
          <p:cNvSpPr/>
          <p:nvPr/>
        </p:nvSpPr>
        <p:spPr>
          <a:xfrm>
            <a:off x="6675475" y="4175850"/>
            <a:ext cx="1570500" cy="1116300"/>
          </a:xfrm>
          <a:prstGeom prst="wedgeRoundRectCallout">
            <a:avLst>
              <a:gd fmla="val -80466" name="adj1"/>
              <a:gd fmla="val 6136" name="adj2"/>
              <a:gd fmla="val 0" name="adj3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Lag 1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事件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166" name="Google Shape;1166;p106"/>
          <p:cNvSpPr txBox="1"/>
          <p:nvPr/>
        </p:nvSpPr>
        <p:spPr>
          <a:xfrm>
            <a:off x="582725" y="2259100"/>
            <a:ext cx="4144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僅列出有顯著轉移的序列：</a:t>
            </a:r>
            <a:endParaRPr sz="2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0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73" name="Google Shape;1173;p107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4" name="Google Shape;1174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258" y="1565625"/>
            <a:ext cx="4347126" cy="244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187" y="1565613"/>
            <a:ext cx="4347135" cy="244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07"/>
          <p:cNvSpPr/>
          <p:nvPr/>
        </p:nvSpPr>
        <p:spPr>
          <a:xfrm>
            <a:off x="5111100" y="2497850"/>
            <a:ext cx="23157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 熱帶莽原區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77" name="Google Shape;1177;p107"/>
          <p:cNvSpPr/>
          <p:nvPr/>
        </p:nvSpPr>
        <p:spPr>
          <a:xfrm>
            <a:off x="2438763" y="2497850"/>
            <a:ext cx="17505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 沙漠區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78" name="Google Shape;1178;p107"/>
          <p:cNvSpPr/>
          <p:nvPr/>
        </p:nvSpPr>
        <p:spPr>
          <a:xfrm flipH="1">
            <a:off x="4278493" y="2525900"/>
            <a:ext cx="7434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107"/>
          <p:cNvSpPr txBox="1"/>
          <p:nvPr>
            <p:ph type="title"/>
          </p:nvPr>
        </p:nvSpPr>
        <p:spPr>
          <a:xfrm>
            <a:off x="476250" y="53313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這樣就可以規劃導覽了！</a:t>
            </a:r>
            <a:endParaRPr/>
          </a:p>
        </p:txBody>
      </p:sp>
      <p:grpSp>
        <p:nvGrpSpPr>
          <p:cNvPr id="1180" name="Google Shape;1180;p107"/>
          <p:cNvGrpSpPr/>
          <p:nvPr/>
        </p:nvGrpSpPr>
        <p:grpSpPr>
          <a:xfrm>
            <a:off x="3620046" y="3717050"/>
            <a:ext cx="1751508" cy="1816950"/>
            <a:chOff x="3851221" y="3259850"/>
            <a:chExt cx="1751508" cy="1816950"/>
          </a:xfrm>
        </p:grpSpPr>
        <p:pic>
          <p:nvPicPr>
            <p:cNvPr id="1181" name="Google Shape;1181;p1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51221" y="3259850"/>
              <a:ext cx="1751508" cy="1816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2" name="Google Shape;1182;p107"/>
            <p:cNvSpPr/>
            <p:nvPr/>
          </p:nvSpPr>
          <p:spPr>
            <a:xfrm>
              <a:off x="3957775" y="3755910"/>
              <a:ext cx="362100" cy="133500"/>
            </a:xfrm>
            <a:prstGeom prst="roundRect">
              <a:avLst>
                <a:gd fmla="val 16667" name="adj"/>
              </a:avLst>
            </a:prstGeom>
            <a:solidFill>
              <a:srgbClr val="185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FFFFFF"/>
                </a:solidFill>
              </a:endParaRPr>
            </a:p>
          </p:txBody>
        </p:sp>
      </p:grpSp>
      <p:sp>
        <p:nvSpPr>
          <p:cNvPr id="1183" name="Google Shape;1183;p107"/>
          <p:cNvSpPr txBox="1"/>
          <p:nvPr/>
        </p:nvSpPr>
        <p:spPr>
          <a:xfrm rot="900151">
            <a:off x="5218639" y="4630833"/>
            <a:ext cx="2273804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好~厲害！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84" name="Google Shape;1184;p107"/>
          <p:cNvSpPr txBox="1"/>
          <p:nvPr/>
        </p:nvSpPr>
        <p:spPr>
          <a:xfrm>
            <a:off x="3543850" y="4073300"/>
            <a:ext cx="7347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lt1"/>
                </a:solidFill>
              </a:rPr>
              <a:t>❤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0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10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2" name="Google Shape;1192;p108"/>
          <p:cNvSpPr txBox="1"/>
          <p:nvPr>
            <p:ph type="title"/>
          </p:nvPr>
        </p:nvSpPr>
        <p:spPr>
          <a:xfrm>
            <a:off x="715475" y="3023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複雜的例子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分析三重威脅</a:t>
            </a:r>
            <a:endParaRPr/>
          </a:p>
        </p:txBody>
      </p:sp>
      <p:sp>
        <p:nvSpPr>
          <p:cNvPr id="1193" name="Google Shape;1193;p10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94" name="Google Shape;1194;p108"/>
          <p:cNvGraphicFramePr/>
          <p:nvPr/>
        </p:nvGraphicFramePr>
        <p:xfrm>
          <a:off x="828413" y="15662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116200"/>
                <a:gridCol w="667850"/>
                <a:gridCol w="1380700"/>
                <a:gridCol w="815750"/>
                <a:gridCol w="989100"/>
                <a:gridCol w="1098525"/>
                <a:gridCol w="1098525"/>
              </a:tblGrid>
              <a:tr h="386000">
                <a:tc gridSpan="3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rowSpan="2"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18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78100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三重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投球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傳球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運球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8725">
                <a:tc row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三重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14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3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10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調整後殘差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0.00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2.08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-0.76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-2.01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075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投球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3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510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lt1"/>
                          </a:solidFill>
                        </a:rPr>
                        <a:t>調整後殘差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0.00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-2.73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0.05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3.85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38075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傳球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3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07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調整後</a:t>
                      </a: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0.00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1.22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-2.39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1.27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075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運球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頻率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5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7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2930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調整後</a:t>
                      </a: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殘差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0.00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-1.78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3.25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-1.56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0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01" name="Google Shape;1201;p109"/>
          <p:cNvSpPr txBox="1"/>
          <p:nvPr>
            <p:ph type="title"/>
          </p:nvPr>
        </p:nvSpPr>
        <p:spPr>
          <a:xfrm>
            <a:off x="715475" y="3023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複雜的例子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分析三重威脅</a:t>
            </a:r>
            <a:endParaRPr/>
          </a:p>
        </p:txBody>
      </p:sp>
      <p:sp>
        <p:nvSpPr>
          <p:cNvPr id="1202" name="Google Shape;1202;p10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109"/>
          <p:cNvSpPr/>
          <p:nvPr/>
        </p:nvSpPr>
        <p:spPr>
          <a:xfrm>
            <a:off x="3504749" y="2322450"/>
            <a:ext cx="2134500" cy="76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三重威脅</a:t>
            </a:r>
            <a:endParaRPr sz="3200"/>
          </a:p>
        </p:txBody>
      </p:sp>
      <p:sp>
        <p:nvSpPr>
          <p:cNvPr id="1204" name="Google Shape;1204;p109"/>
          <p:cNvSpPr/>
          <p:nvPr/>
        </p:nvSpPr>
        <p:spPr>
          <a:xfrm>
            <a:off x="1254274" y="3772350"/>
            <a:ext cx="2134500" cy="76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投球</a:t>
            </a:r>
            <a:endParaRPr sz="3200"/>
          </a:p>
        </p:txBody>
      </p:sp>
      <p:sp>
        <p:nvSpPr>
          <p:cNvPr id="1205" name="Google Shape;1205;p109"/>
          <p:cNvSpPr/>
          <p:nvPr/>
        </p:nvSpPr>
        <p:spPr>
          <a:xfrm>
            <a:off x="3504749" y="5207750"/>
            <a:ext cx="2134500" cy="76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傳球</a:t>
            </a:r>
            <a:endParaRPr sz="3200"/>
          </a:p>
        </p:txBody>
      </p:sp>
      <p:sp>
        <p:nvSpPr>
          <p:cNvPr id="1206" name="Google Shape;1206;p109"/>
          <p:cNvSpPr/>
          <p:nvPr/>
        </p:nvSpPr>
        <p:spPr>
          <a:xfrm>
            <a:off x="5984074" y="3772350"/>
            <a:ext cx="2134500" cy="76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運球</a:t>
            </a:r>
            <a:endParaRPr sz="3200"/>
          </a:p>
        </p:txBody>
      </p:sp>
      <p:cxnSp>
        <p:nvCxnSpPr>
          <p:cNvPr id="1207" name="Google Shape;1207;p109"/>
          <p:cNvCxnSpPr>
            <a:endCxn id="1204" idx="0"/>
          </p:cNvCxnSpPr>
          <p:nvPr/>
        </p:nvCxnSpPr>
        <p:spPr>
          <a:xfrm flipH="1">
            <a:off x="2321524" y="2704050"/>
            <a:ext cx="1183200" cy="1068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08" name="Google Shape;1208;p109"/>
          <p:cNvCxnSpPr>
            <a:endCxn id="1206" idx="1"/>
          </p:cNvCxnSpPr>
          <p:nvPr/>
        </p:nvCxnSpPr>
        <p:spPr>
          <a:xfrm>
            <a:off x="3388774" y="4154100"/>
            <a:ext cx="25953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9" name="Google Shape;1209;p109"/>
          <p:cNvCxnSpPr>
            <a:stCxn id="1206" idx="2"/>
            <a:endCxn id="1205" idx="3"/>
          </p:cNvCxnSpPr>
          <p:nvPr/>
        </p:nvCxnSpPr>
        <p:spPr>
          <a:xfrm flipH="1">
            <a:off x="5639224" y="4535850"/>
            <a:ext cx="1412100" cy="10536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0" name="Google Shape;1210;p109"/>
          <p:cNvSpPr txBox="1"/>
          <p:nvPr/>
        </p:nvSpPr>
        <p:spPr>
          <a:xfrm>
            <a:off x="2073725" y="3037950"/>
            <a:ext cx="1258800" cy="4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2.077</a:t>
            </a:r>
            <a:endParaRPr sz="2400"/>
          </a:p>
        </p:txBody>
      </p:sp>
      <p:sp>
        <p:nvSpPr>
          <p:cNvPr id="1211" name="Google Shape;1211;p109"/>
          <p:cNvSpPr txBox="1"/>
          <p:nvPr/>
        </p:nvSpPr>
        <p:spPr>
          <a:xfrm>
            <a:off x="3796000" y="3946600"/>
            <a:ext cx="1258800" cy="4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3.851</a:t>
            </a:r>
            <a:endParaRPr sz="2400"/>
          </a:p>
        </p:txBody>
      </p:sp>
      <p:sp>
        <p:nvSpPr>
          <p:cNvPr id="1212" name="Google Shape;1212;p109"/>
          <p:cNvSpPr txBox="1"/>
          <p:nvPr/>
        </p:nvSpPr>
        <p:spPr>
          <a:xfrm>
            <a:off x="6285900" y="4862400"/>
            <a:ext cx="1258800" cy="4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3.251</a:t>
            </a:r>
            <a:endParaRPr sz="2400"/>
          </a:p>
        </p:txBody>
      </p:sp>
      <p:sp>
        <p:nvSpPr>
          <p:cNvPr id="1213" name="Google Shape;1213;p109"/>
          <p:cNvSpPr/>
          <p:nvPr/>
        </p:nvSpPr>
        <p:spPr>
          <a:xfrm>
            <a:off x="5984075" y="2185413"/>
            <a:ext cx="2587200" cy="902100"/>
          </a:xfrm>
          <a:prstGeom prst="wedgeRoundRectCallout">
            <a:avLst>
              <a:gd fmla="val -62969" name="adj1"/>
              <a:gd fmla="val 139421" name="adj2"/>
              <a:gd fmla="val 0" name="adj3"/>
            </a:avLst>
          </a:prstGeom>
          <a:solidFill>
            <a:srgbClr val="351C75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調整後殘差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越大，線越粗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6"/>
          <p:cNvPicPr preferRelativeResize="0"/>
          <p:nvPr/>
        </p:nvPicPr>
        <p:blipFill rotWithShape="1">
          <a:blip r:embed="rId3">
            <a:alphaModFix/>
          </a:blip>
          <a:srcRect b="28810" l="0" r="0" t="5709"/>
          <a:stretch/>
        </p:blipFill>
        <p:spPr>
          <a:xfrm>
            <a:off x="0" y="391475"/>
            <a:ext cx="9144000" cy="44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6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7" name="Google Shape;387;p56"/>
          <p:cNvSpPr txBox="1"/>
          <p:nvPr>
            <p:ph type="title"/>
          </p:nvPr>
        </p:nvSpPr>
        <p:spPr>
          <a:xfrm>
            <a:off x="476250" y="48821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資料分析的「天帝之眼」：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</a:t>
            </a:r>
            <a:endParaRPr/>
          </a:p>
        </p:txBody>
      </p:sp>
      <p:pic>
        <p:nvPicPr>
          <p:cNvPr id="388" name="Google Shape;38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075" y="1250650"/>
            <a:ext cx="2576124" cy="36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1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0" name="Google Shape;1220;p11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注意：只可解釋一階事件序列</a:t>
            </a:r>
            <a:endParaRPr/>
          </a:p>
        </p:txBody>
      </p:sp>
      <p:sp>
        <p:nvSpPr>
          <p:cNvPr id="1221" name="Google Shape;1221;p110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正確的結論</a:t>
            </a:r>
            <a:endParaRPr/>
          </a:p>
        </p:txBody>
      </p:sp>
      <p:sp>
        <p:nvSpPr>
          <p:cNvPr id="1222" name="Google Shape;1222;p110"/>
          <p:cNvSpPr txBox="1"/>
          <p:nvPr>
            <p:ph idx="1" type="body"/>
          </p:nvPr>
        </p:nvSpPr>
        <p:spPr>
          <a:xfrm>
            <a:off x="630238" y="2439813"/>
            <a:ext cx="38688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事件「三重威脅」到事件「投球」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事件「投球」到事件「運球」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事件「運球」到事件「傳球」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以上序列出現顯著轉移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3" name="Google Shape;1223;p110"/>
          <p:cNvSpPr txBox="1"/>
          <p:nvPr>
            <p:ph idx="2" type="body"/>
          </p:nvPr>
        </p:nvSpPr>
        <p:spPr>
          <a:xfrm>
            <a:off x="4629150" y="2439813"/>
            <a:ext cx="3887700" cy="4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事件「三重威脅」到事件「投球」、再到事件「投球」、再到事件「運球」、最後是事件「傳球」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(未檢定序列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是否出現顯著轉移)</a:t>
            </a:r>
            <a:endParaRPr/>
          </a:p>
        </p:txBody>
      </p:sp>
      <p:sp>
        <p:nvSpPr>
          <p:cNvPr id="1224" name="Google Shape;1224;p110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錯誤的結論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25" name="Google Shape;1225;p110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1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32" name="Google Shape;1232;p111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實作：序列分析</a:t>
            </a:r>
            <a:endParaRPr/>
          </a:p>
        </p:txBody>
      </p:sp>
      <p:sp>
        <p:nvSpPr>
          <p:cNvPr id="1233" name="Google Shape;1233;p111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5.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914" y="2301950"/>
            <a:ext cx="3682163" cy="381535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0" name="Google Shape;1240;p11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41" name="Google Shape;1241;p112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序列分析計算器</a:t>
            </a:r>
            <a:endParaRPr/>
          </a:p>
        </p:txBody>
      </p:sp>
      <p:sp>
        <p:nvSpPr>
          <p:cNvPr id="1242" name="Google Shape;1242;p112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112"/>
          <p:cNvSpPr/>
          <p:nvPr/>
        </p:nvSpPr>
        <p:spPr>
          <a:xfrm>
            <a:off x="3250206" y="5082850"/>
            <a:ext cx="2643600" cy="109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序列分析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計算器</a:t>
            </a:r>
            <a:endParaRPr sz="3200"/>
          </a:p>
        </p:txBody>
      </p:sp>
      <p:pic>
        <p:nvPicPr>
          <p:cNvPr descr="[Slide] web page 網頁 Slide" id="1244" name="Google Shape;1244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106" y="3951250"/>
            <a:ext cx="1243800" cy="12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1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51" name="Google Shape;1251;p113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52" name="Google Shape;1252;p113"/>
          <p:cNvGraphicFramePr/>
          <p:nvPr/>
        </p:nvGraphicFramePr>
        <p:xfrm>
          <a:off x="396650" y="249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121250"/>
                <a:gridCol w="695175"/>
                <a:gridCol w="2386450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研究對象</a:t>
                      </a:r>
                      <a:br>
                        <a:rPr b="1" lang="zh-TW" sz="1800">
                          <a:solidFill>
                            <a:srgbClr val="FFFFFF"/>
                          </a:solidFill>
                        </a:rPr>
                      </a:b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 </a:t>
                      </a:r>
                      <a:r>
                        <a:rPr lang="zh-TW" sz="2400"/>
                        <a:t>熱帶莽原區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 熱帶莽原區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 叢林區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4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 沙漠區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 熱帶莽原區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6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 沙漠區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7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 熱帶莽原區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8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 叢林區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9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 叢林區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10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C 沙漠區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253" name="Google Shape;1253;p113"/>
          <p:cNvSpPr txBox="1"/>
          <p:nvPr/>
        </p:nvSpPr>
        <p:spPr>
          <a:xfrm>
            <a:off x="4747925" y="2413300"/>
            <a:ext cx="37458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案例數量：10筆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54" name="Google Shape;1254;p113"/>
          <p:cNvSpPr txBox="1"/>
          <p:nvPr/>
        </p:nvSpPr>
        <p:spPr>
          <a:xfrm>
            <a:off x="4747925" y="1256850"/>
            <a:ext cx="3745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遊客所在區域</a:t>
            </a:r>
            <a:endParaRPr b="1" sz="4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事件序列資料表</a:t>
            </a:r>
            <a:endParaRPr b="1" sz="4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55" name="Google Shape;1255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825" y="3397100"/>
            <a:ext cx="2671050" cy="27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113"/>
          <p:cNvSpPr/>
          <p:nvPr/>
        </p:nvSpPr>
        <p:spPr>
          <a:xfrm>
            <a:off x="4833320" y="4153591"/>
            <a:ext cx="552300" cy="203700"/>
          </a:xfrm>
          <a:prstGeom prst="roundRect">
            <a:avLst>
              <a:gd fmla="val 16667" name="adj"/>
            </a:avLst>
          </a:prstGeom>
          <a:solidFill>
            <a:srgbClr val="185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FFFF"/>
                </a:solidFill>
              </a:rPr>
              <a:t>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257" name="Google Shape;1257;p113"/>
          <p:cNvSpPr txBox="1"/>
          <p:nvPr/>
        </p:nvSpPr>
        <p:spPr>
          <a:xfrm rot="900151">
            <a:off x="6716314" y="4055121"/>
            <a:ext cx="2273804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幫幫BOSS吧！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1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64" name="Google Shape;1264;p114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11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實作學習單</a:t>
            </a:r>
            <a:endParaRPr/>
          </a:p>
        </p:txBody>
      </p:sp>
      <p:sp>
        <p:nvSpPr>
          <p:cNvPr id="1266" name="Google Shape;1266;p114"/>
          <p:cNvSpPr/>
          <p:nvPr/>
        </p:nvSpPr>
        <p:spPr>
          <a:xfrm>
            <a:off x="3250200" y="3321675"/>
            <a:ext cx="2643600" cy="228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實作：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序列分析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.docx</a:t>
            </a:r>
            <a:endParaRPr sz="3200"/>
          </a:p>
        </p:txBody>
      </p:sp>
      <p:pic>
        <p:nvPicPr>
          <p:cNvPr descr="[slide] google doc document homepage webpage slide" id="1267" name="Google Shape;1267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75" y="2452325"/>
            <a:ext cx="1227075" cy="12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1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74" name="Google Shape;1274;p115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W13-a. </a:t>
            </a:r>
            <a:r>
              <a:rPr lang="zh-TW"/>
              <a:t>序列分析</a:t>
            </a:r>
            <a:endParaRPr/>
          </a:p>
        </p:txBody>
      </p:sp>
      <p:sp>
        <p:nvSpPr>
          <p:cNvPr id="1275" name="Google Shape;1275;p115"/>
          <p:cNvSpPr txBox="1"/>
          <p:nvPr/>
        </p:nvSpPr>
        <p:spPr>
          <a:xfrm>
            <a:off x="4597250" y="1783075"/>
            <a:ext cx="40707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下載CSV檔案</a:t>
            </a:r>
            <a:b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上傳CSV檔案到</a:t>
            </a:r>
            <a:b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序列分析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計算器」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解讀報表</a:t>
            </a:r>
            <a:b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撰寫結論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google spreadsheet.png" id="1276" name="Google Shape;127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411" y="1943725"/>
            <a:ext cx="687739" cy="88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Slide] web page 網頁 Slide" id="1277" name="Google Shape;1277;p115"/>
          <p:cNvPicPr preferRelativeResize="0"/>
          <p:nvPr/>
        </p:nvPicPr>
        <p:blipFill rotWithShape="1">
          <a:blip r:embed="rId4">
            <a:alphaModFix/>
          </a:blip>
          <a:srcRect b="6015" l="14758" r="14489" t="0"/>
          <a:stretch/>
        </p:blipFill>
        <p:spPr>
          <a:xfrm>
            <a:off x="3713400" y="3178082"/>
            <a:ext cx="656115" cy="871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slide] google doc document homepage webpage slide" id="1278" name="Google Shape;1278;p115"/>
          <p:cNvPicPr preferRelativeResize="0"/>
          <p:nvPr/>
        </p:nvPicPr>
        <p:blipFill rotWithShape="1">
          <a:blip r:embed="rId5">
            <a:alphaModFix/>
          </a:blip>
          <a:srcRect b="9842" l="15319" r="15519" t="2044"/>
          <a:stretch/>
        </p:blipFill>
        <p:spPr>
          <a:xfrm>
            <a:off x="3736844" y="4714178"/>
            <a:ext cx="664296" cy="846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9" name="Google Shape;1279;p115"/>
          <p:cNvCxnSpPr/>
          <p:nvPr/>
        </p:nvCxnSpPr>
        <p:spPr>
          <a:xfrm>
            <a:off x="3676175" y="2965625"/>
            <a:ext cx="4182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0" name="Google Shape;1280;p115"/>
          <p:cNvCxnSpPr/>
          <p:nvPr/>
        </p:nvCxnSpPr>
        <p:spPr>
          <a:xfrm>
            <a:off x="3676175" y="4584375"/>
            <a:ext cx="4182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1" name="Google Shape;1281;p1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1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下載CSV檔案</a:t>
            </a:r>
            <a:endParaRPr/>
          </a:p>
        </p:txBody>
      </p:sp>
      <p:sp>
        <p:nvSpPr>
          <p:cNvPr id="1288" name="Google Shape;1288;p116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11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google spreadsheet.png" id="1290" name="Google Shape;129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75" y="169425"/>
            <a:ext cx="773750" cy="9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116"/>
          <p:cNvSpPr/>
          <p:nvPr/>
        </p:nvSpPr>
        <p:spPr>
          <a:xfrm>
            <a:off x="614750" y="3321675"/>
            <a:ext cx="2248200" cy="228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solidFill>
                  <a:schemeClr val="dk1"/>
                </a:solidFill>
              </a:rPr>
              <a:t>實作：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solidFill>
                  <a:schemeClr val="dk1"/>
                </a:solidFill>
              </a:rPr>
              <a:t>序列分析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>
                <a:solidFill>
                  <a:schemeClr val="dk1"/>
                </a:solidFill>
              </a:rPr>
              <a:t>.docx</a:t>
            </a:r>
            <a:endParaRPr sz="3200"/>
          </a:p>
        </p:txBody>
      </p:sp>
      <p:pic>
        <p:nvPicPr>
          <p:cNvPr descr="[slide] google doc document homepage webpage slide" id="1292" name="Google Shape;1292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313" y="2452325"/>
            <a:ext cx="1227075" cy="1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p116"/>
          <p:cNvSpPr/>
          <p:nvPr/>
        </p:nvSpPr>
        <p:spPr>
          <a:xfrm>
            <a:off x="6047275" y="3321675"/>
            <a:ext cx="2571300" cy="228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遊客所在區域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事件序列資料表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data.csv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google spreadsheet.png" id="1294" name="Google Shape;129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025" y="2557200"/>
            <a:ext cx="773750" cy="9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p116"/>
          <p:cNvSpPr/>
          <p:nvPr/>
        </p:nvSpPr>
        <p:spPr>
          <a:xfrm flipH="1">
            <a:off x="2684552" y="4150000"/>
            <a:ext cx="8730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116"/>
          <p:cNvSpPr/>
          <p:nvPr/>
        </p:nvSpPr>
        <p:spPr>
          <a:xfrm>
            <a:off x="3714238" y="3321675"/>
            <a:ext cx="1737300" cy="228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遊客所在區域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事件序列資料表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google spreadsheet.png" id="1297" name="Google Shape;129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075" y="2557200"/>
            <a:ext cx="773750" cy="9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116"/>
          <p:cNvSpPr/>
          <p:nvPr/>
        </p:nvSpPr>
        <p:spPr>
          <a:xfrm flipH="1">
            <a:off x="5326677" y="4150000"/>
            <a:ext cx="8730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" name="Google Shape;1304;p117"/>
          <p:cNvPicPr preferRelativeResize="0"/>
          <p:nvPr/>
        </p:nvPicPr>
        <p:blipFill rotWithShape="1">
          <a:blip r:embed="rId3">
            <a:alphaModFix/>
          </a:blip>
          <a:srcRect b="48559" l="0" r="43403" t="0"/>
          <a:stretch/>
        </p:blipFill>
        <p:spPr>
          <a:xfrm>
            <a:off x="3430175" y="1551275"/>
            <a:ext cx="5713826" cy="5306721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11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06" name="Google Shape;1306;p11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 上傳CSV檔案</a:t>
            </a:r>
            <a:endParaRPr/>
          </a:p>
        </p:txBody>
      </p:sp>
      <p:sp>
        <p:nvSpPr>
          <p:cNvPr id="1307" name="Google Shape;1307;p11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web page 網頁 Slide" id="1308" name="Google Shape;1308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00" y="169425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p117"/>
          <p:cNvSpPr/>
          <p:nvPr/>
        </p:nvSpPr>
        <p:spPr>
          <a:xfrm>
            <a:off x="278950" y="3324325"/>
            <a:ext cx="2925000" cy="1952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遊客所在區域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事件序列資料表 </a:t>
            </a:r>
            <a:b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data.csv</a:t>
            </a:r>
            <a:endParaRPr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google spreadsheet.png" id="1310" name="Google Shape;1310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4575" y="2559850"/>
            <a:ext cx="773750" cy="9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117"/>
          <p:cNvSpPr/>
          <p:nvPr/>
        </p:nvSpPr>
        <p:spPr>
          <a:xfrm>
            <a:off x="4035200" y="3946650"/>
            <a:ext cx="2925000" cy="68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12" name="Google Shape;1312;p117"/>
          <p:cNvSpPr/>
          <p:nvPr/>
        </p:nvSpPr>
        <p:spPr>
          <a:xfrm flipH="1">
            <a:off x="3127750" y="4015100"/>
            <a:ext cx="10494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18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Input：</a:t>
            </a:r>
            <a:r>
              <a:rPr lang="zh-TW"/>
              <a:t>輸入事件序列資料表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分類與循序樣式探勘：序列分析不需要使用此功能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事件轉移表編輯器：可自訂事件轉移表的資料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Setting：設定細節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Result：顯示報表</a:t>
            </a:r>
            <a:endParaRPr/>
          </a:p>
        </p:txBody>
      </p:sp>
      <p:sp>
        <p:nvSpPr>
          <p:cNvPr id="1319" name="Google Shape;1319;p11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20" name="Google Shape;1320;p11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序列分析計算器功能介紹</a:t>
            </a:r>
            <a:endParaRPr/>
          </a:p>
        </p:txBody>
      </p:sp>
      <p:sp>
        <p:nvSpPr>
          <p:cNvPr id="1321" name="Google Shape;1321;p118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web page 網頁 Slide" id="1322" name="Google Shape;1322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00" y="169425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8" name="Google Shape;132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090" y="0"/>
            <a:ext cx="4818920" cy="6858001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9" name="Google Shape;1329;p11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30" name="Google Shape;1330;p119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119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觀察樣本統計摘要表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事件統計表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事件轉移表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序列分析結果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事件轉移圖</a:t>
            </a:r>
            <a:endParaRPr/>
          </a:p>
        </p:txBody>
      </p:sp>
      <p:sp>
        <p:nvSpPr>
          <p:cNvPr id="1332" name="Google Shape;1332;p119"/>
          <p:cNvSpPr txBox="1"/>
          <p:nvPr>
            <p:ph type="title"/>
          </p:nvPr>
        </p:nvSpPr>
        <p:spPr>
          <a:xfrm>
            <a:off x="476250" y="169425"/>
            <a:ext cx="37617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 解讀報表</a:t>
            </a:r>
            <a:endParaRPr/>
          </a:p>
        </p:txBody>
      </p:sp>
      <p:pic>
        <p:nvPicPr>
          <p:cNvPr descr="[Slide] web page 網頁 Slide" id="1333" name="Google Shape;1333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00" y="169425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19"/>
          <p:cNvSpPr/>
          <p:nvPr/>
        </p:nvSpPr>
        <p:spPr>
          <a:xfrm>
            <a:off x="3818750" y="494030"/>
            <a:ext cx="602400" cy="594600"/>
          </a:xfrm>
          <a:prstGeom prst="wedgeEllipseCallout">
            <a:avLst>
              <a:gd fmla="val 80951" name="adj1"/>
              <a:gd fmla="val 64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335" name="Google Shape;1335;p119"/>
          <p:cNvSpPr/>
          <p:nvPr/>
        </p:nvSpPr>
        <p:spPr>
          <a:xfrm>
            <a:off x="3818750" y="1138555"/>
            <a:ext cx="602400" cy="594600"/>
          </a:xfrm>
          <a:prstGeom prst="wedgeEllipseCallout">
            <a:avLst>
              <a:gd fmla="val 80951" name="adj1"/>
              <a:gd fmla="val 64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336" name="Google Shape;1336;p119"/>
          <p:cNvSpPr/>
          <p:nvPr/>
        </p:nvSpPr>
        <p:spPr>
          <a:xfrm>
            <a:off x="3818750" y="2460880"/>
            <a:ext cx="602400" cy="594600"/>
          </a:xfrm>
          <a:prstGeom prst="wedgeEllipseCallout">
            <a:avLst>
              <a:gd fmla="val 80951" name="adj1"/>
              <a:gd fmla="val 64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3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337" name="Google Shape;1337;p119"/>
          <p:cNvSpPr/>
          <p:nvPr/>
        </p:nvSpPr>
        <p:spPr>
          <a:xfrm>
            <a:off x="3818750" y="5113730"/>
            <a:ext cx="602400" cy="594600"/>
          </a:xfrm>
          <a:prstGeom prst="wedgeEllipseCallout">
            <a:avLst>
              <a:gd fmla="val 80951" name="adj1"/>
              <a:gd fmla="val 64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4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338" name="Google Shape;1338;p119"/>
          <p:cNvSpPr/>
          <p:nvPr/>
        </p:nvSpPr>
        <p:spPr>
          <a:xfrm>
            <a:off x="3818750" y="6132180"/>
            <a:ext cx="602400" cy="594600"/>
          </a:xfrm>
          <a:prstGeom prst="wedgeEllipseCallout">
            <a:avLst>
              <a:gd fmla="val 80951" name="adj1"/>
              <a:gd fmla="val 64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5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6" name="Google Shape;396;p57"/>
          <p:cNvSpPr txBox="1"/>
          <p:nvPr>
            <p:ph type="title"/>
          </p:nvPr>
        </p:nvSpPr>
        <p:spPr>
          <a:xfrm>
            <a:off x="476250" y="48821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資料分析的「天帝之眼」：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</a:t>
            </a:r>
            <a:endParaRPr/>
          </a:p>
        </p:txBody>
      </p:sp>
      <p:graphicFrame>
        <p:nvGraphicFramePr>
          <p:cNvPr id="397" name="Google Shape;397;p57"/>
          <p:cNvGraphicFramePr/>
          <p:nvPr/>
        </p:nvGraphicFramePr>
        <p:xfrm>
          <a:off x="1926275" y="1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487325"/>
                <a:gridCol w="1464975"/>
                <a:gridCol w="845650"/>
                <a:gridCol w="860175"/>
                <a:gridCol w="816650"/>
                <a:gridCol w="816675"/>
              </a:tblGrid>
              <a:tr h="381000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後續動作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81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三重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投球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傳球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運球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前一動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作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三重威脅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14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投球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傳球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運球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5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7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2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45" name="Google Shape;1345;p12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12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觀察樣本統計摘要表 &amp;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事件統計表</a:t>
            </a:r>
            <a:endParaRPr/>
          </a:p>
        </p:txBody>
      </p:sp>
      <p:pic>
        <p:nvPicPr>
          <p:cNvPr descr="[Slide] web page 網頁 Slide" id="1347" name="Google Shape;134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00" y="169425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120"/>
          <p:cNvPicPr preferRelativeResize="0"/>
          <p:nvPr/>
        </p:nvPicPr>
        <p:blipFill rotWithShape="1">
          <a:blip r:embed="rId4">
            <a:alphaModFix/>
          </a:blip>
          <a:srcRect b="64909" l="0" r="0" t="0"/>
          <a:stretch/>
        </p:blipFill>
        <p:spPr>
          <a:xfrm>
            <a:off x="698775" y="2168275"/>
            <a:ext cx="7746450" cy="38684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9" name="Google Shape;1349;p120"/>
          <p:cNvSpPr/>
          <p:nvPr/>
        </p:nvSpPr>
        <p:spPr>
          <a:xfrm>
            <a:off x="1055850" y="3203150"/>
            <a:ext cx="3352200" cy="69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350" name="Google Shape;1350;p120"/>
          <p:cNvSpPr/>
          <p:nvPr/>
        </p:nvSpPr>
        <p:spPr>
          <a:xfrm>
            <a:off x="1055850" y="4305150"/>
            <a:ext cx="2102700" cy="124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2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57" name="Google Shape;1357;p121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序列分析結果與事件轉移圖</a:t>
            </a:r>
            <a:endParaRPr/>
          </a:p>
        </p:txBody>
      </p:sp>
      <p:sp>
        <p:nvSpPr>
          <p:cNvPr id="1358" name="Google Shape;1358;p121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web page 網頁 Slide" id="1359" name="Google Shape;1359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00" y="169425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21"/>
          <p:cNvPicPr preferRelativeResize="0"/>
          <p:nvPr/>
        </p:nvPicPr>
        <p:blipFill rotWithShape="1">
          <a:blip r:embed="rId4">
            <a:alphaModFix/>
          </a:blip>
          <a:srcRect b="14802" l="10140" r="52051" t="79063"/>
          <a:stretch/>
        </p:blipFill>
        <p:spPr>
          <a:xfrm>
            <a:off x="1100925" y="4758074"/>
            <a:ext cx="7420601" cy="131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21"/>
          <p:cNvSpPr txBox="1"/>
          <p:nvPr>
            <p:ph idx="1" type="body"/>
          </p:nvPr>
        </p:nvSpPr>
        <p:spPr>
          <a:xfrm>
            <a:off x="476250" y="2721300"/>
            <a:ext cx="8191500" cy="20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序列分析結果：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事件「C 沙漠區」到事件「A 熱帶莽原區」</a:t>
            </a:r>
            <a:b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調整後殘差為2.268。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以上序列出現顯著轉移。</a:t>
            </a:r>
            <a:endParaRPr/>
          </a:p>
        </p:txBody>
      </p:sp>
      <p:pic>
        <p:nvPicPr>
          <p:cNvPr id="1362" name="Google Shape;1362;p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675" y="2054275"/>
            <a:ext cx="710050" cy="6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p121"/>
          <p:cNvSpPr/>
          <p:nvPr/>
        </p:nvSpPr>
        <p:spPr>
          <a:xfrm rot="899780">
            <a:off x="794276" y="1694860"/>
            <a:ext cx="2132115" cy="339188"/>
          </a:xfrm>
          <a:prstGeom prst="wedgeRoundRectCallout">
            <a:avLst>
              <a:gd fmla="val -27884" name="adj1"/>
              <a:gd fmla="val 92485" name="adj2"/>
              <a:gd fmla="val 0" name="adj3"/>
            </a:avLst>
          </a:prstGeom>
          <a:solidFill>
            <a:srgbClr val="9E9E9E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回家再自己按按看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2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70" name="Google Shape;1370;p122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4. 撰寫結論：結論寫作框架</a:t>
            </a:r>
            <a:endParaRPr/>
          </a:p>
        </p:txBody>
      </p:sp>
      <p:sp>
        <p:nvSpPr>
          <p:cNvPr id="1371" name="Google Shape;1371;p122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google doc document homepage webpage slide" id="1372" name="Google Shape;1372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3" name="Google Shape;1373;p122"/>
          <p:cNvGraphicFramePr/>
          <p:nvPr/>
        </p:nvGraphicFramePr>
        <p:xfrm>
          <a:off x="1692000" y="162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{64CA047A-4187-4381-9201-B6D324DBF0C8}</a:tableStyleId>
              </a:tblPr>
              <a:tblGrid>
                <a:gridCol w="57600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研究目的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8761D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XXXX</a:t>
                      </a:r>
                      <a:r>
                        <a:rPr lang="zh-TW" sz="2400" u="sng"/>
                        <a:t>(</a:t>
                      </a:r>
                      <a:r>
                        <a:rPr lang="zh-TW" sz="2400" u="sng"/>
                        <a:t>事件編碼</a:t>
                      </a:r>
                      <a:r>
                        <a:rPr lang="zh-TW" sz="2400" u="sng"/>
                        <a:t>)</a:t>
                      </a:r>
                      <a:r>
                        <a:rPr lang="zh-TW" sz="2400"/>
                        <a:t>XXXXXX</a:t>
                      </a:r>
                      <a:endParaRPr sz="24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樣本敘述統計量</a:t>
                      </a:r>
                      <a:endParaRPr sz="2400"/>
                    </a:p>
                  </a:txBody>
                  <a:tcPr marT="63500" marB="63500" marR="63500" marL="63500">
                    <a:solidFill>
                      <a:srgbClr val="38761D"/>
                    </a:solidFill>
                  </a:tcPr>
                </a:tc>
              </a:tr>
              <a:tr h="14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63500" marB="63500" marR="63500" marL="63500"/>
                </a:tc>
              </a:tr>
              <a:tr h="40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序列分析結果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8761D"/>
                    </a:solidFill>
                  </a:tcPr>
                </a:tc>
              </a:tr>
              <a:tr h="78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40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事件轉移圖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38761D"/>
                    </a:solidFill>
                  </a:tcPr>
                </a:tc>
              </a:tr>
              <a:tr h="40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74" name="Google Shape;1374;p122"/>
          <p:cNvSpPr/>
          <p:nvPr/>
        </p:nvSpPr>
        <p:spPr>
          <a:xfrm>
            <a:off x="2047300" y="4348175"/>
            <a:ext cx="2487900" cy="4350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顯著</a:t>
            </a: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轉移序列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75" name="Google Shape;1375;p122"/>
          <p:cNvSpPr/>
          <p:nvPr/>
        </p:nvSpPr>
        <p:spPr>
          <a:xfrm>
            <a:off x="4608901" y="4348175"/>
            <a:ext cx="2527200" cy="4350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無顯著轉移序列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2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82" name="Google Shape;1382;p123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4-1. 研究目的 (框架)</a:t>
            </a:r>
            <a:endParaRPr/>
          </a:p>
        </p:txBody>
      </p:sp>
      <p:sp>
        <p:nvSpPr>
          <p:cNvPr id="1383" name="Google Shape;1383;p123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123"/>
          <p:cNvSpPr/>
          <p:nvPr/>
        </p:nvSpPr>
        <p:spPr>
          <a:xfrm>
            <a:off x="670900" y="1903413"/>
            <a:ext cx="29748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研究目的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descr="[slide] google doc document homepage webpage slide" id="1385" name="Google Shape;1385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6" name="Google Shape;1386;p123"/>
          <p:cNvSpPr txBox="1"/>
          <p:nvPr/>
        </p:nvSpPr>
        <p:spPr>
          <a:xfrm>
            <a:off x="476250" y="2486125"/>
            <a:ext cx="81915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本研究使用序列分析來檢定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研究對象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的行為序列資料中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寫出每一個事件「編碼」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之間是否有顯著轉移。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87" name="Google Shape;1387;p123"/>
          <p:cNvPicPr preferRelativeResize="0"/>
          <p:nvPr/>
        </p:nvPicPr>
        <p:blipFill rotWithShape="1">
          <a:blip r:embed="rId4">
            <a:alphaModFix/>
          </a:blip>
          <a:srcRect b="64910" l="0" r="53665" t="16517"/>
          <a:stretch/>
        </p:blipFill>
        <p:spPr>
          <a:xfrm>
            <a:off x="2276800" y="3965300"/>
            <a:ext cx="4590400" cy="2618374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8" name="Google Shape;1388;p123"/>
          <p:cNvSpPr/>
          <p:nvPr/>
        </p:nvSpPr>
        <p:spPr>
          <a:xfrm>
            <a:off x="2669500" y="4320100"/>
            <a:ext cx="1648500" cy="213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2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95" name="Google Shape;1395;p124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4-1. 研究目的 (填空)</a:t>
            </a:r>
            <a:endParaRPr/>
          </a:p>
        </p:txBody>
      </p:sp>
      <p:sp>
        <p:nvSpPr>
          <p:cNvPr id="1396" name="Google Shape;1396;p124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124"/>
          <p:cNvSpPr txBox="1"/>
          <p:nvPr/>
        </p:nvSpPr>
        <p:spPr>
          <a:xfrm>
            <a:off x="476250" y="2486125"/>
            <a:ext cx="81915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本研究使用序列分析來檢定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遊客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的行為序列資料中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事件「A 熱帶莽原區」、事件「B 叢林區」與事件「C 沙漠區」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之間是否有顯著轉移。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98" name="Google Shape;1398;p124"/>
          <p:cNvSpPr/>
          <p:nvPr/>
        </p:nvSpPr>
        <p:spPr>
          <a:xfrm>
            <a:off x="670900" y="1903413"/>
            <a:ext cx="29748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研究目的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descr="[slide] google doc document homepage webpage slide" id="1399" name="Google Shape;1399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124"/>
          <p:cNvPicPr preferRelativeResize="0"/>
          <p:nvPr/>
        </p:nvPicPr>
        <p:blipFill rotWithShape="1">
          <a:blip r:embed="rId4">
            <a:alphaModFix/>
          </a:blip>
          <a:srcRect b="64910" l="0" r="53665" t="16517"/>
          <a:stretch/>
        </p:blipFill>
        <p:spPr>
          <a:xfrm>
            <a:off x="2276800" y="3965300"/>
            <a:ext cx="4590400" cy="2618374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1" name="Google Shape;1401;p124"/>
          <p:cNvSpPr/>
          <p:nvPr/>
        </p:nvSpPr>
        <p:spPr>
          <a:xfrm>
            <a:off x="2669500" y="4320100"/>
            <a:ext cx="1648500" cy="213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2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8" name="Google Shape;1408;p12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4-2. 樣本敘述統計量(框架)</a:t>
            </a:r>
            <a:endParaRPr/>
          </a:p>
        </p:txBody>
      </p:sp>
      <p:sp>
        <p:nvSpPr>
          <p:cNvPr id="1409" name="Google Shape;1409;p125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[slide] google doc document homepage webpage slide" id="1410" name="Google Shape;1410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125"/>
          <p:cNvSpPr txBox="1"/>
          <p:nvPr/>
        </p:nvSpPr>
        <p:spPr>
          <a:xfrm>
            <a:off x="231375" y="2486125"/>
            <a:ext cx="4568400" cy="3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研究對象共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研究對象數量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位，事件總數為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事件總數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次。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每個事件編碼都寫一次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Noto Symbol"/>
              <a:buChar char="○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事件「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事件編碼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」出現次數為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出現頻率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次，佔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出現百分比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雙事件轉移序列總數為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序列總數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次。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12" name="Google Shape;1412;p125"/>
          <p:cNvSpPr/>
          <p:nvPr/>
        </p:nvSpPr>
        <p:spPr>
          <a:xfrm>
            <a:off x="670900" y="1903425"/>
            <a:ext cx="32811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樣本敘述統計量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1413" name="Google Shape;1413;p125"/>
          <p:cNvPicPr preferRelativeResize="0"/>
          <p:nvPr/>
        </p:nvPicPr>
        <p:blipFill rotWithShape="1">
          <a:blip r:embed="rId4">
            <a:alphaModFix/>
          </a:blip>
          <a:srcRect b="64909" l="3021" r="44704" t="7243"/>
          <a:stretch/>
        </p:blipFill>
        <p:spPr>
          <a:xfrm>
            <a:off x="4799650" y="1264225"/>
            <a:ext cx="4049400" cy="306997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4" name="Google Shape;1414;p125"/>
          <p:cNvSpPr/>
          <p:nvPr/>
        </p:nvSpPr>
        <p:spPr>
          <a:xfrm>
            <a:off x="4922500" y="1500675"/>
            <a:ext cx="3352200" cy="69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15" name="Google Shape;1415;p125"/>
          <p:cNvSpPr/>
          <p:nvPr/>
        </p:nvSpPr>
        <p:spPr>
          <a:xfrm>
            <a:off x="4922500" y="2602675"/>
            <a:ext cx="3136800" cy="124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416" name="Google Shape;1416;p125"/>
          <p:cNvPicPr preferRelativeResize="0"/>
          <p:nvPr/>
        </p:nvPicPr>
        <p:blipFill rotWithShape="1">
          <a:blip r:embed="rId4">
            <a:alphaModFix/>
          </a:blip>
          <a:srcRect b="33930" l="33345" r="4845" t="47163"/>
          <a:stretch/>
        </p:blipFill>
        <p:spPr>
          <a:xfrm>
            <a:off x="4836737" y="4672900"/>
            <a:ext cx="3975225" cy="1730399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7" name="Google Shape;1417;p125"/>
          <p:cNvSpPr/>
          <p:nvPr/>
        </p:nvSpPr>
        <p:spPr>
          <a:xfrm>
            <a:off x="5047300" y="4883700"/>
            <a:ext cx="1853100" cy="3663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事件轉移表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18" name="Google Shape;1418;p125"/>
          <p:cNvSpPr/>
          <p:nvPr/>
        </p:nvSpPr>
        <p:spPr>
          <a:xfrm>
            <a:off x="8135000" y="5817475"/>
            <a:ext cx="677100" cy="32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2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25" name="Google Shape;1425;p12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4-2. 樣本敘述統計量(填空)</a:t>
            </a:r>
            <a:endParaRPr/>
          </a:p>
        </p:txBody>
      </p:sp>
      <p:sp>
        <p:nvSpPr>
          <p:cNvPr id="1426" name="Google Shape;1426;p126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126"/>
          <p:cNvSpPr txBox="1"/>
          <p:nvPr/>
        </p:nvSpPr>
        <p:spPr>
          <a:xfrm>
            <a:off x="231375" y="2486125"/>
            <a:ext cx="4568400" cy="3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研究對象共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位，事件總數為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次。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事件「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A 熱帶莽原區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」出現次數為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次，佔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40%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；事件「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B 叢林區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」出現次數為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次，佔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30%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；事件「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C 沙漠區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」出現次數為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次，佔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30%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雙事件轉移序列總數為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次。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28" name="Google Shape;1428;p126"/>
          <p:cNvSpPr/>
          <p:nvPr/>
        </p:nvSpPr>
        <p:spPr>
          <a:xfrm>
            <a:off x="670900" y="1903425"/>
            <a:ext cx="32811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樣本</a:t>
            </a:r>
            <a:r>
              <a:rPr lang="zh-TW" sz="3200">
                <a:solidFill>
                  <a:srgbClr val="FFFFFF"/>
                </a:solidFill>
              </a:rPr>
              <a:t>敘述統計量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descr="[slide] google doc document homepage webpage slide" id="1429" name="Google Shape;1429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26"/>
          <p:cNvPicPr preferRelativeResize="0"/>
          <p:nvPr/>
        </p:nvPicPr>
        <p:blipFill rotWithShape="1">
          <a:blip r:embed="rId4">
            <a:alphaModFix/>
          </a:blip>
          <a:srcRect b="64909" l="3021" r="44704" t="7243"/>
          <a:stretch/>
        </p:blipFill>
        <p:spPr>
          <a:xfrm>
            <a:off x="4799650" y="1264225"/>
            <a:ext cx="4049400" cy="306997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1" name="Google Shape;1431;p126"/>
          <p:cNvSpPr/>
          <p:nvPr/>
        </p:nvSpPr>
        <p:spPr>
          <a:xfrm>
            <a:off x="4922500" y="1500675"/>
            <a:ext cx="3352200" cy="69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432" name="Google Shape;1432;p126"/>
          <p:cNvSpPr/>
          <p:nvPr/>
        </p:nvSpPr>
        <p:spPr>
          <a:xfrm>
            <a:off x="4922500" y="2602675"/>
            <a:ext cx="3136800" cy="124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433" name="Google Shape;1433;p126"/>
          <p:cNvPicPr preferRelativeResize="0"/>
          <p:nvPr/>
        </p:nvPicPr>
        <p:blipFill rotWithShape="1">
          <a:blip r:embed="rId4">
            <a:alphaModFix/>
          </a:blip>
          <a:srcRect b="33930" l="33345" r="4845" t="47163"/>
          <a:stretch/>
        </p:blipFill>
        <p:spPr>
          <a:xfrm>
            <a:off x="4836737" y="4672900"/>
            <a:ext cx="3975225" cy="1730399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4" name="Google Shape;1434;p126"/>
          <p:cNvSpPr/>
          <p:nvPr/>
        </p:nvSpPr>
        <p:spPr>
          <a:xfrm>
            <a:off x="5047300" y="4883700"/>
            <a:ext cx="1853100" cy="3663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事件轉移表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35" name="Google Shape;1435;p126"/>
          <p:cNvSpPr/>
          <p:nvPr/>
        </p:nvSpPr>
        <p:spPr>
          <a:xfrm>
            <a:off x="8135000" y="5817475"/>
            <a:ext cx="677100" cy="32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2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42" name="Google Shape;1442;p127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4-3. </a:t>
            </a:r>
            <a:r>
              <a:rPr lang="zh-TW"/>
              <a:t>序列分析結果 (冗長)</a:t>
            </a:r>
            <a:endParaRPr/>
          </a:p>
        </p:txBody>
      </p:sp>
      <p:sp>
        <p:nvSpPr>
          <p:cNvPr id="1443" name="Google Shape;1443;p127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127"/>
          <p:cNvSpPr txBox="1"/>
          <p:nvPr/>
        </p:nvSpPr>
        <p:spPr>
          <a:xfrm>
            <a:off x="231375" y="2486125"/>
            <a:ext cx="86811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序列分析結果顯示，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Noto Symbol"/>
              <a:buChar char="○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事件「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C 沙漠區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」到事件「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A 熱帶莽原區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」，調整後殘差為</a:t>
            </a:r>
            <a:r>
              <a:rPr lang="zh-TW" sz="2400" u="sng">
                <a:latin typeface="Microsoft JhengHei"/>
                <a:ea typeface="Microsoft JhengHei"/>
                <a:cs typeface="Microsoft JhengHei"/>
                <a:sym typeface="Microsoft JhengHei"/>
              </a:rPr>
              <a:t>2.268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以上序列出現顯著轉移。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45" name="Google Shape;1445;p127"/>
          <p:cNvSpPr/>
          <p:nvPr/>
        </p:nvSpPr>
        <p:spPr>
          <a:xfrm>
            <a:off x="457150" y="1452725"/>
            <a:ext cx="32811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序列分析結果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46" name="Google Shape;1446;p127"/>
          <p:cNvSpPr/>
          <p:nvPr/>
        </p:nvSpPr>
        <p:spPr>
          <a:xfrm>
            <a:off x="817094" y="2098525"/>
            <a:ext cx="3013800" cy="5301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有顯著轉移序列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447" name="Google Shape;1447;p127"/>
          <p:cNvSpPr txBox="1"/>
          <p:nvPr/>
        </p:nvSpPr>
        <p:spPr>
          <a:xfrm>
            <a:off x="231375" y="5478950"/>
            <a:ext cx="86811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序列分析結果顯示，沒有序列達到顯著轉移。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48" name="Google Shape;1448;p127"/>
          <p:cNvSpPr/>
          <p:nvPr/>
        </p:nvSpPr>
        <p:spPr>
          <a:xfrm>
            <a:off x="747100" y="5025050"/>
            <a:ext cx="3013800" cy="5301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無顯著轉移序列</a:t>
            </a:r>
            <a:endParaRPr sz="2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49" name="Google Shape;1449;p127"/>
          <p:cNvSpPr txBox="1"/>
          <p:nvPr/>
        </p:nvSpPr>
        <p:spPr>
          <a:xfrm>
            <a:off x="4064975" y="2190325"/>
            <a:ext cx="2919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274E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(⇦本實作的情況)</a:t>
            </a:r>
            <a:endParaRPr b="1">
              <a:solidFill>
                <a:srgbClr val="274E13"/>
              </a:solidFill>
            </a:endParaRPr>
          </a:p>
        </p:txBody>
      </p:sp>
      <p:pic>
        <p:nvPicPr>
          <p:cNvPr descr="[slide] google doc document homepage webpage slide" id="1450" name="Google Shape;1450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127"/>
          <p:cNvSpPr/>
          <p:nvPr/>
        </p:nvSpPr>
        <p:spPr>
          <a:xfrm>
            <a:off x="4064975" y="4406950"/>
            <a:ext cx="1542000" cy="530100"/>
          </a:xfrm>
          <a:prstGeom prst="wedgeRoundRectCallout">
            <a:avLst>
              <a:gd fmla="val -59037" name="adj1"/>
              <a:gd fmla="val -76066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有點</a:t>
            </a:r>
            <a:r>
              <a:rPr lang="zh-TW" sz="2400">
                <a:solidFill>
                  <a:srgbClr val="FFFFFF"/>
                </a:solidFill>
              </a:rPr>
              <a:t>冗長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2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58" name="Google Shape;1458;p128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4-3. 序列分析結果 (</a:t>
            </a:r>
            <a:r>
              <a:rPr lang="zh-TW"/>
              <a:t>精簡摘要</a:t>
            </a:r>
            <a:r>
              <a:rPr lang="zh-TW"/>
              <a:t>)</a:t>
            </a:r>
            <a:endParaRPr/>
          </a:p>
        </p:txBody>
      </p:sp>
      <p:sp>
        <p:nvSpPr>
          <p:cNvPr id="1459" name="Google Shape;1459;p128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128"/>
          <p:cNvSpPr txBox="1"/>
          <p:nvPr/>
        </p:nvSpPr>
        <p:spPr>
          <a:xfrm>
            <a:off x="231375" y="2486125"/>
            <a:ext cx="86811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序列分析結果顯示，事件「C 沙漠區」到事件「A 熱帶莽原區」調整後殘差為2.268</a:t>
            </a:r>
            <a:r>
              <a:rPr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，該序列</a:t>
            </a:r>
            <a:r>
              <a:rPr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呈現</a:t>
            </a:r>
            <a:r>
              <a:rPr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顯著轉移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61" name="Google Shape;1461;p128"/>
          <p:cNvSpPr/>
          <p:nvPr/>
        </p:nvSpPr>
        <p:spPr>
          <a:xfrm>
            <a:off x="457150" y="1452725"/>
            <a:ext cx="32811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序列分析結果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462" name="Google Shape;1462;p128"/>
          <p:cNvSpPr/>
          <p:nvPr/>
        </p:nvSpPr>
        <p:spPr>
          <a:xfrm>
            <a:off x="817094" y="2098525"/>
            <a:ext cx="3013800" cy="5301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有顯著轉移序列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463" name="Google Shape;1463;p128"/>
          <p:cNvSpPr txBox="1"/>
          <p:nvPr/>
        </p:nvSpPr>
        <p:spPr>
          <a:xfrm>
            <a:off x="231375" y="5478950"/>
            <a:ext cx="86811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Char char="●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序列分析結果顯示，沒有序列達到顯著轉移。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64" name="Google Shape;1464;p128"/>
          <p:cNvSpPr/>
          <p:nvPr/>
        </p:nvSpPr>
        <p:spPr>
          <a:xfrm>
            <a:off x="747100" y="5025050"/>
            <a:ext cx="3013800" cy="5301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無顯著轉移序列</a:t>
            </a:r>
            <a:endParaRPr sz="2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65" name="Google Shape;1465;p128"/>
          <p:cNvSpPr txBox="1"/>
          <p:nvPr/>
        </p:nvSpPr>
        <p:spPr>
          <a:xfrm>
            <a:off x="4064975" y="2190325"/>
            <a:ext cx="2919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274E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(⇦本實作的情況)</a:t>
            </a:r>
            <a:endParaRPr b="1">
              <a:solidFill>
                <a:srgbClr val="274E13"/>
              </a:solidFill>
            </a:endParaRPr>
          </a:p>
        </p:txBody>
      </p:sp>
      <p:pic>
        <p:nvPicPr>
          <p:cNvPr descr="[slide] google doc document homepage webpage slide" id="1466" name="Google Shape;1466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2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73" name="Google Shape;1473;p12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4-4. </a:t>
            </a:r>
            <a:r>
              <a:rPr lang="zh-TW"/>
              <a:t>事件轉移圖</a:t>
            </a:r>
            <a:endParaRPr/>
          </a:p>
        </p:txBody>
      </p:sp>
      <p:sp>
        <p:nvSpPr>
          <p:cNvPr id="1474" name="Google Shape;1474;p129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129"/>
          <p:cNvSpPr txBox="1"/>
          <p:nvPr/>
        </p:nvSpPr>
        <p:spPr>
          <a:xfrm>
            <a:off x="171450" y="3247750"/>
            <a:ext cx="85938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ymbol"/>
              <a:buChar char="●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下圖為顯著轉移序列的事件轉移圖。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76" name="Google Shape;1476;p129"/>
          <p:cNvSpPr/>
          <p:nvPr/>
        </p:nvSpPr>
        <p:spPr>
          <a:xfrm>
            <a:off x="366100" y="2793850"/>
            <a:ext cx="2622000" cy="530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事件轉移圖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descr="[slide] google doc document homepage webpage slide" id="1477" name="Google Shape;1477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169425"/>
            <a:ext cx="908076" cy="90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29"/>
          <p:cNvSpPr txBox="1"/>
          <p:nvPr/>
        </p:nvSpPr>
        <p:spPr>
          <a:xfrm>
            <a:off x="366100" y="2358825"/>
            <a:ext cx="71619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(如果有</a:t>
            </a:r>
            <a:r>
              <a:rPr lang="zh-TW" sz="2400"/>
              <a:t>顯著轉移序列</a:t>
            </a:r>
            <a:r>
              <a:rPr lang="zh-TW" sz="2400"/>
              <a:t>才寫)</a:t>
            </a:r>
            <a:endParaRPr sz="2400"/>
          </a:p>
        </p:txBody>
      </p:sp>
      <p:pic>
        <p:nvPicPr>
          <p:cNvPr id="1479" name="Google Shape;1479;p129"/>
          <p:cNvPicPr preferRelativeResize="0"/>
          <p:nvPr/>
        </p:nvPicPr>
        <p:blipFill rotWithShape="1">
          <a:blip r:embed="rId4">
            <a:alphaModFix/>
          </a:blip>
          <a:srcRect b="14802" l="10140" r="52051" t="79063"/>
          <a:stretch/>
        </p:blipFill>
        <p:spPr>
          <a:xfrm>
            <a:off x="1100925" y="4075612"/>
            <a:ext cx="7420601" cy="131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8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5" name="Google Shape;405;p58"/>
          <p:cNvSpPr txBox="1"/>
          <p:nvPr>
            <p:ph type="title"/>
          </p:nvPr>
        </p:nvSpPr>
        <p:spPr>
          <a:xfrm>
            <a:off x="476250" y="488215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資料分析的「天帝之眼」：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</a:t>
            </a:r>
            <a:endParaRPr/>
          </a:p>
        </p:txBody>
      </p:sp>
      <p:sp>
        <p:nvSpPr>
          <p:cNvPr id="406" name="Google Shape;406;p58"/>
          <p:cNvSpPr/>
          <p:nvPr/>
        </p:nvSpPr>
        <p:spPr>
          <a:xfrm>
            <a:off x="3504749" y="1027050"/>
            <a:ext cx="2134500" cy="7635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三重威脅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1254274" y="2476950"/>
            <a:ext cx="21345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投球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3504749" y="3912350"/>
            <a:ext cx="21345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傳球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5984074" y="2476950"/>
            <a:ext cx="2134500" cy="76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運球</a:t>
            </a:r>
            <a:endParaRPr sz="3200">
              <a:solidFill>
                <a:srgbClr val="FFFFFF"/>
              </a:solidFill>
            </a:endParaRPr>
          </a:p>
        </p:txBody>
      </p:sp>
      <p:cxnSp>
        <p:nvCxnSpPr>
          <p:cNvPr id="410" name="Google Shape;410;p58"/>
          <p:cNvCxnSpPr>
            <a:endCxn id="407" idx="0"/>
          </p:cNvCxnSpPr>
          <p:nvPr/>
        </p:nvCxnSpPr>
        <p:spPr>
          <a:xfrm flipH="1">
            <a:off x="2321524" y="1408650"/>
            <a:ext cx="1183200" cy="1068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1" name="Google Shape;411;p58"/>
          <p:cNvCxnSpPr>
            <a:endCxn id="409" idx="1"/>
          </p:cNvCxnSpPr>
          <p:nvPr/>
        </p:nvCxnSpPr>
        <p:spPr>
          <a:xfrm>
            <a:off x="3388774" y="2858700"/>
            <a:ext cx="25953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58"/>
          <p:cNvCxnSpPr>
            <a:stCxn id="409" idx="2"/>
            <a:endCxn id="408" idx="3"/>
          </p:cNvCxnSpPr>
          <p:nvPr/>
        </p:nvCxnSpPr>
        <p:spPr>
          <a:xfrm flipH="1">
            <a:off x="5639224" y="3240450"/>
            <a:ext cx="1412100" cy="10536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3" name="Google Shape;413;p58"/>
          <p:cNvSpPr txBox="1"/>
          <p:nvPr/>
        </p:nvSpPr>
        <p:spPr>
          <a:xfrm>
            <a:off x="1409175" y="1683825"/>
            <a:ext cx="12588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2.077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4" name="Google Shape;414;p58"/>
          <p:cNvSpPr txBox="1"/>
          <p:nvPr/>
        </p:nvSpPr>
        <p:spPr>
          <a:xfrm>
            <a:off x="4115000" y="2336275"/>
            <a:ext cx="12588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3.851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5" name="Google Shape;415;p58"/>
          <p:cNvSpPr txBox="1"/>
          <p:nvPr/>
        </p:nvSpPr>
        <p:spPr>
          <a:xfrm>
            <a:off x="6347850" y="3757175"/>
            <a:ext cx="12588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3.251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3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86" name="Google Shape;1486;p130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W13-a. 序列分析</a:t>
            </a:r>
            <a:endParaRPr/>
          </a:p>
        </p:txBody>
      </p:sp>
      <p:sp>
        <p:nvSpPr>
          <p:cNvPr id="1487" name="Google Shape;1487;p130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130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實作囉！</a:t>
            </a:r>
            <a:endParaRPr/>
          </a:p>
        </p:txBody>
      </p:sp>
      <p:pic>
        <p:nvPicPr>
          <p:cNvPr id="1489" name="Google Shape;1489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250" y="1783075"/>
            <a:ext cx="4989496" cy="47118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31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深入探討序列分析</a:t>
            </a:r>
            <a:endParaRPr/>
          </a:p>
        </p:txBody>
      </p:sp>
      <p:sp>
        <p:nvSpPr>
          <p:cNvPr id="1496" name="Google Shape;1496;p13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97" name="Google Shape;1497;p131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6.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3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04" name="Google Shape;1504;p132"/>
          <p:cNvSpPr txBox="1"/>
          <p:nvPr>
            <p:ph type="title"/>
          </p:nvPr>
        </p:nvSpPr>
        <p:spPr>
          <a:xfrm>
            <a:off x="476250" y="5026500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都是2次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為何只有 </a:t>
            </a:r>
            <a:r>
              <a:rPr lang="zh-TW">
                <a:solidFill>
                  <a:schemeClr val="lt1"/>
                </a:solidFill>
              </a:rPr>
              <a:t>[C⇨A] 達到顯著？</a:t>
            </a:r>
            <a:endParaRPr/>
          </a:p>
        </p:txBody>
      </p:sp>
      <p:graphicFrame>
        <p:nvGraphicFramePr>
          <p:cNvPr id="1505" name="Google Shape;1505;p132"/>
          <p:cNvGraphicFramePr/>
          <p:nvPr/>
        </p:nvGraphicFramePr>
        <p:xfrm>
          <a:off x="4126725" y="12393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06" name="Google Shape;1506;p132"/>
          <p:cNvSpPr/>
          <p:nvPr/>
        </p:nvSpPr>
        <p:spPr>
          <a:xfrm>
            <a:off x="7014750" y="295777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07" name="Google Shape;1507;p132"/>
          <p:cNvSpPr/>
          <p:nvPr/>
        </p:nvSpPr>
        <p:spPr>
          <a:xfrm>
            <a:off x="6463800" y="239167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08" name="Google Shape;1508;p132"/>
          <p:cNvSpPr/>
          <p:nvPr/>
        </p:nvSpPr>
        <p:spPr>
          <a:xfrm>
            <a:off x="5898350" y="3551578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509" name="Google Shape;1509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175" y="1855400"/>
            <a:ext cx="2671050" cy="277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132"/>
          <p:cNvSpPr/>
          <p:nvPr/>
        </p:nvSpPr>
        <p:spPr>
          <a:xfrm>
            <a:off x="1019670" y="2611891"/>
            <a:ext cx="552300" cy="203700"/>
          </a:xfrm>
          <a:prstGeom prst="roundRect">
            <a:avLst>
              <a:gd fmla="val 16667" name="adj"/>
            </a:avLst>
          </a:prstGeom>
          <a:solidFill>
            <a:srgbClr val="185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FFFF"/>
                </a:solidFill>
              </a:rPr>
              <a:t>?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3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17" name="Google Shape;1517;p133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[C⇨A] 達到顯著的原因</a:t>
            </a:r>
            <a:endParaRPr/>
          </a:p>
        </p:txBody>
      </p:sp>
      <p:graphicFrame>
        <p:nvGraphicFramePr>
          <p:cNvPr id="1518" name="Google Shape;1518;p133"/>
          <p:cNvGraphicFramePr/>
          <p:nvPr/>
        </p:nvGraphicFramePr>
        <p:xfrm>
          <a:off x="748250" y="14121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777125"/>
                <a:gridCol w="641475"/>
                <a:gridCol w="374000"/>
                <a:gridCol w="457275"/>
                <a:gridCol w="458550"/>
                <a:gridCol w="8074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9" name="Google Shape;1519;p133"/>
          <p:cNvGraphicFramePr/>
          <p:nvPr/>
        </p:nvGraphicFramePr>
        <p:xfrm>
          <a:off x="5249375" y="14121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777125"/>
                <a:gridCol w="641475"/>
                <a:gridCol w="374000"/>
                <a:gridCol w="457275"/>
                <a:gridCol w="458550"/>
                <a:gridCol w="8074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20" name="Google Shape;1520;p133"/>
          <p:cNvSpPr/>
          <p:nvPr/>
        </p:nvSpPr>
        <p:spPr>
          <a:xfrm>
            <a:off x="618453" y="1703675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21" name="Google Shape;1521;p133"/>
          <p:cNvSpPr/>
          <p:nvPr/>
        </p:nvSpPr>
        <p:spPr>
          <a:xfrm>
            <a:off x="1547553" y="1703675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22" name="Google Shape;1522;p133"/>
          <p:cNvSpPr/>
          <p:nvPr/>
        </p:nvSpPr>
        <p:spPr>
          <a:xfrm flipH="1">
            <a:off x="1243379" y="1725206"/>
            <a:ext cx="231300" cy="402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133"/>
          <p:cNvSpPr/>
          <p:nvPr/>
        </p:nvSpPr>
        <p:spPr>
          <a:xfrm>
            <a:off x="5106278" y="1703675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</a:t>
            </a:r>
            <a:r>
              <a:rPr lang="zh-TW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24" name="Google Shape;1524;p133"/>
          <p:cNvSpPr/>
          <p:nvPr/>
        </p:nvSpPr>
        <p:spPr>
          <a:xfrm>
            <a:off x="6035378" y="1703675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</a:t>
            </a:r>
            <a:r>
              <a:rPr lang="zh-TW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25" name="Google Shape;1525;p133"/>
          <p:cNvSpPr/>
          <p:nvPr/>
        </p:nvSpPr>
        <p:spPr>
          <a:xfrm flipH="1">
            <a:off x="5731204" y="1725206"/>
            <a:ext cx="231300" cy="402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133"/>
          <p:cNvSpPr/>
          <p:nvPr/>
        </p:nvSpPr>
        <p:spPr>
          <a:xfrm>
            <a:off x="8229450" y="2565100"/>
            <a:ext cx="514500" cy="587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27" name="Google Shape;1527;p133"/>
          <p:cNvSpPr/>
          <p:nvPr/>
        </p:nvSpPr>
        <p:spPr>
          <a:xfrm>
            <a:off x="7020000" y="4398200"/>
            <a:ext cx="514500" cy="587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28" name="Google Shape;1528;p133"/>
          <p:cNvSpPr/>
          <p:nvPr/>
        </p:nvSpPr>
        <p:spPr>
          <a:xfrm>
            <a:off x="2107225" y="4398200"/>
            <a:ext cx="487200" cy="587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29" name="Google Shape;1529;p133"/>
          <p:cNvSpPr/>
          <p:nvPr/>
        </p:nvSpPr>
        <p:spPr>
          <a:xfrm>
            <a:off x="3776875" y="3707075"/>
            <a:ext cx="487200" cy="691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30" name="Google Shape;1530;p133"/>
          <p:cNvSpPr txBox="1"/>
          <p:nvPr>
            <p:ph idx="4294967295" type="body"/>
          </p:nvPr>
        </p:nvSpPr>
        <p:spPr>
          <a:xfrm>
            <a:off x="696300" y="5116925"/>
            <a:ext cx="3627900" cy="13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C在Lag0</a:t>
            </a:r>
            <a:r>
              <a:rPr lang="zh-TW"/>
              <a:t>次數</a:t>
            </a:r>
            <a:r>
              <a:rPr lang="zh-TW"/>
              <a:t> f(g) = 2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A在Lag1</a:t>
            </a:r>
            <a:r>
              <a:rPr lang="zh-TW"/>
              <a:t>次數</a:t>
            </a:r>
            <a:r>
              <a:rPr lang="zh-TW"/>
              <a:t> f(t)  = 3</a:t>
            </a:r>
            <a:endParaRPr/>
          </a:p>
        </p:txBody>
      </p:sp>
      <p:sp>
        <p:nvSpPr>
          <p:cNvPr id="1531" name="Google Shape;1531;p133"/>
          <p:cNvSpPr txBox="1"/>
          <p:nvPr>
            <p:ph idx="4294967295" type="body"/>
          </p:nvPr>
        </p:nvSpPr>
        <p:spPr>
          <a:xfrm>
            <a:off x="5249375" y="5116925"/>
            <a:ext cx="3627900" cy="13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A</a:t>
            </a:r>
            <a:r>
              <a:rPr lang="zh-TW"/>
              <a:t>在Lag0次數 f(g) = 4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B在Lag1次數 f(t)  = 3</a:t>
            </a:r>
            <a:endParaRPr/>
          </a:p>
        </p:txBody>
      </p:sp>
      <p:sp>
        <p:nvSpPr>
          <p:cNvPr id="1532" name="Google Shape;1532;p133"/>
          <p:cNvSpPr/>
          <p:nvPr/>
        </p:nvSpPr>
        <p:spPr>
          <a:xfrm rot="-899964">
            <a:off x="3700751" y="6042287"/>
            <a:ext cx="1302891" cy="587046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稀有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533" name="Google Shape;1533;p133"/>
          <p:cNvSpPr/>
          <p:nvPr/>
        </p:nvSpPr>
        <p:spPr>
          <a:xfrm rot="-899544">
            <a:off x="7812658" y="6216552"/>
            <a:ext cx="998488" cy="449802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常見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534" name="Google Shape;1534;p133"/>
          <p:cNvCxnSpPr/>
          <p:nvPr/>
        </p:nvCxnSpPr>
        <p:spPr>
          <a:xfrm>
            <a:off x="4700769" y="1615225"/>
            <a:ext cx="0" cy="40959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3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41" name="Google Shape;1541;p134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序列出現顯著轉移的條件</a:t>
            </a:r>
            <a:endParaRPr/>
          </a:p>
        </p:txBody>
      </p:sp>
      <p:sp>
        <p:nvSpPr>
          <p:cNvPr id="1542" name="Google Shape;1542;p134"/>
          <p:cNvSpPr txBox="1"/>
          <p:nvPr>
            <p:ph idx="1" type="subTitle"/>
          </p:nvPr>
        </p:nvSpPr>
        <p:spPr>
          <a:xfrm>
            <a:off x="24200" y="6583675"/>
            <a:ext cx="8350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134"/>
          <p:cNvSpPr txBox="1"/>
          <p:nvPr>
            <p:ph idx="4294967295" type="body"/>
          </p:nvPr>
        </p:nvSpPr>
        <p:spPr>
          <a:xfrm>
            <a:off x="476250" y="4895575"/>
            <a:ext cx="8191500" cy="10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b="1" lang="zh-TW"/>
              <a:t>序列很常出現</a:t>
            </a:r>
            <a:r>
              <a:rPr lang="zh-TW"/>
              <a:t>：序列</a:t>
            </a:r>
            <a:r>
              <a:rPr lang="zh-TW">
                <a:solidFill>
                  <a:srgbClr val="FF0000"/>
                </a:solidFill>
              </a:rPr>
              <a:t>C⇨A</a:t>
            </a:r>
            <a:r>
              <a:rPr lang="zh-TW" u="sng">
                <a:solidFill>
                  <a:srgbClr val="FF0000"/>
                </a:solidFill>
              </a:rPr>
              <a:t>出現頻率</a:t>
            </a:r>
            <a:r>
              <a:rPr lang="zh-TW"/>
              <a:t>很高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zh-TW"/>
              <a:t>各別很少出現</a:t>
            </a:r>
            <a:r>
              <a:rPr lang="zh-TW"/>
              <a:t>：C之後很少接</a:t>
            </a:r>
            <a:r>
              <a:rPr lang="zh-TW">
                <a:solidFill>
                  <a:srgbClr val="274E13"/>
                </a:solidFill>
              </a:rPr>
              <a:t>其他事件</a:t>
            </a:r>
            <a:r>
              <a:rPr lang="zh-TW"/>
              <a:t>，A之前很少來自</a:t>
            </a:r>
            <a:r>
              <a:rPr lang="zh-TW">
                <a:solidFill>
                  <a:srgbClr val="7F6000"/>
                </a:solidFill>
              </a:rPr>
              <a:t>其他事件</a:t>
            </a:r>
            <a:endParaRPr/>
          </a:p>
        </p:txBody>
      </p:sp>
      <p:graphicFrame>
        <p:nvGraphicFramePr>
          <p:cNvPr id="1544" name="Google Shape;1544;p134"/>
          <p:cNvGraphicFramePr/>
          <p:nvPr/>
        </p:nvGraphicFramePr>
        <p:xfrm>
          <a:off x="2933400" y="1228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777125"/>
                <a:gridCol w="641475"/>
                <a:gridCol w="374000"/>
                <a:gridCol w="457275"/>
                <a:gridCol w="458550"/>
                <a:gridCol w="8074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4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2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9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45" name="Google Shape;1545;p134"/>
          <p:cNvSpPr/>
          <p:nvPr/>
        </p:nvSpPr>
        <p:spPr>
          <a:xfrm>
            <a:off x="2803603" y="1519900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6" name="Google Shape;1546;p134"/>
          <p:cNvSpPr/>
          <p:nvPr/>
        </p:nvSpPr>
        <p:spPr>
          <a:xfrm>
            <a:off x="3732703" y="1519900"/>
            <a:ext cx="487200" cy="4458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7" name="Google Shape;1547;p134"/>
          <p:cNvSpPr/>
          <p:nvPr/>
        </p:nvSpPr>
        <p:spPr>
          <a:xfrm flipH="1">
            <a:off x="3428529" y="1541431"/>
            <a:ext cx="231300" cy="402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134"/>
          <p:cNvSpPr/>
          <p:nvPr/>
        </p:nvSpPr>
        <p:spPr>
          <a:xfrm>
            <a:off x="3428525" y="4340905"/>
            <a:ext cx="602400" cy="594600"/>
          </a:xfrm>
          <a:prstGeom prst="wedgeEllipseCallout">
            <a:avLst>
              <a:gd fmla="val 118891" name="adj1"/>
              <a:gd fmla="val -8586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549" name="Google Shape;1549;p134"/>
          <p:cNvSpPr/>
          <p:nvPr/>
        </p:nvSpPr>
        <p:spPr>
          <a:xfrm>
            <a:off x="5361550" y="2870130"/>
            <a:ext cx="602400" cy="594600"/>
          </a:xfrm>
          <a:prstGeom prst="wedgeEllipseCallout">
            <a:avLst>
              <a:gd fmla="val -55503" name="adj1"/>
              <a:gd fmla="val 7103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1550" name="Google Shape;1550;p134"/>
          <p:cNvSpPr/>
          <p:nvPr/>
        </p:nvSpPr>
        <p:spPr>
          <a:xfrm>
            <a:off x="4832050" y="2147355"/>
            <a:ext cx="602400" cy="594600"/>
          </a:xfrm>
          <a:prstGeom prst="wedgeEllipseCallout">
            <a:avLst>
              <a:gd fmla="val -75033" name="adj1"/>
              <a:gd fmla="val 470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35"/>
          <p:cNvSpPr txBox="1"/>
          <p:nvPr>
            <p:ph idx="1" type="body"/>
          </p:nvPr>
        </p:nvSpPr>
        <p:spPr>
          <a:xfrm>
            <a:off x="235325" y="1791150"/>
            <a:ext cx="43173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不容易達到顯著的情況：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事件類別太多：</a:t>
            </a:r>
            <a:br>
              <a:rPr lang="zh-TW"/>
            </a:br>
            <a:r>
              <a:rPr lang="zh-TW"/>
              <a:t>例如A, B, C, D, E, …..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事件總數太少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僅分析事件序列的轉移次數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限制：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不</a:t>
            </a:r>
            <a:r>
              <a:rPr lang="zh-TW"/>
              <a:t>考慮時間長度單位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只能分析前一步與下一步 (一階分析)</a:t>
            </a:r>
            <a:endParaRPr/>
          </a:p>
        </p:txBody>
      </p:sp>
      <p:sp>
        <p:nvSpPr>
          <p:cNvPr id="1557" name="Google Shape;1557;p13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58" name="Google Shape;1558;p13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序列分析使用限制</a:t>
            </a:r>
            <a:endParaRPr/>
          </a:p>
        </p:txBody>
      </p:sp>
      <p:sp>
        <p:nvSpPr>
          <p:cNvPr id="1559" name="Google Shape;1559;p135"/>
          <p:cNvSpPr txBox="1"/>
          <p:nvPr>
            <p:ph idx="3" type="subTitle"/>
          </p:nvPr>
        </p:nvSpPr>
        <p:spPr>
          <a:xfrm>
            <a:off x="24200" y="6583675"/>
            <a:ext cx="8052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135"/>
          <p:cNvSpPr/>
          <p:nvPr/>
        </p:nvSpPr>
        <p:spPr>
          <a:xfrm>
            <a:off x="4946607" y="3039075"/>
            <a:ext cx="1479000" cy="50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三重威脅</a:t>
            </a:r>
            <a:endParaRPr sz="2400"/>
          </a:p>
        </p:txBody>
      </p:sp>
      <p:sp>
        <p:nvSpPr>
          <p:cNvPr id="1561" name="Google Shape;1561;p135"/>
          <p:cNvSpPr/>
          <p:nvPr/>
        </p:nvSpPr>
        <p:spPr>
          <a:xfrm>
            <a:off x="4946600" y="4104372"/>
            <a:ext cx="1479000" cy="50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投球</a:t>
            </a:r>
            <a:endParaRPr sz="2400"/>
          </a:p>
        </p:txBody>
      </p:sp>
      <p:sp>
        <p:nvSpPr>
          <p:cNvPr id="1562" name="Google Shape;1562;p135"/>
          <p:cNvSpPr/>
          <p:nvPr/>
        </p:nvSpPr>
        <p:spPr>
          <a:xfrm>
            <a:off x="4946610" y="5169685"/>
            <a:ext cx="1479000" cy="50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運球</a:t>
            </a:r>
            <a:endParaRPr sz="2400"/>
          </a:p>
        </p:txBody>
      </p:sp>
      <p:cxnSp>
        <p:nvCxnSpPr>
          <p:cNvPr id="1563" name="Google Shape;1563;p135"/>
          <p:cNvCxnSpPr>
            <a:stCxn id="1560" idx="3"/>
          </p:cNvCxnSpPr>
          <p:nvPr/>
        </p:nvCxnSpPr>
        <p:spPr>
          <a:xfrm>
            <a:off x="6425607" y="3289425"/>
            <a:ext cx="208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4" name="Google Shape;1564;p135"/>
          <p:cNvCxnSpPr/>
          <p:nvPr/>
        </p:nvCxnSpPr>
        <p:spPr>
          <a:xfrm>
            <a:off x="6425607" y="4375163"/>
            <a:ext cx="208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5" name="Google Shape;1565;p135"/>
          <p:cNvCxnSpPr/>
          <p:nvPr/>
        </p:nvCxnSpPr>
        <p:spPr>
          <a:xfrm>
            <a:off x="6425607" y="5452500"/>
            <a:ext cx="208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6" name="Google Shape;1566;p135"/>
          <p:cNvSpPr/>
          <p:nvPr/>
        </p:nvSpPr>
        <p:spPr>
          <a:xfrm flipH="1" rot="5400000">
            <a:off x="6321275" y="3585375"/>
            <a:ext cx="11166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135"/>
          <p:cNvSpPr/>
          <p:nvPr/>
        </p:nvSpPr>
        <p:spPr>
          <a:xfrm flipH="1" rot="5400000">
            <a:off x="7257525" y="4106550"/>
            <a:ext cx="21588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9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135"/>
          <p:cNvSpPr txBox="1"/>
          <p:nvPr/>
        </p:nvSpPr>
        <p:spPr>
          <a:xfrm>
            <a:off x="6392975" y="2634750"/>
            <a:ext cx="1278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雙事件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序列分析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(一階分析)</a:t>
            </a:r>
            <a:endParaRPr sz="1800"/>
          </a:p>
        </p:txBody>
      </p:sp>
      <p:sp>
        <p:nvSpPr>
          <p:cNvPr id="1569" name="Google Shape;1569;p135"/>
          <p:cNvSpPr txBox="1"/>
          <p:nvPr/>
        </p:nvSpPr>
        <p:spPr>
          <a:xfrm>
            <a:off x="7617375" y="2634750"/>
            <a:ext cx="1278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三</a:t>
            </a:r>
            <a:r>
              <a:rPr lang="zh-TW" sz="1800"/>
              <a:t>事件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序列分析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(二階分析)</a:t>
            </a:r>
            <a:endParaRPr sz="1800"/>
          </a:p>
        </p:txBody>
      </p:sp>
      <p:pic>
        <p:nvPicPr>
          <p:cNvPr descr="slide error bad" id="1570" name="Google Shape;1570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574" y="4544821"/>
            <a:ext cx="524700" cy="52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3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77" name="Google Shape;1577;p13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事件太多的處理方法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rgbClr val="FF0000"/>
                </a:solidFill>
              </a:rPr>
              <a:t>合併</a:t>
            </a:r>
            <a:r>
              <a:rPr lang="zh-TW"/>
              <a:t>事件編碼</a:t>
            </a:r>
            <a:endParaRPr/>
          </a:p>
        </p:txBody>
      </p:sp>
      <p:sp>
        <p:nvSpPr>
          <p:cNvPr id="1578" name="Google Shape;1578;p136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136"/>
          <p:cNvSpPr txBox="1"/>
          <p:nvPr>
            <p:ph idx="3" type="subTitle"/>
          </p:nvPr>
        </p:nvSpPr>
        <p:spPr>
          <a:xfrm>
            <a:off x="2514500" y="1871825"/>
            <a:ext cx="23004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圖書館藏</a:t>
            </a:r>
            <a:endParaRPr/>
          </a:p>
        </p:txBody>
      </p:sp>
      <p:pic>
        <p:nvPicPr>
          <p:cNvPr id="1580" name="Google Shape;1580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125" y="2439825"/>
            <a:ext cx="1354800" cy="143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1" name="Google Shape;1581;p136"/>
          <p:cNvGrpSpPr/>
          <p:nvPr/>
        </p:nvGrpSpPr>
        <p:grpSpPr>
          <a:xfrm>
            <a:off x="476251" y="4721084"/>
            <a:ext cx="2086006" cy="1383109"/>
            <a:chOff x="5303514" y="1853700"/>
            <a:chExt cx="2788405" cy="1848828"/>
          </a:xfrm>
        </p:grpSpPr>
        <p:pic>
          <p:nvPicPr>
            <p:cNvPr id="1582" name="Google Shape;1582;p1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800009">
              <a:off x="6795431" y="2009624"/>
              <a:ext cx="1006631" cy="1429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3" name="Google Shape;1583;p1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42077" y="1901592"/>
              <a:ext cx="1042007" cy="1478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4" name="Google Shape;1584;p1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799995">
              <a:off x="5603349" y="2062877"/>
              <a:ext cx="1041292" cy="1478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5" name="Google Shape;1585;p136"/>
          <p:cNvSpPr/>
          <p:nvPr/>
        </p:nvSpPr>
        <p:spPr>
          <a:xfrm>
            <a:off x="2514500" y="2439825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統計學的世界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86" name="Google Shape;1586;p136"/>
          <p:cNvSpPr/>
          <p:nvPr/>
        </p:nvSpPr>
        <p:spPr>
          <a:xfrm>
            <a:off x="2514500" y="3120292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量化研究法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87" name="Google Shape;1587;p136"/>
          <p:cNvSpPr/>
          <p:nvPr/>
        </p:nvSpPr>
        <p:spPr>
          <a:xfrm>
            <a:off x="2514500" y="3800767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資料探勘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88" name="Google Shape;1588;p136"/>
          <p:cNvSpPr/>
          <p:nvPr/>
        </p:nvSpPr>
        <p:spPr>
          <a:xfrm>
            <a:off x="2514500" y="4511750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壞壞總裁愛...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89" name="Google Shape;1589;p136"/>
          <p:cNvSpPr/>
          <p:nvPr/>
        </p:nvSpPr>
        <p:spPr>
          <a:xfrm>
            <a:off x="2514500" y="5192217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總裁一家逼...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90" name="Google Shape;1590;p136"/>
          <p:cNvSpPr/>
          <p:nvPr/>
        </p:nvSpPr>
        <p:spPr>
          <a:xfrm>
            <a:off x="2514500" y="5872692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報復總裁大...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91" name="Google Shape;1591;p136"/>
          <p:cNvSpPr/>
          <p:nvPr/>
        </p:nvSpPr>
        <p:spPr>
          <a:xfrm>
            <a:off x="6195625" y="3120292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專業書籍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92" name="Google Shape;1592;p136"/>
          <p:cNvSpPr/>
          <p:nvPr/>
        </p:nvSpPr>
        <p:spPr>
          <a:xfrm>
            <a:off x="6195625" y="5192217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</a:t>
            </a:r>
            <a:r>
              <a:rPr lang="zh-TW" sz="2400">
                <a:solidFill>
                  <a:srgbClr val="FFFFFF"/>
                </a:solidFill>
              </a:rPr>
              <a:t> </a:t>
            </a:r>
            <a:r>
              <a:rPr lang="zh-TW" sz="2400">
                <a:solidFill>
                  <a:srgbClr val="FFFFFF"/>
                </a:solidFill>
              </a:rPr>
              <a:t>娛樂書籍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593" name="Google Shape;1593;p136"/>
          <p:cNvCxnSpPr>
            <a:stCxn id="1585" idx="3"/>
            <a:endCxn id="1591" idx="1"/>
          </p:cNvCxnSpPr>
          <p:nvPr/>
        </p:nvCxnSpPr>
        <p:spPr>
          <a:xfrm>
            <a:off x="4937300" y="2721525"/>
            <a:ext cx="1258200" cy="6804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4" name="Google Shape;1594;p136"/>
          <p:cNvCxnSpPr>
            <a:endCxn id="1591" idx="1"/>
          </p:cNvCxnSpPr>
          <p:nvPr/>
        </p:nvCxnSpPr>
        <p:spPr>
          <a:xfrm>
            <a:off x="4937425" y="3401392"/>
            <a:ext cx="125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5" name="Google Shape;1595;p136"/>
          <p:cNvCxnSpPr>
            <a:stCxn id="1587" idx="3"/>
            <a:endCxn id="1591" idx="1"/>
          </p:cNvCxnSpPr>
          <p:nvPr/>
        </p:nvCxnSpPr>
        <p:spPr>
          <a:xfrm flipH="1" rot="10800000">
            <a:off x="4937300" y="3402067"/>
            <a:ext cx="1258200" cy="6804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6" name="Google Shape;1596;p136"/>
          <p:cNvCxnSpPr>
            <a:endCxn id="1592" idx="1"/>
          </p:cNvCxnSpPr>
          <p:nvPr/>
        </p:nvCxnSpPr>
        <p:spPr>
          <a:xfrm>
            <a:off x="4937425" y="4793517"/>
            <a:ext cx="1258200" cy="680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7" name="Google Shape;1597;p136"/>
          <p:cNvCxnSpPr>
            <a:endCxn id="1592" idx="1"/>
          </p:cNvCxnSpPr>
          <p:nvPr/>
        </p:nvCxnSpPr>
        <p:spPr>
          <a:xfrm>
            <a:off x="4937425" y="5473317"/>
            <a:ext cx="1258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8" name="Google Shape;1598;p136"/>
          <p:cNvCxnSpPr>
            <a:endCxn id="1592" idx="1"/>
          </p:cNvCxnSpPr>
          <p:nvPr/>
        </p:nvCxnSpPr>
        <p:spPr>
          <a:xfrm flipH="1" rot="10800000">
            <a:off x="4937425" y="5473917"/>
            <a:ext cx="1258200" cy="680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9" name="Google Shape;1599;p136"/>
          <p:cNvSpPr txBox="1"/>
          <p:nvPr>
            <p:ph idx="3" type="subTitle"/>
          </p:nvPr>
        </p:nvSpPr>
        <p:spPr>
          <a:xfrm>
            <a:off x="6256825" y="1871825"/>
            <a:ext cx="23004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事件編碼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3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06" name="Google Shape;1606;p137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事件太多的處理方法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rgbClr val="FF0000"/>
                </a:solidFill>
              </a:rPr>
              <a:t>刪除</a:t>
            </a:r>
            <a:r>
              <a:rPr lang="zh-TW"/>
              <a:t>非研究重點的</a:t>
            </a:r>
            <a:r>
              <a:rPr lang="zh-TW"/>
              <a:t>事件</a:t>
            </a:r>
            <a:r>
              <a:rPr lang="zh-TW"/>
              <a:t>編碼</a:t>
            </a:r>
            <a:endParaRPr/>
          </a:p>
        </p:txBody>
      </p:sp>
      <p:sp>
        <p:nvSpPr>
          <p:cNvPr id="1607" name="Google Shape;1607;p137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8" name="Google Shape;1608;p137"/>
          <p:cNvSpPr txBox="1"/>
          <p:nvPr>
            <p:ph idx="3" type="subTitle"/>
          </p:nvPr>
        </p:nvSpPr>
        <p:spPr>
          <a:xfrm>
            <a:off x="2209700" y="1871825"/>
            <a:ext cx="23004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圖書館藏</a:t>
            </a:r>
            <a:endParaRPr/>
          </a:p>
        </p:txBody>
      </p:sp>
      <p:pic>
        <p:nvPicPr>
          <p:cNvPr id="1609" name="Google Shape;1609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25" y="2439825"/>
            <a:ext cx="1354800" cy="143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0" name="Google Shape;1610;p137"/>
          <p:cNvGrpSpPr/>
          <p:nvPr/>
        </p:nvGrpSpPr>
        <p:grpSpPr>
          <a:xfrm>
            <a:off x="171451" y="4721084"/>
            <a:ext cx="2086006" cy="1383109"/>
            <a:chOff x="5303514" y="1853700"/>
            <a:chExt cx="2788405" cy="1848828"/>
          </a:xfrm>
        </p:grpSpPr>
        <p:pic>
          <p:nvPicPr>
            <p:cNvPr id="1611" name="Google Shape;1611;p1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800009">
              <a:off x="6795431" y="2009624"/>
              <a:ext cx="1006631" cy="1429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2" name="Google Shape;1612;p1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42077" y="1901592"/>
              <a:ext cx="1042007" cy="1478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3" name="Google Shape;1613;p1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799995">
              <a:off x="5603349" y="2062877"/>
              <a:ext cx="1041292" cy="1478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4" name="Google Shape;1614;p137"/>
          <p:cNvSpPr/>
          <p:nvPr/>
        </p:nvSpPr>
        <p:spPr>
          <a:xfrm>
            <a:off x="2209700" y="2439825"/>
            <a:ext cx="2422800" cy="563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 </a:t>
            </a:r>
            <a:r>
              <a:rPr lang="zh-TW" sz="2400">
                <a:solidFill>
                  <a:srgbClr val="FFFFFF"/>
                </a:solidFill>
              </a:rPr>
              <a:t>統計學的世界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15" name="Google Shape;1615;p137"/>
          <p:cNvSpPr/>
          <p:nvPr/>
        </p:nvSpPr>
        <p:spPr>
          <a:xfrm>
            <a:off x="2209700" y="3120292"/>
            <a:ext cx="2422800" cy="563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 </a:t>
            </a:r>
            <a:r>
              <a:rPr lang="zh-TW" sz="2400">
                <a:solidFill>
                  <a:srgbClr val="FFFFFF"/>
                </a:solidFill>
              </a:rPr>
              <a:t>量化研究法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16" name="Google Shape;1616;p137"/>
          <p:cNvSpPr/>
          <p:nvPr/>
        </p:nvSpPr>
        <p:spPr>
          <a:xfrm>
            <a:off x="2209700" y="3800767"/>
            <a:ext cx="2422800" cy="563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 </a:t>
            </a:r>
            <a:r>
              <a:rPr lang="zh-TW" sz="2400">
                <a:solidFill>
                  <a:srgbClr val="FFFFFF"/>
                </a:solidFill>
              </a:rPr>
              <a:t>資料探勘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17" name="Google Shape;1617;p137"/>
          <p:cNvSpPr/>
          <p:nvPr/>
        </p:nvSpPr>
        <p:spPr>
          <a:xfrm>
            <a:off x="2209700" y="4511750"/>
            <a:ext cx="2422800" cy="563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D </a:t>
            </a:r>
            <a:r>
              <a:rPr lang="zh-TW" sz="2400">
                <a:solidFill>
                  <a:srgbClr val="FFFFFF"/>
                </a:solidFill>
              </a:rPr>
              <a:t>壞壞總裁愛...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18" name="Google Shape;1618;p137"/>
          <p:cNvSpPr/>
          <p:nvPr/>
        </p:nvSpPr>
        <p:spPr>
          <a:xfrm>
            <a:off x="2209700" y="5192217"/>
            <a:ext cx="2422800" cy="563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E </a:t>
            </a:r>
            <a:r>
              <a:rPr lang="zh-TW" sz="2400">
                <a:solidFill>
                  <a:srgbClr val="FFFFFF"/>
                </a:solidFill>
              </a:rPr>
              <a:t>總裁一家逼...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19" name="Google Shape;1619;p137"/>
          <p:cNvSpPr/>
          <p:nvPr/>
        </p:nvSpPr>
        <p:spPr>
          <a:xfrm>
            <a:off x="2209700" y="5872692"/>
            <a:ext cx="2422800" cy="563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F </a:t>
            </a:r>
            <a:r>
              <a:rPr lang="zh-TW" sz="2400">
                <a:solidFill>
                  <a:srgbClr val="FFFFFF"/>
                </a:solidFill>
              </a:rPr>
              <a:t>報復總裁大...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20" name="Google Shape;1620;p137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行為序列資料表</a:t>
            </a:r>
            <a:endParaRPr/>
          </a:p>
        </p:txBody>
      </p:sp>
      <p:graphicFrame>
        <p:nvGraphicFramePr>
          <p:cNvPr id="1621" name="Google Shape;1621;p137"/>
          <p:cNvGraphicFramePr/>
          <p:nvPr/>
        </p:nvGraphicFramePr>
        <p:xfrm>
          <a:off x="4776938" y="2439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51825"/>
                <a:gridCol w="1103825"/>
                <a:gridCol w="10364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D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E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A;B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E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D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A;B;</a:t>
                      </a:r>
                      <a:r>
                        <a:rPr lang="zh-TW" sz="2400" strike="sngStrike">
                          <a:solidFill>
                            <a:srgbClr val="FF0000"/>
                          </a:solidFill>
                        </a:rPr>
                        <a:t>C</a:t>
                      </a:r>
                      <a:endParaRPr sz="2400" strike="sng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cxnSp>
        <p:nvCxnSpPr>
          <p:cNvPr id="1622" name="Google Shape;1622;p137"/>
          <p:cNvCxnSpPr>
            <a:endCxn id="1619" idx="3"/>
          </p:cNvCxnSpPr>
          <p:nvPr/>
        </p:nvCxnSpPr>
        <p:spPr>
          <a:xfrm>
            <a:off x="2664200" y="6151992"/>
            <a:ext cx="1968300" cy="240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3" name="Google Shape;1623;p137"/>
          <p:cNvCxnSpPr/>
          <p:nvPr/>
        </p:nvCxnSpPr>
        <p:spPr>
          <a:xfrm>
            <a:off x="2664200" y="4096525"/>
            <a:ext cx="1968300" cy="240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3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30" name="Google Shape;1630;p138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除了序列分析之外...</a:t>
            </a:r>
            <a:endParaRPr/>
          </a:p>
        </p:txBody>
      </p:sp>
      <p:sp>
        <p:nvSpPr>
          <p:cNvPr id="1631" name="Google Shape;1631;p138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W14 </a:t>
            </a:r>
            <a:r>
              <a:rPr lang="zh-TW"/>
              <a:t>資料的分類與預測</a:t>
            </a:r>
            <a:endParaRPr/>
          </a:p>
        </p:txBody>
      </p:sp>
      <p:sp>
        <p:nvSpPr>
          <p:cNvPr id="1632" name="Google Shape;1632;p138"/>
          <p:cNvSpPr txBox="1"/>
          <p:nvPr>
            <p:ph idx="1" type="body"/>
          </p:nvPr>
        </p:nvSpPr>
        <p:spPr>
          <a:xfrm>
            <a:off x="406075" y="3880175"/>
            <a:ext cx="4092900" cy="25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用</a:t>
            </a:r>
            <a:r>
              <a:rPr lang="zh-TW" u="sng"/>
              <a:t>前幾步</a:t>
            </a:r>
            <a:r>
              <a:rPr lang="zh-TW"/>
              <a:t>動作預測下一步的機率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能夠建立預測下一步行為的規則機率模型</a:t>
            </a:r>
            <a:endParaRPr/>
          </a:p>
        </p:txBody>
      </p:sp>
      <p:sp>
        <p:nvSpPr>
          <p:cNvPr id="1633" name="Google Shape;1633;p138"/>
          <p:cNvSpPr txBox="1"/>
          <p:nvPr>
            <p:ph idx="2" type="body"/>
          </p:nvPr>
        </p:nvSpPr>
        <p:spPr>
          <a:xfrm>
            <a:off x="4629150" y="3880175"/>
            <a:ext cx="4092900" cy="25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找出多人共同的</a:t>
            </a:r>
            <a:r>
              <a:rPr lang="zh-TW" u="sng"/>
              <a:t>長序列</a:t>
            </a:r>
            <a:r>
              <a:rPr lang="zh-TW"/>
              <a:t>行為模式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能考慮</a:t>
            </a:r>
            <a:r>
              <a:rPr lang="zh-TW" u="sng"/>
              <a:t>整體時間長度</a:t>
            </a:r>
            <a:r>
              <a:rPr lang="zh-TW"/>
              <a:t>，不僅分析前後雙事件序列</a:t>
            </a:r>
            <a:endParaRPr/>
          </a:p>
        </p:txBody>
      </p:sp>
      <p:sp>
        <p:nvSpPr>
          <p:cNvPr id="1634" name="Google Shape;1634;p138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W17 </a:t>
            </a:r>
            <a:r>
              <a:rPr lang="zh-TW"/>
              <a:t>行為序列模式探勘</a:t>
            </a:r>
            <a:endParaRPr/>
          </a:p>
        </p:txBody>
      </p:sp>
      <p:sp>
        <p:nvSpPr>
          <p:cNvPr id="1635" name="Google Shape;1635;p138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138"/>
          <p:cNvSpPr/>
          <p:nvPr/>
        </p:nvSpPr>
        <p:spPr>
          <a:xfrm>
            <a:off x="1462950" y="2778400"/>
            <a:ext cx="2369400" cy="633000"/>
          </a:xfrm>
          <a:prstGeom prst="roundRect">
            <a:avLst>
              <a:gd fmla="val 16667" name="adj"/>
            </a:avLst>
          </a:prstGeom>
          <a:solidFill>
            <a:srgbClr val="1F497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動態貝氏網路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37" name="Google Shape;1637;p138"/>
          <p:cNvSpPr/>
          <p:nvPr/>
        </p:nvSpPr>
        <p:spPr>
          <a:xfrm>
            <a:off x="5388300" y="2778400"/>
            <a:ext cx="2369400" cy="633000"/>
          </a:xfrm>
          <a:prstGeom prst="roundRect">
            <a:avLst>
              <a:gd fmla="val 16667" name="adj"/>
            </a:avLst>
          </a:prstGeom>
          <a:solidFill>
            <a:srgbClr val="1F497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循序樣式探勘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3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44" name="Google Shape;1644;p139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課堂練習：</a:t>
            </a:r>
            <a:endParaRPr b="0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幼兒平行遊戲行為研究</a:t>
            </a:r>
            <a:endParaRPr/>
          </a:p>
        </p:txBody>
      </p:sp>
      <p:sp>
        <p:nvSpPr>
          <p:cNvPr id="1645" name="Google Shape;1645;p139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7.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2" name="Google Shape;422;p59"/>
          <p:cNvSpPr txBox="1"/>
          <p:nvPr>
            <p:ph type="title"/>
          </p:nvPr>
        </p:nvSpPr>
        <p:spPr>
          <a:xfrm>
            <a:off x="476250" y="169425"/>
            <a:ext cx="8191500" cy="9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本週課程大綱</a:t>
            </a:r>
            <a:endParaRPr/>
          </a:p>
        </p:txBody>
      </p:sp>
      <p:sp>
        <p:nvSpPr>
          <p:cNvPr id="423" name="Google Shape;423;p59"/>
          <p:cNvSpPr txBox="1"/>
          <p:nvPr>
            <p:ph idx="4294967295" type="body"/>
          </p:nvPr>
        </p:nvSpPr>
        <p:spPr>
          <a:xfrm>
            <a:off x="323850" y="1786175"/>
            <a:ext cx="4651500" cy="27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行為序列資料表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滯後序列分析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滯後序列分析：樣本統計量</a:t>
            </a:r>
            <a:br>
              <a:rPr lang="zh-TW"/>
            </a:br>
            <a:r>
              <a:rPr lang="zh-TW"/>
              <a:t>事件轉移表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滯後序列分析：檢定統計量</a:t>
            </a:r>
            <a:br>
              <a:rPr lang="zh-TW"/>
            </a:br>
            <a:r>
              <a:rPr lang="zh-TW"/>
              <a:t>調整後的殘差</a:t>
            </a:r>
            <a:endParaRPr/>
          </a:p>
        </p:txBody>
      </p:sp>
      <p:pic>
        <p:nvPicPr>
          <p:cNvPr id="424" name="Google Shape;42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258525" y="4708101"/>
            <a:ext cx="2966080" cy="184510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9"/>
          <p:cNvSpPr/>
          <p:nvPr/>
        </p:nvSpPr>
        <p:spPr>
          <a:xfrm>
            <a:off x="4120550" y="5943900"/>
            <a:ext cx="1627800" cy="5856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對立方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426" name="Google Shape;426;p59"/>
          <p:cNvSpPr txBox="1"/>
          <p:nvPr/>
        </p:nvSpPr>
        <p:spPr>
          <a:xfrm rot="901180">
            <a:off x="5597338" y="5243785"/>
            <a:ext cx="2484270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你</a:t>
            </a:r>
            <a:r>
              <a:rPr lang="zh-TW" sz="1800">
                <a:solidFill>
                  <a:schemeClr val="dk1"/>
                </a:solidFill>
              </a:rPr>
              <a:t>抬</a:t>
            </a:r>
            <a:r>
              <a:rPr lang="zh-TW" sz="1800"/>
              <a:t>頭的高度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已達顯著水準！</a:t>
            </a:r>
            <a:endParaRPr sz="1800"/>
          </a:p>
        </p:txBody>
      </p:sp>
      <p:pic>
        <p:nvPicPr>
          <p:cNvPr id="427" name="Google Shape;427;p59"/>
          <p:cNvPicPr preferRelativeResize="0"/>
          <p:nvPr/>
        </p:nvPicPr>
        <p:blipFill rotWithShape="1">
          <a:blip r:embed="rId4">
            <a:alphaModFix/>
          </a:blip>
          <a:srcRect b="66208" l="0" r="0" t="0"/>
          <a:stretch/>
        </p:blipFill>
        <p:spPr>
          <a:xfrm>
            <a:off x="-601175" y="4708100"/>
            <a:ext cx="1981550" cy="179754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9"/>
          <p:cNvSpPr/>
          <p:nvPr/>
        </p:nvSpPr>
        <p:spPr>
          <a:xfrm>
            <a:off x="-247425" y="5967750"/>
            <a:ext cx="1627800" cy="5379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虛無方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429" name="Google Shape;429;p59"/>
          <p:cNvSpPr txBox="1"/>
          <p:nvPr/>
        </p:nvSpPr>
        <p:spPr>
          <a:xfrm rot="901384">
            <a:off x="744199" y="5317112"/>
            <a:ext cx="1981422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我只是影子...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未達顯著水準...</a:t>
            </a:r>
            <a:endParaRPr sz="1800"/>
          </a:p>
        </p:txBody>
      </p:sp>
      <p:sp>
        <p:nvSpPr>
          <p:cNvPr id="430" name="Google Shape;430;p59"/>
          <p:cNvSpPr txBox="1"/>
          <p:nvPr>
            <p:ph idx="4294967295" type="body"/>
          </p:nvPr>
        </p:nvSpPr>
        <p:spPr>
          <a:xfrm>
            <a:off x="4705925" y="1786175"/>
            <a:ext cx="4136400" cy="27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實作：序列分析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深入探討序列分析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/>
              <a:t>課堂練習：</a:t>
            </a:r>
            <a:br>
              <a:rPr lang="zh-TW"/>
            </a:br>
            <a:r>
              <a:rPr lang="zh-TW"/>
              <a:t>幼兒平行遊戲行為研究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zh-TW">
                <a:solidFill>
                  <a:schemeClr val="dk1"/>
                </a:solidFill>
              </a:rPr>
              <a:t>序列分析的應用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40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52" name="Google Shape;1652;p140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幼兒平行遊戲行為研究</a:t>
            </a:r>
            <a:endParaRPr/>
          </a:p>
        </p:txBody>
      </p:sp>
      <p:sp>
        <p:nvSpPr>
          <p:cNvPr id="1653" name="Google Shape;1653;p140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Bakeman, R., &amp; Gottman, J. M. (1997). Observing interaction: an introduction to sequential analysis.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4" name="Google Shape;1654;p140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Bakeman &amp; Brownlee (1980) 對幼兒進行「平行遊戲」的記錄。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每15秒記錄一次嬰兒的主要狀態：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事件編碼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U 空閒：沒有玩玩具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S 一人：一個人玩具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T 兩人：兩個人一起玩玩具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P 各自：兩個人拿同樣的玩具，各玩各的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G 團體：三人以上一起玩玩具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41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61" name="Google Shape;1661;p141"/>
          <p:cNvSpPr txBox="1"/>
          <p:nvPr>
            <p:ph idx="1" type="subTitle"/>
          </p:nvPr>
        </p:nvSpPr>
        <p:spPr>
          <a:xfrm>
            <a:off x="24200" y="6583675"/>
            <a:ext cx="8286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圖片來源：https://goo.gl/EzE00o</a:t>
            </a:r>
            <a:endParaRPr/>
          </a:p>
        </p:txBody>
      </p:sp>
      <p:pic>
        <p:nvPicPr>
          <p:cNvPr id="1662" name="Google Shape;1662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475" y="3519526"/>
            <a:ext cx="4691525" cy="30641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141"/>
          <p:cNvSpPr txBox="1"/>
          <p:nvPr/>
        </p:nvSpPr>
        <p:spPr>
          <a:xfrm>
            <a:off x="4747925" y="874375"/>
            <a:ext cx="37458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幼兒平行遊戲</a:t>
            </a:r>
            <a:endParaRPr b="1" sz="4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事件序列資料表</a:t>
            </a:r>
            <a:endParaRPr b="1" sz="4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64" name="Google Shape;1664;p141"/>
          <p:cNvSpPr txBox="1"/>
          <p:nvPr/>
        </p:nvSpPr>
        <p:spPr>
          <a:xfrm>
            <a:off x="4747925" y="2118175"/>
            <a:ext cx="42168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案例數量：128筆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※ 為教學需求，本資料為虛構</a:t>
            </a:r>
            <a:endParaRPr sz="24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65" name="Google Shape;1665;p141"/>
          <p:cNvPicPr preferRelativeResize="0"/>
          <p:nvPr/>
        </p:nvPicPr>
        <p:blipFill rotWithShape="1">
          <a:blip r:embed="rId4">
            <a:alphaModFix/>
          </a:blip>
          <a:srcRect b="0" l="0" r="50768" t="0"/>
          <a:stretch/>
        </p:blipFill>
        <p:spPr>
          <a:xfrm>
            <a:off x="611075" y="534625"/>
            <a:ext cx="3221999" cy="5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2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72" name="Google Shape;1672;p142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W13-b. 幼兒平行遊戲行為研究</a:t>
            </a:r>
            <a:endParaRPr/>
          </a:p>
        </p:txBody>
      </p:sp>
      <p:sp>
        <p:nvSpPr>
          <p:cNvPr id="1673" name="Google Shape;1673;p142"/>
          <p:cNvSpPr txBox="1"/>
          <p:nvPr/>
        </p:nvSpPr>
        <p:spPr>
          <a:xfrm>
            <a:off x="4597250" y="1783075"/>
            <a:ext cx="40707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下載CSV檔案</a:t>
            </a:r>
            <a:b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上傳CSV檔案到</a:t>
            </a:r>
            <a:b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「序列分析計算器」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解讀報表</a:t>
            </a:r>
            <a:b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ymbol"/>
              <a:buAutoNum type="arabicPeriod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撰寫結論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google spreadsheet.png" id="1674" name="Google Shape;1674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411" y="1943725"/>
            <a:ext cx="687739" cy="88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Slide] web page 網頁 Slide" id="1675" name="Google Shape;1675;p142"/>
          <p:cNvPicPr preferRelativeResize="0"/>
          <p:nvPr/>
        </p:nvPicPr>
        <p:blipFill rotWithShape="1">
          <a:blip r:embed="rId4">
            <a:alphaModFix/>
          </a:blip>
          <a:srcRect b="6015" l="14758" r="14489" t="0"/>
          <a:stretch/>
        </p:blipFill>
        <p:spPr>
          <a:xfrm>
            <a:off x="3713400" y="3178082"/>
            <a:ext cx="656115" cy="871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slide] google doc document homepage webpage slide" id="1676" name="Google Shape;1676;p142"/>
          <p:cNvPicPr preferRelativeResize="0"/>
          <p:nvPr/>
        </p:nvPicPr>
        <p:blipFill rotWithShape="1">
          <a:blip r:embed="rId5">
            <a:alphaModFix/>
          </a:blip>
          <a:srcRect b="9842" l="15319" r="15519" t="2044"/>
          <a:stretch/>
        </p:blipFill>
        <p:spPr>
          <a:xfrm>
            <a:off x="3736844" y="4714178"/>
            <a:ext cx="664296" cy="846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7" name="Google Shape;1677;p142"/>
          <p:cNvCxnSpPr/>
          <p:nvPr/>
        </p:nvCxnSpPr>
        <p:spPr>
          <a:xfrm>
            <a:off x="3676175" y="2965625"/>
            <a:ext cx="4182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8" name="Google Shape;1678;p142"/>
          <p:cNvCxnSpPr/>
          <p:nvPr/>
        </p:nvCxnSpPr>
        <p:spPr>
          <a:xfrm>
            <a:off x="3676175" y="4584375"/>
            <a:ext cx="4182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143"/>
          <p:cNvSpPr txBox="1"/>
          <p:nvPr>
            <p:ph type="title"/>
          </p:nvPr>
        </p:nvSpPr>
        <p:spPr>
          <a:xfrm>
            <a:off x="3258150" y="169425"/>
            <a:ext cx="5409600" cy="12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W13-b. 幼兒平行遊戲行為研究</a:t>
            </a:r>
            <a:endParaRPr/>
          </a:p>
        </p:txBody>
      </p:sp>
      <p:sp>
        <p:nvSpPr>
          <p:cNvPr id="1685" name="Google Shape;1685;p143"/>
          <p:cNvSpPr txBox="1"/>
          <p:nvPr>
            <p:ph idx="1" type="body"/>
          </p:nvPr>
        </p:nvSpPr>
        <p:spPr>
          <a:xfrm>
            <a:off x="3258200" y="1783075"/>
            <a:ext cx="54096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143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87" name="Google Shape;1687;p143"/>
          <p:cNvSpPr txBox="1"/>
          <p:nvPr>
            <p:ph idx="2" type="title"/>
          </p:nvPr>
        </p:nvSpPr>
        <p:spPr>
          <a:xfrm>
            <a:off x="595650" y="2210400"/>
            <a:ext cx="1716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練習啦！</a:t>
            </a:r>
            <a:endParaRPr/>
          </a:p>
        </p:txBody>
      </p:sp>
      <p:pic>
        <p:nvPicPr>
          <p:cNvPr id="1688" name="Google Shape;1688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204" y="2368629"/>
            <a:ext cx="5409600" cy="3024857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144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95" name="Google Shape;1695;p144"/>
          <p:cNvSpPr txBox="1"/>
          <p:nvPr>
            <p:ph type="title"/>
          </p:nvPr>
        </p:nvSpPr>
        <p:spPr>
          <a:xfrm>
            <a:off x="476250" y="5057425"/>
            <a:ext cx="81915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序列分析的應用</a:t>
            </a:r>
            <a:endParaRPr/>
          </a:p>
        </p:txBody>
      </p:sp>
      <p:sp>
        <p:nvSpPr>
          <p:cNvPr id="1696" name="Google Shape;1696;p144"/>
          <p:cNvSpPr txBox="1"/>
          <p:nvPr>
            <p:ph idx="1" type="subTitle"/>
          </p:nvPr>
        </p:nvSpPr>
        <p:spPr>
          <a:xfrm>
            <a:off x="476250" y="4074450"/>
            <a:ext cx="50508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Part 8.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45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03" name="Google Shape;1703;p145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145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序列分析的應用</a:t>
            </a:r>
            <a:endParaRPr/>
          </a:p>
        </p:txBody>
      </p:sp>
      <p:sp>
        <p:nvSpPr>
          <p:cNvPr id="1705" name="Google Shape;1705;p145"/>
          <p:cNvSpPr txBox="1"/>
          <p:nvPr>
            <p:ph idx="1" type="body"/>
          </p:nvPr>
        </p:nvSpPr>
        <p:spPr>
          <a:xfrm>
            <a:off x="476250" y="1783075"/>
            <a:ext cx="8191500" cy="47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合併多研究對象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同時間多事件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僅分析有改變序列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>
                <a:solidFill>
                  <a:schemeClr val="dk1"/>
                </a:solidFill>
              </a:rPr>
              <a:t>不同研究對象之間的</a:t>
            </a:r>
            <a:r>
              <a:rPr lang="zh-TW"/>
              <a:t>比較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46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12" name="Google Shape;1712;p146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200"/>
              <a:t>增加事件總數的處理方法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合併多研究對象</a:t>
            </a:r>
            <a:endParaRPr/>
          </a:p>
        </p:txBody>
      </p:sp>
      <p:sp>
        <p:nvSpPr>
          <p:cNvPr id="1713" name="Google Shape;1713;p146"/>
          <p:cNvSpPr txBox="1"/>
          <p:nvPr>
            <p:ph idx="2" type="subTitle"/>
          </p:nvPr>
        </p:nvSpPr>
        <p:spPr>
          <a:xfrm>
            <a:off x="24200" y="6583675"/>
            <a:ext cx="81915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MSNBC.com Anonymous Web Data Data Set   https://goo.gl/hqvJUm</a:t>
            </a:r>
            <a:endParaRPr/>
          </a:p>
        </p:txBody>
      </p:sp>
      <p:sp>
        <p:nvSpPr>
          <p:cNvPr id="1714" name="Google Shape;1714;p146"/>
          <p:cNvSpPr txBox="1"/>
          <p:nvPr>
            <p:ph idx="2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MSNBC新聞網</a:t>
            </a:r>
            <a:endParaRPr/>
          </a:p>
        </p:txBody>
      </p:sp>
      <p:sp>
        <p:nvSpPr>
          <p:cNvPr id="1715" name="Google Shape;1715;p146"/>
          <p:cNvSpPr/>
          <p:nvPr/>
        </p:nvSpPr>
        <p:spPr>
          <a:xfrm>
            <a:off x="629325" y="4066475"/>
            <a:ext cx="1567200" cy="7635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A 首頁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16" name="Google Shape;1716;p146"/>
          <p:cNvSpPr/>
          <p:nvPr/>
        </p:nvSpPr>
        <p:spPr>
          <a:xfrm>
            <a:off x="2686300" y="2826750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 新聞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17" name="Google Shape;1717;p146"/>
          <p:cNvSpPr/>
          <p:nvPr/>
        </p:nvSpPr>
        <p:spPr>
          <a:xfrm>
            <a:off x="2686300" y="3494575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 科技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18" name="Google Shape;1718;p146"/>
          <p:cNvSpPr/>
          <p:nvPr/>
        </p:nvSpPr>
        <p:spPr>
          <a:xfrm>
            <a:off x="2686300" y="4157825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D 在地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19" name="Google Shape;1719;p146"/>
          <p:cNvSpPr/>
          <p:nvPr/>
        </p:nvSpPr>
        <p:spPr>
          <a:xfrm>
            <a:off x="2686300" y="4821075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E 社論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20" name="Google Shape;1720;p146"/>
          <p:cNvSpPr/>
          <p:nvPr/>
        </p:nvSpPr>
        <p:spPr>
          <a:xfrm>
            <a:off x="2686300" y="5488025"/>
            <a:ext cx="1213800" cy="5808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F 即時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721" name="Google Shape;1721;p146"/>
          <p:cNvCxnSpPr>
            <a:stCxn id="1715" idx="3"/>
            <a:endCxn id="1716" idx="1"/>
          </p:cNvCxnSpPr>
          <p:nvPr/>
        </p:nvCxnSpPr>
        <p:spPr>
          <a:xfrm flipH="1" rot="10800000">
            <a:off x="2196525" y="3117125"/>
            <a:ext cx="489900" cy="1331100"/>
          </a:xfrm>
          <a:prstGeom prst="bentConnector3">
            <a:avLst>
              <a:gd fmla="val 4998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2" name="Google Shape;1722;p146"/>
          <p:cNvCxnSpPr>
            <a:stCxn id="1715" idx="3"/>
            <a:endCxn id="1717" idx="1"/>
          </p:cNvCxnSpPr>
          <p:nvPr/>
        </p:nvCxnSpPr>
        <p:spPr>
          <a:xfrm flipH="1" rot="10800000">
            <a:off x="2196525" y="3784925"/>
            <a:ext cx="489900" cy="663300"/>
          </a:xfrm>
          <a:prstGeom prst="bentConnector3">
            <a:avLst>
              <a:gd fmla="val 4998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3" name="Google Shape;1723;p146"/>
          <p:cNvCxnSpPr>
            <a:endCxn id="1718" idx="1"/>
          </p:cNvCxnSpPr>
          <p:nvPr/>
        </p:nvCxnSpPr>
        <p:spPr>
          <a:xfrm>
            <a:off x="2196400" y="4447625"/>
            <a:ext cx="489900" cy="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4" name="Google Shape;1724;p146"/>
          <p:cNvCxnSpPr>
            <a:stCxn id="1715" idx="3"/>
            <a:endCxn id="1719" idx="1"/>
          </p:cNvCxnSpPr>
          <p:nvPr/>
        </p:nvCxnSpPr>
        <p:spPr>
          <a:xfrm>
            <a:off x="2196525" y="4448225"/>
            <a:ext cx="489900" cy="663300"/>
          </a:xfrm>
          <a:prstGeom prst="bentConnector3">
            <a:avLst>
              <a:gd fmla="val 4998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5" name="Google Shape;1725;p146"/>
          <p:cNvCxnSpPr>
            <a:stCxn id="1715" idx="3"/>
            <a:endCxn id="1720" idx="1"/>
          </p:cNvCxnSpPr>
          <p:nvPr/>
        </p:nvCxnSpPr>
        <p:spPr>
          <a:xfrm>
            <a:off x="2196525" y="4448225"/>
            <a:ext cx="489900" cy="1330200"/>
          </a:xfrm>
          <a:prstGeom prst="bentConnector3">
            <a:avLst>
              <a:gd fmla="val 4998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726" name="Google Shape;1726;p146"/>
          <p:cNvGraphicFramePr/>
          <p:nvPr/>
        </p:nvGraphicFramePr>
        <p:xfrm>
          <a:off x="4776938" y="2439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51825"/>
                <a:gridCol w="1103825"/>
                <a:gridCol w="10364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727" name="Google Shape;1727;p146"/>
          <p:cNvSpPr/>
          <p:nvPr/>
        </p:nvSpPr>
        <p:spPr>
          <a:xfrm>
            <a:off x="4776950" y="2987468"/>
            <a:ext cx="1428600" cy="33687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28" name="Google Shape;1728;p146"/>
          <p:cNvSpPr txBox="1"/>
          <p:nvPr>
            <p:ph idx="2" type="subTitle"/>
          </p:nvPr>
        </p:nvSpPr>
        <p:spPr>
          <a:xfrm>
            <a:off x="781725" y="1944775"/>
            <a:ext cx="38808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dk2"/>
                </a:solidFill>
              </a:rPr>
              <a:t>MSNBC新聞網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1729" name="Google Shape;1729;p146"/>
          <p:cNvSpPr txBox="1"/>
          <p:nvPr>
            <p:ph idx="4294967295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2"/>
                </a:solidFill>
              </a:rPr>
              <a:t>行為序列資料表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147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36" name="Google Shape;1736;p147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37" name="Google Shape;1737;p147"/>
          <p:cNvGraphicFramePr/>
          <p:nvPr/>
        </p:nvGraphicFramePr>
        <p:xfrm>
          <a:off x="4242725" y="2220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38" name="Google Shape;1738;p147"/>
          <p:cNvSpPr/>
          <p:nvPr/>
        </p:nvSpPr>
        <p:spPr>
          <a:xfrm>
            <a:off x="6061375" y="344085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graphicFrame>
        <p:nvGraphicFramePr>
          <p:cNvPr id="1739" name="Google Shape;1739;p147"/>
          <p:cNvGraphicFramePr/>
          <p:nvPr/>
        </p:nvGraphicFramePr>
        <p:xfrm>
          <a:off x="373013" y="2014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51825"/>
                <a:gridCol w="1103825"/>
                <a:gridCol w="10364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740" name="Google Shape;1740;p147"/>
          <p:cNvSpPr/>
          <p:nvPr/>
        </p:nvSpPr>
        <p:spPr>
          <a:xfrm>
            <a:off x="373025" y="2562220"/>
            <a:ext cx="3592200" cy="11139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41" name="Google Shape;1741;p147"/>
          <p:cNvSpPr txBox="1"/>
          <p:nvPr>
            <p:ph type="title"/>
          </p:nvPr>
        </p:nvSpPr>
        <p:spPr>
          <a:xfrm>
            <a:off x="476250" y="6266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同一個研究對象的序列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可以計算</a:t>
            </a:r>
            <a:endParaRPr/>
          </a:p>
        </p:txBody>
      </p:sp>
      <p:pic>
        <p:nvPicPr>
          <p:cNvPr descr="slide ok checked green" id="1742" name="Google Shape;1742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543" y="686515"/>
            <a:ext cx="1124026" cy="112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148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49" name="Google Shape;1749;p148"/>
          <p:cNvSpPr txBox="1"/>
          <p:nvPr>
            <p:ph idx="1" type="subTitle"/>
          </p:nvPr>
        </p:nvSpPr>
        <p:spPr>
          <a:xfrm>
            <a:off x="24200" y="6583675"/>
            <a:ext cx="82701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50" name="Google Shape;1750;p148"/>
          <p:cNvGraphicFramePr/>
          <p:nvPr/>
        </p:nvGraphicFramePr>
        <p:xfrm>
          <a:off x="4242725" y="22203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955600"/>
                <a:gridCol w="788800"/>
                <a:gridCol w="459875"/>
                <a:gridCol w="562275"/>
                <a:gridCol w="563850"/>
                <a:gridCol w="992800"/>
              </a:tblGrid>
              <a:tr h="601025"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(t)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vMerge="1"/>
              </a:tr>
              <a:tr h="6052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(g)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A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8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B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68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C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52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Lag 1 總數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0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FFFF"/>
                          </a:solidFill>
                        </a:rPr>
                        <a:t>1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751" name="Google Shape;1751;p148"/>
          <p:cNvSpPr/>
          <p:nvPr/>
        </p:nvSpPr>
        <p:spPr>
          <a:xfrm>
            <a:off x="6557225" y="3357203"/>
            <a:ext cx="436500" cy="566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graphicFrame>
        <p:nvGraphicFramePr>
          <p:cNvPr id="1752" name="Google Shape;1752;p148"/>
          <p:cNvGraphicFramePr/>
          <p:nvPr/>
        </p:nvGraphicFramePr>
        <p:xfrm>
          <a:off x="373013" y="2014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51825"/>
                <a:gridCol w="1103825"/>
                <a:gridCol w="10364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1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2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2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1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753" name="Google Shape;1753;p148"/>
          <p:cNvSpPr/>
          <p:nvPr/>
        </p:nvSpPr>
        <p:spPr>
          <a:xfrm>
            <a:off x="373025" y="3083295"/>
            <a:ext cx="3592200" cy="11139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754" name="Google Shape;1754;p148"/>
          <p:cNvSpPr txBox="1"/>
          <p:nvPr>
            <p:ph type="title"/>
          </p:nvPr>
        </p:nvSpPr>
        <p:spPr>
          <a:xfrm>
            <a:off x="476250" y="6266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不同</a:t>
            </a:r>
            <a:r>
              <a:rPr lang="zh-TW"/>
              <a:t>研究對象的序列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不可以計算</a:t>
            </a:r>
            <a:endParaRPr/>
          </a:p>
        </p:txBody>
      </p:sp>
      <p:pic>
        <p:nvPicPr>
          <p:cNvPr descr="slide error bad" id="1755" name="Google Shape;1755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3722" y="686519"/>
            <a:ext cx="1124025" cy="112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149"/>
          <p:cNvSpPr txBox="1"/>
          <p:nvPr>
            <p:ph type="title"/>
          </p:nvPr>
        </p:nvSpPr>
        <p:spPr>
          <a:xfrm>
            <a:off x="476250" y="169425"/>
            <a:ext cx="8191500" cy="12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同時間多事件的序列分析</a:t>
            </a:r>
            <a:endParaRPr/>
          </a:p>
        </p:txBody>
      </p:sp>
      <p:sp>
        <p:nvSpPr>
          <p:cNvPr id="1762" name="Google Shape;1762;p149"/>
          <p:cNvSpPr txBox="1"/>
          <p:nvPr>
            <p:ph idx="12" type="sldNum"/>
          </p:nvPr>
        </p:nvSpPr>
        <p:spPr>
          <a:xfrm>
            <a:off x="8231975" y="6553200"/>
            <a:ext cx="838200" cy="26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63" name="Google Shape;1763;p149"/>
          <p:cNvSpPr txBox="1"/>
          <p:nvPr>
            <p:ph idx="3" type="subTitle"/>
          </p:nvPr>
        </p:nvSpPr>
        <p:spPr>
          <a:xfrm>
            <a:off x="629325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圖書館藏</a:t>
            </a:r>
            <a:endParaRPr/>
          </a:p>
        </p:txBody>
      </p:sp>
      <p:sp>
        <p:nvSpPr>
          <p:cNvPr id="1764" name="Google Shape;1764;p149"/>
          <p:cNvSpPr txBox="1"/>
          <p:nvPr>
            <p:ph idx="4" type="subTitle"/>
          </p:nvPr>
        </p:nvSpPr>
        <p:spPr>
          <a:xfrm>
            <a:off x="4632600" y="1871825"/>
            <a:ext cx="3880800" cy="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zh-TW"/>
              <a:t>行為序列資料表</a:t>
            </a:r>
            <a:endParaRPr/>
          </a:p>
        </p:txBody>
      </p:sp>
      <p:sp>
        <p:nvSpPr>
          <p:cNvPr id="1765" name="Google Shape;1765;p149"/>
          <p:cNvSpPr txBox="1"/>
          <p:nvPr>
            <p:ph idx="5" type="subTitle"/>
          </p:nvPr>
        </p:nvSpPr>
        <p:spPr>
          <a:xfrm>
            <a:off x="24200" y="6583675"/>
            <a:ext cx="82077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別碰他！他是我的大表哥！ https://goo.gl/czoibI </a:t>
            </a:r>
            <a:endParaRPr/>
          </a:p>
        </p:txBody>
      </p:sp>
      <p:pic>
        <p:nvPicPr>
          <p:cNvPr id="1766" name="Google Shape;1766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25" y="2439825"/>
            <a:ext cx="1354800" cy="1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7" name="Google Shape;1767;p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258" y="4240470"/>
            <a:ext cx="778989" cy="110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768" name="Google Shape;1768;p149"/>
          <p:cNvSpPr/>
          <p:nvPr/>
        </p:nvSpPr>
        <p:spPr>
          <a:xfrm>
            <a:off x="2209700" y="2439825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A 統計學的世界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69" name="Google Shape;1769;p149"/>
          <p:cNvSpPr/>
          <p:nvPr/>
        </p:nvSpPr>
        <p:spPr>
          <a:xfrm>
            <a:off x="2209700" y="3120292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B 量化研究法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70" name="Google Shape;1770;p149"/>
          <p:cNvSpPr/>
          <p:nvPr/>
        </p:nvSpPr>
        <p:spPr>
          <a:xfrm>
            <a:off x="2209700" y="4511750"/>
            <a:ext cx="2422800" cy="563400"/>
          </a:xfrm>
          <a:prstGeom prst="roundRect">
            <a:avLst>
              <a:gd fmla="val 16667" name="adj"/>
            </a:avLst>
          </a:prstGeom>
          <a:solidFill>
            <a:srgbClr val="18497B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C</a:t>
            </a:r>
            <a:r>
              <a:rPr lang="zh-TW" sz="2400">
                <a:solidFill>
                  <a:srgbClr val="FFFFFF"/>
                </a:solidFill>
              </a:rPr>
              <a:t> 壞壞總裁愛...</a:t>
            </a:r>
            <a:endParaRPr sz="2400">
              <a:solidFill>
                <a:srgbClr val="FFFFFF"/>
              </a:solidFill>
            </a:endParaRPr>
          </a:p>
        </p:txBody>
      </p:sp>
      <p:graphicFrame>
        <p:nvGraphicFramePr>
          <p:cNvPr id="1771" name="Google Shape;1771;p149"/>
          <p:cNvGraphicFramePr/>
          <p:nvPr/>
        </p:nvGraphicFramePr>
        <p:xfrm>
          <a:off x="4776938" y="2439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{433BB507-3F07-4667-BE9E-77EFE0618D10}</a:tableStyleId>
              </a:tblPr>
              <a:tblGrid>
                <a:gridCol w="1451825"/>
                <a:gridCol w="1103825"/>
                <a:gridCol w="1036475"/>
              </a:tblGrid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rgbClr val="FFFFFF"/>
                          </a:solidFill>
                        </a:rPr>
                        <a:t>研究對象編號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solidFill>
                            <a:srgbClr val="FFFFFF"/>
                          </a:solidFill>
                        </a:rPr>
                        <a:t>序列編號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rgbClr val="FFFFFF"/>
                          </a:solidFill>
                        </a:rPr>
                        <a:t>事件</a:t>
                      </a:r>
                      <a:endParaRPr b="1"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74E1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A;C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A;B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C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B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3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chemeClr val="dk1"/>
                          </a:solidFill>
                        </a:rPr>
                        <a:t>A;B;C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772" name="Google Shape;1772;p149"/>
          <p:cNvSpPr/>
          <p:nvPr/>
        </p:nvSpPr>
        <p:spPr>
          <a:xfrm>
            <a:off x="7350975" y="2987475"/>
            <a:ext cx="1018200" cy="3368700"/>
          </a:xfrm>
          <a:prstGeom prst="roundRect">
            <a:avLst>
              <a:gd fmla="val 764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db2004200gl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