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 userDrawn="1">
          <p15:clr>
            <a:srgbClr val="A4A3A4"/>
          </p15:clr>
        </p15:guide>
        <p15:guide id="2" pos="9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464" y="-1158"/>
      </p:cViewPr>
      <p:guideLst>
        <p:guide orient="horz" pos="9535"/>
        <p:guide pos="9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21ECA4EC-D7DF-8F5E-EAED-73F3299721FE}"/>
              </a:ext>
            </a:extLst>
          </p:cNvPr>
          <p:cNvGrpSpPr/>
          <p:nvPr userDrawn="1"/>
        </p:nvGrpSpPr>
        <p:grpSpPr>
          <a:xfrm>
            <a:off x="1268463" y="27871841"/>
            <a:ext cx="18846701" cy="1941929"/>
            <a:chOff x="1268462" y="29529157"/>
            <a:chExt cx="18846701" cy="2057400"/>
          </a:xfrm>
        </p:grpSpPr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EF1EE3F3-5197-96B9-0C2B-D20870D2709E}"/>
                </a:ext>
              </a:extLst>
            </p:cNvPr>
            <p:cNvGrpSpPr/>
            <p:nvPr userDrawn="1"/>
          </p:nvGrpSpPr>
          <p:grpSpPr>
            <a:xfrm>
              <a:off x="1268462" y="29529157"/>
              <a:ext cx="18846701" cy="2057400"/>
              <a:chOff x="1066802" y="27660600"/>
              <a:chExt cx="18846701" cy="2057400"/>
            </a:xfrm>
          </p:grpSpPr>
          <p:sp>
            <p:nvSpPr>
              <p:cNvPr id="10" name="Прямоугольник: скругленные углы 9">
                <a:extLst>
                  <a:ext uri="{FF2B5EF4-FFF2-40B4-BE49-F238E27FC236}">
                    <a16:creationId xmlns:a16="http://schemas.microsoft.com/office/drawing/2014/main" id="{A725EB47-21AE-5FE3-3AD9-A3FC28F01E1B}"/>
                  </a:ext>
                </a:extLst>
              </p:cNvPr>
              <p:cNvSpPr/>
              <p:nvPr userDrawn="1"/>
            </p:nvSpPr>
            <p:spPr>
              <a:xfrm>
                <a:off x="1066802" y="27660600"/>
                <a:ext cx="18846701" cy="2057400"/>
              </a:xfrm>
              <a:prstGeom prst="round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99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99154A9-452D-5D12-51FE-3779DA1881B1}"/>
                  </a:ext>
                </a:extLst>
              </p:cNvPr>
              <p:cNvSpPr txBox="1"/>
              <p:nvPr userDrawn="1"/>
            </p:nvSpPr>
            <p:spPr>
              <a:xfrm>
                <a:off x="5534528" y="27977432"/>
                <a:ext cx="14117053" cy="15749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020" dirty="0">
                    <a:solidFill>
                      <a:srgbClr val="0070C0"/>
                    </a:solidFill>
                  </a:rPr>
                  <a:t>РЕСПУБЛИКАНСКИЙ ФОРУМ МОЛОДЫХ УЧЕНЫХ «НАУЧНАЯ ВОЛНА»</a:t>
                </a:r>
              </a:p>
              <a:p>
                <a:r>
                  <a:rPr lang="ru-RU" sz="3020" dirty="0">
                    <a:solidFill>
                      <a:srgbClr val="0070C0"/>
                    </a:solidFill>
                  </a:rPr>
                  <a:t>Молодежь. Наука. Лидерство</a:t>
                </a:r>
              </a:p>
              <a:p>
                <a:r>
                  <a:rPr lang="ru-RU" sz="3020" dirty="0">
                    <a:solidFill>
                      <a:srgbClr val="0070C0"/>
                    </a:solidFill>
                  </a:rPr>
                  <a:t>1-2 октября 2026, Тирасполь, Приднестровская Молдавская Республика</a:t>
                </a:r>
              </a:p>
            </p:txBody>
          </p:sp>
        </p:grpSp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4997C8E3-FA25-B98C-6D0E-9ED7315C29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082" y="29789275"/>
              <a:ext cx="4140000" cy="16255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3430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5" userDrawn="1">
          <p15:clr>
            <a:srgbClr val="FBAE40"/>
          </p15:clr>
        </p15:guide>
        <p15:guide id="2" pos="673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86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68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091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5" userDrawn="1">
          <p15:clr>
            <a:srgbClr val="FBAE40"/>
          </p15:clr>
        </p15:guide>
        <p15:guide id="2" pos="673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70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21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90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3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282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09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565E6C49-577D-49C3-875F-BB1268E257F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99CFC9E6-590A-49A0-8655-581AB38E1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37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868E8E8A-9A25-FE26-8303-0FDA1D10B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7/10/2026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0B5F8A4F-36C3-1C40-17AE-4078DD57C3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8C3B1DA-868C-9C45-83F7-6231CF55C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4AAEDE69-6644-69CC-9DD6-C1EE185A8A8E}"/>
              </a:ext>
            </a:extLst>
          </p:cNvPr>
          <p:cNvGrpSpPr/>
          <p:nvPr userDrawn="1"/>
        </p:nvGrpSpPr>
        <p:grpSpPr>
          <a:xfrm>
            <a:off x="1268463" y="27871841"/>
            <a:ext cx="18846701" cy="1941929"/>
            <a:chOff x="1268462" y="29529157"/>
            <a:chExt cx="18846701" cy="2057400"/>
          </a:xfrm>
        </p:grpSpPr>
        <p:grpSp>
          <p:nvGrpSpPr>
            <p:cNvPr id="18" name="Группа 17">
              <a:extLst>
                <a:ext uri="{FF2B5EF4-FFF2-40B4-BE49-F238E27FC236}">
                  <a16:creationId xmlns:a16="http://schemas.microsoft.com/office/drawing/2014/main" id="{25164FAA-24D7-D2D3-D904-D42635BBA92D}"/>
                </a:ext>
              </a:extLst>
            </p:cNvPr>
            <p:cNvGrpSpPr/>
            <p:nvPr userDrawn="1"/>
          </p:nvGrpSpPr>
          <p:grpSpPr>
            <a:xfrm>
              <a:off x="1268462" y="29529157"/>
              <a:ext cx="18846701" cy="2057400"/>
              <a:chOff x="1066802" y="27660600"/>
              <a:chExt cx="18846701" cy="2057400"/>
            </a:xfrm>
          </p:grpSpPr>
          <p:sp>
            <p:nvSpPr>
              <p:cNvPr id="20" name="Прямоугольник: скругленные углы 19">
                <a:extLst>
                  <a:ext uri="{FF2B5EF4-FFF2-40B4-BE49-F238E27FC236}">
                    <a16:creationId xmlns:a16="http://schemas.microsoft.com/office/drawing/2014/main" id="{2F5A2169-1F29-B215-A6E1-EC74CF66FBC8}"/>
                  </a:ext>
                </a:extLst>
              </p:cNvPr>
              <p:cNvSpPr/>
              <p:nvPr userDrawn="1"/>
            </p:nvSpPr>
            <p:spPr>
              <a:xfrm>
                <a:off x="1066802" y="27660600"/>
                <a:ext cx="18846701" cy="2057400"/>
              </a:xfrm>
              <a:prstGeom prst="roundRect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99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851DBA7-618D-3A6A-D9F3-E99596D015BC}"/>
                  </a:ext>
                </a:extLst>
              </p:cNvPr>
              <p:cNvSpPr txBox="1"/>
              <p:nvPr userDrawn="1"/>
            </p:nvSpPr>
            <p:spPr>
              <a:xfrm>
                <a:off x="5534528" y="27977432"/>
                <a:ext cx="14117053" cy="15749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020" dirty="0">
                    <a:solidFill>
                      <a:srgbClr val="0070C0"/>
                    </a:solidFill>
                  </a:rPr>
                  <a:t>РЕСПУБЛИКАНСКИЙ ФОРУМ МОЛОДЫХ УЧЕНЫХ «НАУЧНАЯ ВОЛНА»</a:t>
                </a:r>
              </a:p>
              <a:p>
                <a:r>
                  <a:rPr lang="ru-RU" sz="3020" dirty="0">
                    <a:solidFill>
                      <a:srgbClr val="0070C0"/>
                    </a:solidFill>
                  </a:rPr>
                  <a:t>Молодежь. Наука. Лидерство</a:t>
                </a:r>
              </a:p>
              <a:p>
                <a:r>
                  <a:rPr lang="ru-RU" sz="3020" dirty="0">
                    <a:solidFill>
                      <a:srgbClr val="0070C0"/>
                    </a:solidFill>
                  </a:rPr>
                  <a:t>1-2 октября 2026, Тирасполь, Приднестровская Молдавская Республика</a:t>
                </a:r>
              </a:p>
            </p:txBody>
          </p:sp>
        </p:grpSp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4C1F0C5F-8E37-ED00-D7C9-28ED9EE36E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082" y="29789275"/>
              <a:ext cx="4140000" cy="16255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391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5" userDrawn="1">
          <p15:clr>
            <a:srgbClr val="F26B43"/>
          </p15:clr>
        </p15:guide>
        <p15:guide id="2" pos="673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1">
            <a:extLst>
              <a:ext uri="{FF2B5EF4-FFF2-40B4-BE49-F238E27FC236}">
                <a16:creationId xmlns:a16="http://schemas.microsoft.com/office/drawing/2014/main" id="{FC03A333-8006-2830-6AE9-47CCE5C7D50F}"/>
              </a:ext>
            </a:extLst>
          </p:cNvPr>
          <p:cNvSpPr/>
          <p:nvPr/>
        </p:nvSpPr>
        <p:spPr>
          <a:xfrm>
            <a:off x="1440000" y="2988000"/>
            <a:ext cx="18504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i="1" dirty="0">
                <a:solidFill>
                  <a:srgbClr val="7F7F7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Этот слайд не печатается и не входит в постер — удалите его перед отправкой в оргкомитет. Рабочий макет находится на слайде 2.</a:t>
            </a:r>
            <a:endParaRPr lang="en-US" sz="2800" dirty="0"/>
          </a:p>
        </p:txBody>
      </p:sp>
      <p:sp>
        <p:nvSpPr>
          <p:cNvPr id="11" name="Text 2">
            <a:extLst>
              <a:ext uri="{FF2B5EF4-FFF2-40B4-BE49-F238E27FC236}">
                <a16:creationId xmlns:a16="http://schemas.microsoft.com/office/drawing/2014/main" id="{F1EC82D7-75BC-C312-0ADE-9BD043C528B4}"/>
              </a:ext>
            </a:extLst>
          </p:cNvPr>
          <p:cNvSpPr/>
          <p:nvPr/>
        </p:nvSpPr>
        <p:spPr>
          <a:xfrm>
            <a:off x="1440000" y="4392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Формат: А1 (594 × 841 мм), вертикальная ориентация — уже настроено, размер слайда не менять.</a:t>
            </a:r>
            <a:endParaRPr lang="en-US" sz="2600" dirty="0"/>
          </a:p>
        </p:txBody>
      </p:sp>
      <p:sp>
        <p:nvSpPr>
          <p:cNvPr id="13" name="Text 3">
            <a:extLst>
              <a:ext uri="{FF2B5EF4-FFF2-40B4-BE49-F238E27FC236}">
                <a16:creationId xmlns:a16="http://schemas.microsoft.com/office/drawing/2014/main" id="{777A0E86-4562-4A95-51B8-148EAA6829D2}"/>
              </a:ext>
            </a:extLst>
          </p:cNvPr>
          <p:cNvSpPr/>
          <p:nvPr/>
        </p:nvSpPr>
        <p:spPr>
          <a:xfrm>
            <a:off x="1440000" y="6264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Поля: не менее 4 см с каждой стороны — вся разметка на слайде 2 уже учитывает это требование, включая нижний колонтитул с логотипом.</a:t>
            </a:r>
            <a:endParaRPr lang="en-US" sz="2600" dirty="0"/>
          </a:p>
        </p:txBody>
      </p:sp>
      <p:sp>
        <p:nvSpPr>
          <p:cNvPr id="15" name="Text 4">
            <a:extLst>
              <a:ext uri="{FF2B5EF4-FFF2-40B4-BE49-F238E27FC236}">
                <a16:creationId xmlns:a16="http://schemas.microsoft.com/office/drawing/2014/main" id="{A6408C22-84BC-11FA-D8ED-B97CFB62F563}"/>
              </a:ext>
            </a:extLst>
          </p:cNvPr>
          <p:cNvSpPr/>
          <p:nvPr/>
        </p:nvSpPr>
        <p:spPr>
          <a:xfrm>
            <a:off x="1440000" y="8136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Шрифт: Times New Roman; не более 3 шрифтов и 3–4 цветов; фон светлый, текст тёмный.</a:t>
            </a:r>
            <a:endParaRPr lang="en-US" sz="2600" dirty="0"/>
          </a:p>
        </p:txBody>
      </p:sp>
      <p:sp>
        <p:nvSpPr>
          <p:cNvPr id="17" name="Text 5">
            <a:extLst>
              <a:ext uri="{FF2B5EF4-FFF2-40B4-BE49-F238E27FC236}">
                <a16:creationId xmlns:a16="http://schemas.microsoft.com/office/drawing/2014/main" id="{F49F0B2C-439D-D640-F42A-795584DD903A}"/>
              </a:ext>
            </a:extLst>
          </p:cNvPr>
          <p:cNvSpPr/>
          <p:nvPr/>
        </p:nvSpPr>
        <p:spPr>
          <a:xfrm>
            <a:off x="1440000" y="10008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Кегль: название — не менее 40–54 пт; заголовки разделов — не менее 36 пт; основной текст — не менее 24 пт. В шаблоне уже стоят корректные размеры — при заполнении не уменьшайте их.</a:t>
            </a:r>
            <a:endParaRPr lang="en-US" sz="2600" dirty="0"/>
          </a:p>
        </p:txBody>
      </p:sp>
      <p:sp>
        <p:nvSpPr>
          <p:cNvPr id="19" name="Text 6">
            <a:extLst>
              <a:ext uri="{FF2B5EF4-FFF2-40B4-BE49-F238E27FC236}">
                <a16:creationId xmlns:a16="http://schemas.microsoft.com/office/drawing/2014/main" id="{93572C9D-DAB1-6D68-F7AB-8354C5702F2B}"/>
              </a:ext>
            </a:extLst>
          </p:cNvPr>
          <p:cNvSpPr/>
          <p:nvPr/>
        </p:nvSpPr>
        <p:spPr>
          <a:xfrm>
            <a:off x="1440000" y="11880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Структура (Регламент, п. 3.3): шапка (название, авторы, организация, наставник, e-mail) → актуальность → цель и задачи → материалы и методы → результаты → выводы и перспективы → список литературы (при наличии, не более 5–6 позиций).</a:t>
            </a:r>
            <a:endParaRPr lang="en-US" sz="2600" dirty="0"/>
          </a:p>
        </p:txBody>
      </p:sp>
      <p:sp>
        <p:nvSpPr>
          <p:cNvPr id="21" name="Text 7">
            <a:extLst>
              <a:ext uri="{FF2B5EF4-FFF2-40B4-BE49-F238E27FC236}">
                <a16:creationId xmlns:a16="http://schemas.microsoft.com/office/drawing/2014/main" id="{738453E6-531B-3C49-C470-C9AA48B8DC39}"/>
              </a:ext>
            </a:extLst>
          </p:cNvPr>
          <p:cNvSpPr/>
          <p:nvPr/>
        </p:nvSpPr>
        <p:spPr>
          <a:xfrm>
            <a:off x="1440000" y="13752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Команда — не более 4 человек (Регламент, п. 3.2): в шапке уже заложены строки «Участник 1–4». Для индивидуального проекта лишние строки удалите.</a:t>
            </a:r>
            <a:endParaRPr lang="en-US" sz="2600" dirty="0"/>
          </a:p>
        </p:txBody>
      </p:sp>
      <p:sp>
        <p:nvSpPr>
          <p:cNvPr id="23" name="Text 8">
            <a:extLst>
              <a:ext uri="{FF2B5EF4-FFF2-40B4-BE49-F238E27FC236}">
                <a16:creationId xmlns:a16="http://schemas.microsoft.com/office/drawing/2014/main" id="{74EB895C-4BC2-3C7A-F90F-D1067518671B}"/>
              </a:ext>
            </a:extLst>
          </p:cNvPr>
          <p:cNvSpPr/>
          <p:nvPr/>
        </p:nvSpPr>
        <p:spPr>
          <a:xfrm>
            <a:off x="1440000" y="15624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Изображения и диаграммы можно добавлять в любой раздел, где они уместны, — под текстом в каждой карточке оставлено свободное место. «Результаты» — самый крупный раздел и логичное место для главного графика/диаграммы (предпочтительно графики, таблицы, схемы; 3D-графики не допускаются); «Цель и задачи», «Материалы и методы» и «Выводы и перспективы» тоже могут содержать фото или схему, если это поясняет содержание.</a:t>
            </a:r>
            <a:endParaRPr lang="en-US" sz="2600" dirty="0"/>
          </a:p>
        </p:txBody>
      </p:sp>
      <p:sp>
        <p:nvSpPr>
          <p:cNvPr id="25" name="Text 9">
            <a:extLst>
              <a:ext uri="{FF2B5EF4-FFF2-40B4-BE49-F238E27FC236}">
                <a16:creationId xmlns:a16="http://schemas.microsoft.com/office/drawing/2014/main" id="{F2BBAEDF-63CB-0592-4C64-1868085367C0}"/>
              </a:ext>
            </a:extLst>
          </p:cNvPr>
          <p:cNvSpPr/>
          <p:nvPr/>
        </p:nvSpPr>
        <p:spPr>
          <a:xfrm>
            <a:off x="1440000" y="17496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Логотип и реквизиты форума размещены в нижнем колонтитуле — единообразно на каждом слайде, отдельно от содержательных блоков.</a:t>
            </a:r>
            <a:endParaRPr lang="en-US" sz="2600" dirty="0"/>
          </a:p>
        </p:txBody>
      </p:sp>
      <p:sp>
        <p:nvSpPr>
          <p:cNvPr id="27" name="Text 10">
            <a:extLst>
              <a:ext uri="{FF2B5EF4-FFF2-40B4-BE49-F238E27FC236}">
                <a16:creationId xmlns:a16="http://schemas.microsoft.com/office/drawing/2014/main" id="{AD6077EF-1260-9352-3865-8C82A340CF70}"/>
              </a:ext>
            </a:extLst>
          </p:cNvPr>
          <p:cNvSpPr/>
          <p:nvPr/>
        </p:nvSpPr>
        <p:spPr>
          <a:xfrm>
            <a:off x="1440000" y="19368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Сохранение: экспортируйте слайд 2 в формате *.pdf или *.pptx для загрузки в форму регистрации. Печать и монтаж постера на форуме обеспечивает участник.</a:t>
            </a:r>
            <a:endParaRPr lang="en-US" sz="2600" dirty="0"/>
          </a:p>
        </p:txBody>
      </p:sp>
      <p:sp>
        <p:nvSpPr>
          <p:cNvPr id="29" name="Text 11">
            <a:extLst>
              <a:ext uri="{FF2B5EF4-FFF2-40B4-BE49-F238E27FC236}">
                <a16:creationId xmlns:a16="http://schemas.microsoft.com/office/drawing/2014/main" id="{291F7974-78B5-A226-AB06-6C47AC0C0D4F}"/>
              </a:ext>
            </a:extLst>
          </p:cNvPr>
          <p:cNvSpPr/>
          <p:nvPr/>
        </p:nvSpPr>
        <p:spPr>
          <a:xfrm>
            <a:off x="1440000" y="21240000"/>
            <a:ext cx="18504000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0070C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•  </a:t>
            </a:r>
            <a:r>
              <a:rPr lang="en-US" sz="26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Заполните текст в квадратных скобках на слайде 2, затем удалите слайд 1.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4650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6">
            <a:extLst>
              <a:ext uri="{FF2B5EF4-FFF2-40B4-BE49-F238E27FC236}">
                <a16:creationId xmlns:a16="http://schemas.microsoft.com/office/drawing/2014/main" id="{48A0C874-09B8-150D-E765-A9D26535193A}"/>
              </a:ext>
            </a:extLst>
          </p:cNvPr>
          <p:cNvSpPr/>
          <p:nvPr/>
        </p:nvSpPr>
        <p:spPr>
          <a:xfrm>
            <a:off x="1440000" y="13225623"/>
            <a:ext cx="9000540" cy="4397315"/>
          </a:xfrm>
          <a:prstGeom prst="roundRect">
            <a:avLst>
              <a:gd name="adj" fmla="val 2495"/>
            </a:avLst>
          </a:prstGeom>
          <a:solidFill>
            <a:srgbClr val="F3FAFD"/>
          </a:solidFill>
          <a:ln/>
        </p:spPr>
      </p:sp>
      <p:sp>
        <p:nvSpPr>
          <p:cNvPr id="9" name="Text 0">
            <a:extLst>
              <a:ext uri="{FF2B5EF4-FFF2-40B4-BE49-F238E27FC236}">
                <a16:creationId xmlns:a16="http://schemas.microsoft.com/office/drawing/2014/main" id="{6AE872CC-FAA5-9A77-D35D-39409DBA009F}"/>
              </a:ext>
            </a:extLst>
          </p:cNvPr>
          <p:cNvSpPr/>
          <p:nvPr/>
        </p:nvSpPr>
        <p:spPr>
          <a:xfrm>
            <a:off x="1440000" y="1333683"/>
            <a:ext cx="185040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0B6BA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</a:t>
            </a:r>
            <a:r>
              <a:rPr lang="ru-RU" sz="4800" b="1" noProof="0" dirty="0">
                <a:solidFill>
                  <a:srgbClr val="0B6BA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НАЗВАНИЕ ПРОЕКТА ПРОПИСНЫМИ БУКВАМИ</a:t>
            </a:r>
            <a:r>
              <a:rPr lang="en-US" sz="4800" b="1" dirty="0">
                <a:solidFill>
                  <a:srgbClr val="0B6BA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</a:t>
            </a:r>
            <a:endParaRPr lang="en-US" sz="4800" dirty="0"/>
          </a:p>
        </p:txBody>
      </p:sp>
      <p:sp>
        <p:nvSpPr>
          <p:cNvPr id="11" name="Text 1">
            <a:extLst>
              <a:ext uri="{FF2B5EF4-FFF2-40B4-BE49-F238E27FC236}">
                <a16:creationId xmlns:a16="http://schemas.microsoft.com/office/drawing/2014/main" id="{038A1E88-8839-4B63-E1A7-50F0BC334E4F}"/>
              </a:ext>
            </a:extLst>
          </p:cNvPr>
          <p:cNvSpPr/>
          <p:nvPr/>
        </p:nvSpPr>
        <p:spPr>
          <a:xfrm>
            <a:off x="1440000" y="3833043"/>
            <a:ext cx="18504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</a:t>
            </a:r>
            <a:r>
              <a:rPr lang="ru-RU" sz="28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Фамилия Имя Отчество автора</a:t>
            </a:r>
            <a:r>
              <a:rPr lang="en-US" sz="28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], [</a:t>
            </a:r>
            <a:r>
              <a:rPr lang="ru-RU" sz="28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статус: студент / магистрант / аспирант / учащийся</a:t>
            </a:r>
            <a:r>
              <a:rPr lang="en-US" sz="28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], [</a:t>
            </a:r>
            <a:r>
              <a:rPr lang="ru-RU" sz="28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курс</a:t>
            </a:r>
            <a:r>
              <a:rPr lang="en-US" sz="28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/</a:t>
            </a:r>
            <a:r>
              <a:rPr lang="ru-RU" sz="28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класс</a:t>
            </a:r>
            <a:r>
              <a:rPr lang="en-US" sz="28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</a:t>
            </a:r>
            <a:endParaRPr lang="en-US" sz="2800" dirty="0"/>
          </a:p>
        </p:txBody>
      </p:sp>
      <p:sp>
        <p:nvSpPr>
          <p:cNvPr id="13" name="Text 2">
            <a:extLst>
              <a:ext uri="{FF2B5EF4-FFF2-40B4-BE49-F238E27FC236}">
                <a16:creationId xmlns:a16="http://schemas.microsoft.com/office/drawing/2014/main" id="{1C4DDC72-A6B6-871F-BBA3-AE83D34AB6AA}"/>
              </a:ext>
            </a:extLst>
          </p:cNvPr>
          <p:cNvSpPr/>
          <p:nvPr/>
        </p:nvSpPr>
        <p:spPr>
          <a:xfrm>
            <a:off x="1582738" y="6675684"/>
            <a:ext cx="18504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2400" b="1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Наставник: 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[Фамилия Имя Отчество, должность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     ·     </a:t>
            </a:r>
            <a:r>
              <a:rPr lang="en-US" sz="2400" dirty="0">
                <a:solidFill>
                  <a:srgbClr val="1171AD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[e-mail </a:t>
            </a:r>
            <a:r>
              <a:rPr lang="ru-RU" sz="2400" noProof="0" dirty="0">
                <a:solidFill>
                  <a:srgbClr val="1171AD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для связи</a:t>
            </a:r>
            <a:r>
              <a:rPr lang="en-US" sz="2400" dirty="0">
                <a:solidFill>
                  <a:srgbClr val="1171AD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</a:t>
            </a:r>
            <a:endParaRPr lang="en-US" sz="2400" dirty="0"/>
          </a:p>
        </p:txBody>
      </p:sp>
      <p:sp>
        <p:nvSpPr>
          <p:cNvPr id="15" name="Shape 3">
            <a:extLst>
              <a:ext uri="{FF2B5EF4-FFF2-40B4-BE49-F238E27FC236}">
                <a16:creationId xmlns:a16="http://schemas.microsoft.com/office/drawing/2014/main" id="{8B9E928D-4550-209D-E48D-2498E2E06558}"/>
              </a:ext>
            </a:extLst>
          </p:cNvPr>
          <p:cNvSpPr/>
          <p:nvPr/>
        </p:nvSpPr>
        <p:spPr>
          <a:xfrm>
            <a:off x="1440000" y="7860241"/>
            <a:ext cx="9000540" cy="5041178"/>
          </a:xfrm>
          <a:prstGeom prst="roundRect">
            <a:avLst>
              <a:gd name="adj" fmla="val 2495"/>
            </a:avLst>
          </a:prstGeom>
          <a:solidFill>
            <a:srgbClr val="EAF6FC"/>
          </a:solidFill>
          <a:ln/>
        </p:spPr>
      </p:sp>
      <p:sp>
        <p:nvSpPr>
          <p:cNvPr id="17" name="Text 4">
            <a:extLst>
              <a:ext uri="{FF2B5EF4-FFF2-40B4-BE49-F238E27FC236}">
                <a16:creationId xmlns:a16="http://schemas.microsoft.com/office/drawing/2014/main" id="{05F699D4-DE12-3093-A20B-1CE38B291DF6}"/>
              </a:ext>
            </a:extLst>
          </p:cNvPr>
          <p:cNvSpPr/>
          <p:nvPr/>
        </p:nvSpPr>
        <p:spPr>
          <a:xfrm>
            <a:off x="1760040" y="8019471"/>
            <a:ext cx="83604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ru-RU" sz="3600" b="1" noProof="0" dirty="0">
                <a:solidFill>
                  <a:srgbClr val="0B6BA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Актуальность</a:t>
            </a:r>
            <a:endParaRPr lang="en-US" sz="3600" dirty="0"/>
          </a:p>
        </p:txBody>
      </p:sp>
      <p:sp>
        <p:nvSpPr>
          <p:cNvPr id="19" name="Text 5">
            <a:extLst>
              <a:ext uri="{FF2B5EF4-FFF2-40B4-BE49-F238E27FC236}">
                <a16:creationId xmlns:a16="http://schemas.microsoft.com/office/drawing/2014/main" id="{65C627F0-B509-600C-DF34-D612D7A84DF1}"/>
              </a:ext>
            </a:extLst>
          </p:cNvPr>
          <p:cNvSpPr/>
          <p:nvPr/>
        </p:nvSpPr>
        <p:spPr>
          <a:xfrm>
            <a:off x="1760040" y="8732703"/>
            <a:ext cx="8360460" cy="32085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[Кратко обоснуйте, почему проблема значима: какое противоречие или потребность решает проект. 3–4 предложения.]</a:t>
            </a:r>
            <a:endParaRPr lang="en-US" sz="2400" dirty="0"/>
          </a:p>
        </p:txBody>
      </p:sp>
      <p:sp>
        <p:nvSpPr>
          <p:cNvPr id="21" name="Text 7">
            <a:extLst>
              <a:ext uri="{FF2B5EF4-FFF2-40B4-BE49-F238E27FC236}">
                <a16:creationId xmlns:a16="http://schemas.microsoft.com/office/drawing/2014/main" id="{18A06D51-57E9-F2EF-72A3-1482464C9574}"/>
              </a:ext>
            </a:extLst>
          </p:cNvPr>
          <p:cNvSpPr/>
          <p:nvPr/>
        </p:nvSpPr>
        <p:spPr>
          <a:xfrm>
            <a:off x="1760040" y="13468346"/>
            <a:ext cx="83604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ru-RU" sz="3600" b="1" noProof="0" dirty="0">
                <a:solidFill>
                  <a:srgbClr val="0B6BA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Цель и задачи</a:t>
            </a:r>
            <a:endParaRPr lang="ru-RU" sz="3600" noProof="0" dirty="0"/>
          </a:p>
        </p:txBody>
      </p:sp>
      <p:sp>
        <p:nvSpPr>
          <p:cNvPr id="23" name="Text 8">
            <a:extLst>
              <a:ext uri="{FF2B5EF4-FFF2-40B4-BE49-F238E27FC236}">
                <a16:creationId xmlns:a16="http://schemas.microsoft.com/office/drawing/2014/main" id="{612399D7-4C3F-EC75-BD6E-19EB385A05FF}"/>
              </a:ext>
            </a:extLst>
          </p:cNvPr>
          <p:cNvSpPr/>
          <p:nvPr/>
        </p:nvSpPr>
        <p:spPr>
          <a:xfrm>
            <a:off x="1760040" y="14181578"/>
            <a:ext cx="8360460" cy="32085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Сформулируйте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цель одним предложением и перечислите 2–4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задачи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для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е</a:t>
            </a:r>
            <a:r>
              <a:rPr lang="ru-RU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е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достижения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.</a:t>
            </a:r>
            <a:r>
              <a:rPr lang="ru-RU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При необходимости добавьте сюда фото, диаграмму или схему.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</a:t>
            </a:r>
            <a:endParaRPr lang="en-US" sz="2400" dirty="0"/>
          </a:p>
        </p:txBody>
      </p:sp>
      <p:sp>
        <p:nvSpPr>
          <p:cNvPr id="25" name="Shape 9">
            <a:extLst>
              <a:ext uri="{FF2B5EF4-FFF2-40B4-BE49-F238E27FC236}">
                <a16:creationId xmlns:a16="http://schemas.microsoft.com/office/drawing/2014/main" id="{0829C2DA-E65A-AE97-E178-9C3C0A90DC63}"/>
              </a:ext>
            </a:extLst>
          </p:cNvPr>
          <p:cNvSpPr/>
          <p:nvPr/>
        </p:nvSpPr>
        <p:spPr>
          <a:xfrm>
            <a:off x="1440000" y="18030254"/>
            <a:ext cx="9000540" cy="4397315"/>
          </a:xfrm>
          <a:prstGeom prst="roundRect">
            <a:avLst>
              <a:gd name="adj" fmla="val 2495"/>
            </a:avLst>
          </a:prstGeom>
          <a:solidFill>
            <a:srgbClr val="EAF6FC"/>
          </a:solidFill>
          <a:ln/>
        </p:spPr>
      </p:sp>
      <p:sp>
        <p:nvSpPr>
          <p:cNvPr id="27" name="Text 10">
            <a:extLst>
              <a:ext uri="{FF2B5EF4-FFF2-40B4-BE49-F238E27FC236}">
                <a16:creationId xmlns:a16="http://schemas.microsoft.com/office/drawing/2014/main" id="{9FD95460-B99D-4D77-B76E-D3C3A84A2726}"/>
              </a:ext>
            </a:extLst>
          </p:cNvPr>
          <p:cNvSpPr/>
          <p:nvPr/>
        </p:nvSpPr>
        <p:spPr>
          <a:xfrm>
            <a:off x="1760040" y="18231422"/>
            <a:ext cx="83604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ru-RU" sz="3600" b="1" noProof="0" dirty="0">
                <a:solidFill>
                  <a:srgbClr val="0B6BA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Материалы и методы</a:t>
            </a:r>
            <a:endParaRPr lang="ru-RU" sz="3600" noProof="0" dirty="0"/>
          </a:p>
        </p:txBody>
      </p:sp>
      <p:sp>
        <p:nvSpPr>
          <p:cNvPr id="29" name="Text 11">
            <a:extLst>
              <a:ext uri="{FF2B5EF4-FFF2-40B4-BE49-F238E27FC236}">
                <a16:creationId xmlns:a16="http://schemas.microsoft.com/office/drawing/2014/main" id="{BFA5B6ED-E9EC-6F96-6F3A-5AAAA778F956}"/>
              </a:ext>
            </a:extLst>
          </p:cNvPr>
          <p:cNvSpPr/>
          <p:nvPr/>
        </p:nvSpPr>
        <p:spPr>
          <a:xfrm>
            <a:off x="1760040" y="18944654"/>
            <a:ext cx="8360460" cy="32085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Опишите использованные методы, инструменты, выборку/объект исследования и обоснуйте их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выбор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.</a:t>
            </a:r>
            <a:r>
              <a:rPr lang="ru-RU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При необходимости добавьте сюда фото, диаграмму или схему.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</a:t>
            </a:r>
            <a:endParaRPr lang="en-US" sz="2400" dirty="0"/>
          </a:p>
        </p:txBody>
      </p:sp>
      <p:sp>
        <p:nvSpPr>
          <p:cNvPr id="31" name="Shape 12">
            <a:extLst>
              <a:ext uri="{FF2B5EF4-FFF2-40B4-BE49-F238E27FC236}">
                <a16:creationId xmlns:a16="http://schemas.microsoft.com/office/drawing/2014/main" id="{D1063BE3-46B6-C953-1F85-CC905BB419C9}"/>
              </a:ext>
            </a:extLst>
          </p:cNvPr>
          <p:cNvSpPr/>
          <p:nvPr/>
        </p:nvSpPr>
        <p:spPr>
          <a:xfrm>
            <a:off x="10943460" y="7860241"/>
            <a:ext cx="9000540" cy="14548278"/>
          </a:xfrm>
          <a:prstGeom prst="roundRect">
            <a:avLst>
              <a:gd name="adj" fmla="val 1219"/>
            </a:avLst>
          </a:prstGeom>
          <a:solidFill>
            <a:srgbClr val="F3FAFD"/>
          </a:solidFill>
          <a:ln/>
        </p:spPr>
        <p:txBody>
          <a:bodyPr/>
          <a:lstStyle/>
          <a:p>
            <a:endParaRPr lang="ru-RU" dirty="0"/>
          </a:p>
        </p:txBody>
      </p:sp>
      <p:sp>
        <p:nvSpPr>
          <p:cNvPr id="33" name="Text 13">
            <a:extLst>
              <a:ext uri="{FF2B5EF4-FFF2-40B4-BE49-F238E27FC236}">
                <a16:creationId xmlns:a16="http://schemas.microsoft.com/office/drawing/2014/main" id="{2D5E10A4-1F13-E7A8-5FC0-F1B58CCD43A2}"/>
              </a:ext>
            </a:extLst>
          </p:cNvPr>
          <p:cNvSpPr/>
          <p:nvPr/>
        </p:nvSpPr>
        <p:spPr>
          <a:xfrm>
            <a:off x="11263500" y="8019471"/>
            <a:ext cx="83604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ru-RU" sz="3600" b="1" noProof="0" dirty="0">
                <a:solidFill>
                  <a:srgbClr val="0B6BA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Результаты</a:t>
            </a:r>
            <a:endParaRPr lang="en-US" sz="3600" dirty="0"/>
          </a:p>
        </p:txBody>
      </p:sp>
      <p:sp>
        <p:nvSpPr>
          <p:cNvPr id="35" name="Text 14">
            <a:extLst>
              <a:ext uri="{FF2B5EF4-FFF2-40B4-BE49-F238E27FC236}">
                <a16:creationId xmlns:a16="http://schemas.microsoft.com/office/drawing/2014/main" id="{65587CEB-8697-2994-348D-9B13292AA587}"/>
              </a:ext>
            </a:extLst>
          </p:cNvPr>
          <p:cNvSpPr/>
          <p:nvPr/>
        </p:nvSpPr>
        <p:spPr>
          <a:xfrm>
            <a:off x="11263500" y="8732703"/>
            <a:ext cx="83604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[Изложите результаты конкретно и с опорой на данные — цифры, сравнения, 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факты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.</a:t>
            </a:r>
            <a:r>
              <a:rPr lang="ru-RU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Предпочтительно в виде графиков, таблиц, схем; 3D-графики не допускаются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</a:t>
            </a:r>
            <a:endParaRPr lang="en-US" sz="2400" dirty="0"/>
          </a:p>
        </p:txBody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BE83F6D2-9FA0-9745-E2B3-D223A09D4C4F}"/>
              </a:ext>
            </a:extLst>
          </p:cNvPr>
          <p:cNvSpPr/>
          <p:nvPr/>
        </p:nvSpPr>
        <p:spPr>
          <a:xfrm>
            <a:off x="11492100" y="11018703"/>
            <a:ext cx="7903260" cy="110888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2200" dirty="0"/>
          </a:p>
        </p:txBody>
      </p:sp>
      <p:sp>
        <p:nvSpPr>
          <p:cNvPr id="41" name="Shape 17">
            <a:extLst>
              <a:ext uri="{FF2B5EF4-FFF2-40B4-BE49-F238E27FC236}">
                <a16:creationId xmlns:a16="http://schemas.microsoft.com/office/drawing/2014/main" id="{BC91D92D-4756-734A-E176-930E8FF7B21A}"/>
              </a:ext>
            </a:extLst>
          </p:cNvPr>
          <p:cNvSpPr/>
          <p:nvPr/>
        </p:nvSpPr>
        <p:spPr>
          <a:xfrm>
            <a:off x="1440000" y="22839049"/>
            <a:ext cx="11250675" cy="4663440"/>
          </a:xfrm>
          <a:prstGeom prst="roundRect">
            <a:avLst>
              <a:gd name="adj" fmla="val 2353"/>
            </a:avLst>
          </a:prstGeom>
          <a:solidFill>
            <a:srgbClr val="EAF6FC"/>
          </a:solidFill>
          <a:ln/>
        </p:spPr>
      </p:sp>
      <p:sp>
        <p:nvSpPr>
          <p:cNvPr id="43" name="Text 18">
            <a:extLst>
              <a:ext uri="{FF2B5EF4-FFF2-40B4-BE49-F238E27FC236}">
                <a16:creationId xmlns:a16="http://schemas.microsoft.com/office/drawing/2014/main" id="{FD6520D0-A5AE-4062-6688-ACA0AC05AA43}"/>
              </a:ext>
            </a:extLst>
          </p:cNvPr>
          <p:cNvSpPr/>
          <p:nvPr/>
        </p:nvSpPr>
        <p:spPr>
          <a:xfrm>
            <a:off x="1760040" y="23040217"/>
            <a:ext cx="1061059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ru-RU" sz="3600" b="1" noProof="0" dirty="0">
                <a:solidFill>
                  <a:srgbClr val="0B6BA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Выводы и перспективы</a:t>
            </a:r>
            <a:endParaRPr lang="ru-RU" sz="3600" noProof="0" dirty="0"/>
          </a:p>
        </p:txBody>
      </p:sp>
      <p:sp>
        <p:nvSpPr>
          <p:cNvPr id="45" name="Text 19">
            <a:extLst>
              <a:ext uri="{FF2B5EF4-FFF2-40B4-BE49-F238E27FC236}">
                <a16:creationId xmlns:a16="http://schemas.microsoft.com/office/drawing/2014/main" id="{C545E382-08BA-82B0-54BB-28FD5F8A3633}"/>
              </a:ext>
            </a:extLst>
          </p:cNvPr>
          <p:cNvSpPr/>
          <p:nvPr/>
        </p:nvSpPr>
        <p:spPr>
          <a:xfrm>
            <a:off x="1760040" y="23753449"/>
            <a:ext cx="10610595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Сформулируйте главный вывод и, если применимо, направления дальнейшей работы или практическую значимость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.]</a:t>
            </a:r>
            <a:endParaRPr lang="en-US" sz="2400" dirty="0"/>
          </a:p>
        </p:txBody>
      </p:sp>
      <p:sp>
        <p:nvSpPr>
          <p:cNvPr id="47" name="Shape 20">
            <a:extLst>
              <a:ext uri="{FF2B5EF4-FFF2-40B4-BE49-F238E27FC236}">
                <a16:creationId xmlns:a16="http://schemas.microsoft.com/office/drawing/2014/main" id="{36EA692C-2F30-9024-B12F-61E1CDE30B99}"/>
              </a:ext>
            </a:extLst>
          </p:cNvPr>
          <p:cNvSpPr/>
          <p:nvPr/>
        </p:nvSpPr>
        <p:spPr>
          <a:xfrm>
            <a:off x="13193595" y="22839049"/>
            <a:ext cx="6750405" cy="4663440"/>
          </a:xfrm>
          <a:prstGeom prst="roundRect">
            <a:avLst>
              <a:gd name="adj" fmla="val 2353"/>
            </a:avLst>
          </a:prstGeom>
          <a:solidFill>
            <a:srgbClr val="F3FAFD"/>
          </a:solidFill>
          <a:ln/>
        </p:spPr>
      </p:sp>
      <p:sp>
        <p:nvSpPr>
          <p:cNvPr id="49" name="Text 21">
            <a:extLst>
              <a:ext uri="{FF2B5EF4-FFF2-40B4-BE49-F238E27FC236}">
                <a16:creationId xmlns:a16="http://schemas.microsoft.com/office/drawing/2014/main" id="{F541A1CA-8A2D-344C-8379-42E911030289}"/>
              </a:ext>
            </a:extLst>
          </p:cNvPr>
          <p:cNvSpPr/>
          <p:nvPr/>
        </p:nvSpPr>
        <p:spPr>
          <a:xfrm>
            <a:off x="13513635" y="23040217"/>
            <a:ext cx="611032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ru-RU" sz="3600" b="1" noProof="0" dirty="0">
                <a:solidFill>
                  <a:srgbClr val="0B6BA8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Список литературы</a:t>
            </a:r>
            <a:endParaRPr lang="ru-RU" sz="3600" noProof="0" dirty="0"/>
          </a:p>
        </p:txBody>
      </p:sp>
      <p:sp>
        <p:nvSpPr>
          <p:cNvPr id="51" name="Text 22">
            <a:extLst>
              <a:ext uri="{FF2B5EF4-FFF2-40B4-BE49-F238E27FC236}">
                <a16:creationId xmlns:a16="http://schemas.microsoft.com/office/drawing/2014/main" id="{FD17A5FA-7382-504A-6DC9-E13E2EE5DF12}"/>
              </a:ext>
            </a:extLst>
          </p:cNvPr>
          <p:cNvSpPr/>
          <p:nvPr/>
        </p:nvSpPr>
        <p:spPr>
          <a:xfrm>
            <a:off x="13513635" y="23753449"/>
            <a:ext cx="6110325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Не более 5–6 позиций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.]</a:t>
            </a:r>
            <a:endParaRPr lang="en-US" sz="24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</a:t>
            </a:r>
            <a:r>
              <a:rPr lang="ru-RU" sz="24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1. Автор. Название. Год</a:t>
            </a: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.]</a:t>
            </a:r>
            <a:endParaRPr lang="en-US" sz="24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[2. ...]</a:t>
            </a:r>
            <a:endParaRPr lang="en-US" sz="2400" dirty="0"/>
          </a:p>
        </p:txBody>
      </p:sp>
      <p:sp>
        <p:nvSpPr>
          <p:cNvPr id="64" name="Text 3">
            <a:extLst>
              <a:ext uri="{FF2B5EF4-FFF2-40B4-BE49-F238E27FC236}">
                <a16:creationId xmlns:a16="http://schemas.microsoft.com/office/drawing/2014/main" id="{FD1A1930-E29D-4FD1-B0D9-6088C5E23064}"/>
              </a:ext>
            </a:extLst>
          </p:cNvPr>
          <p:cNvSpPr/>
          <p:nvPr/>
        </p:nvSpPr>
        <p:spPr>
          <a:xfrm>
            <a:off x="1440000" y="4816950"/>
            <a:ext cx="18504000" cy="41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2200" b="1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Участник 2 — при наличии: </a:t>
            </a:r>
            <a:r>
              <a:rPr lang="ru-RU" sz="22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[Фамилия Имя Отчество, курс/класс]</a:t>
            </a:r>
            <a:endParaRPr lang="ru-RU" sz="2200" noProof="0" dirty="0"/>
          </a:p>
        </p:txBody>
      </p:sp>
      <p:sp>
        <p:nvSpPr>
          <p:cNvPr id="66" name="Text 4">
            <a:extLst>
              <a:ext uri="{FF2B5EF4-FFF2-40B4-BE49-F238E27FC236}">
                <a16:creationId xmlns:a16="http://schemas.microsoft.com/office/drawing/2014/main" id="{4228F625-DE20-16DA-6446-89F23F556B03}"/>
              </a:ext>
            </a:extLst>
          </p:cNvPr>
          <p:cNvSpPr/>
          <p:nvPr/>
        </p:nvSpPr>
        <p:spPr>
          <a:xfrm>
            <a:off x="1440000" y="5230950"/>
            <a:ext cx="18504000" cy="41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2200" b="1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Участник 3 — при наличии: </a:t>
            </a:r>
            <a:r>
              <a:rPr lang="ru-RU" sz="22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[Фамилия Имя Отчество, курс/класс]</a:t>
            </a:r>
            <a:endParaRPr lang="ru-RU" sz="2200" noProof="0" dirty="0"/>
          </a:p>
        </p:txBody>
      </p:sp>
      <p:sp>
        <p:nvSpPr>
          <p:cNvPr id="68" name="Text 5">
            <a:extLst>
              <a:ext uri="{FF2B5EF4-FFF2-40B4-BE49-F238E27FC236}">
                <a16:creationId xmlns:a16="http://schemas.microsoft.com/office/drawing/2014/main" id="{12A1F3A0-CB6F-8884-A9CC-06E0240E641E}"/>
              </a:ext>
            </a:extLst>
          </p:cNvPr>
          <p:cNvSpPr/>
          <p:nvPr/>
        </p:nvSpPr>
        <p:spPr>
          <a:xfrm>
            <a:off x="1440000" y="5644950"/>
            <a:ext cx="18504000" cy="41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2200" b="1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Участник 4 — при наличии: </a:t>
            </a:r>
            <a:r>
              <a:rPr lang="ru-RU" sz="2200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[Фамилия Имя Отчество, курс/класс</a:t>
            </a:r>
            <a:r>
              <a:rPr lang="en-US" sz="220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</a:t>
            </a:r>
            <a:endParaRPr lang="en-US" sz="2200" dirty="0"/>
          </a:p>
        </p:txBody>
      </p:sp>
      <p:sp>
        <p:nvSpPr>
          <p:cNvPr id="70" name="Text 6">
            <a:extLst>
              <a:ext uri="{FF2B5EF4-FFF2-40B4-BE49-F238E27FC236}">
                <a16:creationId xmlns:a16="http://schemas.microsoft.com/office/drawing/2014/main" id="{4911DFA9-26AF-C608-82C1-BBE53F3DFF65}"/>
              </a:ext>
            </a:extLst>
          </p:cNvPr>
          <p:cNvSpPr/>
          <p:nvPr/>
        </p:nvSpPr>
        <p:spPr>
          <a:xfrm>
            <a:off x="1440000" y="6130950"/>
            <a:ext cx="18504000" cy="3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1600" i="1" noProof="0" dirty="0">
                <a:solidFill>
                  <a:srgbClr val="7F7F7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Для индивидуального проекта удалите строки «Участник 2–4».</a:t>
            </a:r>
            <a:endParaRPr lang="ru-RU" sz="1600" noProof="0" dirty="0"/>
          </a:p>
        </p:txBody>
      </p:sp>
      <p:sp>
        <p:nvSpPr>
          <p:cNvPr id="74" name="Text 1">
            <a:extLst>
              <a:ext uri="{FF2B5EF4-FFF2-40B4-BE49-F238E27FC236}">
                <a16:creationId xmlns:a16="http://schemas.microsoft.com/office/drawing/2014/main" id="{C8607C46-A118-97B5-7B99-18E9600A03C9}"/>
              </a:ext>
            </a:extLst>
          </p:cNvPr>
          <p:cNvSpPr/>
          <p:nvPr/>
        </p:nvSpPr>
        <p:spPr>
          <a:xfrm>
            <a:off x="1440000" y="3295500"/>
            <a:ext cx="18504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[</a:t>
            </a:r>
            <a:r>
              <a:rPr lang="ru-RU" sz="2400" i="1" noProof="0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Полное наименование образовательной организации</a:t>
            </a:r>
            <a:r>
              <a:rPr lang="en-US" sz="2400" i="1" dirty="0">
                <a:solidFill>
                  <a:srgbClr val="1A1A1A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93869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</TotalTime>
  <Words>603</Words>
  <Application>Microsoft Office PowerPoint</Application>
  <PresentationFormat>Произвольный</PresentationFormat>
  <Paragraphs>33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PGU</dc:creator>
  <cp:lastModifiedBy>PGU</cp:lastModifiedBy>
  <cp:revision>5</cp:revision>
  <dcterms:created xsi:type="dcterms:W3CDTF">2026-07-03T07:25:56Z</dcterms:created>
  <dcterms:modified xsi:type="dcterms:W3CDTF">2026-07-10T13:28:42Z</dcterms:modified>
</cp:coreProperties>
</file>