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7c44098d1a_4_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7c44098d1a_4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986475" y="1826875"/>
            <a:ext cx="654400" cy="528750"/>
          </a:xfrm>
          <a:custGeom>
            <a:rect b="b" l="l" r="r" t="t"/>
            <a:pathLst>
              <a:path extrusionOk="0" h="21150" w="26176">
                <a:moveTo>
                  <a:pt x="0" y="3246"/>
                </a:moveTo>
                <a:lnTo>
                  <a:pt x="22616" y="21150"/>
                </a:lnTo>
                <a:lnTo>
                  <a:pt x="24605" y="20941"/>
                </a:lnTo>
                <a:lnTo>
                  <a:pt x="26176" y="14658"/>
                </a:lnTo>
                <a:lnTo>
                  <a:pt x="14239" y="2094"/>
                </a:lnTo>
                <a:lnTo>
                  <a:pt x="314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2649125" y="426950"/>
            <a:ext cx="4748400" cy="4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Nombre:</a:t>
            </a:r>
            <a:r>
              <a:rPr lang="en" sz="1100">
                <a:solidFill>
                  <a:schemeClr val="dk1"/>
                </a:solidFill>
              </a:rPr>
              <a:t> ______________________</a:t>
            </a:r>
            <a:endParaRPr sz="1100"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04600" y="3788375"/>
            <a:ext cx="2382025" cy="2350650"/>
          </a:xfrm>
          <a:prstGeom prst="rect">
            <a:avLst/>
          </a:prstGeom>
          <a:noFill/>
          <a:ln cap="flat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4">
            <a:alphaModFix/>
          </a:blip>
          <a:srcRect b="-34811" l="0" r="-3852" t="-11579"/>
          <a:stretch/>
        </p:blipFill>
        <p:spPr>
          <a:xfrm>
            <a:off x="3004538" y="9175900"/>
            <a:ext cx="1763323" cy="3285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353725" y="744550"/>
            <a:ext cx="7024500" cy="87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200">
                <a:solidFill>
                  <a:srgbClr val="000000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El </a:t>
            </a:r>
            <a:r>
              <a:rPr b="1" lang="en" sz="4200">
                <a:latin typeface="Londrina Shadow"/>
                <a:ea typeface="Londrina Shadow"/>
                <a:cs typeface="Londrina Shadow"/>
                <a:sym typeface="Londrina Shadow"/>
              </a:rPr>
              <a:t>i</a:t>
            </a:r>
            <a:r>
              <a:rPr b="1" lang="en" sz="4200">
                <a:solidFill>
                  <a:srgbClr val="000000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mán </a:t>
            </a:r>
            <a:r>
              <a:rPr b="1" lang="en" sz="4200">
                <a:latin typeface="Londrina Shadow"/>
                <a:ea typeface="Londrina Shadow"/>
                <a:cs typeface="Londrina Shadow"/>
                <a:sym typeface="Londrina Shadow"/>
              </a:rPr>
              <a:t>m</a:t>
            </a:r>
            <a:r>
              <a:rPr b="1" lang="en" sz="4200">
                <a:solidFill>
                  <a:srgbClr val="000000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ás </a:t>
            </a:r>
            <a:r>
              <a:rPr b="1" lang="en" sz="4200">
                <a:latin typeface="Londrina Shadow"/>
                <a:ea typeface="Londrina Shadow"/>
                <a:cs typeface="Londrina Shadow"/>
                <a:sym typeface="Londrina Shadow"/>
              </a:rPr>
              <a:t>g</a:t>
            </a:r>
            <a:r>
              <a:rPr b="1" lang="en" sz="4200">
                <a:solidFill>
                  <a:srgbClr val="000000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rande </a:t>
            </a:r>
            <a:r>
              <a:rPr b="1" lang="en" sz="4200">
                <a:latin typeface="Londrina Shadow"/>
                <a:ea typeface="Londrina Shadow"/>
                <a:cs typeface="Londrina Shadow"/>
                <a:sym typeface="Londrina Shadow"/>
              </a:rPr>
              <a:t>d</a:t>
            </a:r>
            <a:r>
              <a:rPr b="1" lang="en" sz="4200">
                <a:solidFill>
                  <a:srgbClr val="000000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el </a:t>
            </a:r>
            <a:r>
              <a:rPr b="1" lang="en" sz="4200">
                <a:latin typeface="Londrina Shadow"/>
                <a:ea typeface="Londrina Shadow"/>
                <a:cs typeface="Londrina Shadow"/>
                <a:sym typeface="Londrina Shadow"/>
              </a:rPr>
              <a:t>m</a:t>
            </a:r>
            <a:r>
              <a:rPr b="1" lang="en" sz="4200">
                <a:solidFill>
                  <a:srgbClr val="000000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undo</a:t>
            </a:r>
            <a:endParaRPr b="1" sz="4200">
              <a:solidFill>
                <a:srgbClr val="000000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463825" y="1593625"/>
            <a:ext cx="6804294" cy="71351"/>
          </a:xfrm>
          <a:custGeom>
            <a:rect b="b" l="l" r="r" t="t"/>
            <a:pathLst>
              <a:path extrusionOk="0" h="3044" w="212867">
                <a:moveTo>
                  <a:pt x="0" y="3044"/>
                </a:moveTo>
                <a:cubicBezTo>
                  <a:pt x="70712" y="-2842"/>
                  <a:pt x="141910" y="1903"/>
                  <a:pt x="212867" y="1903"/>
                </a:cubicBezTo>
              </a:path>
            </a:pathLst>
          </a:custGeom>
          <a:noFill/>
          <a:ln cap="flat" cmpd="sng" w="28575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0" name="Google Shape;60;p13"/>
          <p:cNvSpPr txBox="1"/>
          <p:nvPr/>
        </p:nvSpPr>
        <p:spPr>
          <a:xfrm>
            <a:off x="435600" y="1687775"/>
            <a:ext cx="6743700" cy="77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00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Supongamos que estás perdido en una tormenta de nieve.</a:t>
            </a: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</a:rPr>
              <a:t> Tienes un mapa. Ese mapa muestra dónde estás. También muestra que hay una estación de guardabosques </a:t>
            </a:r>
            <a:r>
              <a:rPr lang="en" sz="1200">
                <a:highlight>
                  <a:srgbClr val="FFFFFF"/>
                </a:highlight>
              </a:rPr>
              <a:t>no muy lejos.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</a:rPr>
              <a:t>La estación de guardabosques está al norte de ti. Si caminas hacia el norte, estarás a salvo. Debería ser fácil, pero hay un problema—no sabes en qué dirección está el norte. Lo único que puedes ver es </a:t>
            </a:r>
            <a:r>
              <a:rPr lang="en" sz="1200">
                <a:highlight>
                  <a:srgbClr val="FFFFFF"/>
                </a:highlight>
              </a:rPr>
              <a:t>la nieve que cae</a:t>
            </a: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</a:rPr>
              <a:t>. No hay nada que te diga qué camino tomar.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</a:rPr>
              <a:t>Por suerte, tienes una brújula en el bolsillo. Una brújula</a:t>
            </a:r>
            <a:endParaRPr sz="12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</a:rPr>
              <a:t>tiene una aguja magnética que siempre apunta al norte. </a:t>
            </a:r>
            <a:endParaRPr sz="12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</a:rPr>
              <a:t>La aguja de la brújula señala el camino hacia la estación </a:t>
            </a:r>
            <a:endParaRPr sz="12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</a:rPr>
              <a:t>de guardabosques.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</a:rPr>
              <a:t>Cuando se inventó la brújula, nadie sabía por qué </a:t>
            </a:r>
            <a:endParaRPr sz="12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</a:rPr>
              <a:t>funcion</a:t>
            </a:r>
            <a:r>
              <a:rPr lang="en" sz="1200">
                <a:highlight>
                  <a:srgbClr val="FFFFFF"/>
                </a:highlight>
              </a:rPr>
              <a:t>aba</a:t>
            </a: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</a:rPr>
              <a:t>. Durante cientos de años, la gente </a:t>
            </a:r>
            <a:r>
              <a:rPr lang="en" sz="1200">
                <a:highlight>
                  <a:srgbClr val="FFFFFF"/>
                </a:highlight>
              </a:rPr>
              <a:t>trató de</a:t>
            </a:r>
            <a:endParaRPr sz="12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</a:rPr>
              <a:t>entenderlo. Jugaron con imanes porque sabían que </a:t>
            </a:r>
            <a:endParaRPr sz="12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</a:rPr>
              <a:t>los imanes hacían cosas extrañas. Dos imanes podrían </a:t>
            </a:r>
            <a:endParaRPr sz="12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200">
                <a:highlight>
                  <a:srgbClr val="FFFFFF"/>
                </a:highlight>
              </a:rPr>
              <a:t>atraerse</a:t>
            </a: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</a:rPr>
              <a:t>, incluso cuando no se estaban tocando.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</a:rPr>
              <a:t>La gente también hizo descubrimientos sobre la Tierra. Descubrieron que la Tierra no es plana como un plato, es redonda, como una pelota.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</a:rPr>
              <a:t>Luego descubrieron algo realmente extraño. Descubrieron que la aguja de la brújula apunta al norte porque el imán más grande del mundo siempre la está atrayendo</a:t>
            </a:r>
            <a:r>
              <a:rPr lang="en" sz="1200">
                <a:highlight>
                  <a:srgbClr val="FFFFFF"/>
                </a:highlight>
              </a:rPr>
              <a:t>.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</a:rPr>
              <a:t>¿Sabes cuál es el imán más grande del mundo?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</a:rPr>
              <a:t>El imán más grande del mundo es el mundo. El planeta Tierra es un imán. La enorme Tierra magnética </a:t>
            </a:r>
            <a:r>
              <a:rPr lang="en" sz="1200">
                <a:highlight>
                  <a:srgbClr val="FFFFFF"/>
                </a:highlight>
              </a:rPr>
              <a:t>atrae a</a:t>
            </a: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</a:rPr>
              <a:t> la pequeñita aguja de la brújula magnética. Eso hace que la aguja apunte hacia el norte y </a:t>
            </a:r>
            <a:r>
              <a:rPr lang="en" sz="1200">
                <a:highlight>
                  <a:srgbClr val="FFFFFF"/>
                </a:highlight>
              </a:rPr>
              <a:t>te </a:t>
            </a: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</a:rPr>
              <a:t>muestra el camino a seguir.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2386200" y="9406450"/>
            <a:ext cx="30000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Forces, Motion,</a:t>
            </a:r>
            <a:r>
              <a:rPr lang="en" sz="900">
                <a:solidFill>
                  <a:schemeClr val="dk1"/>
                </a:solidFill>
              </a:rPr>
              <a:t> &amp; Magnets | Anchor Phenomenon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