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</p:sldIdLst>
  <p:sldSz cy="7560000" cx="10692000"/>
  <p:notesSz cx="7560000" cy="10692000"/>
  <p:embeddedFontLst>
    <p:embeddedFont>
      <p:font typeface="Edu NSW ACT Foundation"/>
      <p:regular r:id="rId10"/>
      <p:bold r:id="rId11"/>
    </p:embeddedFont>
    <p:embeddedFont>
      <p:font typeface="Roboto"/>
      <p:regular r:id="rId12"/>
      <p:bold r:id="rId13"/>
      <p:italic r:id="rId14"/>
      <p:boldItalic r:id="rId15"/>
    </p:embeddedFont>
    <p:embeddedFont>
      <p:font typeface="Public Sans"/>
      <p:regular r:id="rId16"/>
      <p:bold r:id="rId17"/>
      <p:italic r:id="rId18"/>
      <p:boldItalic r:id="rId19"/>
    </p:embeddedFont>
    <p:embeddedFont>
      <p:font typeface="Public Sans Light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5040">
          <p15:clr>
            <a:srgbClr val="9AA0A6"/>
          </p15:clr>
        </p15:guide>
      </p15:sldGuideLst>
    </p:ext>
    <p:ext uri="GoogleSlidesCustomDataVersion2">
      <go:slidesCustomData xmlns:go="http://customooxmlschemas.google.com/" r:id="rId24" roundtripDataSignature="AMtx7mhA+A22ka/WM/vERx4ENiyDeV+o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371F8DD-4E9A-4517-A07F-4F223D299466}">
  <a:tblStyle styleId="{6371F8DD-4E9A-4517-A07F-4F223D299466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0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ublicSansLight-regular.fntdata"/><Relationship Id="rId11" Type="http://schemas.openxmlformats.org/officeDocument/2006/relationships/font" Target="fonts/EduNSWACTFoundation-bold.fntdata"/><Relationship Id="rId22" Type="http://schemas.openxmlformats.org/officeDocument/2006/relationships/font" Target="fonts/PublicSansLight-italic.fntdata"/><Relationship Id="rId10" Type="http://schemas.openxmlformats.org/officeDocument/2006/relationships/font" Target="fonts/EduNSWACTFoundation-regular.fntdata"/><Relationship Id="rId21" Type="http://schemas.openxmlformats.org/officeDocument/2006/relationships/font" Target="fonts/PublicSansLight-bold.fntdata"/><Relationship Id="rId13" Type="http://schemas.openxmlformats.org/officeDocument/2006/relationships/font" Target="fonts/Roboto-bold.fntdata"/><Relationship Id="rId24" Type="http://customschemas.google.com/relationships/presentationmetadata" Target="metadata"/><Relationship Id="rId12" Type="http://schemas.openxmlformats.org/officeDocument/2006/relationships/font" Target="fonts/Roboto-regular.fntdata"/><Relationship Id="rId23" Type="http://schemas.openxmlformats.org/officeDocument/2006/relationships/font" Target="fonts/PublicSansLight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Roboto-boldItalic.fntdata"/><Relationship Id="rId14" Type="http://schemas.openxmlformats.org/officeDocument/2006/relationships/font" Target="fonts/Roboto-italic.fntdata"/><Relationship Id="rId17" Type="http://schemas.openxmlformats.org/officeDocument/2006/relationships/font" Target="fonts/PublicSans-bold.fntdata"/><Relationship Id="rId16" Type="http://schemas.openxmlformats.org/officeDocument/2006/relationships/font" Target="fonts/PublicSans-regular.fntdata"/><Relationship Id="rId5" Type="http://schemas.openxmlformats.org/officeDocument/2006/relationships/slideMaster" Target="slideMasters/slideMaster1.xml"/><Relationship Id="rId19" Type="http://schemas.openxmlformats.org/officeDocument/2006/relationships/font" Target="fonts/PublicSans-bold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PublicSans-italic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" name="Google Shape;4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chemeClr val="dk1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/>
          <p:nvPr>
            <p:ph idx="2" type="sldImg"/>
          </p:nvPr>
        </p:nvSpPr>
        <p:spPr>
          <a:xfrm>
            <a:off x="1004207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" name="Google Shape;7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>
              <a:solidFill>
                <a:srgbClr val="FF0000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07331" y="801900"/>
            <a:ext cx="5346000" cy="4009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3:notes"/>
          <p:cNvSpPr txBox="1"/>
          <p:nvPr>
            <p:ph idx="1" type="body"/>
          </p:nvPr>
        </p:nvSpPr>
        <p:spPr>
          <a:xfrm>
            <a:off x="756000" y="5078700"/>
            <a:ext cx="6048000" cy="481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648">
          <p15:clr>
            <a:srgbClr val="FA7B17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title"/>
          </p:nvPr>
        </p:nvSpPr>
        <p:spPr>
          <a:xfrm>
            <a:off x="531794" y="73811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" type="body"/>
          </p:nvPr>
        </p:nvSpPr>
        <p:spPr>
          <a:xfrm>
            <a:off x="531772" y="2604441"/>
            <a:ext cx="9628500" cy="41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indent="-3111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indent="-3111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indent="-3111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indent="-3111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indent="-3111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indent="-3111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indent="-3111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indent="-3111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5"/>
          <p:cNvSpPr txBox="1"/>
          <p:nvPr>
            <p:ph type="title"/>
          </p:nvPr>
        </p:nvSpPr>
        <p:spPr>
          <a:xfrm>
            <a:off x="531772" y="1008000"/>
            <a:ext cx="7445700" cy="564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7050" lIns="87050" spcFirstLastPara="1" rIns="87050" wrap="square" tIns="870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  <a:defRPr sz="61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6"/>
          <p:cNvSpPr txBox="1"/>
          <p:nvPr>
            <p:ph idx="1" type="body"/>
          </p:nvPr>
        </p:nvSpPr>
        <p:spPr>
          <a:xfrm>
            <a:off x="531772" y="6218177"/>
            <a:ext cx="9628500" cy="889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87050" lIns="87050" spcFirstLastPara="1" rIns="87050" wrap="square" tIns="8705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  <a:defRPr/>
            </a:lvl1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_HEADER_1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11" name="Google Shape;11;p6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SW DoE Interactive Lesson THEM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7"/>
          <p:cNvSpPr txBox="1"/>
          <p:nvPr>
            <p:ph type="ctrTitle"/>
          </p:nvPr>
        </p:nvSpPr>
        <p:spPr>
          <a:xfrm>
            <a:off x="531772" y="1277913"/>
            <a:ext cx="96285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  <p:sp>
        <p:nvSpPr>
          <p:cNvPr id="14" name="Google Shape;14;p7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635">
          <p15:clr>
            <a:srgbClr val="FA7B17"/>
          </p15:clr>
        </p15:guide>
        <p15:guide id="2" orient="horz" pos="952">
          <p15:clr>
            <a:srgbClr val="FA7B17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17" name="Google Shape;17;p8"/>
          <p:cNvSpPr txBox="1"/>
          <p:nvPr>
            <p:ph idx="1" type="body"/>
          </p:nvPr>
        </p:nvSpPr>
        <p:spPr>
          <a:xfrm>
            <a:off x="531794" y="2642941"/>
            <a:ext cx="45096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8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9pPr>
          </a:lstStyle>
          <a:p/>
        </p:txBody>
      </p:sp>
      <p:sp>
        <p:nvSpPr>
          <p:cNvPr id="18" name="Google Shape;18;p8"/>
          <p:cNvSpPr txBox="1"/>
          <p:nvPr>
            <p:ph idx="2" type="body"/>
          </p:nvPr>
        </p:nvSpPr>
        <p:spPr>
          <a:xfrm>
            <a:off x="5650483" y="2642941"/>
            <a:ext cx="45096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8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9pPr>
          </a:lstStyle>
          <a:p/>
        </p:txBody>
      </p:sp>
      <p:sp>
        <p:nvSpPr>
          <p:cNvPr id="19" name="Google Shape;19;p8"/>
          <p:cNvSpPr txBox="1"/>
          <p:nvPr>
            <p:ph idx="3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"/>
          <p:cNvSpPr txBox="1"/>
          <p:nvPr>
            <p:ph idx="1" type="body"/>
          </p:nvPr>
        </p:nvSpPr>
        <p:spPr>
          <a:xfrm>
            <a:off x="531772" y="2638917"/>
            <a:ext cx="6409200" cy="4132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rmAutofit/>
          </a:bodyPr>
          <a:lstStyle>
            <a:lvl1pPr indent="-2984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1pPr>
            <a:lvl2pPr indent="-29845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2pPr>
            <a:lvl3pPr indent="-29845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3pPr>
            <a:lvl4pPr indent="-29845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4pPr>
            <a:lvl5pPr indent="-29845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5pPr>
            <a:lvl6pPr indent="-29845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6pPr>
            <a:lvl7pPr indent="-29845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500"/>
            </a:lvl7pPr>
            <a:lvl8pPr indent="-29845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500"/>
            </a:lvl8pPr>
            <a:lvl9pPr indent="-29845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500"/>
            </a:lvl9pPr>
          </a:lstStyle>
          <a:p/>
        </p:txBody>
      </p:sp>
      <p:sp>
        <p:nvSpPr>
          <p:cNvPr id="22" name="Google Shape;22;p9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2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hasCustomPrompt="1" type="title"/>
          </p:nvPr>
        </p:nvSpPr>
        <p:spPr>
          <a:xfrm>
            <a:off x="1407008" y="1694992"/>
            <a:ext cx="4803900" cy="2886300"/>
          </a:xfrm>
          <a:prstGeom prst="rect">
            <a:avLst/>
          </a:prstGeom>
          <a:noFill/>
          <a:ln>
            <a:noFill/>
          </a:ln>
        </p:spPr>
        <p:txBody>
          <a:bodyPr anchorCtr="0" anchor="b" bIns="87050" lIns="87050" spcFirstLastPara="1" rIns="87050" wrap="square" tIns="870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400"/>
              <a:buNone/>
              <a:defRPr sz="15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26" name="Google Shape;26;p10"/>
          <p:cNvSpPr txBox="1"/>
          <p:nvPr>
            <p:ph idx="1" type="subTitle"/>
          </p:nvPr>
        </p:nvSpPr>
        <p:spPr>
          <a:xfrm>
            <a:off x="1407008" y="1516768"/>
            <a:ext cx="48039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  <p:sp>
        <p:nvSpPr>
          <p:cNvPr id="27" name="Google Shape;27;p10"/>
          <p:cNvSpPr txBox="1"/>
          <p:nvPr>
            <p:ph idx="2" type="ctrTitle"/>
          </p:nvPr>
        </p:nvSpPr>
        <p:spPr>
          <a:xfrm>
            <a:off x="1407008" y="4463437"/>
            <a:ext cx="48039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pos="2399">
          <p15:clr>
            <a:srgbClr val="FA7B17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1"/>
          <p:cNvSpPr txBox="1"/>
          <p:nvPr>
            <p:ph type="ctrTitle"/>
          </p:nvPr>
        </p:nvSpPr>
        <p:spPr>
          <a:xfrm>
            <a:off x="531772" y="1277913"/>
            <a:ext cx="96285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  <p:sp>
        <p:nvSpPr>
          <p:cNvPr id="30" name="Google Shape;30;p11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  <p:sp>
        <p:nvSpPr>
          <p:cNvPr id="31" name="Google Shape;31;p11"/>
          <p:cNvSpPr txBox="1"/>
          <p:nvPr>
            <p:ph idx="2" type="subTitle"/>
          </p:nvPr>
        </p:nvSpPr>
        <p:spPr>
          <a:xfrm>
            <a:off x="534403" y="3304441"/>
            <a:ext cx="9623400" cy="9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2"/>
          <p:cNvSpPr txBox="1"/>
          <p:nvPr>
            <p:ph type="ctrTitle"/>
          </p:nvPr>
        </p:nvSpPr>
        <p:spPr>
          <a:xfrm>
            <a:off x="531772" y="1277913"/>
            <a:ext cx="9628500" cy="9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3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  <a:defRPr sz="6600"/>
            </a:lvl9pPr>
          </a:lstStyle>
          <a:p/>
        </p:txBody>
      </p:sp>
      <p:sp>
        <p:nvSpPr>
          <p:cNvPr id="34" name="Google Shape;34;p12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  <p:sp>
        <p:nvSpPr>
          <p:cNvPr id="35" name="Google Shape;35;p12"/>
          <p:cNvSpPr txBox="1"/>
          <p:nvPr>
            <p:ph idx="2" type="subTitle"/>
          </p:nvPr>
        </p:nvSpPr>
        <p:spPr>
          <a:xfrm>
            <a:off x="534403" y="3304441"/>
            <a:ext cx="9623400" cy="9510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lvl="1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4286">
          <p15:clr>
            <a:srgbClr val="FA7B17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531794" y="126774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subTitle"/>
          </p:nvPr>
        </p:nvSpPr>
        <p:spPr>
          <a:xfrm>
            <a:off x="531574" y="831457"/>
            <a:ext cx="96285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Font typeface="Public Sans"/>
              <a:buNone/>
              <a:defRPr b="1" sz="1900">
                <a:latin typeface="Public Sans"/>
                <a:ea typeface="Public Sans"/>
                <a:cs typeface="Public Sans"/>
                <a:sym typeface="Public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3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531794" y="822114"/>
            <a:ext cx="96285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Public Sans"/>
              <a:buNone/>
              <a:defRPr b="1" i="0" sz="4300" u="none" cap="none" strike="noStrike">
                <a:solidFill>
                  <a:schemeClr val="dk1"/>
                </a:solidFill>
                <a:latin typeface="Public Sans"/>
                <a:ea typeface="Public Sans"/>
                <a:cs typeface="Public Sans"/>
                <a:sym typeface="Public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531772" y="2604441"/>
            <a:ext cx="9628500" cy="41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>
            <a:lvl1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●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1pPr>
            <a:lvl2pPr indent="-32385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○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2pPr>
            <a:lvl3pPr indent="-32385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■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3pPr>
            <a:lvl4pPr indent="-32385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●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4pPr>
            <a:lvl5pPr indent="-32385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○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5pPr>
            <a:lvl6pPr indent="-32385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■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6pPr>
            <a:lvl7pPr indent="-32385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●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7pPr>
            <a:lvl8pPr indent="-32385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○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8pPr>
            <a:lvl9pPr indent="-32385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Public Sans Light"/>
              <a:buChar char="■"/>
              <a:defRPr b="0" i="0" sz="1500" u="none" cap="none" strike="noStrike">
                <a:solidFill>
                  <a:schemeClr val="dk1"/>
                </a:solidFill>
                <a:latin typeface="Public Sans Light"/>
                <a:ea typeface="Public Sans Light"/>
                <a:cs typeface="Public Sans Light"/>
                <a:sym typeface="Public Sans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88">
          <p15:clr>
            <a:srgbClr val="EA4335"/>
          </p15:clr>
        </p15:guide>
        <p15:guide id="2" pos="288">
          <p15:clr>
            <a:srgbClr val="EA4335"/>
          </p15:clr>
        </p15:guide>
        <p15:guide id="3" pos="6444">
          <p15:clr>
            <a:srgbClr val="EA4335"/>
          </p15:clr>
        </p15:guide>
        <p15:guide id="4" orient="horz" pos="4474">
          <p15:clr>
            <a:srgbClr val="EA4335"/>
          </p15:clr>
        </p15:guide>
        <p15:guide id="5" orient="horz" pos="648">
          <p15:clr>
            <a:srgbClr val="EA4335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aus01.safelinks.protection.outlook.com/?url=http%3A%2F%2Fcreativecommons.org%2Flicenses%2Fby%2F4.0%2F&amp;data=05%7C01%7Cittenders%40det.nsw.edu.au%7C77e6c4538a734585669908dac848862d%7C05a0e69a418a47c19c259387261bf991%7C0%7C0%7C638042511091365656%7CUnknown%7CTWFpbGZsb3d8eyJWIjoiMC4wLjAwMDAiLCJQIjoiV2luMzIiLCJBTiI6Ik1haWwiLCJXVCI6Mn0%3D%7C3000%7C%7C%7C&amp;sdata=LCBHPl5ivf%2FtEqP6fc2pJfICLy%2B2l6G7vR31wtTdVIo%3D&amp;reserved=0" TargetMode="External"/><Relationship Id="rId4" Type="http://schemas.openxmlformats.org/officeDocument/2006/relationships/image" Target="../media/image13.png"/><Relationship Id="rId5" Type="http://schemas.openxmlformats.org/officeDocument/2006/relationships/image" Target="../media/image10.png"/><Relationship Id="rId6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aus01.safelinks.protection.outlook.com/?url=http%3A%2F%2Fcreativecommons.org%2Flicenses%2Fby%2F4.0%2F&amp;data=05%7C01%7Cittenders%40det.nsw.edu.au%7C77e6c4538a734585669908dac848862d%7C05a0e69a418a47c19c259387261bf991%7C0%7C0%7C638042511091365656%7CUnknown%7CTWFpbGZsb3d8eyJWIjoiMC4wLjAwMDAiLCJQIjoiV2luMzIiLCJBTiI6Ik1haWwiLCJXVCI6Mn0%3D%7C3000%7C%7C%7C&amp;sdata=LCBHPl5ivf%2FtEqP6fc2pJfICLy%2B2l6G7vR31wtTdVIo%3D&amp;reserved=0" TargetMode="External"/><Relationship Id="rId4" Type="http://schemas.openxmlformats.org/officeDocument/2006/relationships/image" Target="../media/image13.png"/><Relationship Id="rId5" Type="http://schemas.openxmlformats.org/officeDocument/2006/relationships/image" Target="../media/image10.png"/><Relationship Id="rId6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4.png"/><Relationship Id="rId13" Type="http://schemas.openxmlformats.org/officeDocument/2006/relationships/hyperlink" Target="https://aus01.safelinks.protection.outlook.com/?url=http%3A%2F%2Fcreativecommons.org%2Flicenses%2Fby%2F4.0%2F&amp;data=05%7C01%7Cittenders%40det.nsw.edu.au%7C77e6c4538a734585669908dac848862d%7C05a0e69a418a47c19c259387261bf991%7C0%7C0%7C638042511091365656%7CUnknown%7CTWFpbGZsb3d8eyJWIjoiMC4wLjAwMDAiLCJQIjoiV2luMzIiLCJBTiI6Ik1haWwiLCJXVCI6Mn0%3D%7C3000%7C%7C%7C&amp;sdata=LCBHPl5ivf%2FtEqP6fc2pJfICLy%2B2l6G7vR31wtTdVIo%3D&amp;reserved=0" TargetMode="External"/><Relationship Id="rId1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5.png"/><Relationship Id="rId9" Type="http://schemas.openxmlformats.org/officeDocument/2006/relationships/image" Target="../media/image10.png"/><Relationship Id="rId15" Type="http://schemas.openxmlformats.org/officeDocument/2006/relationships/image" Target="../media/image5.png"/><Relationship Id="rId14" Type="http://schemas.openxmlformats.org/officeDocument/2006/relationships/image" Target="../media/image13.png"/><Relationship Id="rId5" Type="http://schemas.openxmlformats.org/officeDocument/2006/relationships/image" Target="../media/image16.png"/><Relationship Id="rId6" Type="http://schemas.openxmlformats.org/officeDocument/2006/relationships/image" Target="../media/image2.png"/><Relationship Id="rId7" Type="http://schemas.openxmlformats.org/officeDocument/2006/relationships/image" Target="../media/image14.png"/><Relationship Id="rId8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/>
          <p:nvPr/>
        </p:nvSpPr>
        <p:spPr>
          <a:xfrm>
            <a:off x="754300" y="7273900"/>
            <a:ext cx="9988200" cy="391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© State of New South Wales (Department of Education), 2023. Except for the Department of Education logo, other logos and trademark-protected material, this resource is licensed under the </a:t>
            </a:r>
            <a:r>
              <a:rPr b="0" i="0" lang="en" sz="7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Creative Commons Attribution 4.0 International Licence</a:t>
            </a:r>
            <a:endParaRPr b="0" i="0" sz="7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id="51" name="Google Shape;5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813" y="7346302"/>
            <a:ext cx="758952" cy="1463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"/>
          <p:cNvSpPr txBox="1"/>
          <p:nvPr/>
        </p:nvSpPr>
        <p:spPr>
          <a:xfrm>
            <a:off x="0" y="822950"/>
            <a:ext cx="106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-330200" lvl="0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ublic Sans Light"/>
              <a:buAutoNum type="arabicPeriod"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Match the words, draw a line to connect the same words in each row.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  <a:p>
            <a:pPr indent="-330200" lvl="0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ublic Sans Light"/>
              <a:buAutoNum type="arabicPeriod"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P</a:t>
            </a:r>
            <a:r>
              <a:rPr b="0" i="0" lang="en" sz="1600" u="none" cap="none" strike="noStrike">
                <a:solidFill>
                  <a:srgbClr val="000000"/>
                </a:solidFill>
                <a:highlight>
                  <a:srgbClr val="FFFFFF"/>
                </a:highlight>
                <a:latin typeface="Public Sans Light"/>
                <a:ea typeface="Public Sans Light"/>
                <a:cs typeface="Public Sans Light"/>
                <a:sym typeface="Public Sans Light"/>
              </a:rPr>
              <a:t>ractise reading the word as you match them. 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grpSp>
        <p:nvGrpSpPr>
          <p:cNvPr id="53" name="Google Shape;53;p1"/>
          <p:cNvGrpSpPr/>
          <p:nvPr/>
        </p:nvGrpSpPr>
        <p:grpSpPr>
          <a:xfrm>
            <a:off x="512475" y="1776784"/>
            <a:ext cx="9667022" cy="1673595"/>
            <a:chOff x="512497" y="2663952"/>
            <a:chExt cx="9667022" cy="2028600"/>
          </a:xfrm>
        </p:grpSpPr>
        <p:sp>
          <p:nvSpPr>
            <p:cNvPr descr="The letter s" id="54" name="Google Shape;54;p1" title="The letter s"/>
            <p:cNvSpPr/>
            <p:nvPr/>
          </p:nvSpPr>
          <p:spPr>
            <a:xfrm>
              <a:off x="512497" y="2663952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1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sat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55" name="Google Shape;55;p1" title="The letter a"/>
            <p:cNvSpPr/>
            <p:nvPr/>
          </p:nvSpPr>
          <p:spPr>
            <a:xfrm>
              <a:off x="2477527" y="2663952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at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p" id="56" name="Google Shape;56;p1" title="The letter p"/>
            <p:cNvSpPr/>
            <p:nvPr/>
          </p:nvSpPr>
          <p:spPr>
            <a:xfrm>
              <a:off x="4442558" y="2663952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pit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57" name="Google Shape;57;p1" title="The letter t"/>
            <p:cNvSpPr/>
            <p:nvPr/>
          </p:nvSpPr>
          <p:spPr>
            <a:xfrm>
              <a:off x="6407576" y="2663952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tip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58" name="Google Shape;58;p1" title="The letter a"/>
            <p:cNvSpPr/>
            <p:nvPr/>
          </p:nvSpPr>
          <p:spPr>
            <a:xfrm>
              <a:off x="8372619" y="2663952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pip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59" name="Google Shape;59;p1"/>
          <p:cNvGrpSpPr/>
          <p:nvPr/>
        </p:nvGrpSpPr>
        <p:grpSpPr>
          <a:xfrm>
            <a:off x="512500" y="5413920"/>
            <a:ext cx="9667022" cy="1764679"/>
            <a:chOff x="512497" y="4855251"/>
            <a:chExt cx="9667022" cy="2028600"/>
          </a:xfrm>
        </p:grpSpPr>
        <p:sp>
          <p:nvSpPr>
            <p:cNvPr descr="The letter p" id="60" name="Google Shape;60;p1" title="The letter p"/>
            <p:cNvSpPr/>
            <p:nvPr/>
          </p:nvSpPr>
          <p:spPr>
            <a:xfrm>
              <a:off x="512497" y="4855251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pip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61" name="Google Shape;61;p1" title="The letter t"/>
            <p:cNvSpPr/>
            <p:nvPr/>
          </p:nvSpPr>
          <p:spPr>
            <a:xfrm>
              <a:off x="2477527" y="4855251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tip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s" id="62" name="Google Shape;62;p1" title="The letter s"/>
            <p:cNvSpPr/>
            <p:nvPr/>
          </p:nvSpPr>
          <p:spPr>
            <a:xfrm>
              <a:off x="4442558" y="4855251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sat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63" name="Google Shape;63;p1" title="The letter a"/>
            <p:cNvSpPr/>
            <p:nvPr/>
          </p:nvSpPr>
          <p:spPr>
            <a:xfrm>
              <a:off x="6407576" y="4855251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at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64" name="Google Shape;64;p1" title="The letter t"/>
            <p:cNvSpPr/>
            <p:nvPr/>
          </p:nvSpPr>
          <p:spPr>
            <a:xfrm>
              <a:off x="8372619" y="4855251"/>
              <a:ext cx="1806900" cy="20286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3657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0000"/>
                <a:buFont typeface="Arial"/>
                <a:buNone/>
              </a:pPr>
              <a:r>
                <a:rPr b="0" i="0" lang="en" sz="80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pit</a:t>
              </a:r>
              <a:endParaRPr b="0" i="0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sp>
        <p:nvSpPr>
          <p:cNvPr descr="A talking lips icon showing that this activity includes speaking." id="65" name="Google Shape;65;p1" title="A talking lips icon showing that this activity includes speaking."/>
          <p:cNvSpPr txBox="1"/>
          <p:nvPr/>
        </p:nvSpPr>
        <p:spPr>
          <a:xfrm>
            <a:off x="0" y="274325"/>
            <a:ext cx="106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" sz="2100" u="none" cap="none" strike="noStrike">
                <a:solidFill>
                  <a:schemeClr val="dk1"/>
                </a:solidFill>
                <a:latin typeface="Public Sans"/>
                <a:ea typeface="Public Sans"/>
                <a:cs typeface="Public Sans"/>
                <a:sym typeface="Public Sans"/>
              </a:rPr>
              <a:t>Read words with s a t p i </a:t>
            </a:r>
            <a:r>
              <a:rPr b="1" i="0" lang="en" sz="21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b="1" i="0" lang="en" sz="21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Public Sans"/>
                <a:ea typeface="Public Sans"/>
                <a:cs typeface="Public Sans"/>
                <a:sym typeface="Public Sans"/>
              </a:rPr>
              <a:t> </a:t>
            </a:r>
            <a:endParaRPr b="1" i="0" sz="2100" u="none" cap="none" strike="noStrike">
              <a:solidFill>
                <a:schemeClr val="dk1"/>
              </a:solidFill>
              <a:highlight>
                <a:srgbClr val="FFFF00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0" sz="2100" u="none" cap="none" strike="noStrike">
              <a:solidFill>
                <a:schemeClr val="dk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  <p:grpSp>
        <p:nvGrpSpPr>
          <p:cNvPr id="66" name="Google Shape;66;p1"/>
          <p:cNvGrpSpPr/>
          <p:nvPr/>
        </p:nvGrpSpPr>
        <p:grpSpPr>
          <a:xfrm>
            <a:off x="1359650" y="4063800"/>
            <a:ext cx="7561528" cy="694500"/>
            <a:chOff x="1095012" y="1561496"/>
            <a:chExt cx="7561528" cy="694500"/>
          </a:xfrm>
        </p:grpSpPr>
        <p:sp>
          <p:nvSpPr>
            <p:cNvPr id="67" name="Google Shape;67;p1"/>
            <p:cNvSpPr/>
            <p:nvPr/>
          </p:nvSpPr>
          <p:spPr>
            <a:xfrm>
              <a:off x="1095012" y="1561496"/>
              <a:ext cx="1367700" cy="694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27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sat</a:t>
              </a:r>
              <a:endParaRPr b="0" i="0" sz="27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2662724" y="1561496"/>
              <a:ext cx="1367700" cy="694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27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at</a:t>
              </a:r>
              <a:endParaRPr b="0" i="0" sz="27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id="69" name="Google Shape;69;p1"/>
            <p:cNvSpPr/>
            <p:nvPr/>
          </p:nvSpPr>
          <p:spPr>
            <a:xfrm>
              <a:off x="4193781" y="1561496"/>
              <a:ext cx="1367700" cy="694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27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tip</a:t>
              </a:r>
              <a:endParaRPr b="0" i="0" sz="27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id="70" name="Google Shape;70;p1"/>
            <p:cNvSpPr/>
            <p:nvPr/>
          </p:nvSpPr>
          <p:spPr>
            <a:xfrm>
              <a:off x="5735820" y="1561496"/>
              <a:ext cx="1367700" cy="694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27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pit</a:t>
              </a:r>
              <a:endParaRPr b="0" i="0" sz="27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7288840" y="1561496"/>
              <a:ext cx="1367700" cy="6945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371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27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pip</a:t>
              </a:r>
              <a:endParaRPr b="0" i="0" sz="27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cxnSp>
        <p:nvCxnSpPr>
          <p:cNvPr id="72" name="Google Shape;72;p1"/>
          <p:cNvCxnSpPr/>
          <p:nvPr/>
        </p:nvCxnSpPr>
        <p:spPr>
          <a:xfrm>
            <a:off x="2417488" y="2408831"/>
            <a:ext cx="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descr="A coloured pencil icon showing that this activity includes colouring in." id="73" name="Google Shape;73;p1" title="A coloured pencil icon showing that this activity includes colouring in."/>
          <p:cNvPicPr preferRelativeResize="0"/>
          <p:nvPr/>
        </p:nvPicPr>
        <p:blipFill rotWithShape="1">
          <a:blip r:embed="rId5">
            <a:alphaModFix/>
          </a:blip>
          <a:srcRect b="97" l="0" r="0" t="99"/>
          <a:stretch/>
        </p:blipFill>
        <p:spPr>
          <a:xfrm>
            <a:off x="9034325" y="104775"/>
            <a:ext cx="704851" cy="7048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talking lips icon showing that this activity includes speaking." id="74" name="Google Shape;74;p1" title="A talking lips icon showing that this activity includes speaking.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739175" y="71438"/>
            <a:ext cx="771524" cy="7715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/>
          <p:nvPr/>
        </p:nvSpPr>
        <p:spPr>
          <a:xfrm>
            <a:off x="754300" y="7273900"/>
            <a:ext cx="9988200" cy="391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© State of New South Wales (Department of Education), 2023. Except for the Department of Education logo, other logos and trademark-protected material, this resource is licensed under the </a:t>
            </a:r>
            <a:r>
              <a:rPr b="0" i="0" lang="en" sz="7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Creative Commons Attribution 4.0 International Licence</a:t>
            </a:r>
            <a:endParaRPr b="0" i="0" sz="7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id="80" name="Google Shape;8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813" y="7346302"/>
            <a:ext cx="758952" cy="146304"/>
          </a:xfrm>
          <a:prstGeom prst="rect">
            <a:avLst/>
          </a:prstGeom>
          <a:noFill/>
          <a:ln>
            <a:noFill/>
          </a:ln>
        </p:spPr>
      </p:pic>
      <p:sp>
        <p:nvSpPr>
          <p:cNvPr descr="Box outline for adding pictures within" id="81" name="Google Shape;81;p2" title="Box outline for adding pictures within"/>
          <p:cNvSpPr/>
          <p:nvPr/>
        </p:nvSpPr>
        <p:spPr>
          <a:xfrm>
            <a:off x="497773" y="2091270"/>
            <a:ext cx="2041200" cy="250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82" name="Google Shape;82;p2" title="Box outline for adding pictures within"/>
          <p:cNvSpPr/>
          <p:nvPr/>
        </p:nvSpPr>
        <p:spPr>
          <a:xfrm>
            <a:off x="3047008" y="2091270"/>
            <a:ext cx="2041200" cy="250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83" name="Google Shape;83;p2" title="Box outline for adding pictures within"/>
          <p:cNvSpPr/>
          <p:nvPr/>
        </p:nvSpPr>
        <p:spPr>
          <a:xfrm>
            <a:off x="5596244" y="2091270"/>
            <a:ext cx="2041200" cy="250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84" name="Google Shape;84;p2" title="Box outline for adding pictures within"/>
          <p:cNvSpPr/>
          <p:nvPr/>
        </p:nvSpPr>
        <p:spPr>
          <a:xfrm>
            <a:off x="8145479" y="2091270"/>
            <a:ext cx="2041200" cy="25005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"/>
          <p:cNvSpPr txBox="1"/>
          <p:nvPr/>
        </p:nvSpPr>
        <p:spPr>
          <a:xfrm>
            <a:off x="0" y="822950"/>
            <a:ext cx="10692000" cy="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-330200" lvl="0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ublic Sans Light"/>
              <a:buAutoNum type="arabicPeriod"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Say the three sounds in each word. Blend them together and read the word out loud.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  <a:p>
            <a:pPr indent="-330200" lvl="0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ublic Sans Light"/>
              <a:buAutoNum type="arabicPeriod"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Draw a picture that matches the word.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grpSp>
        <p:nvGrpSpPr>
          <p:cNvPr id="86" name="Google Shape;86;p2"/>
          <p:cNvGrpSpPr/>
          <p:nvPr/>
        </p:nvGrpSpPr>
        <p:grpSpPr>
          <a:xfrm>
            <a:off x="3024908" y="4800541"/>
            <a:ext cx="2097076" cy="1280100"/>
            <a:chOff x="3024909" y="4800541"/>
            <a:chExt cx="2097076" cy="1280100"/>
          </a:xfrm>
        </p:grpSpPr>
        <p:sp>
          <p:nvSpPr>
            <p:cNvPr descr="The letter s" id="87" name="Google Shape;87;p2" title="The letter s"/>
            <p:cNvSpPr/>
            <p:nvPr/>
          </p:nvSpPr>
          <p:spPr>
            <a:xfrm>
              <a:off x="3024909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88" name="Google Shape;88;p2" title="The letter t"/>
            <p:cNvSpPr/>
            <p:nvPr/>
          </p:nvSpPr>
          <p:spPr>
            <a:xfrm>
              <a:off x="3764447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i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89" name="Google Shape;89;p2" title="The letter a"/>
            <p:cNvSpPr/>
            <p:nvPr/>
          </p:nvSpPr>
          <p:spPr>
            <a:xfrm>
              <a:off x="4503985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n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90" name="Google Shape;90;p2"/>
          <p:cNvGrpSpPr/>
          <p:nvPr/>
        </p:nvGrpSpPr>
        <p:grpSpPr>
          <a:xfrm>
            <a:off x="458166" y="4800541"/>
            <a:ext cx="2120413" cy="1280100"/>
            <a:chOff x="458166" y="4800541"/>
            <a:chExt cx="2120413" cy="1280100"/>
          </a:xfrm>
        </p:grpSpPr>
        <p:sp>
          <p:nvSpPr>
            <p:cNvPr descr="The letter s" id="91" name="Google Shape;91;p2" title="The letter s"/>
            <p:cNvSpPr/>
            <p:nvPr/>
          </p:nvSpPr>
          <p:spPr>
            <a:xfrm>
              <a:off x="458166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s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92" name="Google Shape;92;p2" title="The letter a"/>
            <p:cNvSpPr/>
            <p:nvPr/>
          </p:nvSpPr>
          <p:spPr>
            <a:xfrm>
              <a:off x="1209373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i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t" id="93" name="Google Shape;93;p2" title="The letter t"/>
            <p:cNvSpPr/>
            <p:nvPr/>
          </p:nvSpPr>
          <p:spPr>
            <a:xfrm>
              <a:off x="1960579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94" name="Google Shape;94;p2"/>
          <p:cNvGrpSpPr/>
          <p:nvPr/>
        </p:nvGrpSpPr>
        <p:grpSpPr>
          <a:xfrm>
            <a:off x="5568336" y="4800541"/>
            <a:ext cx="2079438" cy="1280100"/>
            <a:chOff x="5568336" y="4800541"/>
            <a:chExt cx="2079438" cy="1280100"/>
          </a:xfrm>
        </p:grpSpPr>
        <p:sp>
          <p:nvSpPr>
            <p:cNvPr descr="The letter t" id="95" name="Google Shape;95;p2" title="The letter t"/>
            <p:cNvSpPr/>
            <p:nvPr/>
          </p:nvSpPr>
          <p:spPr>
            <a:xfrm>
              <a:off x="5568336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96" name="Google Shape;96;p2" title="The letter a"/>
            <p:cNvSpPr/>
            <p:nvPr/>
          </p:nvSpPr>
          <p:spPr>
            <a:xfrm>
              <a:off x="6299055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a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s" id="97" name="Google Shape;97;p2" title="The letter s"/>
            <p:cNvSpPr/>
            <p:nvPr/>
          </p:nvSpPr>
          <p:spPr>
            <a:xfrm>
              <a:off x="7029774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grpSp>
        <p:nvGrpSpPr>
          <p:cNvPr id="98" name="Google Shape;98;p2"/>
          <p:cNvGrpSpPr/>
          <p:nvPr/>
        </p:nvGrpSpPr>
        <p:grpSpPr>
          <a:xfrm>
            <a:off x="8126354" y="4800541"/>
            <a:ext cx="2079450" cy="1280100"/>
            <a:chOff x="8126354" y="4800541"/>
            <a:chExt cx="2079450" cy="1280100"/>
          </a:xfrm>
        </p:grpSpPr>
        <p:sp>
          <p:nvSpPr>
            <p:cNvPr descr="The letter t" id="99" name="Google Shape;99;p2" title="The letter t"/>
            <p:cNvSpPr/>
            <p:nvPr/>
          </p:nvSpPr>
          <p:spPr>
            <a:xfrm>
              <a:off x="8126354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p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s" id="100" name="Google Shape;100;p2" title="The letter s"/>
            <p:cNvSpPr/>
            <p:nvPr/>
          </p:nvSpPr>
          <p:spPr>
            <a:xfrm>
              <a:off x="8857079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a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  <p:sp>
          <p:nvSpPr>
            <p:cNvPr descr="The letter a" id="101" name="Google Shape;101;p2" title="The letter a"/>
            <p:cNvSpPr/>
            <p:nvPr/>
          </p:nvSpPr>
          <p:spPr>
            <a:xfrm>
              <a:off x="9587804" y="4800541"/>
              <a:ext cx="618000" cy="1280100"/>
            </a:xfrm>
            <a:prstGeom prst="roundRect">
              <a:avLst>
                <a:gd fmla="val 16667" name="adj"/>
              </a:avLst>
            </a:prstGeom>
            <a:noFill/>
            <a:ln cap="flat" cmpd="sng" w="28575">
              <a:solidFill>
                <a:srgbClr val="4B555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87050" lIns="87050" spcFirstLastPara="1" rIns="87050" wrap="square" tIns="8705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b="0" i="0" lang="en" sz="6400" u="none" cap="none" strike="noStrike">
                  <a:solidFill>
                    <a:srgbClr val="000000"/>
                  </a:solidFill>
                  <a:latin typeface="Edu NSW ACT Foundation"/>
                  <a:ea typeface="Edu NSW ACT Foundation"/>
                  <a:cs typeface="Edu NSW ACT Foundation"/>
                  <a:sym typeface="Edu NSW ACT Foundation"/>
                </a:rPr>
                <a:t>t</a:t>
              </a:r>
              <a:endParaRPr b="0" i="0" sz="64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endParaRPr>
            </a:p>
          </p:txBody>
        </p:sp>
      </p:grpSp>
      <p:pic>
        <p:nvPicPr>
          <p:cNvPr descr="A coloured pencil icon showing that this activity includes colouring in." id="102" name="Google Shape;102;p2" title="A coloured pencil icon showing that this activity includes colouring in.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747504" y="146304"/>
            <a:ext cx="777240" cy="7772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thought bubble icon showing that this activity includes thinking of your own ideas." id="103" name="Google Shape;103;p2" title="A thought bubble icon showing that this activity includes thinking of your own ideas."/>
          <p:cNvPicPr preferRelativeResize="0"/>
          <p:nvPr/>
        </p:nvPicPr>
        <p:blipFill rotWithShape="1">
          <a:blip r:embed="rId6">
            <a:alphaModFix/>
          </a:blip>
          <a:srcRect b="129" l="0" r="0" t="139"/>
          <a:stretch/>
        </p:blipFill>
        <p:spPr>
          <a:xfrm>
            <a:off x="8925330" y="146304"/>
            <a:ext cx="824621" cy="822959"/>
          </a:xfrm>
          <a:prstGeom prst="rect">
            <a:avLst/>
          </a:prstGeom>
          <a:noFill/>
          <a:ln>
            <a:noFill/>
          </a:ln>
        </p:spPr>
      </p:pic>
      <p:sp>
        <p:nvSpPr>
          <p:cNvPr descr="A talking lips icon showing that this activity includes speaking." id="104" name="Google Shape;104;p2" title="A talking lips icon showing that this activity includes speaking."/>
          <p:cNvSpPr txBox="1"/>
          <p:nvPr/>
        </p:nvSpPr>
        <p:spPr>
          <a:xfrm>
            <a:off x="0" y="274325"/>
            <a:ext cx="106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" sz="2100" u="none" cap="none" strike="noStrike">
                <a:solidFill>
                  <a:schemeClr val="dk1"/>
                </a:solidFill>
                <a:latin typeface="Public Sans"/>
                <a:ea typeface="Public Sans"/>
                <a:cs typeface="Public Sans"/>
                <a:sym typeface="Public Sans"/>
              </a:rPr>
              <a:t>Read words with s a t p i </a:t>
            </a:r>
            <a:r>
              <a:rPr b="1" i="0" lang="en" sz="21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b="1" i="0" lang="en" sz="21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Public Sans"/>
                <a:ea typeface="Public Sans"/>
                <a:cs typeface="Public Sans"/>
                <a:sym typeface="Public Sans"/>
              </a:rPr>
              <a:t> </a:t>
            </a:r>
            <a:endParaRPr b="1" i="0" sz="2100" u="none" cap="none" strike="noStrike">
              <a:solidFill>
                <a:schemeClr val="dk1"/>
              </a:solidFill>
              <a:highlight>
                <a:srgbClr val="FFFF00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0" sz="2100" u="none" cap="none" strike="noStrike">
              <a:solidFill>
                <a:schemeClr val="dk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Box outline for adding pictures within" id="109" name="Google Shape;109;p3" title="Box outline for adding pictures within"/>
          <p:cNvSpPr/>
          <p:nvPr/>
        </p:nvSpPr>
        <p:spPr>
          <a:xfrm>
            <a:off x="4897233" y="5360172"/>
            <a:ext cx="3738000" cy="1609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110" name="Google Shape;110;p3" title="Box outline for adding pictures within"/>
          <p:cNvSpPr/>
          <p:nvPr/>
        </p:nvSpPr>
        <p:spPr>
          <a:xfrm>
            <a:off x="4893725" y="3531372"/>
            <a:ext cx="3738000" cy="1609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Box outline for adding pictures within" id="111" name="Google Shape;111;p3" title="Box outline for adding pictures within"/>
          <p:cNvSpPr/>
          <p:nvPr/>
        </p:nvSpPr>
        <p:spPr>
          <a:xfrm>
            <a:off x="4893725" y="1685559"/>
            <a:ext cx="3738000" cy="16098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rgbClr val="4B555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t/>
            </a:r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2" name="Google Shape;112;p3"/>
          <p:cNvGraphicFramePr/>
          <p:nvPr/>
        </p:nvGraphicFramePr>
        <p:xfrm>
          <a:off x="1539268" y="162226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{6371F8DD-4E9A-4517-A07F-4F223D299466}</a:tableStyleId>
              </a:tblPr>
              <a:tblGrid>
                <a:gridCol w="413800"/>
                <a:gridCol w="413800"/>
                <a:gridCol w="413800"/>
              </a:tblGrid>
              <a:tr h="13774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0"/>
                        <a:buFont typeface="Arial"/>
                        <a:buNone/>
                      </a:pPr>
                      <a:r>
                        <a:rPr lang="en" sz="8000" u="none" cap="none" strike="noStrike">
                          <a:latin typeface="Edu NSW ACT Foundation"/>
                          <a:ea typeface="Edu NSW ACT Foundation"/>
                          <a:cs typeface="Edu NSW ACT Foundation"/>
                          <a:sym typeface="Edu NSW ACT Foundation"/>
                        </a:rPr>
                        <a:t>s</a:t>
                      </a:r>
                      <a:endParaRPr sz="8000" u="none" cap="none" strike="noStrike">
                        <a:latin typeface="Edu NSW ACT Foundation"/>
                        <a:ea typeface="Edu NSW ACT Foundation"/>
                        <a:cs typeface="Edu NSW ACT Foundation"/>
                        <a:sym typeface="Edu NSW ACT Foundation"/>
                      </a:endParaRPr>
                    </a:p>
                  </a:txBody>
                  <a:tcPr marT="134375" marB="134375" marR="106900" marL="1069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0"/>
                        <a:buFont typeface="Arial"/>
                        <a:buNone/>
                      </a:pPr>
                      <a:r>
                        <a:rPr lang="en" sz="8000" u="none" cap="none" strike="noStrike">
                          <a:latin typeface="Edu NSW ACT Foundation"/>
                          <a:ea typeface="Edu NSW ACT Foundation"/>
                          <a:cs typeface="Edu NSW ACT Foundation"/>
                          <a:sym typeface="Edu NSW ACT Foundation"/>
                        </a:rPr>
                        <a:t>a</a:t>
                      </a:r>
                      <a:endParaRPr sz="8000" u="none" cap="none" strike="noStrike">
                        <a:latin typeface="Edu NSW ACT Foundation"/>
                        <a:ea typeface="Edu NSW ACT Foundation"/>
                        <a:cs typeface="Edu NSW ACT Foundation"/>
                        <a:sym typeface="Edu NSW ACT Foundation"/>
                      </a:endParaRPr>
                    </a:p>
                  </a:txBody>
                  <a:tcPr marT="134375" marB="134375" marR="106900" marL="1069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0"/>
                        <a:buFont typeface="Arial"/>
                        <a:buNone/>
                      </a:pPr>
                      <a:r>
                        <a:rPr lang="en" sz="8000" u="none" cap="none" strike="noStrike">
                          <a:latin typeface="Edu NSW ACT Foundation"/>
                          <a:ea typeface="Edu NSW ACT Foundation"/>
                          <a:cs typeface="Edu NSW ACT Foundation"/>
                          <a:sym typeface="Edu NSW ACT Foundation"/>
                        </a:rPr>
                        <a:t>t</a:t>
                      </a:r>
                      <a:endParaRPr sz="8000" u="none" cap="none" strike="noStrike">
                        <a:latin typeface="Edu NSW ACT Foundation"/>
                        <a:ea typeface="Edu NSW ACT Foundation"/>
                        <a:cs typeface="Edu NSW ACT Foundation"/>
                        <a:sym typeface="Edu NSW ACT Foundation"/>
                      </a:endParaRPr>
                    </a:p>
                  </a:txBody>
                  <a:tcPr marT="134375" marB="134375" marR="106900" marL="1069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3" name="Google Shape;113;p3"/>
          <p:cNvSpPr/>
          <p:nvPr/>
        </p:nvSpPr>
        <p:spPr>
          <a:xfrm>
            <a:off x="2152456" y="2959214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4" name="Google Shape;114;p3"/>
          <p:cNvCxnSpPr>
            <a:stCxn id="115" idx="4"/>
            <a:endCxn id="113" idx="4"/>
          </p:cNvCxnSpPr>
          <p:nvPr/>
        </p:nvCxnSpPr>
        <p:spPr>
          <a:xfrm flipH="1" rot="-5400000">
            <a:off x="2013744" y="2910314"/>
            <a:ext cx="600" cy="410400"/>
          </a:xfrm>
          <a:prstGeom prst="curvedConnector3">
            <a:avLst>
              <a:gd fmla="val -135667" name="adj1"/>
            </a:avLst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16" name="Google Shape;116;p3"/>
          <p:cNvCxnSpPr/>
          <p:nvPr/>
        </p:nvCxnSpPr>
        <p:spPr>
          <a:xfrm>
            <a:off x="3147897" y="2512001"/>
            <a:ext cx="1335000" cy="33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17" name="Google Shape;117;p3"/>
          <p:cNvCxnSpPr/>
          <p:nvPr/>
        </p:nvCxnSpPr>
        <p:spPr>
          <a:xfrm>
            <a:off x="3134338" y="4210403"/>
            <a:ext cx="1336500" cy="162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18" name="Google Shape;118;p3"/>
          <p:cNvSpPr txBox="1"/>
          <p:nvPr/>
        </p:nvSpPr>
        <p:spPr>
          <a:xfrm>
            <a:off x="275" y="822950"/>
            <a:ext cx="106914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30200" lvl="0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ublic Sans Light"/>
              <a:buAutoNum type="arabicPeriod"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Say the three sounds in each word. Blend them together and read the word out loud. 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  <a:p>
            <a:pPr indent="-330200" lvl="0" marL="9144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Public Sans Light"/>
              <a:buAutoNum type="arabicPeriod"/>
            </a:pPr>
            <a:r>
              <a:rPr b="0" i="0" lang="en" sz="1600" u="none" cap="none" strike="noStrike">
                <a:solidFill>
                  <a:srgbClr val="000000"/>
                </a:solidFill>
                <a:latin typeface="Public Sans Light"/>
                <a:ea typeface="Public Sans Light"/>
                <a:cs typeface="Public Sans Light"/>
                <a:sym typeface="Public Sans Light"/>
              </a:rPr>
              <a:t>Colour the picture that matches the word.</a:t>
            </a:r>
            <a:endParaRPr b="0" i="0" sz="16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graphicFrame>
        <p:nvGraphicFramePr>
          <p:cNvPr id="119" name="Google Shape;119;p3"/>
          <p:cNvGraphicFramePr/>
          <p:nvPr/>
        </p:nvGraphicFramePr>
        <p:xfrm>
          <a:off x="1532218" y="3399139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{6371F8DD-4E9A-4517-A07F-4F223D299466}</a:tableStyleId>
              </a:tblPr>
              <a:tblGrid>
                <a:gridCol w="413800"/>
                <a:gridCol w="413800"/>
                <a:gridCol w="413800"/>
              </a:tblGrid>
              <a:tr h="11939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0"/>
                        <a:buFont typeface="Arial"/>
                        <a:buNone/>
                      </a:pPr>
                      <a:r>
                        <a:rPr lang="en" sz="8000" u="none" cap="none" strike="noStrike">
                          <a:latin typeface="Edu NSW ACT Foundation"/>
                          <a:ea typeface="Edu NSW ACT Foundation"/>
                          <a:cs typeface="Edu NSW ACT Foundation"/>
                          <a:sym typeface="Edu NSW ACT Foundation"/>
                        </a:rPr>
                        <a:t>t</a:t>
                      </a:r>
                      <a:endParaRPr sz="8000" u="none" cap="none" strike="noStrike">
                        <a:latin typeface="Edu NSW ACT Foundation"/>
                        <a:ea typeface="Edu NSW ACT Foundation"/>
                        <a:cs typeface="Edu NSW ACT Foundation"/>
                        <a:sym typeface="Edu NSW ACT Foundation"/>
                      </a:endParaRPr>
                    </a:p>
                  </a:txBody>
                  <a:tcPr marT="134375" marB="134375" marR="106900" marL="1069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0"/>
                        <a:buFont typeface="Arial"/>
                        <a:buNone/>
                      </a:pPr>
                      <a:r>
                        <a:rPr lang="en" sz="8000" u="none" cap="none" strike="noStrike">
                          <a:latin typeface="Edu NSW ACT Foundation"/>
                          <a:ea typeface="Edu NSW ACT Foundation"/>
                          <a:cs typeface="Edu NSW ACT Foundation"/>
                          <a:sym typeface="Edu NSW ACT Foundation"/>
                        </a:rPr>
                        <a:t>a</a:t>
                      </a:r>
                      <a:endParaRPr sz="8000" u="none" cap="none" strike="noStrike">
                        <a:latin typeface="Edu NSW ACT Foundation"/>
                        <a:ea typeface="Edu NSW ACT Foundation"/>
                        <a:cs typeface="Edu NSW ACT Foundation"/>
                        <a:sym typeface="Edu NSW ACT Foundation"/>
                      </a:endParaRPr>
                    </a:p>
                  </a:txBody>
                  <a:tcPr marT="134375" marB="134375" marR="106900" marL="1069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0"/>
                        <a:buFont typeface="Arial"/>
                        <a:buNone/>
                      </a:pPr>
                      <a:r>
                        <a:rPr lang="en" sz="8000" u="none" cap="none" strike="noStrike">
                          <a:latin typeface="Edu NSW ACT Foundation"/>
                          <a:ea typeface="Edu NSW ACT Foundation"/>
                          <a:cs typeface="Edu NSW ACT Foundation"/>
                          <a:sym typeface="Edu NSW ACT Foundation"/>
                        </a:rPr>
                        <a:t>p</a:t>
                      </a:r>
                      <a:endParaRPr sz="8000" u="none" cap="none" strike="noStrike">
                        <a:latin typeface="Edu NSW ACT Foundation"/>
                        <a:ea typeface="Edu NSW ACT Foundation"/>
                        <a:cs typeface="Edu NSW ACT Foundation"/>
                        <a:sym typeface="Edu NSW ACT Foundation"/>
                      </a:endParaRPr>
                    </a:p>
                  </a:txBody>
                  <a:tcPr marT="134375" marB="134375" marR="106900" marL="106900" anchor="ctr">
                    <a:lnL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5" name="Google Shape;115;p3"/>
          <p:cNvSpPr/>
          <p:nvPr/>
        </p:nvSpPr>
        <p:spPr>
          <a:xfrm>
            <a:off x="1742094" y="2959214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/>
          <p:nvPr/>
        </p:nvSpPr>
        <p:spPr>
          <a:xfrm>
            <a:off x="2562819" y="2959214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3"/>
          <p:cNvSpPr/>
          <p:nvPr/>
        </p:nvSpPr>
        <p:spPr>
          <a:xfrm>
            <a:off x="1665732" y="4899174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"/>
          <p:cNvSpPr/>
          <p:nvPr/>
        </p:nvSpPr>
        <p:spPr>
          <a:xfrm>
            <a:off x="2086182" y="4904473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3"/>
          <p:cNvSpPr/>
          <p:nvPr/>
        </p:nvSpPr>
        <p:spPr>
          <a:xfrm>
            <a:off x="2506632" y="4912135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4" name="Google Shape;124;p3"/>
          <p:cNvCxnSpPr/>
          <p:nvPr/>
        </p:nvCxnSpPr>
        <p:spPr>
          <a:xfrm>
            <a:off x="1750276" y="5048248"/>
            <a:ext cx="410400" cy="600"/>
          </a:xfrm>
          <a:prstGeom prst="curvedConnector3">
            <a:avLst>
              <a:gd fmla="val 0" name="adj1"/>
            </a:avLst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25" name="Google Shape;125;p3"/>
          <p:cNvSpPr/>
          <p:nvPr/>
        </p:nvSpPr>
        <p:spPr>
          <a:xfrm>
            <a:off x="1596695" y="6751034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p3"/>
          <p:cNvSpPr/>
          <p:nvPr/>
        </p:nvSpPr>
        <p:spPr>
          <a:xfrm>
            <a:off x="2060733" y="6751034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3"/>
          <p:cNvSpPr/>
          <p:nvPr/>
        </p:nvSpPr>
        <p:spPr>
          <a:xfrm>
            <a:off x="2524745" y="6751021"/>
            <a:ext cx="133500" cy="156000"/>
          </a:xfrm>
          <a:prstGeom prst="ellipse">
            <a:avLst/>
          </a:prstGeom>
          <a:solidFill>
            <a:schemeClr val="dk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8" name="Google Shape;128;p3"/>
          <p:cNvCxnSpPr/>
          <p:nvPr/>
        </p:nvCxnSpPr>
        <p:spPr>
          <a:xfrm>
            <a:off x="3124715" y="6095620"/>
            <a:ext cx="1335000" cy="3300"/>
          </a:xfrm>
          <a:prstGeom prst="straightConnector1">
            <a:avLst/>
          </a:prstGeom>
          <a:noFill/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29" name="Google Shape;129;p3"/>
          <p:cNvCxnSpPr/>
          <p:nvPr/>
        </p:nvCxnSpPr>
        <p:spPr>
          <a:xfrm>
            <a:off x="2160676" y="5048260"/>
            <a:ext cx="410400" cy="600"/>
          </a:xfrm>
          <a:prstGeom prst="curvedConnector3">
            <a:avLst>
              <a:gd fmla="val 0" name="adj1"/>
            </a:avLst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30" name="Google Shape;130;p3"/>
          <p:cNvCxnSpPr/>
          <p:nvPr/>
        </p:nvCxnSpPr>
        <p:spPr>
          <a:xfrm>
            <a:off x="2237302" y="3104085"/>
            <a:ext cx="410400" cy="600"/>
          </a:xfrm>
          <a:prstGeom prst="curvedConnector3">
            <a:avLst>
              <a:gd fmla="val 0" name="adj1"/>
            </a:avLst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31" name="Google Shape;131;p3"/>
          <p:cNvCxnSpPr/>
          <p:nvPr/>
        </p:nvCxnSpPr>
        <p:spPr>
          <a:xfrm>
            <a:off x="1655520" y="6871159"/>
            <a:ext cx="410400" cy="600"/>
          </a:xfrm>
          <a:prstGeom prst="curvedConnector3">
            <a:avLst>
              <a:gd fmla="val 0" name="adj1"/>
            </a:avLst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132" name="Google Shape;132;p3"/>
          <p:cNvCxnSpPr/>
          <p:nvPr/>
        </p:nvCxnSpPr>
        <p:spPr>
          <a:xfrm>
            <a:off x="2150645" y="6871159"/>
            <a:ext cx="410400" cy="600"/>
          </a:xfrm>
          <a:prstGeom prst="curvedConnector3">
            <a:avLst>
              <a:gd fmla="val 0" name="adj1"/>
            </a:avLst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pic>
        <p:nvPicPr>
          <p:cNvPr descr="An apple" id="133" name="Google Shape;133;p3" title="An apple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46809" y="1875699"/>
            <a:ext cx="1132461" cy="113248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slide" id="134" name="Google Shape;134;p3" title="A slide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07867" y="5432494"/>
            <a:ext cx="1441126" cy="144114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heart" id="135" name="Google Shape;135;p3" title="A heart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059820" y="1923826"/>
            <a:ext cx="1133733" cy="113373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star" id="136" name="Google Shape;136;p3" title="A star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335261" y="3681209"/>
            <a:ext cx="1193901" cy="1193922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sheep" id="137" name="Google Shape;137;p3" title="A sheep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155743" y="3784945"/>
            <a:ext cx="1102701" cy="1102677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tent" id="138" name="Google Shape;138;p3" title="A tent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5029745" y="5615009"/>
            <a:ext cx="1193902" cy="119392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coloured pencil icon showing that this activity includes colouring in." id="139" name="Google Shape;139;p3" title="A coloured pencil icon showing that this activity includes colouring in."/>
          <p:cNvPicPr preferRelativeResize="0"/>
          <p:nvPr/>
        </p:nvPicPr>
        <p:blipFill rotWithShape="1">
          <a:blip r:embed="rId9">
            <a:alphaModFix/>
          </a:blip>
          <a:srcRect b="97" l="0" r="0" t="98"/>
          <a:stretch/>
        </p:blipFill>
        <p:spPr>
          <a:xfrm>
            <a:off x="9034325" y="104775"/>
            <a:ext cx="704850" cy="7048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talking lips icon showing that this activity includes speaking." id="140" name="Google Shape;140;p3" title="A talking lips icon showing that this activity includes speaking.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739175" y="71438"/>
            <a:ext cx="771525" cy="7715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erson sitting on a chair" id="141" name="Google Shape;141;p3" title="a person sitting on a chair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064622" y="1798308"/>
            <a:ext cx="1441132" cy="1441143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tap" id="142" name="Google Shape;142;p3" title="a tap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896350" y="3585846"/>
            <a:ext cx="1534086" cy="1534086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3"/>
          <p:cNvSpPr txBox="1"/>
          <p:nvPr/>
        </p:nvSpPr>
        <p:spPr>
          <a:xfrm>
            <a:off x="1539276" y="5170400"/>
            <a:ext cx="14412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0" i="0" lang="en" sz="8000" u="none" cap="none" strike="noStrike">
                <a:solidFill>
                  <a:srgbClr val="000000"/>
                </a:solidFill>
                <a:latin typeface="Edu NSW ACT Foundation"/>
                <a:ea typeface="Edu NSW ACT Foundation"/>
                <a:cs typeface="Edu NSW ACT Foundation"/>
                <a:sym typeface="Edu NSW ACT Foundation"/>
              </a:rPr>
              <a:t>tin</a:t>
            </a:r>
            <a:endParaRPr b="0" i="0" sz="8000" u="none" cap="none" strike="noStrike">
              <a:solidFill>
                <a:srgbClr val="000000"/>
              </a:solidFill>
              <a:latin typeface="Edu NSW ACT Foundation"/>
              <a:ea typeface="Edu NSW ACT Foundation"/>
              <a:cs typeface="Edu NSW ACT Foundation"/>
              <a:sym typeface="Edu NSW ACT Foundation"/>
            </a:endParaRPr>
          </a:p>
        </p:txBody>
      </p:sp>
      <p:sp>
        <p:nvSpPr>
          <p:cNvPr id="144" name="Google Shape;144;p3"/>
          <p:cNvSpPr txBox="1"/>
          <p:nvPr/>
        </p:nvSpPr>
        <p:spPr>
          <a:xfrm>
            <a:off x="754300" y="7273900"/>
            <a:ext cx="9988200" cy="391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87050" lIns="87050" spcFirstLastPara="1" rIns="87050" wrap="square" tIns="870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" sz="7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© State of New South Wales (Department of Education), 2023. Except for the Department of Education logo, other logos and trademark-protected material, this resource is licensed under the </a:t>
            </a:r>
            <a:r>
              <a:rPr b="0" i="0" lang="en" sz="7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13"/>
              </a:rPr>
              <a:t>Creative Commons Attribution 4.0 International Licence</a:t>
            </a:r>
            <a:endParaRPr b="0" i="0" sz="700" u="none" cap="none" strike="noStrike">
              <a:solidFill>
                <a:srgbClr val="000000"/>
              </a:solidFill>
              <a:latin typeface="Public Sans Light"/>
              <a:ea typeface="Public Sans Light"/>
              <a:cs typeface="Public Sans Light"/>
              <a:sym typeface="Public Sans Light"/>
            </a:endParaRPr>
          </a:p>
        </p:txBody>
      </p:sp>
      <p:pic>
        <p:nvPicPr>
          <p:cNvPr id="145" name="Google Shape;145;p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56813" y="7346302"/>
            <a:ext cx="758952" cy="14630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7486675" y="5615000"/>
            <a:ext cx="1133725" cy="1133725"/>
          </a:xfrm>
          <a:prstGeom prst="rect">
            <a:avLst/>
          </a:prstGeom>
          <a:noFill/>
          <a:ln>
            <a:noFill/>
          </a:ln>
        </p:spPr>
      </p:pic>
      <p:sp>
        <p:nvSpPr>
          <p:cNvPr descr="A talking lips icon showing that this activity includes speaking." id="147" name="Google Shape;147;p3" title="A talking lips icon showing that this activity includes speaking."/>
          <p:cNvSpPr txBox="1"/>
          <p:nvPr/>
        </p:nvSpPr>
        <p:spPr>
          <a:xfrm>
            <a:off x="0" y="274325"/>
            <a:ext cx="106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n" sz="2100" u="none" cap="none" strike="noStrike">
                <a:solidFill>
                  <a:schemeClr val="dk1"/>
                </a:solidFill>
                <a:latin typeface="Public Sans"/>
                <a:ea typeface="Public Sans"/>
                <a:cs typeface="Public Sans"/>
                <a:sym typeface="Public Sans"/>
              </a:rPr>
              <a:t>Read words with s a t p i </a:t>
            </a:r>
            <a:r>
              <a:rPr b="1" i="0" lang="en" sz="2100" u="none" cap="none" strike="noStrike">
                <a:solidFill>
                  <a:schemeClr val="dk1"/>
                </a:solidFill>
                <a:highlight>
                  <a:schemeClr val="lt1"/>
                </a:highlight>
                <a:latin typeface="Public Sans"/>
                <a:ea typeface="Public Sans"/>
                <a:cs typeface="Public Sans"/>
                <a:sym typeface="Public Sans"/>
              </a:rPr>
              <a:t> </a:t>
            </a:r>
            <a:r>
              <a:rPr b="1" i="0" lang="en" sz="21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Public Sans"/>
                <a:ea typeface="Public Sans"/>
                <a:cs typeface="Public Sans"/>
                <a:sym typeface="Public Sans"/>
              </a:rPr>
              <a:t> </a:t>
            </a:r>
            <a:endParaRPr b="1" i="0" sz="2100" u="none" cap="none" strike="noStrike">
              <a:solidFill>
                <a:schemeClr val="dk1"/>
              </a:solidFill>
              <a:highlight>
                <a:srgbClr val="FFFF00"/>
              </a:highlight>
              <a:latin typeface="Public Sans"/>
              <a:ea typeface="Public Sans"/>
              <a:cs typeface="Public Sans"/>
              <a:sym typeface="Public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t/>
            </a:r>
            <a:endParaRPr b="1" i="0" sz="2100" u="none" cap="none" strike="noStrike">
              <a:solidFill>
                <a:schemeClr val="dk1"/>
              </a:solidFill>
              <a:latin typeface="Public Sans"/>
              <a:ea typeface="Public Sans"/>
              <a:cs typeface="Public Sans"/>
              <a:sym typeface="Public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NSW DoE Interactive Lesson Template-01">
  <a:themeElements>
    <a:clrScheme name="Simple Light">
      <a:dk1>
        <a:srgbClr val="292F33"/>
      </a:dk1>
      <a:lt1>
        <a:srgbClr val="FFFFFF"/>
      </a:lt1>
      <a:dk2>
        <a:srgbClr val="4B555E"/>
      </a:dk2>
      <a:lt2>
        <a:srgbClr val="EEEEEE"/>
      </a:lt2>
      <a:accent1>
        <a:srgbClr val="0A7A52"/>
      </a:accent1>
      <a:accent2>
        <a:srgbClr val="1A71D8"/>
      </a:accent2>
      <a:accent3>
        <a:srgbClr val="8549DB"/>
      </a:accent3>
      <a:accent4>
        <a:srgbClr val="CC239C"/>
      </a:accent4>
      <a:accent5>
        <a:srgbClr val="D81813"/>
      </a:accent5>
      <a:accent6>
        <a:srgbClr val="F2CB2A"/>
      </a:accent6>
      <a:hlink>
        <a:srgbClr val="0A7A5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