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5"/>
  </p:notesMasterIdLst>
  <p:handoutMasterIdLst>
    <p:handoutMasterId r:id="rId56"/>
  </p:handoutMasterIdLst>
  <p:sldIdLst>
    <p:sldId id="256" r:id="rId14"/>
    <p:sldId id="1043" r:id="rId15"/>
    <p:sldId id="1044" r:id="rId16"/>
    <p:sldId id="1140" r:id="rId17"/>
    <p:sldId id="105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859" r:id="rId30"/>
    <p:sldId id="860" r:id="rId31"/>
    <p:sldId id="1079" r:id="rId32"/>
    <p:sldId id="1119" r:id="rId33"/>
    <p:sldId id="1141" r:id="rId34"/>
    <p:sldId id="846" r:id="rId35"/>
    <p:sldId id="1121" r:id="rId36"/>
    <p:sldId id="1142" r:id="rId37"/>
    <p:sldId id="1143" r:id="rId38"/>
    <p:sldId id="1069" r:id="rId39"/>
    <p:sldId id="866" r:id="rId40"/>
    <p:sldId id="1125" r:id="rId41"/>
    <p:sldId id="1127" r:id="rId42"/>
    <p:sldId id="1145" r:id="rId43"/>
    <p:sldId id="645" r:id="rId44"/>
    <p:sldId id="862" r:id="rId45"/>
    <p:sldId id="825" r:id="rId46"/>
    <p:sldId id="653" r:id="rId47"/>
    <p:sldId id="1090" r:id="rId48"/>
    <p:sldId id="1134" r:id="rId49"/>
    <p:sldId id="1041" r:id="rId50"/>
    <p:sldId id="837" r:id="rId51"/>
    <p:sldId id="838" r:id="rId52"/>
    <p:sldId id="840" r:id="rId53"/>
    <p:sldId id="1135" r:id="rId54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Dosis" pitchFamily="2" charset="0"/>
      <p:regular r:id="rId61"/>
      <p:bold r:id="rId62"/>
    </p:embeddedFont>
    <p:embeddedFont>
      <p:font typeface="Dosis ExtraBold" pitchFamily="2" charset="0"/>
      <p:bold r:id="rId63"/>
    </p:embeddedFont>
    <p:embeddedFont>
      <p:font typeface="Dosis Medium" pitchFamily="2" charset="0"/>
      <p:regular r:id="rId64"/>
      <p:bold r:id="rId65"/>
    </p:embeddedFont>
    <p:embeddedFont>
      <p:font typeface="Dosis SemiBold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C7D3"/>
    <a:srgbClr val="C7C7C7"/>
    <a:srgbClr val="565F88"/>
    <a:srgbClr val="757575"/>
    <a:srgbClr val="474F71"/>
    <a:srgbClr val="F2F2F2"/>
    <a:srgbClr val="EAF8FE"/>
    <a:srgbClr val="E7E6E6"/>
    <a:srgbClr val="9EE0F4"/>
    <a:srgbClr val="515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120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7.fntdata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31/03/2026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010F53-F997-4B2A-A258-A1E9C22AC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nous allons apprendre à nous présenter, à parler de ce que nous faisons le matin et à dire ce que nous aimons faire à l’école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728631" y="2139196"/>
            <a:ext cx="586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ce que tu fais le matin et dis ce que tu aimes faire à l’école.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516557A-96BD-4C28-8FF9-BEC7685EAEA8}"/>
              </a:ext>
            </a:extLst>
          </p:cNvPr>
          <p:cNvSpPr txBox="1"/>
          <p:nvPr/>
        </p:nvSpPr>
        <p:spPr>
          <a:xfrm>
            <a:off x="1728631" y="2139196"/>
            <a:ext cx="586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ce que tu fais le matin et dis ce que tu aimes faire à l’école.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217438" y="2615133"/>
            <a:ext cx="4182491" cy="277699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4349215" y="2762281"/>
            <a:ext cx="397673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_________, je __________ et je __________.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j’aime ___________et _____________.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présente, parle de ce qu’il fait le matin et dit ce qu’il aime faire à l’école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des phrases contenant la lettre n.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en réutilisant les actes de parole enseignés 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des phrases contenant la lettre n.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Medium" pitchFamily="2" charset="0"/>
                <a:cs typeface="Arial" panose="020B0604020202020204" pitchFamily="34" charset="0"/>
              </a:rPr>
              <a:t>n     N</a:t>
            </a:r>
            <a:endParaRPr lang="fr-FR" sz="16600" dirty="0">
              <a:ln w="0"/>
              <a:solidFill>
                <a:srgbClr val="474F71"/>
              </a:solidFill>
              <a:latin typeface="Dosis Medium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EC27A84-7A99-4DD0-91C6-DD0090AEF704}"/>
              </a:ext>
            </a:extLst>
          </p:cNvPr>
          <p:cNvGrpSpPr/>
          <p:nvPr/>
        </p:nvGrpSpPr>
        <p:grpSpPr>
          <a:xfrm>
            <a:off x="666648" y="3087787"/>
            <a:ext cx="7810703" cy="682426"/>
            <a:chOff x="609434" y="3087787"/>
            <a:chExt cx="7810703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10EACB8-928C-476C-AEB2-0805828F99D7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1E64D147-7CF3-434D-8B54-3E02E3B431A3}"/>
                </a:ext>
              </a:extLst>
            </p:cNvPr>
            <p:cNvSpPr/>
            <p:nvPr/>
          </p:nvSpPr>
          <p:spPr>
            <a:xfrm>
              <a:off x="402280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AA422BF-BFB0-45F2-96B8-48621E67196A}"/>
                </a:ext>
              </a:extLst>
            </p:cNvPr>
            <p:cNvSpPr/>
            <p:nvPr/>
          </p:nvSpPr>
          <p:spPr>
            <a:xfrm>
              <a:off x="516059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0CD0AA2-647D-465B-BC7F-9E126DC48806}"/>
                </a:ext>
              </a:extLst>
            </p:cNvPr>
            <p:cNvSpPr/>
            <p:nvPr/>
          </p:nvSpPr>
          <p:spPr>
            <a:xfrm>
              <a:off x="174722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BB72F64-5F3E-47B1-BDAC-1935C45BED5C}"/>
                </a:ext>
              </a:extLst>
            </p:cNvPr>
            <p:cNvSpPr/>
            <p:nvPr/>
          </p:nvSpPr>
          <p:spPr>
            <a:xfrm>
              <a:off x="629838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1293ECA-2DAF-4E4F-A86C-D30DBD1A131D}"/>
                </a:ext>
              </a:extLst>
            </p:cNvPr>
            <p:cNvSpPr/>
            <p:nvPr/>
          </p:nvSpPr>
          <p:spPr>
            <a:xfrm>
              <a:off x="288501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0E1EBB5-993A-40FF-85F4-7FC79DE752D5}"/>
                </a:ext>
              </a:extLst>
            </p:cNvPr>
            <p:cNvSpPr/>
            <p:nvPr/>
          </p:nvSpPr>
          <p:spPr>
            <a:xfrm>
              <a:off x="743617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2148291-0FA3-42CA-99CF-A1C17620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ADEECDB-BA31-431E-89D2-BD325AA6B05F}"/>
              </a:ext>
            </a:extLst>
          </p:cNvPr>
          <p:cNvGrpSpPr/>
          <p:nvPr/>
        </p:nvGrpSpPr>
        <p:grpSpPr>
          <a:xfrm>
            <a:off x="666648" y="3087787"/>
            <a:ext cx="7810703" cy="682426"/>
            <a:chOff x="609434" y="3087787"/>
            <a:chExt cx="7810703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7D02238-5493-46A6-A811-F49814A3CD02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C294A26-174F-4024-BEB9-72FFB97CD2AB}"/>
                </a:ext>
              </a:extLst>
            </p:cNvPr>
            <p:cNvSpPr/>
            <p:nvPr/>
          </p:nvSpPr>
          <p:spPr>
            <a:xfrm>
              <a:off x="402280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9BA06A6-2430-4F90-A468-33E59AAB02BB}"/>
                </a:ext>
              </a:extLst>
            </p:cNvPr>
            <p:cNvSpPr/>
            <p:nvPr/>
          </p:nvSpPr>
          <p:spPr>
            <a:xfrm>
              <a:off x="516059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989BD2D6-3398-4D2D-BEE4-3C366E1A16F0}"/>
                </a:ext>
              </a:extLst>
            </p:cNvPr>
            <p:cNvSpPr/>
            <p:nvPr/>
          </p:nvSpPr>
          <p:spPr>
            <a:xfrm>
              <a:off x="174722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320511-EBDB-4399-8F0B-06EFD564DFEB}"/>
                </a:ext>
              </a:extLst>
            </p:cNvPr>
            <p:cNvSpPr/>
            <p:nvPr/>
          </p:nvSpPr>
          <p:spPr>
            <a:xfrm>
              <a:off x="629838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6AA71E4-995F-4850-8AFF-9A593EAC13A4}"/>
                </a:ext>
              </a:extLst>
            </p:cNvPr>
            <p:cNvSpPr/>
            <p:nvPr/>
          </p:nvSpPr>
          <p:spPr>
            <a:xfrm>
              <a:off x="288501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9DC794D-52F2-467B-9179-8EDAD7089426}"/>
                </a:ext>
              </a:extLst>
            </p:cNvPr>
            <p:cNvSpPr/>
            <p:nvPr/>
          </p:nvSpPr>
          <p:spPr>
            <a:xfrm>
              <a:off x="743617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mots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CC5C29-84A4-489E-9154-627994EADF37}"/>
              </a:ext>
            </a:extLst>
          </p:cNvPr>
          <p:cNvSpPr txBox="1"/>
          <p:nvPr/>
        </p:nvSpPr>
        <p:spPr>
          <a:xfrm>
            <a:off x="851825" y="2118559"/>
            <a:ext cx="7969160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banan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not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animal</a:t>
            </a:r>
            <a:endParaRPr lang="fr-FR" sz="54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  <a:sym typeface="Calibri"/>
            </a:endParaRPr>
          </a:p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lun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   nou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numéro</a:t>
            </a:r>
          </a:p>
        </p:txBody>
      </p:sp>
    </p:spTree>
    <p:extLst>
      <p:ext uri="{BB962C8B-B14F-4D97-AF65-F5344CB8AC3E}">
        <p14:creationId xmlns:p14="http://schemas.microsoft.com/office/powerpoint/2010/main" val="25982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588836" y="2214509"/>
            <a:ext cx="855516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banane     note     animal</a:t>
            </a:r>
          </a:p>
          <a:p>
            <a:pPr lvl="0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lune          nous      numéro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923546" y="3416032"/>
            <a:ext cx="171832" cy="65351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2089583" y="2998520"/>
            <a:ext cx="171827" cy="148823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81D62F92-865E-48CE-8017-25EB22DBA20A}"/>
              </a:ext>
            </a:extLst>
          </p:cNvPr>
          <p:cNvSpPr/>
          <p:nvPr/>
        </p:nvSpPr>
        <p:spPr>
          <a:xfrm rot="16200000">
            <a:off x="4268769" y="3062851"/>
            <a:ext cx="180398" cy="136813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83CD635F-4456-44EA-BD37-5B5AFC3DBCCA}"/>
              </a:ext>
            </a:extLst>
          </p:cNvPr>
          <p:cNvSpPr/>
          <p:nvPr/>
        </p:nvSpPr>
        <p:spPr>
          <a:xfrm rot="16200000">
            <a:off x="6172951" y="5244912"/>
            <a:ext cx="171829" cy="67997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E136B862-8F8C-4608-97D4-E7CDF3733E20}"/>
              </a:ext>
            </a:extLst>
          </p:cNvPr>
          <p:cNvSpPr/>
          <p:nvPr/>
        </p:nvSpPr>
        <p:spPr>
          <a:xfrm rot="16200000">
            <a:off x="7915319" y="5279040"/>
            <a:ext cx="171829" cy="58871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83AA0BAE-AA69-4104-A2DE-C6B3EC15C599}"/>
              </a:ext>
            </a:extLst>
          </p:cNvPr>
          <p:cNvSpPr/>
          <p:nvPr/>
        </p:nvSpPr>
        <p:spPr>
          <a:xfrm rot="16200000">
            <a:off x="5894430" y="3583685"/>
            <a:ext cx="166128" cy="35834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6D7A57AE-532F-4C52-9BFE-5A3F632E1FCD}"/>
              </a:ext>
            </a:extLst>
          </p:cNvPr>
          <p:cNvSpPr/>
          <p:nvPr/>
        </p:nvSpPr>
        <p:spPr>
          <a:xfrm rot="16200000">
            <a:off x="6358958" y="3492992"/>
            <a:ext cx="171828" cy="53402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30A1C876-97DC-4D58-9DCD-C8414A25EF6C}"/>
              </a:ext>
            </a:extLst>
          </p:cNvPr>
          <p:cNvSpPr/>
          <p:nvPr/>
        </p:nvSpPr>
        <p:spPr>
          <a:xfrm rot="16200000">
            <a:off x="7232592" y="3176125"/>
            <a:ext cx="163029" cy="115896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E51029B5-17CD-4873-8438-80E50CC394B7}"/>
              </a:ext>
            </a:extLst>
          </p:cNvPr>
          <p:cNvSpPr/>
          <p:nvPr/>
        </p:nvSpPr>
        <p:spPr>
          <a:xfrm rot="16200000">
            <a:off x="1329721" y="4957983"/>
            <a:ext cx="171827" cy="135775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Parenthèse ouvrante 23">
            <a:extLst>
              <a:ext uri="{FF2B5EF4-FFF2-40B4-BE49-F238E27FC236}">
                <a16:creationId xmlns:a16="http://schemas.microsoft.com/office/drawing/2014/main" id="{DF5DC603-56CE-4075-819A-EDAAA11E7915}"/>
              </a:ext>
            </a:extLst>
          </p:cNvPr>
          <p:cNvSpPr/>
          <p:nvPr/>
        </p:nvSpPr>
        <p:spPr>
          <a:xfrm rot="16200000">
            <a:off x="4184569" y="4900409"/>
            <a:ext cx="171828" cy="149315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Parenthèse ouvrante 24">
            <a:extLst>
              <a:ext uri="{FF2B5EF4-FFF2-40B4-BE49-F238E27FC236}">
                <a16:creationId xmlns:a16="http://schemas.microsoft.com/office/drawing/2014/main" id="{AFD2DEBC-5AC8-4ECA-BA7B-DFAB1942708D}"/>
              </a:ext>
            </a:extLst>
          </p:cNvPr>
          <p:cNvSpPr/>
          <p:nvPr/>
        </p:nvSpPr>
        <p:spPr>
          <a:xfrm rot="16200000">
            <a:off x="7100755" y="5107710"/>
            <a:ext cx="171828" cy="94956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52EBF94-625F-4A3A-AC19-F0FF5FEC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un.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F43704-5D76-9B91-6F9C-B1211B5FF3B9}"/>
              </a:ext>
            </a:extLst>
          </p:cNvPr>
          <p:cNvSpPr txBox="1"/>
          <p:nvPr/>
        </p:nvSpPr>
        <p:spPr>
          <a:xfrm>
            <a:off x="1521785" y="2174117"/>
            <a:ext cx="657584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abila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à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 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imal.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ora a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bo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ot</a:t>
            </a:r>
            <a:r>
              <a:rPr lang="fr-FR" sz="48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Mi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 à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ba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2C0D48-1FD0-4601-B815-90BC542B73D2}"/>
              </a:ext>
            </a:extLst>
          </p:cNvPr>
          <p:cNvSpPr txBox="1"/>
          <p:nvPr/>
        </p:nvSpPr>
        <p:spPr>
          <a:xfrm>
            <a:off x="1521785" y="2174117"/>
            <a:ext cx="657584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abila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à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 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imal.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ora a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bo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ot</a:t>
            </a:r>
            <a:r>
              <a:rPr lang="fr-FR" sz="48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Mi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 à u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e ba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48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2" name="phrases N1 SEM2 S5">
            <a:hlinkClick r:id="" action="ppaction://media"/>
            <a:extLst>
              <a:ext uri="{FF2B5EF4-FFF2-40B4-BE49-F238E27FC236}">
                <a16:creationId xmlns:a16="http://schemas.microsoft.com/office/drawing/2014/main" id="{3EDD1EC9-E0D3-AB61-FFCF-6C718D50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6163" y="926269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abila à u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n 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imal.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627529" y="2473583"/>
            <a:ext cx="7996518" cy="142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ora a u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e bo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e 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ot</a:t>
            </a:r>
            <a:r>
              <a:rPr lang="fr-FR" sz="66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625FC1-89C6-4B4D-90C5-FDAE69D83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1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627529" y="2473583"/>
            <a:ext cx="7996518" cy="142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Mi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a à u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e ba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6600" b="1" dirty="0">
                <a:solidFill>
                  <a:srgbClr val="2DC7D3"/>
                </a:solidFill>
                <a:latin typeface="Dosis SemiBold" pitchFamily="2" charset="0"/>
              </a:rPr>
              <a:t>n</a:t>
            </a:r>
            <a:r>
              <a:rPr lang="fr-FR" sz="66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66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990533-0338-494E-A5B1-0F8960B6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13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D4150C-3682-4A85-9EEE-32AE4CD3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544173"/>
            <a:ext cx="3360849" cy="51550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88.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5759778"/>
            <a:ext cx="3157279" cy="4698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phrases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0D43B8-74D0-4A38-AFBA-5AF6EB46E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5" y="3245629"/>
            <a:ext cx="4526672" cy="12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phrases contenant la lettre n.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phrases contenant la lettre n.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en réutilisant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18" y="775249"/>
            <a:ext cx="6835943" cy="612000"/>
          </a:xfrm>
          <a:solidFill>
            <a:srgbClr val="E5E5E5"/>
          </a:solid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phrases contenant la lettre n.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69785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cette phrase sur le tableau. Regardez comment je fais. Je n’oublie pas la majuscule au début de la phrase, le point à la fin et les espaces entre les mots.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0" y="2544896"/>
            <a:ext cx="3359935" cy="33599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FBA8F6-A9EA-462F-A86D-7B85689D1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76C39A-725B-439D-A781-F0E9689023CE}"/>
              </a:ext>
            </a:extLst>
          </p:cNvPr>
          <p:cNvGrpSpPr/>
          <p:nvPr/>
        </p:nvGrpSpPr>
        <p:grpSpPr>
          <a:xfrm>
            <a:off x="4175393" y="2470646"/>
            <a:ext cx="4158866" cy="2280283"/>
            <a:chOff x="969698" y="2524434"/>
            <a:chExt cx="5253053" cy="228028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61ABB6F-E0FD-442D-B8B7-1A0391E0D952}"/>
                </a:ext>
              </a:extLst>
            </p:cNvPr>
            <p:cNvGrpSpPr/>
            <p:nvPr/>
          </p:nvGrpSpPr>
          <p:grpSpPr>
            <a:xfrm>
              <a:off x="969698" y="2524434"/>
              <a:ext cx="5253053" cy="2280283"/>
              <a:chOff x="-188008" y="2588602"/>
              <a:chExt cx="5253053" cy="2280283"/>
            </a:xfrm>
          </p:grpSpPr>
          <p:pic>
            <p:nvPicPr>
              <p:cNvPr id="15" name="Picture 2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id="{5F19BF8C-D33C-4B68-9849-01FB37CDE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3" t="22418" r="39653" b="32446"/>
              <a:stretch/>
            </p:blipFill>
            <p:spPr bwMode="auto">
              <a:xfrm>
                <a:off x="-188008" y="2588602"/>
                <a:ext cx="5001868" cy="2280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F2717AE-0544-49D8-961E-B9455C91FCB7}"/>
                  </a:ext>
                </a:extLst>
              </p:cNvPr>
              <p:cNvSpPr txBox="1"/>
              <p:nvPr/>
            </p:nvSpPr>
            <p:spPr>
              <a:xfrm>
                <a:off x="-136937" y="3218020"/>
                <a:ext cx="5201982" cy="657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800" b="1" dirty="0">
                    <a:solidFill>
                      <a:srgbClr val="00ACA4"/>
                    </a:solidFill>
                    <a:latin typeface="Dosis SemiBold" pitchFamily="2" charset="0"/>
                  </a:rPr>
                  <a:t>N</a:t>
                </a:r>
                <a:r>
                  <a:rPr lang="fr-FR" sz="2400" b="1" dirty="0">
                    <a:solidFill>
                      <a:srgbClr val="565F88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fr-FR" sz="2800" b="1" dirty="0">
                    <a:solidFill>
                      <a:srgbClr val="565F88"/>
                    </a:solidFill>
                    <a:latin typeface="Dosis SemiBold" pitchFamily="2" charset="0"/>
                  </a:rPr>
                  <a:t>bil   </a:t>
                </a:r>
                <a:r>
                  <a:rPr lang="fr-FR" sz="2400" b="1" dirty="0">
                    <a:solidFill>
                      <a:srgbClr val="565F88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fr-FR" sz="2800" b="1" dirty="0">
                    <a:solidFill>
                      <a:srgbClr val="565F88"/>
                    </a:solidFill>
                    <a:latin typeface="Dosis SemiBold" pitchFamily="2" charset="0"/>
                  </a:rPr>
                  <a:t>    un    </a:t>
                </a:r>
                <a:r>
                  <a:rPr lang="fr-FR" sz="2400" b="1" dirty="0">
                    <a:solidFill>
                      <a:srgbClr val="565F88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fr-FR" sz="2800" b="1" dirty="0">
                    <a:solidFill>
                      <a:srgbClr val="565F88"/>
                    </a:solidFill>
                    <a:latin typeface="Dosis SemiBold" pitchFamily="2" charset="0"/>
                  </a:rPr>
                  <a:t>nim</a:t>
                </a:r>
                <a:r>
                  <a:rPr lang="fr-FR" sz="2400" b="1" dirty="0">
                    <a:solidFill>
                      <a:srgbClr val="565F88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fr-FR" sz="2800" b="1" dirty="0">
                    <a:solidFill>
                      <a:srgbClr val="565F88"/>
                    </a:solidFill>
                    <a:latin typeface="Dosis SemiBold" pitchFamily="2" charset="0"/>
                  </a:rPr>
                  <a:t>l</a:t>
                </a:r>
                <a:r>
                  <a:rPr lang="fr-FR" sz="2800" b="1" dirty="0">
                    <a:solidFill>
                      <a:srgbClr val="00ACA4"/>
                    </a:solidFill>
                    <a:latin typeface="Dosis SemiBold" pitchFamily="2" charset="0"/>
                  </a:rPr>
                  <a:t>.</a:t>
                </a:r>
              </a:p>
            </p:txBody>
          </p:sp>
        </p:grpSp>
        <p:sp>
          <p:nvSpPr>
            <p:cNvPr id="13" name="Flèche : double flèche horizontale 12">
              <a:extLst>
                <a:ext uri="{FF2B5EF4-FFF2-40B4-BE49-F238E27FC236}">
                  <a16:creationId xmlns:a16="http://schemas.microsoft.com/office/drawing/2014/main" id="{DE42D780-8A9D-4352-8704-DC87A65F0531}"/>
                </a:ext>
              </a:extLst>
            </p:cNvPr>
            <p:cNvSpPr/>
            <p:nvPr/>
          </p:nvSpPr>
          <p:spPr>
            <a:xfrm>
              <a:off x="2079231" y="3551556"/>
              <a:ext cx="272829" cy="10800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F60D66DA-973C-5B76-09A4-4F0875457C9E}"/>
              </a:ext>
            </a:extLst>
          </p:cNvPr>
          <p:cNvSpPr/>
          <p:nvPr/>
        </p:nvSpPr>
        <p:spPr>
          <a:xfrm>
            <a:off x="5511173" y="3497768"/>
            <a:ext cx="216000" cy="108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Flèche : double flèche horizontale 3">
            <a:extLst>
              <a:ext uri="{FF2B5EF4-FFF2-40B4-BE49-F238E27FC236}">
                <a16:creationId xmlns:a16="http://schemas.microsoft.com/office/drawing/2014/main" id="{E7F2D465-F3BE-CEF1-C83B-1BD8559E2E7D}"/>
              </a:ext>
            </a:extLst>
          </p:cNvPr>
          <p:cNvSpPr/>
          <p:nvPr/>
        </p:nvSpPr>
        <p:spPr>
          <a:xfrm>
            <a:off x="6167042" y="3497768"/>
            <a:ext cx="216000" cy="108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D1716E-A5B7-6792-EB54-E52B4E90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557684" y="2219898"/>
            <a:ext cx="4028632" cy="2966740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2280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: Nabil a un animal.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n’oublie pas la majuscule au début de la phrase, le point à la fin et les espaces entre les mots.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B0AB6-98E0-44DD-9BC8-59C29F5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BE8E11-F4A8-406D-B467-6885B5DCEBFD}"/>
              </a:ext>
            </a:extLst>
          </p:cNvPr>
          <p:cNvGrpSpPr/>
          <p:nvPr/>
        </p:nvGrpSpPr>
        <p:grpSpPr>
          <a:xfrm>
            <a:off x="1584990" y="2623136"/>
            <a:ext cx="5974020" cy="2310699"/>
            <a:chOff x="246227" y="2552834"/>
            <a:chExt cx="6711859" cy="2310699"/>
          </a:xfrm>
        </p:grpSpPr>
        <p:pic>
          <p:nvPicPr>
            <p:cNvPr id="11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CDC3E821-02A3-45E9-8548-79527BA06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3CD8A66-830E-4857-B6D4-FE4D06A44CF7}"/>
                </a:ext>
              </a:extLst>
            </p:cNvPr>
            <p:cNvSpPr txBox="1"/>
            <p:nvPr/>
          </p:nvSpPr>
          <p:spPr>
            <a:xfrm>
              <a:off x="1202435" y="3123836"/>
              <a:ext cx="564703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N</a:t>
              </a:r>
              <a:r>
                <a:rPr lang="fr-FR" sz="2800" b="1" dirty="0">
                  <a:solidFill>
                    <a:srgbClr val="565F88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bil   </a:t>
              </a:r>
              <a:r>
                <a:rPr lang="fr-FR" sz="2800" b="1" dirty="0">
                  <a:solidFill>
                    <a:srgbClr val="565F88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    un    </a:t>
              </a:r>
              <a:r>
                <a:rPr lang="fr-FR" sz="2800" b="1" dirty="0">
                  <a:solidFill>
                    <a:srgbClr val="565F88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nim</a:t>
              </a:r>
              <a:r>
                <a:rPr lang="fr-FR" sz="2800" b="1" dirty="0">
                  <a:solidFill>
                    <a:srgbClr val="565F88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l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8856709-AFF6-4EC9-82B9-62A93CFD3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19" y="1651057"/>
            <a:ext cx="3162013" cy="485009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2990302" y="5202843"/>
            <a:ext cx="3095046" cy="7852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67435" y="756000"/>
            <a:ext cx="686456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89. On va faire l’activité 4.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C7607A-1B00-4C73-9B96-FF2A0F40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2" y="3140290"/>
            <a:ext cx="4488798" cy="1751666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577788" y="775249"/>
            <a:ext cx="718969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phrase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E9A7DA2-947D-4935-AE17-CBEBEC5B2225}"/>
              </a:ext>
            </a:extLst>
          </p:cNvPr>
          <p:cNvGrpSpPr/>
          <p:nvPr/>
        </p:nvGrpSpPr>
        <p:grpSpPr>
          <a:xfrm>
            <a:off x="4620125" y="2287642"/>
            <a:ext cx="4111200" cy="3564000"/>
            <a:chOff x="1112546" y="255456"/>
            <a:chExt cx="8942136" cy="685800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3FB5BB3-14C2-4AE2-821A-507E744F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46" y="255456"/>
              <a:ext cx="4471068" cy="6858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855427D-3091-4BD1-8AB3-EE76EFF0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614" y="255456"/>
              <a:ext cx="4471068" cy="68580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ED9507A-3A0F-4666-8B21-E96999FB02CF}"/>
              </a:ext>
            </a:extLst>
          </p:cNvPr>
          <p:cNvGrpSpPr/>
          <p:nvPr/>
        </p:nvGrpSpPr>
        <p:grpSpPr>
          <a:xfrm>
            <a:off x="412676" y="2287642"/>
            <a:ext cx="4111200" cy="3564000"/>
            <a:chOff x="-1558759" y="-90311"/>
            <a:chExt cx="8942136" cy="685800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6A38004-D767-443B-A5CE-BF4A2EF00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309" y="-90311"/>
              <a:ext cx="4471068" cy="6858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9DBAFE1-88C9-4854-A637-344944FA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8759" y="-903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4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D0DDB40A-EBD1-471F-AB4A-C5FE2EEA7E0F}"/>
              </a:ext>
            </a:extLst>
          </p:cNvPr>
          <p:cNvGrpSpPr/>
          <p:nvPr/>
        </p:nvGrpSpPr>
        <p:grpSpPr>
          <a:xfrm>
            <a:off x="1604682" y="1857080"/>
            <a:ext cx="5858246" cy="4675695"/>
            <a:chOff x="648650" y="169683"/>
            <a:chExt cx="8764883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117E609-D7B7-477F-A5B7-72A409924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50" y="169683"/>
              <a:ext cx="4471068" cy="685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B9576D6-DC7A-4A2D-B64B-622BD3FD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465" y="169683"/>
              <a:ext cx="4471068" cy="6858000"/>
            </a:xfrm>
            <a:prstGeom prst="rect">
              <a:avLst/>
            </a:prstGeom>
          </p:spPr>
        </p:pic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82" y="756000"/>
            <a:ext cx="71512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recopier la phrase de l’activité 4, page 89, sur votre cahier et relire les phrases de l’activité 5, page 88.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1777465" y="5094068"/>
            <a:ext cx="2577575" cy="882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4712569" y="5692697"/>
            <a:ext cx="2512357" cy="4093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443C68-C4A7-451C-B5B5-0AFF5D3F9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59" y="756000"/>
            <a:ext cx="719604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386"/>
          <a:stretch>
            <a:fillRect/>
          </a:stretch>
        </p:blipFill>
        <p:spPr>
          <a:xfrm>
            <a:off x="3804248" y="2100975"/>
            <a:ext cx="2112567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710821" y="374387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n - N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Lettre n - N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n - N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n - N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F2F2F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– Dialogue</a:t>
            </a:r>
          </a:p>
          <a:p>
            <a:pPr marL="269875" indent="-269875"/>
            <a:r>
              <a:rPr lang="fr-FR" dirty="0"/>
              <a:t>Lecture - Lettre n - N</a:t>
            </a:r>
          </a:p>
          <a:p>
            <a:pPr marL="269875" indent="-269875"/>
            <a:r>
              <a:rPr lang="fr-FR" dirty="0"/>
              <a:t>Écriture - Lettre n - N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n - 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Lettre n - 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348034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phrases contenant la lettre n.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 phrases contenant la lettre n.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50" y="2501693"/>
            <a:ext cx="524866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400" dirty="0"/>
              <a:t>Prendre la parole en réutilisant les actes de parole enseignés.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349064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nous présenter, à parler de ce que nous faisons le matin et à dire ce que nous aimons faire à l’école.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94A74F77">
            <a:hlinkClick r:id="" action="ppaction://media"/>
            <a:extLst>
              <a:ext uri="{FF2B5EF4-FFF2-40B4-BE49-F238E27FC236}">
                <a16:creationId xmlns:a16="http://schemas.microsoft.com/office/drawing/2014/main" id="{6DEF7159-DAFF-48D7-881B-599A9967E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66" y="1895830"/>
            <a:ext cx="7727867" cy="43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49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C1784-CEC1-4814-9363-B9C06DC60399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9804</TotalTime>
  <Words>900</Words>
  <PresentationFormat>Affichage à l'écran (4:3)</PresentationFormat>
  <Paragraphs>133</Paragraphs>
  <Slides>41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41</vt:i4>
      </vt:variant>
    </vt:vector>
  </HeadingPairs>
  <TitlesOfParts>
    <vt:vector size="61" baseType="lpstr">
      <vt:lpstr>Dosis SemiBold</vt:lpstr>
      <vt:lpstr>Aptos Display</vt:lpstr>
      <vt:lpstr>Aptos</vt:lpstr>
      <vt:lpstr>Wingdings</vt:lpstr>
      <vt:lpstr>Dosis Medium</vt:lpstr>
      <vt:lpstr>Dosis</vt:lpstr>
      <vt:lpstr>Arial</vt:lpstr>
      <vt:lpstr>Calibri</vt:lpstr>
      <vt:lpstr>Century Gothic</vt:lpstr>
      <vt:lpstr>Dosis ExtraBold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présenter, à parler de ce que nous faisons le matin et à dire ce que nous aimons faire à l’école. Écoutez bien.</vt:lpstr>
      <vt:lpstr>Lecture de la vidéo.</vt:lpstr>
      <vt:lpstr>Maintenant, nous allons apprendre à nous présenter, à parler de ce que nous faisons le matin et à dire ce que nous aimons faire à l’école.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présente, parle de ce qu’il fait le matin et dit ce qu’il aime faire à l’école à son voisin.</vt:lpstr>
      <vt:lpstr>Plan de la séance 5</vt:lpstr>
      <vt:lpstr>Maintenant, on va faire de la lecture. </vt:lpstr>
      <vt:lpstr>Répétons ensemble.</vt:lpstr>
      <vt:lpstr>Qui veut passer au tableau pour lire les syllabes ?  </vt:lpstr>
      <vt:lpstr>Répétons ensemble.</vt:lpstr>
      <vt:lpstr>Qui veut passer au tableau pour lire les mots ?  </vt:lpstr>
      <vt:lpstr>Relisons ensemble.</vt:lpstr>
      <vt:lpstr>C’est le mot : un. </vt:lpstr>
      <vt:lpstr>Répétons ensemble : un. </vt:lpstr>
      <vt:lpstr>C’est le mot : une. </vt:lpstr>
      <vt:lpstr>Répétons ensemble : une. </vt:lpstr>
      <vt:lpstr>Lisez ces phrases en silence. Après, on va écouter un audio. </vt:lpstr>
      <vt:lpstr>Lecture de l’audio.  </vt:lpstr>
      <vt:lpstr>Qui veut lire ?</vt:lpstr>
      <vt:lpstr>Qui veut lire ?</vt:lpstr>
      <vt:lpstr>Qui veut lire ?</vt:lpstr>
      <vt:lpstr>Prenez le livret à la page 88. </vt:lpstr>
      <vt:lpstr>Présentation PowerPoint</vt:lpstr>
      <vt:lpstr>Plan de la séance 5</vt:lpstr>
      <vt:lpstr>Maintenant, nous allons apprendre à écrire des phrases contenant la lettre n.  Soyez attentifs. </vt:lpstr>
      <vt:lpstr>Maintenant, je vais écrire cette phrase sur le tableau. Regardez comment je fais. Je n’oublie pas la majuscule au début de la phrase, le point à la fin et les espaces entre les mots.</vt:lpstr>
      <vt:lpstr>Prenez vos cahiers.</vt:lpstr>
      <vt:lpstr>Écrivez : Nabil a un animal. Je n’oublie pas la majuscule au début de la phrase, le point à la fin et les espaces entre les mots.</vt:lpstr>
      <vt:lpstr>Présentation PowerPoint</vt:lpstr>
      <vt:lpstr>Présentation PowerPoint</vt:lpstr>
      <vt:lpstr>Notez les devoirs à faire à la maison. Vous allez recopier la phrase de l’activité 4, page 89, sur votre cahier et relire les phrases de l’activité 5, page 88.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2026-03-31T17:32:03Z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