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7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9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5" r:id="rId9"/>
    <p:sldMasterId id="2147483767" r:id="rId10"/>
    <p:sldMasterId id="2147483775" r:id="rId11"/>
    <p:sldMasterId id="2147483789" r:id="rId12"/>
    <p:sldMasterId id="2147483804" r:id="rId13"/>
  </p:sldMasterIdLst>
  <p:notesMasterIdLst>
    <p:notesMasterId r:id="rId55"/>
  </p:notesMasterIdLst>
  <p:handoutMasterIdLst>
    <p:handoutMasterId r:id="rId56"/>
  </p:handoutMasterIdLst>
  <p:sldIdLst>
    <p:sldId id="256" r:id="rId14"/>
    <p:sldId id="1043" r:id="rId15"/>
    <p:sldId id="1044" r:id="rId16"/>
    <p:sldId id="1140" r:id="rId17"/>
    <p:sldId id="1056" r:id="rId18"/>
    <p:sldId id="1030" r:id="rId19"/>
    <p:sldId id="779" r:id="rId20"/>
    <p:sldId id="780" r:id="rId21"/>
    <p:sldId id="784" r:id="rId22"/>
    <p:sldId id="1032" r:id="rId23"/>
    <p:sldId id="1048" r:id="rId24"/>
    <p:sldId id="1049" r:id="rId25"/>
    <p:sldId id="1050" r:id="rId26"/>
    <p:sldId id="955" r:id="rId27"/>
    <p:sldId id="814" r:id="rId28"/>
    <p:sldId id="636" r:id="rId29"/>
    <p:sldId id="859" r:id="rId30"/>
    <p:sldId id="860" r:id="rId31"/>
    <p:sldId id="1079" r:id="rId32"/>
    <p:sldId id="1119" r:id="rId33"/>
    <p:sldId id="1141" r:id="rId34"/>
    <p:sldId id="846" r:id="rId35"/>
    <p:sldId id="1121" r:id="rId36"/>
    <p:sldId id="1142" r:id="rId37"/>
    <p:sldId id="1143" r:id="rId38"/>
    <p:sldId id="1069" r:id="rId39"/>
    <p:sldId id="866" r:id="rId40"/>
    <p:sldId id="1125" r:id="rId41"/>
    <p:sldId id="1127" r:id="rId42"/>
    <p:sldId id="1145" r:id="rId43"/>
    <p:sldId id="645" r:id="rId44"/>
    <p:sldId id="862" r:id="rId45"/>
    <p:sldId id="825" r:id="rId46"/>
    <p:sldId id="653" r:id="rId47"/>
    <p:sldId id="1090" r:id="rId48"/>
    <p:sldId id="1134" r:id="rId49"/>
    <p:sldId id="1041" r:id="rId50"/>
    <p:sldId id="837" r:id="rId51"/>
    <p:sldId id="838" r:id="rId52"/>
    <p:sldId id="840" r:id="rId53"/>
    <p:sldId id="1135" r:id="rId54"/>
  </p:sldIdLst>
  <p:sldSz cx="9144000" cy="6858000" type="screen4x3"/>
  <p:notesSz cx="6735763" cy="9866313"/>
  <p:embeddedFontLst>
    <p:embeddedFont>
      <p:font typeface="Century Gothic" panose="020B0502020202020204" pitchFamily="34" charset="0"/>
      <p:regular r:id="rId57"/>
      <p:bold r:id="rId58"/>
      <p:italic r:id="rId59"/>
      <p:boldItalic r:id="rId60"/>
    </p:embeddedFont>
    <p:embeddedFont>
      <p:font typeface="Dosis" pitchFamily="2" charset="0"/>
      <p:regular r:id="rId61"/>
      <p:bold r:id="rId62"/>
    </p:embeddedFont>
    <p:embeddedFont>
      <p:font typeface="Dosis ExtraBold" pitchFamily="2" charset="0"/>
      <p:bold r:id="rId63"/>
    </p:embeddedFont>
    <p:embeddedFont>
      <p:font typeface="Dosis Medium" pitchFamily="2" charset="0"/>
      <p:regular r:id="rId64"/>
      <p:bold r:id="rId65"/>
    </p:embeddedFont>
    <p:embeddedFont>
      <p:font typeface="Dosis SemiBold" pitchFamily="2" charset="0"/>
      <p:regular r:id="rId66"/>
      <p:bold r:id="rId6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e Chraibi" initials="MC" lastIdx="1" clrIdx="0">
    <p:extLst>
      <p:ext uri="{19B8F6BF-5375-455C-9EA6-DF929625EA0E}">
        <p15:presenceInfo xmlns:p15="http://schemas.microsoft.com/office/powerpoint/2012/main" userId="Mme Chrai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DC7D3"/>
    <a:srgbClr val="C7C7C7"/>
    <a:srgbClr val="565F88"/>
    <a:srgbClr val="757575"/>
    <a:srgbClr val="474F71"/>
    <a:srgbClr val="F2F2F2"/>
    <a:srgbClr val="EAF8FE"/>
    <a:srgbClr val="E7E6E6"/>
    <a:srgbClr val="9EE0F4"/>
    <a:srgbClr val="515B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87607" autoAdjust="0"/>
  </p:normalViewPr>
  <p:slideViewPr>
    <p:cSldViewPr snapToGrid="0">
      <p:cViewPr varScale="1">
        <p:scale>
          <a:sx n="96" d="100"/>
          <a:sy n="96" d="100"/>
        </p:scale>
        <p:origin x="1205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964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font" Target="fonts/font7.fntdata"/><Relationship Id="rId6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5" Type="http://schemas.openxmlformats.org/officeDocument/2006/relationships/slideMaster" Target="slideMasters/slideMaster2.xml"/><Relationship Id="rId61" Type="http://schemas.openxmlformats.org/officeDocument/2006/relationships/font" Target="fonts/font5.fntdata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handoutMaster" Target="handoutMasters/handoutMaster1.xml"/><Relationship Id="rId64" Type="http://schemas.openxmlformats.org/officeDocument/2006/relationships/font" Target="fonts/font8.fntdata"/><Relationship Id="rId69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font" Target="fonts/font6.fntdata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font" Target="fonts/font1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7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83442A8-9454-2ECB-1269-BD566F5F83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24078B-49D7-A9B5-3699-12BDAB098F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984B-5B5D-487D-9509-18F3707A0884}" type="datetimeFigureOut">
              <a:rPr lang="fr-FR" smtClean="0"/>
              <a:t>31/03/2026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694DCD-F6A9-8C6E-4F74-F02B8CA8C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7E2FC1-A61E-2A23-A9CF-B4387071BB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64AE9-8EE4-49F6-ABD0-E7ED226D44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3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Prise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313244-8E07-E332-610C-677BFC26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DB421C08-A945-AC3C-D8C1-6492678E554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5AB89C94-1F7A-3309-6CAE-C06A8C651C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37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62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938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956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968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944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07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00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51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643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60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8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3221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6499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72601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39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066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219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68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859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7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6522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41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8665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9798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51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937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59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670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50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8597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68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95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087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58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5923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6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663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4953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31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7475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8376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9114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464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042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087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67599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423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0137693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14924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96522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9175898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136733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7676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027693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974198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584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70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7.jp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4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0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2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59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image" Target="../media/image7.jpg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16" Type="http://schemas.openxmlformats.org/officeDocument/2006/relationships/image" Target="../media/image7.jpg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8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52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65" r:id="rId10"/>
    <p:sldLayoutId id="2147483766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Dialogue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28807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688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Dialogue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1364231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63792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46E-CF94-41C8-8416-A422A7E8EBB5}" type="datetimeFigureOut">
              <a:rPr lang="fr-MA" smtClean="0"/>
              <a:t>31/03/2026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6057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2.mp4"/><Relationship Id="rId7" Type="http://schemas.openxmlformats.org/officeDocument/2006/relationships/image" Target="../media/image2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72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6.png"/><Relationship Id="rId5" Type="http://schemas.openxmlformats.org/officeDocument/2006/relationships/image" Target="../media/image28.gif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24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010F53-F997-4B2A-A258-A1E9C22AC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1" y="1480337"/>
            <a:ext cx="7886700" cy="720000"/>
          </a:xfrm>
        </p:spPr>
        <p:txBody>
          <a:bodyPr>
            <a:normAutofit fontScale="90000"/>
          </a:bodyPr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275914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410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9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E9A7DA2-947D-4935-AE17-CBEBEC5B2225}"/>
              </a:ext>
            </a:extLst>
          </p:cNvPr>
          <p:cNvGrpSpPr/>
          <p:nvPr/>
        </p:nvGrpSpPr>
        <p:grpSpPr>
          <a:xfrm>
            <a:off x="4620125" y="2287642"/>
            <a:ext cx="4111200" cy="3564000"/>
            <a:chOff x="1112546" y="255456"/>
            <a:chExt cx="8942136" cy="6858000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3FB5BB3-14C2-4AE2-821A-507E744FA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2546" y="255456"/>
              <a:ext cx="4471068" cy="6858000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855427D-3091-4BD1-8AB3-EE76EFF06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3614" y="255456"/>
              <a:ext cx="4471068" cy="6858000"/>
            </a:xfrm>
            <a:prstGeom prst="rect">
              <a:avLst/>
            </a:prstGeom>
          </p:spPr>
        </p:pic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2ED9507A-3A0F-4666-8B21-E96999FB02CF}"/>
              </a:ext>
            </a:extLst>
          </p:cNvPr>
          <p:cNvGrpSpPr/>
          <p:nvPr/>
        </p:nvGrpSpPr>
        <p:grpSpPr>
          <a:xfrm>
            <a:off x="412676" y="2287642"/>
            <a:ext cx="4111200" cy="3564000"/>
            <a:chOff x="-1558759" y="-90311"/>
            <a:chExt cx="8942136" cy="6858000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6A38004-D767-443B-A5CE-BF4A2EF00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2309" y="-90311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9DBAFE1-88C9-4854-A637-344944FA5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58759" y="-90311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044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4710821" y="3743876"/>
            <a:ext cx="3816642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Lecture - Lettre n - N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>
                <a:sym typeface="Wingdings" panose="05000000000000000000" pitchFamily="2" charset="2"/>
              </a:rPr>
              <a:t>Écriture - Lettre n - N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-Lettre n - N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n - N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rgbClr val="F2F2F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/>
            <a:r>
              <a:rPr lang="fr-FR" dirty="0"/>
              <a:t>Oral – Dialogue</a:t>
            </a:r>
          </a:p>
          <a:p>
            <a:pPr marL="269875" indent="-269875"/>
            <a:r>
              <a:rPr lang="fr-FR" dirty="0"/>
              <a:t>Lecture - Lettre n - N</a:t>
            </a:r>
          </a:p>
          <a:p>
            <a:pPr marL="269875" indent="-269875"/>
            <a:r>
              <a:rPr lang="fr-FR" dirty="0"/>
              <a:t>Écriture - Lettre n - N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Oral –  Prise de parole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Lecture - Lettre n - N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- Lettre n - N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A967DBC7-F85E-427C-89CA-CB7A63843E39}"/>
              </a:ext>
            </a:extLst>
          </p:cNvPr>
          <p:cNvSpPr/>
          <p:nvPr/>
        </p:nvSpPr>
        <p:spPr>
          <a:xfrm>
            <a:off x="4951350" y="3480345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71957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F3E9457-2C29-24AE-0790-E9D74554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045581"/>
            <a:ext cx="6246795" cy="1349939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D4FDE320-2A61-06EB-7EC9-164260C0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Lecture de phrases contenant la lettre n.</a:t>
            </a:r>
            <a:endParaRPr lang="fr-MA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Écriture de  phrases contenant la lettre n.</a:t>
            </a:r>
            <a:endParaRPr lang="fr-MA" dirty="0"/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2B5FAC4-ACF8-1ECD-6767-F343568C1958}"/>
              </a:ext>
            </a:extLst>
          </p:cNvPr>
          <p:cNvSpPr txBox="1"/>
          <p:nvPr/>
        </p:nvSpPr>
        <p:spPr>
          <a:xfrm>
            <a:off x="2419663" y="2137841"/>
            <a:ext cx="166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Prise de parole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pic>
        <p:nvPicPr>
          <p:cNvPr id="18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0FC2C316-C735-1DBC-7F15-2DC4D5019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39715" y="1955416"/>
            <a:ext cx="540000" cy="540000"/>
          </a:xfrm>
          <a:prstGeom prst="rect">
            <a:avLst/>
          </a:prstGeom>
          <a:noFill/>
        </p:spPr>
      </p:pic>
      <p:pic>
        <p:nvPicPr>
          <p:cNvPr id="4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8E5B4768-D708-814A-00F2-5E42E1D04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3478382"/>
            <a:ext cx="540000" cy="540000"/>
          </a:xfrm>
          <a:prstGeom prst="rect">
            <a:avLst/>
          </a:prstGeom>
          <a:noFill/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0E8B17B2-7B49-28A9-641E-0584637A41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6542"/>
          <a:stretch>
            <a:fillRect/>
          </a:stretch>
        </p:blipFill>
        <p:spPr>
          <a:xfrm>
            <a:off x="7376329" y="1981543"/>
            <a:ext cx="471176" cy="471176"/>
          </a:xfrm>
        </p:spPr>
      </p:pic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091050" y="2501693"/>
            <a:ext cx="5248666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sz="1400" dirty="0"/>
              <a:t>Prendre la parole en réutilisant les actes de parole enseignés.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0345BAC-E91C-9D0B-EF8D-038327C35C17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F6FD5F5-6EB4-9A6C-B3FA-0FD69990B48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BF6AE9-A7FB-C096-72A8-14DE3DBC776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5D219281-A80C-97AB-8FDC-C6E89045F4A0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411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349064" cy="612000"/>
          </a:xfrm>
        </p:spPr>
        <p:txBody>
          <a:bodyPr>
            <a:norm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Aujourd’hui, nous allons apprendre à nous présenter, à parler de ce que nous faisons le matin et à dire ce que nous aimons faire à l’école.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94A74F77">
            <a:hlinkClick r:id="" action="ppaction://media"/>
            <a:extLst>
              <a:ext uri="{FF2B5EF4-FFF2-40B4-BE49-F238E27FC236}">
                <a16:creationId xmlns:a16="http://schemas.microsoft.com/office/drawing/2014/main" id="{6DEF7159-DAFF-48D7-881B-599A9967EF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8066" y="1895830"/>
            <a:ext cx="7727867" cy="434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4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49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</a:t>
            </a: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anose="020B0604020202020204" charset="0"/>
              </a:rPr>
              <a:t>nous allons apprendre à nous présenter, à parler de ce que nous faisons le matin et à dire ce que nous aimons faire à l’école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951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 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047AF51-727C-450D-B3F0-B8B9A93B3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6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9778C06-0DCF-F609-FE8F-815B3399E2E9}"/>
              </a:ext>
            </a:extLst>
          </p:cNvPr>
          <p:cNvSpPr txBox="1"/>
          <p:nvPr/>
        </p:nvSpPr>
        <p:spPr>
          <a:xfrm>
            <a:off x="1728631" y="2139196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 et dis ce que tu aimes faire à l’école.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11A24F-38FD-E34C-B33A-BDCBB89DC40D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B43655-C710-6827-713D-A6D7B029B452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D4B954-234A-B2DE-C52B-57C1C252FA58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6C8A16-299E-D23D-43F4-06D945314C29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4EA93C5-1D97-1A23-8A0F-461B916CBFF2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6D8BD2F-F79C-7981-1C7B-F40D097857D3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9E03B6-FDF0-45DB-8757-7EC345DC3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568E6EE-BDD2-5B9C-80B0-8F28E2D48DA5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F932ACB-B6BF-C78C-4340-61C1D8EF2EA3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F4EAE89-BD9F-8B8E-E4E6-BF2EF2EC64C7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819028-C218-9D9A-6258-5EFEE369727F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497BCC7-0BD4-EBF8-2956-C75F6BD61DE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8E6932-5148-BBF8-36C1-54C89EF66C3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D6E0DEE-8D2E-442A-89C0-EE8E6770D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516557A-96BD-4C28-8FF9-BEC7685EAEA8}"/>
              </a:ext>
            </a:extLst>
          </p:cNvPr>
          <p:cNvSpPr txBox="1"/>
          <p:nvPr/>
        </p:nvSpPr>
        <p:spPr>
          <a:xfrm>
            <a:off x="1728631" y="2139196"/>
            <a:ext cx="5868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Présente-toi, puis parle de ce que tu fais le matin et dis ce que tu aimes faire à l’école.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72426CF-FCA6-26B8-B0DA-AB1132B32623}"/>
              </a:ext>
            </a:extLst>
          </p:cNvPr>
          <p:cNvSpPr/>
          <p:nvPr/>
        </p:nvSpPr>
        <p:spPr>
          <a:xfrm>
            <a:off x="4217438" y="2615133"/>
            <a:ext cx="4182491" cy="2776999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FEABF5-47E1-2866-E663-64A878BA50E5}"/>
              </a:ext>
            </a:extLst>
          </p:cNvPr>
          <p:cNvSpPr txBox="1"/>
          <p:nvPr/>
        </p:nvSpPr>
        <p:spPr>
          <a:xfrm>
            <a:off x="4349215" y="2762281"/>
            <a:ext cx="3976731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m’app</a:t>
            </a:r>
            <a:r>
              <a:rPr lang="f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elle _______ 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. J’ai _________ 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en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année.</a:t>
            </a:r>
          </a:p>
          <a:p>
            <a:pPr lvl="0"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suis à  l’école </a:t>
            </a:r>
            <a:r>
              <a:rPr lang="ar-MA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ــــــــــــــــــــ</a:t>
            </a: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 . 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Le matin, je _________, je __________ et je __________.</a:t>
            </a:r>
          </a:p>
          <a:p>
            <a:pPr>
              <a:lnSpc>
                <a:spcPct val="200000"/>
              </a:lnSpc>
              <a:defRPr/>
            </a:pPr>
            <a:r>
              <a:rPr lang="fr-FR" sz="16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À l’école, j’aime ___________et _____________.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DB23505-7DDE-F978-3E57-FC5C530F8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613" y="2615132"/>
            <a:ext cx="2133600" cy="32004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CBCCA6-D377-5BDA-79A8-803AEF4E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101" y="2051702"/>
            <a:ext cx="1219370" cy="136226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E1098CA-C5EF-98BF-EFCE-EC95D727A686}"/>
              </a:ext>
            </a:extLst>
          </p:cNvPr>
          <p:cNvSpPr/>
          <p:nvPr/>
        </p:nvSpPr>
        <p:spPr>
          <a:xfrm>
            <a:off x="2112377" y="1835505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1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D4CB1FC-D285-5E4B-4EA8-9872A17AAD96}"/>
              </a:ext>
            </a:extLst>
          </p:cNvPr>
          <p:cNvSpPr/>
          <p:nvPr/>
        </p:nvSpPr>
        <p:spPr>
          <a:xfrm>
            <a:off x="5643539" y="1835505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C9A591-4EF3-8100-215C-932FE1C372B6}"/>
              </a:ext>
            </a:extLst>
          </p:cNvPr>
          <p:cNvSpPr txBox="1"/>
          <p:nvPr/>
        </p:nvSpPr>
        <p:spPr>
          <a:xfrm>
            <a:off x="5812492" y="183082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7C12C-C42D-1E1E-6329-ACB9403F1010}"/>
              </a:ext>
            </a:extLst>
          </p:cNvPr>
          <p:cNvSpPr/>
          <p:nvPr/>
        </p:nvSpPr>
        <p:spPr>
          <a:xfrm>
            <a:off x="3877958" y="183155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2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C648E46-46E6-48BD-8DFB-DEF7D0D76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se présente, parle de ce qu’il fait le matin et dit ce qu’il aime faire à l’école à son voisin.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A837B2-BACE-9DF3-EEAD-22032D03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3512472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119E7FE0-5F5B-0DC6-D70B-23D212AC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dirty="0"/>
              <a:t>Écriture des phrases contenant la lettre n.</a:t>
            </a:r>
            <a:endParaRPr lang="fr-MA" dirty="0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98373" y="3457509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dirty="0"/>
              <a:t>Prendre la parole en réutilisant les actes de parole enseignés 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/>
              <a:t>Lecture des phrases contenant la lettre n.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EBBEA35-0316-50F3-6D2D-EC548DC90358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CFE73EA-6BF3-E940-81F9-67C6BB00DB9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291DD4-F9DD-4375-50C6-7B568FF6F0D3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18897097-B818-278E-0356-D876EA83482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15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717A199D-6F6D-C5BE-9C15-512F82ADE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FE4E32-F833-6C1F-110E-2DE672A15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4BCA0E-CF73-5F3E-EDCF-7B44E5A87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9CA22-B931-39E8-1A13-B2768F96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446A3-A351-FA81-1807-E1BB1A9E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6256C97A-6C93-EA38-870D-3F78DB984F11}"/>
              </a:ext>
            </a:extLst>
          </p:cNvPr>
          <p:cNvSpPr txBox="1"/>
          <p:nvPr/>
        </p:nvSpPr>
        <p:spPr>
          <a:xfrm>
            <a:off x="1375506" y="2275750"/>
            <a:ext cx="63929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Medium" pitchFamily="2" charset="0"/>
                <a:cs typeface="Arial" panose="020B0604020202020204" pitchFamily="34" charset="0"/>
              </a:rPr>
              <a:t>n     N</a:t>
            </a:r>
            <a:endParaRPr lang="fr-FR" sz="16600" dirty="0">
              <a:ln w="0"/>
              <a:solidFill>
                <a:srgbClr val="474F71"/>
              </a:solidFill>
              <a:latin typeface="Dosis Medium" pitchFamily="2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56983-C23B-4D9D-BEB6-7091E5CED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syllabes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2EC27A84-7A99-4DD0-91C6-DD0090AEF704}"/>
              </a:ext>
            </a:extLst>
          </p:cNvPr>
          <p:cNvGrpSpPr/>
          <p:nvPr/>
        </p:nvGrpSpPr>
        <p:grpSpPr>
          <a:xfrm>
            <a:off x="666648" y="3087787"/>
            <a:ext cx="7810703" cy="682426"/>
            <a:chOff x="609434" y="3087787"/>
            <a:chExt cx="7810703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0EACB8-928C-476C-AEB2-0805828F99D7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E64D147-7CF3-434D-8B54-3E02E3B431A3}"/>
                </a:ext>
              </a:extLst>
            </p:cNvPr>
            <p:cNvSpPr/>
            <p:nvPr/>
          </p:nvSpPr>
          <p:spPr>
            <a:xfrm>
              <a:off x="402280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AA422BF-BFB0-45F2-96B8-48621E67196A}"/>
                </a:ext>
              </a:extLst>
            </p:cNvPr>
            <p:cNvSpPr/>
            <p:nvPr/>
          </p:nvSpPr>
          <p:spPr>
            <a:xfrm>
              <a:off x="516059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20CD0AA2-647D-465B-BC7F-9E126DC48806}"/>
                </a:ext>
              </a:extLst>
            </p:cNvPr>
            <p:cNvSpPr/>
            <p:nvPr/>
          </p:nvSpPr>
          <p:spPr>
            <a:xfrm>
              <a:off x="174722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BB72F64-5F3E-47B1-BDAC-1935C45BED5C}"/>
                </a:ext>
              </a:extLst>
            </p:cNvPr>
            <p:cNvSpPr/>
            <p:nvPr/>
          </p:nvSpPr>
          <p:spPr>
            <a:xfrm>
              <a:off x="629838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1293ECA-2DAF-4E4F-A86C-D30DBD1A131D}"/>
                </a:ext>
              </a:extLst>
            </p:cNvPr>
            <p:cNvSpPr/>
            <p:nvPr/>
          </p:nvSpPr>
          <p:spPr>
            <a:xfrm>
              <a:off x="288501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0E1EBB5-993A-40FF-85F4-7FC79DE752D5}"/>
                </a:ext>
              </a:extLst>
            </p:cNvPr>
            <p:cNvSpPr/>
            <p:nvPr/>
          </p:nvSpPr>
          <p:spPr>
            <a:xfrm>
              <a:off x="743617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59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2148291-0FA3-42CA-99CF-A1C176205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ADEECDB-BA31-431E-89D2-BD325AA6B05F}"/>
              </a:ext>
            </a:extLst>
          </p:cNvPr>
          <p:cNvGrpSpPr/>
          <p:nvPr/>
        </p:nvGrpSpPr>
        <p:grpSpPr>
          <a:xfrm>
            <a:off x="666648" y="3087787"/>
            <a:ext cx="7810703" cy="682426"/>
            <a:chOff x="609434" y="3087787"/>
            <a:chExt cx="7810703" cy="682426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7D02238-5493-46A6-A811-F49814A3CD02}"/>
                </a:ext>
              </a:extLst>
            </p:cNvPr>
            <p:cNvSpPr/>
            <p:nvPr/>
          </p:nvSpPr>
          <p:spPr>
            <a:xfrm>
              <a:off x="60943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na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C294A26-174F-4024-BEB9-72FFB97CD2AB}"/>
                </a:ext>
              </a:extLst>
            </p:cNvPr>
            <p:cNvSpPr/>
            <p:nvPr/>
          </p:nvSpPr>
          <p:spPr>
            <a:xfrm>
              <a:off x="402280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9BA06A6-2430-4F90-A468-33E59AAB02BB}"/>
                </a:ext>
              </a:extLst>
            </p:cNvPr>
            <p:cNvSpPr/>
            <p:nvPr/>
          </p:nvSpPr>
          <p:spPr>
            <a:xfrm>
              <a:off x="516059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89BD2D6-3398-4D2D-BEE4-3C366E1A16F0}"/>
                </a:ext>
              </a:extLst>
            </p:cNvPr>
            <p:cNvSpPr/>
            <p:nvPr/>
          </p:nvSpPr>
          <p:spPr>
            <a:xfrm>
              <a:off x="174722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320511-EBDB-4399-8F0B-06EFD564DFEB}"/>
                </a:ext>
              </a:extLst>
            </p:cNvPr>
            <p:cNvSpPr/>
            <p:nvPr/>
          </p:nvSpPr>
          <p:spPr>
            <a:xfrm>
              <a:off x="629838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6AA71E4-995F-4850-8AFF-9A593EAC13A4}"/>
                </a:ext>
              </a:extLst>
            </p:cNvPr>
            <p:cNvSpPr/>
            <p:nvPr/>
          </p:nvSpPr>
          <p:spPr>
            <a:xfrm>
              <a:off x="2885014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9DC794D-52F2-467B-9179-8EDAD7089426}"/>
                </a:ext>
              </a:extLst>
            </p:cNvPr>
            <p:cNvSpPr/>
            <p:nvPr/>
          </p:nvSpPr>
          <p:spPr>
            <a:xfrm>
              <a:off x="7436176" y="3087787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n</a:t>
              </a: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0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5C3D8-DDA1-85D6-7E96-EC15E464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2D5B1-C67F-1EC3-777E-39E85029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lire les mots ?  </a:t>
            </a:r>
            <a:endParaRPr lang="fr-MA" dirty="0"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B1E0A81-7DB7-36B0-69B3-D1658A5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DCC5C29-84A4-489E-9154-627994EADF37}"/>
              </a:ext>
            </a:extLst>
          </p:cNvPr>
          <p:cNvSpPr txBox="1"/>
          <p:nvPr/>
        </p:nvSpPr>
        <p:spPr>
          <a:xfrm>
            <a:off x="851825" y="2118559"/>
            <a:ext cx="7969160" cy="3156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banan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not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animal</a:t>
            </a:r>
            <a:endParaRPr lang="fr-FR" sz="5400" b="1" dirty="0">
              <a:ln w="0"/>
              <a:solidFill>
                <a:schemeClr val="bg2">
                  <a:lumMod val="75000"/>
                </a:schemeClr>
              </a:solidFill>
              <a:latin typeface="Dosis SemiBold" pitchFamily="2" charset="0"/>
              <a:cs typeface="Aharoni" panose="02010803020104030203" pitchFamily="2" charset="-79"/>
              <a:sym typeface="Calibri"/>
            </a:endParaRPr>
          </a:p>
          <a:p>
            <a:pPr lvl="0" algn="ctr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lun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e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    nou</a:t>
            </a:r>
            <a:r>
              <a:rPr lang="fr-FR" sz="5400" b="1" dirty="0">
                <a:ln w="0"/>
                <a:solidFill>
                  <a:schemeClr val="bg2">
                    <a:lumMod val="75000"/>
                  </a:schemeClr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s</a:t>
            </a:r>
            <a:r>
              <a:rPr lang="fr-FR" sz="54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      numéro</a:t>
            </a:r>
          </a:p>
        </p:txBody>
      </p:sp>
    </p:spTree>
    <p:extLst>
      <p:ext uri="{BB962C8B-B14F-4D97-AF65-F5344CB8AC3E}">
        <p14:creationId xmlns:p14="http://schemas.microsoft.com/office/powerpoint/2010/main" val="259820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769C-59EA-94BA-337A-8D08CA205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99;p3">
            <a:extLst>
              <a:ext uri="{FF2B5EF4-FFF2-40B4-BE49-F238E27FC236}">
                <a16:creationId xmlns:a16="http://schemas.microsoft.com/office/drawing/2014/main" id="{6963DAD0-7A18-4A59-BC87-C387B5279243}"/>
              </a:ext>
            </a:extLst>
          </p:cNvPr>
          <p:cNvSpPr txBox="1"/>
          <p:nvPr/>
        </p:nvSpPr>
        <p:spPr>
          <a:xfrm>
            <a:off x="588836" y="2214509"/>
            <a:ext cx="855516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banane     note     animal</a:t>
            </a:r>
          </a:p>
          <a:p>
            <a:pPr lvl="0" rtl="1">
              <a:lnSpc>
                <a:spcPct val="200000"/>
              </a:lnSpc>
              <a:buClr>
                <a:srgbClr val="000000"/>
              </a:buClr>
              <a:buSzPts val="4000"/>
            </a:pPr>
            <a:r>
              <a:rPr lang="fr-FR" sz="6000" b="1" dirty="0">
                <a:ln w="0"/>
                <a:solidFill>
                  <a:srgbClr val="474F71"/>
                </a:solidFill>
                <a:latin typeface="Dosis SemiBold" pitchFamily="2" charset="0"/>
                <a:cs typeface="Aharoni" panose="02010803020104030203" pitchFamily="2" charset="-79"/>
                <a:sym typeface="Calibri"/>
              </a:rPr>
              <a:t>lune          nous      numéro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56C853D-6007-E73E-9655-56EAD388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Relisons ensemble.</a:t>
            </a:r>
          </a:p>
        </p:txBody>
      </p:sp>
      <p:sp>
        <p:nvSpPr>
          <p:cNvPr id="9" name="Parenthèse ouvrante 8">
            <a:extLst>
              <a:ext uri="{FF2B5EF4-FFF2-40B4-BE49-F238E27FC236}">
                <a16:creationId xmlns:a16="http://schemas.microsoft.com/office/drawing/2014/main" id="{3FB5BDD8-4656-4C5A-831A-7ED40F36EB21}"/>
              </a:ext>
            </a:extLst>
          </p:cNvPr>
          <p:cNvSpPr/>
          <p:nvPr/>
        </p:nvSpPr>
        <p:spPr>
          <a:xfrm rot="16200000">
            <a:off x="923546" y="3416032"/>
            <a:ext cx="171832" cy="65351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4B899F33-E2DC-4214-B05E-CB93BE04BE7C}"/>
              </a:ext>
            </a:extLst>
          </p:cNvPr>
          <p:cNvSpPr/>
          <p:nvPr/>
        </p:nvSpPr>
        <p:spPr>
          <a:xfrm rot="16200000">
            <a:off x="2089583" y="2998520"/>
            <a:ext cx="171827" cy="1488232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81D62F92-865E-48CE-8017-25EB22DBA20A}"/>
              </a:ext>
            </a:extLst>
          </p:cNvPr>
          <p:cNvSpPr/>
          <p:nvPr/>
        </p:nvSpPr>
        <p:spPr>
          <a:xfrm rot="16200000">
            <a:off x="4268769" y="3062851"/>
            <a:ext cx="180398" cy="1368139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83CD635F-4456-44EA-BD37-5B5AFC3DBCCA}"/>
              </a:ext>
            </a:extLst>
          </p:cNvPr>
          <p:cNvSpPr/>
          <p:nvPr/>
        </p:nvSpPr>
        <p:spPr>
          <a:xfrm rot="16200000">
            <a:off x="6172951" y="5244912"/>
            <a:ext cx="171829" cy="679975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Parenthèse ouvrante 17">
            <a:extLst>
              <a:ext uri="{FF2B5EF4-FFF2-40B4-BE49-F238E27FC236}">
                <a16:creationId xmlns:a16="http://schemas.microsoft.com/office/drawing/2014/main" id="{E136B862-8F8C-4608-97D4-E7CDF3733E20}"/>
              </a:ext>
            </a:extLst>
          </p:cNvPr>
          <p:cNvSpPr/>
          <p:nvPr/>
        </p:nvSpPr>
        <p:spPr>
          <a:xfrm rot="16200000">
            <a:off x="7915319" y="5279040"/>
            <a:ext cx="171829" cy="58871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0" name="Parenthèse ouvrante 19">
            <a:extLst>
              <a:ext uri="{FF2B5EF4-FFF2-40B4-BE49-F238E27FC236}">
                <a16:creationId xmlns:a16="http://schemas.microsoft.com/office/drawing/2014/main" id="{83AA0BAE-AA69-4104-A2DE-C6B3EC15C599}"/>
              </a:ext>
            </a:extLst>
          </p:cNvPr>
          <p:cNvSpPr/>
          <p:nvPr/>
        </p:nvSpPr>
        <p:spPr>
          <a:xfrm rot="16200000">
            <a:off x="5894430" y="3583685"/>
            <a:ext cx="166128" cy="358341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1" name="Parenthèse ouvrante 20">
            <a:extLst>
              <a:ext uri="{FF2B5EF4-FFF2-40B4-BE49-F238E27FC236}">
                <a16:creationId xmlns:a16="http://schemas.microsoft.com/office/drawing/2014/main" id="{6D7A57AE-532F-4C52-9BFE-5A3F632E1FCD}"/>
              </a:ext>
            </a:extLst>
          </p:cNvPr>
          <p:cNvSpPr/>
          <p:nvPr/>
        </p:nvSpPr>
        <p:spPr>
          <a:xfrm rot="16200000">
            <a:off x="6358958" y="3492992"/>
            <a:ext cx="171828" cy="53402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Parenthèse ouvrante 21">
            <a:extLst>
              <a:ext uri="{FF2B5EF4-FFF2-40B4-BE49-F238E27FC236}">
                <a16:creationId xmlns:a16="http://schemas.microsoft.com/office/drawing/2014/main" id="{30A1C876-97DC-4D58-9DCD-C8414A25EF6C}"/>
              </a:ext>
            </a:extLst>
          </p:cNvPr>
          <p:cNvSpPr/>
          <p:nvPr/>
        </p:nvSpPr>
        <p:spPr>
          <a:xfrm rot="16200000">
            <a:off x="7232592" y="3176125"/>
            <a:ext cx="163029" cy="1158960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3" name="Parenthèse ouvrante 22">
            <a:extLst>
              <a:ext uri="{FF2B5EF4-FFF2-40B4-BE49-F238E27FC236}">
                <a16:creationId xmlns:a16="http://schemas.microsoft.com/office/drawing/2014/main" id="{E51029B5-17CD-4873-8438-80E50CC394B7}"/>
              </a:ext>
            </a:extLst>
          </p:cNvPr>
          <p:cNvSpPr/>
          <p:nvPr/>
        </p:nvSpPr>
        <p:spPr>
          <a:xfrm rot="16200000">
            <a:off x="1329721" y="4957983"/>
            <a:ext cx="171827" cy="135775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4" name="Parenthèse ouvrante 23">
            <a:extLst>
              <a:ext uri="{FF2B5EF4-FFF2-40B4-BE49-F238E27FC236}">
                <a16:creationId xmlns:a16="http://schemas.microsoft.com/office/drawing/2014/main" id="{DF5DC603-56CE-4075-819A-EDAAA11E7915}"/>
              </a:ext>
            </a:extLst>
          </p:cNvPr>
          <p:cNvSpPr/>
          <p:nvPr/>
        </p:nvSpPr>
        <p:spPr>
          <a:xfrm rot="16200000">
            <a:off x="4184569" y="4900409"/>
            <a:ext cx="171828" cy="1493157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5" name="Parenthèse ouvrante 24">
            <a:extLst>
              <a:ext uri="{FF2B5EF4-FFF2-40B4-BE49-F238E27FC236}">
                <a16:creationId xmlns:a16="http://schemas.microsoft.com/office/drawing/2014/main" id="{AFD2DEBC-5AC8-4ECA-BA7B-DFAB1942708D}"/>
              </a:ext>
            </a:extLst>
          </p:cNvPr>
          <p:cNvSpPr/>
          <p:nvPr/>
        </p:nvSpPr>
        <p:spPr>
          <a:xfrm rot="16200000">
            <a:off x="7100755" y="5107710"/>
            <a:ext cx="171828" cy="94956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52EBF94-625F-4A3A-AC19-F0FF5FECD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1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une.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65357" y="2716305"/>
            <a:ext cx="3013285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une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2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7F43704-5D76-9B91-6F9C-B1211B5FF3B9}"/>
              </a:ext>
            </a:extLst>
          </p:cNvPr>
          <p:cNvSpPr txBox="1"/>
          <p:nvPr/>
        </p:nvSpPr>
        <p:spPr>
          <a:xfrm>
            <a:off x="1521785" y="2174117"/>
            <a:ext cx="657584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abila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à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 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imal.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ora a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bo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ot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Mi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 à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ba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E2C0D48-1FD0-4601-B815-90BC542B73D2}"/>
              </a:ext>
            </a:extLst>
          </p:cNvPr>
          <p:cNvSpPr txBox="1"/>
          <p:nvPr/>
        </p:nvSpPr>
        <p:spPr>
          <a:xfrm>
            <a:off x="1521785" y="2174117"/>
            <a:ext cx="657584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abila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 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à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 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imal.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ora a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bo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ot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Mi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 à u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e ba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48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48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2" name="phrases N1 SEM2 S5">
            <a:hlinkClick r:id="" action="ppaction://media"/>
            <a:extLst>
              <a:ext uri="{FF2B5EF4-FFF2-40B4-BE49-F238E27FC236}">
                <a16:creationId xmlns:a16="http://schemas.microsoft.com/office/drawing/2014/main" id="{3EDD1EC9-E0D3-AB61-FFCF-6C718D5079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26163" y="926269"/>
            <a:ext cx="271462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8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750736" y="2574920"/>
            <a:ext cx="7826279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abila à u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n 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72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7200" b="1" dirty="0">
                <a:solidFill>
                  <a:srgbClr val="565F88"/>
                </a:solidFill>
                <a:latin typeface="Dosis SemiBold" pitchFamily="2" charset="0"/>
              </a:rPr>
              <a:t>imal.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6E78F9-53AD-4E4F-9DB2-E9CE1CA16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770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27529" y="2473583"/>
            <a:ext cx="7996518" cy="1425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ora a u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e bo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e 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ot</a:t>
            </a:r>
            <a:r>
              <a:rPr lang="fr-FR" sz="66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D625FC1-89C6-4B4D-90C5-FDAE69D832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610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4893E-3705-2A57-F43B-904E0EC3C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E4C4C-095F-3B39-3AB3-A9AB3BC2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7057862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6345E05-BB1F-4198-A083-2157E9106835}"/>
              </a:ext>
            </a:extLst>
          </p:cNvPr>
          <p:cNvSpPr txBox="1"/>
          <p:nvPr/>
        </p:nvSpPr>
        <p:spPr>
          <a:xfrm>
            <a:off x="627529" y="2473583"/>
            <a:ext cx="7996518" cy="1425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Mi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a à u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e ba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a</a:t>
            </a:r>
            <a:r>
              <a:rPr lang="fr-FR" sz="6600" b="1" dirty="0">
                <a:solidFill>
                  <a:srgbClr val="2DC7D3"/>
                </a:solidFill>
                <a:latin typeface="Dosis SemiBold" pitchFamily="2" charset="0"/>
              </a:rPr>
              <a:t>n</a:t>
            </a:r>
            <a:r>
              <a:rPr lang="fr-FR" sz="66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66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990533-0338-494E-A5B1-0F8960B6D5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9139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6D4150C-3682-4A85-9EEE-32AE4CD37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68" y="1544173"/>
            <a:ext cx="3360849" cy="515507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7744B-8346-4FC3-BADA-54A0FBB7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 livret à la page 88.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23C4F59-CB2A-763D-6B00-093C859F5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1CCB2D1-6DEC-FB7F-CDDD-C2EBB1B612AB}"/>
              </a:ext>
            </a:extLst>
          </p:cNvPr>
          <p:cNvSpPr/>
          <p:nvPr/>
        </p:nvSpPr>
        <p:spPr>
          <a:xfrm>
            <a:off x="3062268" y="5759778"/>
            <a:ext cx="3157279" cy="4698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1369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1692-8DF2-066C-AC33-06BF061FA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DA7B7F15-D115-14C6-C475-11067330105D}"/>
              </a:ext>
            </a:extLst>
          </p:cNvPr>
          <p:cNvSpPr txBox="1">
            <a:spLocks/>
          </p:cNvSpPr>
          <p:nvPr/>
        </p:nvSpPr>
        <p:spPr>
          <a:xfrm>
            <a:off x="1677381" y="775249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les phrases à votre voisin. Chacun son tour. Je vais circuler entre les rangs pour vous aider.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673653-4808-4FBB-37FA-A23FD6BA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57931E-AB66-4D02-C3F6-BE5ACB6F2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98" y="2677904"/>
            <a:ext cx="2891155" cy="222145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E0D43B8-74D0-4A38-AFBA-5AF6EB46E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765" y="3245629"/>
            <a:ext cx="4526672" cy="128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F0D9-6AC1-7686-4EF0-AEAA710D1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BFD1BF7-1AB6-2F6A-8E36-7CC9EE02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48602" y="5039147"/>
            <a:ext cx="6246795" cy="1349939"/>
          </a:xfrm>
          <a:prstGeom prst="rect">
            <a:avLst/>
          </a:prstGeom>
        </p:spPr>
      </p:pic>
      <p:sp>
        <p:nvSpPr>
          <p:cNvPr id="19" name="Titre 18">
            <a:extLst>
              <a:ext uri="{FF2B5EF4-FFF2-40B4-BE49-F238E27FC236}">
                <a16:creationId xmlns:a16="http://schemas.microsoft.com/office/drawing/2014/main" id="{B8640D61-1DBF-5EDC-F02B-33D3CDDE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Plan de la séance 5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AB051FF-6900-758D-6483-BD99AF1B55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8828" y="5508429"/>
            <a:ext cx="4960805" cy="756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474F71"/>
                </a:solidFill>
              </a:rPr>
              <a:t>Écriture de phrases contenant la lettre n.</a:t>
            </a:r>
            <a:endParaRPr lang="fr-MA" dirty="0">
              <a:solidFill>
                <a:srgbClr val="474F71"/>
              </a:solidFill>
            </a:endParaRPr>
          </a:p>
        </p:txBody>
      </p:sp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F3B27221-78B6-35AA-760F-516CFAD09D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7CEE8442-A678-BF4C-D11D-F4688694689F}"/>
              </a:ext>
            </a:extLst>
          </p:cNvPr>
          <p:cNvSpPr txBox="1"/>
          <p:nvPr/>
        </p:nvSpPr>
        <p:spPr>
          <a:xfrm>
            <a:off x="2201410" y="5142552"/>
            <a:ext cx="1188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3.  </a:t>
            </a: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Écriture  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3E7890C4-1984-3C72-CFF0-D6ABFAACD064}"/>
              </a:ext>
            </a:extLst>
          </p:cNvPr>
          <p:cNvSpPr txBox="1">
            <a:spLocks/>
          </p:cNvSpPr>
          <p:nvPr/>
        </p:nvSpPr>
        <p:spPr>
          <a:xfrm>
            <a:off x="2233483" y="398918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"/>
              <a:defRPr/>
            </a:pPr>
            <a:r>
              <a:rPr lang="fr-FR" dirty="0">
                <a:solidFill>
                  <a:srgbClr val="757575"/>
                </a:solidFill>
              </a:rPr>
              <a:t>Lecture de phrases contenant la lettre n.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2E7C7674-8277-ED86-DB1A-EB743B0A50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324923" y="1973400"/>
            <a:ext cx="540000" cy="54000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7FA7456D-5328-16C5-3584-F67C70DF591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39750" cy="539750"/>
          </a:xfr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50CAE448-DCDF-9970-3A1C-5D2E2E8D9C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355135" y="3449432"/>
            <a:ext cx="539750" cy="539750"/>
          </a:xfrm>
          <a:prstGeom prst="rect">
            <a:avLst/>
          </a:prstGeom>
          <a:noFill/>
        </p:spPr>
      </p:pic>
      <p:sp>
        <p:nvSpPr>
          <p:cNvPr id="4" name="Espace réservé du texte 12">
            <a:extLst>
              <a:ext uri="{FF2B5EF4-FFF2-40B4-BE49-F238E27FC236}">
                <a16:creationId xmlns:a16="http://schemas.microsoft.com/office/drawing/2014/main" id="{AD08B1E4-3D3B-7CA1-9846-4FF4F4FEE946}"/>
              </a:ext>
            </a:extLst>
          </p:cNvPr>
          <p:cNvSpPr txBox="1">
            <a:spLocks/>
          </p:cNvSpPr>
          <p:nvPr/>
        </p:nvSpPr>
        <p:spPr>
          <a:xfrm>
            <a:off x="2218827" y="251340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Prendre la parole en réutilisant les actes de parole enseignés.</a:t>
            </a:r>
          </a:p>
        </p:txBody>
      </p:sp>
    </p:spTree>
    <p:extLst>
      <p:ext uri="{BB962C8B-B14F-4D97-AF65-F5344CB8AC3E}">
        <p14:creationId xmlns:p14="http://schemas.microsoft.com/office/powerpoint/2010/main" val="379891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EBA7426-5DCB-54A5-FABE-A583584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118" y="775249"/>
            <a:ext cx="6835943" cy="612000"/>
          </a:xfrm>
          <a:solidFill>
            <a:srgbClr val="E5E5E5"/>
          </a:solidFill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apprendre à écrire des phrases contenant la lettre n.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Soyez attentifs.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6CB4B5-C361-5BB0-6540-3F39948A0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635" y="2184935"/>
            <a:ext cx="4907681" cy="32717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7138FD-1D91-0BEA-352F-68AD9372F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4">
            <a:extLst>
              <a:ext uri="{FF2B5EF4-FFF2-40B4-BE49-F238E27FC236}">
                <a16:creationId xmlns:a16="http://schemas.microsoft.com/office/drawing/2014/main" id="{F5D129F7-0AC7-B8E9-2944-A1959DB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69785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je vais écrire cette phrase sur le tableau. Regardez comment je fais. 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324654B-6ECF-66C4-2B0C-5AC0EBCF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0" y="2544896"/>
            <a:ext cx="3359935" cy="33599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FBA8F6-A9EA-462F-A86D-7B85689D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76C39A-725B-439D-A781-F0E9689023CE}"/>
              </a:ext>
            </a:extLst>
          </p:cNvPr>
          <p:cNvGrpSpPr/>
          <p:nvPr/>
        </p:nvGrpSpPr>
        <p:grpSpPr>
          <a:xfrm>
            <a:off x="4175393" y="2470646"/>
            <a:ext cx="4158866" cy="2280283"/>
            <a:chOff x="969698" y="2524434"/>
            <a:chExt cx="5253053" cy="2280283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961ABB6F-E0FD-442D-B8B7-1A0391E0D952}"/>
                </a:ext>
              </a:extLst>
            </p:cNvPr>
            <p:cNvGrpSpPr/>
            <p:nvPr/>
          </p:nvGrpSpPr>
          <p:grpSpPr>
            <a:xfrm>
              <a:off x="969698" y="2524434"/>
              <a:ext cx="5253053" cy="2280283"/>
              <a:chOff x="-188008" y="2588602"/>
              <a:chExt cx="5253053" cy="2280283"/>
            </a:xfrm>
          </p:grpSpPr>
          <p:pic>
            <p:nvPicPr>
              <p:cNvPr id="15" name="Picture 2" descr="Une image contenant texte, ligne, reçu&#10;&#10;Description générée automatiquement">
                <a:extLst>
                  <a:ext uri="{FF2B5EF4-FFF2-40B4-BE49-F238E27FC236}">
                    <a16:creationId xmlns:a16="http://schemas.microsoft.com/office/drawing/2014/main" id="{5F19BF8C-D33C-4B68-9849-01FB37CDEB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3" t="22418" r="39653" b="32446"/>
              <a:stretch/>
            </p:blipFill>
            <p:spPr bwMode="auto">
              <a:xfrm>
                <a:off x="-188008" y="2588602"/>
                <a:ext cx="5001868" cy="22802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CF2717AE-0544-49D8-961E-B9455C91FCB7}"/>
                  </a:ext>
                </a:extLst>
              </p:cNvPr>
              <p:cNvSpPr txBox="1"/>
              <p:nvPr/>
            </p:nvSpPr>
            <p:spPr>
              <a:xfrm>
                <a:off x="-136937" y="3218020"/>
                <a:ext cx="5201982" cy="657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N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a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bil   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a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    un    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a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nim</a:t>
                </a:r>
                <a:r>
                  <a:rPr lang="fr-FR" sz="2400" b="1" dirty="0">
                    <a:solidFill>
                      <a:srgbClr val="565F88"/>
                    </a:solidFill>
                    <a:latin typeface="Century Gothic" panose="020B0502020202020204" pitchFamily="34" charset="0"/>
                  </a:rPr>
                  <a:t>a</a:t>
                </a:r>
                <a:r>
                  <a:rPr lang="fr-FR" sz="2800" b="1" dirty="0">
                    <a:solidFill>
                      <a:srgbClr val="565F88"/>
                    </a:solidFill>
                    <a:latin typeface="Dosis SemiBold" pitchFamily="2" charset="0"/>
                  </a:rPr>
                  <a:t>l</a:t>
                </a:r>
                <a:r>
                  <a:rPr lang="fr-FR" sz="2800" b="1" dirty="0">
                    <a:solidFill>
                      <a:srgbClr val="00ACA4"/>
                    </a:solidFill>
                    <a:latin typeface="Dosis SemiBold" pitchFamily="2" charset="0"/>
                  </a:rPr>
                  <a:t>.</a:t>
                </a:r>
              </a:p>
            </p:txBody>
          </p:sp>
        </p:grp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DE42D780-8A9D-4352-8704-DC87A65F0531}"/>
                </a:ext>
              </a:extLst>
            </p:cNvPr>
            <p:cNvSpPr/>
            <p:nvPr/>
          </p:nvSpPr>
          <p:spPr>
            <a:xfrm>
              <a:off x="2079231" y="3551556"/>
              <a:ext cx="272829" cy="108000"/>
            </a:xfrm>
            <a:prstGeom prst="left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 dirty="0"/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F60D66DA-973C-5B76-09A4-4F0875457C9E}"/>
              </a:ext>
            </a:extLst>
          </p:cNvPr>
          <p:cNvSpPr/>
          <p:nvPr/>
        </p:nvSpPr>
        <p:spPr>
          <a:xfrm>
            <a:off x="5511173" y="3497768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4" name="Flèche : double flèche horizontale 3">
            <a:extLst>
              <a:ext uri="{FF2B5EF4-FFF2-40B4-BE49-F238E27FC236}">
                <a16:creationId xmlns:a16="http://schemas.microsoft.com/office/drawing/2014/main" id="{E7F2D465-F3BE-CEF1-C83B-1BD8559E2E7D}"/>
              </a:ext>
            </a:extLst>
          </p:cNvPr>
          <p:cNvSpPr/>
          <p:nvPr/>
        </p:nvSpPr>
        <p:spPr>
          <a:xfrm>
            <a:off x="6167042" y="3497768"/>
            <a:ext cx="216000" cy="108000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139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10DB43-FE5F-437A-8145-1DC58CE9F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D1716E-A5B7-6792-EB54-E52B4E9015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557684" y="2219898"/>
            <a:ext cx="4028632" cy="2966740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12280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: Nabil a un animal.</a:t>
            </a:r>
            <a:b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Je n’oublie pas la majuscule au début de la phrase, le point à la fin et les espaces entre les mots.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BB0AB6-98E0-44DD-9BC8-59C29F5EA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3BE8E11-F4A8-406D-B467-6885B5DCEBFD}"/>
              </a:ext>
            </a:extLst>
          </p:cNvPr>
          <p:cNvGrpSpPr/>
          <p:nvPr/>
        </p:nvGrpSpPr>
        <p:grpSpPr>
          <a:xfrm>
            <a:off x="1584990" y="2623136"/>
            <a:ext cx="5974020" cy="2310699"/>
            <a:chOff x="246227" y="2552834"/>
            <a:chExt cx="6711859" cy="2310699"/>
          </a:xfrm>
        </p:grpSpPr>
        <p:pic>
          <p:nvPicPr>
            <p:cNvPr id="11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CDC3E821-02A3-45E9-8548-79527BA062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23CD8A66-830E-4857-B6D4-FE4D06A44CF7}"/>
                </a:ext>
              </a:extLst>
            </p:cNvPr>
            <p:cNvSpPr txBox="1"/>
            <p:nvPr/>
          </p:nvSpPr>
          <p:spPr>
            <a:xfrm>
              <a:off x="1202435" y="3123836"/>
              <a:ext cx="56470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N</a:t>
              </a:r>
              <a:r>
                <a:rPr lang="fr-FR" sz="28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bil   </a:t>
              </a:r>
              <a:r>
                <a:rPr lang="fr-FR" sz="28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    un    </a:t>
              </a:r>
              <a:r>
                <a:rPr lang="fr-FR" sz="28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nim</a:t>
              </a:r>
              <a:r>
                <a:rPr lang="fr-FR" sz="2800" b="1" dirty="0">
                  <a:solidFill>
                    <a:srgbClr val="565F88"/>
                  </a:solidFill>
                  <a:latin typeface="Century Gothic" panose="020B0502020202020204" pitchFamily="34" charset="0"/>
                </a:rPr>
                <a:t>a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l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56983-C333-2AE3-57DB-8D814E554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8856709-AFF6-4EC9-82B9-62A93CFD3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819" y="1651057"/>
            <a:ext cx="3162013" cy="4850091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EED909-5B74-4AB5-AD1A-87F8BA883475}"/>
              </a:ext>
            </a:extLst>
          </p:cNvPr>
          <p:cNvSpPr/>
          <p:nvPr/>
        </p:nvSpPr>
        <p:spPr>
          <a:xfrm>
            <a:off x="2990302" y="5202843"/>
            <a:ext cx="3095046" cy="7852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4CDD66ED-4C95-FB1D-57A1-15D932035699}"/>
              </a:ext>
            </a:extLst>
          </p:cNvPr>
          <p:cNvSpPr txBox="1">
            <a:spLocks/>
          </p:cNvSpPr>
          <p:nvPr/>
        </p:nvSpPr>
        <p:spPr>
          <a:xfrm>
            <a:off x="1667435" y="756000"/>
            <a:ext cx="6864565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89. On va faire l’activité 4.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2BADC9-83AB-9C84-FAB3-7D12FC70D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7DE10-DC2F-9C28-0FEE-DDB22207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C7607A-1B00-4C73-9B96-FF2A0F407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72" y="3140290"/>
            <a:ext cx="4488798" cy="1751666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76CF1AA2-2D8E-76CE-EE75-EAAFA92C81C2}"/>
              </a:ext>
            </a:extLst>
          </p:cNvPr>
          <p:cNvSpPr txBox="1">
            <a:spLocks/>
          </p:cNvSpPr>
          <p:nvPr/>
        </p:nvSpPr>
        <p:spPr>
          <a:xfrm>
            <a:off x="1577788" y="775249"/>
            <a:ext cx="718969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phrase comme dans l’exemple. Je vais circuler entre les rangs pour vous aider.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0179E51-D32E-56DD-6177-A3FE7DF1C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1DF2CA6-5222-4CC6-8BBC-6011D960B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399" y="2491504"/>
            <a:ext cx="2446422" cy="2446422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97D038-FF88-A5DB-FF1D-34BC711075BB}"/>
              </a:ext>
            </a:extLst>
          </p:cNvPr>
          <p:cNvSpPr/>
          <p:nvPr/>
        </p:nvSpPr>
        <p:spPr>
          <a:xfrm>
            <a:off x="744071" y="3094321"/>
            <a:ext cx="4724400" cy="184360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301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D0DDB40A-EBD1-471F-AB4A-C5FE2EEA7E0F}"/>
              </a:ext>
            </a:extLst>
          </p:cNvPr>
          <p:cNvGrpSpPr/>
          <p:nvPr/>
        </p:nvGrpSpPr>
        <p:grpSpPr>
          <a:xfrm>
            <a:off x="1604682" y="1857080"/>
            <a:ext cx="5858246" cy="4675695"/>
            <a:chOff x="648650" y="169683"/>
            <a:chExt cx="8764883" cy="6858000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117E609-D7B7-477F-A5B7-72A409924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650" y="169683"/>
              <a:ext cx="4471068" cy="6858000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B9576D6-DC7A-4A2D-B64B-622BD3FD2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2465" y="169683"/>
              <a:ext cx="4471068" cy="6858000"/>
            </a:xfrm>
            <a:prstGeom prst="rect">
              <a:avLst/>
            </a:prstGeom>
          </p:spPr>
        </p:pic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4682" y="756000"/>
            <a:ext cx="715122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Notez les devoirs à faire à la maison. Vous allez recopier la phrase de l’activité 4, page 89, sur votre cahier et relire les phrases de l’activité 5, page 88.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BBAA5C3-A49B-4023-A272-6B598CF05C13}"/>
              </a:ext>
            </a:extLst>
          </p:cNvPr>
          <p:cNvSpPr/>
          <p:nvPr/>
        </p:nvSpPr>
        <p:spPr>
          <a:xfrm>
            <a:off x="1777465" y="5094068"/>
            <a:ext cx="2577575" cy="8825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5FEC6B1-258E-430C-A3BF-36C29E759353}"/>
              </a:ext>
            </a:extLst>
          </p:cNvPr>
          <p:cNvSpPr/>
          <p:nvPr/>
        </p:nvSpPr>
        <p:spPr>
          <a:xfrm>
            <a:off x="4712569" y="5692697"/>
            <a:ext cx="2512357" cy="4093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6443C68-C4A7-451C-B5B5-0AFF5D3F9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5E44-9504-828D-8884-9B6A6D6BF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1CE7426-7940-88AA-8163-4CC672C6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859" y="756000"/>
            <a:ext cx="719604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5F8671C8-2416-89BE-B4F8-B1CF3CC0E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970CCE79-9D93-ACE5-DAE0-05FBB7320C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86"/>
          <a:stretch>
            <a:fillRect/>
          </a:stretch>
        </p:blipFill>
        <p:spPr>
          <a:xfrm>
            <a:off x="3804248" y="2100975"/>
            <a:ext cx="2112567" cy="370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7C1784-CEC1-4814-9363-B9C06DC60399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713EA40-1792-4E6F-A4E2-0765198B75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65DDD8-B80A-494B-905F-097A56118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9804</TotalTime>
  <Words>900</Words>
  <PresentationFormat>Affichage à l'écran (4:3)</PresentationFormat>
  <Paragraphs>133</Paragraphs>
  <Slides>41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41</vt:i4>
      </vt:variant>
    </vt:vector>
  </HeadingPairs>
  <TitlesOfParts>
    <vt:vector size="61" baseType="lpstr">
      <vt:lpstr>Dosis SemiBold</vt:lpstr>
      <vt:lpstr>Aptos Display</vt:lpstr>
      <vt:lpstr>Aptos</vt:lpstr>
      <vt:lpstr>Wingdings</vt:lpstr>
      <vt:lpstr>Dosis Medium</vt:lpstr>
      <vt:lpstr>Dosis</vt:lpstr>
      <vt:lpstr>Arial</vt:lpstr>
      <vt:lpstr>Calibri</vt:lpstr>
      <vt:lpstr>Century Gothic</vt:lpstr>
      <vt:lpstr>Dosis ExtraBold</vt:lpstr>
      <vt:lpstr>2_Conception personnalisée</vt:lpstr>
      <vt:lpstr>00_Env-Enseignant</vt:lpstr>
      <vt:lpstr>acte de parole</vt:lpstr>
      <vt:lpstr>lecture</vt:lpstr>
      <vt:lpstr>ecriture</vt:lpstr>
      <vt:lpstr>1_Vocab_02- Mémorisation</vt:lpstr>
      <vt:lpstr>1_Env-Enseignant</vt:lpstr>
      <vt:lpstr>1_acte de parole</vt:lpstr>
      <vt:lpstr>Oral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parler de ce que nous faisons le matin et à dire ce que nous aimons faire à l’école. Écoutez bien.</vt:lpstr>
      <vt:lpstr>Lecture de la vidéo.</vt:lpstr>
      <vt:lpstr>Maintenant, nous allons apprendre à nous présenter, à parler de ce que nous faisons le matin et à dire ce que nous aimons faire à l’école.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se présente, parle de ce qu’il fait le matin et dit ce qu’il aime faire à l’école à son voisin.</vt:lpstr>
      <vt:lpstr>Plan de la séance 5</vt:lpstr>
      <vt:lpstr>Maintenant, on va faire de la lecture. </vt:lpstr>
      <vt:lpstr>Répétons ensemble.</vt:lpstr>
      <vt:lpstr>Qui veut passer au tableau pour lire les syllabes ?  </vt:lpstr>
      <vt:lpstr>Répétons ensemble.</vt:lpstr>
      <vt:lpstr>Qui veut passer au tableau pour lire les mots ?  </vt:lpstr>
      <vt:lpstr>Relisons ensemble.</vt:lpstr>
      <vt:lpstr>C’est le mot : un. </vt:lpstr>
      <vt:lpstr>Répétons ensemble : un. </vt:lpstr>
      <vt:lpstr>C’est le mot : une. </vt:lpstr>
      <vt:lpstr>Répétons ensemble : une. </vt:lpstr>
      <vt:lpstr>Lisez ces phrases en silence. Après, on va écouter un audio. </vt:lpstr>
      <vt:lpstr>Lecture de l’audio.  </vt:lpstr>
      <vt:lpstr>Qui veut lire ?</vt:lpstr>
      <vt:lpstr>Qui veut lire ?</vt:lpstr>
      <vt:lpstr>Qui veut lire ?</vt:lpstr>
      <vt:lpstr>Prenez le livret à la page 88. </vt:lpstr>
      <vt:lpstr>Présentation PowerPoint</vt:lpstr>
      <vt:lpstr>Plan de la séance 5</vt:lpstr>
      <vt:lpstr>Maintenant, nous allons apprendre à écrire des phrases contenant la lettre n.  Soyez attentifs. </vt:lpstr>
      <vt:lpstr>Maintenant, je vais écrire cette phrase sur le tableau. Regardez comment je fais. Je n’oublie pas la majuscule au début de la phrase, le point à la fin et les espaces entre les mots.</vt:lpstr>
      <vt:lpstr>Prenez vos cahiers.</vt:lpstr>
      <vt:lpstr>Écrivez : Nabil a un animal. Je n’oublie pas la majuscule au début de la phrase, le point à la fin et les espaces entre les mots.</vt:lpstr>
      <vt:lpstr>Présentation PowerPoint</vt:lpstr>
      <vt:lpstr>Présentation PowerPoint</vt:lpstr>
      <vt:lpstr>Notez les devoirs à faire à la maison. Vous allez recopier la phrase de l’activité 4, page 89, sur votre cahier et relire les phrases de l’activité 5, page 88.</vt:lpstr>
      <vt:lpstr>La séance d’aujourd’hui est terminée. À bientôt.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2026-03-31T17:32:03Z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