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2" r:id="rId5"/>
    <p:sldMasterId id="2147483693" r:id="rId6"/>
    <p:sldMasterId id="2147483694"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Lst>
  <p:sldSz cy="7772400" cx="10058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448">
          <p15:clr>
            <a:srgbClr val="A4A3A4"/>
          </p15:clr>
        </p15:guide>
        <p15:guide id="2" pos="3168">
          <p15:clr>
            <a:srgbClr val="A4A3A4"/>
          </p15:clr>
        </p15:guide>
        <p15:guide id="3" pos="288">
          <p15:clr>
            <a:srgbClr val="9AA0A6"/>
          </p15:clr>
        </p15:guide>
        <p15:guide id="4" pos="6059">
          <p15:clr>
            <a:srgbClr val="9AA0A6"/>
          </p15:clr>
        </p15:guide>
        <p15:guide id="5" orient="horz" pos="115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22DDA10-9A39-4306-AB4C-68750CD5DC62}">
  <a:tblStyle styleId="{C22DDA10-9A39-4306-AB4C-68750CD5DC6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448" orient="horz"/>
        <p:guide pos="3168"/>
        <p:guide pos="288"/>
        <p:guide pos="6059"/>
        <p:guide pos="115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7"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11" Type="http://schemas.openxmlformats.org/officeDocument/2006/relationships/slide" Target="slides/slide2.xml"/><Relationship Id="rId10" Type="http://schemas.openxmlformats.org/officeDocument/2006/relationships/slide" Target="slides/slide1.xml"/><Relationship Id="rId13" Type="http://schemas.openxmlformats.org/officeDocument/2006/relationships/slide" Target="slides/slide4.xml"/><Relationship Id="rId12" Type="http://schemas.openxmlformats.org/officeDocument/2006/relationships/slide" Target="slides/slide3.xml"/><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682247bf8a_0_85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682247bf8a_0_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682247bf8a_0_97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682247bf8a_0_9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682247bf8a_0_99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682247bf8a_0_9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682247bf8a_0_100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682247bf8a_0_10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3682247bf8a_0_102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3682247bf8a_0_1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682247bf8a_0_104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682247bf8a_0_10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682247bf8a_0_106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682247bf8a_0_1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3682247bf8a_0_107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3682247bf8a_0_10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682247bf8a_0_109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682247bf8a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682247bf8a_0_111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3682247bf8a_0_1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682247bf8a_0_113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682247bf8a_0_1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682247bf8a_0_860: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682247bf8a_0_8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3682247bf8a_0_115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3682247bf8a_0_1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682247bf8a_0_117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3682247bf8a_0_1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682247bf8a_0_120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682247bf8a_0_1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682247bf8a_0_122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682247bf8a_0_1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682247bf8a_0_125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682247bf8a_0_1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682247bf8a_0_127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3682247bf8a_0_1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3682247bf8a_0_129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3682247bf8a_0_1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682247bf8a_0_132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3682247bf8a_0_1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682247bf8a_0_1334: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682247bf8a_0_1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682247bf8a_0_1348: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682247bf8a_0_1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682247bf8a_0_86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682247bf8a_0_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682247bf8a_0_136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3682247bf8a_0_1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682247bf8a_0_1382: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3682247bf8a_0_1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682247bf8a_0_140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3682247bf8a_0_1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3682247bf8a_0_142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3682247bf8a_0_1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3682247bf8a_0_143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3682247bf8a_0_1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682247bf8a_0_145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3682247bf8a_0_1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3682247bf8a_0_147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3682247bf8a_0_14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3682247bf8a_0_149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3682247bf8a_0_1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3682247bf8a_0_154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3682247bf8a_0_1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682247bf8a_0_881: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682247bf8a_0_8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682247bf8a_0_895: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682247bf8a_0_8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682247bf8a_0_907: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682247bf8a_0_9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682247bf8a_0_919: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682247bf8a_0_9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682247bf8a_0_936: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682247bf8a_0_9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682247bf8a_0_953:notes"/>
          <p:cNvSpPr/>
          <p:nvPr>
            <p:ph idx="2" type="sldImg"/>
          </p:nvPr>
        </p:nvSpPr>
        <p:spPr>
          <a:xfrm>
            <a:off x="1210545" y="685800"/>
            <a:ext cx="44376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682247bf8a_0_9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42879" y="1125136"/>
            <a:ext cx="9372600" cy="31017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p:txBody>
      </p:sp>
      <p:sp>
        <p:nvSpPr>
          <p:cNvPr id="11" name="Google Shape;11;p2"/>
          <p:cNvSpPr txBox="1"/>
          <p:nvPr>
            <p:ph idx="1" type="subTitle"/>
          </p:nvPr>
        </p:nvSpPr>
        <p:spPr>
          <a:xfrm>
            <a:off x="342870" y="4282678"/>
            <a:ext cx="9372600" cy="1197600"/>
          </a:xfrm>
          <a:prstGeom prst="rect">
            <a:avLst/>
          </a:prstGeom>
        </p:spPr>
        <p:txBody>
          <a:bodyPr anchorCtr="0" anchor="t" bIns="113100" lIns="113100" spcFirstLastPara="1" rIns="113100" wrap="square" tIns="113100">
            <a:no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p:txBody>
      </p:sp>
      <p:sp>
        <p:nvSpPr>
          <p:cNvPr id="12" name="Google Shape;12;p2"/>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42870" y="1671478"/>
            <a:ext cx="9372600" cy="29670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p:nvPr>
            <p:ph idx="1" type="body"/>
          </p:nvPr>
        </p:nvSpPr>
        <p:spPr>
          <a:xfrm>
            <a:off x="342870" y="4763362"/>
            <a:ext cx="9372600" cy="1965600"/>
          </a:xfrm>
          <a:prstGeom prst="rect">
            <a:avLst/>
          </a:prstGeom>
        </p:spPr>
        <p:txBody>
          <a:bodyPr anchorCtr="0" anchor="t" bIns="113100" lIns="113100" spcFirstLastPara="1" rIns="113100" wrap="square" tIns="113100">
            <a:noAutofit/>
          </a:bodyPr>
          <a:lstStyle>
            <a:lvl1pPr indent="-368300" lvl="0" marL="457200" algn="ctr">
              <a:spcBef>
                <a:spcPts val="0"/>
              </a:spcBef>
              <a:spcAft>
                <a:spcPts val="0"/>
              </a:spcAft>
              <a:buSzPts val="2200"/>
              <a:buChar char="●"/>
              <a:defRPr/>
            </a:lvl1pPr>
            <a:lvl2pPr indent="-336550" lvl="1" marL="914400" algn="ctr">
              <a:spcBef>
                <a:spcPts val="2000"/>
              </a:spcBef>
              <a:spcAft>
                <a:spcPts val="0"/>
              </a:spcAft>
              <a:buSzPts val="1700"/>
              <a:buChar char="○"/>
              <a:defRPr/>
            </a:lvl2pPr>
            <a:lvl3pPr indent="-336550" lvl="2" marL="1371600" algn="ctr">
              <a:spcBef>
                <a:spcPts val="2000"/>
              </a:spcBef>
              <a:spcAft>
                <a:spcPts val="0"/>
              </a:spcAft>
              <a:buSzPts val="1700"/>
              <a:buChar char="■"/>
              <a:defRPr/>
            </a:lvl3pPr>
            <a:lvl4pPr indent="-336550" lvl="3" marL="1828800" algn="ctr">
              <a:spcBef>
                <a:spcPts val="2000"/>
              </a:spcBef>
              <a:spcAft>
                <a:spcPts val="0"/>
              </a:spcAft>
              <a:buSzPts val="1700"/>
              <a:buChar char="●"/>
              <a:defRPr/>
            </a:lvl4pPr>
            <a:lvl5pPr indent="-336550" lvl="4" marL="2286000" algn="ctr">
              <a:spcBef>
                <a:spcPts val="2000"/>
              </a:spcBef>
              <a:spcAft>
                <a:spcPts val="0"/>
              </a:spcAft>
              <a:buSzPts val="1700"/>
              <a:buChar char="○"/>
              <a:defRPr/>
            </a:lvl5pPr>
            <a:lvl6pPr indent="-336550" lvl="5" marL="2743200" algn="ctr">
              <a:spcBef>
                <a:spcPts val="2000"/>
              </a:spcBef>
              <a:spcAft>
                <a:spcPts val="0"/>
              </a:spcAft>
              <a:buSzPts val="1700"/>
              <a:buChar char="■"/>
              <a:defRPr/>
            </a:lvl6pPr>
            <a:lvl7pPr indent="-336550" lvl="6" marL="3200400" algn="ctr">
              <a:spcBef>
                <a:spcPts val="2000"/>
              </a:spcBef>
              <a:spcAft>
                <a:spcPts val="0"/>
              </a:spcAft>
              <a:buSzPts val="1700"/>
              <a:buChar char="●"/>
              <a:defRPr/>
            </a:lvl7pPr>
            <a:lvl8pPr indent="-336550" lvl="7" marL="3657600" algn="ctr">
              <a:spcBef>
                <a:spcPts val="2000"/>
              </a:spcBef>
              <a:spcAft>
                <a:spcPts val="0"/>
              </a:spcAft>
              <a:buSzPts val="1700"/>
              <a:buChar char="○"/>
              <a:defRPr/>
            </a:lvl8pPr>
            <a:lvl9pPr indent="-336550" lvl="8" marL="4114800" algn="ctr">
              <a:spcBef>
                <a:spcPts val="2000"/>
              </a:spcBef>
              <a:spcAft>
                <a:spcPts val="2000"/>
              </a:spcAft>
              <a:buSzPts val="1700"/>
              <a:buChar char="■"/>
              <a:defRPr/>
            </a:lvl9pPr>
          </a:lstStyle>
          <a:p/>
        </p:txBody>
      </p:sp>
      <p:sp>
        <p:nvSpPr>
          <p:cNvPr id="47" name="Google Shape;47;p11"/>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56" name="Google Shape;56;p14"/>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lvl1pPr lvl="0">
              <a:buNone/>
              <a:defRPr sz="800"/>
            </a:lvl1pPr>
            <a:lvl2pPr lvl="1">
              <a:buNone/>
              <a:defRPr sz="800"/>
            </a:lvl2pPr>
            <a:lvl3pPr lvl="2">
              <a:buNone/>
              <a:defRPr sz="800"/>
            </a:lvl3pPr>
            <a:lvl4pPr lvl="3">
              <a:buNone/>
              <a:defRPr sz="800"/>
            </a:lvl4pPr>
            <a:lvl5pPr lvl="4">
              <a:buNone/>
              <a:defRPr sz="800"/>
            </a:lvl5pPr>
            <a:lvl6pPr lvl="5">
              <a:buNone/>
              <a:defRPr sz="800"/>
            </a:lvl6pPr>
            <a:lvl7pPr lvl="6">
              <a:buNone/>
              <a:defRPr sz="800"/>
            </a:lvl7pPr>
            <a:lvl8pPr lvl="7">
              <a:buNone/>
              <a:defRPr sz="800"/>
            </a:lvl8pPr>
            <a:lvl9pPr lvl="8">
              <a:buNone/>
              <a:defRPr sz="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0" name="Google Shape;60;p15"/>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3" name="Google Shape;63;p16"/>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64" name="Google Shape;64;p16"/>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7" name="Google Shape;67;p17"/>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8" name="Google Shape;68;p17"/>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69" name="Google Shape;69;p17"/>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2" name="Google Shape;72;p18"/>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75" name="Google Shape;75;p19"/>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76" name="Google Shape;76;p19"/>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9" name="Google Shape;79;p20"/>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3" name="Google Shape;83;p21"/>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85" name="Google Shape;85;p21"/>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42870" y="3250173"/>
            <a:ext cx="9372600" cy="1272000"/>
          </a:xfrm>
          <a:prstGeom prst="rect">
            <a:avLst/>
          </a:prstGeom>
        </p:spPr>
        <p:txBody>
          <a:bodyPr anchorCtr="0" anchor="ctr" bIns="113100" lIns="113100" spcFirstLastPara="1" rIns="113100" wrap="square" tIns="113100">
            <a:no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p:txBody>
      </p:sp>
      <p:sp>
        <p:nvSpPr>
          <p:cNvPr id="15" name="Google Shape;15;p3"/>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 name="Google Shape;91;p23"/>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92" name="Google Shape;92;p23"/>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9319704" y="71990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p26"/>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1" name="Google Shape;101;p26"/>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02" name="Google Shape;102;p2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3" name="Shape 103"/>
        <p:cNvGrpSpPr/>
        <p:nvPr/>
      </p:nvGrpSpPr>
      <p:grpSpPr>
        <a:xfrm>
          <a:off x="0" y="0"/>
          <a:ext cx="0" cy="0"/>
          <a:chOff x="0" y="0"/>
          <a:chExt cx="0" cy="0"/>
        </a:xfrm>
      </p:grpSpPr>
      <p:sp>
        <p:nvSpPr>
          <p:cNvPr id="104" name="Google Shape;104;p27"/>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5" name="Google Shape;105;p2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6" name="Shape 106"/>
        <p:cNvGrpSpPr/>
        <p:nvPr/>
      </p:nvGrpSpPr>
      <p:grpSpPr>
        <a:xfrm>
          <a:off x="0" y="0"/>
          <a:ext cx="0" cy="0"/>
          <a:chOff x="0" y="0"/>
          <a:chExt cx="0" cy="0"/>
        </a:xfrm>
      </p:grpSpPr>
      <p:sp>
        <p:nvSpPr>
          <p:cNvPr id="107" name="Google Shape;107;p28"/>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8" name="Google Shape;108;p28"/>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09" name="Google Shape;109;p2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10" name="Shape 110"/>
        <p:cNvGrpSpPr/>
        <p:nvPr/>
      </p:nvGrpSpPr>
      <p:grpSpPr>
        <a:xfrm>
          <a:off x="0" y="0"/>
          <a:ext cx="0" cy="0"/>
          <a:chOff x="0" y="0"/>
          <a:chExt cx="0" cy="0"/>
        </a:xfrm>
      </p:grpSpPr>
      <p:sp>
        <p:nvSpPr>
          <p:cNvPr id="111" name="Google Shape;111;p29"/>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2" name="Google Shape;112;p29"/>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3" name="Google Shape;113;p29"/>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4" name="Google Shape;114;p2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30"/>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17" name="Google Shape;117;p3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8" name="Shape 118"/>
        <p:cNvGrpSpPr/>
        <p:nvPr/>
      </p:nvGrpSpPr>
      <p:grpSpPr>
        <a:xfrm>
          <a:off x="0" y="0"/>
          <a:ext cx="0" cy="0"/>
          <a:chOff x="0" y="0"/>
          <a:chExt cx="0" cy="0"/>
        </a:xfrm>
      </p:grpSpPr>
      <p:sp>
        <p:nvSpPr>
          <p:cNvPr id="119" name="Google Shape;119;p31"/>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0" name="Google Shape;120;p31"/>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21" name="Google Shape;121;p3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2" name="Shape 122"/>
        <p:cNvGrpSpPr/>
        <p:nvPr/>
      </p:nvGrpSpPr>
      <p:grpSpPr>
        <a:xfrm>
          <a:off x="0" y="0"/>
          <a:ext cx="0" cy="0"/>
          <a:chOff x="0" y="0"/>
          <a:chExt cx="0" cy="0"/>
        </a:xfrm>
      </p:grpSpPr>
      <p:sp>
        <p:nvSpPr>
          <p:cNvPr id="123" name="Google Shape;123;p32"/>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4" name="Google Shape;124;p3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18" name="Google Shape;18;p4"/>
          <p:cNvSpPr txBox="1"/>
          <p:nvPr>
            <p:ph idx="1" type="body"/>
          </p:nvPr>
        </p:nvSpPr>
        <p:spPr>
          <a:xfrm>
            <a:off x="342870" y="1741518"/>
            <a:ext cx="9372600" cy="5162700"/>
          </a:xfrm>
          <a:prstGeom prst="rect">
            <a:avLst/>
          </a:prstGeom>
        </p:spPr>
        <p:txBody>
          <a:bodyPr anchorCtr="0" anchor="t" bIns="113100" lIns="113100" spcFirstLastPara="1" rIns="113100" wrap="square" tIns="113100">
            <a:noAutofit/>
          </a:bodyPr>
          <a:lstStyle>
            <a:lvl1pPr indent="-368300" lvl="0" marL="457200">
              <a:spcBef>
                <a:spcPts val="0"/>
              </a:spcBef>
              <a:spcAft>
                <a:spcPts val="0"/>
              </a:spcAft>
              <a:buSzPts val="2200"/>
              <a:buChar char="●"/>
              <a:defRPr/>
            </a:lvl1pPr>
            <a:lvl2pPr indent="-336550" lvl="1" marL="914400">
              <a:spcBef>
                <a:spcPts val="2000"/>
              </a:spcBef>
              <a:spcAft>
                <a:spcPts val="0"/>
              </a:spcAft>
              <a:buSzPts val="1700"/>
              <a:buChar char="○"/>
              <a:defRPr/>
            </a:lvl2pPr>
            <a:lvl3pPr indent="-336550" lvl="2" marL="1371600">
              <a:spcBef>
                <a:spcPts val="2000"/>
              </a:spcBef>
              <a:spcAft>
                <a:spcPts val="0"/>
              </a:spcAft>
              <a:buSzPts val="1700"/>
              <a:buChar char="■"/>
              <a:defRPr/>
            </a:lvl3pPr>
            <a:lvl4pPr indent="-336550" lvl="3" marL="1828800">
              <a:spcBef>
                <a:spcPts val="2000"/>
              </a:spcBef>
              <a:spcAft>
                <a:spcPts val="0"/>
              </a:spcAft>
              <a:buSzPts val="1700"/>
              <a:buChar char="●"/>
              <a:defRPr/>
            </a:lvl4pPr>
            <a:lvl5pPr indent="-336550" lvl="4" marL="2286000">
              <a:spcBef>
                <a:spcPts val="2000"/>
              </a:spcBef>
              <a:spcAft>
                <a:spcPts val="0"/>
              </a:spcAft>
              <a:buSzPts val="1700"/>
              <a:buChar char="○"/>
              <a:defRPr/>
            </a:lvl5pPr>
            <a:lvl6pPr indent="-336550" lvl="5" marL="2743200">
              <a:spcBef>
                <a:spcPts val="2000"/>
              </a:spcBef>
              <a:spcAft>
                <a:spcPts val="0"/>
              </a:spcAft>
              <a:buSzPts val="1700"/>
              <a:buChar char="■"/>
              <a:defRPr/>
            </a:lvl6pPr>
            <a:lvl7pPr indent="-336550" lvl="6" marL="3200400">
              <a:spcBef>
                <a:spcPts val="2000"/>
              </a:spcBef>
              <a:spcAft>
                <a:spcPts val="0"/>
              </a:spcAft>
              <a:buSzPts val="1700"/>
              <a:buChar char="●"/>
              <a:defRPr/>
            </a:lvl7pPr>
            <a:lvl8pPr indent="-336550" lvl="7" marL="3657600">
              <a:spcBef>
                <a:spcPts val="2000"/>
              </a:spcBef>
              <a:spcAft>
                <a:spcPts val="0"/>
              </a:spcAft>
              <a:buSzPts val="1700"/>
              <a:buChar char="○"/>
              <a:defRPr/>
            </a:lvl8pPr>
            <a:lvl9pPr indent="-336550" lvl="8" marL="4114800">
              <a:spcBef>
                <a:spcPts val="2000"/>
              </a:spcBef>
              <a:spcAft>
                <a:spcPts val="2000"/>
              </a:spcAft>
              <a:buSzPts val="1700"/>
              <a:buChar char="■"/>
              <a:defRPr/>
            </a:lvl9pPr>
          </a:lstStyle>
          <a:p/>
        </p:txBody>
      </p:sp>
      <p:sp>
        <p:nvSpPr>
          <p:cNvPr id="19" name="Google Shape;19;p4"/>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5" name="Shape 125"/>
        <p:cNvGrpSpPr/>
        <p:nvPr/>
      </p:nvGrpSpPr>
      <p:grpSpPr>
        <a:xfrm>
          <a:off x="0" y="0"/>
          <a:ext cx="0" cy="0"/>
          <a:chOff x="0" y="0"/>
          <a:chExt cx="0" cy="0"/>
        </a:xfrm>
      </p:grpSpPr>
      <p:sp>
        <p:nvSpPr>
          <p:cNvPr id="126" name="Google Shape;126;p33"/>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33"/>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28" name="Google Shape;128;p33"/>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29" name="Google Shape;129;p33"/>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30" name="Google Shape;130;p3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1" name="Shape 131"/>
        <p:cNvGrpSpPr/>
        <p:nvPr/>
      </p:nvGrpSpPr>
      <p:grpSpPr>
        <a:xfrm>
          <a:off x="0" y="0"/>
          <a:ext cx="0" cy="0"/>
          <a:chOff x="0" y="0"/>
          <a:chExt cx="0" cy="0"/>
        </a:xfrm>
      </p:grpSpPr>
      <p:sp>
        <p:nvSpPr>
          <p:cNvPr id="132" name="Google Shape;132;p34"/>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33" name="Google Shape;133;p3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4" name="Shape 134"/>
        <p:cNvGrpSpPr/>
        <p:nvPr/>
      </p:nvGrpSpPr>
      <p:grpSpPr>
        <a:xfrm>
          <a:off x="0" y="0"/>
          <a:ext cx="0" cy="0"/>
          <a:chOff x="0" y="0"/>
          <a:chExt cx="0" cy="0"/>
        </a:xfrm>
      </p:grpSpPr>
      <p:sp>
        <p:nvSpPr>
          <p:cNvPr id="135" name="Google Shape;135;p35"/>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6" name="Google Shape;136;p35"/>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37" name="Google Shape;137;p3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8" name="Shape 138"/>
        <p:cNvGrpSpPr/>
        <p:nvPr/>
      </p:nvGrpSpPr>
      <p:grpSpPr>
        <a:xfrm>
          <a:off x="0" y="0"/>
          <a:ext cx="0" cy="0"/>
          <a:chOff x="0" y="0"/>
          <a:chExt cx="0" cy="0"/>
        </a:xfrm>
      </p:grpSpPr>
      <p:sp>
        <p:nvSpPr>
          <p:cNvPr id="139" name="Google Shape;139;p3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4" name="Shape 144"/>
        <p:cNvGrpSpPr/>
        <p:nvPr/>
      </p:nvGrpSpPr>
      <p:grpSpPr>
        <a:xfrm>
          <a:off x="0" y="0"/>
          <a:ext cx="0" cy="0"/>
          <a:chOff x="0" y="0"/>
          <a:chExt cx="0" cy="0"/>
        </a:xfrm>
      </p:grpSpPr>
      <p:sp>
        <p:nvSpPr>
          <p:cNvPr id="145" name="Google Shape;145;p38"/>
          <p:cNvSpPr txBox="1"/>
          <p:nvPr>
            <p:ph type="ctrTitle"/>
          </p:nvPr>
        </p:nvSpPr>
        <p:spPr>
          <a:xfrm>
            <a:off x="342879" y="1125136"/>
            <a:ext cx="9372900" cy="31017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6" name="Google Shape;146;p38"/>
          <p:cNvSpPr txBox="1"/>
          <p:nvPr>
            <p:ph idx="1" type="subTitle"/>
          </p:nvPr>
        </p:nvSpPr>
        <p:spPr>
          <a:xfrm>
            <a:off x="342870" y="4282678"/>
            <a:ext cx="9372900" cy="1197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7" name="Google Shape;147;p3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8" name="Shape 148"/>
        <p:cNvGrpSpPr/>
        <p:nvPr/>
      </p:nvGrpSpPr>
      <p:grpSpPr>
        <a:xfrm>
          <a:off x="0" y="0"/>
          <a:ext cx="0" cy="0"/>
          <a:chOff x="0" y="0"/>
          <a:chExt cx="0" cy="0"/>
        </a:xfrm>
      </p:grpSpPr>
      <p:sp>
        <p:nvSpPr>
          <p:cNvPr id="149" name="Google Shape;149;p39"/>
          <p:cNvSpPr txBox="1"/>
          <p:nvPr>
            <p:ph type="title"/>
          </p:nvPr>
        </p:nvSpPr>
        <p:spPr>
          <a:xfrm>
            <a:off x="342870" y="3250173"/>
            <a:ext cx="9372900" cy="127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0" name="Google Shape;150;p3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1" name="Shape 151"/>
        <p:cNvGrpSpPr/>
        <p:nvPr/>
      </p:nvGrpSpPr>
      <p:grpSpPr>
        <a:xfrm>
          <a:off x="0" y="0"/>
          <a:ext cx="0" cy="0"/>
          <a:chOff x="0" y="0"/>
          <a:chExt cx="0" cy="0"/>
        </a:xfrm>
      </p:grpSpPr>
      <p:sp>
        <p:nvSpPr>
          <p:cNvPr id="152" name="Google Shape;152;p40"/>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3" name="Google Shape;153;p40"/>
          <p:cNvSpPr txBox="1"/>
          <p:nvPr>
            <p:ph idx="1" type="body"/>
          </p:nvPr>
        </p:nvSpPr>
        <p:spPr>
          <a:xfrm>
            <a:off x="342870" y="1741518"/>
            <a:ext cx="9372900" cy="516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54" name="Google Shape;154;p4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atin typeface="Poppins"/>
                <a:ea typeface="Poppins"/>
                <a:cs typeface="Poppins"/>
                <a:sym typeface="Poppins"/>
              </a:defRPr>
            </a:lvl1pPr>
            <a:lvl2pPr lvl="1">
              <a:buNone/>
              <a:defRPr>
                <a:latin typeface="Poppins"/>
                <a:ea typeface="Poppins"/>
                <a:cs typeface="Poppins"/>
                <a:sym typeface="Poppins"/>
              </a:defRPr>
            </a:lvl2pPr>
            <a:lvl3pPr lvl="2">
              <a:buNone/>
              <a:defRPr>
                <a:latin typeface="Poppins"/>
                <a:ea typeface="Poppins"/>
                <a:cs typeface="Poppins"/>
                <a:sym typeface="Poppins"/>
              </a:defRPr>
            </a:lvl3pPr>
            <a:lvl4pPr lvl="3">
              <a:buNone/>
              <a:defRPr>
                <a:latin typeface="Poppins"/>
                <a:ea typeface="Poppins"/>
                <a:cs typeface="Poppins"/>
                <a:sym typeface="Poppins"/>
              </a:defRPr>
            </a:lvl4pPr>
            <a:lvl5pPr lvl="4">
              <a:buNone/>
              <a:defRPr>
                <a:latin typeface="Poppins"/>
                <a:ea typeface="Poppins"/>
                <a:cs typeface="Poppins"/>
                <a:sym typeface="Poppins"/>
              </a:defRPr>
            </a:lvl5pPr>
            <a:lvl6pPr lvl="5">
              <a:buNone/>
              <a:defRPr>
                <a:latin typeface="Poppins"/>
                <a:ea typeface="Poppins"/>
                <a:cs typeface="Poppins"/>
                <a:sym typeface="Poppins"/>
              </a:defRPr>
            </a:lvl6pPr>
            <a:lvl7pPr lvl="6">
              <a:buNone/>
              <a:defRPr>
                <a:latin typeface="Poppins"/>
                <a:ea typeface="Poppins"/>
                <a:cs typeface="Poppins"/>
                <a:sym typeface="Poppins"/>
              </a:defRPr>
            </a:lvl7pPr>
            <a:lvl8pPr lvl="7">
              <a:buNone/>
              <a:defRPr>
                <a:latin typeface="Poppins"/>
                <a:ea typeface="Poppins"/>
                <a:cs typeface="Poppins"/>
                <a:sym typeface="Poppins"/>
              </a:defRPr>
            </a:lvl8pPr>
            <a:lvl9pPr lvl="8">
              <a:buNone/>
              <a:defRPr>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55" name="Shape 155"/>
        <p:cNvGrpSpPr/>
        <p:nvPr/>
      </p:nvGrpSpPr>
      <p:grpSpPr>
        <a:xfrm>
          <a:off x="0" y="0"/>
          <a:ext cx="0" cy="0"/>
          <a:chOff x="0" y="0"/>
          <a:chExt cx="0" cy="0"/>
        </a:xfrm>
      </p:grpSpPr>
      <p:sp>
        <p:nvSpPr>
          <p:cNvPr id="156" name="Google Shape;156;p41"/>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7" name="Google Shape;157;p41"/>
          <p:cNvSpPr txBox="1"/>
          <p:nvPr>
            <p:ph idx="1" type="body"/>
          </p:nvPr>
        </p:nvSpPr>
        <p:spPr>
          <a:xfrm>
            <a:off x="34287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8" name="Google Shape;158;p41"/>
          <p:cNvSpPr txBox="1"/>
          <p:nvPr>
            <p:ph idx="2" type="body"/>
          </p:nvPr>
        </p:nvSpPr>
        <p:spPr>
          <a:xfrm>
            <a:off x="5315640" y="1741518"/>
            <a:ext cx="4399800" cy="516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59" name="Google Shape;159;p4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 name="Shape 160"/>
        <p:cNvGrpSpPr/>
        <p:nvPr/>
      </p:nvGrpSpPr>
      <p:grpSpPr>
        <a:xfrm>
          <a:off x="0" y="0"/>
          <a:ext cx="0" cy="0"/>
          <a:chOff x="0" y="0"/>
          <a:chExt cx="0" cy="0"/>
        </a:xfrm>
      </p:grpSpPr>
      <p:sp>
        <p:nvSpPr>
          <p:cNvPr id="161" name="Google Shape;161;p42"/>
          <p:cNvSpPr txBox="1"/>
          <p:nvPr>
            <p:ph type="title"/>
          </p:nvPr>
        </p:nvSpPr>
        <p:spPr>
          <a:xfrm>
            <a:off x="342870" y="672482"/>
            <a:ext cx="9372900" cy="865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62" name="Google Shape;162;p4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63" name="Shape 163"/>
        <p:cNvGrpSpPr/>
        <p:nvPr/>
      </p:nvGrpSpPr>
      <p:grpSpPr>
        <a:xfrm>
          <a:off x="0" y="0"/>
          <a:ext cx="0" cy="0"/>
          <a:chOff x="0" y="0"/>
          <a:chExt cx="0" cy="0"/>
        </a:xfrm>
      </p:grpSpPr>
      <p:sp>
        <p:nvSpPr>
          <p:cNvPr id="164" name="Google Shape;164;p43"/>
          <p:cNvSpPr txBox="1"/>
          <p:nvPr>
            <p:ph type="title"/>
          </p:nvPr>
        </p:nvSpPr>
        <p:spPr>
          <a:xfrm>
            <a:off x="342870" y="839573"/>
            <a:ext cx="3088800" cy="1141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65" name="Google Shape;165;p43"/>
          <p:cNvSpPr txBox="1"/>
          <p:nvPr>
            <p:ph idx="1" type="body"/>
          </p:nvPr>
        </p:nvSpPr>
        <p:spPr>
          <a:xfrm>
            <a:off x="342870" y="2099840"/>
            <a:ext cx="3088800" cy="480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66" name="Google Shape;166;p4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2" name="Google Shape;22;p5"/>
          <p:cNvSpPr txBox="1"/>
          <p:nvPr>
            <p:ph idx="1" type="body"/>
          </p:nvPr>
        </p:nvSpPr>
        <p:spPr>
          <a:xfrm>
            <a:off x="342870" y="1741518"/>
            <a:ext cx="4399800" cy="5162700"/>
          </a:xfrm>
          <a:prstGeom prst="rect">
            <a:avLst/>
          </a:prstGeom>
        </p:spPr>
        <p:txBody>
          <a:bodyPr anchorCtr="0" anchor="t" bIns="113100" lIns="113100" spcFirstLastPara="1" rIns="113100" wrap="square" tIns="113100">
            <a:noAutofit/>
          </a:bodyPr>
          <a:lstStyle>
            <a:lvl1pPr indent="-336550" lvl="0" marL="457200">
              <a:spcBef>
                <a:spcPts val="0"/>
              </a:spcBef>
              <a:spcAft>
                <a:spcPts val="0"/>
              </a:spcAft>
              <a:buSzPts val="1700"/>
              <a:buChar char="●"/>
              <a:defRPr sz="17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3" name="Google Shape;23;p5"/>
          <p:cNvSpPr txBox="1"/>
          <p:nvPr>
            <p:ph idx="2" type="body"/>
          </p:nvPr>
        </p:nvSpPr>
        <p:spPr>
          <a:xfrm>
            <a:off x="5315640" y="1741518"/>
            <a:ext cx="4399800" cy="5162700"/>
          </a:xfrm>
          <a:prstGeom prst="rect">
            <a:avLst/>
          </a:prstGeom>
        </p:spPr>
        <p:txBody>
          <a:bodyPr anchorCtr="0" anchor="t" bIns="113100" lIns="113100" spcFirstLastPara="1" rIns="113100" wrap="square" tIns="113100">
            <a:noAutofit/>
          </a:bodyPr>
          <a:lstStyle>
            <a:lvl1pPr indent="-336550" lvl="0" marL="457200">
              <a:spcBef>
                <a:spcPts val="0"/>
              </a:spcBef>
              <a:spcAft>
                <a:spcPts val="0"/>
              </a:spcAft>
              <a:buSzPts val="1700"/>
              <a:buChar char="●"/>
              <a:defRPr sz="17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4" name="Google Shape;24;p5"/>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7" name="Shape 167"/>
        <p:cNvGrpSpPr/>
        <p:nvPr/>
      </p:nvGrpSpPr>
      <p:grpSpPr>
        <a:xfrm>
          <a:off x="0" y="0"/>
          <a:ext cx="0" cy="0"/>
          <a:chOff x="0" y="0"/>
          <a:chExt cx="0" cy="0"/>
        </a:xfrm>
      </p:grpSpPr>
      <p:sp>
        <p:nvSpPr>
          <p:cNvPr id="168" name="Google Shape;168;p44"/>
          <p:cNvSpPr txBox="1"/>
          <p:nvPr>
            <p:ph type="title"/>
          </p:nvPr>
        </p:nvSpPr>
        <p:spPr>
          <a:xfrm>
            <a:off x="539275" y="680227"/>
            <a:ext cx="7004400" cy="6181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69" name="Google Shape;169;p4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70" name="Shape 170"/>
        <p:cNvGrpSpPr/>
        <p:nvPr/>
      </p:nvGrpSpPr>
      <p:grpSpPr>
        <a:xfrm>
          <a:off x="0" y="0"/>
          <a:ext cx="0" cy="0"/>
          <a:chOff x="0" y="0"/>
          <a:chExt cx="0" cy="0"/>
        </a:xfrm>
      </p:grpSpPr>
      <p:sp>
        <p:nvSpPr>
          <p:cNvPr id="171" name="Google Shape;171;p45"/>
          <p:cNvSpPr/>
          <p:nvPr/>
        </p:nvSpPr>
        <p:spPr>
          <a:xfrm>
            <a:off x="5029200" y="-189"/>
            <a:ext cx="5029200" cy="7772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45"/>
          <p:cNvSpPr txBox="1"/>
          <p:nvPr>
            <p:ph type="title"/>
          </p:nvPr>
        </p:nvSpPr>
        <p:spPr>
          <a:xfrm>
            <a:off x="292050" y="1863464"/>
            <a:ext cx="4449600" cy="2239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73" name="Google Shape;173;p45"/>
          <p:cNvSpPr txBox="1"/>
          <p:nvPr>
            <p:ph idx="1" type="subTitle"/>
          </p:nvPr>
        </p:nvSpPr>
        <p:spPr>
          <a:xfrm>
            <a:off x="292050" y="4235758"/>
            <a:ext cx="4449600" cy="1866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74" name="Google Shape;174;p45"/>
          <p:cNvSpPr txBox="1"/>
          <p:nvPr>
            <p:ph idx="2" type="body"/>
          </p:nvPr>
        </p:nvSpPr>
        <p:spPr>
          <a:xfrm>
            <a:off x="5433450" y="1094158"/>
            <a:ext cx="4220400" cy="5583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75" name="Google Shape;175;p4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6" name="Shape 176"/>
        <p:cNvGrpSpPr/>
        <p:nvPr/>
      </p:nvGrpSpPr>
      <p:grpSpPr>
        <a:xfrm>
          <a:off x="0" y="0"/>
          <a:ext cx="0" cy="0"/>
          <a:chOff x="0" y="0"/>
          <a:chExt cx="0" cy="0"/>
        </a:xfrm>
      </p:grpSpPr>
      <p:sp>
        <p:nvSpPr>
          <p:cNvPr id="177" name="Google Shape;177;p46"/>
          <p:cNvSpPr txBox="1"/>
          <p:nvPr>
            <p:ph idx="1" type="body"/>
          </p:nvPr>
        </p:nvSpPr>
        <p:spPr>
          <a:xfrm>
            <a:off x="342870" y="6392869"/>
            <a:ext cx="6598800" cy="9144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178" name="Google Shape;178;p4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9" name="Shape 179"/>
        <p:cNvGrpSpPr/>
        <p:nvPr/>
      </p:nvGrpSpPr>
      <p:grpSpPr>
        <a:xfrm>
          <a:off x="0" y="0"/>
          <a:ext cx="0" cy="0"/>
          <a:chOff x="0" y="0"/>
          <a:chExt cx="0" cy="0"/>
        </a:xfrm>
      </p:grpSpPr>
      <p:sp>
        <p:nvSpPr>
          <p:cNvPr id="180" name="Google Shape;180;p47"/>
          <p:cNvSpPr txBox="1"/>
          <p:nvPr>
            <p:ph hasCustomPrompt="1" type="title"/>
          </p:nvPr>
        </p:nvSpPr>
        <p:spPr>
          <a:xfrm>
            <a:off x="342870" y="1671478"/>
            <a:ext cx="9372900" cy="29670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1" name="Google Shape;181;p47"/>
          <p:cNvSpPr txBox="1"/>
          <p:nvPr>
            <p:ph idx="1" type="body"/>
          </p:nvPr>
        </p:nvSpPr>
        <p:spPr>
          <a:xfrm>
            <a:off x="342870" y="4763362"/>
            <a:ext cx="9372900" cy="1965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182" name="Google Shape;182;p4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3" name="Shape 183"/>
        <p:cNvGrpSpPr/>
        <p:nvPr/>
      </p:nvGrpSpPr>
      <p:grpSpPr>
        <a:xfrm>
          <a:off x="0" y="0"/>
          <a:ext cx="0" cy="0"/>
          <a:chOff x="0" y="0"/>
          <a:chExt cx="0" cy="0"/>
        </a:xfrm>
      </p:grpSpPr>
      <p:sp>
        <p:nvSpPr>
          <p:cNvPr id="184" name="Google Shape;184;p4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42870" y="672482"/>
            <a:ext cx="9372600" cy="865500"/>
          </a:xfrm>
          <a:prstGeom prst="rect">
            <a:avLst/>
          </a:prstGeom>
        </p:spPr>
        <p:txBody>
          <a:bodyPr anchorCtr="0" anchor="t" bIns="113100" lIns="113100" spcFirstLastPara="1" rIns="113100" wrap="square" tIns="11310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p:txBody>
      </p:sp>
      <p:sp>
        <p:nvSpPr>
          <p:cNvPr id="27" name="Google Shape;27;p6"/>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42870" y="839573"/>
            <a:ext cx="3088800" cy="1141800"/>
          </a:xfrm>
          <a:prstGeom prst="rect">
            <a:avLst/>
          </a:prstGeom>
        </p:spPr>
        <p:txBody>
          <a:bodyPr anchorCtr="0" anchor="b" bIns="113100" lIns="113100" spcFirstLastPara="1" rIns="113100" wrap="square" tIns="11310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0" name="Google Shape;30;p7"/>
          <p:cNvSpPr txBox="1"/>
          <p:nvPr>
            <p:ph idx="1" type="body"/>
          </p:nvPr>
        </p:nvSpPr>
        <p:spPr>
          <a:xfrm>
            <a:off x="342870" y="2099840"/>
            <a:ext cx="3088800" cy="4804500"/>
          </a:xfrm>
          <a:prstGeom prst="rect">
            <a:avLst/>
          </a:prstGeom>
        </p:spPr>
        <p:txBody>
          <a:bodyPr anchorCtr="0" anchor="t" bIns="113100" lIns="113100" spcFirstLastPara="1" rIns="113100" wrap="square" tIns="113100">
            <a:noAutofit/>
          </a:bodyPr>
          <a:lstStyle>
            <a:lvl1pPr indent="-323850" lvl="0" marL="457200">
              <a:spcBef>
                <a:spcPts val="0"/>
              </a:spcBef>
              <a:spcAft>
                <a:spcPts val="0"/>
              </a:spcAft>
              <a:buSzPts val="1500"/>
              <a:buChar char="●"/>
              <a:defRPr sz="15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31" name="Google Shape;31;p7"/>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39275" y="680227"/>
            <a:ext cx="7004700" cy="6181800"/>
          </a:xfrm>
          <a:prstGeom prst="rect">
            <a:avLst/>
          </a:prstGeom>
        </p:spPr>
        <p:txBody>
          <a:bodyPr anchorCtr="0" anchor="ctr" bIns="113100" lIns="113100" spcFirstLastPara="1" rIns="113100" wrap="square" tIns="113100">
            <a:no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p:txBody>
      </p:sp>
      <p:sp>
        <p:nvSpPr>
          <p:cNvPr id="34" name="Google Shape;34;p8"/>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anchorCtr="0" anchor="ctr" bIns="113100" lIns="113100" spcFirstLastPara="1" rIns="113100" wrap="square" tIns="1131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92050" y="1863464"/>
            <a:ext cx="4449600" cy="2239800"/>
          </a:xfrm>
          <a:prstGeom prst="rect">
            <a:avLst/>
          </a:prstGeom>
        </p:spPr>
        <p:txBody>
          <a:bodyPr anchorCtr="0" anchor="b" bIns="113100" lIns="113100" spcFirstLastPara="1" rIns="113100" wrap="square" tIns="11310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8" name="Google Shape;38;p9"/>
          <p:cNvSpPr txBox="1"/>
          <p:nvPr>
            <p:ph idx="1" type="subTitle"/>
          </p:nvPr>
        </p:nvSpPr>
        <p:spPr>
          <a:xfrm>
            <a:off x="292050" y="4235758"/>
            <a:ext cx="4449600" cy="1866300"/>
          </a:xfrm>
          <a:prstGeom prst="rect">
            <a:avLst/>
          </a:prstGeom>
        </p:spPr>
        <p:txBody>
          <a:bodyPr anchorCtr="0" anchor="t" bIns="113100" lIns="113100" spcFirstLastPara="1" rIns="113100" wrap="square" tIns="11310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p:txBody>
      </p:sp>
      <p:sp>
        <p:nvSpPr>
          <p:cNvPr id="39" name="Google Shape;39;p9"/>
          <p:cNvSpPr txBox="1"/>
          <p:nvPr>
            <p:ph idx="2" type="body"/>
          </p:nvPr>
        </p:nvSpPr>
        <p:spPr>
          <a:xfrm>
            <a:off x="5433450" y="1094158"/>
            <a:ext cx="4220700" cy="5583600"/>
          </a:xfrm>
          <a:prstGeom prst="rect">
            <a:avLst/>
          </a:prstGeom>
        </p:spPr>
        <p:txBody>
          <a:bodyPr anchorCtr="0" anchor="ctr" bIns="113100" lIns="113100" spcFirstLastPara="1" rIns="113100" wrap="square" tIns="113100">
            <a:noAutofit/>
          </a:bodyPr>
          <a:lstStyle>
            <a:lvl1pPr indent="-368300" lvl="0" marL="457200">
              <a:spcBef>
                <a:spcPts val="0"/>
              </a:spcBef>
              <a:spcAft>
                <a:spcPts val="0"/>
              </a:spcAft>
              <a:buSzPts val="2200"/>
              <a:buChar char="●"/>
              <a:defRPr/>
            </a:lvl1pPr>
            <a:lvl2pPr indent="-336550" lvl="1" marL="914400">
              <a:spcBef>
                <a:spcPts val="2000"/>
              </a:spcBef>
              <a:spcAft>
                <a:spcPts val="0"/>
              </a:spcAft>
              <a:buSzPts val="1700"/>
              <a:buChar char="○"/>
              <a:defRPr/>
            </a:lvl2pPr>
            <a:lvl3pPr indent="-336550" lvl="2" marL="1371600">
              <a:spcBef>
                <a:spcPts val="2000"/>
              </a:spcBef>
              <a:spcAft>
                <a:spcPts val="0"/>
              </a:spcAft>
              <a:buSzPts val="1700"/>
              <a:buChar char="■"/>
              <a:defRPr/>
            </a:lvl3pPr>
            <a:lvl4pPr indent="-336550" lvl="3" marL="1828800">
              <a:spcBef>
                <a:spcPts val="2000"/>
              </a:spcBef>
              <a:spcAft>
                <a:spcPts val="0"/>
              </a:spcAft>
              <a:buSzPts val="1700"/>
              <a:buChar char="●"/>
              <a:defRPr/>
            </a:lvl4pPr>
            <a:lvl5pPr indent="-336550" lvl="4" marL="2286000">
              <a:spcBef>
                <a:spcPts val="2000"/>
              </a:spcBef>
              <a:spcAft>
                <a:spcPts val="0"/>
              </a:spcAft>
              <a:buSzPts val="1700"/>
              <a:buChar char="○"/>
              <a:defRPr/>
            </a:lvl5pPr>
            <a:lvl6pPr indent="-336550" lvl="5" marL="2743200">
              <a:spcBef>
                <a:spcPts val="2000"/>
              </a:spcBef>
              <a:spcAft>
                <a:spcPts val="0"/>
              </a:spcAft>
              <a:buSzPts val="1700"/>
              <a:buChar char="■"/>
              <a:defRPr/>
            </a:lvl6pPr>
            <a:lvl7pPr indent="-336550" lvl="6" marL="3200400">
              <a:spcBef>
                <a:spcPts val="2000"/>
              </a:spcBef>
              <a:spcAft>
                <a:spcPts val="0"/>
              </a:spcAft>
              <a:buSzPts val="1700"/>
              <a:buChar char="●"/>
              <a:defRPr/>
            </a:lvl7pPr>
            <a:lvl8pPr indent="-336550" lvl="7" marL="3657600">
              <a:spcBef>
                <a:spcPts val="2000"/>
              </a:spcBef>
              <a:spcAft>
                <a:spcPts val="0"/>
              </a:spcAft>
              <a:buSzPts val="1700"/>
              <a:buChar char="○"/>
              <a:defRPr/>
            </a:lvl8pPr>
            <a:lvl9pPr indent="-336550" lvl="8" marL="4114800">
              <a:spcBef>
                <a:spcPts val="2000"/>
              </a:spcBef>
              <a:spcAft>
                <a:spcPts val="2000"/>
              </a:spcAft>
              <a:buSzPts val="1700"/>
              <a:buChar char="■"/>
              <a:defRPr/>
            </a:lvl9pPr>
          </a:lstStyle>
          <a:p/>
        </p:txBody>
      </p:sp>
      <p:sp>
        <p:nvSpPr>
          <p:cNvPr id="40" name="Google Shape;40;p9"/>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42870" y="6392869"/>
            <a:ext cx="6598800" cy="914400"/>
          </a:xfrm>
          <a:prstGeom prst="rect">
            <a:avLst/>
          </a:prstGeom>
        </p:spPr>
        <p:txBody>
          <a:bodyPr anchorCtr="0" anchor="ctr" bIns="113100" lIns="113100" spcFirstLastPara="1" rIns="113100" wrap="square" tIns="113100">
            <a:noAutofit/>
          </a:bodyPr>
          <a:lstStyle>
            <a:lvl1pPr indent="-228600" lvl="0" marL="457200">
              <a:lnSpc>
                <a:spcPct val="100000"/>
              </a:lnSpc>
              <a:spcBef>
                <a:spcPts val="0"/>
              </a:spcBef>
              <a:spcAft>
                <a:spcPts val="0"/>
              </a:spcAft>
              <a:buSzPts val="2200"/>
              <a:buNone/>
              <a:defRPr/>
            </a:lvl1pPr>
          </a:lstStyle>
          <a:p/>
        </p:txBody>
      </p:sp>
      <p:sp>
        <p:nvSpPr>
          <p:cNvPr id="43" name="Google Shape;43;p10"/>
          <p:cNvSpPr txBox="1"/>
          <p:nvPr>
            <p:ph idx="12" type="sldNum"/>
          </p:nvPr>
        </p:nvSpPr>
        <p:spPr>
          <a:xfrm>
            <a:off x="9319704" y="7046639"/>
            <a:ext cx="603600" cy="594900"/>
          </a:xfrm>
          <a:prstGeom prst="rect">
            <a:avLst/>
          </a:prstGeom>
        </p:spPr>
        <p:txBody>
          <a:bodyPr anchorCtr="0" anchor="ctr" bIns="113100" lIns="113100" spcFirstLastPara="1" rIns="113100" wrap="square" tIns="1131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5.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42870" y="672482"/>
            <a:ext cx="9372600" cy="865500"/>
          </a:xfrm>
          <a:prstGeom prst="rect">
            <a:avLst/>
          </a:prstGeom>
          <a:noFill/>
          <a:ln>
            <a:noFill/>
          </a:ln>
        </p:spPr>
        <p:txBody>
          <a:bodyPr anchorCtr="0" anchor="t" bIns="113100" lIns="113100" spcFirstLastPara="1" rIns="113100" wrap="square" tIns="113100">
            <a:no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p:txBody>
      </p:sp>
      <p:sp>
        <p:nvSpPr>
          <p:cNvPr id="7" name="Google Shape;7;p1"/>
          <p:cNvSpPr txBox="1"/>
          <p:nvPr>
            <p:ph idx="1" type="body"/>
          </p:nvPr>
        </p:nvSpPr>
        <p:spPr>
          <a:xfrm>
            <a:off x="342870" y="1741518"/>
            <a:ext cx="9372600" cy="5162700"/>
          </a:xfrm>
          <a:prstGeom prst="rect">
            <a:avLst/>
          </a:prstGeom>
          <a:noFill/>
          <a:ln>
            <a:noFill/>
          </a:ln>
        </p:spPr>
        <p:txBody>
          <a:bodyPr anchorCtr="0" anchor="t" bIns="113100" lIns="113100" spcFirstLastPara="1" rIns="113100" wrap="square" tIns="113100">
            <a:noAutofit/>
          </a:bodyPr>
          <a:lstStyle>
            <a:lvl1pPr indent="-368300" lvl="0" marL="457200">
              <a:lnSpc>
                <a:spcPct val="115000"/>
              </a:lnSpc>
              <a:spcBef>
                <a:spcPts val="0"/>
              </a:spcBef>
              <a:spcAft>
                <a:spcPts val="0"/>
              </a:spcAft>
              <a:buClr>
                <a:schemeClr val="dk2"/>
              </a:buClr>
              <a:buSzPts val="2200"/>
              <a:buChar char="●"/>
              <a:defRPr sz="2200">
                <a:solidFill>
                  <a:schemeClr val="dk2"/>
                </a:solidFill>
              </a:defRPr>
            </a:lvl1pPr>
            <a:lvl2pPr indent="-336550" lvl="1" marL="914400">
              <a:lnSpc>
                <a:spcPct val="115000"/>
              </a:lnSpc>
              <a:spcBef>
                <a:spcPts val="2000"/>
              </a:spcBef>
              <a:spcAft>
                <a:spcPts val="0"/>
              </a:spcAft>
              <a:buClr>
                <a:schemeClr val="dk2"/>
              </a:buClr>
              <a:buSzPts val="1700"/>
              <a:buChar char="○"/>
              <a:defRPr sz="1700">
                <a:solidFill>
                  <a:schemeClr val="dk2"/>
                </a:solidFill>
              </a:defRPr>
            </a:lvl2pPr>
            <a:lvl3pPr indent="-336550" lvl="2" marL="1371600">
              <a:lnSpc>
                <a:spcPct val="115000"/>
              </a:lnSpc>
              <a:spcBef>
                <a:spcPts val="2000"/>
              </a:spcBef>
              <a:spcAft>
                <a:spcPts val="0"/>
              </a:spcAft>
              <a:buClr>
                <a:schemeClr val="dk2"/>
              </a:buClr>
              <a:buSzPts val="1700"/>
              <a:buChar char="■"/>
              <a:defRPr sz="1700">
                <a:solidFill>
                  <a:schemeClr val="dk2"/>
                </a:solidFill>
              </a:defRPr>
            </a:lvl3pPr>
            <a:lvl4pPr indent="-336550" lvl="3" marL="1828800">
              <a:lnSpc>
                <a:spcPct val="115000"/>
              </a:lnSpc>
              <a:spcBef>
                <a:spcPts val="2000"/>
              </a:spcBef>
              <a:spcAft>
                <a:spcPts val="0"/>
              </a:spcAft>
              <a:buClr>
                <a:schemeClr val="dk2"/>
              </a:buClr>
              <a:buSzPts val="1700"/>
              <a:buChar char="●"/>
              <a:defRPr sz="1700">
                <a:solidFill>
                  <a:schemeClr val="dk2"/>
                </a:solidFill>
              </a:defRPr>
            </a:lvl4pPr>
            <a:lvl5pPr indent="-336550" lvl="4" marL="2286000">
              <a:lnSpc>
                <a:spcPct val="115000"/>
              </a:lnSpc>
              <a:spcBef>
                <a:spcPts val="2000"/>
              </a:spcBef>
              <a:spcAft>
                <a:spcPts val="0"/>
              </a:spcAft>
              <a:buClr>
                <a:schemeClr val="dk2"/>
              </a:buClr>
              <a:buSzPts val="1700"/>
              <a:buChar char="○"/>
              <a:defRPr sz="1700">
                <a:solidFill>
                  <a:schemeClr val="dk2"/>
                </a:solidFill>
              </a:defRPr>
            </a:lvl5pPr>
            <a:lvl6pPr indent="-336550" lvl="5" marL="2743200">
              <a:lnSpc>
                <a:spcPct val="115000"/>
              </a:lnSpc>
              <a:spcBef>
                <a:spcPts val="2000"/>
              </a:spcBef>
              <a:spcAft>
                <a:spcPts val="0"/>
              </a:spcAft>
              <a:buClr>
                <a:schemeClr val="dk2"/>
              </a:buClr>
              <a:buSzPts val="1700"/>
              <a:buChar char="■"/>
              <a:defRPr sz="1700">
                <a:solidFill>
                  <a:schemeClr val="dk2"/>
                </a:solidFill>
              </a:defRPr>
            </a:lvl6pPr>
            <a:lvl7pPr indent="-336550" lvl="6" marL="3200400">
              <a:lnSpc>
                <a:spcPct val="115000"/>
              </a:lnSpc>
              <a:spcBef>
                <a:spcPts val="2000"/>
              </a:spcBef>
              <a:spcAft>
                <a:spcPts val="0"/>
              </a:spcAft>
              <a:buClr>
                <a:schemeClr val="dk2"/>
              </a:buClr>
              <a:buSzPts val="1700"/>
              <a:buChar char="●"/>
              <a:defRPr sz="1700">
                <a:solidFill>
                  <a:schemeClr val="dk2"/>
                </a:solidFill>
              </a:defRPr>
            </a:lvl7pPr>
            <a:lvl8pPr indent="-336550" lvl="7" marL="3657600">
              <a:lnSpc>
                <a:spcPct val="115000"/>
              </a:lnSpc>
              <a:spcBef>
                <a:spcPts val="2000"/>
              </a:spcBef>
              <a:spcAft>
                <a:spcPts val="0"/>
              </a:spcAft>
              <a:buClr>
                <a:schemeClr val="dk2"/>
              </a:buClr>
              <a:buSzPts val="1700"/>
              <a:buChar char="○"/>
              <a:defRPr sz="1700">
                <a:solidFill>
                  <a:schemeClr val="dk2"/>
                </a:solidFill>
              </a:defRPr>
            </a:lvl8pPr>
            <a:lvl9pPr indent="-336550" lvl="8" marL="4114800">
              <a:lnSpc>
                <a:spcPct val="115000"/>
              </a:lnSpc>
              <a:spcBef>
                <a:spcPts val="2000"/>
              </a:spcBef>
              <a:spcAft>
                <a:spcPts val="2000"/>
              </a:spcAft>
              <a:buClr>
                <a:schemeClr val="dk2"/>
              </a:buClr>
              <a:buSzPts val="1700"/>
              <a:buChar char="■"/>
              <a:defRPr sz="1700">
                <a:solidFill>
                  <a:schemeClr val="dk2"/>
                </a:solidFill>
              </a:defRPr>
            </a:lvl9pPr>
          </a:lstStyle>
          <a:p/>
        </p:txBody>
      </p:sp>
      <p:sp>
        <p:nvSpPr>
          <p:cNvPr id="8" name="Google Shape;8;p1"/>
          <p:cNvSpPr txBox="1"/>
          <p:nvPr>
            <p:ph idx="12" type="sldNum"/>
          </p:nvPr>
        </p:nvSpPr>
        <p:spPr>
          <a:xfrm>
            <a:off x="9319704" y="7046639"/>
            <a:ext cx="603600" cy="594900"/>
          </a:xfrm>
          <a:prstGeom prst="rect">
            <a:avLst/>
          </a:prstGeom>
          <a:noFill/>
          <a:ln>
            <a:noFill/>
          </a:ln>
        </p:spPr>
        <p:txBody>
          <a:bodyPr anchorCtr="0" anchor="ctr" bIns="113100" lIns="113100" spcFirstLastPara="1" rIns="113100" wrap="square" tIns="11310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p:txBody>
      </p:sp>
      <p:sp>
        <p:nvSpPr>
          <p:cNvPr id="52" name="Google Shape;52;p13"/>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Poppins"/>
              <a:buChar char="●"/>
              <a:defRPr sz="1800">
                <a:solidFill>
                  <a:schemeClr val="dk2"/>
                </a:solidFill>
                <a:latin typeface="Poppins"/>
                <a:ea typeface="Poppins"/>
                <a:cs typeface="Poppins"/>
                <a:sym typeface="Poppins"/>
              </a:defRPr>
            </a:lvl1pPr>
            <a:lvl2pPr indent="-317500" lvl="1" marL="914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indent="-317500" lvl="2" marL="1371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indent="-317500" lvl="3" marL="18288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indent="-317500" lvl="4" marL="22860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indent="-317500" lvl="5" marL="27432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indent="-317500" lvl="6" marL="32004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indent="-317500" lvl="7" marL="3657600">
              <a:lnSpc>
                <a:spcPct val="115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indent="-317500" lvl="8" marL="4114800">
              <a:lnSpc>
                <a:spcPct val="115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p:txBody>
      </p:sp>
      <p:sp>
        <p:nvSpPr>
          <p:cNvPr id="53" name="Google Shape;53;p13"/>
          <p:cNvSpPr txBox="1"/>
          <p:nvPr>
            <p:ph idx="12" type="sldNum"/>
          </p:nvPr>
        </p:nvSpPr>
        <p:spPr>
          <a:xfrm>
            <a:off x="9319704" y="71990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Poppins"/>
                <a:ea typeface="Poppins"/>
                <a:cs typeface="Poppins"/>
                <a:sym typeface="Poppins"/>
              </a:defRPr>
            </a:lvl1pPr>
            <a:lvl2pPr lvl="1" algn="r">
              <a:buNone/>
              <a:defRPr sz="1000">
                <a:solidFill>
                  <a:schemeClr val="dk2"/>
                </a:solidFill>
                <a:latin typeface="Poppins"/>
                <a:ea typeface="Poppins"/>
                <a:cs typeface="Poppins"/>
                <a:sym typeface="Poppins"/>
              </a:defRPr>
            </a:lvl2pPr>
            <a:lvl3pPr lvl="2" algn="r">
              <a:buNone/>
              <a:defRPr sz="1000">
                <a:solidFill>
                  <a:schemeClr val="dk2"/>
                </a:solidFill>
                <a:latin typeface="Poppins"/>
                <a:ea typeface="Poppins"/>
                <a:cs typeface="Poppins"/>
                <a:sym typeface="Poppins"/>
              </a:defRPr>
            </a:lvl3pPr>
            <a:lvl4pPr lvl="3" algn="r">
              <a:buNone/>
              <a:defRPr sz="1000">
                <a:solidFill>
                  <a:schemeClr val="dk2"/>
                </a:solidFill>
                <a:latin typeface="Poppins"/>
                <a:ea typeface="Poppins"/>
                <a:cs typeface="Poppins"/>
                <a:sym typeface="Poppins"/>
              </a:defRPr>
            </a:lvl4pPr>
            <a:lvl5pPr lvl="4" algn="r">
              <a:buNone/>
              <a:defRPr sz="1000">
                <a:solidFill>
                  <a:schemeClr val="dk2"/>
                </a:solidFill>
                <a:latin typeface="Poppins"/>
                <a:ea typeface="Poppins"/>
                <a:cs typeface="Poppins"/>
                <a:sym typeface="Poppins"/>
              </a:defRPr>
            </a:lvl5pPr>
            <a:lvl6pPr lvl="5" algn="r">
              <a:buNone/>
              <a:defRPr sz="1000">
                <a:solidFill>
                  <a:schemeClr val="dk2"/>
                </a:solidFill>
                <a:latin typeface="Poppins"/>
                <a:ea typeface="Poppins"/>
                <a:cs typeface="Poppins"/>
                <a:sym typeface="Poppins"/>
              </a:defRPr>
            </a:lvl6pPr>
            <a:lvl7pPr lvl="6" algn="r">
              <a:buNone/>
              <a:defRPr sz="1000">
                <a:solidFill>
                  <a:schemeClr val="dk2"/>
                </a:solidFill>
                <a:latin typeface="Poppins"/>
                <a:ea typeface="Poppins"/>
                <a:cs typeface="Poppins"/>
                <a:sym typeface="Poppins"/>
              </a:defRPr>
            </a:lvl7pPr>
            <a:lvl8pPr lvl="7" algn="r">
              <a:buNone/>
              <a:defRPr sz="1000">
                <a:solidFill>
                  <a:schemeClr val="dk2"/>
                </a:solidFill>
                <a:latin typeface="Poppins"/>
                <a:ea typeface="Poppins"/>
                <a:cs typeface="Poppins"/>
                <a:sym typeface="Poppins"/>
              </a:defRPr>
            </a:lvl8pPr>
            <a:lvl9pPr lvl="8" algn="r">
              <a:buNone/>
              <a:defRPr sz="1000">
                <a:solidFill>
                  <a:schemeClr val="dk2"/>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5" name="Shape 95"/>
        <p:cNvGrpSpPr/>
        <p:nvPr/>
      </p:nvGrpSpPr>
      <p:grpSpPr>
        <a:xfrm>
          <a:off x="0" y="0"/>
          <a:ext cx="0" cy="0"/>
          <a:chOff x="0" y="0"/>
          <a:chExt cx="0" cy="0"/>
        </a:xfrm>
      </p:grpSpPr>
      <p:sp>
        <p:nvSpPr>
          <p:cNvPr id="96" name="Google Shape;96;p25"/>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97" name="Google Shape;97;p25"/>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98" name="Google Shape;98;p25"/>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0" name="Shape 140"/>
        <p:cNvGrpSpPr/>
        <p:nvPr/>
      </p:nvGrpSpPr>
      <p:grpSpPr>
        <a:xfrm>
          <a:off x="0" y="0"/>
          <a:ext cx="0" cy="0"/>
          <a:chOff x="0" y="0"/>
          <a:chExt cx="0" cy="0"/>
        </a:xfrm>
      </p:grpSpPr>
      <p:sp>
        <p:nvSpPr>
          <p:cNvPr id="141" name="Google Shape;141;p37"/>
          <p:cNvSpPr txBox="1"/>
          <p:nvPr>
            <p:ph type="title"/>
          </p:nvPr>
        </p:nvSpPr>
        <p:spPr>
          <a:xfrm>
            <a:off x="342870" y="672482"/>
            <a:ext cx="9372900" cy="865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42" name="Google Shape;142;p37"/>
          <p:cNvSpPr txBox="1"/>
          <p:nvPr>
            <p:ph idx="1" type="body"/>
          </p:nvPr>
        </p:nvSpPr>
        <p:spPr>
          <a:xfrm>
            <a:off x="342870" y="1741518"/>
            <a:ext cx="9372900" cy="516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143" name="Google Shape;143;p37"/>
          <p:cNvSpPr txBox="1"/>
          <p:nvPr>
            <p:ph idx="12" type="sldNum"/>
          </p:nvPr>
        </p:nvSpPr>
        <p:spPr>
          <a:xfrm>
            <a:off x="9319704" y="7046639"/>
            <a:ext cx="603600" cy="5949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mysteryscience.com/anchor" TargetMode="External"/><Relationship Id="rId4" Type="http://schemas.openxmlformats.org/officeDocument/2006/relationships/image" Target="../media/image1.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hyperlink" Target="https://mysteryscience.com/selection/heredity-survival-selection" TargetMode="External"/><Relationship Id="rId4" Type="http://schemas.openxmlformats.org/officeDocument/2006/relationships/hyperlink" Target="https://mysteryscience.com/powers/plant-animal-structures-and-survival" TargetMode="External"/><Relationship Id="rId9" Type="http://schemas.openxmlformats.org/officeDocument/2006/relationships/image" Target="../media/image13.png"/><Relationship Id="rId5" Type="http://schemas.openxmlformats.org/officeDocument/2006/relationships/hyperlink" Target="https://mysteryscience.com/powers/plant-animal-structures-and-survival" TargetMode="External"/><Relationship Id="rId6" Type="http://schemas.openxmlformats.org/officeDocument/2006/relationships/hyperlink" Target="https://mysteryscience.com/docs/ohio" TargetMode="External"/><Relationship Id="rId7" Type="http://schemas.openxmlformats.org/officeDocument/2006/relationships/image" Target="../media/image8.png"/><Relationship Id="rId8" Type="http://schemas.openxmlformats.org/officeDocument/2006/relationships/image" Target="../media/image7.png"/><Relationship Id="rId20" Type="http://schemas.openxmlformats.org/officeDocument/2006/relationships/hyperlink" Target="https://mysteryscience.com/animal-superpowers/mystery-2/animal-structures-survival/117" TargetMode="External"/><Relationship Id="rId22" Type="http://schemas.openxmlformats.org/officeDocument/2006/relationships/hyperlink" Target="https://mysteryscience.com/animal-superpowers/mystery-4/camouflage-animal-survival/118" TargetMode="External"/><Relationship Id="rId21" Type="http://schemas.openxmlformats.org/officeDocument/2006/relationships/hyperlink" Target="https://mysteryscience.com/animal-superpowers/mystery-2/animal-structures-survival/117" TargetMode="External"/><Relationship Id="rId11" Type="http://schemas.openxmlformats.org/officeDocument/2006/relationships/image" Target="../media/image23.png"/><Relationship Id="rId10" Type="http://schemas.openxmlformats.org/officeDocument/2006/relationships/image" Target="../media/image19.png"/><Relationship Id="rId13" Type="http://schemas.openxmlformats.org/officeDocument/2006/relationships/hyperlink" Target="https://mysteryscience.com/animal-superpowers/mystery-2/animal-structures-survival/117" TargetMode="External"/><Relationship Id="rId12" Type="http://schemas.openxmlformats.org/officeDocument/2006/relationships/image" Target="../media/image24.png"/><Relationship Id="rId15" Type="http://schemas.openxmlformats.org/officeDocument/2006/relationships/hyperlink" Target="https://mysteryscience.com/animal-superpowers/mystery-3/animal-behavior-offspring-survival/139" TargetMode="External"/><Relationship Id="rId14" Type="http://schemas.openxmlformats.org/officeDocument/2006/relationships/hyperlink" Target="https://mysteryscience.com/animal-superpowers/mystery-1/parent-offspring-traits/815" TargetMode="External"/><Relationship Id="rId17" Type="http://schemas.openxmlformats.org/officeDocument/2006/relationships/hyperlink" Target="https://mysteryscience.com/animal-superpowers/mystery-5/inheritance-variation-of-traits/145" TargetMode="External"/><Relationship Id="rId16" Type="http://schemas.openxmlformats.org/officeDocument/2006/relationships/hyperlink" Target="https://mysteryscience.com/animal-superpowers/mystery-4/camouflage-animal-survival/118" TargetMode="External"/><Relationship Id="rId19" Type="http://schemas.openxmlformats.org/officeDocument/2006/relationships/hyperlink" Target="https://mysteryscience.com/animal-superpowers/mystery-3/animal-behavior-offspring-survival/139" TargetMode="External"/><Relationship Id="rId18" Type="http://schemas.openxmlformats.org/officeDocument/2006/relationships/hyperlink" Target="https://mysteryscience.com/animal-superpowers/mystery-1/parent-offspring-traits/815"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hyperlink" Target="https://mysteryscience.com/powers/plant-animal-structures-and-survival" TargetMode="External"/><Relationship Id="rId9" Type="http://schemas.openxmlformats.org/officeDocument/2006/relationships/image" Target="../media/image25.png"/><Relationship Id="rId5" Type="http://schemas.openxmlformats.org/officeDocument/2006/relationships/hyperlink" Target="https://mysteryscience.com/powers/plant-animal-structures-and-survival" TargetMode="External"/><Relationship Id="rId6" Type="http://schemas.openxmlformats.org/officeDocument/2006/relationships/hyperlink" Target="https://mysteryscience.com/plant-superpowers/mystery-1/plant-traits-offspring/834" TargetMode="External"/><Relationship Id="rId7" Type="http://schemas.openxmlformats.org/officeDocument/2006/relationships/hyperlink" Target="https://mysteryscience.com/plant-superpowers/mystery-2/plant-survival-engineering/133" TargetMode="External"/><Relationship Id="rId8" Type="http://schemas.openxmlformats.org/officeDocument/2006/relationships/hyperlink" Target="https://mysteryscience.com/plant-superpowers/mystery-3/plant-movement-survival/157" TargetMode="External"/><Relationship Id="rId11" Type="http://schemas.openxmlformats.org/officeDocument/2006/relationships/hyperlink" Target="https://mysteryscience.com/docs/ohio" TargetMode="External"/><Relationship Id="rId10"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hyperlink" Target="https://mysteryscience.com/sunlight/sunlight-warmth" TargetMode="External"/><Relationship Id="rId4" Type="http://schemas.openxmlformats.org/officeDocument/2006/relationships/hyperlink" Target="https://mysteryscience.com/sunlight/sunlight-warmth" TargetMode="External"/><Relationship Id="rId9" Type="http://schemas.openxmlformats.org/officeDocument/2006/relationships/image" Target="../media/image18.png"/><Relationship Id="rId5" Type="http://schemas.openxmlformats.org/officeDocument/2006/relationships/hyperlink" Target="https://mysteryscience.com/sunlight/mystery-1/sunlight-heat-earth-s-surface/716" TargetMode="External"/><Relationship Id="rId6" Type="http://schemas.openxmlformats.org/officeDocument/2006/relationships/hyperlink" Target="https://mysteryscience.com/sunlight/mystery-1/sunlight-heat-earth-s-surface/716" TargetMode="External"/><Relationship Id="rId7" Type="http://schemas.openxmlformats.org/officeDocument/2006/relationships/hyperlink" Target="https://mysteryscience.com/sunlight/mystery-2/sunlight-warming-engineering/718" TargetMode="External"/><Relationship Id="rId8" Type="http://schemas.openxmlformats.org/officeDocument/2006/relationships/hyperlink" Target="https://mysteryscience.com/sunlight/mystery-3/sunlight-warmth/722" TargetMode="External"/><Relationship Id="rId11" Type="http://schemas.openxmlformats.org/officeDocument/2006/relationships/hyperlink" Target="https://mysteryscience.com/sunlight/mystery-2/sunlight-warming-engineering/718" TargetMode="External"/><Relationship Id="rId10" Type="http://schemas.openxmlformats.org/officeDocument/2006/relationships/hyperlink" Target="https://mysteryscience.com/sunlight/mystery-1/sunlight-heat-earth-s-surface/716" TargetMode="External"/><Relationship Id="rId13" Type="http://schemas.openxmlformats.org/officeDocument/2006/relationships/image" Target="../media/image8.png"/><Relationship Id="rId12" Type="http://schemas.openxmlformats.org/officeDocument/2006/relationships/hyperlink" Target="https://mysteryscience.com/sunlight/mystery-3/sunlight-warmth/722" TargetMode="External"/><Relationship Id="rId14" Type="http://schemas.openxmlformats.org/officeDocument/2006/relationships/hyperlink" Target="https://mysteryscience.com/docs/ohio"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hyperlink" Target="https://mysteryscience.com/docs/ohio" TargetMode="External"/><Relationship Id="rId4" Type="http://schemas.openxmlformats.org/officeDocument/2006/relationships/image" Target="../media/image32.png"/><Relationship Id="rId9" Type="http://schemas.openxmlformats.org/officeDocument/2006/relationships/hyperlink" Target="https://mysteryscience.com/selection/heredity-survival-selection" TargetMode="External"/><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hyperlink" Target="https://mysteryscience.com/materials/mystery-1/materials-properties-engineering/64" TargetMode="External"/><Relationship Id="rId8" Type="http://schemas.openxmlformats.org/officeDocument/2006/relationships/hyperlink" Target="https://mysteryscience.com/materials/mystery-3/heating-cooling-phases-of-matter/66" TargetMode="External"/><Relationship Id="rId11" Type="http://schemas.openxmlformats.org/officeDocument/2006/relationships/hyperlink" Target="https://mysteryscience.com/materials/material-properties" TargetMode="External"/><Relationship Id="rId10" Type="http://schemas.openxmlformats.org/officeDocument/2006/relationships/hyperlink" Target="https://mysteryscience.com/materials/material-properties" TargetMode="External"/><Relationship Id="rId13" Type="http://schemas.openxmlformats.org/officeDocument/2006/relationships/hyperlink" Target="https://mysteryscience.com/materials/mystery-3/heating-cooling-phases-of-matter/66" TargetMode="External"/><Relationship Id="rId12" Type="http://schemas.openxmlformats.org/officeDocument/2006/relationships/hyperlink" Target="https://mysteryscience.com/materials/material-properties" TargetMode="External"/><Relationship Id="rId15" Type="http://schemas.openxmlformats.org/officeDocument/2006/relationships/image" Target="../media/image8.png"/><Relationship Id="rId14" Type="http://schemas.openxmlformats.org/officeDocument/2006/relationships/hyperlink" Target="https://mysteryscience.com/materials/mystery-3/heating-cooling-phases-of-matter/66"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hyperlink" Target="https://mysteryscience.com/pushes/pushes-pulls" TargetMode="External"/><Relationship Id="rId4" Type="http://schemas.openxmlformats.org/officeDocument/2006/relationships/hyperlink" Target="https://mysteryscience.com/pushes/pushes-pulls" TargetMode="External"/><Relationship Id="rId9" Type="http://schemas.openxmlformats.org/officeDocument/2006/relationships/hyperlink" Target="https://mysteryscience.com/pushes/mystery-4/speed-direction-of-force/141" TargetMode="External"/><Relationship Id="rId5" Type="http://schemas.openxmlformats.org/officeDocument/2006/relationships/hyperlink" Target="https://mysteryscience.com/pushes/mystery-1/pushes-pulls/103" TargetMode="External"/><Relationship Id="rId6" Type="http://schemas.openxmlformats.org/officeDocument/2006/relationships/hyperlink" Target="https://mysteryscience.com/pushes/mystery-2/pushes-pulls-work-words/136" TargetMode="External"/><Relationship Id="rId7" Type="http://schemas.openxmlformats.org/officeDocument/2006/relationships/hyperlink" Target="https://mysteryscience.com/pushes/mystery-2/pushes-pulls-work-words/136" TargetMode="External"/><Relationship Id="rId8" Type="http://schemas.openxmlformats.org/officeDocument/2006/relationships/hyperlink" Target="https://mysteryscience.com/pushes/mystery-3/motion-speed-strength/104" TargetMode="External"/><Relationship Id="rId20" Type="http://schemas.openxmlformats.org/officeDocument/2006/relationships/hyperlink" Target="https://mysteryscience.com/pushes/mystery-6/forces-engineering/158" TargetMode="External"/><Relationship Id="rId22" Type="http://schemas.openxmlformats.org/officeDocument/2006/relationships/hyperlink" Target="https://mysteryscience.com/docs/ohio" TargetMode="External"/><Relationship Id="rId21" Type="http://schemas.openxmlformats.org/officeDocument/2006/relationships/image" Target="../media/image8.png"/><Relationship Id="rId11" Type="http://schemas.openxmlformats.org/officeDocument/2006/relationships/hyperlink" Target="https://mysteryscience.com/pushes/mystery-5/direction-of-motion-engineering/130" TargetMode="External"/><Relationship Id="rId10" Type="http://schemas.openxmlformats.org/officeDocument/2006/relationships/hyperlink" Target="https://mysteryscience.com/pushes/mystery-4/speed-direction-of-force/141" TargetMode="External"/><Relationship Id="rId13" Type="http://schemas.openxmlformats.org/officeDocument/2006/relationships/hyperlink" Target="https://mysteryscience.com/pushes/mystery-6/forces-engineering/158https://mysteryscience.com/pushes/mystery-6/forces-engineering/158" TargetMode="External"/><Relationship Id="rId12" Type="http://schemas.openxmlformats.org/officeDocument/2006/relationships/hyperlink" Target="https://mysteryscience.com/pushes/mystery-6/forces-engineering/1588" TargetMode="External"/><Relationship Id="rId15" Type="http://schemas.openxmlformats.org/officeDocument/2006/relationships/hyperlink" Target="https://mysteryscience.com/pushes/mystery-1/pushes-pulls/103" TargetMode="External"/><Relationship Id="rId14" Type="http://schemas.openxmlformats.org/officeDocument/2006/relationships/image" Target="../media/image17.png"/><Relationship Id="rId17" Type="http://schemas.openxmlformats.org/officeDocument/2006/relationships/hyperlink" Target="https://mysteryscience.com/pushes/mystery-3/motion-speed-strength/104" TargetMode="External"/><Relationship Id="rId16" Type="http://schemas.openxmlformats.org/officeDocument/2006/relationships/hyperlink" Target="https://mysteryscience.com/pushes/mystery-2/pushes-pulls-work-words/136" TargetMode="External"/><Relationship Id="rId19" Type="http://schemas.openxmlformats.org/officeDocument/2006/relationships/hyperlink" Target="https://mysteryscience.com/pushes/mystery-5/direction-of-motion-engineering/130" TargetMode="External"/><Relationship Id="rId18" Type="http://schemas.openxmlformats.org/officeDocument/2006/relationships/hyperlink" Target="https://mysteryscience.com/pushes/mystery-4/speed-direction-of-force/141"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hyperlink" Target="https://mysteryscience.com/biodiversity/animal-biodiversity" TargetMode="External"/><Relationship Id="rId9" Type="http://schemas.openxmlformats.org/officeDocument/2006/relationships/hyperlink" Target="https://mysteryscience.com/biodiversity/mystery-4/biodiversity-engineering/176" TargetMode="External"/><Relationship Id="rId5" Type="http://schemas.openxmlformats.org/officeDocument/2006/relationships/hyperlink" Target="https://mysteryscience.com/biodiversity/animal-biodiversity" TargetMode="External"/><Relationship Id="rId6" Type="http://schemas.openxmlformats.org/officeDocument/2006/relationships/hyperlink" Target="https://mysteryscience.com/biodiversity/mystery-1/biodiversity-classification/174" TargetMode="External"/><Relationship Id="rId7" Type="http://schemas.openxmlformats.org/officeDocument/2006/relationships/hyperlink" Target="https://mysteryscience.com/biodiversity/mystery-2/habitat-diversity/758" TargetMode="External"/><Relationship Id="rId8" Type="http://schemas.openxmlformats.org/officeDocument/2006/relationships/hyperlink" Target="https://mysteryscience.com/biodiversity/mystery-3/biodiversity-habitats-species/175" TargetMode="External"/><Relationship Id="rId11" Type="http://schemas.openxmlformats.org/officeDocument/2006/relationships/hyperlink" Target="https://mysteryscience.com/biodiversity/mystery-1/biodiversity-classification/174" TargetMode="External"/><Relationship Id="rId10" Type="http://schemas.openxmlformats.org/officeDocument/2006/relationships/image" Target="../media/image27.png"/><Relationship Id="rId13" Type="http://schemas.openxmlformats.org/officeDocument/2006/relationships/hyperlink" Target="https://mysteryscience.com/biodiversity/mystery-3/biodiversity-habitats-species/175" TargetMode="External"/><Relationship Id="rId12" Type="http://schemas.openxmlformats.org/officeDocument/2006/relationships/hyperlink" Target="https://mysteryscience.com/biodiversity/mystery-2/habitat-diversity/758" TargetMode="External"/><Relationship Id="rId15" Type="http://schemas.openxmlformats.org/officeDocument/2006/relationships/hyperlink" Target="https://mysteryscience.com/docs/ohio" TargetMode="External"/><Relationship Id="rId14" Type="http://schemas.openxmlformats.org/officeDocument/2006/relationships/hyperlink" Target="https://mysteryscience.com/biodiversity/mystery-4/biodiversity-engineering/176"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96.png"/><Relationship Id="rId4" Type="http://schemas.openxmlformats.org/officeDocument/2006/relationships/image" Target="../media/image26.png"/><Relationship Id="rId9" Type="http://schemas.openxmlformats.org/officeDocument/2006/relationships/hyperlink" Target="https://mysteryscience.com/plants/plant-adaptations" TargetMode="External"/><Relationship Id="rId5" Type="http://schemas.openxmlformats.org/officeDocument/2006/relationships/image" Target="../media/image89.png"/><Relationship Id="rId6" Type="http://schemas.openxmlformats.org/officeDocument/2006/relationships/image" Target="../media/image37.png"/><Relationship Id="rId7" Type="http://schemas.openxmlformats.org/officeDocument/2006/relationships/image" Target="../media/image8.png"/><Relationship Id="rId8" Type="http://schemas.openxmlformats.org/officeDocument/2006/relationships/hyperlink" Target="https://mysteryscience.com/plants/plant-adaptations" TargetMode="External"/><Relationship Id="rId11" Type="http://schemas.openxmlformats.org/officeDocument/2006/relationships/hyperlink" Target="https://mysteryscience.com/plants/mystery-2/animal-seed-dispersal/1003" TargetMode="External"/><Relationship Id="rId10" Type="http://schemas.openxmlformats.org/officeDocument/2006/relationships/hyperlink" Target="https://mysteryscience.com/plants/mystery-1/seed-dispersal/912" TargetMode="External"/><Relationship Id="rId13" Type="http://schemas.openxmlformats.org/officeDocument/2006/relationships/hyperlink" Target="https://mysteryscience.com/plants/mystery-4/plant-needs-habitats/1004" TargetMode="External"/><Relationship Id="rId12" Type="http://schemas.openxmlformats.org/officeDocument/2006/relationships/hyperlink" Target="https://mysteryscience.com/plants/mystery-3/water-sunlight-plant-growth/571" TargetMode="External"/><Relationship Id="rId15" Type="http://schemas.openxmlformats.org/officeDocument/2006/relationships/hyperlink" Target="https://mysteryscience.com/plants/mystery-1/seed-dispersal/912" TargetMode="External"/><Relationship Id="rId14" Type="http://schemas.openxmlformats.org/officeDocument/2006/relationships/hyperlink" Target="https://mysteryscience.com/plants/mystery-2/animal-seed-dispersal/1003" TargetMode="External"/><Relationship Id="rId17" Type="http://schemas.openxmlformats.org/officeDocument/2006/relationships/hyperlink" Target="https://mysteryscience.com/plants/mystery-4/plant-needs-habitats/1004" TargetMode="External"/><Relationship Id="rId16" Type="http://schemas.openxmlformats.org/officeDocument/2006/relationships/hyperlink" Target="https://mysteryscience.com/plants/mystery-3/water-sunlight-plant-growth/571" TargetMode="External"/><Relationship Id="rId18" Type="http://schemas.openxmlformats.org/officeDocument/2006/relationships/hyperlink" Target="https://mysteryscience.com/docs/ohio"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hyperlink" Target="https://mysteryscience.com/weather/weather-climate" TargetMode="External"/><Relationship Id="rId4" Type="http://schemas.openxmlformats.org/officeDocument/2006/relationships/hyperlink" Target="https://mysteryscience.com/weather/weather-climate" TargetMode="External"/><Relationship Id="rId9" Type="http://schemas.openxmlformats.org/officeDocument/2006/relationships/hyperlink" Target="https://mysteryscience.com/weather/mystery-4/natural-hazards-engineering/153" TargetMode="External"/><Relationship Id="rId5" Type="http://schemas.openxmlformats.org/officeDocument/2006/relationships/hyperlink" Target="https://mysteryscience.com/weather/mystery-1/water-cycle-phases-of-matter/46" TargetMode="External"/><Relationship Id="rId6" Type="http://schemas.openxmlformats.org/officeDocument/2006/relationships/hyperlink" Target="https://mysteryscience.com/weather/mystery-2/local-weather-patterns-weather-prediction/47" TargetMode="External"/><Relationship Id="rId7" Type="http://schemas.openxmlformats.org/officeDocument/2006/relationships/hyperlink" Target="https://mysteryscience.com/weather/mystery-3/seasonal-weather-patterns/828" TargetMode="External"/><Relationship Id="rId8" Type="http://schemas.openxmlformats.org/officeDocument/2006/relationships/hyperlink" Target="https://mysteryscience.com/weather/mystery-3/climate-geography-global-weather-patterns/98" TargetMode="External"/><Relationship Id="rId11" Type="http://schemas.openxmlformats.org/officeDocument/2006/relationships/image" Target="../media/image46.png"/><Relationship Id="rId10" Type="http://schemas.openxmlformats.org/officeDocument/2006/relationships/image" Target="../media/image29.png"/><Relationship Id="rId13" Type="http://schemas.openxmlformats.org/officeDocument/2006/relationships/hyperlink" Target="https://mysteryscience.com/weather/mystery-2/local-weather-patterns-weather-prediction/47" TargetMode="External"/><Relationship Id="rId12" Type="http://schemas.openxmlformats.org/officeDocument/2006/relationships/hyperlink" Target="https://mysteryscience.com/weather/mystery-1/water-cycle-phases-of-matter/46" TargetMode="External"/><Relationship Id="rId15" Type="http://schemas.openxmlformats.org/officeDocument/2006/relationships/hyperlink" Target="https://mysteryscience.com/weather/mystery-3/climate-geography-global-weather-patterns/98" TargetMode="External"/><Relationship Id="rId14" Type="http://schemas.openxmlformats.org/officeDocument/2006/relationships/hyperlink" Target="https://mysteryscience.com/weather/mystery-3/seasonal-weather-patterns/828" TargetMode="External"/><Relationship Id="rId17" Type="http://schemas.openxmlformats.org/officeDocument/2006/relationships/image" Target="../media/image8.png"/><Relationship Id="rId16" Type="http://schemas.openxmlformats.org/officeDocument/2006/relationships/hyperlink" Target="https://mysteryscience.com/weather/mystery-4/natural-hazards-engineering/153" TargetMode="External"/><Relationship Id="rId18" Type="http://schemas.openxmlformats.org/officeDocument/2006/relationships/hyperlink" Target="https://mysteryscience.com/docs/ohio"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hyperlink" Target="https://mysteryscience.com/forces/forces-motion-magnets" TargetMode="External"/><Relationship Id="rId4" Type="http://schemas.openxmlformats.org/officeDocument/2006/relationships/hyperlink" Target="https://mysteryscience.com/forces/forces-motion-magnets" TargetMode="External"/><Relationship Id="rId9" Type="http://schemas.openxmlformats.org/officeDocument/2006/relationships/hyperlink" Target="https://mysteryscience.com/forces/mystery-3/patterns-of-motion-gravity-friction/1000" TargetMode="External"/><Relationship Id="rId5" Type="http://schemas.openxmlformats.org/officeDocument/2006/relationships/hyperlink" Target="https://mysteryscience.com/forces/mystery-1/balanced-unbalanced-forces/111" TargetMode="External"/><Relationship Id="rId6" Type="http://schemas.openxmlformats.org/officeDocument/2006/relationships/hyperlink" Target="https://mysteryscience.com/forces/mystery-2/balanced-forces-engineering/43" TargetMode="External"/><Relationship Id="rId7" Type="http://schemas.openxmlformats.org/officeDocument/2006/relationships/hyperlink" Target="https://mysteryscience.com/forces/mystery-3/patterns-of-motion-gravity-friction/1000" TargetMode="External"/><Relationship Id="rId8" Type="http://schemas.openxmlformats.org/officeDocument/2006/relationships/hyperlink" Target="https://mysteryscience.com/forces/mystery-3/patterns-of-motion-gravity-friction/1000" TargetMode="External"/><Relationship Id="rId20" Type="http://schemas.openxmlformats.org/officeDocument/2006/relationships/hyperlink" Target="https://mysteryscience.com/forces/mystery-5/magnets-engineering/151" TargetMode="External"/><Relationship Id="rId11" Type="http://schemas.openxmlformats.org/officeDocument/2006/relationships/hyperlink" Target="https://mysteryscience.com/forces/mystery-5/magnets-engineering/151" TargetMode="External"/><Relationship Id="rId10" Type="http://schemas.openxmlformats.org/officeDocument/2006/relationships/hyperlink" Target="https://mysteryscience.com/forces/mystery-4/magnets-forces/45" TargetMode="External"/><Relationship Id="rId13" Type="http://schemas.openxmlformats.org/officeDocument/2006/relationships/image" Target="../media/image8.png"/><Relationship Id="rId12" Type="http://schemas.openxmlformats.org/officeDocument/2006/relationships/image" Target="../media/image33.png"/><Relationship Id="rId15" Type="http://schemas.openxmlformats.org/officeDocument/2006/relationships/image" Target="../media/image45.png"/><Relationship Id="rId14" Type="http://schemas.openxmlformats.org/officeDocument/2006/relationships/hyperlink" Target="https://mysteryscience.com/docs/ohio" TargetMode="External"/><Relationship Id="rId17" Type="http://schemas.openxmlformats.org/officeDocument/2006/relationships/hyperlink" Target="https://mysteryscience.com/forces/mystery-2/balanced-forces-engineering/43" TargetMode="External"/><Relationship Id="rId16" Type="http://schemas.openxmlformats.org/officeDocument/2006/relationships/hyperlink" Target="https://mysteryscience.com/forces/mystery-1/balanced-unbalanced-forces/111" TargetMode="External"/><Relationship Id="rId19" Type="http://schemas.openxmlformats.org/officeDocument/2006/relationships/hyperlink" Target="https://mysteryscience.com/forces/mystery-4/magnets-forces/45" TargetMode="External"/><Relationship Id="rId18" Type="http://schemas.openxmlformats.org/officeDocument/2006/relationships/hyperlink" Target="https://mysteryscience.com/forces/mystery-3/friction-pattern-of-motion/4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hyperlink" Target="https://mysteryscience.com/docs/ohio" TargetMode="External"/><Relationship Id="rId9" Type="http://schemas.openxmlformats.org/officeDocument/2006/relationships/hyperlink" Target="https://mysteryscience.com/circle-of-life/mystery-2/environmental-change-engineering/266" TargetMode="External"/><Relationship Id="rId5" Type="http://schemas.openxmlformats.org/officeDocument/2006/relationships/hyperlink" Target="https://mysteryscience.com/circle-of-life/life-cycles" TargetMode="External"/><Relationship Id="rId6" Type="http://schemas.openxmlformats.org/officeDocument/2006/relationships/hyperlink" Target="https://mysteryscience.com/circle-of-life/life-cycles" TargetMode="External"/><Relationship Id="rId7" Type="http://schemas.openxmlformats.org/officeDocument/2006/relationships/image" Target="../media/image30.png"/><Relationship Id="rId8" Type="http://schemas.openxmlformats.org/officeDocument/2006/relationships/hyperlink" Target="https://mysteryscience.com/circle-of-life/mystery-1/animal-life-cycles/822" TargetMode="External"/><Relationship Id="rId20" Type="http://schemas.openxmlformats.org/officeDocument/2006/relationships/hyperlink" Target="https://mysteryscience.com/circle-of-life/mystery-5/plant-life-cycles/832" TargetMode="External"/><Relationship Id="rId11" Type="http://schemas.openxmlformats.org/officeDocument/2006/relationships/hyperlink" Target="https://mysteryscience.com/circle-of-life/mystery-4/fruit-seeds-plant-reproduction/89" TargetMode="External"/><Relationship Id="rId10" Type="http://schemas.openxmlformats.org/officeDocument/2006/relationships/hyperlink" Target="https://mysteryscience.com/circle-of-life/mystery-3/pollination-plant-reproduction/91" TargetMode="External"/><Relationship Id="rId13" Type="http://schemas.openxmlformats.org/officeDocument/2006/relationships/image" Target="../media/image52.png"/><Relationship Id="rId12" Type="http://schemas.openxmlformats.org/officeDocument/2006/relationships/hyperlink" Target="https://mysteryscience.com/circle-of-life/mystery-5/plant-life-cycles/832" TargetMode="External"/><Relationship Id="rId15" Type="http://schemas.openxmlformats.org/officeDocument/2006/relationships/image" Target="../media/image36.png"/><Relationship Id="rId14" Type="http://schemas.openxmlformats.org/officeDocument/2006/relationships/image" Target="../media/image64.png"/><Relationship Id="rId17" Type="http://schemas.openxmlformats.org/officeDocument/2006/relationships/hyperlink" Target="https://mysteryscience.com/circle-of-life/mystery-2/environmental-change-engineering/266" TargetMode="External"/><Relationship Id="rId16" Type="http://schemas.openxmlformats.org/officeDocument/2006/relationships/hyperlink" Target="https://mysteryscience.com/circle-of-life/mystery-1/animal-life-cycles/822" TargetMode="External"/><Relationship Id="rId19" Type="http://schemas.openxmlformats.org/officeDocument/2006/relationships/hyperlink" Target="https://mysteryscience.com/circle-of-life/mystery-4/fruit-seeds-plant-reproduction/89" TargetMode="External"/><Relationship Id="rId18" Type="http://schemas.openxmlformats.org/officeDocument/2006/relationships/hyperlink" Target="https://mysteryscience.com/circle-of-life/mystery-3/pollination-plant-reproduction/91" TargetMode="External"/></Relationships>
</file>

<file path=ppt/slides/_rels/slide2.xml.rels><?xml version="1.0" encoding="UTF-8" standalone="yes"?><Relationships xmlns="http://schemas.openxmlformats.org/package/2006/relationships"><Relationship Id="rId40" Type="http://schemas.openxmlformats.org/officeDocument/2006/relationships/slide" Target="/ppt/slides/slide19.xml"/><Relationship Id="rId42" Type="http://schemas.openxmlformats.org/officeDocument/2006/relationships/slide" Target="/ppt/slides/slide19.xml"/><Relationship Id="rId41" Type="http://schemas.openxmlformats.org/officeDocument/2006/relationships/slide" Target="/ppt/slides/slide19.xml"/><Relationship Id="rId44" Type="http://schemas.openxmlformats.org/officeDocument/2006/relationships/slide" Target="/ppt/slides/slide21.xml"/><Relationship Id="rId43" Type="http://schemas.openxmlformats.org/officeDocument/2006/relationships/slide" Target="/ppt/slides/slide20.xml"/><Relationship Id="rId46" Type="http://schemas.openxmlformats.org/officeDocument/2006/relationships/slide" Target="/ppt/slides/slide23.xml"/><Relationship Id="rId45" Type="http://schemas.openxmlformats.org/officeDocument/2006/relationships/slide" Target="/ppt/slides/slide22.xml"/><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slide" Target="/ppt/slides/slide3.xml"/><Relationship Id="rId9" Type="http://schemas.openxmlformats.org/officeDocument/2006/relationships/slide" Target="/ppt/slides/slide5.xml"/><Relationship Id="rId48" Type="http://schemas.openxmlformats.org/officeDocument/2006/relationships/slide" Target="/ppt/slides/slide24.xml"/><Relationship Id="rId47" Type="http://schemas.openxmlformats.org/officeDocument/2006/relationships/slide" Target="/ppt/slides/slide24.xml"/><Relationship Id="rId49" Type="http://schemas.openxmlformats.org/officeDocument/2006/relationships/slide" Target="/ppt/slides/slide19.xml"/><Relationship Id="rId5" Type="http://schemas.openxmlformats.org/officeDocument/2006/relationships/slide" Target="/ppt/slides/slide3.xml"/><Relationship Id="rId6" Type="http://schemas.openxmlformats.org/officeDocument/2006/relationships/slide" Target="/ppt/slides/slide3.xml"/><Relationship Id="rId7" Type="http://schemas.openxmlformats.org/officeDocument/2006/relationships/slide" Target="/ppt/slides/slide4.xml"/><Relationship Id="rId8" Type="http://schemas.openxmlformats.org/officeDocument/2006/relationships/slide" Target="/ppt/slides/slide5.xml"/><Relationship Id="rId73" Type="http://schemas.openxmlformats.org/officeDocument/2006/relationships/slide" Target="/ppt/slides/slide36.xml"/><Relationship Id="rId72" Type="http://schemas.openxmlformats.org/officeDocument/2006/relationships/slide" Target="/ppt/slides/slide36.xml"/><Relationship Id="rId31" Type="http://schemas.openxmlformats.org/officeDocument/2006/relationships/slide" Target="/ppt/slides/slide15.xml"/><Relationship Id="rId75" Type="http://schemas.openxmlformats.org/officeDocument/2006/relationships/slide" Target="/ppt/slides/slide38.xml"/><Relationship Id="rId30" Type="http://schemas.openxmlformats.org/officeDocument/2006/relationships/slide" Target="/ppt/slides/slide15.xml"/><Relationship Id="rId74" Type="http://schemas.openxmlformats.org/officeDocument/2006/relationships/slide" Target="/ppt/slides/slide37.xml"/><Relationship Id="rId33" Type="http://schemas.openxmlformats.org/officeDocument/2006/relationships/slide" Target="/ppt/slides/slide17.xml"/><Relationship Id="rId77" Type="http://schemas.openxmlformats.org/officeDocument/2006/relationships/slide" Target="/ppt/slides/slide34.xml"/><Relationship Id="rId32" Type="http://schemas.openxmlformats.org/officeDocument/2006/relationships/slide" Target="/ppt/slides/slide16.xml"/><Relationship Id="rId76" Type="http://schemas.openxmlformats.org/officeDocument/2006/relationships/slide" Target="/ppt/slides/slide32.xml"/><Relationship Id="rId35" Type="http://schemas.openxmlformats.org/officeDocument/2006/relationships/slide" Target="/ppt/slides/slide18.xml"/><Relationship Id="rId79" Type="http://schemas.openxmlformats.org/officeDocument/2006/relationships/hyperlink" Target="https://mysteryscience.com/docs/ohio" TargetMode="External"/><Relationship Id="rId34" Type="http://schemas.openxmlformats.org/officeDocument/2006/relationships/slide" Target="/ppt/slides/slide17.xml"/><Relationship Id="rId78" Type="http://schemas.openxmlformats.org/officeDocument/2006/relationships/slide" Target="/ppt/slides/slide36.xml"/><Relationship Id="rId71" Type="http://schemas.openxmlformats.org/officeDocument/2006/relationships/slide" Target="/ppt/slides/slide35.xml"/><Relationship Id="rId70" Type="http://schemas.openxmlformats.org/officeDocument/2006/relationships/slide" Target="/ppt/slides/slide34.xml"/><Relationship Id="rId37" Type="http://schemas.openxmlformats.org/officeDocument/2006/relationships/slide" Target="/ppt/slides/slide15.xml"/><Relationship Id="rId36" Type="http://schemas.openxmlformats.org/officeDocument/2006/relationships/slide" Target="/ppt/slides/slide18.xml"/><Relationship Id="rId39" Type="http://schemas.openxmlformats.org/officeDocument/2006/relationships/slide" Target="/ppt/slides/slide18.xml"/><Relationship Id="rId38" Type="http://schemas.openxmlformats.org/officeDocument/2006/relationships/slide" Target="/ppt/slides/slide17.xml"/><Relationship Id="rId62" Type="http://schemas.openxmlformats.org/officeDocument/2006/relationships/slide" Target="/ppt/slides/slide31.xml"/><Relationship Id="rId61" Type="http://schemas.openxmlformats.org/officeDocument/2006/relationships/slide" Target="/ppt/slides/slide30.xml"/><Relationship Id="rId20" Type="http://schemas.openxmlformats.org/officeDocument/2006/relationships/slide" Target="/ppt/slides/slide10.xml"/><Relationship Id="rId64" Type="http://schemas.openxmlformats.org/officeDocument/2006/relationships/slide" Target="/ppt/slides/slide26.xml"/><Relationship Id="rId63" Type="http://schemas.openxmlformats.org/officeDocument/2006/relationships/slide" Target="/ppt/slides/slide25.xml"/><Relationship Id="rId22" Type="http://schemas.openxmlformats.org/officeDocument/2006/relationships/slide" Target="/ppt/slides/slide12.xml"/><Relationship Id="rId66" Type="http://schemas.openxmlformats.org/officeDocument/2006/relationships/slide" Target="/ppt/slides/slide32.xml"/><Relationship Id="rId21" Type="http://schemas.openxmlformats.org/officeDocument/2006/relationships/slide" Target="/ppt/slides/slide11.xml"/><Relationship Id="rId65" Type="http://schemas.openxmlformats.org/officeDocument/2006/relationships/slide" Target="/ppt/slides/slide30.xml"/><Relationship Id="rId24" Type="http://schemas.openxmlformats.org/officeDocument/2006/relationships/slide" Target="/ppt/slides/slide14.xml"/><Relationship Id="rId68" Type="http://schemas.openxmlformats.org/officeDocument/2006/relationships/slide" Target="/ppt/slides/slide32.xml"/><Relationship Id="rId23" Type="http://schemas.openxmlformats.org/officeDocument/2006/relationships/slide" Target="/ppt/slides/slide12.xml"/><Relationship Id="rId67" Type="http://schemas.openxmlformats.org/officeDocument/2006/relationships/slide" Target="/ppt/slides/slide32.xml"/><Relationship Id="rId60" Type="http://schemas.openxmlformats.org/officeDocument/2006/relationships/slide" Target="/ppt/slides/slide30.xml"/><Relationship Id="rId26" Type="http://schemas.openxmlformats.org/officeDocument/2006/relationships/slide" Target="/ppt/slides/slide10.xml"/><Relationship Id="rId25" Type="http://schemas.openxmlformats.org/officeDocument/2006/relationships/slide" Target="/ppt/slides/slide14.xml"/><Relationship Id="rId69" Type="http://schemas.openxmlformats.org/officeDocument/2006/relationships/slide" Target="/ppt/slides/slide34.xml"/><Relationship Id="rId28" Type="http://schemas.openxmlformats.org/officeDocument/2006/relationships/slide" Target="/ppt/slides/slide14.xml"/><Relationship Id="rId27" Type="http://schemas.openxmlformats.org/officeDocument/2006/relationships/slide" Target="/ppt/slides/slide12.xml"/><Relationship Id="rId29" Type="http://schemas.openxmlformats.org/officeDocument/2006/relationships/slide" Target="/ppt/slides/slide15.xml"/><Relationship Id="rId51" Type="http://schemas.openxmlformats.org/officeDocument/2006/relationships/slide" Target="/ppt/slides/slide25.xml"/><Relationship Id="rId50" Type="http://schemas.openxmlformats.org/officeDocument/2006/relationships/slide" Target="/ppt/slides/slide24.xml"/><Relationship Id="rId53" Type="http://schemas.openxmlformats.org/officeDocument/2006/relationships/slide" Target="/ppt/slides/slide25.xml"/><Relationship Id="rId52" Type="http://schemas.openxmlformats.org/officeDocument/2006/relationships/slide" Target="/ppt/slides/slide25.xml"/><Relationship Id="rId11" Type="http://schemas.openxmlformats.org/officeDocument/2006/relationships/slide" Target="/ppt/slides/slide7.xml"/><Relationship Id="rId55" Type="http://schemas.openxmlformats.org/officeDocument/2006/relationships/slide" Target="/ppt/slides/slide26.xml"/><Relationship Id="rId10" Type="http://schemas.openxmlformats.org/officeDocument/2006/relationships/slide" Target="/ppt/slides/slide6.xml"/><Relationship Id="rId54" Type="http://schemas.openxmlformats.org/officeDocument/2006/relationships/slide" Target="/ppt/slides/slide26.xml"/><Relationship Id="rId13" Type="http://schemas.openxmlformats.org/officeDocument/2006/relationships/slide" Target="/ppt/slides/slide9.xml"/><Relationship Id="rId57" Type="http://schemas.openxmlformats.org/officeDocument/2006/relationships/slide" Target="/ppt/slides/slide29.xml"/><Relationship Id="rId12" Type="http://schemas.openxmlformats.org/officeDocument/2006/relationships/slide" Target="/ppt/slides/slide8.xml"/><Relationship Id="rId56" Type="http://schemas.openxmlformats.org/officeDocument/2006/relationships/slide" Target="/ppt/slides/slide28.xml"/><Relationship Id="rId15" Type="http://schemas.openxmlformats.org/officeDocument/2006/relationships/slide" Target="/ppt/slides/slide3.xml"/><Relationship Id="rId59" Type="http://schemas.openxmlformats.org/officeDocument/2006/relationships/slide" Target="/ppt/slides/slide30.xml"/><Relationship Id="rId14" Type="http://schemas.openxmlformats.org/officeDocument/2006/relationships/slide" Target="/ppt/slides/slide9.xml"/><Relationship Id="rId58" Type="http://schemas.openxmlformats.org/officeDocument/2006/relationships/hyperlink" Target="https://mysteryscience.com/rocks/earth-s-features-processes" TargetMode="External"/><Relationship Id="rId17" Type="http://schemas.openxmlformats.org/officeDocument/2006/relationships/slide" Target="/ppt/slides/slide9.xml"/><Relationship Id="rId16" Type="http://schemas.openxmlformats.org/officeDocument/2006/relationships/slide" Target="/ppt/slides/slide5.xml"/><Relationship Id="rId19" Type="http://schemas.openxmlformats.org/officeDocument/2006/relationships/slide" Target="/ppt/slides/slide10.xml"/><Relationship Id="rId18" Type="http://schemas.openxmlformats.org/officeDocument/2006/relationships/slide" Target="/ppt/slides/slide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hyperlink" Target="https://mysteryscience.com/selection/heredity-survival-selection" TargetMode="External"/><Relationship Id="rId9" Type="http://schemas.openxmlformats.org/officeDocument/2006/relationships/image" Target="../media/image44.png"/><Relationship Id="rId5" Type="http://schemas.openxmlformats.org/officeDocument/2006/relationships/hyperlink" Target="https://mysteryscience.com/selection/heredity-survival-selection" TargetMode="External"/><Relationship Id="rId6" Type="http://schemas.openxmlformats.org/officeDocument/2006/relationships/image" Target="../media/image42.png"/><Relationship Id="rId7" Type="http://schemas.openxmlformats.org/officeDocument/2006/relationships/image" Target="../media/image34.png"/><Relationship Id="rId8" Type="http://schemas.openxmlformats.org/officeDocument/2006/relationships/image" Target="../media/image53.png"/><Relationship Id="rId20" Type="http://schemas.openxmlformats.org/officeDocument/2006/relationships/hyperlink" Target="https://mysteryscience.com/docs/ohio" TargetMode="External"/><Relationship Id="rId21" Type="http://schemas.openxmlformats.org/officeDocument/2006/relationships/image" Target="../media/image8.png"/><Relationship Id="rId11" Type="http://schemas.openxmlformats.org/officeDocument/2006/relationships/hyperlink" Target="https://mysteryscience.com/selection/mystery-2/trait-variation-inheritance-artificial-selection/1139" TargetMode="External"/><Relationship Id="rId10" Type="http://schemas.openxmlformats.org/officeDocument/2006/relationships/hyperlink" Target="https://mysteryscience.com/selection/mystery-1/traits-inheritance/1137" TargetMode="External"/><Relationship Id="rId13" Type="http://schemas.openxmlformats.org/officeDocument/2006/relationships/hyperlink" Target="https://mysteryscience.com/animals/mystery-6/animal-groups-survival/265" TargetMode="External"/><Relationship Id="rId12" Type="http://schemas.openxmlformats.org/officeDocument/2006/relationships/hyperlink" Target="https://mysteryscience.com/selection/mystery-3/trait-variation-survival-natural-selection/1176" TargetMode="External"/><Relationship Id="rId15" Type="http://schemas.openxmlformats.org/officeDocument/2006/relationships/hyperlink" Target="https://mysteryscience.com/selection/mystery-1/traits-inheritance/1137" TargetMode="External"/><Relationship Id="rId14" Type="http://schemas.openxmlformats.org/officeDocument/2006/relationships/hyperlink" Target="https://mysteryscience.com/animals/mystery-8/traits-environmental-variation/267" TargetMode="External"/><Relationship Id="rId17" Type="http://schemas.openxmlformats.org/officeDocument/2006/relationships/hyperlink" Target="https://mysteryscience.com/selection/mystery-3/trait-variation-survival-natural-selection/1176" TargetMode="External"/><Relationship Id="rId16" Type="http://schemas.openxmlformats.org/officeDocument/2006/relationships/hyperlink" Target="https://mysteryscience.com/selection/mystery-2/trait-variation-inheritance-artificial-selection/1139" TargetMode="External"/><Relationship Id="rId19" Type="http://schemas.openxmlformats.org/officeDocument/2006/relationships/hyperlink" Target="https://mysteryscience.com/animals/mystery-8/traits-environmental-variation/267" TargetMode="External"/><Relationship Id="rId18" Type="http://schemas.openxmlformats.org/officeDocument/2006/relationships/hyperlink" Target="https://mysteryscience.com/animals/mystery-6/animal-groups-survival/265"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hyperlink" Target="https://mysteryscience.com/body/human-body-vision-the-brain" TargetMode="External"/><Relationship Id="rId4" Type="http://schemas.openxmlformats.org/officeDocument/2006/relationships/hyperlink" Target="https://mysteryscience.com/body/human-body-vision-the-brain" TargetMode="External"/><Relationship Id="rId9" Type="http://schemas.openxmlformats.org/officeDocument/2006/relationships/image" Target="../media/image40.png"/><Relationship Id="rId5" Type="http://schemas.openxmlformats.org/officeDocument/2006/relationships/hyperlink" Target="https://mysteryscience.com/body/mystery-1/muscles-skeleton/59" TargetMode="External"/><Relationship Id="rId6" Type="http://schemas.openxmlformats.org/officeDocument/2006/relationships/hyperlink" Target="https://mysteryscience.com/body/mystery-2/light-eyes-vision/60" TargetMode="External"/><Relationship Id="rId7" Type="http://schemas.openxmlformats.org/officeDocument/2006/relationships/hyperlink" Target="https://mysteryscience.com/body/mystery-3/structure-function-of-eyes/61" TargetMode="External"/><Relationship Id="rId8" Type="http://schemas.openxmlformats.org/officeDocument/2006/relationships/hyperlink" Target="https://mysteryscience.com/body/mystery-4/brain-nerves-information-processing/62" TargetMode="External"/><Relationship Id="rId11" Type="http://schemas.openxmlformats.org/officeDocument/2006/relationships/hyperlink" Target="https://mysteryscience.com/body/mystery-2/light-eyes-vision/60" TargetMode="External"/><Relationship Id="rId10" Type="http://schemas.openxmlformats.org/officeDocument/2006/relationships/hyperlink" Target="https://mysteryscience.com/body/mystery-1/muscles-skeleton/59" TargetMode="External"/><Relationship Id="rId13" Type="http://schemas.openxmlformats.org/officeDocument/2006/relationships/hyperlink" Target="https://mysteryscience.com/body/mystery-4/brain-nerves-information-processing/62" TargetMode="External"/><Relationship Id="rId12" Type="http://schemas.openxmlformats.org/officeDocument/2006/relationships/hyperlink" Target="https://mysteryscience.com/body/mystery-3/structure-function-of-eyes/61" TargetMode="External"/><Relationship Id="rId15" Type="http://schemas.openxmlformats.org/officeDocument/2006/relationships/hyperlink" Target="https://mysteryscience.com/docs/ohio" TargetMode="External"/><Relationship Id="rId1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8.png"/><Relationship Id="rId4" Type="http://schemas.openxmlformats.org/officeDocument/2006/relationships/image" Target="../media/image49.png"/><Relationship Id="rId9" Type="http://schemas.openxmlformats.org/officeDocument/2006/relationships/hyperlink" Target="https://mysteryscience.com/adaptations/mystery-2/learned-behavior-instinct/1091" TargetMode="External"/><Relationship Id="rId5" Type="http://schemas.openxmlformats.org/officeDocument/2006/relationships/image" Target="../media/image43.png"/><Relationship Id="rId6" Type="http://schemas.openxmlformats.org/officeDocument/2006/relationships/hyperlink" Target="https://mysteryscience.com/adaptations/mystery-1/animal-adaptations/1088" TargetMode="External"/><Relationship Id="rId7" Type="http://schemas.openxmlformats.org/officeDocument/2006/relationships/hyperlink" Target="https://mysteryscience.com/adaptations/mystery-2/learned-behavior-instinct/1091" TargetMode="External"/><Relationship Id="rId8" Type="http://schemas.openxmlformats.org/officeDocument/2006/relationships/hyperlink" Target="https://mysteryscience.com/adaptations/mystery-3/plant-adaptations/1090" TargetMode="External"/><Relationship Id="rId11" Type="http://schemas.openxmlformats.org/officeDocument/2006/relationships/hyperlink" Target="https://mysteryscience.com/adaptations/mystery-3/plant-adaptations/1090" TargetMode="External"/><Relationship Id="rId10" Type="http://schemas.openxmlformats.org/officeDocument/2006/relationships/hyperlink" Target="https://mysteryscience.com/adaptations/mystery-1/animal-adaptations/1088" TargetMode="External"/><Relationship Id="rId13" Type="http://schemas.openxmlformats.org/officeDocument/2006/relationships/hyperlink" Target="https://mysteryscience.com/adaptations/animal-plant-adaptations" TargetMode="External"/><Relationship Id="rId12" Type="http://schemas.openxmlformats.org/officeDocument/2006/relationships/hyperlink" Target="https://mysteryscience.com/adaptations/animal-plant-adaptations" TargetMode="External"/><Relationship Id="rId15" Type="http://schemas.openxmlformats.org/officeDocument/2006/relationships/hyperlink" Target="https://mysteryscience.com/docs/ohio" TargetMode="External"/><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8.png"/><Relationship Id="rId4" Type="http://schemas.openxmlformats.org/officeDocument/2006/relationships/hyperlink" Target="https://mysteryscience.com/electricity/electricity-light-heat" TargetMode="External"/><Relationship Id="rId9" Type="http://schemas.openxmlformats.org/officeDocument/2006/relationships/image" Target="../media/image39.png"/><Relationship Id="rId5" Type="http://schemas.openxmlformats.org/officeDocument/2006/relationships/hyperlink" Target="https://mysteryscience.com/electricity/electricity-light-heat" TargetMode="External"/><Relationship Id="rId6" Type="http://schemas.openxmlformats.org/officeDocument/2006/relationships/image" Target="../media/image95.png"/><Relationship Id="rId7" Type="http://schemas.openxmlformats.org/officeDocument/2006/relationships/hyperlink" Target="https://mysteryscience.com/energy/mystery-1/renewable-energy-natural-resources/1173" TargetMode="External"/><Relationship Id="rId8" Type="http://schemas.openxmlformats.org/officeDocument/2006/relationships/hyperlink" Target="https://mysteryscience.com/energy/mystery-7/heat-energy-energy-transfer/268" TargetMode="External"/><Relationship Id="rId11" Type="http://schemas.openxmlformats.org/officeDocument/2006/relationships/hyperlink" Target="https://mysteryscience.com/energy/mystery-1/renewable-energy-natural-resources/1173" TargetMode="External"/><Relationship Id="rId10" Type="http://schemas.openxmlformats.org/officeDocument/2006/relationships/hyperlink" Target="https://mysteryscience.com/energy/mystery-6/electrical-energy/37" TargetMode="External"/><Relationship Id="rId13" Type="http://schemas.openxmlformats.org/officeDocument/2006/relationships/hyperlink" Target="https://mysteryscience.com/energy/mystery-6/electrical-energy/37" TargetMode="External"/><Relationship Id="rId12" Type="http://schemas.openxmlformats.org/officeDocument/2006/relationships/hyperlink" Target="https://mysteryscience.com/energy/mystery-6/electrical-energy/37" TargetMode="External"/><Relationship Id="rId15" Type="http://schemas.openxmlformats.org/officeDocument/2006/relationships/hyperlink" Target="https://mysteryscience.com/energy/mystery-7/heat-energy-energy-transfer/268" TargetMode="External"/><Relationship Id="rId14" Type="http://schemas.openxmlformats.org/officeDocument/2006/relationships/hyperlink" Target="https://mysteryscience.com/energy/mystery-7/heat-energy-energy-transfer/268" TargetMode="External"/><Relationship Id="rId17" Type="http://schemas.openxmlformats.org/officeDocument/2006/relationships/image" Target="../media/image8.png"/><Relationship Id="rId16" Type="http://schemas.openxmlformats.org/officeDocument/2006/relationships/hyperlink" Target="https://mysteryscience.com/docs/ohio"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hyperlink" Target="https://mysteryscience.com/electricity/electricity-light-heat" TargetMode="External"/><Relationship Id="rId9" Type="http://schemas.openxmlformats.org/officeDocument/2006/relationships/image" Target="../media/image55.png"/><Relationship Id="rId5" Type="http://schemas.openxmlformats.org/officeDocument/2006/relationships/hyperlink" Target="https://mysteryscience.com/materials/material-properties" TargetMode="External"/><Relationship Id="rId6" Type="http://schemas.openxmlformats.org/officeDocument/2006/relationships/hyperlink" Target="https://mysteryscience.com/materials/material-properties" TargetMode="External"/><Relationship Id="rId7" Type="http://schemas.openxmlformats.org/officeDocument/2006/relationships/hyperlink" Target="https://mysteryscience.com/docs/ohio" TargetMode="External"/><Relationship Id="rId8" Type="http://schemas.openxmlformats.org/officeDocument/2006/relationships/image" Target="../media/image47.png"/><Relationship Id="rId20" Type="http://schemas.openxmlformats.org/officeDocument/2006/relationships/hyperlink" Target="https://mysteryscience.com/materials/mystery-6/soil-properties/805" TargetMode="External"/><Relationship Id="rId11" Type="http://schemas.openxmlformats.org/officeDocument/2006/relationships/image" Target="../media/image56.png"/><Relationship Id="rId10" Type="http://schemas.openxmlformats.org/officeDocument/2006/relationships/image" Target="../media/image61.png"/><Relationship Id="rId13" Type="http://schemas.openxmlformats.org/officeDocument/2006/relationships/hyperlink" Target="https://mysteryscience.com/materials/mystery-1/materials-properties-engineering/64" TargetMode="External"/><Relationship Id="rId12" Type="http://schemas.openxmlformats.org/officeDocument/2006/relationships/hyperlink" Target="https://mysteryscience.com/materials/mystery-2/classify-materials-insulators-properties/65" TargetMode="External"/><Relationship Id="rId15" Type="http://schemas.openxmlformats.org/officeDocument/2006/relationships/hyperlink" Target="https://mysteryscience.com/materials/mystery-6/soil-properties/805" TargetMode="External"/><Relationship Id="rId14" Type="http://schemas.openxmlformats.org/officeDocument/2006/relationships/hyperlink" Target="https://mysteryscience.com/materials/mystery-5/materials-properties-engineering/262" TargetMode="External"/><Relationship Id="rId17" Type="http://schemas.openxmlformats.org/officeDocument/2006/relationships/hyperlink" Target="https://mysteryscience.com/materials/mystery-2/classify-materials-insulators-properties/65" TargetMode="External"/><Relationship Id="rId16" Type="http://schemas.openxmlformats.org/officeDocument/2006/relationships/hyperlink" Target="https://mysteryscience.com/materials/mystery-1/materials-properties-engineering/64" TargetMode="External"/><Relationship Id="rId19" Type="http://schemas.openxmlformats.org/officeDocument/2006/relationships/hyperlink" Target="https://mysteryscience.com/materials/mystery-5/materials-properties-engineering/262" TargetMode="External"/><Relationship Id="rId18" Type="http://schemas.openxmlformats.org/officeDocument/2006/relationships/hyperlink" Target="https://mysteryscience.com/materials/mystery-2/classify-materials-insulators-properties/65"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hyperlink" Target="https://mysteryscience.com/animals/fossils-animal-survival-heredity" TargetMode="External"/><Relationship Id="rId4" Type="http://schemas.openxmlformats.org/officeDocument/2006/relationships/hyperlink" Target="https://mysteryscience.com/animals/fossils-animal-survival-heredity" TargetMode="External"/><Relationship Id="rId9" Type="http://schemas.openxmlformats.org/officeDocument/2006/relationships/image" Target="../media/image51.png"/><Relationship Id="rId5" Type="http://schemas.openxmlformats.org/officeDocument/2006/relationships/hyperlink" Target="https://mysteryscience.com/animals/mystery-1/habitats-fossils-environments-over-time/379" TargetMode="External"/><Relationship Id="rId6" Type="http://schemas.openxmlformats.org/officeDocument/2006/relationships/hyperlink" Target="https://mysteryscience.com/animals/mystery-1/habitats-fossils-environments-over-time/379" TargetMode="External"/><Relationship Id="rId7" Type="http://schemas.openxmlformats.org/officeDocument/2006/relationships/hyperlink" Target="https://mysteryscience.com/animals/mystery-2/fossil-evidence-classification/32" TargetMode="External"/><Relationship Id="rId8" Type="http://schemas.openxmlformats.org/officeDocument/2006/relationships/hyperlink" Target="https://mysteryscience.com/animals/mystery-3/fossil-evidence-trace-fossils-animal-behavior/417" TargetMode="External"/><Relationship Id="rId11" Type="http://schemas.openxmlformats.org/officeDocument/2006/relationships/hyperlink" Target="https://mysteryscience.com/docs/ohio" TargetMode="External"/><Relationship Id="rId10" Type="http://schemas.openxmlformats.org/officeDocument/2006/relationships/image" Target="../media/image8.png"/><Relationship Id="rId13" Type="http://schemas.openxmlformats.org/officeDocument/2006/relationships/hyperlink" Target="https://mysteryscience.com/animals/mystery-1/habitats-fossils-environments-over-time/379" TargetMode="External"/><Relationship Id="rId12" Type="http://schemas.openxmlformats.org/officeDocument/2006/relationships/image" Target="../media/image94.jpg"/><Relationship Id="rId15" Type="http://schemas.openxmlformats.org/officeDocument/2006/relationships/hyperlink" Target="https://mysteryscience.com/animals/mystery-3/fossil-evidence-trace-fossils-animal-behavior/417" TargetMode="External"/><Relationship Id="rId14" Type="http://schemas.openxmlformats.org/officeDocument/2006/relationships/hyperlink" Target="https://mysteryscience.com/animals/mystery-2/fossil-evidence-classification/32"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hyperlink" Target="https://mysteryscience.com/water/erosion-earth-s-surface" TargetMode="External"/><Relationship Id="rId9" Type="http://schemas.openxmlformats.org/officeDocument/2006/relationships/image" Target="../media/image50.png"/><Relationship Id="rId5" Type="http://schemas.openxmlformats.org/officeDocument/2006/relationships/hyperlink" Target="https://mysteryscience.com/water/erosion-earth-s-surface" TargetMode="External"/><Relationship Id="rId6" Type="http://schemas.openxmlformats.org/officeDocument/2006/relationships/hyperlink" Target="https://mysteryscience.com/docs/ohio" TargetMode="External"/><Relationship Id="rId7" Type="http://schemas.openxmlformats.org/officeDocument/2006/relationships/image" Target="../media/image63.png"/><Relationship Id="rId8" Type="http://schemas.openxmlformats.org/officeDocument/2006/relationships/image" Target="../media/image54.png"/><Relationship Id="rId11" Type="http://schemas.openxmlformats.org/officeDocument/2006/relationships/image" Target="../media/image67.jpg"/><Relationship Id="rId10" Type="http://schemas.openxmlformats.org/officeDocument/2006/relationships/image" Target="../media/image58.png"/><Relationship Id="rId13" Type="http://schemas.openxmlformats.org/officeDocument/2006/relationships/hyperlink" Target="https://mysteryscience.com/water/mystery-1/mapping-earth-s-surface-features/112" TargetMode="External"/><Relationship Id="rId12" Type="http://schemas.openxmlformats.org/officeDocument/2006/relationships/hyperlink" Target="https://mysteryscience.com/water/mystery-2/rocks-sand-erosion/113" TargetMode="External"/><Relationship Id="rId15" Type="http://schemas.openxmlformats.org/officeDocument/2006/relationships/hyperlink" Target="https://mysteryscience.com/water/mystery-4/erosion-earth-s-surface-landforms/114" TargetMode="External"/><Relationship Id="rId14" Type="http://schemas.openxmlformats.org/officeDocument/2006/relationships/hyperlink" Target="https://mysteryscience.com/water/mystery-3/mapping-severe-weather/802" TargetMode="External"/><Relationship Id="rId17" Type="http://schemas.openxmlformats.org/officeDocument/2006/relationships/hyperlink" Target="https://mysteryscience.com/water/mystery-2/rocks-sand-erosion/113" TargetMode="External"/><Relationship Id="rId16" Type="http://schemas.openxmlformats.org/officeDocument/2006/relationships/hyperlink" Target="https://mysteryscience.com/water/mystery-1/mapping-earth-s-surface-features/112" TargetMode="External"/><Relationship Id="rId19" Type="http://schemas.openxmlformats.org/officeDocument/2006/relationships/hyperlink" Target="https://mysteryscience.com/water/mystery-4/erosion-earth-s-surface-landforms/114" TargetMode="External"/><Relationship Id="rId18" Type="http://schemas.openxmlformats.org/officeDocument/2006/relationships/hyperlink" Target="https://mysteryscience.com/water/mystery-3/mapping-severe-weather/802"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hyperlink" Target="https://mysteryscience.com/water/erosion-earth-s-surface" TargetMode="External"/><Relationship Id="rId9" Type="http://schemas.openxmlformats.org/officeDocument/2006/relationships/hyperlink" Target="https://mysteryscience.com/water/mystery-5/erosion-engineering/152" TargetMode="External"/><Relationship Id="rId5" Type="http://schemas.openxmlformats.org/officeDocument/2006/relationships/hyperlink" Target="https://mysteryscience.com/water/erosion-earth-s-surface" TargetMode="External"/><Relationship Id="rId6" Type="http://schemas.openxmlformats.org/officeDocument/2006/relationships/hyperlink" Target="https://mysteryscience.com/docs/ohio" TargetMode="External"/><Relationship Id="rId7" Type="http://schemas.openxmlformats.org/officeDocument/2006/relationships/image" Target="../media/image65.png"/><Relationship Id="rId8" Type="http://schemas.openxmlformats.org/officeDocument/2006/relationships/hyperlink" Target="https://mysteryscience.com/water/mystery-5/erosion-engineering/152"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8.png"/><Relationship Id="rId4" Type="http://schemas.openxmlformats.org/officeDocument/2006/relationships/hyperlink" Target="https://mysteryscience.com/rocks/earth-s-features-processes" TargetMode="External"/><Relationship Id="rId9" Type="http://schemas.openxmlformats.org/officeDocument/2006/relationships/hyperlink" Target="https://mysteryscience.com/rocks/mystery-4/sedimentary-rock-fossils/825" TargetMode="External"/><Relationship Id="rId5" Type="http://schemas.openxmlformats.org/officeDocument/2006/relationships/hyperlink" Target="https://mysteryscience.com/rocks/earth-s-features-processes" TargetMode="External"/><Relationship Id="rId6" Type="http://schemas.openxmlformats.org/officeDocument/2006/relationships/hyperlink" Target="https://mysteryscience.com/rocks/mystery-1/volcanoes-patterns-of-earth-s-features/53" TargetMode="External"/><Relationship Id="rId7" Type="http://schemas.openxmlformats.org/officeDocument/2006/relationships/hyperlink" Target="https://mysteryscience.com/rocks/mystery-2/volcanoes-rock-cycle/55" TargetMode="External"/><Relationship Id="rId8" Type="http://schemas.openxmlformats.org/officeDocument/2006/relationships/hyperlink" Target="https://mysteryscience.com/rocks/mystery-3/weathering-erosion/57" TargetMode="External"/><Relationship Id="rId11" Type="http://schemas.openxmlformats.org/officeDocument/2006/relationships/image" Target="../media/image62.png"/><Relationship Id="rId10" Type="http://schemas.openxmlformats.org/officeDocument/2006/relationships/hyperlink" Target="https://mysteryscience.com/rocks/mystery-4/erosion-natural-hazards-engineering/58" TargetMode="External"/><Relationship Id="rId13" Type="http://schemas.openxmlformats.org/officeDocument/2006/relationships/hyperlink" Target="https://mysteryscience.com/rocks/mystery-1/volcanoes-patterns-of-earth-s-features/53" TargetMode="External"/><Relationship Id="rId12" Type="http://schemas.openxmlformats.org/officeDocument/2006/relationships/image" Target="../media/image85.png"/><Relationship Id="rId15" Type="http://schemas.openxmlformats.org/officeDocument/2006/relationships/hyperlink" Target="https://mysteryscience.com/rocks/mystery-3/weathering-erosion/57" TargetMode="External"/><Relationship Id="rId14" Type="http://schemas.openxmlformats.org/officeDocument/2006/relationships/hyperlink" Target="https://mysteryscience.com/rocks/mystery-2/volcanoes-rock-cycle/55" TargetMode="External"/><Relationship Id="rId17" Type="http://schemas.openxmlformats.org/officeDocument/2006/relationships/hyperlink" Target="https://mysteryscience.com/rocks/mystery-4/erosion-natural-hazards-engineering/58" TargetMode="External"/><Relationship Id="rId16" Type="http://schemas.openxmlformats.org/officeDocument/2006/relationships/hyperlink" Target="https://mysteryscience.com/rocks/mystery-4/sedimentary-rock-fossils/825" TargetMode="External"/><Relationship Id="rId18" Type="http://schemas.openxmlformats.org/officeDocument/2006/relationships/hyperlink" Target="https://mysteryscience.com/docs/ohio"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hyperlink" Target="https://mysteryscience.com/earth/water-cycle-earth-s-systems" TargetMode="External"/><Relationship Id="rId4" Type="http://schemas.openxmlformats.org/officeDocument/2006/relationships/hyperlink" Target="https://mysteryscience.com/earth/water-cycle-earth-s-systems" TargetMode="External"/><Relationship Id="rId9" Type="http://schemas.openxmlformats.org/officeDocument/2006/relationships/hyperlink" Target="https://mysteryscience.com/earth/mystery-3/groundwater-as-a-natural-resource/123" TargetMode="External"/><Relationship Id="rId5" Type="http://schemas.openxmlformats.org/officeDocument/2006/relationships/image" Target="../media/image8.png"/><Relationship Id="rId6" Type="http://schemas.openxmlformats.org/officeDocument/2006/relationships/hyperlink" Target="https://mysteryscience.com/docs/ohio" TargetMode="External"/><Relationship Id="rId7" Type="http://schemas.openxmlformats.org/officeDocument/2006/relationships/hyperlink" Target="https://mysteryscience.com/earth/mystery-1/hydrosphere-the-roles-of-water/122" TargetMode="External"/><Relationship Id="rId8" Type="http://schemas.openxmlformats.org/officeDocument/2006/relationships/hyperlink" Target="https://mysteryscience.com/earth/mystery-2/mixtures-solutions/796" TargetMode="External"/><Relationship Id="rId11" Type="http://schemas.openxmlformats.org/officeDocument/2006/relationships/hyperlink" Target="https://mysteryscience.com/earth/mystery-5/natural-disasters-engineering/154" TargetMode="External"/><Relationship Id="rId10" Type="http://schemas.openxmlformats.org/officeDocument/2006/relationships/hyperlink" Target="https://mysteryscience.com/earth/mystery-4/water-cycle/124" TargetMode="External"/><Relationship Id="rId13" Type="http://schemas.openxmlformats.org/officeDocument/2006/relationships/hyperlink" Target="https://mysteryscience.com/earth/mystery-1/hydrosphere-the-roles-of-water/122" TargetMode="External"/><Relationship Id="rId12" Type="http://schemas.openxmlformats.org/officeDocument/2006/relationships/image" Target="../media/image60.png"/><Relationship Id="rId15" Type="http://schemas.openxmlformats.org/officeDocument/2006/relationships/hyperlink" Target="https://mysteryscience.com/earth/mystery-3/groundwater-as-a-natural-resource/123" TargetMode="External"/><Relationship Id="rId14" Type="http://schemas.openxmlformats.org/officeDocument/2006/relationships/hyperlink" Target="https://mysteryscience.com/earth/mystery-2/mixtures-solutions/796" TargetMode="External"/><Relationship Id="rId17" Type="http://schemas.openxmlformats.org/officeDocument/2006/relationships/hyperlink" Target="https://mysteryscience.com/earth/mystery-5/natural-disasters-engineering/154" TargetMode="External"/><Relationship Id="rId16" Type="http://schemas.openxmlformats.org/officeDocument/2006/relationships/hyperlink" Target="https://mysteryscience.com/earth/mystery-4/water-cycle/12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hyperlink" Target="https://mysteryscience.com/animal-secrets/mystery-1/animal-needs-food/115" TargetMode="External"/><Relationship Id="rId9" Type="http://schemas.openxmlformats.org/officeDocument/2006/relationships/image" Target="../media/image4.png"/><Relationship Id="rId5" Type="http://schemas.openxmlformats.org/officeDocument/2006/relationships/hyperlink" Target="https://mysteryscience.com/animal-secrets/mystery-2/animal-needs-shelter/134" TargetMode="External"/><Relationship Id="rId6" Type="http://schemas.openxmlformats.org/officeDocument/2006/relationships/hyperlink" Target="https://mysteryscience.com/animal-secrets/mystery-2/animal-needs-shelter/134" TargetMode="External"/><Relationship Id="rId7" Type="http://schemas.openxmlformats.org/officeDocument/2006/relationships/hyperlink" Target="https://mysteryscience.com/animal-secrets/mystery-3/animal-needs-safety/116" TargetMode="External"/><Relationship Id="rId8" Type="http://schemas.openxmlformats.org/officeDocument/2006/relationships/hyperlink" Target="https://mysteryscience.com/animal-secrets/mystery-4/animals-changing-the-environment/142" TargetMode="External"/><Relationship Id="rId11" Type="http://schemas.openxmlformats.org/officeDocument/2006/relationships/hyperlink" Target="https://mysteryscience.com/animal-secrets/animal-needs" TargetMode="External"/><Relationship Id="rId10" Type="http://schemas.openxmlformats.org/officeDocument/2006/relationships/hyperlink" Target="https://mysteryscience.com/docs/ohio" TargetMode="External"/><Relationship Id="rId13" Type="http://schemas.openxmlformats.org/officeDocument/2006/relationships/hyperlink" Target="https://mysteryscience.com/animal-secrets/mystery-1/animal-needs-food/115" TargetMode="External"/><Relationship Id="rId12" Type="http://schemas.openxmlformats.org/officeDocument/2006/relationships/hyperlink" Target="https://mysteryscience.com/animal-secrets/animal-needs" TargetMode="External"/><Relationship Id="rId15" Type="http://schemas.openxmlformats.org/officeDocument/2006/relationships/hyperlink" Target="https://mysteryscience.com/animal-secrets/mystery-3/animal-needs-safety/116" TargetMode="External"/><Relationship Id="rId14" Type="http://schemas.openxmlformats.org/officeDocument/2006/relationships/hyperlink" Target="https://mysteryscience.com/animal-secrets/mystery-2/animal-needs-shelter/134" TargetMode="External"/><Relationship Id="rId16" Type="http://schemas.openxmlformats.org/officeDocument/2006/relationships/hyperlink" Target="https://mysteryscience.com/animal-secrets/mystery-4/animals-changing-the-environment/142"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hyperlink" Target="https://mysteryscience.com/chemistry/chemical-reactions-properties-of-matter" TargetMode="External"/><Relationship Id="rId4" Type="http://schemas.openxmlformats.org/officeDocument/2006/relationships/hyperlink" Target="https://mysteryscience.com/chemistry/chemical-reactions-properties-of-matter" TargetMode="External"/><Relationship Id="rId9" Type="http://schemas.openxmlformats.org/officeDocument/2006/relationships/hyperlink" Target="https://mysteryscience.com/chemistry/mystery-5/gases-particle-models/169" TargetMode="External"/><Relationship Id="rId5" Type="http://schemas.openxmlformats.org/officeDocument/2006/relationships/hyperlink" Target="https://mysteryscience.com/chemistry/mystery-1/chemistry-conservation-of-matter/166" TargetMode="External"/><Relationship Id="rId6" Type="http://schemas.openxmlformats.org/officeDocument/2006/relationships/hyperlink" Target="https://mysteryscience.com/chemistry/mystery-2/dissolving-particulate-nature-of-matter/167" TargetMode="External"/><Relationship Id="rId7" Type="http://schemas.openxmlformats.org/officeDocument/2006/relationships/hyperlink" Target="https://mysteryscience.com/chemistry/mystery-3/acids-reactions-properties-of-matter/168" TargetMode="External"/><Relationship Id="rId8" Type="http://schemas.openxmlformats.org/officeDocument/2006/relationships/hyperlink" Target="https://mysteryscience.com/chemistry/mystery-4/chemical-reactions/110" TargetMode="External"/><Relationship Id="rId11" Type="http://schemas.openxmlformats.org/officeDocument/2006/relationships/hyperlink" Target="https://mysteryscience.com/chemistry/mystery-1/chemistry-conservation-of-matter/166" TargetMode="External"/><Relationship Id="rId10" Type="http://schemas.openxmlformats.org/officeDocument/2006/relationships/image" Target="../media/image66.png"/><Relationship Id="rId13" Type="http://schemas.openxmlformats.org/officeDocument/2006/relationships/hyperlink" Target="https://mysteryscience.com/chemistry/mystery-3/acids-reactions-properties-of-matter/168" TargetMode="External"/><Relationship Id="rId12" Type="http://schemas.openxmlformats.org/officeDocument/2006/relationships/hyperlink" Target="https://mysteryscience.com/chemistry/mystery-2/dissolving-particulate-nature-of-matter/167" TargetMode="External"/><Relationship Id="rId15" Type="http://schemas.openxmlformats.org/officeDocument/2006/relationships/hyperlink" Target="https://mysteryscience.com/chemistry/mystery-5/gases-particle-models/169" TargetMode="External"/><Relationship Id="rId14" Type="http://schemas.openxmlformats.org/officeDocument/2006/relationships/hyperlink" Target="https://mysteryscience.com/chemistry/mystery-4/chemical-reactions/110" TargetMode="External"/><Relationship Id="rId17" Type="http://schemas.openxmlformats.org/officeDocument/2006/relationships/hyperlink" Target="https://mysteryscience.com/docs/ohio" TargetMode="External"/><Relationship Id="rId16"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48.png"/><Relationship Id="rId4" Type="http://schemas.openxmlformats.org/officeDocument/2006/relationships/hyperlink" Target="https://mysteryscience.com/electricity/electricity-light-heat" TargetMode="External"/><Relationship Id="rId9" Type="http://schemas.openxmlformats.org/officeDocument/2006/relationships/image" Target="../media/image39.png"/><Relationship Id="rId5" Type="http://schemas.openxmlformats.org/officeDocument/2006/relationships/hyperlink" Target="https://mysteryscience.com/electricity/electricity-light-heat" TargetMode="External"/><Relationship Id="rId6" Type="http://schemas.openxmlformats.org/officeDocument/2006/relationships/image" Target="../media/image95.png"/><Relationship Id="rId7" Type="http://schemas.openxmlformats.org/officeDocument/2006/relationships/hyperlink" Target="https://mysteryscience.com/energy/mystery-1/renewable-energy-natural-resources/1173" TargetMode="External"/><Relationship Id="rId8" Type="http://schemas.openxmlformats.org/officeDocument/2006/relationships/hyperlink" Target="https://mysteryscience.com/energy/mystery-7/heat-energy-energy-transfer/268" TargetMode="External"/><Relationship Id="rId11" Type="http://schemas.openxmlformats.org/officeDocument/2006/relationships/hyperlink" Target="https://mysteryscience.com/energy/mystery-1/renewable-energy-natural-resources/1173" TargetMode="External"/><Relationship Id="rId10" Type="http://schemas.openxmlformats.org/officeDocument/2006/relationships/hyperlink" Target="https://mysteryscience.com/energy/mystery-6/electrical-energy/37" TargetMode="External"/><Relationship Id="rId13" Type="http://schemas.openxmlformats.org/officeDocument/2006/relationships/hyperlink" Target="https://mysteryscience.com/energy/mystery-6/electrical-energy/37" TargetMode="External"/><Relationship Id="rId12" Type="http://schemas.openxmlformats.org/officeDocument/2006/relationships/hyperlink" Target="https://mysteryscience.com/energy/mystery-6/electrical-energy/37" TargetMode="External"/><Relationship Id="rId15" Type="http://schemas.openxmlformats.org/officeDocument/2006/relationships/hyperlink" Target="https://mysteryscience.com/energy/mystery-7/heat-energy-energy-transfer/268" TargetMode="External"/><Relationship Id="rId14" Type="http://schemas.openxmlformats.org/officeDocument/2006/relationships/hyperlink" Target="https://mysteryscience.com/energy/mystery-7/heat-energy-energy-transfer/268" TargetMode="External"/><Relationship Id="rId17" Type="http://schemas.openxmlformats.org/officeDocument/2006/relationships/hyperlink" Target="https://mysteryscience.com/docs/ohio" TargetMode="External"/><Relationship Id="rId16"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https://mysteryscience.com/ecosystems/ecosystems-the-food-web" TargetMode="External"/><Relationship Id="rId4" Type="http://schemas.openxmlformats.org/officeDocument/2006/relationships/hyperlink" Target="https://mysteryscience.com/ecosystems/ecosystems-the-food-web" TargetMode="External"/><Relationship Id="rId9" Type="http://schemas.openxmlformats.org/officeDocument/2006/relationships/image" Target="../media/image75.png"/><Relationship Id="rId5" Type="http://schemas.openxmlformats.org/officeDocument/2006/relationships/image" Target="../media/image8.png"/><Relationship Id="rId6" Type="http://schemas.openxmlformats.org/officeDocument/2006/relationships/hyperlink" Target="https://mysteryscience.com/docs/ohio" TargetMode="External"/><Relationship Id="rId7" Type="http://schemas.openxmlformats.org/officeDocument/2006/relationships/image" Target="../media/image81.png"/><Relationship Id="rId8" Type="http://schemas.openxmlformats.org/officeDocument/2006/relationships/image" Target="../media/image76.png"/><Relationship Id="rId11" Type="http://schemas.openxmlformats.org/officeDocument/2006/relationships/hyperlink" Target="https://mysteryscience.com/ecosystems/mystery-2/plant-needs-air-water/94" TargetMode="External"/><Relationship Id="rId10" Type="http://schemas.openxmlformats.org/officeDocument/2006/relationships/image" Target="../media/image74.png"/><Relationship Id="rId13" Type="http://schemas.openxmlformats.org/officeDocument/2006/relationships/hyperlink" Target="https://mysteryscience.com/ecosystems/mystery-3/decomposers-matter-cycle/95" TargetMode="External"/><Relationship Id="rId12" Type="http://schemas.openxmlformats.org/officeDocument/2006/relationships/hyperlink" Target="https://mysteryscience.com/ecosystems/mystery-1/food-chains-predators-herbivores-carnivores/119" TargetMode="External"/><Relationship Id="rId15" Type="http://schemas.openxmlformats.org/officeDocument/2006/relationships/hyperlink" Target="https://mysteryscience.com/ecosystems/mystery-3/decomposers-matter-cycle/95" TargetMode="External"/><Relationship Id="rId14" Type="http://schemas.openxmlformats.org/officeDocument/2006/relationships/hyperlink" Target="https://mysteryscience.com/ecosystems/mystery-4/decomposers-nutrients-matter-cycle/215" TargetMode="External"/><Relationship Id="rId17" Type="http://schemas.openxmlformats.org/officeDocument/2006/relationships/hyperlink" Target="https://mysteryscience.com/ecosystems/mystery-4/decomposers-nutrients-matter-cycle/215" TargetMode="External"/><Relationship Id="rId16" Type="http://schemas.openxmlformats.org/officeDocument/2006/relationships/hyperlink" Target="https://mysteryscience.com/ecosystems/mystery-3/decomposers-matter-cycle/95"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8.png"/><Relationship Id="rId4" Type="http://schemas.openxmlformats.org/officeDocument/2006/relationships/hyperlink" Target="https://mysteryscience.com/docs/ohio" TargetMode="External"/><Relationship Id="rId9" Type="http://schemas.openxmlformats.org/officeDocument/2006/relationships/hyperlink" Target="https://mysteryscience.com/ecosystems/mystery-6/food-webs-flow-of-energy/212" TargetMode="External"/><Relationship Id="rId5" Type="http://schemas.openxmlformats.org/officeDocument/2006/relationships/hyperlink" Target="https://mysteryscience.com/ecosystems/ecosystems-the-food-web" TargetMode="External"/><Relationship Id="rId6" Type="http://schemas.openxmlformats.org/officeDocument/2006/relationships/hyperlink" Target="https://mysteryscience.com/ecosystems/ecosystems-the-food-web" TargetMode="External"/><Relationship Id="rId7" Type="http://schemas.openxmlformats.org/officeDocument/2006/relationships/hyperlink" Target="https://mysteryscience.com/ecosystems/mystery-5/ecosystems-matter-cycle/216" TargetMode="External"/><Relationship Id="rId8" Type="http://schemas.openxmlformats.org/officeDocument/2006/relationships/hyperlink" Target="https://mysteryscience.com/ecosystems/mystery-6/protecting-environments/954" TargetMode="External"/><Relationship Id="rId11" Type="http://schemas.openxmlformats.org/officeDocument/2006/relationships/image" Target="../media/image83.png"/><Relationship Id="rId10" Type="http://schemas.openxmlformats.org/officeDocument/2006/relationships/image" Target="../media/image70.png"/><Relationship Id="rId13" Type="http://schemas.openxmlformats.org/officeDocument/2006/relationships/hyperlink" Target="https://mysteryscience.com/ecosystems/mystery-6/food-webs-flow-of-energy/212" TargetMode="External"/><Relationship Id="rId12" Type="http://schemas.openxmlformats.org/officeDocument/2006/relationships/hyperlink" Target="https://mysteryscience.com/ecosystems/mystery-5/ecosystems-matter-cycle/216" TargetMode="External"/><Relationship Id="rId14" Type="http://schemas.openxmlformats.org/officeDocument/2006/relationships/hyperlink" Target="https://mysteryscience.com/ecosystems/mystery-6/food-webs-flow-of-energy/212"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hyperlink" Target="https://mysteryscience.com/astronomy/mystery-1/day-night-earth-s-rotation/378" TargetMode="External"/><Relationship Id="rId5" Type="http://schemas.openxmlformats.org/officeDocument/2006/relationships/image" Target="../media/image77.png"/><Relationship Id="rId6" Type="http://schemas.openxmlformats.org/officeDocument/2006/relationships/image" Target="../media/image82.png"/><Relationship Id="rId7" Type="http://schemas.openxmlformats.org/officeDocument/2006/relationships/image" Target="../media/image69.png"/><Relationship Id="rId8" Type="http://schemas.openxmlformats.org/officeDocument/2006/relationships/hyperlink" Target="https://mysteryscience.com/astronomy/mystery-1/day-night-earth-s-rotation/378" TargetMode="External"/><Relationship Id="rId20" Type="http://schemas.openxmlformats.org/officeDocument/2006/relationships/hyperlink" Target="https://mysteryscience.com/astronomy/mystery-3/seasonal-changes-shadow-length/76" TargetMode="External"/><Relationship Id="rId22" Type="http://schemas.openxmlformats.org/officeDocument/2006/relationships/hyperlink" Target="https://mysteryscience.com/astronomy/earth-space-patterns" TargetMode="External"/><Relationship Id="rId21" Type="http://schemas.openxmlformats.org/officeDocument/2006/relationships/hyperlink" Target="https://mysteryscience.com/astronomy/earth-space-patterns" TargetMode="External"/><Relationship Id="rId24" Type="http://schemas.openxmlformats.org/officeDocument/2006/relationships/hyperlink" Target="https://mysteryscience.com/astronomy/mystery-5/moon-phases-lunar-cycle/77" TargetMode="External"/><Relationship Id="rId23" Type="http://schemas.openxmlformats.org/officeDocument/2006/relationships/hyperlink" Target="https://mysteryscience.com/astronomy/mystery-4/seasonal-patterns-earth-s-orbit/75" TargetMode="External"/><Relationship Id="rId26" Type="http://schemas.openxmlformats.org/officeDocument/2006/relationships/hyperlink" Target="https://mysteryscience.com/docs/ohio" TargetMode="External"/><Relationship Id="rId25" Type="http://schemas.openxmlformats.org/officeDocument/2006/relationships/image" Target="../media/image8.png"/><Relationship Id="rId11" Type="http://schemas.openxmlformats.org/officeDocument/2006/relationships/hyperlink" Target="https://mysteryscience.com/astronomy/mystery-2/earth-s-rotation-daily-shadow-patterns/74" TargetMode="External"/><Relationship Id="rId10" Type="http://schemas.openxmlformats.org/officeDocument/2006/relationships/hyperlink" Target="https://mysteryscience.com/astronomy/mystery-2/earth-s-rotation-daily-shadow-patterns/74" TargetMode="External"/><Relationship Id="rId13" Type="http://schemas.openxmlformats.org/officeDocument/2006/relationships/hyperlink" Target="https://mysteryscience.com/astronomy/mystery-3/seasonal-changes-shadow-length/76" TargetMode="External"/><Relationship Id="rId12" Type="http://schemas.openxmlformats.org/officeDocument/2006/relationships/hyperlink" Target="https://mysteryscience.com/astronomy/mystery-3/seasonal-changes-shadow-length/76" TargetMode="External"/><Relationship Id="rId15" Type="http://schemas.openxmlformats.org/officeDocument/2006/relationships/hyperlink" Target="https://mysteryscience.com/astronomy/mystery-4/seasonal-patterns-earth-s-orbit/75" TargetMode="External"/><Relationship Id="rId14" Type="http://schemas.openxmlformats.org/officeDocument/2006/relationships/hyperlink" Target="https://mysteryscience.com/astronomy/mystery-4/seasonal-patterns-earth-s-orbit/75" TargetMode="External"/><Relationship Id="rId17" Type="http://schemas.openxmlformats.org/officeDocument/2006/relationships/hyperlink" Target="https://mysteryscience.com/astronomy/mystery-5/moon-phases-lunar-cycle/77" TargetMode="External"/><Relationship Id="rId16" Type="http://schemas.openxmlformats.org/officeDocument/2006/relationships/hyperlink" Target="https://mysteryscience.com/astronomy/mystery-5/moon-phases-lunar-cycle/77" TargetMode="External"/><Relationship Id="rId19" Type="http://schemas.openxmlformats.org/officeDocument/2006/relationships/hyperlink" Target="https://mysteryscience.com/astronomy/mystery-1/day-night-earth-s-rotation/378" TargetMode="External"/><Relationship Id="rId18" Type="http://schemas.openxmlformats.org/officeDocument/2006/relationships/hyperlink" Target="https://mysteryscience.com/astronomy/mystery-2/earth-s-rotation-daily-shadow-patterns/74"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73.png"/><Relationship Id="rId4" Type="http://schemas.openxmlformats.org/officeDocument/2006/relationships/image" Target="../media/image78.png"/><Relationship Id="rId9" Type="http://schemas.openxmlformats.org/officeDocument/2006/relationships/hyperlink" Target="https://mysteryscience.com/astronomy/mystery-7/gravity/290" TargetMode="External"/><Relationship Id="rId5" Type="http://schemas.openxmlformats.org/officeDocument/2006/relationships/image" Target="../media/image72.png"/><Relationship Id="rId6" Type="http://schemas.openxmlformats.org/officeDocument/2006/relationships/hyperlink" Target="https://mysteryscience.com/astronomy/mystery-6/solar-system-sun-brightness/908" TargetMode="External"/><Relationship Id="rId7" Type="http://schemas.openxmlformats.org/officeDocument/2006/relationships/hyperlink" Target="https://mysteryscience.com/astronomy/mystery-6/solar-system-sun-brightness/908" TargetMode="External"/><Relationship Id="rId8" Type="http://schemas.openxmlformats.org/officeDocument/2006/relationships/hyperlink" Target="https://mysteryscience.com/astronomy/mystery-7/gravity/290" TargetMode="External"/><Relationship Id="rId11" Type="http://schemas.openxmlformats.org/officeDocument/2006/relationships/hyperlink" Target="https://mysteryscience.com/astronomy/mystery-8/star-brightness-habitable-planets/294" TargetMode="External"/><Relationship Id="rId10" Type="http://schemas.openxmlformats.org/officeDocument/2006/relationships/hyperlink" Target="https://mysteryscience.com/astronomy/mystery-8/star-brightness-habitable-planets/294" TargetMode="External"/><Relationship Id="rId13" Type="http://schemas.openxmlformats.org/officeDocument/2006/relationships/hyperlink" Target="https://mysteryscience.com/astronomy/mystery-6/solar-system-sun-brightness/908" TargetMode="External"/><Relationship Id="rId12" Type="http://schemas.openxmlformats.org/officeDocument/2006/relationships/hyperlink" Target="https://mysteryscience.com/astronomy/mystery-7/gravity/290" TargetMode="External"/><Relationship Id="rId15" Type="http://schemas.openxmlformats.org/officeDocument/2006/relationships/hyperlink" Target="https://mysteryscience.com/solarsystem/stars-planets" TargetMode="External"/><Relationship Id="rId14" Type="http://schemas.openxmlformats.org/officeDocument/2006/relationships/hyperlink" Target="https://mysteryscience.com/astronomy/mystery-8/star-brightness-habitable-planets/294" TargetMode="External"/><Relationship Id="rId17" Type="http://schemas.openxmlformats.org/officeDocument/2006/relationships/image" Target="../media/image8.png"/><Relationship Id="rId16" Type="http://schemas.openxmlformats.org/officeDocument/2006/relationships/hyperlink" Target="https://mysteryscience.com/solarsystem/stars-planets" TargetMode="External"/><Relationship Id="rId18" Type="http://schemas.openxmlformats.org/officeDocument/2006/relationships/hyperlink" Target="https://mysteryscience.com/docs/ohio"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hyperlink" Target="https://mysteryscience.com/energy/mystery-1/speed-energy/304" TargetMode="External"/><Relationship Id="rId4" Type="http://schemas.openxmlformats.org/officeDocument/2006/relationships/hyperlink" Target="https://mysteryscience.com/energy/mystery-2/collisions-energy-transfer/380" TargetMode="External"/><Relationship Id="rId9" Type="http://schemas.openxmlformats.org/officeDocument/2006/relationships/image" Target="../media/image39.png"/><Relationship Id="rId5" Type="http://schemas.openxmlformats.org/officeDocument/2006/relationships/hyperlink" Target="https://mysteryscience.com/energy/mystery-3/collisions-energy-transfer/963" TargetMode="External"/><Relationship Id="rId6" Type="http://schemas.openxmlformats.org/officeDocument/2006/relationships/hyperlink" Target="https://mysteryscience.com/energy/mystery-4/energy-transfer-engineering/35" TargetMode="External"/><Relationship Id="rId7" Type="http://schemas.openxmlformats.org/officeDocument/2006/relationships/hyperlink" Target="https://mysteryscience.com/energy/mystery-5/energy-transfer-engineering/36" TargetMode="External"/><Relationship Id="rId8" Type="http://schemas.openxmlformats.org/officeDocument/2006/relationships/image" Target="../media/image84.png"/><Relationship Id="rId11" Type="http://schemas.openxmlformats.org/officeDocument/2006/relationships/hyperlink" Target="https://mysteryscience.com/energy/mystery-1/speed-energy/304" TargetMode="External"/><Relationship Id="rId10" Type="http://schemas.openxmlformats.org/officeDocument/2006/relationships/image" Target="../media/image90.png"/><Relationship Id="rId13" Type="http://schemas.openxmlformats.org/officeDocument/2006/relationships/hyperlink" Target="https://mysteryscience.com/energy/mystery-3/energy-transfer-engineering/381" TargetMode="External"/><Relationship Id="rId12" Type="http://schemas.openxmlformats.org/officeDocument/2006/relationships/hyperlink" Target="https://mysteryscience.com/energy/mystery-2/collisions-energy-transfer/380" TargetMode="External"/><Relationship Id="rId15" Type="http://schemas.openxmlformats.org/officeDocument/2006/relationships/hyperlink" Target="https://mysteryscience.com/energy/mystery-5/energy-transfer-engineering/36" TargetMode="External"/><Relationship Id="rId14" Type="http://schemas.openxmlformats.org/officeDocument/2006/relationships/hyperlink" Target="https://mysteryscience.com/energy/mystery-4/energy-transfer-engineering/35" TargetMode="External"/><Relationship Id="rId17" Type="http://schemas.openxmlformats.org/officeDocument/2006/relationships/hyperlink" Target="https://mysteryscience.com/energy/energy-energy-transfer-electricity" TargetMode="External"/><Relationship Id="rId16" Type="http://schemas.openxmlformats.org/officeDocument/2006/relationships/hyperlink" Target="https://mysteryscience.com/energy/energy-energy-transfer-electricity" TargetMode="External"/><Relationship Id="rId19" Type="http://schemas.openxmlformats.org/officeDocument/2006/relationships/hyperlink" Target="https://mysteryscience.com/docs/ohio" TargetMode="External"/><Relationship Id="rId18"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hyperlink" Target="https://mysteryscience.com/body/human-body-vision-the-brain" TargetMode="External"/><Relationship Id="rId4" Type="http://schemas.openxmlformats.org/officeDocument/2006/relationships/hyperlink" Target="https://mysteryscience.com/body/human-body-vision-the-brain" TargetMode="External"/><Relationship Id="rId9" Type="http://schemas.openxmlformats.org/officeDocument/2006/relationships/image" Target="../media/image40.png"/><Relationship Id="rId5" Type="http://schemas.openxmlformats.org/officeDocument/2006/relationships/hyperlink" Target="https://mysteryscience.com/body/mystery-1/muscles-skeleton/59" TargetMode="External"/><Relationship Id="rId6" Type="http://schemas.openxmlformats.org/officeDocument/2006/relationships/hyperlink" Target="https://mysteryscience.com/body/mystery-2/light-eyes-vision/60" TargetMode="External"/><Relationship Id="rId7" Type="http://schemas.openxmlformats.org/officeDocument/2006/relationships/hyperlink" Target="https://mysteryscience.com/body/mystery-3/structure-function-of-eyes/61" TargetMode="External"/><Relationship Id="rId8" Type="http://schemas.openxmlformats.org/officeDocument/2006/relationships/hyperlink" Target="https://mysteryscience.com/body/mystery-4/brain-nerves-information-processing/62" TargetMode="External"/><Relationship Id="rId20" Type="http://schemas.openxmlformats.org/officeDocument/2006/relationships/image" Target="../media/image93.png"/><Relationship Id="rId11" Type="http://schemas.openxmlformats.org/officeDocument/2006/relationships/hyperlink" Target="https://mysteryscience.com/body/mystery-2/light-eyes-vision/60" TargetMode="External"/><Relationship Id="rId10" Type="http://schemas.openxmlformats.org/officeDocument/2006/relationships/hyperlink" Target="https://mysteryscience.com/body/mystery-1/muscles-skeleton/59" TargetMode="External"/><Relationship Id="rId13" Type="http://schemas.openxmlformats.org/officeDocument/2006/relationships/hyperlink" Target="https://mysteryscience.com/body/mystery-4/brain-nerves-information-processing/62" TargetMode="External"/><Relationship Id="rId12" Type="http://schemas.openxmlformats.org/officeDocument/2006/relationships/hyperlink" Target="https://mysteryscience.com/body/mystery-3/structure-function-of-eyes/61" TargetMode="External"/><Relationship Id="rId15" Type="http://schemas.openxmlformats.org/officeDocument/2006/relationships/hyperlink" Target="https://mysteryscience.com/docs/ohio" TargetMode="External"/><Relationship Id="rId14" Type="http://schemas.openxmlformats.org/officeDocument/2006/relationships/image" Target="../media/image8.png"/><Relationship Id="rId17" Type="http://schemas.openxmlformats.org/officeDocument/2006/relationships/image" Target="../media/image86.png"/><Relationship Id="rId16" Type="http://schemas.openxmlformats.org/officeDocument/2006/relationships/image" Target="../media/image88.png"/><Relationship Id="rId19" Type="http://schemas.openxmlformats.org/officeDocument/2006/relationships/image" Target="../media/image51.png"/><Relationship Id="rId18" Type="http://schemas.openxmlformats.org/officeDocument/2006/relationships/image" Target="../media/image9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hyperlink" Target="https://mysteryscience.com/waves/sound-waves-communication" TargetMode="External"/><Relationship Id="rId4" Type="http://schemas.openxmlformats.org/officeDocument/2006/relationships/hyperlink" Target="https://mysteryscience.com/waves/sound-waves-communication" TargetMode="External"/><Relationship Id="rId9" Type="http://schemas.openxmlformats.org/officeDocument/2006/relationships/hyperlink" Target="https://mysteryscience.com/waves/mystery-1/sound-vibration-engineering/50" TargetMode="External"/><Relationship Id="rId5" Type="http://schemas.openxmlformats.org/officeDocument/2006/relationships/hyperlink" Target="https://mysteryscience.com/docs/ohio" TargetMode="External"/><Relationship Id="rId6" Type="http://schemas.openxmlformats.org/officeDocument/2006/relationships/image" Target="../media/image8.png"/><Relationship Id="rId7" Type="http://schemas.openxmlformats.org/officeDocument/2006/relationships/hyperlink" Target="https://mysteryscience.com/waves/mystery-1/pattern-transfer-technology/965" TargetMode="External"/><Relationship Id="rId8" Type="http://schemas.openxmlformats.org/officeDocument/2006/relationships/hyperlink" Target="https://mysteryscience.com/waves/mystery-1/pattern-transfer-technology/965" TargetMode="External"/><Relationship Id="rId11" Type="http://schemas.openxmlformats.org/officeDocument/2006/relationships/hyperlink" Target="https://mysteryscience.com/waves/mystery-3/sound-waves-wavelength/52" TargetMode="External"/><Relationship Id="rId10" Type="http://schemas.openxmlformats.org/officeDocument/2006/relationships/hyperlink" Target="https://mysteryscience.com/waves/mystery-2/sound-vibrations/51" TargetMode="External"/><Relationship Id="rId13" Type="http://schemas.openxmlformats.org/officeDocument/2006/relationships/image" Target="../media/image91.png"/><Relationship Id="rId12" Type="http://schemas.openxmlformats.org/officeDocument/2006/relationships/image" Target="../media/image87.png"/><Relationship Id="rId15" Type="http://schemas.openxmlformats.org/officeDocument/2006/relationships/hyperlink" Target="https://mysteryscience.com/waves/mystery-2/sound-vibrations/51" TargetMode="External"/><Relationship Id="rId14" Type="http://schemas.openxmlformats.org/officeDocument/2006/relationships/hyperlink" Target="https://mysteryscience.com/waves/mystery-1/sound-vibration-engineering/50" TargetMode="External"/><Relationship Id="rId17" Type="http://schemas.openxmlformats.org/officeDocument/2006/relationships/hyperlink" Target="https://mysteryscience.com/waves/mystery-3/sound-waves-wavelength/52" TargetMode="External"/><Relationship Id="rId16" Type="http://schemas.openxmlformats.org/officeDocument/2006/relationships/hyperlink" Target="https://mysteryscience.com/waves/mystery-3/sound-waves-wavelength/5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hyperlink" Target="https://mysteryscience.com/plant-secrets/mystery-1/living-nonliving/833" TargetMode="External"/><Relationship Id="rId9" Type="http://schemas.openxmlformats.org/officeDocument/2006/relationships/hyperlink" Target="https://mysteryscience.com/storms/severe-weather" TargetMode="External"/><Relationship Id="rId5" Type="http://schemas.openxmlformats.org/officeDocument/2006/relationships/hyperlink" Target="https://mysteryscience.com/plant-secrets/mystery-2/plant-needs-water-light/570?r=60189738" TargetMode="External"/><Relationship Id="rId6" Type="http://schemas.openxmlformats.org/officeDocument/2006/relationships/hyperlink" Target="https://mysteryscience.com/plant-secrets/mystery-3/human-impacts-on-the-environment/159?r=60189738" TargetMode="External"/><Relationship Id="rId7" Type="http://schemas.openxmlformats.org/officeDocument/2006/relationships/image" Target="../media/image4.png"/><Relationship Id="rId8" Type="http://schemas.openxmlformats.org/officeDocument/2006/relationships/image" Target="../media/image22.png"/><Relationship Id="rId11" Type="http://schemas.openxmlformats.org/officeDocument/2006/relationships/hyperlink" Target="https://mysteryscience.com/docs/ohio" TargetMode="External"/><Relationship Id="rId10" Type="http://schemas.openxmlformats.org/officeDocument/2006/relationships/hyperlink" Target="https://mysteryscience.com/storms/severe-weather"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hyperlink" Target="https://mysteryscience.com/storms/severe-weather" TargetMode="External"/><Relationship Id="rId9" Type="http://schemas.openxmlformats.org/officeDocument/2006/relationships/hyperlink" Target="https://mysteryscience.com/storms/mystery-3/weather-conditions/704" TargetMode="External"/><Relationship Id="rId5" Type="http://schemas.openxmlformats.org/officeDocument/2006/relationships/hyperlink" Target="https://mysteryscience.com/storms/severe-weather" TargetMode="External"/><Relationship Id="rId6" Type="http://schemas.openxmlformats.org/officeDocument/2006/relationships/hyperlink" Target="https://mysteryscience.com/storms/mystery-1/severe-weather-preparation/717" TargetMode="External"/><Relationship Id="rId7" Type="http://schemas.openxmlformats.org/officeDocument/2006/relationships/hyperlink" Target="https://mysteryscience.com/storms/mystery-1/severe-weather-preparation/717" TargetMode="External"/><Relationship Id="rId8" Type="http://schemas.openxmlformats.org/officeDocument/2006/relationships/hyperlink" Target="https://mysteryscience.com/storms/mystery-2/wind-storms/713" TargetMode="External"/><Relationship Id="rId11" Type="http://schemas.openxmlformats.org/officeDocument/2006/relationships/hyperlink" Target="https://mysteryscience.com/storms/mystery-1/severe-weather-preparation/717" TargetMode="External"/><Relationship Id="rId10" Type="http://schemas.openxmlformats.org/officeDocument/2006/relationships/image" Target="../media/image5.png"/><Relationship Id="rId13" Type="http://schemas.openxmlformats.org/officeDocument/2006/relationships/hyperlink" Target="https://mysteryscience.com/storms/mystery-3/weather-conditions/704" TargetMode="External"/><Relationship Id="rId12" Type="http://schemas.openxmlformats.org/officeDocument/2006/relationships/hyperlink" Target="https://mysteryscience.com/storms/mystery-2/wind-storms/713" TargetMode="External"/><Relationship Id="rId14" Type="http://schemas.openxmlformats.org/officeDocument/2006/relationships/hyperlink" Target="https://mysteryscience.com/docs/ohio"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hyperlink" Target="https://mysteryscience.com/seasons/weather-patterns" TargetMode="External"/><Relationship Id="rId9" Type="http://schemas.openxmlformats.org/officeDocument/2006/relationships/hyperlink" Target="https://mysteryscience.com/seasons/mystery-3/animals-changing-their-environment/719" TargetMode="External"/><Relationship Id="rId5" Type="http://schemas.openxmlformats.org/officeDocument/2006/relationships/hyperlink" Target="https://mysteryscience.com/seasons/weather-patterns" TargetMode="External"/><Relationship Id="rId6" Type="http://schemas.openxmlformats.org/officeDocument/2006/relationships/hyperlink" Target="https://mysteryscience.com/seasons/mystery-1/local-weather-daily-patterns/708" TargetMode="External"/><Relationship Id="rId7" Type="http://schemas.openxmlformats.org/officeDocument/2006/relationships/hyperlink" Target="https://mysteryscience.com/seasons/mystery-1/local-weather-daily-patterns/708" TargetMode="External"/><Relationship Id="rId8" Type="http://schemas.openxmlformats.org/officeDocument/2006/relationships/hyperlink" Target="https://mysteryscience.com/seasons/mystery-2/seasonal-patterns/709" TargetMode="External"/><Relationship Id="rId11" Type="http://schemas.openxmlformats.org/officeDocument/2006/relationships/hyperlink" Target="https://mysteryscience.com/seasons/mystery-1/local-weather-daily-patterns/708" TargetMode="External"/><Relationship Id="rId10" Type="http://schemas.openxmlformats.org/officeDocument/2006/relationships/image" Target="../media/image16.png"/><Relationship Id="rId13" Type="http://schemas.openxmlformats.org/officeDocument/2006/relationships/hyperlink" Target="https://mysteryscience.com/seasons/mystery-3/animals-changing-their-environment/719" TargetMode="External"/><Relationship Id="rId12" Type="http://schemas.openxmlformats.org/officeDocument/2006/relationships/hyperlink" Target="https://mysteryscience.com/seasons/mystery-2/seasonal-patterns/709" TargetMode="External"/><Relationship Id="rId14" Type="http://schemas.openxmlformats.org/officeDocument/2006/relationships/hyperlink" Target="https://mysteryscience.com/docs/ohio"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hyperlink" Target="https://mysteryscience.com/sun-shadows/mystery-1/sun-shadows-daily-patterns/82" TargetMode="External"/><Relationship Id="rId4" Type="http://schemas.openxmlformats.org/officeDocument/2006/relationships/hyperlink" Target="https://mysteryscience.com/sun-shadows/mystery-2/sun-shadows-daily-patterns/138" TargetMode="External"/><Relationship Id="rId9" Type="http://schemas.openxmlformats.org/officeDocument/2006/relationships/image" Target="../media/image2.png"/><Relationship Id="rId5" Type="http://schemas.openxmlformats.org/officeDocument/2006/relationships/hyperlink" Target="https://mysteryscience.com/sun-shadows/mystery-2/sun-shadows-daily-patterns/138" TargetMode="External"/><Relationship Id="rId6" Type="http://schemas.openxmlformats.org/officeDocument/2006/relationships/hyperlink" Target="https://mysteryscience.com/sun-shadows/mystery-3/sun-daily-patterns/81" TargetMode="External"/><Relationship Id="rId7" Type="http://schemas.openxmlformats.org/officeDocument/2006/relationships/hyperlink" Target="https://mysteryscience.com/sun-shadows/mystery-4/daylight-seasonal-patterns/143" TargetMode="External"/><Relationship Id="rId8" Type="http://schemas.openxmlformats.org/officeDocument/2006/relationships/hyperlink" Target="https://mysteryscience.com/sun-shadows/mystery-4/daylight-seasonal-patterns/143" TargetMode="External"/><Relationship Id="rId11" Type="http://schemas.openxmlformats.org/officeDocument/2006/relationships/hyperlink" Target="https://mysteryscience.com/docs/ohio" TargetMode="External"/><Relationship Id="rId10" Type="http://schemas.openxmlformats.org/officeDocument/2006/relationships/image" Target="../media/image8.png"/><Relationship Id="rId13" Type="http://schemas.openxmlformats.org/officeDocument/2006/relationships/hyperlink" Target="https://mysteryscience.com/sun-shadows/day-patterns" TargetMode="External"/><Relationship Id="rId12" Type="http://schemas.openxmlformats.org/officeDocument/2006/relationships/hyperlink" Target="https://mysteryscience.com/sun-shadows/day-patterns" TargetMode="External"/><Relationship Id="rId15" Type="http://schemas.openxmlformats.org/officeDocument/2006/relationships/hyperlink" Target="https://mysteryscience.com/sun-shadows/mystery-2/sun-shadows-daily-patterns/138" TargetMode="External"/><Relationship Id="rId14" Type="http://schemas.openxmlformats.org/officeDocument/2006/relationships/hyperlink" Target="https://mysteryscience.com/sun-shadows/mystery-1/sun-shadows-daily-patterns/82" TargetMode="External"/><Relationship Id="rId17" Type="http://schemas.openxmlformats.org/officeDocument/2006/relationships/hyperlink" Target="https://mysteryscience.com/sun-shadows/mystery-4/daylight-seasonal-patterns/143" TargetMode="External"/><Relationship Id="rId16" Type="http://schemas.openxmlformats.org/officeDocument/2006/relationships/hyperlink" Target="https://mysteryscience.com/sun-shadows/mystery-3/sun-daily-patterns/8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hyperlink" Target="https://mysteryscience.com/moon-stars/mystery-1/moon-phases-patterns/812" TargetMode="External"/><Relationship Id="rId4" Type="http://schemas.openxmlformats.org/officeDocument/2006/relationships/hyperlink" Target="https://mysteryscience.com/moon-stars/mystery-2/stars-daily-patterns/128" TargetMode="External"/><Relationship Id="rId9" Type="http://schemas.openxmlformats.org/officeDocument/2006/relationships/hyperlink" Target="https://mysteryscience.com/docs/ohio" TargetMode="External"/><Relationship Id="rId5" Type="http://schemas.openxmlformats.org/officeDocument/2006/relationships/hyperlink" Target="https://mysteryscience.com/moon-stars/mystery-3/stars-seasonal-patterns/156" TargetMode="External"/><Relationship Id="rId6" Type="http://schemas.openxmlformats.org/officeDocument/2006/relationships/hyperlink" Target="https://mysteryscience.com/moon-stars/mystery-3/stars-seasonal-patterns/156" TargetMode="External"/><Relationship Id="rId7" Type="http://schemas.openxmlformats.org/officeDocument/2006/relationships/image" Target="../media/image12.png"/><Relationship Id="rId8" Type="http://schemas.openxmlformats.org/officeDocument/2006/relationships/image" Target="../media/image8.png"/><Relationship Id="rId11" Type="http://schemas.openxmlformats.org/officeDocument/2006/relationships/hyperlink" Target="https://mysteryscience.com/moon-stars/night-patterns" TargetMode="External"/><Relationship Id="rId10" Type="http://schemas.openxmlformats.org/officeDocument/2006/relationships/hyperlink" Target="https://mysteryscience.com/moon-stars/night-patterns" TargetMode="External"/><Relationship Id="rId13" Type="http://schemas.openxmlformats.org/officeDocument/2006/relationships/hyperlink" Target="https://mysteryscience.com/moon-stars/mystery-2/stars-daily-patterns/128" TargetMode="External"/><Relationship Id="rId12" Type="http://schemas.openxmlformats.org/officeDocument/2006/relationships/hyperlink" Target="https://mysteryscience.com/moon-stars/mystery-1/moon-phases-patterns/812" TargetMode="External"/><Relationship Id="rId14" Type="http://schemas.openxmlformats.org/officeDocument/2006/relationships/hyperlink" Target="https://mysteryscience.com/moon-stars/mystery-3/stars-seasonal-patterns/156"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hyperlink" Target="https://mysteryscience.com/light/mystery-1/sounds-vibrations/105" TargetMode="External"/><Relationship Id="rId4" Type="http://schemas.openxmlformats.org/officeDocument/2006/relationships/hyperlink" Target="https://mysteryscience.com/light/mystery-2/sounds-vibrations/144" TargetMode="External"/><Relationship Id="rId9" Type="http://schemas.openxmlformats.org/officeDocument/2006/relationships/hyperlink" Target="https://mysteryscience.com/light/mystery-5/light-communication-engineering/131" TargetMode="External"/><Relationship Id="rId5" Type="http://schemas.openxmlformats.org/officeDocument/2006/relationships/hyperlink" Target="https://mysteryscience.com/light/mystery-2/sounds-vibrations/144" TargetMode="External"/><Relationship Id="rId6" Type="http://schemas.openxmlformats.org/officeDocument/2006/relationships/hyperlink" Target="https://mysteryscience.com/light/mystery-3/light-materials-transparent-opaque/106" TargetMode="External"/><Relationship Id="rId7" Type="http://schemas.openxmlformats.org/officeDocument/2006/relationships/hyperlink" Target="https://mysteryscience.com/light/mystery-4/light-illumination/137" TargetMode="External"/><Relationship Id="rId8" Type="http://schemas.openxmlformats.org/officeDocument/2006/relationships/hyperlink" Target="https://mysteryscience.com/light/mystery-4/light-illumination/137" TargetMode="External"/><Relationship Id="rId20" Type="http://schemas.openxmlformats.org/officeDocument/2006/relationships/hyperlink" Target="https://mysteryscience.com/docs/ohio" TargetMode="External"/><Relationship Id="rId11" Type="http://schemas.openxmlformats.org/officeDocument/2006/relationships/hyperlink" Target="https://mysteryscience.com/light/mystery-6/lights-sounds-communication/155" TargetMode="External"/><Relationship Id="rId10" Type="http://schemas.openxmlformats.org/officeDocument/2006/relationships/hyperlink" Target="https://mysteryscience.com/light/mystery-6/lights-sounds-communication/155" TargetMode="External"/><Relationship Id="rId13" Type="http://schemas.openxmlformats.org/officeDocument/2006/relationships/hyperlink" Target="https://mysteryscience.com/light/mystery-1/sounds-vibrations/105" TargetMode="External"/><Relationship Id="rId12" Type="http://schemas.openxmlformats.org/officeDocument/2006/relationships/image" Target="../media/image14.png"/><Relationship Id="rId15" Type="http://schemas.openxmlformats.org/officeDocument/2006/relationships/hyperlink" Target="https://mysteryscience.com/light/mystery-3/light-materials-transparent-opaque/106" TargetMode="External"/><Relationship Id="rId14" Type="http://schemas.openxmlformats.org/officeDocument/2006/relationships/hyperlink" Target="https://mysteryscience.com/light/mystery-2/sounds-vibrations/144" TargetMode="External"/><Relationship Id="rId17" Type="http://schemas.openxmlformats.org/officeDocument/2006/relationships/hyperlink" Target="https://mysteryscience.com/light/mystery-5/light-communication-engineering/131" TargetMode="External"/><Relationship Id="rId16" Type="http://schemas.openxmlformats.org/officeDocument/2006/relationships/hyperlink" Target="https://mysteryscience.com/light/mystery-4/light-illumination/137" TargetMode="External"/><Relationship Id="rId19" Type="http://schemas.openxmlformats.org/officeDocument/2006/relationships/image" Target="../media/image8.png"/><Relationship Id="rId18" Type="http://schemas.openxmlformats.org/officeDocument/2006/relationships/hyperlink" Target="https://mysteryscience.com/light/mystery-6/lights-sounds-communication/155"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49"/>
          <p:cNvSpPr/>
          <p:nvPr/>
        </p:nvSpPr>
        <p:spPr>
          <a:xfrm>
            <a:off x="0" y="3200400"/>
            <a:ext cx="3719400" cy="45720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49"/>
          <p:cNvSpPr/>
          <p:nvPr/>
        </p:nvSpPr>
        <p:spPr>
          <a:xfrm>
            <a:off x="3719400" y="3200400"/>
            <a:ext cx="6355200" cy="45720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49"/>
          <p:cNvSpPr txBox="1"/>
          <p:nvPr/>
        </p:nvSpPr>
        <p:spPr>
          <a:xfrm>
            <a:off x="454425" y="685800"/>
            <a:ext cx="6663000" cy="124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3200">
                <a:latin typeface="Poppins"/>
                <a:ea typeface="Poppins"/>
                <a:cs typeface="Poppins"/>
                <a:sym typeface="Poppins"/>
              </a:rPr>
              <a:t>Mystery Science Alignment with Ohio Science Standards</a:t>
            </a:r>
            <a:endParaRPr b="1" sz="1800">
              <a:latin typeface="Poppins"/>
              <a:ea typeface="Poppins"/>
              <a:cs typeface="Poppins"/>
              <a:sym typeface="Poppins"/>
            </a:endParaRPr>
          </a:p>
        </p:txBody>
      </p:sp>
      <p:sp>
        <p:nvSpPr>
          <p:cNvPr id="192" name="Google Shape;192;p49"/>
          <p:cNvSpPr txBox="1"/>
          <p:nvPr/>
        </p:nvSpPr>
        <p:spPr>
          <a:xfrm>
            <a:off x="4114800" y="3669950"/>
            <a:ext cx="5489100" cy="2959500"/>
          </a:xfrm>
          <a:prstGeom prst="rect">
            <a:avLst/>
          </a:prstGeom>
          <a:noFill/>
          <a:ln>
            <a:noFill/>
          </a:ln>
        </p:spPr>
        <p:txBody>
          <a:bodyPr anchorCtr="0" anchor="t" bIns="0" lIns="0" spcFirstLastPara="1" rIns="0" wrap="square" tIns="0">
            <a:noAutofit/>
          </a:bodyPr>
          <a:lstStyle/>
          <a:p>
            <a:pPr indent="0" lvl="0" marL="0" marR="27310" rtl="0" algn="l">
              <a:spcBef>
                <a:spcPts val="0"/>
              </a:spcBef>
              <a:spcAft>
                <a:spcPts val="0"/>
              </a:spcAft>
              <a:buNone/>
            </a:pPr>
            <a:r>
              <a:rPr b="1" lang="en" sz="1200">
                <a:solidFill>
                  <a:schemeClr val="dk1"/>
                </a:solidFill>
                <a:latin typeface="Poppins"/>
                <a:ea typeface="Poppins"/>
                <a:cs typeface="Poppins"/>
                <a:sym typeface="Poppins"/>
              </a:rPr>
              <a:t>M</a:t>
            </a:r>
            <a:r>
              <a:rPr b="1" lang="en" sz="1200">
                <a:solidFill>
                  <a:schemeClr val="dk1"/>
                </a:solidFill>
                <a:latin typeface="Poppins"/>
                <a:ea typeface="Poppins"/>
                <a:cs typeface="Poppins"/>
                <a:sym typeface="Poppins"/>
              </a:rPr>
              <a:t>ystery Science is a hands-on curriculum that aligns with </a:t>
            </a:r>
            <a:r>
              <a:rPr b="1" lang="en" sz="1200">
                <a:solidFill>
                  <a:schemeClr val="dk1"/>
                </a:solidFill>
                <a:latin typeface="Poppins"/>
                <a:ea typeface="Poppins"/>
                <a:cs typeface="Poppins"/>
                <a:sym typeface="Poppins"/>
              </a:rPr>
              <a:t>Ohio’s Learning Standards for Science (2018)</a:t>
            </a:r>
            <a:r>
              <a:rPr b="1" lang="en" sz="1200">
                <a:solidFill>
                  <a:schemeClr val="dk1"/>
                </a:solidFill>
                <a:latin typeface="Poppins"/>
                <a:ea typeface="Poppins"/>
                <a:cs typeface="Poppins"/>
                <a:sym typeface="Poppins"/>
              </a:rPr>
              <a:t>. </a:t>
            </a:r>
            <a:endParaRPr b="1"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000">
              <a:solidFill>
                <a:schemeClr val="dk1"/>
              </a:solidFill>
              <a:latin typeface="Poppins"/>
              <a:ea typeface="Poppins"/>
              <a:cs typeface="Poppins"/>
              <a:sym typeface="Poppins"/>
            </a:endParaRPr>
          </a:p>
          <a:p>
            <a:pPr indent="0" lvl="0" marL="0" marR="27310" rtl="0" algn="l">
              <a:spcBef>
                <a:spcPts val="0"/>
              </a:spcBef>
              <a:spcAft>
                <a:spcPts val="0"/>
              </a:spcAft>
              <a:buNone/>
            </a:pPr>
            <a:r>
              <a:rPr lang="en" sz="1200">
                <a:solidFill>
                  <a:schemeClr val="dk1"/>
                </a:solidFill>
                <a:latin typeface="Poppins"/>
                <a:ea typeface="Poppins"/>
                <a:cs typeface="Poppins"/>
                <a:sym typeface="Poppins"/>
              </a:rPr>
              <a:t>Mystery Science’s units of study contain: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Hands-on, easy-prep activities with EVERY lesson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Engaging, real-world investigative phenomena</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Thoughtful discussions to build background knowledge</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L</a:t>
            </a:r>
            <a:r>
              <a:rPr lang="en" sz="1200">
                <a:solidFill>
                  <a:schemeClr val="dk1"/>
                </a:solidFill>
                <a:latin typeface="Poppins"/>
                <a:ea typeface="Poppins"/>
                <a:cs typeface="Poppins"/>
                <a:sym typeface="Poppins"/>
              </a:rPr>
              <a:t>esson &amp; unit</a:t>
            </a:r>
            <a:r>
              <a:rPr lang="en" sz="1200">
                <a:solidFill>
                  <a:schemeClr val="dk1"/>
                </a:solidFill>
                <a:latin typeface="Poppins"/>
                <a:ea typeface="Poppins"/>
                <a:cs typeface="Poppins"/>
                <a:sym typeface="Poppins"/>
              </a:rPr>
              <a:t> assessments to evaluate comprehension</a:t>
            </a:r>
            <a:endParaRPr sz="1200">
              <a:solidFill>
                <a:schemeClr val="dk1"/>
              </a:solidFill>
              <a:latin typeface="Poppins"/>
              <a:ea typeface="Poppins"/>
              <a:cs typeface="Poppins"/>
              <a:sym typeface="Poppins"/>
            </a:endParaRPr>
          </a:p>
          <a:p>
            <a:pPr indent="-304800" lvl="0" marL="457200" marR="27310" rtl="0" algn="l">
              <a:spcBef>
                <a:spcPts val="0"/>
              </a:spcBef>
              <a:spcAft>
                <a:spcPts val="0"/>
              </a:spcAft>
              <a:buClr>
                <a:schemeClr val="dk1"/>
              </a:buClr>
              <a:buSzPts val="1200"/>
              <a:buFont typeface="Poppins"/>
              <a:buChar char="●"/>
            </a:pPr>
            <a:r>
              <a:rPr lang="en" sz="1200">
                <a:solidFill>
                  <a:schemeClr val="dk1"/>
                </a:solidFill>
                <a:latin typeface="Poppins"/>
                <a:ea typeface="Poppins"/>
                <a:cs typeface="Poppins"/>
                <a:sym typeface="Poppins"/>
              </a:rPr>
              <a:t>Curated, cross-curricular extensions</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rPr b="1" lang="en" sz="1200">
                <a:solidFill>
                  <a:schemeClr val="dk1"/>
                </a:solidFill>
                <a:latin typeface="Poppins"/>
                <a:ea typeface="Poppins"/>
                <a:cs typeface="Poppins"/>
                <a:sym typeface="Poppins"/>
              </a:rPr>
              <a:t>Mystery Science also offers the </a:t>
            </a:r>
            <a:r>
              <a:rPr b="1" lang="en" sz="1200" u="sng">
                <a:solidFill>
                  <a:schemeClr val="hlink"/>
                </a:solidFill>
                <a:latin typeface="Poppins"/>
                <a:ea typeface="Poppins"/>
                <a:cs typeface="Poppins"/>
                <a:sym typeface="Poppins"/>
                <a:hlinkClick r:id="rId3"/>
              </a:rPr>
              <a:t>Anchor Layer</a:t>
            </a:r>
            <a:r>
              <a:rPr lang="en" sz="1200">
                <a:solidFill>
                  <a:schemeClr val="dk1"/>
                </a:solidFill>
                <a:latin typeface="Poppins"/>
                <a:ea typeface="Poppins"/>
                <a:cs typeface="Poppins"/>
                <a:sym typeface="Poppins"/>
              </a:rPr>
              <a:t>, which enriches the unit with an anchor phenomenon, incorporates anchor connections after each lesson, &amp; concludes the unit with a performance task.</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200">
              <a:solidFill>
                <a:schemeClr val="dk1"/>
              </a:solidFill>
              <a:latin typeface="Poppins"/>
              <a:ea typeface="Poppins"/>
              <a:cs typeface="Poppins"/>
              <a:sym typeface="Poppins"/>
            </a:endParaRPr>
          </a:p>
          <a:p>
            <a:pPr indent="0" lvl="0" marL="0" marR="27310" rtl="0" algn="l">
              <a:spcBef>
                <a:spcPts val="0"/>
              </a:spcBef>
              <a:spcAft>
                <a:spcPts val="0"/>
              </a:spcAft>
              <a:buNone/>
            </a:pPr>
            <a:r>
              <a:t/>
            </a:r>
            <a:endParaRPr sz="1100">
              <a:solidFill>
                <a:schemeClr val="dk1"/>
              </a:solidFill>
              <a:latin typeface="Poppins"/>
              <a:ea typeface="Poppins"/>
              <a:cs typeface="Poppins"/>
              <a:sym typeface="Poppins"/>
            </a:endParaRPr>
          </a:p>
        </p:txBody>
      </p:sp>
      <p:pic>
        <p:nvPicPr>
          <p:cNvPr id="193" name="Google Shape;193;p49"/>
          <p:cNvPicPr preferRelativeResize="0"/>
          <p:nvPr/>
        </p:nvPicPr>
        <p:blipFill>
          <a:blip r:embed="rId4">
            <a:alphaModFix/>
          </a:blip>
          <a:stretch>
            <a:fillRect/>
          </a:stretch>
        </p:blipFill>
        <p:spPr>
          <a:xfrm>
            <a:off x="454425" y="3669950"/>
            <a:ext cx="2812425" cy="3661600"/>
          </a:xfrm>
          <a:prstGeom prst="rect">
            <a:avLst/>
          </a:prstGeom>
          <a:noFill/>
          <a:ln>
            <a:noFill/>
          </a:ln>
        </p:spPr>
      </p:pic>
      <p:pic>
        <p:nvPicPr>
          <p:cNvPr id="194" name="Google Shape;194;p49"/>
          <p:cNvPicPr preferRelativeResize="0"/>
          <p:nvPr/>
        </p:nvPicPr>
        <p:blipFill rotWithShape="1">
          <a:blip r:embed="rId5">
            <a:alphaModFix/>
          </a:blip>
          <a:srcRect b="1662" l="0" r="0" t="1662"/>
          <a:stretch/>
        </p:blipFill>
        <p:spPr>
          <a:xfrm>
            <a:off x="7956150" y="6949440"/>
            <a:ext cx="1647825" cy="209550"/>
          </a:xfrm>
          <a:prstGeom prst="rect">
            <a:avLst/>
          </a:prstGeom>
          <a:noFill/>
          <a:ln>
            <a:noFill/>
          </a:ln>
        </p:spPr>
      </p:pic>
      <p:sp>
        <p:nvSpPr>
          <p:cNvPr id="195" name="Google Shape;195;p49"/>
          <p:cNvSpPr txBox="1"/>
          <p:nvPr/>
        </p:nvSpPr>
        <p:spPr>
          <a:xfrm>
            <a:off x="8126700" y="7196350"/>
            <a:ext cx="1477200" cy="246300"/>
          </a:xfrm>
          <a:prstGeom prst="rect">
            <a:avLst/>
          </a:prstGeom>
          <a:noFill/>
          <a:ln>
            <a:noFill/>
          </a:ln>
        </p:spPr>
        <p:txBody>
          <a:bodyPr anchorCtr="0" anchor="t" bIns="0" lIns="91425" spcFirstLastPara="1" rIns="0" wrap="square" tIns="0">
            <a:spAutoFit/>
          </a:bodyPr>
          <a:lstStyle/>
          <a:p>
            <a:pPr indent="0" lvl="0" marL="0" rtl="0" algn="r">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Updated 06/14/2025</a:t>
            </a:r>
            <a:endParaRPr sz="800">
              <a:solidFill>
                <a:schemeClr val="dk1"/>
              </a:solidFill>
              <a:latin typeface="Poppins"/>
              <a:ea typeface="Poppins"/>
              <a:cs typeface="Poppins"/>
              <a:sym typeface="Poppins"/>
            </a:endParaRPr>
          </a:p>
          <a:p>
            <a:pPr indent="0" lvl="0" marL="0" rtl="0" algn="r">
              <a:spcBef>
                <a:spcPts val="0"/>
              </a:spcBef>
              <a:spcAft>
                <a:spcPts val="0"/>
              </a:spcAft>
              <a:buNone/>
            </a:pPr>
            <a:r>
              <a:t/>
            </a:r>
            <a:endParaRPr sz="800">
              <a:solidFill>
                <a:schemeClr val="dk1"/>
              </a:solidFill>
              <a:latin typeface="Poppins"/>
              <a:ea typeface="Poppins"/>
              <a:cs typeface="Poppins"/>
              <a:sym typeface="Poppi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8"/>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3">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Traits &amp; Survival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Superpowers)</a:t>
            </a:r>
            <a:endParaRPr b="1">
              <a:latin typeface="Poppins"/>
              <a:ea typeface="Poppins"/>
              <a:cs typeface="Poppins"/>
              <a:sym typeface="Poppins"/>
            </a:endParaRPr>
          </a:p>
        </p:txBody>
      </p:sp>
      <p:sp>
        <p:nvSpPr>
          <p:cNvPr id="319" name="Google Shape;319;p5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320" name="Google Shape;320;p58"/>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21" name="Google Shape;321;p58"/>
          <p:cNvPicPr preferRelativeResize="0"/>
          <p:nvPr/>
        </p:nvPicPr>
        <p:blipFill>
          <a:blip r:embed="rId7">
            <a:alphaModFix/>
          </a:blip>
          <a:stretch>
            <a:fillRect/>
          </a:stretch>
        </p:blipFill>
        <p:spPr>
          <a:xfrm>
            <a:off x="7953375" y="305775"/>
            <a:ext cx="1647825" cy="209550"/>
          </a:xfrm>
          <a:prstGeom prst="rect">
            <a:avLst/>
          </a:prstGeom>
          <a:noFill/>
          <a:ln>
            <a:noFill/>
          </a:ln>
        </p:spPr>
      </p:pic>
      <p:sp>
        <p:nvSpPr>
          <p:cNvPr id="322" name="Google Shape;322;p5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a:t>
            </a:r>
            <a:r>
              <a:rPr b="1" lang="en">
                <a:latin typeface="Poppins"/>
                <a:ea typeface="Poppins"/>
                <a:cs typeface="Poppins"/>
                <a:sym typeface="Poppins"/>
              </a:rPr>
              <a:t> </a:t>
            </a:r>
            <a:r>
              <a:rPr b="1" lang="en">
                <a:solidFill>
                  <a:srgbClr val="000000"/>
                </a:solidFill>
                <a:latin typeface="Poppins"/>
                <a:ea typeface="Poppins"/>
                <a:cs typeface="Poppins"/>
                <a:sym typeface="Poppins"/>
              </a:rPr>
              <a:t>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Life Science</a:t>
            </a:r>
            <a:endParaRPr sz="1200">
              <a:latin typeface="Poppins"/>
              <a:ea typeface="Poppins"/>
              <a:cs typeface="Poppins"/>
              <a:sym typeface="Poppins"/>
            </a:endParaRPr>
          </a:p>
        </p:txBody>
      </p:sp>
      <p:pic>
        <p:nvPicPr>
          <p:cNvPr id="323" name="Google Shape;323;p58"/>
          <p:cNvPicPr preferRelativeResize="0"/>
          <p:nvPr/>
        </p:nvPicPr>
        <p:blipFill rotWithShape="1">
          <a:blip r:embed="rId8">
            <a:alphaModFix/>
          </a:blip>
          <a:srcRect b="0" l="5285" r="5285" t="0"/>
          <a:stretch/>
        </p:blipFill>
        <p:spPr>
          <a:xfrm>
            <a:off x="457200" y="5071125"/>
            <a:ext cx="1032650" cy="1036300"/>
          </a:xfrm>
          <a:prstGeom prst="rect">
            <a:avLst/>
          </a:prstGeom>
          <a:noFill/>
          <a:ln>
            <a:noFill/>
          </a:ln>
        </p:spPr>
      </p:pic>
      <p:pic>
        <p:nvPicPr>
          <p:cNvPr id="324" name="Google Shape;324;p58"/>
          <p:cNvPicPr preferRelativeResize="0"/>
          <p:nvPr/>
        </p:nvPicPr>
        <p:blipFill rotWithShape="1">
          <a:blip r:embed="rId9">
            <a:alphaModFix/>
          </a:blip>
          <a:srcRect b="0" l="3781" r="3771" t="0"/>
          <a:stretch/>
        </p:blipFill>
        <p:spPr>
          <a:xfrm>
            <a:off x="446387" y="6116350"/>
            <a:ext cx="1032650" cy="1023954"/>
          </a:xfrm>
          <a:prstGeom prst="rect">
            <a:avLst/>
          </a:prstGeom>
          <a:noFill/>
          <a:ln>
            <a:noFill/>
          </a:ln>
        </p:spPr>
      </p:pic>
      <p:pic>
        <p:nvPicPr>
          <p:cNvPr id="325" name="Google Shape;325;p58"/>
          <p:cNvPicPr preferRelativeResize="0"/>
          <p:nvPr/>
        </p:nvPicPr>
        <p:blipFill rotWithShape="1">
          <a:blip r:embed="rId10">
            <a:alphaModFix/>
          </a:blip>
          <a:srcRect b="0" l="893" r="893" t="0"/>
          <a:stretch/>
        </p:blipFill>
        <p:spPr>
          <a:xfrm>
            <a:off x="457200" y="4061975"/>
            <a:ext cx="1032650" cy="952884"/>
          </a:xfrm>
          <a:prstGeom prst="rect">
            <a:avLst/>
          </a:prstGeom>
          <a:noFill/>
          <a:ln>
            <a:noFill/>
          </a:ln>
        </p:spPr>
      </p:pic>
      <p:pic>
        <p:nvPicPr>
          <p:cNvPr id="326" name="Google Shape;326;p58" title="ZOGMfwFY.png"/>
          <p:cNvPicPr preferRelativeResize="0"/>
          <p:nvPr/>
        </p:nvPicPr>
        <p:blipFill rotWithShape="1">
          <a:blip r:embed="rId11">
            <a:alphaModFix/>
          </a:blip>
          <a:srcRect b="0" l="22559" r="22564" t="0"/>
          <a:stretch/>
        </p:blipFill>
        <p:spPr>
          <a:xfrm>
            <a:off x="457200" y="2991575"/>
            <a:ext cx="1032650" cy="1036300"/>
          </a:xfrm>
          <a:prstGeom prst="rect">
            <a:avLst/>
          </a:prstGeom>
          <a:noFill/>
          <a:ln>
            <a:noFill/>
          </a:ln>
        </p:spPr>
      </p:pic>
      <p:pic>
        <p:nvPicPr>
          <p:cNvPr id="327" name="Google Shape;327;p58"/>
          <p:cNvPicPr preferRelativeResize="0"/>
          <p:nvPr/>
        </p:nvPicPr>
        <p:blipFill rotWithShape="1">
          <a:blip r:embed="rId12">
            <a:alphaModFix/>
          </a:blip>
          <a:srcRect b="23751" l="10815" r="14075" t="0"/>
          <a:stretch/>
        </p:blipFill>
        <p:spPr>
          <a:xfrm>
            <a:off x="457200" y="1939400"/>
            <a:ext cx="1137425" cy="1058486"/>
          </a:xfrm>
          <a:prstGeom prst="rect">
            <a:avLst/>
          </a:prstGeom>
          <a:noFill/>
          <a:ln>
            <a:noFill/>
          </a:ln>
        </p:spPr>
      </p:pic>
      <p:sp>
        <p:nvSpPr>
          <p:cNvPr id="328" name="Google Shape;328;p58"/>
          <p:cNvSpPr/>
          <p:nvPr/>
        </p:nvSpPr>
        <p:spPr>
          <a:xfrm>
            <a:off x="457200" y="299157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329" name="Google Shape;329;p58"/>
          <p:cNvSpPr/>
          <p:nvPr/>
        </p:nvSpPr>
        <p:spPr>
          <a:xfrm>
            <a:off x="456150" y="19393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330" name="Google Shape;330;p58"/>
          <p:cNvSpPr/>
          <p:nvPr/>
        </p:nvSpPr>
        <p:spPr>
          <a:xfrm>
            <a:off x="457200" y="402788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331" name="Google Shape;331;p58"/>
          <p:cNvSpPr/>
          <p:nvPr/>
        </p:nvSpPr>
        <p:spPr>
          <a:xfrm>
            <a:off x="456151" y="5064170"/>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332" name="Google Shape;332;p58"/>
          <p:cNvSpPr/>
          <p:nvPr/>
        </p:nvSpPr>
        <p:spPr>
          <a:xfrm>
            <a:off x="456151" y="6116357"/>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graphicFrame>
        <p:nvGraphicFramePr>
          <p:cNvPr id="333" name="Google Shape;333;p58"/>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912725"/>
                <a:gridCol w="2285075"/>
                <a:gridCol w="2517200"/>
                <a:gridCol w="3429000"/>
              </a:tblGrid>
              <a:tr h="3736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Parent &amp; Offspring Traits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help a lost baby animal find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its parents?</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observe the traits of adult and baby animals in order to construct an explanation that most young animals are like, but not exactly like, their parents.</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1.LS.2 </a:t>
                      </a:r>
                      <a:r>
                        <a:rPr lang="en" sz="800">
                          <a:solidFill>
                            <a:schemeClr val="dk1"/>
                          </a:solidFill>
                          <a:latin typeface="Poppins"/>
                          <a:ea typeface="Poppins"/>
                          <a:cs typeface="Poppins"/>
                          <a:sym typeface="Poppins"/>
                        </a:rPr>
                        <a:t>Living things survive only in environments that meet their needs.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Offspring Trait Variation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predict what an animal’s babies will look like?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the traits of parent and baby animals to construct an explanation that offspring look similar to their parents, but can also vary in many ways. They predict what a puppy might look like based on the traits of the parent dogs.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1.LS.2 </a:t>
                      </a:r>
                      <a:r>
                        <a:rPr lang="en" sz="800">
                          <a:solidFill>
                            <a:schemeClr val="dk1"/>
                          </a:solidFill>
                          <a:latin typeface="Poppins"/>
                          <a:ea typeface="Poppins"/>
                          <a:cs typeface="Poppins"/>
                          <a:sym typeface="Poppins"/>
                        </a:rPr>
                        <a:t>Living things survive only in environments that meet their needs.</a:t>
                      </a:r>
                      <a:endParaRPr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431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Animal Behavior &amp; Offspring Survival </a:t>
                      </a:r>
                      <a:r>
                        <a:rPr b="1" lang="en" sz="800">
                          <a:solidFill>
                            <a:schemeClr val="dk1"/>
                          </a:solidFill>
                          <a:latin typeface="Poppins"/>
                          <a:ea typeface="Poppins"/>
                          <a:cs typeface="Poppins"/>
                          <a:sym typeface="Poppins"/>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baby ducks follow their mother?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the behaviors of animal parents that help their offspring survive.</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1.LS.2 </a:t>
                      </a:r>
                      <a:r>
                        <a:rPr lang="en" sz="800">
                          <a:solidFill>
                            <a:schemeClr val="dk1"/>
                          </a:solidFill>
                          <a:latin typeface="Poppins"/>
                          <a:ea typeface="Poppins"/>
                          <a:cs typeface="Poppins"/>
                          <a:sym typeface="Poppins"/>
                        </a:rPr>
                        <a:t>Living things survive only in environments that meet their needs.</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1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Animal Structures &amp;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21">
                            <a:extLst>
                              <a:ext uri="{A12FA001-AC4F-418D-AE19-62706E023703}">
                                <ahyp:hlinkClr val="tx"/>
                              </a:ext>
                            </a:extLst>
                          </a:hlinkClick>
                        </a:rPr>
                        <a:t>Why do birds have beaks?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how different bird beaks are well suited for eating different kinds of food. They explain which beak would help a particular bird survive in a particular environment.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1.LS.1 </a:t>
                      </a:r>
                      <a:r>
                        <a:rPr lang="en" sz="800">
                          <a:solidFill>
                            <a:schemeClr val="dk1"/>
                          </a:solidFill>
                          <a:latin typeface="Poppins"/>
                          <a:ea typeface="Poppins"/>
                          <a:cs typeface="Poppins"/>
                          <a:sym typeface="Poppins"/>
                        </a:rPr>
                        <a:t>Living things have basic needs, which are met by obtaining materials from the physical environment.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1.LS.2 </a:t>
                      </a:r>
                      <a:r>
                        <a:rPr lang="en" sz="800">
                          <a:solidFill>
                            <a:schemeClr val="dk1"/>
                          </a:solidFill>
                          <a:latin typeface="Poppins"/>
                          <a:ea typeface="Poppins"/>
                          <a:cs typeface="Poppins"/>
                          <a:sym typeface="Poppins"/>
                        </a:rPr>
                        <a:t>Living things survive only in environments that meet their needs.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205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Camouflage &amp; Animal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are polar bears white?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observations of animal parents and their offspring to construct an explanation about young plants and animals being similar, but not identical, to their parents.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1.LS.1 </a:t>
                      </a:r>
                      <a:r>
                        <a:rPr lang="en" sz="800">
                          <a:solidFill>
                            <a:schemeClr val="dk1"/>
                          </a:solidFill>
                          <a:latin typeface="Poppins"/>
                          <a:ea typeface="Poppins"/>
                          <a:cs typeface="Poppins"/>
                          <a:sym typeface="Poppins"/>
                        </a:rPr>
                        <a:t>Living things have basic needs, which are met by obtaining materials from the physical environment.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1.LS.2 </a:t>
                      </a:r>
                      <a:r>
                        <a:rPr lang="en" sz="800">
                          <a:solidFill>
                            <a:schemeClr val="dk1"/>
                          </a:solidFill>
                          <a:latin typeface="Poppins"/>
                          <a:ea typeface="Poppins"/>
                          <a:cs typeface="Poppins"/>
                          <a:sym typeface="Poppins"/>
                        </a:rPr>
                        <a:t>Living things survive only in environments that meet their needs.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334" name="Google Shape;334;p58"/>
          <p:cNvSpPr txBox="1"/>
          <p:nvPr/>
        </p:nvSpPr>
        <p:spPr>
          <a:xfrm>
            <a:off x="5564275" y="7083592"/>
            <a:ext cx="4100100" cy="4311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335" name="Google Shape;335;p5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9"/>
          <p:cNvSpPr/>
          <p:nvPr/>
        </p:nvSpPr>
        <p:spPr>
          <a:xfrm>
            <a:off x="0" y="0"/>
            <a:ext cx="10080000" cy="9144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41" name="Google Shape;341;p59"/>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342" name="Google Shape;342;p5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Life Science</a:t>
            </a:r>
            <a:endParaRPr sz="1200">
              <a:latin typeface="Poppins"/>
              <a:ea typeface="Poppins"/>
              <a:cs typeface="Poppins"/>
              <a:sym typeface="Poppins"/>
            </a:endParaRPr>
          </a:p>
        </p:txBody>
      </p:sp>
      <p:sp>
        <p:nvSpPr>
          <p:cNvPr id="343" name="Google Shape;343;p5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Plant Traits &amp; Survival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(Plant Superpowers)</a:t>
            </a:r>
            <a:endParaRPr b="1">
              <a:latin typeface="Poppins"/>
              <a:ea typeface="Poppins"/>
              <a:cs typeface="Poppins"/>
              <a:sym typeface="Poppins"/>
            </a:endParaRPr>
          </a:p>
        </p:txBody>
      </p:sp>
      <p:graphicFrame>
        <p:nvGraphicFramePr>
          <p:cNvPr id="344" name="Google Shape;344;p59"/>
          <p:cNvGraphicFramePr/>
          <p:nvPr/>
        </p:nvGraphicFramePr>
        <p:xfrm>
          <a:off x="451788" y="1951098"/>
          <a:ext cx="3000000" cy="3000000"/>
        </p:xfrm>
        <a:graphic>
          <a:graphicData uri="http://schemas.openxmlformats.org/drawingml/2006/table">
            <a:tbl>
              <a:tblPr>
                <a:noFill/>
                <a:tableStyleId>{C22DDA10-9A39-4306-AB4C-68750CD5DC62}</a:tableStyleId>
              </a:tblPr>
              <a:tblGrid>
                <a:gridCol w="914400"/>
              </a:tblGrid>
              <a:tr h="547375">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06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662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aphicFrame>
        <p:nvGraphicFramePr>
          <p:cNvPr id="345" name="Google Shape;345;p59"/>
          <p:cNvGraphicFramePr/>
          <p:nvPr/>
        </p:nvGraphicFramePr>
        <p:xfrm>
          <a:off x="4625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438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Plant Traits &amp; Offspring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will a baby plant look like when it grows up?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seedlings and adult plants and use their observations to identify the pattern that young plants are similar to their parent plants.</a:t>
                      </a:r>
                      <a:endParaRPr b="1" sz="4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1.LS.2 </a:t>
                      </a:r>
                      <a:r>
                        <a:rPr lang="en" sz="800">
                          <a:solidFill>
                            <a:schemeClr val="dk1"/>
                          </a:solidFill>
                          <a:latin typeface="Poppins"/>
                          <a:ea typeface="Poppins"/>
                          <a:cs typeface="Poppins"/>
                          <a:sym typeface="Poppins"/>
                        </a:rPr>
                        <a:t>Living things survive only in environments that meet their needs.</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721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Plant Survival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lang="en" sz="800">
                          <a:solidFill>
                            <a:schemeClr val="dk1"/>
                          </a:solidFill>
                          <a:latin typeface="Poppins"/>
                          <a:ea typeface="Poppins"/>
                          <a:cs typeface="Poppins"/>
                          <a:sym typeface="Poppins"/>
                        </a:rPr>
                        <a:t>Why don’t trees blow down in the wind?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learn how plants respond to light. They conduct an investigation to compare how the parts of a plant respond to light.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1.LS.1 </a:t>
                      </a:r>
                      <a:r>
                        <a:rPr lang="en" sz="800">
                          <a:solidFill>
                            <a:schemeClr val="dk1"/>
                          </a:solidFill>
                          <a:latin typeface="Poppins"/>
                          <a:ea typeface="Poppins"/>
                          <a:cs typeface="Poppins"/>
                          <a:sym typeface="Poppins"/>
                        </a:rPr>
                        <a:t>Living things have basic needs, which are met by obtaining materials from the physical environment.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1.LS.2 </a:t>
                      </a:r>
                      <a:r>
                        <a:rPr lang="en" sz="800">
                          <a:solidFill>
                            <a:schemeClr val="dk1"/>
                          </a:solidFill>
                          <a:latin typeface="Poppins"/>
                          <a:ea typeface="Poppins"/>
                          <a:cs typeface="Poppins"/>
                          <a:sym typeface="Poppins"/>
                        </a:rPr>
                        <a:t>Living things survive only in environments that meet their needs.</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r>
              <a:tr h="101992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Plant Movement &amp; Survival </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sunflowers do when you’re not looking?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learn how plants respond to light. They conduct an investigation to compare how the parts of a plant respond to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1.LS.1 </a:t>
                      </a:r>
                      <a:r>
                        <a:rPr lang="en" sz="800">
                          <a:solidFill>
                            <a:schemeClr val="dk1"/>
                          </a:solidFill>
                          <a:latin typeface="Poppins"/>
                          <a:ea typeface="Poppins"/>
                          <a:cs typeface="Poppins"/>
                          <a:sym typeface="Poppins"/>
                        </a:rPr>
                        <a:t>Living things have basic needs, which are met by obtaining materials from the physical environment.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346" name="Google Shape;346;p59"/>
          <p:cNvPicPr preferRelativeResize="0"/>
          <p:nvPr/>
        </p:nvPicPr>
        <p:blipFill>
          <a:blip r:embed="rId9">
            <a:alphaModFix/>
          </a:blip>
          <a:stretch>
            <a:fillRect/>
          </a:stretch>
        </p:blipFill>
        <p:spPr>
          <a:xfrm>
            <a:off x="451800" y="1939425"/>
            <a:ext cx="914400" cy="3135875"/>
          </a:xfrm>
          <a:prstGeom prst="rect">
            <a:avLst/>
          </a:prstGeom>
          <a:noFill/>
          <a:ln>
            <a:noFill/>
          </a:ln>
        </p:spPr>
      </p:pic>
      <p:pic>
        <p:nvPicPr>
          <p:cNvPr id="347" name="Google Shape;347;p59"/>
          <p:cNvPicPr preferRelativeResize="0"/>
          <p:nvPr/>
        </p:nvPicPr>
        <p:blipFill rotWithShape="1">
          <a:blip r:embed="rId10">
            <a:alphaModFix/>
          </a:blip>
          <a:srcRect b="0" l="40412" r="0" t="0"/>
          <a:stretch/>
        </p:blipFill>
        <p:spPr>
          <a:xfrm>
            <a:off x="462600" y="1939425"/>
            <a:ext cx="903600" cy="1043850"/>
          </a:xfrm>
          <a:prstGeom prst="rect">
            <a:avLst/>
          </a:prstGeom>
          <a:noFill/>
          <a:ln>
            <a:noFill/>
          </a:ln>
        </p:spPr>
      </p:pic>
      <p:sp>
        <p:nvSpPr>
          <p:cNvPr id="348" name="Google Shape;348;p59"/>
          <p:cNvSpPr/>
          <p:nvPr/>
        </p:nvSpPr>
        <p:spPr>
          <a:xfrm>
            <a:off x="457188" y="193942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49" name="Google Shape;349;p59"/>
          <p:cNvGraphicFramePr/>
          <p:nvPr/>
        </p:nvGraphicFramePr>
        <p:xfrm>
          <a:off x="451788" y="1939435"/>
          <a:ext cx="3000000" cy="3000000"/>
        </p:xfrm>
        <a:graphic>
          <a:graphicData uri="http://schemas.openxmlformats.org/drawingml/2006/table">
            <a:tbl>
              <a:tblPr>
                <a:noFill/>
                <a:tableStyleId>{C22DDA10-9A39-4306-AB4C-68750CD5DC62}</a:tableStyleId>
              </a:tblPr>
              <a:tblGrid>
                <a:gridCol w="693475"/>
              </a:tblGrid>
              <a:tr h="10438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2290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chemeClr val="lt1"/>
                          </a:solidFill>
                          <a:latin typeface="Poppins"/>
                          <a:ea typeface="Poppins"/>
                          <a:cs typeface="Poppins"/>
                          <a:sym typeface="Poppins"/>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350" name="Google Shape;350;p5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351" name="Google Shape;351;p5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6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Sunlight &amp; Warmth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(Sunny Skies)</a:t>
            </a:r>
            <a:endParaRPr b="1">
              <a:latin typeface="Poppins"/>
              <a:ea typeface="Poppins"/>
              <a:cs typeface="Poppins"/>
              <a:sym typeface="Poppins"/>
            </a:endParaRPr>
          </a:p>
        </p:txBody>
      </p:sp>
      <p:graphicFrame>
        <p:nvGraphicFramePr>
          <p:cNvPr id="357" name="Google Shape;357;p60"/>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209800"/>
                <a:gridCol w="2171700"/>
                <a:gridCol w="37338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22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Sunlight, Heat, &amp; Earth’s Surface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walk barefoot across hot pavement without burning your feet?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the pavement heating up after being warmed by the Sun. Then, they design a solution to build a shade structure that can reduce the warming effect of sunlight.</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 </a:t>
                      </a:r>
                      <a:r>
                        <a:rPr lang="en" sz="800">
                          <a:solidFill>
                            <a:schemeClr val="dk1"/>
                          </a:solidFill>
                          <a:latin typeface="Poppins"/>
                          <a:ea typeface="Poppins"/>
                          <a:cs typeface="Poppins"/>
                          <a:sym typeface="Poppins"/>
                        </a:rPr>
                        <a:t>The Sun is the principal source of energy.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1.PS.1 </a:t>
                      </a:r>
                      <a:r>
                        <a:rPr lang="en" sz="800">
                          <a:solidFill>
                            <a:schemeClr val="dk1"/>
                          </a:solidFill>
                          <a:latin typeface="Poppins"/>
                          <a:ea typeface="Poppins"/>
                          <a:cs typeface="Poppins"/>
                          <a:sym typeface="Poppins"/>
                        </a:rPr>
                        <a:t>Properties of objects and materials can change.</a:t>
                      </a:r>
                      <a:endParaRPr b="1"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22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Sunlight, Warming,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warm up a frozen playground?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carry out an investigation to test which materials can redirect the light and heat of sunlight. (*This lesson has students increase the warming effect of sunlight on an area.)</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 </a:t>
                      </a:r>
                      <a:r>
                        <a:rPr lang="en" sz="800">
                          <a:solidFill>
                            <a:schemeClr val="dk1"/>
                          </a:solidFill>
                          <a:latin typeface="Poppins"/>
                          <a:ea typeface="Poppins"/>
                          <a:cs typeface="Poppins"/>
                          <a:sym typeface="Poppins"/>
                        </a:rPr>
                        <a:t>The Sun is the principal source of energy.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1.PS.1 </a:t>
                      </a:r>
                      <a:r>
                        <a:rPr lang="en" sz="800">
                          <a:solidFill>
                            <a:schemeClr val="dk1"/>
                          </a:solidFill>
                          <a:latin typeface="Poppins"/>
                          <a:ea typeface="Poppins"/>
                          <a:cs typeface="Poppins"/>
                          <a:sym typeface="Poppins"/>
                        </a:rPr>
                        <a:t>Properties of objects and materials can change.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6412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Sunlight &amp; Warmth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does it get cold in winter?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an explanation for why marshmallows melt in one car and not in another car. Then, they conduct a virtual investigation to determine that the warmth of the Sun is the cause of the melted marshmallows.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1.ESS.1 </a:t>
                      </a:r>
                      <a:r>
                        <a:rPr lang="en" sz="800">
                          <a:solidFill>
                            <a:schemeClr val="dk1"/>
                          </a:solidFill>
                          <a:latin typeface="Poppins"/>
                          <a:ea typeface="Poppins"/>
                          <a:cs typeface="Poppins"/>
                          <a:sym typeface="Poppins"/>
                        </a:rPr>
                        <a:t>The Sun is the principal source of energy.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1.PS.1 </a:t>
                      </a:r>
                      <a:r>
                        <a:rPr lang="en" sz="800">
                          <a:solidFill>
                            <a:schemeClr val="dk1"/>
                          </a:solidFill>
                          <a:latin typeface="Poppins"/>
                          <a:ea typeface="Poppins"/>
                          <a:cs typeface="Poppins"/>
                          <a:sym typeface="Poppins"/>
                        </a:rPr>
                        <a:t>Properties of objects and materials can change.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358" name="Google Shape;358;p60"/>
          <p:cNvPicPr preferRelativeResize="0"/>
          <p:nvPr/>
        </p:nvPicPr>
        <p:blipFill>
          <a:blip r:embed="rId9">
            <a:alphaModFix/>
          </a:blip>
          <a:stretch>
            <a:fillRect/>
          </a:stretch>
        </p:blipFill>
        <p:spPr>
          <a:xfrm>
            <a:off x="457200" y="1939425"/>
            <a:ext cx="914400" cy="3108875"/>
          </a:xfrm>
          <a:prstGeom prst="rect">
            <a:avLst/>
          </a:prstGeom>
          <a:noFill/>
          <a:ln>
            <a:noFill/>
          </a:ln>
        </p:spPr>
      </p:pic>
      <p:graphicFrame>
        <p:nvGraphicFramePr>
          <p:cNvPr id="359" name="Google Shape;359;p60"/>
          <p:cNvGraphicFramePr/>
          <p:nvPr/>
        </p:nvGraphicFramePr>
        <p:xfrm>
          <a:off x="457188" y="1939435"/>
          <a:ext cx="3000000" cy="3000000"/>
        </p:xfrm>
        <a:graphic>
          <a:graphicData uri="http://schemas.openxmlformats.org/drawingml/2006/table">
            <a:tbl>
              <a:tblPr>
                <a:noFill/>
                <a:tableStyleId>{C22DDA10-9A39-4306-AB4C-68750CD5DC62}</a:tableStyleId>
              </a:tblPr>
              <a:tblGrid>
                <a:gridCol w="693475"/>
              </a:tblGrid>
              <a:tr h="1022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22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22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360" name="Google Shape;360;p60"/>
          <p:cNvSpPr/>
          <p:nvPr/>
        </p:nvSpPr>
        <p:spPr>
          <a:xfrm>
            <a:off x="0" y="0"/>
            <a:ext cx="10080000" cy="10335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61" name="Google Shape;361;p60"/>
          <p:cNvPicPr preferRelativeResize="0"/>
          <p:nvPr/>
        </p:nvPicPr>
        <p:blipFill>
          <a:blip r:embed="rId13">
            <a:alphaModFix/>
          </a:blip>
          <a:stretch>
            <a:fillRect/>
          </a:stretch>
        </p:blipFill>
        <p:spPr>
          <a:xfrm>
            <a:off x="7953375" y="305775"/>
            <a:ext cx="1647825" cy="209550"/>
          </a:xfrm>
          <a:prstGeom prst="rect">
            <a:avLst/>
          </a:prstGeom>
          <a:noFill/>
          <a:ln>
            <a:noFill/>
          </a:ln>
        </p:spPr>
      </p:pic>
      <p:sp>
        <p:nvSpPr>
          <p:cNvPr id="362" name="Google Shape;362;p6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1st Grade - Earth &amp; Space Science</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363" name="Google Shape;363;p60"/>
          <p:cNvGrpSpPr/>
          <p:nvPr/>
        </p:nvGrpSpPr>
        <p:grpSpPr>
          <a:xfrm>
            <a:off x="533400" y="675263"/>
            <a:ext cx="7886700" cy="307800"/>
            <a:chOff x="1485900" y="5127425"/>
            <a:chExt cx="7886700" cy="307800"/>
          </a:xfrm>
        </p:grpSpPr>
        <p:grpSp>
          <p:nvGrpSpPr>
            <p:cNvPr id="364" name="Google Shape;364;p60"/>
            <p:cNvGrpSpPr/>
            <p:nvPr/>
          </p:nvGrpSpPr>
          <p:grpSpPr>
            <a:xfrm>
              <a:off x="1485900" y="5167025"/>
              <a:ext cx="7886700" cy="228600"/>
              <a:chOff x="1485900" y="5233700"/>
              <a:chExt cx="7886700" cy="228600"/>
            </a:xfrm>
          </p:grpSpPr>
          <p:sp>
            <p:nvSpPr>
              <p:cNvPr id="365" name="Google Shape;365;p6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6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7" name="Google Shape;367;p6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Kindergarten on our site</a:t>
              </a:r>
              <a:r>
                <a:rPr i="1" lang="en" sz="800">
                  <a:latin typeface="Poppins"/>
                  <a:ea typeface="Poppins"/>
                  <a:cs typeface="Poppins"/>
                  <a:sym typeface="Poppins"/>
                </a:rPr>
                <a:t>, but we recommend teaching all lessons in 1st grade if you are following Ohio Standards.</a:t>
              </a:r>
              <a:endParaRPr i="1" sz="800">
                <a:latin typeface="Poppins"/>
                <a:ea typeface="Poppins"/>
                <a:cs typeface="Poppins"/>
                <a:sym typeface="Poppins"/>
              </a:endParaRPr>
            </a:p>
          </p:txBody>
        </p:sp>
      </p:grpSp>
      <p:sp>
        <p:nvSpPr>
          <p:cNvPr id="368" name="Google Shape;368;p6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369" name="Google Shape;369;p60"/>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3">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pic>
        <p:nvPicPr>
          <p:cNvPr id="375" name="Google Shape;375;p61" title="image2.png"/>
          <p:cNvPicPr preferRelativeResize="0"/>
          <p:nvPr/>
        </p:nvPicPr>
        <p:blipFill rotWithShape="1">
          <a:blip r:embed="rId4">
            <a:alphaModFix/>
          </a:blip>
          <a:srcRect b="0" l="12428" r="12428" t="0"/>
          <a:stretch/>
        </p:blipFill>
        <p:spPr>
          <a:xfrm>
            <a:off x="462350" y="1964025"/>
            <a:ext cx="1023550" cy="966200"/>
          </a:xfrm>
          <a:prstGeom prst="rect">
            <a:avLst/>
          </a:prstGeom>
          <a:noFill/>
          <a:ln>
            <a:noFill/>
          </a:ln>
        </p:spPr>
      </p:pic>
      <p:pic>
        <p:nvPicPr>
          <p:cNvPr id="376" name="Google Shape;376;p61" title="image.png"/>
          <p:cNvPicPr preferRelativeResize="0"/>
          <p:nvPr/>
        </p:nvPicPr>
        <p:blipFill rotWithShape="1">
          <a:blip r:embed="rId5">
            <a:alphaModFix/>
          </a:blip>
          <a:srcRect b="0" l="6852" r="6843" t="0"/>
          <a:stretch/>
        </p:blipFill>
        <p:spPr>
          <a:xfrm>
            <a:off x="458550" y="2929988"/>
            <a:ext cx="1023550" cy="912113"/>
          </a:xfrm>
          <a:prstGeom prst="rect">
            <a:avLst/>
          </a:prstGeom>
          <a:noFill/>
          <a:ln>
            <a:noFill/>
          </a:ln>
        </p:spPr>
      </p:pic>
      <p:pic>
        <p:nvPicPr>
          <p:cNvPr id="377" name="Google Shape;377;p61"/>
          <p:cNvPicPr preferRelativeResize="0"/>
          <p:nvPr/>
        </p:nvPicPr>
        <p:blipFill rotWithShape="1">
          <a:blip r:embed="rId6">
            <a:alphaModFix/>
          </a:blip>
          <a:srcRect b="1304" l="0" r="0" t="1314"/>
          <a:stretch/>
        </p:blipFill>
        <p:spPr>
          <a:xfrm>
            <a:off x="448050" y="3855900"/>
            <a:ext cx="1023550" cy="886450"/>
          </a:xfrm>
          <a:prstGeom prst="rect">
            <a:avLst/>
          </a:prstGeom>
          <a:noFill/>
          <a:ln>
            <a:noFill/>
          </a:ln>
        </p:spPr>
      </p:pic>
      <p:sp>
        <p:nvSpPr>
          <p:cNvPr id="378" name="Google Shape;378;p61"/>
          <p:cNvSpPr/>
          <p:nvPr/>
        </p:nvSpPr>
        <p:spPr>
          <a:xfrm>
            <a:off x="459568" y="2927700"/>
            <a:ext cx="664800" cy="2160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2</a:t>
            </a:r>
            <a:endParaRPr b="1" sz="800">
              <a:solidFill>
                <a:schemeClr val="lt1"/>
              </a:solidFill>
              <a:latin typeface="Poppins"/>
              <a:ea typeface="Poppins"/>
              <a:cs typeface="Poppins"/>
              <a:sym typeface="Poppins"/>
            </a:endParaRPr>
          </a:p>
        </p:txBody>
      </p:sp>
      <p:sp>
        <p:nvSpPr>
          <p:cNvPr id="379" name="Google Shape;379;p61"/>
          <p:cNvSpPr/>
          <p:nvPr/>
        </p:nvSpPr>
        <p:spPr>
          <a:xfrm>
            <a:off x="462350" y="1962523"/>
            <a:ext cx="687900" cy="2094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380" name="Google Shape;380;p61"/>
          <p:cNvSpPr/>
          <p:nvPr/>
        </p:nvSpPr>
        <p:spPr>
          <a:xfrm>
            <a:off x="460075" y="3861875"/>
            <a:ext cx="664800" cy="2160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381" name="Google Shape;381;p6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1"/>
                </a:solidFill>
                <a:uFill>
                  <a:noFill/>
                </a:uFill>
                <a:latin typeface="Poppins"/>
                <a:ea typeface="Poppins"/>
                <a:cs typeface="Poppins"/>
                <a:sym typeface="Poppins"/>
                <a:hlinkClick r:id="rId9">
                  <a:extLst>
                    <a:ext uri="{A12FA001-AC4F-418D-AE19-62706E023703}">
                      <ahyp:hlinkClr val="tx"/>
                    </a:ext>
                  </a:extLst>
                </a:hlinkClick>
              </a:rPr>
              <a:t>⭐</a:t>
            </a:r>
            <a:r>
              <a:rPr b="1" lang="en">
                <a:solidFill>
                  <a:schemeClr val="dk1"/>
                </a:solidFill>
                <a:latin typeface="Poppins"/>
                <a:ea typeface="Poppins"/>
                <a:cs typeface="Poppins"/>
                <a:sym typeface="Poppins"/>
              </a:rPr>
              <a:t>  </a:t>
            </a:r>
            <a:r>
              <a:rPr b="1" lang="en">
                <a:latin typeface="Poppins"/>
                <a:ea typeface="Poppins"/>
                <a:cs typeface="Poppins"/>
                <a:sym typeface="Poppins"/>
              </a:rPr>
              <a:t>States of Matter</a:t>
            </a:r>
            <a:r>
              <a:rPr lang="en" sz="1200">
                <a:solidFill>
                  <a:schemeClr val="hlink"/>
                </a:solidFill>
                <a:uFill>
                  <a:noFill/>
                </a:uFill>
                <a:latin typeface="Poppins"/>
                <a:ea typeface="Poppins"/>
                <a:cs typeface="Poppins"/>
                <a:sym typeface="Poppins"/>
                <a:hlinkClick r:id="rId10"/>
              </a:rPr>
              <a:t> </a:t>
            </a:r>
            <a:r>
              <a:rPr b="1" lang="en">
                <a:solidFill>
                  <a:schemeClr val="dk1"/>
                </a:solidFill>
                <a:uFill>
                  <a:noFill/>
                </a:uFill>
                <a:latin typeface="Poppins"/>
                <a:ea typeface="Poppins"/>
                <a:cs typeface="Poppins"/>
                <a:sym typeface="Poppins"/>
                <a:hlinkClick r:id="rId11">
                  <a:extLst>
                    <a:ext uri="{A12FA001-AC4F-418D-AE19-62706E023703}">
                      <ahyp:hlinkClr val="tx"/>
                    </a:ext>
                  </a:extLst>
                </a:hlinkClick>
              </a:rPr>
              <a:t> </a:t>
            </a:r>
            <a:r>
              <a:rPr lang="en" sz="1200">
                <a:solidFill>
                  <a:schemeClr val="dk1"/>
                </a:solidFill>
                <a:uFill>
                  <a:noFill/>
                </a:uFill>
                <a:latin typeface="Poppins"/>
                <a:ea typeface="Poppins"/>
                <a:cs typeface="Poppins"/>
                <a:sym typeface="Poppins"/>
                <a:hlinkClick r:id="rId12">
                  <a:extLst>
                    <a:ext uri="{A12FA001-AC4F-418D-AE19-62706E023703}">
                      <ahyp:hlinkClr val="tx"/>
                    </a:ext>
                  </a:extLst>
                </a:hlinkClick>
              </a:rPr>
              <a:t>(States of Matter) </a:t>
            </a:r>
            <a:endParaRPr sz="1200">
              <a:latin typeface="Poppins"/>
              <a:ea typeface="Poppins"/>
              <a:cs typeface="Poppins"/>
              <a:sym typeface="Poppins"/>
            </a:endParaRPr>
          </a:p>
        </p:txBody>
      </p:sp>
      <p:graphicFrame>
        <p:nvGraphicFramePr>
          <p:cNvPr id="382" name="Google Shape;382;p61"/>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4193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7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Liquid Water &amp; Solid Ice</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Where do animals find the water they need?</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the liquid water and solid ice that different animals utilize for their survival in the Arctic.</a:t>
                      </a:r>
                      <a:endParaRPr sz="800">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1.ESS.2 </a:t>
                      </a:r>
                      <a:r>
                        <a:rPr lang="en" sz="800">
                          <a:solidFill>
                            <a:schemeClr val="dk1"/>
                          </a:solidFill>
                          <a:latin typeface="Poppins"/>
                          <a:ea typeface="Poppins"/>
                          <a:cs typeface="Poppins"/>
                          <a:sym typeface="Poppins"/>
                        </a:rPr>
                        <a:t>Water on Earth is present in many forms.</a:t>
                      </a:r>
                      <a:endParaRPr b="1"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386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Reversible &amp; Irreversible Changes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is an ice cube like a crayon?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observe the properties of different materials after being heated up and then cooled down. They use these observations to support the explanation that some changes are reversible and others are not.</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1.PS.1 </a:t>
                      </a:r>
                      <a:r>
                        <a:rPr lang="en" sz="800">
                          <a:solidFill>
                            <a:schemeClr val="dk1"/>
                          </a:solidFill>
                          <a:latin typeface="Poppins"/>
                          <a:ea typeface="Poppins"/>
                          <a:cs typeface="Poppins"/>
                          <a:sym typeface="Poppins"/>
                        </a:rPr>
                        <a:t>Properties of objects and materials can change.</a:t>
                      </a:r>
                      <a:endParaRPr sz="800">
                        <a:solidFill>
                          <a:schemeClr val="dk1"/>
                        </a:solidFill>
                        <a:highlight>
                          <a:srgbClr val="FFFF00"/>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977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Heating, Cooling, &amp; States of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Why are so many toys made out of plastic?</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 conduct an investigation of different materials in order to determine which are most and least easily melted.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1.PS.1 </a:t>
                      </a:r>
                      <a:r>
                        <a:rPr lang="en" sz="800">
                          <a:solidFill>
                            <a:schemeClr val="dk1"/>
                          </a:solidFill>
                          <a:latin typeface="Poppins"/>
                          <a:ea typeface="Poppins"/>
                          <a:cs typeface="Poppins"/>
                          <a:sym typeface="Poppins"/>
                        </a:rPr>
                        <a:t>Properties of objects and materials can change.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383" name="Google Shape;383;p61"/>
          <p:cNvSpPr/>
          <p:nvPr/>
        </p:nvSpPr>
        <p:spPr>
          <a:xfrm>
            <a:off x="0" y="0"/>
            <a:ext cx="10080000" cy="9831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84" name="Google Shape;384;p61"/>
          <p:cNvPicPr preferRelativeResize="0"/>
          <p:nvPr/>
        </p:nvPicPr>
        <p:blipFill>
          <a:blip r:embed="rId15">
            <a:alphaModFix/>
          </a:blip>
          <a:stretch>
            <a:fillRect/>
          </a:stretch>
        </p:blipFill>
        <p:spPr>
          <a:xfrm>
            <a:off x="7953375" y="305775"/>
            <a:ext cx="1647825" cy="209550"/>
          </a:xfrm>
          <a:prstGeom prst="rect">
            <a:avLst/>
          </a:prstGeom>
          <a:noFill/>
          <a:ln>
            <a:noFill/>
          </a:ln>
        </p:spPr>
      </p:pic>
      <p:sp>
        <p:nvSpPr>
          <p:cNvPr id="385" name="Google Shape;385;p6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Earth &amp; Space Science</a:t>
            </a:r>
            <a:endParaRPr sz="1200">
              <a:latin typeface="Poppins"/>
              <a:ea typeface="Poppins"/>
              <a:cs typeface="Poppins"/>
              <a:sym typeface="Poppins"/>
            </a:endParaRPr>
          </a:p>
        </p:txBody>
      </p:sp>
      <p:grpSp>
        <p:nvGrpSpPr>
          <p:cNvPr id="386" name="Google Shape;386;p61"/>
          <p:cNvGrpSpPr/>
          <p:nvPr/>
        </p:nvGrpSpPr>
        <p:grpSpPr>
          <a:xfrm>
            <a:off x="533400" y="675263"/>
            <a:ext cx="7886700" cy="307800"/>
            <a:chOff x="1485900" y="5127425"/>
            <a:chExt cx="7886700" cy="307800"/>
          </a:xfrm>
        </p:grpSpPr>
        <p:grpSp>
          <p:nvGrpSpPr>
            <p:cNvPr id="387" name="Google Shape;387;p61"/>
            <p:cNvGrpSpPr/>
            <p:nvPr/>
          </p:nvGrpSpPr>
          <p:grpSpPr>
            <a:xfrm>
              <a:off x="1485900" y="5167025"/>
              <a:ext cx="7886700" cy="228600"/>
              <a:chOff x="1485900" y="5233700"/>
              <a:chExt cx="7886700" cy="228600"/>
            </a:xfrm>
          </p:grpSpPr>
          <p:sp>
            <p:nvSpPr>
              <p:cNvPr id="388" name="Google Shape;388;p6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0" name="Google Shape;390;p6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Lesson 2 in 1st grade if you are following Ohio Standards.</a:t>
              </a:r>
              <a:endParaRPr i="1" sz="800">
                <a:latin typeface="Poppins"/>
                <a:ea typeface="Poppins"/>
                <a:cs typeface="Poppins"/>
                <a:sym typeface="Poppins"/>
              </a:endParaRPr>
            </a:p>
          </p:txBody>
        </p:sp>
      </p:grpSp>
      <p:sp>
        <p:nvSpPr>
          <p:cNvPr id="391" name="Google Shape;391;p61"/>
          <p:cNvSpPr txBox="1"/>
          <p:nvPr/>
        </p:nvSpPr>
        <p:spPr>
          <a:xfrm>
            <a:off x="5568263" y="4797604"/>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Unit or Lesson</a:t>
            </a:r>
            <a:endParaRPr sz="800">
              <a:latin typeface="Poppins"/>
              <a:ea typeface="Poppins"/>
              <a:cs typeface="Poppins"/>
              <a:sym typeface="Poppins"/>
            </a:endParaRPr>
          </a:p>
        </p:txBody>
      </p:sp>
      <p:sp>
        <p:nvSpPr>
          <p:cNvPr id="392" name="Google Shape;392;p6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6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Pushes &amp; Pulls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(Force Olympics)</a:t>
            </a:r>
            <a:endParaRPr b="1">
              <a:latin typeface="Poppins"/>
              <a:ea typeface="Poppins"/>
              <a:cs typeface="Poppins"/>
              <a:sym typeface="Poppins"/>
            </a:endParaRPr>
          </a:p>
        </p:txBody>
      </p:sp>
      <p:graphicFrame>
        <p:nvGraphicFramePr>
          <p:cNvPr id="398" name="Google Shape;398;p62"/>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Pushes &amp; Pulls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What’s the biggest excavator?</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different machines and use those observations as evidence for why machines make work easier.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1.PS.2 </a:t>
                      </a:r>
                      <a:r>
                        <a:rPr lang="en" sz="800">
                          <a:solidFill>
                            <a:schemeClr val="dk1"/>
                          </a:solidFill>
                          <a:latin typeface="Poppins"/>
                          <a:ea typeface="Poppins"/>
                          <a:cs typeface="Poppins"/>
                          <a:sym typeface="Poppins"/>
                        </a:rPr>
                        <a:t>Objects can be moved in a variety of ways, such as straight, zigzag, circular, and back and forth.</a:t>
                      </a:r>
                      <a:endParaRPr b="1"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Pushes, Pulls, &amp; “Work Words”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builders need so many big machines?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construction equipment being used in different ways to move objects.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1.PS.2 </a:t>
                      </a:r>
                      <a:r>
                        <a:rPr lang="en" sz="800">
                          <a:solidFill>
                            <a:schemeClr val="dk1"/>
                          </a:solidFill>
                          <a:latin typeface="Poppins"/>
                          <a:ea typeface="Poppins"/>
                          <a:cs typeface="Poppins"/>
                          <a:sym typeface="Poppins"/>
                        </a:rPr>
                        <a:t>Objects can be moved in a variety of ways, such as straight, zigzag, circular, and back and forth.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162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Motion, Speed, &amp; Strength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knock down a wall made of concrete?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carry out an investigation to determine how far back they should pull a model wrecking ball to knock down a wall, but not the houses behind it.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1.PS.2 </a:t>
                      </a:r>
                      <a:r>
                        <a:rPr lang="en" sz="800">
                          <a:solidFill>
                            <a:schemeClr val="dk1"/>
                          </a:solidFill>
                          <a:latin typeface="Poppins"/>
                          <a:ea typeface="Poppins"/>
                          <a:cs typeface="Poppins"/>
                          <a:sym typeface="Poppins"/>
                        </a:rPr>
                        <a:t>Objects can be moved in a variety of ways, such as straight, zigzag, circular, and back and forth.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Speed &amp; Direction of Force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knock down the most bowling pins?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play a game of bumper bowling to observe the way that objects can move in straight lines, zigzags, and back and forth.</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1.PS.2 </a:t>
                      </a:r>
                      <a:r>
                        <a:rPr lang="en" sz="800">
                          <a:solidFill>
                            <a:schemeClr val="dk1"/>
                          </a:solidFill>
                          <a:latin typeface="Poppins"/>
                          <a:ea typeface="Poppins"/>
                          <a:cs typeface="Poppins"/>
                          <a:sym typeface="Poppins"/>
                        </a:rPr>
                        <a:t>Objects can be moved in a variety of ways, such as straight, zigzag, circular, and back and forth.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Direction of Motion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we protect a mountain town from falling rocks?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conduct an investigation of how to protect a town from a falling boulder. They design a solution to safely guide the direction of the boulder away from the town.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1.PS.2 </a:t>
                      </a:r>
                      <a:r>
                        <a:rPr lang="en" sz="800">
                          <a:solidFill>
                            <a:schemeClr val="dk1"/>
                          </a:solidFill>
                          <a:latin typeface="Poppins"/>
                          <a:ea typeface="Poppins"/>
                          <a:cs typeface="Poppins"/>
                          <a:sym typeface="Poppins"/>
                        </a:rPr>
                        <a:t>Objects can be moved in a variety of ways, such as straight, zigzag, circular, and back and forth.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162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Forces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invent a trap?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define a problem they would like to solve and then design a solution using what they know about the locations of objects and how they can move.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1.PS.2 </a:t>
                      </a:r>
                      <a:r>
                        <a:rPr lang="en" sz="800">
                          <a:solidFill>
                            <a:schemeClr val="dk1"/>
                          </a:solidFill>
                          <a:latin typeface="Poppins"/>
                          <a:ea typeface="Poppins"/>
                          <a:cs typeface="Poppins"/>
                          <a:sym typeface="Poppins"/>
                        </a:rPr>
                        <a:t>Objects can be moved in a variety of ways, such as straight, zigzag, circular, and back and forth.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399" name="Google Shape;399;p62"/>
          <p:cNvPicPr preferRelativeResize="0"/>
          <p:nvPr/>
        </p:nvPicPr>
        <p:blipFill>
          <a:blip r:embed="rId14">
            <a:alphaModFix/>
          </a:blip>
          <a:stretch>
            <a:fillRect/>
          </a:stretch>
        </p:blipFill>
        <p:spPr>
          <a:xfrm>
            <a:off x="457200" y="1939425"/>
            <a:ext cx="914400" cy="4914900"/>
          </a:xfrm>
          <a:prstGeom prst="rect">
            <a:avLst/>
          </a:prstGeom>
          <a:noFill/>
          <a:ln>
            <a:noFill/>
          </a:ln>
        </p:spPr>
      </p:pic>
      <p:graphicFrame>
        <p:nvGraphicFramePr>
          <p:cNvPr id="400" name="Google Shape;400;p62"/>
          <p:cNvGraphicFramePr/>
          <p:nvPr/>
        </p:nvGraphicFramePr>
        <p:xfrm>
          <a:off x="457188" y="1939435"/>
          <a:ext cx="3000000" cy="3000000"/>
        </p:xfrm>
        <a:graphic>
          <a:graphicData uri="http://schemas.openxmlformats.org/drawingml/2006/table">
            <a:tbl>
              <a:tblPr>
                <a:noFill/>
                <a:tableStyleId>{C22DDA10-9A39-4306-AB4C-68750CD5DC62}</a:tableStyleId>
              </a:tblPr>
              <a:tblGrid>
                <a:gridCol w="657125"/>
              </a:tblGrid>
              <a:tr h="8191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91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048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283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0">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01" name="Google Shape;401;p62"/>
          <p:cNvSpPr/>
          <p:nvPr/>
        </p:nvSpPr>
        <p:spPr>
          <a:xfrm>
            <a:off x="0" y="0"/>
            <a:ext cx="10080000" cy="1033500"/>
          </a:xfrm>
          <a:prstGeom prst="rect">
            <a:avLst/>
          </a:prstGeom>
          <a:solidFill>
            <a:srgbClr val="FFDF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02" name="Google Shape;402;p62"/>
          <p:cNvPicPr preferRelativeResize="0"/>
          <p:nvPr/>
        </p:nvPicPr>
        <p:blipFill>
          <a:blip r:embed="rId21">
            <a:alphaModFix/>
          </a:blip>
          <a:stretch>
            <a:fillRect/>
          </a:stretch>
        </p:blipFill>
        <p:spPr>
          <a:xfrm>
            <a:off x="7953375" y="305775"/>
            <a:ext cx="1647825" cy="209550"/>
          </a:xfrm>
          <a:prstGeom prst="rect">
            <a:avLst/>
          </a:prstGeom>
          <a:noFill/>
          <a:ln>
            <a:noFill/>
          </a:ln>
        </p:spPr>
      </p:pic>
      <p:sp>
        <p:nvSpPr>
          <p:cNvPr id="403" name="Google Shape;403;p6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1st Grade - Physical Science</a:t>
            </a:r>
            <a:endParaRPr sz="1200">
              <a:latin typeface="Poppins"/>
              <a:ea typeface="Poppins"/>
              <a:cs typeface="Poppins"/>
              <a:sym typeface="Poppins"/>
            </a:endParaRPr>
          </a:p>
        </p:txBody>
      </p:sp>
      <p:grpSp>
        <p:nvGrpSpPr>
          <p:cNvPr id="404" name="Google Shape;404;p62"/>
          <p:cNvGrpSpPr/>
          <p:nvPr/>
        </p:nvGrpSpPr>
        <p:grpSpPr>
          <a:xfrm>
            <a:off x="533400" y="675263"/>
            <a:ext cx="7886700" cy="307800"/>
            <a:chOff x="1485900" y="5127425"/>
            <a:chExt cx="7886700" cy="307800"/>
          </a:xfrm>
        </p:grpSpPr>
        <p:grpSp>
          <p:nvGrpSpPr>
            <p:cNvPr id="405" name="Google Shape;405;p62"/>
            <p:cNvGrpSpPr/>
            <p:nvPr/>
          </p:nvGrpSpPr>
          <p:grpSpPr>
            <a:xfrm>
              <a:off x="1485900" y="5167025"/>
              <a:ext cx="7886700" cy="228600"/>
              <a:chOff x="1485900" y="5233700"/>
              <a:chExt cx="7886700" cy="228600"/>
            </a:xfrm>
          </p:grpSpPr>
          <p:sp>
            <p:nvSpPr>
              <p:cNvPr id="406" name="Google Shape;406;p6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6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8" name="Google Shape;408;p62"/>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Kindergarten on our site</a:t>
              </a:r>
              <a:r>
                <a:rPr i="1" lang="en" sz="800">
                  <a:latin typeface="Poppins"/>
                  <a:ea typeface="Poppins"/>
                  <a:cs typeface="Poppins"/>
                  <a:sym typeface="Poppins"/>
                </a:rPr>
                <a:t>, but we recommend teaching all lessons in 1st grade if you are following Ohio Standards.</a:t>
              </a:r>
              <a:endParaRPr i="1" sz="800">
                <a:latin typeface="Poppins"/>
                <a:ea typeface="Poppins"/>
                <a:cs typeface="Poppins"/>
                <a:sym typeface="Poppins"/>
              </a:endParaRPr>
            </a:p>
          </p:txBody>
        </p:sp>
      </p:grpSp>
      <p:sp>
        <p:nvSpPr>
          <p:cNvPr id="409" name="Google Shape;409;p6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2">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410" name="Google Shape;410;p6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63"/>
          <p:cNvSpPr/>
          <p:nvPr/>
        </p:nvSpPr>
        <p:spPr>
          <a:xfrm>
            <a:off x="0" y="0"/>
            <a:ext cx="10080000" cy="9144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16" name="Google Shape;416;p63"/>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417" name="Google Shape;417;p6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Life Science</a:t>
            </a:r>
            <a:endParaRPr sz="1200">
              <a:latin typeface="Poppins"/>
              <a:ea typeface="Poppins"/>
              <a:cs typeface="Poppins"/>
              <a:sym typeface="Poppins"/>
            </a:endParaRPr>
          </a:p>
        </p:txBody>
      </p:sp>
      <p:sp>
        <p:nvSpPr>
          <p:cNvPr id="418" name="Google Shape;418;p6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Animal Biodiversity &amp; Habitats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(Animal Adventures)</a:t>
            </a:r>
            <a:endParaRPr b="1">
              <a:latin typeface="Poppins"/>
              <a:ea typeface="Poppins"/>
              <a:cs typeface="Poppins"/>
              <a:sym typeface="Poppins"/>
            </a:endParaRPr>
          </a:p>
        </p:txBody>
      </p:sp>
      <p:graphicFrame>
        <p:nvGraphicFramePr>
          <p:cNvPr id="419" name="Google Shape;419;p63"/>
          <p:cNvGraphicFramePr/>
          <p:nvPr/>
        </p:nvGraphicFramePr>
        <p:xfrm>
          <a:off x="4733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Biodiversity &amp; Classification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many different kinds of animals are there?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the traits of different animals and use that information to organize them into groups based on their characteristics.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Foundational for 2.LS.1 </a:t>
                      </a:r>
                      <a:r>
                        <a:rPr lang="en" sz="800">
                          <a:solidFill>
                            <a:schemeClr val="dk1"/>
                          </a:solidFill>
                          <a:latin typeface="Poppins"/>
                          <a:ea typeface="Poppins"/>
                          <a:cs typeface="Poppins"/>
                          <a:sym typeface="Poppins"/>
                        </a:rPr>
                        <a:t>Living things cause changes on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Habitat Diversity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would a wild animal visit a playground?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animals, plants, and the physical characteristics of two different habitats. They collect and analyze data to compare the biodiversity between the two habitats.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2.LS.1 </a:t>
                      </a:r>
                      <a:r>
                        <a:rPr lang="en" sz="800">
                          <a:solidFill>
                            <a:schemeClr val="dk1"/>
                          </a:solidFill>
                          <a:latin typeface="Poppins"/>
                          <a:ea typeface="Poppins"/>
                          <a:cs typeface="Poppins"/>
                          <a:sym typeface="Poppins"/>
                        </a:rPr>
                        <a:t>Living things cause changes on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Biodiversity, Habitats, &amp; Species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frogs say “ribbit”?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identify frogs based on their unique calls and use that information to determine the level of frog species diversity within multiple habitats.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2.LS.1 </a:t>
                      </a:r>
                      <a:r>
                        <a:rPr lang="en" sz="800">
                          <a:solidFill>
                            <a:schemeClr val="dk1"/>
                          </a:solidFill>
                          <a:latin typeface="Poppins"/>
                          <a:ea typeface="Poppins"/>
                          <a:cs typeface="Poppins"/>
                          <a:sym typeface="Poppins"/>
                        </a:rPr>
                        <a:t>Living things cause changes on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Biodiversity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get more birds to visit a bird feeder?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which kinds of birds are likely to visit a bird feeder based on what they eat and design and build a prototype bird feeder that attracts a specific type of bird.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2.LS.1 </a:t>
                      </a:r>
                      <a:r>
                        <a:rPr lang="en" sz="800">
                          <a:solidFill>
                            <a:schemeClr val="dk1"/>
                          </a:solidFill>
                          <a:latin typeface="Poppins"/>
                          <a:ea typeface="Poppins"/>
                          <a:cs typeface="Poppins"/>
                          <a:sym typeface="Poppins"/>
                        </a:rPr>
                        <a:t>Living things cause changes on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420" name="Google Shape;420;p63"/>
          <p:cNvPicPr preferRelativeResize="0"/>
          <p:nvPr/>
        </p:nvPicPr>
        <p:blipFill>
          <a:blip r:embed="rId10">
            <a:alphaModFix/>
          </a:blip>
          <a:stretch>
            <a:fillRect/>
          </a:stretch>
        </p:blipFill>
        <p:spPr>
          <a:xfrm>
            <a:off x="462600" y="1939425"/>
            <a:ext cx="914400" cy="4152900"/>
          </a:xfrm>
          <a:prstGeom prst="rect">
            <a:avLst/>
          </a:prstGeom>
          <a:noFill/>
          <a:ln>
            <a:noFill/>
          </a:ln>
        </p:spPr>
      </p:pic>
      <p:graphicFrame>
        <p:nvGraphicFramePr>
          <p:cNvPr id="421" name="Google Shape;421;p63"/>
          <p:cNvGraphicFramePr/>
          <p:nvPr/>
        </p:nvGraphicFramePr>
        <p:xfrm>
          <a:off x="473388" y="1939435"/>
          <a:ext cx="3000000" cy="3000000"/>
        </p:xfrm>
        <a:graphic>
          <a:graphicData uri="http://schemas.openxmlformats.org/drawingml/2006/table">
            <a:tbl>
              <a:tblPr>
                <a:noFill/>
                <a:tableStyleId>{C22DDA10-9A39-4306-AB4C-68750CD5DC62}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22" name="Google Shape;422;p6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grpSp>
        <p:nvGrpSpPr>
          <p:cNvPr id="423" name="Google Shape;423;p63"/>
          <p:cNvGrpSpPr/>
          <p:nvPr/>
        </p:nvGrpSpPr>
        <p:grpSpPr>
          <a:xfrm>
            <a:off x="457126" y="6737900"/>
            <a:ext cx="9268060" cy="461555"/>
            <a:chOff x="1485900" y="5127431"/>
            <a:chExt cx="8243405" cy="286200"/>
          </a:xfrm>
        </p:grpSpPr>
        <p:grpSp>
          <p:nvGrpSpPr>
            <p:cNvPr id="424" name="Google Shape;424;p63"/>
            <p:cNvGrpSpPr/>
            <p:nvPr/>
          </p:nvGrpSpPr>
          <p:grpSpPr>
            <a:xfrm>
              <a:off x="1485900" y="5167025"/>
              <a:ext cx="7886700" cy="228600"/>
              <a:chOff x="1485900" y="5233700"/>
              <a:chExt cx="7886700" cy="228600"/>
            </a:xfrm>
          </p:grpSpPr>
          <p:sp>
            <p:nvSpPr>
              <p:cNvPr id="425" name="Google Shape;425;p6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6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7" name="Google Shape;427;p63"/>
            <p:cNvSpPr txBox="1"/>
            <p:nvPr/>
          </p:nvSpPr>
          <p:spPr>
            <a:xfrm>
              <a:off x="1638305" y="5127431"/>
              <a:ext cx="8091000" cy="2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Ohio</a:t>
              </a:r>
              <a:r>
                <a:rPr i="1" lang="en" sz="800">
                  <a:solidFill>
                    <a:srgbClr val="000000"/>
                  </a:solidFill>
                  <a:latin typeface="Poppins"/>
                  <a:ea typeface="Poppins"/>
                  <a:cs typeface="Poppins"/>
                  <a:sym typeface="Poppins"/>
                </a:rPr>
                <a:t> Specific Standard: </a:t>
              </a:r>
              <a:r>
                <a:rPr b="1" lang="en" sz="900">
                  <a:solidFill>
                    <a:srgbClr val="000000"/>
                  </a:solidFill>
                  <a:latin typeface="Poppins"/>
                  <a:ea typeface="Poppins"/>
                  <a:cs typeface="Poppins"/>
                  <a:sym typeface="Poppins"/>
                </a:rPr>
                <a:t>2.</a:t>
              </a:r>
              <a:r>
                <a:rPr b="1" lang="en" sz="900">
                  <a:latin typeface="Poppins"/>
                  <a:ea typeface="Poppins"/>
                  <a:cs typeface="Poppins"/>
                  <a:sym typeface="Poppins"/>
                </a:rPr>
                <a:t>L</a:t>
              </a:r>
              <a:r>
                <a:rPr b="1" lang="en" sz="900">
                  <a:solidFill>
                    <a:srgbClr val="000000"/>
                  </a:solidFill>
                  <a:latin typeface="Poppins"/>
                  <a:ea typeface="Poppins"/>
                  <a:cs typeface="Poppins"/>
                  <a:sym typeface="Poppins"/>
                </a:rPr>
                <a:t>S.2</a:t>
              </a:r>
              <a:r>
                <a:rPr lang="en" sz="900">
                  <a:solidFill>
                    <a:srgbClr val="000000"/>
                  </a:solidFill>
                  <a:latin typeface="Poppins"/>
                  <a:ea typeface="Poppins"/>
                  <a:cs typeface="Poppins"/>
                  <a:sym typeface="Poppins"/>
                </a:rPr>
                <a:t> All organisms alive today result from their ancestors, some of which may be extinct. Not all kinds of organisms that lived in the past are represented by living organisms today.</a:t>
              </a:r>
              <a:r>
                <a:rPr i="1" lang="en" sz="800">
                  <a:latin typeface="Poppins"/>
                  <a:ea typeface="Poppins"/>
                  <a:cs typeface="Poppins"/>
                  <a:sym typeface="Poppins"/>
                </a:rPr>
                <a:t> </a:t>
              </a:r>
              <a:endParaRPr i="1" sz="800">
                <a:latin typeface="Poppins"/>
                <a:ea typeface="Poppins"/>
                <a:cs typeface="Poppins"/>
                <a:sym typeface="Poppins"/>
              </a:endParaRPr>
            </a:p>
          </p:txBody>
        </p:sp>
      </p:grpSp>
      <p:sp>
        <p:nvSpPr>
          <p:cNvPr id="428" name="Google Shape;428;p6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64"/>
          <p:cNvPicPr preferRelativeResize="0"/>
          <p:nvPr/>
        </p:nvPicPr>
        <p:blipFill rotWithShape="1">
          <a:blip r:embed="rId3">
            <a:alphaModFix/>
          </a:blip>
          <a:srcRect b="0" l="9361" r="12231" t="0"/>
          <a:stretch/>
        </p:blipFill>
        <p:spPr>
          <a:xfrm>
            <a:off x="479675" y="5202250"/>
            <a:ext cx="1031399" cy="914399"/>
          </a:xfrm>
          <a:prstGeom prst="rect">
            <a:avLst/>
          </a:prstGeom>
          <a:noFill/>
          <a:ln>
            <a:noFill/>
          </a:ln>
        </p:spPr>
      </p:pic>
      <p:pic>
        <p:nvPicPr>
          <p:cNvPr id="434" name="Google Shape;434;p64"/>
          <p:cNvPicPr preferRelativeResize="0"/>
          <p:nvPr/>
        </p:nvPicPr>
        <p:blipFill rotWithShape="1">
          <a:blip r:embed="rId4">
            <a:alphaModFix/>
          </a:blip>
          <a:srcRect b="8976" l="0" r="0" t="8968"/>
          <a:stretch/>
        </p:blipFill>
        <p:spPr>
          <a:xfrm>
            <a:off x="468000" y="4224175"/>
            <a:ext cx="1031400" cy="978100"/>
          </a:xfrm>
          <a:prstGeom prst="rect">
            <a:avLst/>
          </a:prstGeom>
          <a:noFill/>
          <a:ln>
            <a:noFill/>
          </a:ln>
        </p:spPr>
      </p:pic>
      <p:pic>
        <p:nvPicPr>
          <p:cNvPr id="435" name="Google Shape;435;p64"/>
          <p:cNvPicPr preferRelativeResize="0"/>
          <p:nvPr/>
        </p:nvPicPr>
        <p:blipFill rotWithShape="1">
          <a:blip r:embed="rId5">
            <a:alphaModFix/>
          </a:blip>
          <a:srcRect b="0" l="0" r="45925" t="0"/>
          <a:stretch/>
        </p:blipFill>
        <p:spPr>
          <a:xfrm>
            <a:off x="479675" y="3316650"/>
            <a:ext cx="1031400" cy="914400"/>
          </a:xfrm>
          <a:prstGeom prst="rect">
            <a:avLst/>
          </a:prstGeom>
          <a:noFill/>
          <a:ln>
            <a:noFill/>
          </a:ln>
        </p:spPr>
      </p:pic>
      <p:pic>
        <p:nvPicPr>
          <p:cNvPr id="436" name="Google Shape;436;p64"/>
          <p:cNvPicPr preferRelativeResize="0"/>
          <p:nvPr/>
        </p:nvPicPr>
        <p:blipFill rotWithShape="1">
          <a:blip r:embed="rId6">
            <a:alphaModFix/>
          </a:blip>
          <a:srcRect b="0" l="29967" r="0" t="0"/>
          <a:stretch/>
        </p:blipFill>
        <p:spPr>
          <a:xfrm>
            <a:off x="465300" y="2118450"/>
            <a:ext cx="1031401" cy="1191350"/>
          </a:xfrm>
          <a:prstGeom prst="rect">
            <a:avLst/>
          </a:prstGeom>
          <a:noFill/>
          <a:ln>
            <a:noFill/>
          </a:ln>
        </p:spPr>
      </p:pic>
      <p:sp>
        <p:nvSpPr>
          <p:cNvPr id="437" name="Google Shape;437;p64"/>
          <p:cNvSpPr/>
          <p:nvPr/>
        </p:nvSpPr>
        <p:spPr>
          <a:xfrm>
            <a:off x="0" y="0"/>
            <a:ext cx="10080000" cy="10308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38" name="Google Shape;438;p64"/>
          <p:cNvPicPr preferRelativeResize="0"/>
          <p:nvPr/>
        </p:nvPicPr>
        <p:blipFill>
          <a:blip r:embed="rId7">
            <a:alphaModFix/>
          </a:blip>
          <a:stretch>
            <a:fillRect/>
          </a:stretch>
        </p:blipFill>
        <p:spPr>
          <a:xfrm>
            <a:off x="7953375" y="305775"/>
            <a:ext cx="1647825" cy="209550"/>
          </a:xfrm>
          <a:prstGeom prst="rect">
            <a:avLst/>
          </a:prstGeom>
          <a:noFill/>
          <a:ln>
            <a:noFill/>
          </a:ln>
        </p:spPr>
      </p:pic>
      <p:sp>
        <p:nvSpPr>
          <p:cNvPr id="439" name="Google Shape;439;p64"/>
          <p:cNvSpPr txBox="1"/>
          <p:nvPr/>
        </p:nvSpPr>
        <p:spPr>
          <a:xfrm>
            <a:off x="457200" y="152400"/>
            <a:ext cx="6324300" cy="516300"/>
          </a:xfrm>
          <a:prstGeom prst="rect">
            <a:avLst/>
          </a:prstGeom>
          <a:solidFill>
            <a:srgbClr val="7FAF44"/>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2nd Grade - Life Science</a:t>
            </a:r>
            <a:endParaRPr b="1">
              <a:solidFill>
                <a:schemeClr val="dk1"/>
              </a:solidFill>
              <a:latin typeface="Poppins"/>
              <a:ea typeface="Poppins"/>
              <a:cs typeface="Poppins"/>
              <a:sym typeface="Poppins"/>
            </a:endParaRPr>
          </a:p>
        </p:txBody>
      </p:sp>
      <p:sp>
        <p:nvSpPr>
          <p:cNvPr id="440" name="Google Shape;440;p6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8">
                  <a:extLst>
                    <a:ext uri="{A12FA001-AC4F-418D-AE19-62706E023703}">
                      <ahyp:hlinkClr val="tx"/>
                    </a:ext>
                  </a:extLst>
                </a:hlinkClick>
              </a:rPr>
              <a:t>Plant Growth &amp; Interactions </a:t>
            </a:r>
            <a:r>
              <a:rPr lang="en" sz="1200">
                <a:solidFill>
                  <a:schemeClr val="dk1"/>
                </a:solidFill>
                <a:uFill>
                  <a:noFill/>
                </a:uFill>
                <a:latin typeface="Poppins"/>
                <a:ea typeface="Poppins"/>
                <a:cs typeface="Poppins"/>
                <a:sym typeface="Poppins"/>
                <a:hlinkClick r:id="rId9">
                  <a:extLst>
                    <a:ext uri="{A12FA001-AC4F-418D-AE19-62706E023703}">
                      <ahyp:hlinkClr val="tx"/>
                    </a:ext>
                  </a:extLst>
                </a:hlinkClick>
              </a:rPr>
              <a:t>(Plant Adventures)</a:t>
            </a:r>
            <a:endParaRPr b="1">
              <a:latin typeface="Poppins"/>
              <a:ea typeface="Poppins"/>
              <a:cs typeface="Poppins"/>
              <a:sym typeface="Poppins"/>
            </a:endParaRPr>
          </a:p>
        </p:txBody>
      </p:sp>
      <p:graphicFrame>
        <p:nvGraphicFramePr>
          <p:cNvPr id="441" name="Google Shape;441;p64"/>
          <p:cNvGraphicFramePr/>
          <p:nvPr/>
        </p:nvGraphicFramePr>
        <p:xfrm>
          <a:off x="467988" y="1543210"/>
          <a:ext cx="3000000" cy="3000000"/>
        </p:xfrm>
        <a:graphic>
          <a:graphicData uri="http://schemas.openxmlformats.org/drawingml/2006/table">
            <a:tbl>
              <a:tblPr>
                <a:noFill/>
                <a:tableStyleId>{C22DDA10-9A39-4306-AB4C-68750CD5DC62}</a:tableStyleId>
              </a:tblPr>
              <a:tblGrid>
                <a:gridCol w="1028700"/>
                <a:gridCol w="2116525"/>
                <a:gridCol w="2885100"/>
                <a:gridCol w="3113675"/>
              </a:tblGrid>
              <a:tr h="5752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1913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Seed Dispersal</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did a tree travel halfway around the world?</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physical models of seed structures. They observe how structure affects the seed’s function in dispersing away from the tree.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2.LS.1 </a:t>
                      </a:r>
                      <a:r>
                        <a:rPr lang="en" sz="800">
                          <a:solidFill>
                            <a:schemeClr val="dk1"/>
                          </a:solidFill>
                          <a:latin typeface="Poppins"/>
                          <a:ea typeface="Poppins"/>
                          <a:cs typeface="Poppins"/>
                          <a:sym typeface="Poppins"/>
                        </a:rPr>
                        <a:t>Living things cause changes on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85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Animal Seed Dispersal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seeds have so many different shapes?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of a furry animal and then use it to test how far seed models with different structures can travel.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2.LS.1 </a:t>
                      </a:r>
                      <a:r>
                        <a:rPr lang="en" sz="800">
                          <a:solidFill>
                            <a:schemeClr val="dk1"/>
                          </a:solidFill>
                          <a:latin typeface="Poppins"/>
                          <a:ea typeface="Poppins"/>
                          <a:cs typeface="Poppins"/>
                          <a:sym typeface="Poppins"/>
                        </a:rPr>
                        <a:t>Living things cause changes on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781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Water, Sunlight, &amp; Plant Growth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a plant survive without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conduct an investigation to determine that plants need water and light to grow.</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2.LS.1 </a:t>
                      </a:r>
                      <a:r>
                        <a:rPr lang="en" sz="800">
                          <a:solidFill>
                            <a:schemeClr val="dk1"/>
                          </a:solidFill>
                          <a:latin typeface="Poppins"/>
                          <a:ea typeface="Poppins"/>
                          <a:cs typeface="Poppins"/>
                          <a:sym typeface="Poppins"/>
                        </a:rPr>
                        <a:t>Living things cause changes on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20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Plant Needs &amp; Habitats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much water should you give a plant?</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plan and conduct a series of virtual experiments in order to determine how much water and sunlight a set of mystery plants need in order to stay healthy and survive.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Foundational for 2.LS.1 </a:t>
                      </a:r>
                      <a:r>
                        <a:rPr lang="en" sz="800">
                          <a:solidFill>
                            <a:schemeClr val="dk1"/>
                          </a:solidFill>
                          <a:latin typeface="Poppins"/>
                          <a:ea typeface="Poppins"/>
                          <a:cs typeface="Poppins"/>
                          <a:sym typeface="Poppins"/>
                        </a:rPr>
                        <a:t>Living things cause changes on Earth.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sp>
        <p:nvSpPr>
          <p:cNvPr id="442" name="Google Shape;442;p64"/>
          <p:cNvSpPr/>
          <p:nvPr/>
        </p:nvSpPr>
        <p:spPr>
          <a:xfrm>
            <a:off x="467400" y="3309803"/>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443" name="Google Shape;443;p64"/>
          <p:cNvSpPr/>
          <p:nvPr/>
        </p:nvSpPr>
        <p:spPr>
          <a:xfrm>
            <a:off x="466344" y="2121408"/>
            <a:ext cx="6879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444" name="Google Shape;444;p64"/>
          <p:cNvSpPr/>
          <p:nvPr/>
        </p:nvSpPr>
        <p:spPr>
          <a:xfrm>
            <a:off x="467400" y="4256035"/>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445" name="Google Shape;445;p64"/>
          <p:cNvSpPr/>
          <p:nvPr/>
        </p:nvSpPr>
        <p:spPr>
          <a:xfrm>
            <a:off x="467400" y="5202936"/>
            <a:ext cx="685800" cy="2742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446" name="Google Shape;446;p6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447" name="Google Shape;447;p6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6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Weather &amp; Climate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(Stormy Skies)</a:t>
            </a:r>
            <a:endParaRPr b="1">
              <a:latin typeface="Poppins"/>
              <a:ea typeface="Poppins"/>
              <a:cs typeface="Poppins"/>
              <a:sym typeface="Poppins"/>
            </a:endParaRPr>
          </a:p>
        </p:txBody>
      </p:sp>
      <p:graphicFrame>
        <p:nvGraphicFramePr>
          <p:cNvPr id="453" name="Google Shape;453;p65"/>
          <p:cNvGraphicFramePr/>
          <p:nvPr/>
        </p:nvGraphicFramePr>
        <p:xfrm>
          <a:off x="4679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Water Cycle &amp; States of Matter</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Where do clouds come from?</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obtain and combine information that water can change from liquid to gas, but that it is always made of tiny drops. Clouds are made of water that has evaporated.</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2.ESS.1 </a:t>
                      </a:r>
                      <a:r>
                        <a:rPr lang="en" sz="800">
                          <a:solidFill>
                            <a:schemeClr val="dk1"/>
                          </a:solidFill>
                          <a:latin typeface="Poppins"/>
                          <a:ea typeface="Poppins"/>
                          <a:cs typeface="Poppins"/>
                          <a:sym typeface="Poppins"/>
                        </a:rPr>
                        <a:t>The atmosphere is primarily made up of air.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2.ESS.2 </a:t>
                      </a:r>
                      <a:r>
                        <a:rPr lang="en" sz="800">
                          <a:solidFill>
                            <a:schemeClr val="dk1"/>
                          </a:solidFill>
                          <a:latin typeface="Poppins"/>
                          <a:ea typeface="Poppins"/>
                          <a:cs typeface="Poppins"/>
                          <a:sym typeface="Poppins"/>
                        </a:rPr>
                        <a:t>Water is present in the atmosphere.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2.ESS.3 </a:t>
                      </a:r>
                      <a:r>
                        <a:rPr lang="en" sz="800">
                          <a:solidFill>
                            <a:schemeClr val="dk1"/>
                          </a:solidFill>
                          <a:latin typeface="Poppins"/>
                          <a:ea typeface="Poppins"/>
                          <a:cs typeface="Poppins"/>
                          <a:sym typeface="Poppins"/>
                        </a:rPr>
                        <a:t>Long- and short-term weather changes occur due to changes in energy.</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Local Weather Patterns &amp; Weather Prediction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we predict when it’s going to storm?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make observations of clouds and develop a tool to make predictions about what kind of weather might happen next.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2.ESS.3 </a:t>
                      </a:r>
                      <a:r>
                        <a:rPr lang="en" sz="800">
                          <a:solidFill>
                            <a:schemeClr val="dk1"/>
                          </a:solidFill>
                          <a:latin typeface="Poppins"/>
                          <a:ea typeface="Poppins"/>
                          <a:cs typeface="Poppins"/>
                          <a:sym typeface="Poppins"/>
                        </a:rPr>
                        <a:t>Long- and short-term weather changes occur due to changes in energy.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Where’s the best place to build a snow fort?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gather winter temperature data from three different towns. They represent the data in a table to compare the weather and decide which town is the best candidate to host a snow fort festival in future years.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2.ESS.3 </a:t>
                      </a:r>
                      <a:r>
                        <a:rPr lang="en" sz="800">
                          <a:solidFill>
                            <a:schemeClr val="dk1"/>
                          </a:solidFill>
                          <a:latin typeface="Poppins"/>
                          <a:ea typeface="Poppins"/>
                          <a:cs typeface="Poppins"/>
                          <a:sym typeface="Poppins"/>
                        </a:rPr>
                        <a:t>Long- and short-term weather changes occur due to changes in energy.</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Climate &amp; Global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are some places always hot?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Students obtain and combine information to describe the different climate regions of the world.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2.ESS.3 </a:t>
                      </a:r>
                      <a:r>
                        <a:rPr lang="en" sz="800">
                          <a:solidFill>
                            <a:schemeClr val="dk1"/>
                          </a:solidFill>
                          <a:latin typeface="Poppins"/>
                          <a:ea typeface="Poppins"/>
                          <a:cs typeface="Poppins"/>
                          <a:sym typeface="Poppins"/>
                        </a:rPr>
                        <a:t>Long- and short-term weather changes occur due to changes in energy.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Natural Hazards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keep a house from blowing away in a windstorm?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design and build solutions that reduce the hazards associated with strong winds that could damage buildings.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2.ESS.1 </a:t>
                      </a:r>
                      <a:r>
                        <a:rPr lang="en" sz="800">
                          <a:solidFill>
                            <a:schemeClr val="dk1"/>
                          </a:solidFill>
                          <a:latin typeface="Poppins"/>
                          <a:ea typeface="Poppins"/>
                          <a:cs typeface="Poppins"/>
                          <a:sym typeface="Poppins"/>
                        </a:rPr>
                        <a:t>The atmosphere is primarily made up of air.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2.ESS.3 </a:t>
                      </a:r>
                      <a:r>
                        <a:rPr lang="en" sz="800">
                          <a:solidFill>
                            <a:schemeClr val="dk1"/>
                          </a:solidFill>
                          <a:latin typeface="Poppins"/>
                          <a:ea typeface="Poppins"/>
                          <a:cs typeface="Poppins"/>
                          <a:sym typeface="Poppins"/>
                        </a:rPr>
                        <a:t>Long- and short-term weather changes occur due to changes in energy.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454" name="Google Shape;454;p65"/>
          <p:cNvPicPr preferRelativeResize="0"/>
          <p:nvPr/>
        </p:nvPicPr>
        <p:blipFill>
          <a:blip r:embed="rId10">
            <a:alphaModFix/>
          </a:blip>
          <a:stretch>
            <a:fillRect/>
          </a:stretch>
        </p:blipFill>
        <p:spPr>
          <a:xfrm>
            <a:off x="468000" y="1939425"/>
            <a:ext cx="914400" cy="5181600"/>
          </a:xfrm>
          <a:prstGeom prst="rect">
            <a:avLst/>
          </a:prstGeom>
          <a:noFill/>
          <a:ln>
            <a:noFill/>
          </a:ln>
        </p:spPr>
      </p:pic>
      <p:pic>
        <p:nvPicPr>
          <p:cNvPr id="455" name="Google Shape;455;p65"/>
          <p:cNvPicPr preferRelativeResize="0"/>
          <p:nvPr/>
        </p:nvPicPr>
        <p:blipFill rotWithShape="1">
          <a:blip r:embed="rId11">
            <a:alphaModFix/>
          </a:blip>
          <a:srcRect b="0" l="54214" r="0" t="2562"/>
          <a:stretch/>
        </p:blipFill>
        <p:spPr>
          <a:xfrm>
            <a:off x="468000" y="4038600"/>
            <a:ext cx="914400" cy="1009800"/>
          </a:xfrm>
          <a:prstGeom prst="rect">
            <a:avLst/>
          </a:prstGeom>
          <a:noFill/>
          <a:ln>
            <a:noFill/>
          </a:ln>
        </p:spPr>
      </p:pic>
      <p:sp>
        <p:nvSpPr>
          <p:cNvPr id="456" name="Google Shape;456;p65"/>
          <p:cNvSpPr/>
          <p:nvPr/>
        </p:nvSpPr>
        <p:spPr>
          <a:xfrm>
            <a:off x="457200" y="4038600"/>
            <a:ext cx="632100" cy="2817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57" name="Google Shape;457;p65"/>
          <p:cNvGraphicFramePr/>
          <p:nvPr/>
        </p:nvGraphicFramePr>
        <p:xfrm>
          <a:off x="467988" y="1939435"/>
          <a:ext cx="3000000" cy="3000000"/>
        </p:xfrm>
        <a:graphic>
          <a:graphicData uri="http://schemas.openxmlformats.org/drawingml/2006/table">
            <a:tbl>
              <a:tblPr>
                <a:noFill/>
                <a:tableStyleId>{C22DDA10-9A39-4306-AB4C-68750CD5DC62}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58" name="Google Shape;458;p65"/>
          <p:cNvSpPr/>
          <p:nvPr/>
        </p:nvSpPr>
        <p:spPr>
          <a:xfrm>
            <a:off x="0" y="0"/>
            <a:ext cx="10080000" cy="10335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59" name="Google Shape;459;p65"/>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460" name="Google Shape;460;p6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Earth &amp; Space Science</a:t>
            </a:r>
            <a:endParaRPr sz="1200">
              <a:latin typeface="Poppins"/>
              <a:ea typeface="Poppins"/>
              <a:cs typeface="Poppins"/>
              <a:sym typeface="Poppins"/>
            </a:endParaRPr>
          </a:p>
        </p:txBody>
      </p:sp>
      <p:grpSp>
        <p:nvGrpSpPr>
          <p:cNvPr id="461" name="Google Shape;461;p65"/>
          <p:cNvGrpSpPr/>
          <p:nvPr/>
        </p:nvGrpSpPr>
        <p:grpSpPr>
          <a:xfrm>
            <a:off x="533400" y="675263"/>
            <a:ext cx="7886700" cy="307800"/>
            <a:chOff x="1485900" y="5127425"/>
            <a:chExt cx="7886700" cy="307800"/>
          </a:xfrm>
        </p:grpSpPr>
        <p:grpSp>
          <p:nvGrpSpPr>
            <p:cNvPr id="462" name="Google Shape;462;p65"/>
            <p:cNvGrpSpPr/>
            <p:nvPr/>
          </p:nvGrpSpPr>
          <p:grpSpPr>
            <a:xfrm>
              <a:off x="1485900" y="5167025"/>
              <a:ext cx="7886700" cy="228600"/>
              <a:chOff x="1485900" y="5233700"/>
              <a:chExt cx="7886700" cy="228600"/>
            </a:xfrm>
          </p:grpSpPr>
          <p:sp>
            <p:nvSpPr>
              <p:cNvPr id="463" name="Google Shape;463;p6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6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5" name="Google Shape;465;p6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all lessons in 2nd grade if you are following Ohio Standards.</a:t>
              </a:r>
              <a:endParaRPr i="1" sz="800">
                <a:latin typeface="Poppins"/>
                <a:ea typeface="Poppins"/>
                <a:cs typeface="Poppins"/>
                <a:sym typeface="Poppins"/>
              </a:endParaRPr>
            </a:p>
          </p:txBody>
        </p:sp>
      </p:grpSp>
      <p:sp>
        <p:nvSpPr>
          <p:cNvPr id="466" name="Google Shape;466;p6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467" name="Google Shape;467;p6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Forces, Motion, &amp; Magnets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(Invisible Forces)</a:t>
            </a:r>
            <a:endParaRPr b="1">
              <a:latin typeface="Poppins"/>
              <a:ea typeface="Poppins"/>
              <a:cs typeface="Poppins"/>
              <a:sym typeface="Poppins"/>
            </a:endParaRPr>
          </a:p>
        </p:txBody>
      </p:sp>
      <p:graphicFrame>
        <p:nvGraphicFramePr>
          <p:cNvPr id="473" name="Google Shape;473;p66"/>
          <p:cNvGraphicFramePr/>
          <p:nvPr/>
        </p:nvGraphicFramePr>
        <p:xfrm>
          <a:off x="457188" y="16194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Balanced &amp; Unbalanced Forces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could you win a tug-of-war against a bunch of adults?</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develop a mental model of the nature of forces and motion and use that model to explain the behavior of an elastic jumper.</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2.PS.1 </a:t>
                      </a:r>
                      <a:r>
                        <a:rPr lang="en" sz="800">
                          <a:solidFill>
                            <a:schemeClr val="dk1"/>
                          </a:solidFill>
                          <a:latin typeface="Poppins"/>
                          <a:ea typeface="Poppins"/>
                          <a:cs typeface="Poppins"/>
                          <a:sym typeface="Poppins"/>
                        </a:rPr>
                        <a:t>Forces change the motion of an object.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601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Balanced Forces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makes bridges so strong?</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and design a bridge to be as strong as possible while working with limited materials.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2.PS.1 </a:t>
                      </a:r>
                      <a:r>
                        <a:rPr lang="en" sz="800">
                          <a:solidFill>
                            <a:schemeClr val="dk1"/>
                          </a:solidFill>
                          <a:latin typeface="Poppins"/>
                          <a:ea typeface="Poppins"/>
                          <a:cs typeface="Poppins"/>
                          <a:sym typeface="Poppins"/>
                        </a:rPr>
                        <a:t>Forces change the motion of an object.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126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 </a:t>
                      </a: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Patterns of Motion, Gravity, &amp; Friction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How high can you swing on a flying trapeze?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make observations and take measurements of the motion of that model and use that data to predict the motion of a real trapeze.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2.PS.1 </a:t>
                      </a:r>
                      <a:r>
                        <a:rPr lang="en" sz="800">
                          <a:solidFill>
                            <a:schemeClr val="dk1"/>
                          </a:solidFill>
                          <a:latin typeface="Poppins"/>
                          <a:ea typeface="Poppins"/>
                          <a:cs typeface="Poppins"/>
                          <a:sym typeface="Poppins"/>
                        </a:rPr>
                        <a:t>Forces change the motion of an object.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227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Magnets &amp; Forces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can magnets do?</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Students investigate the properties of magnets and the fact that they exert forces that act at a distance.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2.PS.1 </a:t>
                      </a:r>
                      <a:r>
                        <a:rPr lang="en" sz="800">
                          <a:solidFill>
                            <a:schemeClr val="dk1"/>
                          </a:solidFill>
                          <a:latin typeface="Poppins"/>
                          <a:ea typeface="Poppins"/>
                          <a:cs typeface="Poppins"/>
                          <a:sym typeface="Poppins"/>
                        </a:rPr>
                        <a:t>Forces change the motion of an object.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Magnets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can you unlock a door using a magnet?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magnetic attraction and repulsion, and design a magnetic lock in the hands-on activity.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2.PS.1 </a:t>
                      </a:r>
                      <a:r>
                        <a:rPr lang="en" sz="800">
                          <a:solidFill>
                            <a:schemeClr val="dk1"/>
                          </a:solidFill>
                          <a:latin typeface="Poppins"/>
                          <a:ea typeface="Poppins"/>
                          <a:cs typeface="Poppins"/>
                          <a:sym typeface="Poppins"/>
                        </a:rPr>
                        <a:t>Forces change the motion of an object.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474" name="Google Shape;474;p66"/>
          <p:cNvPicPr preferRelativeResize="0"/>
          <p:nvPr/>
        </p:nvPicPr>
        <p:blipFill>
          <a:blip r:embed="rId12">
            <a:alphaModFix/>
          </a:blip>
          <a:stretch>
            <a:fillRect/>
          </a:stretch>
        </p:blipFill>
        <p:spPr>
          <a:xfrm>
            <a:off x="457213" y="2017500"/>
            <a:ext cx="914400" cy="5181600"/>
          </a:xfrm>
          <a:prstGeom prst="rect">
            <a:avLst/>
          </a:prstGeom>
          <a:noFill/>
          <a:ln>
            <a:noFill/>
          </a:ln>
        </p:spPr>
      </p:pic>
      <p:sp>
        <p:nvSpPr>
          <p:cNvPr id="475" name="Google Shape;475;p66"/>
          <p:cNvSpPr/>
          <p:nvPr/>
        </p:nvSpPr>
        <p:spPr>
          <a:xfrm>
            <a:off x="0" y="0"/>
            <a:ext cx="10080000" cy="1033500"/>
          </a:xfrm>
          <a:prstGeom prst="rect">
            <a:avLst/>
          </a:prstGeom>
          <a:solidFill>
            <a:srgbClr val="7FAF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76" name="Google Shape;476;p66"/>
          <p:cNvPicPr preferRelativeResize="0"/>
          <p:nvPr/>
        </p:nvPicPr>
        <p:blipFill>
          <a:blip r:embed="rId13">
            <a:alphaModFix/>
          </a:blip>
          <a:stretch>
            <a:fillRect/>
          </a:stretch>
        </p:blipFill>
        <p:spPr>
          <a:xfrm>
            <a:off x="7953375" y="305775"/>
            <a:ext cx="1647825" cy="209550"/>
          </a:xfrm>
          <a:prstGeom prst="rect">
            <a:avLst/>
          </a:prstGeom>
          <a:noFill/>
          <a:ln>
            <a:noFill/>
          </a:ln>
        </p:spPr>
      </p:pic>
      <p:sp>
        <p:nvSpPr>
          <p:cNvPr id="477" name="Google Shape;477;p6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2nd Grade - Physical Science</a:t>
            </a:r>
            <a:endParaRPr sz="1200">
              <a:latin typeface="Poppins"/>
              <a:ea typeface="Poppins"/>
              <a:cs typeface="Poppins"/>
              <a:sym typeface="Poppins"/>
            </a:endParaRPr>
          </a:p>
        </p:txBody>
      </p:sp>
      <p:grpSp>
        <p:nvGrpSpPr>
          <p:cNvPr id="478" name="Google Shape;478;p66"/>
          <p:cNvGrpSpPr/>
          <p:nvPr/>
        </p:nvGrpSpPr>
        <p:grpSpPr>
          <a:xfrm>
            <a:off x="533400" y="675263"/>
            <a:ext cx="7886700" cy="307800"/>
            <a:chOff x="1485900" y="5127425"/>
            <a:chExt cx="7886700" cy="307800"/>
          </a:xfrm>
        </p:grpSpPr>
        <p:grpSp>
          <p:nvGrpSpPr>
            <p:cNvPr id="479" name="Google Shape;479;p66"/>
            <p:cNvGrpSpPr/>
            <p:nvPr/>
          </p:nvGrpSpPr>
          <p:grpSpPr>
            <a:xfrm>
              <a:off x="1485900" y="5167025"/>
              <a:ext cx="7886700" cy="228600"/>
              <a:chOff x="1485900" y="5233700"/>
              <a:chExt cx="7886700" cy="228600"/>
            </a:xfrm>
          </p:grpSpPr>
          <p:sp>
            <p:nvSpPr>
              <p:cNvPr id="480" name="Google Shape;480;p6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6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2" name="Google Shape;482;p66"/>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all lessons in 2nd grade if you are following Ohio Standards.</a:t>
              </a:r>
              <a:endParaRPr i="1" sz="800">
                <a:latin typeface="Poppins"/>
                <a:ea typeface="Poppins"/>
                <a:cs typeface="Poppins"/>
                <a:sym typeface="Poppins"/>
              </a:endParaRPr>
            </a:p>
          </p:txBody>
        </p:sp>
      </p:grpSp>
      <p:sp>
        <p:nvSpPr>
          <p:cNvPr id="483" name="Google Shape;483;p6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pic>
        <p:nvPicPr>
          <p:cNvPr id="484" name="Google Shape;484;p66"/>
          <p:cNvPicPr preferRelativeResize="0"/>
          <p:nvPr/>
        </p:nvPicPr>
        <p:blipFill rotWithShape="1">
          <a:blip r:embed="rId15">
            <a:alphaModFix/>
          </a:blip>
          <a:srcRect b="0" l="14864" r="0" t="0"/>
          <a:stretch/>
        </p:blipFill>
        <p:spPr>
          <a:xfrm>
            <a:off x="481025" y="4012025"/>
            <a:ext cx="866775" cy="1126050"/>
          </a:xfrm>
          <a:prstGeom prst="rect">
            <a:avLst/>
          </a:prstGeom>
          <a:noFill/>
          <a:ln cap="flat" cmpd="sng" w="19050">
            <a:solidFill>
              <a:srgbClr val="000000"/>
            </a:solidFill>
            <a:prstDash val="solid"/>
            <a:round/>
            <a:headEnd len="sm" w="sm" type="none"/>
            <a:tailEnd len="sm" w="sm" type="none"/>
          </a:ln>
        </p:spPr>
      </p:pic>
      <p:sp>
        <p:nvSpPr>
          <p:cNvPr id="485" name="Google Shape;485;p66"/>
          <p:cNvSpPr/>
          <p:nvPr/>
        </p:nvSpPr>
        <p:spPr>
          <a:xfrm>
            <a:off x="457200" y="40120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86" name="Google Shape;486;p66"/>
          <p:cNvGraphicFramePr/>
          <p:nvPr/>
        </p:nvGraphicFramePr>
        <p:xfrm>
          <a:off x="457188" y="1939435"/>
          <a:ext cx="3000000" cy="3000000"/>
        </p:xfrm>
        <a:graphic>
          <a:graphicData uri="http://schemas.openxmlformats.org/drawingml/2006/table">
            <a:tbl>
              <a:tblPr>
                <a:noFill/>
                <a:tableStyleId>{C22DDA10-9A39-4306-AB4C-68750CD5DC62}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0">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487" name="Google Shape;487;p6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67"/>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93" name="Google Shape;493;p67"/>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494" name="Google Shape;494;p6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Life Science</a:t>
            </a:r>
            <a:endParaRPr sz="1200">
              <a:latin typeface="Poppins"/>
              <a:ea typeface="Poppins"/>
              <a:cs typeface="Poppins"/>
              <a:sym typeface="Poppins"/>
            </a:endParaRPr>
          </a:p>
        </p:txBody>
      </p:sp>
      <p:sp>
        <p:nvSpPr>
          <p:cNvPr id="495" name="Google Shape;495;p6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496" name="Google Shape;496;p6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5">
                  <a:extLst>
                    <a:ext uri="{A12FA001-AC4F-418D-AE19-62706E023703}">
                      <ahyp:hlinkClr val="tx"/>
                    </a:ext>
                  </a:extLst>
                </a:hlinkClick>
              </a:rPr>
              <a:t>Life Cycles </a:t>
            </a:r>
            <a:r>
              <a:rPr lang="en" sz="1200">
                <a:solidFill>
                  <a:srgbClr val="000000"/>
                </a:solidFill>
                <a:uFill>
                  <a:noFill/>
                </a:uFill>
                <a:latin typeface="Poppins"/>
                <a:ea typeface="Poppins"/>
                <a:cs typeface="Poppins"/>
                <a:sym typeface="Poppins"/>
                <a:hlinkClick r:id="rId6">
                  <a:extLst>
                    <a:ext uri="{A12FA001-AC4F-418D-AE19-62706E023703}">
                      <ahyp:hlinkClr val="tx"/>
                    </a:ext>
                  </a:extLst>
                </a:hlinkClick>
              </a:rPr>
              <a:t>(Circle of Life)</a:t>
            </a:r>
            <a:endParaRPr b="1">
              <a:solidFill>
                <a:srgbClr val="000000"/>
              </a:solidFill>
              <a:latin typeface="Poppins"/>
              <a:ea typeface="Poppins"/>
              <a:cs typeface="Poppins"/>
              <a:sym typeface="Poppins"/>
            </a:endParaRPr>
          </a:p>
        </p:txBody>
      </p:sp>
      <p:pic>
        <p:nvPicPr>
          <p:cNvPr id="497" name="Google Shape;497;p67"/>
          <p:cNvPicPr preferRelativeResize="0"/>
          <p:nvPr/>
        </p:nvPicPr>
        <p:blipFill rotWithShape="1">
          <a:blip r:embed="rId7">
            <a:alphaModFix/>
          </a:blip>
          <a:srcRect b="0" l="0" r="0" t="79934"/>
          <a:stretch/>
        </p:blipFill>
        <p:spPr>
          <a:xfrm>
            <a:off x="468000" y="2897687"/>
            <a:ext cx="914400" cy="919300"/>
          </a:xfrm>
          <a:prstGeom prst="rect">
            <a:avLst/>
          </a:prstGeom>
          <a:noFill/>
          <a:ln>
            <a:noFill/>
          </a:ln>
        </p:spPr>
      </p:pic>
      <p:graphicFrame>
        <p:nvGraphicFramePr>
          <p:cNvPr id="498" name="Google Shape;498;p67"/>
          <p:cNvGraphicFramePr/>
          <p:nvPr/>
        </p:nvGraphicFramePr>
        <p:xfrm>
          <a:off x="467988" y="1589560"/>
          <a:ext cx="3000000" cy="3000000"/>
        </p:xfrm>
        <a:graphic>
          <a:graphicData uri="http://schemas.openxmlformats.org/drawingml/2006/table">
            <a:tbl>
              <a:tblPr>
                <a:noFill/>
                <a:tableStyleId>{C22DDA10-9A39-4306-AB4C-68750CD5DC62}</a:tableStyleId>
              </a:tblPr>
              <a:tblGrid>
                <a:gridCol w="1028700"/>
                <a:gridCol w="2314575"/>
                <a:gridCol w="2295525"/>
                <a:gridCol w="35052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914375">
                <a:tc>
                  <a:txBody>
                    <a:bodyPr/>
                    <a:lstStyle/>
                    <a:p>
                      <a:pPr indent="0" lvl="0" marL="0" rtl="0" algn="l">
                        <a:lnSpc>
                          <a:spcPct val="100000"/>
                        </a:lnSpc>
                        <a:spcBef>
                          <a:spcPts val="0"/>
                        </a:spcBef>
                        <a:spcAft>
                          <a:spcPts val="0"/>
                        </a:spcAft>
                        <a:buNone/>
                      </a:pPr>
                      <a:r>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Animal Life Cycles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is your life like an alligator’s life?</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create models of several different animal life cycles and compare them to one another. They use these models to discover the pattern that all animals are born, grow, can have babies, and eventually die.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3.LS.3 </a:t>
                      </a:r>
                      <a:r>
                        <a:rPr lang="en" sz="800">
                          <a:solidFill>
                            <a:schemeClr val="dk1"/>
                          </a:solidFill>
                          <a:latin typeface="Poppins"/>
                          <a:ea typeface="Poppins"/>
                          <a:cs typeface="Poppins"/>
                          <a:sym typeface="Poppins"/>
                        </a:rPr>
                        <a:t>Plants and animals have life cycles that are part of their adaptations for survival in their natural environments.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Environmental Change &amp; Engineering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What’s the best way to get rid of mosquitoes?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obtain and evaluate information about mosquitoes from different sources. They analyze and interpret information about the mosquito life cycle to reduce the number of mosquitoes that live in a certain area.</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3.LS.3 </a:t>
                      </a:r>
                      <a:r>
                        <a:rPr lang="en" sz="800">
                          <a:solidFill>
                            <a:schemeClr val="dk1"/>
                          </a:solidFill>
                          <a:latin typeface="Poppins"/>
                          <a:ea typeface="Poppins"/>
                          <a:cs typeface="Poppins"/>
                          <a:sym typeface="Poppins"/>
                        </a:rPr>
                        <a:t>Plants and animals have life cycles that are part of their adaptations for survival in their natural environments.</a:t>
                      </a:r>
                      <a:endParaRPr b="1" sz="7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Pollination &amp; Plant Reproduction</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do plants grow flowers?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model the structure and function of flower parts that are responsible for creating seeds.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3.LS.3 </a:t>
                      </a:r>
                      <a:r>
                        <a:rPr lang="en" sz="800">
                          <a:solidFill>
                            <a:schemeClr val="dk1"/>
                          </a:solidFill>
                          <a:latin typeface="Poppins"/>
                          <a:ea typeface="Poppins"/>
                          <a:cs typeface="Poppins"/>
                          <a:sym typeface="Poppins"/>
                        </a:rPr>
                        <a:t>Plants and animals have life cycles that are part of their adaptations for survival in their natural environments.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Fruit, Seeds, &amp; Plant Reproduction</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do plants give us fruit?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explore the function of fruits in plants and practice classification.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3.LS.3 </a:t>
                      </a:r>
                      <a:r>
                        <a:rPr lang="en" sz="800">
                          <a:solidFill>
                            <a:schemeClr val="dk1"/>
                          </a:solidFill>
                          <a:latin typeface="Poppins"/>
                          <a:ea typeface="Poppins"/>
                          <a:cs typeface="Poppins"/>
                          <a:sym typeface="Poppins"/>
                        </a:rPr>
                        <a:t>Plants and animals have life cycles that are part of their adaptations for survival in their natural environments.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2">
                            <a:extLst>
                              <a:ext uri="{A12FA001-AC4F-418D-AE19-62706E023703}">
                                <ahyp:hlinkClr val="tx"/>
                              </a:ext>
                            </a:extLst>
                          </a:hlinkClick>
                        </a:rPr>
                        <a:t>Plant Life Cycles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are there so many different kinds of flowers?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latin typeface="Poppins"/>
                          <a:ea typeface="Poppins"/>
                          <a:cs typeface="Poppins"/>
                          <a:sym typeface="Poppins"/>
                        </a:rPr>
                        <a:t>Students play a game that models the stages of the plant life cycle. After playing the game students use the model to show how changes to one part of the life cycle affect all other stages.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3.LS.3 </a:t>
                      </a:r>
                      <a:r>
                        <a:rPr lang="en" sz="800">
                          <a:solidFill>
                            <a:schemeClr val="dk1"/>
                          </a:solidFill>
                          <a:latin typeface="Poppins"/>
                          <a:ea typeface="Poppins"/>
                          <a:cs typeface="Poppins"/>
                          <a:sym typeface="Poppins"/>
                        </a:rPr>
                        <a:t>Plants and animals have life cycles that are part of their adaptations for survival in their natural environments.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499" name="Google Shape;499;p67"/>
          <p:cNvPicPr preferRelativeResize="0"/>
          <p:nvPr/>
        </p:nvPicPr>
        <p:blipFill rotWithShape="1">
          <a:blip r:embed="rId7">
            <a:alphaModFix/>
          </a:blip>
          <a:srcRect b="39551" l="0" r="0" t="39914"/>
          <a:stretch/>
        </p:blipFill>
        <p:spPr>
          <a:xfrm>
            <a:off x="468000" y="2900175"/>
            <a:ext cx="914400" cy="1062225"/>
          </a:xfrm>
          <a:prstGeom prst="rect">
            <a:avLst/>
          </a:prstGeom>
          <a:noFill/>
          <a:ln>
            <a:noFill/>
          </a:ln>
        </p:spPr>
      </p:pic>
      <p:pic>
        <p:nvPicPr>
          <p:cNvPr id="500" name="Google Shape;500;p67"/>
          <p:cNvPicPr preferRelativeResize="0"/>
          <p:nvPr/>
        </p:nvPicPr>
        <p:blipFill rotWithShape="1">
          <a:blip r:embed="rId7">
            <a:alphaModFix/>
          </a:blip>
          <a:srcRect b="0" l="0" r="0" t="79934"/>
          <a:stretch/>
        </p:blipFill>
        <p:spPr>
          <a:xfrm>
            <a:off x="468000" y="1966725"/>
            <a:ext cx="914400" cy="940775"/>
          </a:xfrm>
          <a:prstGeom prst="rect">
            <a:avLst/>
          </a:prstGeom>
          <a:noFill/>
          <a:ln>
            <a:noFill/>
          </a:ln>
        </p:spPr>
      </p:pic>
      <p:pic>
        <p:nvPicPr>
          <p:cNvPr id="501" name="Google Shape;501;p67"/>
          <p:cNvPicPr preferRelativeResize="0"/>
          <p:nvPr/>
        </p:nvPicPr>
        <p:blipFill rotWithShape="1">
          <a:blip r:embed="rId13">
            <a:alphaModFix/>
          </a:blip>
          <a:srcRect b="0" l="37949" r="0" t="0"/>
          <a:stretch/>
        </p:blipFill>
        <p:spPr>
          <a:xfrm>
            <a:off x="468000" y="1965475"/>
            <a:ext cx="893075" cy="932200"/>
          </a:xfrm>
          <a:prstGeom prst="rect">
            <a:avLst/>
          </a:prstGeom>
          <a:noFill/>
          <a:ln>
            <a:noFill/>
          </a:ln>
        </p:spPr>
      </p:pic>
      <p:sp>
        <p:nvSpPr>
          <p:cNvPr id="502" name="Google Shape;502;p67"/>
          <p:cNvSpPr/>
          <p:nvPr/>
        </p:nvSpPr>
        <p:spPr>
          <a:xfrm>
            <a:off x="457200" y="1985775"/>
            <a:ext cx="642900" cy="288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3" name="Google Shape;503;p67"/>
          <p:cNvPicPr preferRelativeResize="0"/>
          <p:nvPr/>
        </p:nvPicPr>
        <p:blipFill rotWithShape="1">
          <a:blip r:embed="rId14">
            <a:alphaModFix/>
          </a:blip>
          <a:srcRect b="0" l="51006" r="0" t="4616"/>
          <a:stretch/>
        </p:blipFill>
        <p:spPr>
          <a:xfrm>
            <a:off x="488163" y="5752013"/>
            <a:ext cx="872924" cy="914400"/>
          </a:xfrm>
          <a:prstGeom prst="rect">
            <a:avLst/>
          </a:prstGeom>
          <a:noFill/>
          <a:ln cap="flat" cmpd="sng" w="19050">
            <a:solidFill>
              <a:srgbClr val="000000"/>
            </a:solidFill>
            <a:prstDash val="solid"/>
            <a:round/>
            <a:headEnd len="sm" w="sm" type="none"/>
            <a:tailEnd len="sm" w="sm" type="none"/>
          </a:ln>
        </p:spPr>
      </p:pic>
      <p:sp>
        <p:nvSpPr>
          <p:cNvPr id="504" name="Google Shape;504;p67"/>
          <p:cNvSpPr/>
          <p:nvPr/>
        </p:nvSpPr>
        <p:spPr>
          <a:xfrm>
            <a:off x="462600" y="57520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5" name="Google Shape;505;p67"/>
          <p:cNvPicPr preferRelativeResize="0"/>
          <p:nvPr/>
        </p:nvPicPr>
        <p:blipFill rotWithShape="1">
          <a:blip r:embed="rId15">
            <a:alphaModFix/>
          </a:blip>
          <a:srcRect b="49683" l="0" r="0" t="0"/>
          <a:stretch/>
        </p:blipFill>
        <p:spPr>
          <a:xfrm>
            <a:off x="468000" y="3936425"/>
            <a:ext cx="914400" cy="1828750"/>
          </a:xfrm>
          <a:prstGeom prst="rect">
            <a:avLst/>
          </a:prstGeom>
          <a:noFill/>
          <a:ln>
            <a:noFill/>
          </a:ln>
        </p:spPr>
      </p:pic>
      <p:graphicFrame>
        <p:nvGraphicFramePr>
          <p:cNvPr id="506" name="Google Shape;506;p67"/>
          <p:cNvGraphicFramePr/>
          <p:nvPr/>
        </p:nvGraphicFramePr>
        <p:xfrm>
          <a:off x="467988" y="1985785"/>
          <a:ext cx="3000000" cy="3000000"/>
        </p:xfrm>
        <a:graphic>
          <a:graphicData uri="http://schemas.openxmlformats.org/drawingml/2006/table">
            <a:tbl>
              <a:tblPr>
                <a:noFill/>
                <a:tableStyleId>{C22DDA10-9A39-4306-AB4C-68750CD5DC62}</a:tableStyleId>
              </a:tblPr>
              <a:tblGrid>
                <a:gridCol w="696475"/>
              </a:tblGrid>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509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7">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213045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8">
                            <a:extLst>
                              <a:ext uri="{A12FA001-AC4F-418D-AE19-62706E023703}">
                                <ahyp:hlinkClr val="tx"/>
                              </a:ext>
                            </a:extLst>
                          </a:hlinkClick>
                        </a:rPr>
                        <a:t>Lesson 3</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9">
                            <a:extLst>
                              <a:ext uri="{A12FA001-AC4F-418D-AE19-62706E023703}">
                                <ahyp:hlinkClr val="tx"/>
                              </a:ext>
                            </a:extLst>
                          </a:hlinkClick>
                        </a:rPr>
                        <a:t>Lesson 4</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FFFFFF"/>
                          </a:solidFill>
                          <a:uFill>
                            <a:noFill/>
                          </a:uFill>
                          <a:latin typeface="Poppins"/>
                          <a:ea typeface="Poppins"/>
                          <a:cs typeface="Poppins"/>
                          <a:sym typeface="Poppins"/>
                          <a:hlinkClick r:id="rId20">
                            <a:extLst>
                              <a:ext uri="{A12FA001-AC4F-418D-AE19-62706E023703}">
                                <ahyp:hlinkClr val="tx"/>
                              </a:ext>
                            </a:extLst>
                          </a:hlinkClick>
                        </a:rPr>
                        <a:t>Lesson 5</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507" name="Google Shape;507;p6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50"/>
          <p:cNvSpPr/>
          <p:nvPr/>
        </p:nvSpPr>
        <p:spPr>
          <a:xfrm>
            <a:off x="-10800" y="0"/>
            <a:ext cx="100800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01" name="Google Shape;201;p50"/>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02" name="Google Shape;202;p5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Table of Contents</a:t>
            </a:r>
            <a:endParaRPr sz="1200">
              <a:latin typeface="Poppins"/>
              <a:ea typeface="Poppins"/>
              <a:cs typeface="Poppins"/>
              <a:sym typeface="Poppins"/>
            </a:endParaRPr>
          </a:p>
        </p:txBody>
      </p:sp>
      <p:graphicFrame>
        <p:nvGraphicFramePr>
          <p:cNvPr id="203" name="Google Shape;203;p50"/>
          <p:cNvGraphicFramePr/>
          <p:nvPr/>
        </p:nvGraphicFramePr>
        <p:xfrm>
          <a:off x="457200" y="1246850"/>
          <a:ext cx="3000000" cy="3000000"/>
        </p:xfrm>
        <a:graphic>
          <a:graphicData uri="http://schemas.openxmlformats.org/drawingml/2006/table">
            <a:tbl>
              <a:tblPr>
                <a:noFill/>
                <a:tableStyleId>{C22DDA10-9A39-4306-AB4C-68750CD5DC62}</a:tableStyleId>
              </a:tblPr>
              <a:tblGrid>
                <a:gridCol w="3539900"/>
                <a:gridCol w="744075"/>
              </a:tblGrid>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4">
                            <a:extLst>
                              <a:ext uri="{A12FA001-AC4F-418D-AE19-62706E023703}">
                                <ahyp:hlinkClr val="tx"/>
                              </a:ext>
                            </a:extLst>
                          </a:hlinkClick>
                        </a:rPr>
                        <a:t>Kindergarten</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
                            <a:extLst>
                              <a:ext uri="{A12FA001-AC4F-418D-AE19-62706E023703}">
                                <ahyp:hlinkClr val="tx"/>
                              </a:ext>
                            </a:extLst>
                          </a:hlinkClick>
                        </a:rPr>
                        <a:t>Life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
                            <a:extLst>
                              <a:ext uri="{A12FA001-AC4F-418D-AE19-62706E023703}">
                                <ahyp:hlinkClr val="tx"/>
                              </a:ext>
                            </a:extLst>
                          </a:hlinkClick>
                        </a:rPr>
                        <a:t>Animal Needs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
                            <a:extLst>
                              <a:ext uri="{A12FA001-AC4F-418D-AE19-62706E023703}">
                                <ahyp:hlinkClr val="tx"/>
                              </a:ext>
                            </a:extLst>
                          </a:hlinkClick>
                        </a:rPr>
                        <a:t>Plant Needs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8">
                            <a:extLst>
                              <a:ext uri="{A12FA001-AC4F-418D-AE19-62706E023703}">
                                <ahyp:hlinkClr val="tx"/>
                              </a:ext>
                            </a:extLst>
                          </a:hlinkClick>
                        </a:rPr>
                        <a:t>Earth &amp; Space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9">
                            <a:extLst>
                              <a:ext uri="{A12FA001-AC4F-418D-AE19-62706E023703}">
                                <ahyp:hlinkClr val="tx"/>
                              </a:ext>
                            </a:extLst>
                          </a:hlinkClick>
                        </a:rPr>
                        <a:t>Severe Weather</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10">
                            <a:extLst>
                              <a:ext uri="{A12FA001-AC4F-418D-AE19-62706E023703}">
                                <ahyp:hlinkClr val="tx"/>
                              </a:ext>
                            </a:extLst>
                          </a:hlinkClick>
                        </a:rPr>
                        <a:t>Weather Patterns</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11">
                            <a:extLst>
                              <a:ext uri="{A12FA001-AC4F-418D-AE19-62706E023703}">
                                <ahyp:hlinkClr val="tx"/>
                              </a:ext>
                            </a:extLst>
                          </a:hlinkClick>
                        </a:rPr>
                        <a:t>Day Patterns</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12">
                            <a:extLst>
                              <a:ext uri="{A12FA001-AC4F-418D-AE19-62706E023703}">
                                <ahyp:hlinkClr val="tx"/>
                              </a:ext>
                            </a:extLst>
                          </a:hlinkClick>
                        </a:rPr>
                        <a:t>Night Patterns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3">
                            <a:extLst>
                              <a:ext uri="{A12FA001-AC4F-418D-AE19-62706E023703}">
                                <ahyp:hlinkClr val="tx"/>
                              </a:ext>
                            </a:extLst>
                          </a:hlinkClick>
                        </a:rPr>
                        <a:t>Physical Science</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14">
                            <a:extLst>
                              <a:ext uri="{A12FA001-AC4F-418D-AE19-62706E023703}">
                                <ahyp:hlinkClr val="tx"/>
                              </a:ext>
                            </a:extLst>
                          </a:hlinkClick>
                        </a:rPr>
                        <a:t>Light, Sound, &amp; Communication</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5">
                            <a:extLst>
                              <a:ext uri="{A12FA001-AC4F-418D-AE19-62706E023703}">
                                <ahyp:hlinkClr val="tx"/>
                              </a:ext>
                            </a:extLst>
                          </a:hlinkClick>
                        </a:rPr>
                        <a:t>Page 3</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6">
                            <a:extLst>
                              <a:ext uri="{A12FA001-AC4F-418D-AE19-62706E023703}">
                                <ahyp:hlinkClr val="tx"/>
                              </a:ext>
                            </a:extLst>
                          </a:hlinkClick>
                        </a:rPr>
                        <a:t>Page 5</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7">
                            <a:extLst>
                              <a:ext uri="{A12FA001-AC4F-418D-AE19-62706E023703}">
                                <ahyp:hlinkClr val="tx"/>
                              </a:ext>
                            </a:extLst>
                          </a:hlinkClick>
                        </a:rPr>
                        <a:t>Page 9</a:t>
                      </a:r>
                      <a:endParaRPr>
                        <a:solidFill>
                          <a:schemeClr val="dk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18">
                            <a:extLst>
                              <a:ext uri="{A12FA001-AC4F-418D-AE19-62706E023703}">
                                <ahyp:hlinkClr val="tx"/>
                              </a:ext>
                            </a:extLst>
                          </a:hlinkClick>
                        </a:rPr>
                        <a:t>1st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19">
                            <a:extLst>
                              <a:ext uri="{A12FA001-AC4F-418D-AE19-62706E023703}">
                                <ahyp:hlinkClr val="tx"/>
                              </a:ext>
                            </a:extLst>
                          </a:hlinkClick>
                        </a:rPr>
                        <a:t>Life Science</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20">
                            <a:extLst>
                              <a:ext uri="{A12FA001-AC4F-418D-AE19-62706E023703}">
                                <ahyp:hlinkClr val="tx"/>
                              </a:ext>
                            </a:extLst>
                          </a:hlinkClick>
                        </a:rPr>
                        <a:t>Animal Traits &amp; Survival</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21">
                            <a:extLst>
                              <a:ext uri="{A12FA001-AC4F-418D-AE19-62706E023703}">
                                <ahyp:hlinkClr val="tx"/>
                              </a:ext>
                            </a:extLst>
                          </a:hlinkClick>
                        </a:rPr>
                        <a:t>Plant Traits &amp; Survival</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2">
                            <a:extLst>
                              <a:ext uri="{A12FA001-AC4F-418D-AE19-62706E023703}">
                                <ahyp:hlinkClr val="tx"/>
                              </a:ext>
                            </a:extLst>
                          </a:hlinkClick>
                        </a:rPr>
                        <a:t>Earth &amp; Space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23">
                            <a:extLst>
                              <a:ext uri="{A12FA001-AC4F-418D-AE19-62706E023703}">
                                <ahyp:hlinkClr val="tx"/>
                              </a:ext>
                            </a:extLst>
                          </a:hlinkClick>
                        </a:rPr>
                        <a:t>Sunlight &amp; Warmth</a:t>
                      </a:r>
                      <a:endParaRPr sz="10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		States of Matter</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4">
                            <a:extLst>
                              <a:ext uri="{A12FA001-AC4F-418D-AE19-62706E023703}">
                                <ahyp:hlinkClr val="tx"/>
                              </a:ext>
                            </a:extLst>
                          </a:hlinkClick>
                        </a:rPr>
                        <a:t>Physical Science	</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25">
                            <a:extLst>
                              <a:ext uri="{A12FA001-AC4F-418D-AE19-62706E023703}">
                                <ahyp:hlinkClr val="tx"/>
                              </a:ext>
                            </a:extLst>
                          </a:hlinkClick>
                        </a:rPr>
                        <a:t>Pushes &amp; Pulls</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6">
                            <a:extLst>
                              <a:ext uri="{A12FA001-AC4F-418D-AE19-62706E023703}">
                                <ahyp:hlinkClr val="tx"/>
                              </a:ext>
                            </a:extLst>
                          </a:hlinkClick>
                        </a:rPr>
                        <a:t>Page 10</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7">
                            <a:extLst>
                              <a:ext uri="{A12FA001-AC4F-418D-AE19-62706E023703}">
                                <ahyp:hlinkClr val="tx"/>
                              </a:ext>
                            </a:extLst>
                          </a:hlinkClick>
                        </a:rPr>
                        <a:t>Page 12</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28">
                            <a:extLst>
                              <a:ext uri="{A12FA001-AC4F-418D-AE19-62706E023703}">
                                <ahyp:hlinkClr val="tx"/>
                              </a:ext>
                            </a:extLst>
                          </a:hlinkClick>
                        </a:rPr>
                        <a:t>Page 14</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29">
                            <a:extLst>
                              <a:ext uri="{A12FA001-AC4F-418D-AE19-62706E023703}">
                                <ahyp:hlinkClr val="tx"/>
                              </a:ext>
                            </a:extLst>
                          </a:hlinkClick>
                        </a:rPr>
                        <a:t>2nd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270675">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0">
                            <a:extLst>
                              <a:ext uri="{A12FA001-AC4F-418D-AE19-62706E023703}">
                                <ahyp:hlinkClr val="tx"/>
                              </a:ext>
                            </a:extLst>
                          </a:hlinkClick>
                        </a:rPr>
                        <a:t>Life Science	</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31">
                            <a:extLst>
                              <a:ext uri="{A12FA001-AC4F-418D-AE19-62706E023703}">
                                <ahyp:hlinkClr val="tx"/>
                              </a:ext>
                            </a:extLst>
                          </a:hlinkClick>
                        </a:rPr>
                        <a:t>Animal Biodiversity</a:t>
                      </a:r>
                      <a:r>
                        <a:rPr lang="en" sz="1000">
                          <a:solidFill>
                            <a:schemeClr val="dk1"/>
                          </a:solidFill>
                          <a:latin typeface="Poppins"/>
                          <a:ea typeface="Poppins"/>
                          <a:cs typeface="Poppins"/>
                          <a:sym typeface="Poppins"/>
                        </a:rPr>
                        <a:t> &amp; Habitats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32">
                            <a:extLst>
                              <a:ext uri="{A12FA001-AC4F-418D-AE19-62706E023703}">
                                <ahyp:hlinkClr val="tx"/>
                              </a:ext>
                            </a:extLst>
                          </a:hlinkClick>
                        </a:rPr>
                        <a:t>Plant </a:t>
                      </a:r>
                      <a:r>
                        <a:rPr lang="en" sz="1000">
                          <a:solidFill>
                            <a:schemeClr val="dk1"/>
                          </a:solidFill>
                          <a:latin typeface="Poppins"/>
                          <a:ea typeface="Poppins"/>
                          <a:cs typeface="Poppins"/>
                          <a:sym typeface="Poppins"/>
                        </a:rPr>
                        <a:t>Growth &amp; Interactions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3">
                            <a:extLst>
                              <a:ext uri="{A12FA001-AC4F-418D-AE19-62706E023703}">
                                <ahyp:hlinkClr val="tx"/>
                              </a:ext>
                            </a:extLst>
                          </a:hlinkClick>
                        </a:rPr>
                        <a:t>Earth &amp; Space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34">
                            <a:extLst>
                              <a:ext uri="{A12FA001-AC4F-418D-AE19-62706E023703}">
                                <ahyp:hlinkClr val="tx"/>
                              </a:ext>
                            </a:extLst>
                          </a:hlinkClick>
                        </a:rPr>
                        <a:t>Weather &amp; Climate</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5">
                            <a:extLst>
                              <a:ext uri="{A12FA001-AC4F-418D-AE19-62706E023703}">
                                <ahyp:hlinkClr val="tx"/>
                              </a:ext>
                            </a:extLst>
                          </a:hlinkClick>
                        </a:rPr>
                        <a:t>Physical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36">
                            <a:extLst>
                              <a:ext uri="{A12FA001-AC4F-418D-AE19-62706E023703}">
                                <ahyp:hlinkClr val="tx"/>
                              </a:ext>
                            </a:extLst>
                          </a:hlinkClick>
                        </a:rPr>
                        <a:t>Forces, Motion, &amp; Magnets</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7">
                            <a:extLst>
                              <a:ext uri="{A12FA001-AC4F-418D-AE19-62706E023703}">
                                <ahyp:hlinkClr val="tx"/>
                              </a:ext>
                            </a:extLst>
                          </a:hlinkClick>
                        </a:rPr>
                        <a:t>Page 15</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8">
                            <a:extLst>
                              <a:ext uri="{A12FA001-AC4F-418D-AE19-62706E023703}">
                                <ahyp:hlinkClr val="tx"/>
                              </a:ext>
                            </a:extLst>
                          </a:hlinkClick>
                        </a:rPr>
                        <a:t>Page 17</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39">
                            <a:extLst>
                              <a:ext uri="{A12FA001-AC4F-418D-AE19-62706E023703}">
                                <ahyp:hlinkClr val="tx"/>
                              </a:ext>
                            </a:extLst>
                          </a:hlinkClick>
                        </a:rPr>
                        <a:t>Page 18</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graphicFrame>
        <p:nvGraphicFramePr>
          <p:cNvPr id="204" name="Google Shape;204;p50"/>
          <p:cNvGraphicFramePr/>
          <p:nvPr/>
        </p:nvGraphicFramePr>
        <p:xfrm>
          <a:off x="5317325" y="1246850"/>
          <a:ext cx="3000000" cy="3000000"/>
        </p:xfrm>
        <a:graphic>
          <a:graphicData uri="http://schemas.openxmlformats.org/drawingml/2006/table">
            <a:tbl>
              <a:tblPr>
                <a:noFill/>
                <a:tableStyleId>{C22DDA10-9A39-4306-AB4C-68750CD5DC62}</a:tableStyleId>
              </a:tblPr>
              <a:tblGrid>
                <a:gridCol w="3539900"/>
                <a:gridCol w="744075"/>
              </a:tblGrid>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40">
                            <a:extLst>
                              <a:ext uri="{A12FA001-AC4F-418D-AE19-62706E023703}">
                                <ahyp:hlinkClr val="tx"/>
                              </a:ext>
                            </a:extLst>
                          </a:hlinkClick>
                        </a:rPr>
                        <a:t>3rd Grade</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1">
                            <a:extLst>
                              <a:ext uri="{A12FA001-AC4F-418D-AE19-62706E023703}">
                                <ahyp:hlinkClr val="tx"/>
                              </a:ext>
                            </a:extLst>
                          </a:hlinkClick>
                        </a:rPr>
                        <a:t>Life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2">
                            <a:extLst>
                              <a:ext uri="{A12FA001-AC4F-418D-AE19-62706E023703}">
                                <ahyp:hlinkClr val="tx"/>
                              </a:ext>
                            </a:extLst>
                          </a:hlinkClick>
                        </a:rPr>
                        <a:t>Life Cycles</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3">
                            <a:extLst>
                              <a:ext uri="{A12FA001-AC4F-418D-AE19-62706E023703}">
                                <ahyp:hlinkClr val="tx"/>
                              </a:ext>
                            </a:extLst>
                          </a:hlinkClick>
                        </a:rPr>
                        <a:t>Heredity, Survival, &amp; Selection</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44">
                            <a:extLst>
                              <a:ext uri="{A12FA001-AC4F-418D-AE19-62706E023703}">
                                <ahyp:hlinkClr val="tx"/>
                              </a:ext>
                            </a:extLst>
                          </a:hlinkClick>
                        </a:rPr>
                        <a:t>Human Body, Vision, &amp; The Brain</a:t>
                      </a:r>
                      <a:endParaRPr sz="100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1000">
                          <a:solidFill>
                            <a:schemeClr val="dk1"/>
                          </a:solidFill>
                          <a:uFill>
                            <a:noFill/>
                          </a:uFill>
                          <a:latin typeface="Poppins"/>
                          <a:ea typeface="Poppins"/>
                          <a:cs typeface="Poppins"/>
                          <a:sym typeface="Poppins"/>
                          <a:hlinkClick action="ppaction://hlinksldjump" r:id="rId45">
                            <a:extLst>
                              <a:ext uri="{A12FA001-AC4F-418D-AE19-62706E023703}">
                                <ahyp:hlinkClr val="tx"/>
                              </a:ext>
                            </a:extLst>
                          </a:hlinkClick>
                        </a:rPr>
                        <a:t>Animal &amp; Plant Adaptations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extLst>
                              <a:ext uri="{A12FA001-AC4F-418D-AE19-62706E023703}">
                                <ahyp:hlinkClr val="tx"/>
                              </a:ext>
                            </a:extLst>
                          </a:hlinkClick>
                        </a:rPr>
                        <a:t>Earth &amp; Space Science</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46">
                            <a:extLst>
                              <a:ext uri="{A12FA001-AC4F-418D-AE19-62706E023703}">
                                <ahyp:hlinkClr val="tx"/>
                              </a:ext>
                            </a:extLst>
                          </a:hlinkClick>
                        </a:rPr>
                        <a:t>Electricity, Light, &amp; Heat</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7">
                            <a:extLst>
                              <a:ext uri="{A12FA001-AC4F-418D-AE19-62706E023703}">
                                <ahyp:hlinkClr val="tx"/>
                              </a:ext>
                            </a:extLst>
                          </a:hlinkClick>
                        </a:rPr>
                        <a:t>Physical Science</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48">
                            <a:extLst>
                              <a:ext uri="{A12FA001-AC4F-418D-AE19-62706E023703}">
                                <ahyp:hlinkClr val="tx"/>
                              </a:ext>
                            </a:extLst>
                          </a:hlinkClick>
                        </a:rPr>
                        <a:t>Material Properties</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49">
                            <a:extLst>
                              <a:ext uri="{A12FA001-AC4F-418D-AE19-62706E023703}">
                                <ahyp:hlinkClr val="tx"/>
                              </a:ext>
                            </a:extLst>
                          </a:hlinkClick>
                        </a:rPr>
                        <a:t>Page 19</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extLst>
                              <a:ext uri="{A12FA001-AC4F-418D-AE19-62706E023703}">
                                <ahyp:hlinkClr val="tx"/>
                              </a:ext>
                            </a:extLst>
                          </a:hlinkClick>
                        </a:rPr>
                        <a:t>Page 23</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0">
                            <a:extLst>
                              <a:ext uri="{A12FA001-AC4F-418D-AE19-62706E023703}">
                                <ahyp:hlinkClr val="tx"/>
                              </a:ext>
                            </a:extLst>
                          </a:hlinkClick>
                        </a:rPr>
                        <a:t>Page 25</a:t>
                      </a:r>
                      <a:endParaRPr>
                        <a:solidFill>
                          <a:schemeClr val="dk1"/>
                        </a:solidFill>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51">
                            <a:extLst>
                              <a:ext uri="{A12FA001-AC4F-418D-AE19-62706E023703}">
                                <ahyp:hlinkClr val="tx"/>
                              </a:ext>
                            </a:extLst>
                          </a:hlinkClick>
                        </a:rPr>
                        <a:t>4th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135500">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2">
                            <a:extLst>
                              <a:ext uri="{A12FA001-AC4F-418D-AE19-62706E023703}">
                                <ahyp:hlinkClr val="tx"/>
                              </a:ext>
                            </a:extLst>
                          </a:hlinkClick>
                        </a:rPr>
                        <a:t>Life Science	</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3">
                            <a:extLst>
                              <a:ext uri="{A12FA001-AC4F-418D-AE19-62706E023703}">
                                <ahyp:hlinkClr val="tx"/>
                              </a:ext>
                            </a:extLst>
                          </a:hlinkClick>
                        </a:rPr>
                        <a:t>Fossils &amp; Changing Environments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4">
                            <a:extLst>
                              <a:ext uri="{A12FA001-AC4F-418D-AE19-62706E023703}">
                                <ahyp:hlinkClr val="tx"/>
                              </a:ext>
                            </a:extLst>
                          </a:hlinkClick>
                        </a:rPr>
                        <a:t>Earth &amp; Space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marR="0" rtl="0" algn="l">
                        <a:lnSpc>
                          <a:spcPct val="100000"/>
                        </a:lnSpc>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5">
                            <a:extLst>
                              <a:ext uri="{A12FA001-AC4F-418D-AE19-62706E023703}">
                                <ahyp:hlinkClr val="tx"/>
                              </a:ext>
                            </a:extLst>
                          </a:hlinkClick>
                        </a:rPr>
                        <a:t>Erosion &amp; Earth’s Surface</a:t>
                      </a:r>
                      <a:endParaRPr sz="1000">
                        <a:solidFill>
                          <a:schemeClr val="dk1"/>
                        </a:solidFill>
                        <a:latin typeface="Poppins"/>
                        <a:ea typeface="Poppins"/>
                        <a:cs typeface="Poppins"/>
                        <a:sym typeface="Poppins"/>
                      </a:endParaRPr>
                    </a:p>
                    <a:p>
                      <a:pPr indent="0" lvl="0" marL="0" marR="0" rtl="0" algn="l">
                        <a:lnSpc>
                          <a:spcPct val="100000"/>
                        </a:lnSpc>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6">
                            <a:extLst>
                              <a:ext uri="{A12FA001-AC4F-418D-AE19-62706E023703}">
                                <ahyp:hlinkClr val="tx"/>
                              </a:ext>
                            </a:extLst>
                          </a:hlinkClick>
                        </a:rPr>
                        <a:t>Earth’s Features &amp; Processes</a:t>
                      </a:r>
                      <a:endParaRPr sz="1000">
                        <a:solidFill>
                          <a:schemeClr val="dk1"/>
                        </a:solidFill>
                        <a:latin typeface="Poppins"/>
                        <a:ea typeface="Poppins"/>
                        <a:cs typeface="Poppins"/>
                        <a:sym typeface="Poppins"/>
                      </a:endParaRPr>
                    </a:p>
                    <a:p>
                      <a:pPr indent="0" lvl="0" marL="0" marR="0" rtl="0" algn="l">
                        <a:lnSpc>
                          <a:spcPct val="100000"/>
                        </a:lnSpc>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57">
                            <a:extLst>
                              <a:ext uri="{A12FA001-AC4F-418D-AE19-62706E023703}">
                                <ahyp:hlinkClr val="tx"/>
                              </a:ext>
                            </a:extLst>
                          </a:hlinkClick>
                        </a:rPr>
                        <a:t>Water Cycle &amp; Earth’s Systems</a:t>
                      </a:r>
                      <a:r>
                        <a:rPr lang="en" sz="1000">
                          <a:solidFill>
                            <a:schemeClr val="dk1"/>
                          </a:solidFill>
                          <a:uFill>
                            <a:noFill/>
                          </a:uFill>
                          <a:latin typeface="Poppins"/>
                          <a:ea typeface="Poppins"/>
                          <a:cs typeface="Poppins"/>
                          <a:sym typeface="Poppins"/>
                          <a:hlinkClick r:id="rId58">
                            <a:extLst>
                              <a:ext uri="{A12FA001-AC4F-418D-AE19-62706E023703}">
                                <ahyp:hlinkClr val="tx"/>
                              </a:ext>
                            </a:extLst>
                          </a:hlinkClick>
                        </a:rPr>
                        <a:t> </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59">
                            <a:extLst>
                              <a:ext uri="{A12FA001-AC4F-418D-AE19-62706E023703}">
                                <ahyp:hlinkClr val="tx"/>
                              </a:ext>
                            </a:extLst>
                          </a:hlinkClick>
                        </a:rPr>
                        <a:t>Physical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60">
                            <a:extLst>
                              <a:ext uri="{A12FA001-AC4F-418D-AE19-62706E023703}">
                                <ahyp:hlinkClr val="tx"/>
                              </a:ext>
                            </a:extLst>
                          </a:hlinkClick>
                        </a:rPr>
                        <a:t>Chemical Reactions &amp; </a:t>
                      </a:r>
                      <a:endParaRPr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61">
                            <a:extLst>
                              <a:ext uri="{A12FA001-AC4F-418D-AE19-62706E023703}">
                                <ahyp:hlinkClr val="tx"/>
                              </a:ext>
                            </a:extLst>
                          </a:hlinkClick>
                        </a:rPr>
                        <a:t>     Properties of Matter</a:t>
                      </a:r>
                      <a:endParaRPr sz="100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1000">
                          <a:solidFill>
                            <a:schemeClr val="dk1"/>
                          </a:solidFill>
                          <a:uFill>
                            <a:noFill/>
                          </a:uFill>
                          <a:latin typeface="Poppins"/>
                          <a:ea typeface="Poppins"/>
                          <a:cs typeface="Poppins"/>
                          <a:sym typeface="Poppins"/>
                          <a:hlinkClick action="ppaction://hlinksldjump" r:id="rId62">
                            <a:extLst>
                              <a:ext uri="{A12FA001-AC4F-418D-AE19-62706E023703}">
                                <ahyp:hlinkClr val="tx"/>
                              </a:ext>
                            </a:extLst>
                          </a:hlinkClick>
                        </a:rPr>
                        <a:t>Electricity, LIght, &amp; Heat</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3">
                            <a:extLst>
                              <a:ext uri="{A12FA001-AC4F-418D-AE19-62706E023703}">
                                <ahyp:hlinkClr val="tx"/>
                              </a:ext>
                            </a:extLst>
                          </a:hlinkClick>
                        </a:rPr>
                        <a:t>Page 27</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4">
                            <a:extLst>
                              <a:ext uri="{A12FA001-AC4F-418D-AE19-62706E023703}">
                                <ahyp:hlinkClr val="tx"/>
                              </a:ext>
                            </a:extLst>
                          </a:hlinkClick>
                        </a:rPr>
                        <a:t>Page 28</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5">
                            <a:extLst>
                              <a:ext uri="{A12FA001-AC4F-418D-AE19-62706E023703}">
                                <ahyp:hlinkClr val="tx"/>
                              </a:ext>
                            </a:extLst>
                          </a:hlinkClick>
                        </a:rPr>
                        <a:t>Page 32</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100000">
                <a:tc gridSpan="2">
                  <a:txBody>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action="ppaction://hlinksldjump" r:id="rId66">
                            <a:extLst>
                              <a:ext uri="{A12FA001-AC4F-418D-AE19-62706E023703}">
                                <ahyp:hlinkClr val="tx"/>
                              </a:ext>
                            </a:extLst>
                          </a:hlinkClick>
                        </a:rPr>
                        <a:t>5th Grade</a:t>
                      </a:r>
                      <a:endParaRPr sz="12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rgbClr val="EAEADF"/>
                    </a:solidFill>
                  </a:tcPr>
                </a:tc>
                <a:tc hMerge="1"/>
              </a:tr>
              <a:tr h="1270675">
                <a:tc>
                  <a:txBody>
                    <a:bodyPr/>
                    <a:lstStyle/>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7">
                            <a:extLst>
                              <a:ext uri="{A12FA001-AC4F-418D-AE19-62706E023703}">
                                <ahyp:hlinkClr val="tx"/>
                              </a:ext>
                            </a:extLst>
                          </a:hlinkClick>
                        </a:rPr>
                        <a:t>Life Science</a:t>
                      </a: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68">
                            <a:extLst>
                              <a:ext uri="{A12FA001-AC4F-418D-AE19-62706E023703}">
                                <ahyp:hlinkClr val="tx"/>
                              </a:ext>
                            </a:extLst>
                          </a:hlinkClick>
                        </a:rPr>
                        <a:t>Ecosystems &amp; The Food Web</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69">
                            <a:extLst>
                              <a:ext uri="{A12FA001-AC4F-418D-AE19-62706E023703}">
                                <ahyp:hlinkClr val="tx"/>
                              </a:ext>
                            </a:extLst>
                          </a:hlinkClick>
                        </a:rPr>
                        <a:t>Earth &amp; Space Science</a:t>
                      </a:r>
                      <a:r>
                        <a:rPr b="1" lang="en" sz="1000">
                          <a:solidFill>
                            <a:schemeClr val="dk1"/>
                          </a:solidFill>
                          <a:latin typeface="Poppins"/>
                          <a:ea typeface="Poppins"/>
                          <a:cs typeface="Poppins"/>
                          <a:sym typeface="Poppins"/>
                        </a:rPr>
                        <a:t>			</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0">
                            <a:extLst>
                              <a:ext uri="{A12FA001-AC4F-418D-AE19-62706E023703}">
                                <ahyp:hlinkClr val="tx"/>
                              </a:ext>
                            </a:extLst>
                          </a:hlinkClick>
                        </a:rPr>
                        <a:t>Earth &amp; Space Patterns</a:t>
                      </a:r>
                      <a:endParaRPr sz="1000">
                        <a:solidFill>
                          <a:schemeClr val="dk1"/>
                        </a:solidFill>
                        <a:latin typeface="Poppins"/>
                        <a:ea typeface="Poppins"/>
                        <a:cs typeface="Poppins"/>
                        <a:sym typeface="Poppins"/>
                      </a:endParaRPr>
                    </a:p>
                    <a:p>
                      <a:pPr indent="0" lvl="0" marL="914400" rtl="0" algn="l">
                        <a:spcBef>
                          <a:spcPts val="0"/>
                        </a:spcBef>
                        <a:spcAft>
                          <a:spcPts val="0"/>
                        </a:spcAft>
                        <a:buClr>
                          <a:schemeClr val="dk1"/>
                        </a:buClr>
                        <a:buSzPts val="1100"/>
                        <a:buFont typeface="Arial"/>
                        <a:buNone/>
                      </a:pPr>
                      <a:r>
                        <a:rPr lang="en" sz="1000">
                          <a:solidFill>
                            <a:schemeClr val="dk1"/>
                          </a:solidFill>
                          <a:uFill>
                            <a:noFill/>
                          </a:uFill>
                          <a:latin typeface="Poppins"/>
                          <a:ea typeface="Poppins"/>
                          <a:cs typeface="Poppins"/>
                          <a:sym typeface="Poppins"/>
                          <a:hlinkClick action="ppaction://hlinksldjump" r:id="rId71">
                            <a:extLst>
                              <a:ext uri="{A12FA001-AC4F-418D-AE19-62706E023703}">
                                <ahyp:hlinkClr val="tx"/>
                              </a:ext>
                            </a:extLst>
                          </a:hlinkClick>
                        </a:rPr>
                        <a:t>Stars &amp; Planets</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2">
                            <a:extLst>
                              <a:ext uri="{A12FA001-AC4F-418D-AE19-62706E023703}">
                                <ahyp:hlinkClr val="tx"/>
                              </a:ext>
                            </a:extLst>
                          </a:hlinkClick>
                        </a:rPr>
                        <a:t>Physical Science</a:t>
                      </a:r>
                      <a:endParaRPr b="1" sz="1000">
                        <a:solidFill>
                          <a:schemeClr val="dk1"/>
                        </a:solidFill>
                        <a:latin typeface="Poppins"/>
                        <a:ea typeface="Poppins"/>
                        <a:cs typeface="Poppins"/>
                        <a:sym typeface="Poppins"/>
                      </a:endParaRPr>
                    </a:p>
                    <a:p>
                      <a:pPr indent="0" lvl="0" marL="914400" rtl="0" algn="l">
                        <a:spcBef>
                          <a:spcPts val="0"/>
                        </a:spcBef>
                        <a:spcAft>
                          <a:spcPts val="0"/>
                        </a:spcAft>
                        <a:buNone/>
                      </a:pPr>
                      <a:r>
                        <a:rPr lang="en" sz="1000">
                          <a:solidFill>
                            <a:schemeClr val="dk1"/>
                          </a:solidFill>
                          <a:uFill>
                            <a:noFill/>
                          </a:uFill>
                          <a:latin typeface="Poppins"/>
                          <a:ea typeface="Poppins"/>
                          <a:cs typeface="Poppins"/>
                          <a:sym typeface="Poppins"/>
                          <a:hlinkClick action="ppaction://hlinksldjump" r:id="rId73">
                            <a:extLst>
                              <a:ext uri="{A12FA001-AC4F-418D-AE19-62706E023703}">
                                <ahyp:hlinkClr val="tx"/>
                              </a:ext>
                            </a:extLst>
                          </a:hlinkClick>
                        </a:rPr>
                        <a:t>Energy, &amp; Energy Transfer</a:t>
                      </a:r>
                      <a:endParaRPr sz="1000">
                        <a:solidFill>
                          <a:schemeClr val="dk1"/>
                        </a:solidFill>
                        <a:latin typeface="Poppins"/>
                        <a:ea typeface="Poppins"/>
                        <a:cs typeface="Poppins"/>
                        <a:sym typeface="Poppins"/>
                      </a:endParaRPr>
                    </a:p>
                    <a:p>
                      <a:pPr indent="0" lvl="0" marL="457200" rtl="0" algn="l">
                        <a:spcBef>
                          <a:spcPts val="0"/>
                        </a:spcBef>
                        <a:spcAft>
                          <a:spcPts val="0"/>
                        </a:spcAft>
                        <a:buNone/>
                      </a:pPr>
                      <a:r>
                        <a:rPr b="1"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74">
                            <a:extLst>
                              <a:ext uri="{A12FA001-AC4F-418D-AE19-62706E023703}">
                                <ahyp:hlinkClr val="tx"/>
                              </a:ext>
                            </a:extLst>
                          </a:hlinkClick>
                        </a:rPr>
                        <a:t>Human Body, Vision, &amp; The Brain</a:t>
                      </a:r>
                      <a:endParaRPr sz="1000">
                        <a:solidFill>
                          <a:schemeClr val="dk1"/>
                        </a:solidFill>
                        <a:latin typeface="Poppins"/>
                        <a:ea typeface="Poppins"/>
                        <a:cs typeface="Poppins"/>
                        <a:sym typeface="Poppins"/>
                      </a:endParaRPr>
                    </a:p>
                    <a:p>
                      <a:pPr indent="0" lvl="0" marL="0" rtl="0" algn="l">
                        <a:spcBef>
                          <a:spcPts val="0"/>
                        </a:spcBef>
                        <a:spcAft>
                          <a:spcPts val="0"/>
                        </a:spcAft>
                        <a:buNone/>
                      </a:pPr>
                      <a:r>
                        <a:rPr lang="en" sz="1000">
                          <a:solidFill>
                            <a:schemeClr val="dk1"/>
                          </a:solidFill>
                          <a:latin typeface="Poppins"/>
                          <a:ea typeface="Poppins"/>
                          <a:cs typeface="Poppins"/>
                          <a:sym typeface="Poppins"/>
                        </a:rPr>
                        <a:t>		</a:t>
                      </a:r>
                      <a:r>
                        <a:rPr lang="en" sz="1000">
                          <a:solidFill>
                            <a:schemeClr val="dk1"/>
                          </a:solidFill>
                          <a:uFill>
                            <a:noFill/>
                          </a:uFill>
                          <a:latin typeface="Poppins"/>
                          <a:ea typeface="Poppins"/>
                          <a:cs typeface="Poppins"/>
                          <a:sym typeface="Poppins"/>
                          <a:hlinkClick action="ppaction://hlinksldjump" r:id="rId75">
                            <a:extLst>
                              <a:ext uri="{A12FA001-AC4F-418D-AE19-62706E023703}">
                                <ahyp:hlinkClr val="tx"/>
                              </a:ext>
                            </a:extLst>
                          </a:hlinkClick>
                        </a:rPr>
                        <a:t>Sound, Waves, &amp; Communication</a:t>
                      </a:r>
                      <a:endParaRPr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6">
                            <a:extLst>
                              <a:ext uri="{A12FA001-AC4F-418D-AE19-62706E023703}">
                                <ahyp:hlinkClr val="tx"/>
                              </a:ext>
                            </a:extLst>
                          </a:hlinkClick>
                        </a:rPr>
                        <a:t>Page 34</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7">
                            <a:extLst>
                              <a:ext uri="{A12FA001-AC4F-418D-AE19-62706E023703}">
                                <ahyp:hlinkClr val="tx"/>
                              </a:ext>
                            </a:extLst>
                          </a:hlinkClick>
                        </a:rPr>
                        <a:t>Page 36</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spcBef>
                          <a:spcPts val="0"/>
                        </a:spcBef>
                        <a:spcAft>
                          <a:spcPts val="0"/>
                        </a:spcAft>
                        <a:buNone/>
                      </a:pPr>
                      <a:r>
                        <a:rPr b="1" lang="en" sz="1000">
                          <a:solidFill>
                            <a:schemeClr val="dk1"/>
                          </a:solidFill>
                          <a:uFill>
                            <a:noFill/>
                          </a:uFill>
                          <a:latin typeface="Poppins"/>
                          <a:ea typeface="Poppins"/>
                          <a:cs typeface="Poppins"/>
                          <a:sym typeface="Poppins"/>
                          <a:hlinkClick action="ppaction://hlinksldjump" r:id="rId78">
                            <a:extLst>
                              <a:ext uri="{A12FA001-AC4F-418D-AE19-62706E023703}">
                                <ahyp:hlinkClr val="tx"/>
                              </a:ext>
                            </a:extLst>
                          </a:hlinkClick>
                        </a:rPr>
                        <a:t>Page 38</a:t>
                      </a:r>
                      <a:endParaRPr b="1" sz="1000">
                        <a:solidFill>
                          <a:schemeClr val="dk1"/>
                        </a:solidFill>
                        <a:latin typeface="Poppins"/>
                        <a:ea typeface="Poppins"/>
                        <a:cs typeface="Poppins"/>
                        <a:sym typeface="Poppins"/>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205" name="Google Shape;205;p5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79">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pic>
        <p:nvPicPr>
          <p:cNvPr id="512" name="Google Shape;512;p68"/>
          <p:cNvPicPr preferRelativeResize="0"/>
          <p:nvPr/>
        </p:nvPicPr>
        <p:blipFill rotWithShape="1">
          <a:blip r:embed="rId3">
            <a:alphaModFix/>
          </a:blip>
          <a:srcRect b="25624" l="0" r="0" t="3957"/>
          <a:stretch/>
        </p:blipFill>
        <p:spPr>
          <a:xfrm>
            <a:off x="457200" y="6284900"/>
            <a:ext cx="1057958" cy="853225"/>
          </a:xfrm>
          <a:prstGeom prst="rect">
            <a:avLst/>
          </a:prstGeom>
          <a:noFill/>
          <a:ln>
            <a:noFill/>
          </a:ln>
        </p:spPr>
      </p:pic>
      <p:sp>
        <p:nvSpPr>
          <p:cNvPr id="513" name="Google Shape;513;p68"/>
          <p:cNvSpPr txBox="1"/>
          <p:nvPr/>
        </p:nvSpPr>
        <p:spPr>
          <a:xfrm>
            <a:off x="457200" y="1143000"/>
            <a:ext cx="6783300" cy="4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hlink"/>
                </a:solidFill>
                <a:uFill>
                  <a:noFill/>
                </a:uFill>
                <a:latin typeface="Poppins"/>
                <a:ea typeface="Poppins"/>
                <a:cs typeface="Poppins"/>
                <a:sym typeface="Poppins"/>
                <a:hlinkClick r:id="rId4"/>
              </a:rPr>
              <a:t>Heredity, Survival, &amp; Selection </a:t>
            </a:r>
            <a:r>
              <a:rPr lang="en" sz="1200">
                <a:solidFill>
                  <a:schemeClr val="hlink"/>
                </a:solidFill>
                <a:uFill>
                  <a:noFill/>
                </a:uFill>
                <a:latin typeface="Poppins"/>
                <a:ea typeface="Poppins"/>
                <a:cs typeface="Poppins"/>
                <a:sym typeface="Poppins"/>
                <a:hlinkClick r:id="rId5"/>
              </a:rPr>
              <a:t>(Fates of Traits)</a:t>
            </a:r>
            <a:endParaRPr>
              <a:latin typeface="Poppins"/>
              <a:ea typeface="Poppins"/>
              <a:cs typeface="Poppins"/>
              <a:sym typeface="Poppins"/>
            </a:endParaRPr>
          </a:p>
        </p:txBody>
      </p:sp>
      <p:pic>
        <p:nvPicPr>
          <p:cNvPr id="514" name="Google Shape;514;p68"/>
          <p:cNvPicPr preferRelativeResize="0"/>
          <p:nvPr/>
        </p:nvPicPr>
        <p:blipFill rotWithShape="1">
          <a:blip r:embed="rId6">
            <a:alphaModFix/>
          </a:blip>
          <a:srcRect b="0" l="26207" r="34547" t="0"/>
          <a:stretch/>
        </p:blipFill>
        <p:spPr>
          <a:xfrm>
            <a:off x="465225" y="3922625"/>
            <a:ext cx="914400" cy="1862849"/>
          </a:xfrm>
          <a:prstGeom prst="rect">
            <a:avLst/>
          </a:prstGeom>
          <a:noFill/>
          <a:ln>
            <a:noFill/>
          </a:ln>
        </p:spPr>
      </p:pic>
      <p:pic>
        <p:nvPicPr>
          <p:cNvPr id="515" name="Google Shape;515;p68"/>
          <p:cNvPicPr preferRelativeResize="0"/>
          <p:nvPr/>
        </p:nvPicPr>
        <p:blipFill rotWithShape="1">
          <a:blip r:embed="rId7">
            <a:alphaModFix/>
          </a:blip>
          <a:srcRect b="53854" l="38080" r="0" t="-287"/>
          <a:stretch/>
        </p:blipFill>
        <p:spPr>
          <a:xfrm>
            <a:off x="457200" y="5492450"/>
            <a:ext cx="914400" cy="792450"/>
          </a:xfrm>
          <a:prstGeom prst="rect">
            <a:avLst/>
          </a:prstGeom>
          <a:noFill/>
          <a:ln>
            <a:noFill/>
          </a:ln>
        </p:spPr>
      </p:pic>
      <p:pic>
        <p:nvPicPr>
          <p:cNvPr id="516" name="Google Shape;516;p68"/>
          <p:cNvPicPr preferRelativeResize="0"/>
          <p:nvPr/>
        </p:nvPicPr>
        <p:blipFill rotWithShape="1">
          <a:blip r:embed="rId8">
            <a:alphaModFix/>
          </a:blip>
          <a:srcRect b="6515" l="28483" r="16274" t="0"/>
          <a:stretch/>
        </p:blipFill>
        <p:spPr>
          <a:xfrm>
            <a:off x="457200" y="2960700"/>
            <a:ext cx="982598" cy="1027982"/>
          </a:xfrm>
          <a:prstGeom prst="rect">
            <a:avLst/>
          </a:prstGeom>
          <a:noFill/>
          <a:ln>
            <a:noFill/>
          </a:ln>
        </p:spPr>
      </p:pic>
      <p:pic>
        <p:nvPicPr>
          <p:cNvPr id="517" name="Google Shape;517;p68"/>
          <p:cNvPicPr preferRelativeResize="0"/>
          <p:nvPr/>
        </p:nvPicPr>
        <p:blipFill rotWithShape="1">
          <a:blip r:embed="rId9">
            <a:alphaModFix/>
          </a:blip>
          <a:srcRect b="0" l="29368" r="13393" t="0"/>
          <a:stretch/>
        </p:blipFill>
        <p:spPr>
          <a:xfrm>
            <a:off x="457200" y="1987250"/>
            <a:ext cx="982598" cy="1027982"/>
          </a:xfrm>
          <a:prstGeom prst="rect">
            <a:avLst/>
          </a:prstGeom>
          <a:noFill/>
          <a:ln>
            <a:noFill/>
          </a:ln>
        </p:spPr>
      </p:pic>
      <p:graphicFrame>
        <p:nvGraphicFramePr>
          <p:cNvPr id="518" name="Google Shape;518;p68"/>
          <p:cNvGraphicFramePr/>
          <p:nvPr/>
        </p:nvGraphicFramePr>
        <p:xfrm>
          <a:off x="457188" y="1591056"/>
          <a:ext cx="3000000" cy="3000000"/>
        </p:xfrm>
        <a:graphic>
          <a:graphicData uri="http://schemas.openxmlformats.org/drawingml/2006/table">
            <a:tbl>
              <a:tblPr>
                <a:noFill/>
                <a:tableStyleId>{C22DDA10-9A39-4306-AB4C-68750CD5DC62}</a:tableStyleId>
              </a:tblPr>
              <a:tblGrid>
                <a:gridCol w="922450"/>
                <a:gridCol w="2046500"/>
                <a:gridCol w="2716725"/>
                <a:gridCol w="3458300"/>
              </a:tblGrid>
              <a:tr h="37217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734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0"/>
                        </a:rPr>
                        <a:t>Traits &amp; Inheritance</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do you identify a mysterious fruit?</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examine plant traits and use that information as evidence to help them identify an unknown fruit. They look for similarities and differences in the leaves, flowers, and fruits of plants to sort them into groups and identify patterns of inheritance.</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3.LS.1 </a:t>
                      </a:r>
                      <a:r>
                        <a:rPr lang="en" sz="800">
                          <a:solidFill>
                            <a:schemeClr val="dk1"/>
                          </a:solidFill>
                          <a:latin typeface="Poppins"/>
                          <a:ea typeface="Poppins"/>
                          <a:cs typeface="Poppins"/>
                          <a:sym typeface="Poppins"/>
                        </a:rPr>
                        <a:t>Offspring resemble their parents and each other.</a:t>
                      </a:r>
                      <a:endParaRPr b="1"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2290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1"/>
                        </a:rPr>
                        <a:t>Trait Variation, Inheritance, &amp; Artificial Selection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What do dogs and pigeons have in common?</a:t>
                      </a:r>
                      <a:endParaRPr b="1" sz="800">
                        <a:solidFill>
                          <a:schemeClr val="dk1"/>
                        </a:solidFill>
                        <a:latin typeface="Poppins"/>
                        <a:ea typeface="Poppins"/>
                        <a:cs typeface="Poppins"/>
                        <a:sym typeface="Poppins"/>
                      </a:endParaRPr>
                    </a:p>
                  </a:txBody>
                  <a:tcPr marT="45700" marB="45700"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analyze trait similarities and differences among parent, offspring, and sibling pigeons. They interpret this data to discover that the variation and inheritance of traits creates a pattern that explains why we see such extreme traits in artificially selected animal breeds.</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3.LS.1 </a:t>
                      </a:r>
                      <a:r>
                        <a:rPr lang="en" sz="800">
                          <a:solidFill>
                            <a:schemeClr val="dk1"/>
                          </a:solidFill>
                          <a:latin typeface="Poppins"/>
                          <a:ea typeface="Poppins"/>
                          <a:cs typeface="Poppins"/>
                          <a:sym typeface="Poppins"/>
                        </a:rPr>
                        <a:t>Offspring resemble their parents and each other.</a:t>
                      </a:r>
                      <a:endParaRPr b="1"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5369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12"/>
                        </a:rPr>
                        <a:t>Trait Variation, Survival, &amp; Natural Selection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a lizard’s toes help it survive?</a:t>
                      </a:r>
                      <a:endParaRPr b="1" sz="800">
                        <a:solidFill>
                          <a:schemeClr val="dk1"/>
                        </a:solidFill>
                        <a:latin typeface="Poppins"/>
                        <a:ea typeface="Poppins"/>
                        <a:cs typeface="Poppins"/>
                        <a:sym typeface="Poppins"/>
                      </a:endParaRPr>
                    </a:p>
                  </a:txBody>
                  <a:tcPr marT="45700" marB="45700"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compare the structures of lizards that live on an island. They simulate multiple generations of these lizards, and analyze and interpret the data to understand how these structures aid in their survival.</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3.LS.1 </a:t>
                      </a:r>
                      <a:r>
                        <a:rPr lang="en" sz="800">
                          <a:solidFill>
                            <a:schemeClr val="dk1"/>
                          </a:solidFill>
                          <a:latin typeface="Poppins"/>
                          <a:ea typeface="Poppins"/>
                          <a:cs typeface="Poppins"/>
                          <a:sym typeface="Poppins"/>
                        </a:rPr>
                        <a:t>Offspring resemble their parents and each other.</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3.LS.2 </a:t>
                      </a:r>
                      <a:r>
                        <a:rPr lang="en" sz="800">
                          <a:solidFill>
                            <a:schemeClr val="dk1"/>
                          </a:solidFill>
                          <a:latin typeface="Poppins"/>
                          <a:ea typeface="Poppins"/>
                          <a:cs typeface="Poppins"/>
                          <a:sym typeface="Poppins"/>
                        </a:rPr>
                        <a:t>Individuals of the same kind of organism differ in their inherited traits. These differences give some individuals an advantage in surviving and/or reproducing. </a:t>
                      </a:r>
                      <a:endParaRPr b="1" sz="800">
                        <a:solidFill>
                          <a:schemeClr val="dk1"/>
                        </a:solidFill>
                        <a:latin typeface="Poppins"/>
                        <a:ea typeface="Poppins"/>
                        <a:cs typeface="Poppins"/>
                        <a:sym typeface="Poppins"/>
                      </a:endParaRPr>
                    </a:p>
                  </a:txBody>
                  <a:tcPr marT="45700" marB="45700"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7188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Animal Groups &amp; Survival</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dogs wag their tails?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animals that live in groups in order to obtain, evaluate, and communicate information about animal social behavior. Students use evidence to show how animals form groups to help them survive.</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3.LS.2 </a:t>
                      </a:r>
                      <a:r>
                        <a:rPr lang="en" sz="800">
                          <a:solidFill>
                            <a:schemeClr val="dk1"/>
                          </a:solidFill>
                          <a:latin typeface="Poppins"/>
                          <a:ea typeface="Poppins"/>
                          <a:cs typeface="Poppins"/>
                          <a:sym typeface="Poppins"/>
                        </a:rPr>
                        <a:t>Individuals of the same kind of organism differ in their inherited traits. These differences give some individuals an advantage in surviving and/or reproducing.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404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Traits &amp; Environmental Variation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long can people (and animals) survive in outer space?</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measure and compare their own physical traits (arm strength, balance, and height) and analyze the information to construct an explanation for how the environment can influence traits.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3.LS.2 </a:t>
                      </a:r>
                      <a:r>
                        <a:rPr lang="en" sz="800">
                          <a:solidFill>
                            <a:schemeClr val="dk1"/>
                          </a:solidFill>
                          <a:latin typeface="Poppins"/>
                          <a:ea typeface="Poppins"/>
                          <a:cs typeface="Poppins"/>
                          <a:sym typeface="Poppins"/>
                        </a:rPr>
                        <a:t>Individuals of the same kind of organism differ in their inherited traits. These differences give some individuals an advantage in surviving and/or reproducing.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519" name="Google Shape;519;p68"/>
          <p:cNvSpPr/>
          <p:nvPr/>
        </p:nvSpPr>
        <p:spPr>
          <a:xfrm>
            <a:off x="457200" y="198724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520" name="Google Shape;520;p68"/>
          <p:cNvSpPr/>
          <p:nvPr/>
        </p:nvSpPr>
        <p:spPr>
          <a:xfrm>
            <a:off x="465225" y="3015221"/>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521" name="Google Shape;521;p68"/>
          <p:cNvSpPr/>
          <p:nvPr/>
        </p:nvSpPr>
        <p:spPr>
          <a:xfrm>
            <a:off x="465225" y="397619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522" name="Google Shape;522;p68"/>
          <p:cNvSpPr/>
          <p:nvPr/>
        </p:nvSpPr>
        <p:spPr>
          <a:xfrm>
            <a:off x="457200" y="5492446"/>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sp>
        <p:nvSpPr>
          <p:cNvPr id="523" name="Google Shape;523;p68"/>
          <p:cNvSpPr/>
          <p:nvPr/>
        </p:nvSpPr>
        <p:spPr>
          <a:xfrm>
            <a:off x="457200" y="628489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a:t>
            </a:r>
            <a:r>
              <a:rPr b="1" lang="en" sz="800">
                <a:solidFill>
                  <a:schemeClr val="lt1"/>
                </a:solidFill>
                <a:latin typeface="Poppins"/>
                <a:ea typeface="Poppins"/>
                <a:cs typeface="Poppins"/>
                <a:sym typeface="Poppins"/>
              </a:rPr>
              <a:t>5</a:t>
            </a:r>
            <a:endParaRPr b="1" sz="800">
              <a:solidFill>
                <a:schemeClr val="lt1"/>
              </a:solidFill>
              <a:latin typeface="Poppins"/>
              <a:ea typeface="Poppins"/>
              <a:cs typeface="Poppins"/>
              <a:sym typeface="Poppins"/>
            </a:endParaRPr>
          </a:p>
        </p:txBody>
      </p:sp>
      <p:sp>
        <p:nvSpPr>
          <p:cNvPr id="524" name="Google Shape;524;p6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525" name="Google Shape;525;p68"/>
          <p:cNvSpPr/>
          <p:nvPr/>
        </p:nvSpPr>
        <p:spPr>
          <a:xfrm>
            <a:off x="0" y="0"/>
            <a:ext cx="10080000" cy="9144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26" name="Google Shape;526;p68"/>
          <p:cNvPicPr preferRelativeResize="0"/>
          <p:nvPr/>
        </p:nvPicPr>
        <p:blipFill>
          <a:blip r:embed="rId21">
            <a:alphaModFix/>
          </a:blip>
          <a:stretch>
            <a:fillRect/>
          </a:stretch>
        </p:blipFill>
        <p:spPr>
          <a:xfrm>
            <a:off x="7953375" y="305775"/>
            <a:ext cx="1647825" cy="209550"/>
          </a:xfrm>
          <a:prstGeom prst="rect">
            <a:avLst/>
          </a:prstGeom>
          <a:noFill/>
          <a:ln>
            <a:noFill/>
          </a:ln>
        </p:spPr>
      </p:pic>
      <p:sp>
        <p:nvSpPr>
          <p:cNvPr id="527" name="Google Shape;527;p6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Life Science</a:t>
            </a:r>
            <a:endParaRPr sz="1200">
              <a:latin typeface="Poppins"/>
              <a:ea typeface="Poppins"/>
              <a:cs typeface="Poppins"/>
              <a:sym typeface="Poppins"/>
            </a:endParaRPr>
          </a:p>
        </p:txBody>
      </p:sp>
      <p:sp>
        <p:nvSpPr>
          <p:cNvPr id="528" name="Google Shape;528;p6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6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Human Body, Vision, &amp; The Brain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(Human Machine)</a:t>
            </a:r>
            <a:endParaRPr b="1">
              <a:latin typeface="Poppins"/>
              <a:ea typeface="Poppins"/>
              <a:cs typeface="Poppins"/>
              <a:sym typeface="Poppins"/>
            </a:endParaRPr>
          </a:p>
        </p:txBody>
      </p:sp>
      <p:graphicFrame>
        <p:nvGraphicFramePr>
          <p:cNvPr id="534" name="Google Shape;534;p69"/>
          <p:cNvGraphicFramePr/>
          <p:nvPr/>
        </p:nvGraphicFramePr>
        <p:xfrm>
          <a:off x="462588" y="1543210"/>
          <a:ext cx="3000000" cy="3000000"/>
        </p:xfrm>
        <a:graphic>
          <a:graphicData uri="http://schemas.openxmlformats.org/drawingml/2006/table">
            <a:tbl>
              <a:tblPr>
                <a:noFill/>
                <a:tableStyleId>{C22DDA10-9A39-4306-AB4C-68750CD5DC62}</a:tableStyleId>
              </a:tblPr>
              <a:tblGrid>
                <a:gridCol w="1028700"/>
                <a:gridCol w="2006150"/>
                <a:gridCol w="3011225"/>
                <a:gridCol w="3097925"/>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Muscles &amp; Skeleton</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Why do your biceps bulge?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construct a model of the human hand to explain how muscles pull on bones to create movement.</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3.LS.2 </a:t>
                      </a:r>
                      <a:r>
                        <a:rPr lang="en" sz="800">
                          <a:solidFill>
                            <a:schemeClr val="dk1"/>
                          </a:solidFill>
                          <a:latin typeface="Poppins"/>
                          <a:ea typeface="Poppins"/>
                          <a:cs typeface="Poppins"/>
                          <a:sym typeface="Poppins"/>
                        </a:rPr>
                        <a:t>Individuals of the same kind of organism differ in their inherited traits. These differences give some individuals an advantage in surviving and/or reproducing.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6">
                            <a:extLst>
                              <a:ext uri="{A12FA001-AC4F-418D-AE19-62706E023703}">
                                <ahyp:hlinkClr val="tx"/>
                              </a:ext>
                            </a:extLst>
                          </a:hlinkClick>
                        </a:rPr>
                        <a:t>Light, Eyes, &amp; Vision</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What do people who are blind see?</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develop a working model of an eye. They use the model to reason about how light reflects off an object and into the eye, helping an organism process information from the environment. </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5.PS.2 </a:t>
                      </a:r>
                      <a:r>
                        <a:rPr i="1" lang="en" sz="800">
                          <a:solidFill>
                            <a:srgbClr val="9E9E9E"/>
                          </a:solidFill>
                          <a:latin typeface="Poppins"/>
                          <a:ea typeface="Poppins"/>
                          <a:cs typeface="Poppins"/>
                          <a:sym typeface="Poppins"/>
                        </a:rPr>
                        <a:t>Light and sound are forms of energy that behave in predictable ways. </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7">
                            <a:extLst>
                              <a:ext uri="{A12FA001-AC4F-418D-AE19-62706E023703}">
                                <ahyp:hlinkClr val="tx"/>
                              </a:ext>
                            </a:extLst>
                          </a:hlinkClick>
                        </a:rPr>
                        <a:t>Structure &amp; Function of Eyes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can some animals see in the dark?</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use their eye model to discover that the pupil controls the amount of light let into the eye. In the dark, pupils get larger to let in more light.</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5.PS.2 </a:t>
                      </a:r>
                      <a:r>
                        <a:rPr i="1" lang="en" sz="800">
                          <a:solidFill>
                            <a:srgbClr val="9E9E9E"/>
                          </a:solidFill>
                          <a:latin typeface="Poppins"/>
                          <a:ea typeface="Poppins"/>
                          <a:cs typeface="Poppins"/>
                          <a:sym typeface="Poppins"/>
                        </a:rPr>
                        <a:t>Light and sound are forms of energy that behave in predictable ways. </a:t>
                      </a:r>
                      <a:endParaRPr i="1" sz="800">
                        <a:solidFill>
                          <a:srgbClr val="9E9E9E"/>
                        </a:solidFill>
                        <a:highlight>
                          <a:srgbClr val="FFDF41"/>
                        </a:highlight>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Brain, Nerves, &amp; Information Processing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does your brain control your body?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how their own brain works by testing their reflexes. They discover that the brain receives information from the senses, processes the information, and sends signals to the muscles to enable movement.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3.LS.2 </a:t>
                      </a:r>
                      <a:r>
                        <a:rPr lang="en" sz="800">
                          <a:solidFill>
                            <a:schemeClr val="dk1"/>
                          </a:solidFill>
                          <a:latin typeface="Poppins"/>
                          <a:ea typeface="Poppins"/>
                          <a:cs typeface="Poppins"/>
                          <a:sym typeface="Poppins"/>
                        </a:rPr>
                        <a:t>Individuals of the same kind of organism differ in their inherited traits. These differences give some individuals an advantage in surviving and/or reproducing.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535" name="Google Shape;535;p69"/>
          <p:cNvPicPr preferRelativeResize="0"/>
          <p:nvPr/>
        </p:nvPicPr>
        <p:blipFill>
          <a:blip r:embed="rId9">
            <a:alphaModFix/>
          </a:blip>
          <a:stretch>
            <a:fillRect/>
          </a:stretch>
        </p:blipFill>
        <p:spPr>
          <a:xfrm>
            <a:off x="451800" y="1939425"/>
            <a:ext cx="914400" cy="4152900"/>
          </a:xfrm>
          <a:prstGeom prst="rect">
            <a:avLst/>
          </a:prstGeom>
          <a:noFill/>
          <a:ln>
            <a:noFill/>
          </a:ln>
        </p:spPr>
      </p:pic>
      <p:graphicFrame>
        <p:nvGraphicFramePr>
          <p:cNvPr id="536" name="Google Shape;536;p69"/>
          <p:cNvGraphicFramePr/>
          <p:nvPr/>
        </p:nvGraphicFramePr>
        <p:xfrm>
          <a:off x="462588" y="1939435"/>
          <a:ext cx="3000000" cy="3000000"/>
        </p:xfrm>
        <a:graphic>
          <a:graphicData uri="http://schemas.openxmlformats.org/drawingml/2006/table">
            <a:tbl>
              <a:tblPr>
                <a:noFill/>
                <a:tableStyleId>{C22DDA10-9A39-4306-AB4C-68750CD5DC62}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grpSp>
        <p:nvGrpSpPr>
          <p:cNvPr id="537" name="Google Shape;537;p69"/>
          <p:cNvGrpSpPr/>
          <p:nvPr/>
        </p:nvGrpSpPr>
        <p:grpSpPr>
          <a:xfrm>
            <a:off x="1581150" y="3084300"/>
            <a:ext cx="7886700" cy="307800"/>
            <a:chOff x="1485900" y="5127425"/>
            <a:chExt cx="7886700" cy="307800"/>
          </a:xfrm>
        </p:grpSpPr>
        <p:grpSp>
          <p:nvGrpSpPr>
            <p:cNvPr id="538" name="Google Shape;538;p69"/>
            <p:cNvGrpSpPr/>
            <p:nvPr/>
          </p:nvGrpSpPr>
          <p:grpSpPr>
            <a:xfrm>
              <a:off x="1485900" y="5167025"/>
              <a:ext cx="7886700" cy="228600"/>
              <a:chOff x="1485900" y="5233700"/>
              <a:chExt cx="7886700" cy="228600"/>
            </a:xfrm>
          </p:grpSpPr>
          <p:sp>
            <p:nvSpPr>
              <p:cNvPr id="539" name="Google Shape;539;p6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6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1" name="Google Shape;541;p6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5th grade</a:t>
              </a:r>
              <a:r>
                <a:rPr i="1" lang="en" sz="800">
                  <a:latin typeface="Poppins"/>
                  <a:ea typeface="Poppins"/>
                  <a:cs typeface="Poppins"/>
                  <a:sym typeface="Poppins"/>
                </a:rPr>
                <a:t> if following Ohio Standards.</a:t>
              </a:r>
              <a:endParaRPr i="1" sz="800">
                <a:latin typeface="Poppins"/>
                <a:ea typeface="Poppins"/>
                <a:cs typeface="Poppins"/>
                <a:sym typeface="Poppins"/>
              </a:endParaRPr>
            </a:p>
          </p:txBody>
        </p:sp>
      </p:grpSp>
      <p:grpSp>
        <p:nvGrpSpPr>
          <p:cNvPr id="542" name="Google Shape;542;p69"/>
          <p:cNvGrpSpPr/>
          <p:nvPr/>
        </p:nvGrpSpPr>
        <p:grpSpPr>
          <a:xfrm>
            <a:off x="1581150" y="4074900"/>
            <a:ext cx="7886700" cy="307800"/>
            <a:chOff x="1485900" y="5127425"/>
            <a:chExt cx="7886700" cy="307800"/>
          </a:xfrm>
        </p:grpSpPr>
        <p:grpSp>
          <p:nvGrpSpPr>
            <p:cNvPr id="543" name="Google Shape;543;p69"/>
            <p:cNvGrpSpPr/>
            <p:nvPr/>
          </p:nvGrpSpPr>
          <p:grpSpPr>
            <a:xfrm>
              <a:off x="1485900" y="5167025"/>
              <a:ext cx="7886700" cy="228600"/>
              <a:chOff x="1485900" y="5233700"/>
              <a:chExt cx="7886700" cy="228600"/>
            </a:xfrm>
          </p:grpSpPr>
          <p:sp>
            <p:nvSpPr>
              <p:cNvPr id="544" name="Google Shape;544;p6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6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6" name="Google Shape;546;p6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5th grade</a:t>
              </a:r>
              <a:r>
                <a:rPr i="1" lang="en" sz="800">
                  <a:latin typeface="Poppins"/>
                  <a:ea typeface="Poppins"/>
                  <a:cs typeface="Poppins"/>
                  <a:sym typeface="Poppins"/>
                </a:rPr>
                <a:t> if following Ohio Standards.</a:t>
              </a:r>
              <a:endParaRPr i="1" sz="800">
                <a:latin typeface="Poppins"/>
                <a:ea typeface="Poppins"/>
                <a:cs typeface="Poppins"/>
                <a:sym typeface="Poppins"/>
              </a:endParaRPr>
            </a:p>
          </p:txBody>
        </p:sp>
      </p:grpSp>
      <p:sp>
        <p:nvSpPr>
          <p:cNvPr id="547" name="Google Shape;547;p69"/>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48" name="Google Shape;548;p69"/>
          <p:cNvPicPr preferRelativeResize="0"/>
          <p:nvPr/>
        </p:nvPicPr>
        <p:blipFill>
          <a:blip r:embed="rId14">
            <a:alphaModFix/>
          </a:blip>
          <a:stretch>
            <a:fillRect/>
          </a:stretch>
        </p:blipFill>
        <p:spPr>
          <a:xfrm>
            <a:off x="7953375" y="305775"/>
            <a:ext cx="1647825" cy="209550"/>
          </a:xfrm>
          <a:prstGeom prst="rect">
            <a:avLst/>
          </a:prstGeom>
          <a:noFill/>
          <a:ln>
            <a:noFill/>
          </a:ln>
        </p:spPr>
      </p:pic>
      <p:sp>
        <p:nvSpPr>
          <p:cNvPr id="549" name="Google Shape;549;p6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Life Science</a:t>
            </a:r>
            <a:endParaRPr sz="1200">
              <a:latin typeface="Poppins"/>
              <a:ea typeface="Poppins"/>
              <a:cs typeface="Poppins"/>
              <a:sym typeface="Poppins"/>
            </a:endParaRPr>
          </a:p>
        </p:txBody>
      </p:sp>
      <p:grpSp>
        <p:nvGrpSpPr>
          <p:cNvPr id="550" name="Google Shape;550;p69"/>
          <p:cNvGrpSpPr/>
          <p:nvPr/>
        </p:nvGrpSpPr>
        <p:grpSpPr>
          <a:xfrm>
            <a:off x="533400" y="675263"/>
            <a:ext cx="7886700" cy="307800"/>
            <a:chOff x="1485900" y="5127425"/>
            <a:chExt cx="7886700" cy="307800"/>
          </a:xfrm>
        </p:grpSpPr>
        <p:grpSp>
          <p:nvGrpSpPr>
            <p:cNvPr id="551" name="Google Shape;551;p69"/>
            <p:cNvGrpSpPr/>
            <p:nvPr/>
          </p:nvGrpSpPr>
          <p:grpSpPr>
            <a:xfrm>
              <a:off x="1485900" y="5167025"/>
              <a:ext cx="7886700" cy="228600"/>
              <a:chOff x="1485900" y="5233700"/>
              <a:chExt cx="7886700" cy="228600"/>
            </a:xfrm>
          </p:grpSpPr>
          <p:sp>
            <p:nvSpPr>
              <p:cNvPr id="552" name="Google Shape;552;p6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4" name="Google Shape;554;p6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3rd grade if you are following Ohio Standards.</a:t>
              </a:r>
              <a:endParaRPr i="1" sz="800">
                <a:latin typeface="Poppins"/>
                <a:ea typeface="Poppins"/>
                <a:cs typeface="Poppins"/>
                <a:sym typeface="Poppins"/>
              </a:endParaRPr>
            </a:p>
          </p:txBody>
        </p:sp>
      </p:grpSp>
      <p:sp>
        <p:nvSpPr>
          <p:cNvPr id="555" name="Google Shape;555;p6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556" name="Google Shape;556;p69"/>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70"/>
          <p:cNvPicPr preferRelativeResize="0"/>
          <p:nvPr/>
        </p:nvPicPr>
        <p:blipFill rotWithShape="1">
          <a:blip r:embed="rId3">
            <a:alphaModFix/>
          </a:blip>
          <a:srcRect b="0" l="13279" r="16716" t="0"/>
          <a:stretch/>
        </p:blipFill>
        <p:spPr>
          <a:xfrm>
            <a:off x="457200" y="3947325"/>
            <a:ext cx="1126725" cy="1044849"/>
          </a:xfrm>
          <a:prstGeom prst="rect">
            <a:avLst/>
          </a:prstGeom>
          <a:noFill/>
          <a:ln>
            <a:noFill/>
          </a:ln>
        </p:spPr>
      </p:pic>
      <p:pic>
        <p:nvPicPr>
          <p:cNvPr id="562" name="Google Shape;562;p70"/>
          <p:cNvPicPr preferRelativeResize="0"/>
          <p:nvPr/>
        </p:nvPicPr>
        <p:blipFill rotWithShape="1">
          <a:blip r:embed="rId4">
            <a:alphaModFix/>
          </a:blip>
          <a:srcRect b="0" l="44839" r="0" t="0"/>
          <a:stretch/>
        </p:blipFill>
        <p:spPr>
          <a:xfrm>
            <a:off x="457200" y="2965875"/>
            <a:ext cx="961706" cy="981450"/>
          </a:xfrm>
          <a:prstGeom prst="rect">
            <a:avLst/>
          </a:prstGeom>
          <a:noFill/>
          <a:ln>
            <a:noFill/>
          </a:ln>
        </p:spPr>
      </p:pic>
      <p:pic>
        <p:nvPicPr>
          <p:cNvPr id="563" name="Google Shape;563;p70"/>
          <p:cNvPicPr preferRelativeResize="0"/>
          <p:nvPr/>
        </p:nvPicPr>
        <p:blipFill rotWithShape="1">
          <a:blip r:embed="rId5">
            <a:alphaModFix/>
          </a:blip>
          <a:srcRect b="0" l="25573" r="0" t="0"/>
          <a:stretch/>
        </p:blipFill>
        <p:spPr>
          <a:xfrm>
            <a:off x="457200" y="2017500"/>
            <a:ext cx="1126733" cy="948375"/>
          </a:xfrm>
          <a:prstGeom prst="rect">
            <a:avLst/>
          </a:prstGeom>
          <a:noFill/>
          <a:ln>
            <a:noFill/>
          </a:ln>
        </p:spPr>
      </p:pic>
      <p:graphicFrame>
        <p:nvGraphicFramePr>
          <p:cNvPr id="564" name="Google Shape;564;p70"/>
          <p:cNvGraphicFramePr/>
          <p:nvPr/>
        </p:nvGraphicFramePr>
        <p:xfrm>
          <a:off x="467988" y="1606185"/>
          <a:ext cx="3000000" cy="3000000"/>
        </p:xfrm>
        <a:graphic>
          <a:graphicData uri="http://schemas.openxmlformats.org/drawingml/2006/table">
            <a:tbl>
              <a:tblPr>
                <a:noFill/>
                <a:tableStyleId>{C22DDA10-9A39-4306-AB4C-68750CD5DC62}</a:tableStyleId>
              </a:tblPr>
              <a:tblGrid>
                <a:gridCol w="929125"/>
                <a:gridCol w="2115625"/>
                <a:gridCol w="2687600"/>
                <a:gridCol w="3400875"/>
              </a:tblGrid>
              <a:tr h="4174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4837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6"/>
                        </a:rPr>
                        <a:t>Animal Adaptations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some sea creatures look so strange?</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make observations of underwater animals in order to collect evidence that external structures serve specific functions. They use their observations to construct an argument that an animal’s structures work together as part of a system to support their growth and survival.</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3.LS.2 </a:t>
                      </a:r>
                      <a:r>
                        <a:rPr lang="en" sz="800">
                          <a:solidFill>
                            <a:schemeClr val="dk1"/>
                          </a:solidFill>
                          <a:latin typeface="Poppins"/>
                          <a:ea typeface="Poppins"/>
                          <a:cs typeface="Poppins"/>
                          <a:sym typeface="Poppins"/>
                        </a:rPr>
                        <a:t>Individuals of the same kind of organism differ in their inherited traits. These differences give some individuals an advantage in surviving and/or reproducing.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4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7"/>
                        </a:rPr>
                        <a:t>Learned Behavior &amp; Instinct</a:t>
                      </a:r>
                      <a:endParaRPr b="1" sz="800" strike="sngStrike">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Why would a sea turtle eat a plastic bag?</a:t>
                      </a:r>
                      <a:endParaRPr>
                        <a:solidFill>
                          <a:schemeClr val="dk1"/>
                        </a:solidFill>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models to understand how an animal’s senses, brain, and memories all work together as a system to influence their behavior and support their survival.</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3.LS.2 </a:t>
                      </a:r>
                      <a:r>
                        <a:rPr lang="en" sz="800">
                          <a:solidFill>
                            <a:schemeClr val="dk1"/>
                          </a:solidFill>
                          <a:latin typeface="Poppins"/>
                          <a:ea typeface="Poppins"/>
                          <a:cs typeface="Poppins"/>
                          <a:sym typeface="Poppins"/>
                        </a:rPr>
                        <a:t>Individuals of the same kind of organism differ in their inherited traits. These differences give some individuals an advantage in surviving and/or reproducing.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7792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8"/>
                        </a:rPr>
                        <a:t>Plant Adaptations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don’t the same trees grow everywhere?</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use models of roots and branches to explore their functions and then construct an argument about how these structures must work together in order to support the survival of trees in the unique environment of the frozen taiga.</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3.LS.2 </a:t>
                      </a:r>
                      <a:r>
                        <a:rPr lang="en" sz="800">
                          <a:solidFill>
                            <a:schemeClr val="dk1"/>
                          </a:solidFill>
                          <a:latin typeface="Poppins"/>
                          <a:ea typeface="Poppins"/>
                          <a:cs typeface="Poppins"/>
                          <a:sym typeface="Poppins"/>
                        </a:rPr>
                        <a:t>Individuals of the same kind of organism differ in their inherited traits. These differences give some individuals an advantage in surviving and/or reproducing.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565" name="Google Shape;565;p70"/>
          <p:cNvSpPr/>
          <p:nvPr/>
        </p:nvSpPr>
        <p:spPr>
          <a:xfrm>
            <a:off x="457200" y="296587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9">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566" name="Google Shape;566;p70"/>
          <p:cNvSpPr/>
          <p:nvPr/>
        </p:nvSpPr>
        <p:spPr>
          <a:xfrm>
            <a:off x="457201" y="2017506"/>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567" name="Google Shape;567;p70"/>
          <p:cNvSpPr/>
          <p:nvPr/>
        </p:nvSpPr>
        <p:spPr>
          <a:xfrm>
            <a:off x="457200" y="3914242"/>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568" name="Google Shape;568;p7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2">
                  <a:extLst>
                    <a:ext uri="{A12FA001-AC4F-418D-AE19-62706E023703}">
                      <ahyp:hlinkClr val="tx"/>
                    </a:ext>
                  </a:extLst>
                </a:hlinkClick>
              </a:rPr>
              <a:t>Animal &amp; Plant Adaptations </a:t>
            </a:r>
            <a:r>
              <a:rPr lang="en" sz="1200">
                <a:solidFill>
                  <a:schemeClr val="dk1"/>
                </a:solidFill>
                <a:uFill>
                  <a:noFill/>
                </a:uFill>
                <a:latin typeface="Poppins"/>
                <a:ea typeface="Poppins"/>
                <a:cs typeface="Poppins"/>
                <a:sym typeface="Poppins"/>
                <a:hlinkClick r:id="rId13">
                  <a:extLst>
                    <a:ext uri="{A12FA001-AC4F-418D-AE19-62706E023703}">
                      <ahyp:hlinkClr val="tx"/>
                    </a:ext>
                  </a:extLst>
                </a:hlinkClick>
              </a:rPr>
              <a:t>(Animal &amp; Plant Adaptations) </a:t>
            </a:r>
            <a:endParaRPr sz="1200">
              <a:solidFill>
                <a:schemeClr val="dk1"/>
              </a:solidFill>
              <a:latin typeface="Poppins"/>
              <a:ea typeface="Poppins"/>
              <a:cs typeface="Poppins"/>
              <a:sym typeface="Poppins"/>
            </a:endParaRPr>
          </a:p>
        </p:txBody>
      </p:sp>
      <p:sp>
        <p:nvSpPr>
          <p:cNvPr id="569" name="Google Shape;569;p70"/>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70" name="Google Shape;570;p70"/>
          <p:cNvPicPr preferRelativeResize="0"/>
          <p:nvPr/>
        </p:nvPicPr>
        <p:blipFill>
          <a:blip r:embed="rId14">
            <a:alphaModFix/>
          </a:blip>
          <a:stretch>
            <a:fillRect/>
          </a:stretch>
        </p:blipFill>
        <p:spPr>
          <a:xfrm>
            <a:off x="7953375" y="305775"/>
            <a:ext cx="1647825" cy="209550"/>
          </a:xfrm>
          <a:prstGeom prst="rect">
            <a:avLst/>
          </a:prstGeom>
          <a:noFill/>
          <a:ln>
            <a:noFill/>
          </a:ln>
        </p:spPr>
      </p:pic>
      <p:sp>
        <p:nvSpPr>
          <p:cNvPr id="571" name="Google Shape;571;p7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Life Science</a:t>
            </a:r>
            <a:endParaRPr sz="1200">
              <a:latin typeface="Poppins"/>
              <a:ea typeface="Poppins"/>
              <a:cs typeface="Poppins"/>
              <a:sym typeface="Poppins"/>
            </a:endParaRPr>
          </a:p>
        </p:txBody>
      </p:sp>
      <p:grpSp>
        <p:nvGrpSpPr>
          <p:cNvPr id="572" name="Google Shape;572;p70"/>
          <p:cNvGrpSpPr/>
          <p:nvPr/>
        </p:nvGrpSpPr>
        <p:grpSpPr>
          <a:xfrm>
            <a:off x="533400" y="675263"/>
            <a:ext cx="7886700" cy="307800"/>
            <a:chOff x="1485900" y="5127425"/>
            <a:chExt cx="7886700" cy="307800"/>
          </a:xfrm>
        </p:grpSpPr>
        <p:grpSp>
          <p:nvGrpSpPr>
            <p:cNvPr id="573" name="Google Shape;573;p70"/>
            <p:cNvGrpSpPr/>
            <p:nvPr/>
          </p:nvGrpSpPr>
          <p:grpSpPr>
            <a:xfrm>
              <a:off x="1485900" y="5167025"/>
              <a:ext cx="7886700" cy="228600"/>
              <a:chOff x="1485900" y="5233700"/>
              <a:chExt cx="7886700" cy="228600"/>
            </a:xfrm>
          </p:grpSpPr>
          <p:sp>
            <p:nvSpPr>
              <p:cNvPr id="574" name="Google Shape;574;p70"/>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70"/>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6" name="Google Shape;576;p70"/>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3rd grade if you are following Ohio Standards.</a:t>
              </a:r>
              <a:endParaRPr i="1" sz="800">
                <a:latin typeface="Poppins"/>
                <a:ea typeface="Poppins"/>
                <a:cs typeface="Poppins"/>
                <a:sym typeface="Poppins"/>
              </a:endParaRPr>
            </a:p>
          </p:txBody>
        </p:sp>
      </p:grpSp>
      <p:sp>
        <p:nvSpPr>
          <p:cNvPr id="577" name="Google Shape;577;p7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578" name="Google Shape;578;p70"/>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71"/>
          <p:cNvPicPr preferRelativeResize="0"/>
          <p:nvPr/>
        </p:nvPicPr>
        <p:blipFill rotWithShape="1">
          <a:blip r:embed="rId3">
            <a:alphaModFix/>
          </a:blip>
          <a:srcRect b="4111" l="0" r="0" t="4120"/>
          <a:stretch/>
        </p:blipFill>
        <p:spPr>
          <a:xfrm>
            <a:off x="456150" y="4382800"/>
            <a:ext cx="997011" cy="1051500"/>
          </a:xfrm>
          <a:prstGeom prst="rect">
            <a:avLst/>
          </a:prstGeom>
          <a:noFill/>
          <a:ln>
            <a:noFill/>
          </a:ln>
        </p:spPr>
      </p:pic>
      <p:sp>
        <p:nvSpPr>
          <p:cNvPr id="584" name="Google Shape;584;p7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Electricity, Light, &amp; Heat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(Electricity, Light &amp; Heat)</a:t>
            </a:r>
            <a:endParaRPr sz="1200">
              <a:latin typeface="Poppins"/>
              <a:ea typeface="Poppins"/>
              <a:cs typeface="Poppins"/>
              <a:sym typeface="Poppins"/>
            </a:endParaRPr>
          </a:p>
        </p:txBody>
      </p:sp>
      <p:pic>
        <p:nvPicPr>
          <p:cNvPr id="585" name="Google Shape;585;p71"/>
          <p:cNvPicPr preferRelativeResize="0"/>
          <p:nvPr/>
        </p:nvPicPr>
        <p:blipFill rotWithShape="1">
          <a:blip r:embed="rId6">
            <a:alphaModFix/>
          </a:blip>
          <a:srcRect b="17156" l="0" r="0" t="0"/>
          <a:stretch/>
        </p:blipFill>
        <p:spPr>
          <a:xfrm>
            <a:off x="457200" y="1985750"/>
            <a:ext cx="1327137" cy="1033500"/>
          </a:xfrm>
          <a:prstGeom prst="rect">
            <a:avLst/>
          </a:prstGeom>
          <a:noFill/>
          <a:ln>
            <a:noFill/>
          </a:ln>
        </p:spPr>
      </p:pic>
      <p:sp>
        <p:nvSpPr>
          <p:cNvPr id="586" name="Google Shape;586;p71"/>
          <p:cNvSpPr/>
          <p:nvPr/>
        </p:nvSpPr>
        <p:spPr>
          <a:xfrm>
            <a:off x="456151" y="1985744"/>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587" name="Google Shape;587;p71"/>
          <p:cNvSpPr/>
          <p:nvPr/>
        </p:nvSpPr>
        <p:spPr>
          <a:xfrm>
            <a:off x="457200" y="437470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a:t>
            </a:r>
            <a:r>
              <a:rPr b="1" lang="en" sz="800">
                <a:solidFill>
                  <a:schemeClr val="lt1"/>
                </a:solidFill>
                <a:latin typeface="Poppins"/>
                <a:ea typeface="Poppins"/>
                <a:cs typeface="Poppins"/>
                <a:sym typeface="Poppins"/>
              </a:rPr>
              <a:t>3</a:t>
            </a:r>
            <a:endParaRPr b="1" sz="800">
              <a:solidFill>
                <a:schemeClr val="lt1"/>
              </a:solidFill>
              <a:latin typeface="Poppins"/>
              <a:ea typeface="Poppins"/>
              <a:cs typeface="Poppins"/>
              <a:sym typeface="Poppins"/>
            </a:endParaRPr>
          </a:p>
        </p:txBody>
      </p:sp>
      <p:pic>
        <p:nvPicPr>
          <p:cNvPr id="588" name="Google Shape;588;p71"/>
          <p:cNvPicPr preferRelativeResize="0"/>
          <p:nvPr/>
        </p:nvPicPr>
        <p:blipFill rotWithShape="1">
          <a:blip r:embed="rId9">
            <a:alphaModFix/>
          </a:blip>
          <a:srcRect b="49494" l="0" r="0" t="24954"/>
          <a:stretch/>
        </p:blipFill>
        <p:spPr>
          <a:xfrm>
            <a:off x="456150" y="3007875"/>
            <a:ext cx="1110787" cy="1382050"/>
          </a:xfrm>
          <a:prstGeom prst="rect">
            <a:avLst/>
          </a:prstGeom>
          <a:noFill/>
          <a:ln>
            <a:noFill/>
          </a:ln>
        </p:spPr>
      </p:pic>
      <p:sp>
        <p:nvSpPr>
          <p:cNvPr id="589" name="Google Shape;589;p71"/>
          <p:cNvSpPr/>
          <p:nvPr/>
        </p:nvSpPr>
        <p:spPr>
          <a:xfrm>
            <a:off x="457200" y="3006809"/>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a:t>
            </a:r>
            <a:r>
              <a:rPr b="1" lang="en" sz="800">
                <a:solidFill>
                  <a:schemeClr val="lt1"/>
                </a:solidFill>
                <a:latin typeface="Poppins"/>
                <a:ea typeface="Poppins"/>
                <a:cs typeface="Poppins"/>
                <a:sym typeface="Poppins"/>
              </a:rPr>
              <a:t>2</a:t>
            </a:r>
            <a:endParaRPr b="1" sz="800">
              <a:solidFill>
                <a:schemeClr val="lt1"/>
              </a:solidFill>
              <a:latin typeface="Poppins"/>
              <a:ea typeface="Poppins"/>
              <a:cs typeface="Poppins"/>
              <a:sym typeface="Poppins"/>
            </a:endParaRPr>
          </a:p>
        </p:txBody>
      </p:sp>
      <p:graphicFrame>
        <p:nvGraphicFramePr>
          <p:cNvPr id="590" name="Google Shape;590;p71"/>
          <p:cNvGraphicFramePr/>
          <p:nvPr/>
        </p:nvGraphicFramePr>
        <p:xfrm>
          <a:off x="457188" y="1589560"/>
          <a:ext cx="3000000" cy="3000000"/>
        </p:xfrm>
        <a:graphic>
          <a:graphicData uri="http://schemas.openxmlformats.org/drawingml/2006/table">
            <a:tbl>
              <a:tblPr>
                <a:noFill/>
                <a:tableStyleId>{C22DDA10-9A39-4306-AB4C-68750CD5DC62}</a:tableStyleId>
              </a:tblPr>
              <a:tblGrid>
                <a:gridCol w="914400"/>
                <a:gridCol w="2076975"/>
                <a:gridCol w="2999375"/>
                <a:gridCol w="3153250"/>
              </a:tblGrid>
              <a:tr h="601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Ohio’s Learning Standards for Science</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28062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Renewable Energy &amp; Natural Resources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What’s the best way to light up a city?</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evaluate the advantages and disadvantages of wind, water, and solar energy to power a town. Students obtain and evaluate information about the needs of each source of energy and analyze and interpret data about the town’s resources.</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3.ESS.2 </a:t>
                      </a:r>
                      <a:r>
                        <a:rPr lang="en" sz="800">
                          <a:solidFill>
                            <a:schemeClr val="dk1"/>
                          </a:solidFill>
                          <a:latin typeface="Poppins"/>
                          <a:ea typeface="Poppins"/>
                          <a:cs typeface="Poppins"/>
                          <a:sym typeface="Poppins"/>
                        </a:rPr>
                        <a:t>Earth’s resources can be used for energy.</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3.ESS.3 </a:t>
                      </a:r>
                      <a:r>
                        <a:rPr lang="en" sz="800">
                          <a:solidFill>
                            <a:schemeClr val="dk1"/>
                          </a:solidFill>
                          <a:latin typeface="Poppins"/>
                          <a:ea typeface="Poppins"/>
                          <a:cs typeface="Poppins"/>
                          <a:sym typeface="Poppins"/>
                        </a:rPr>
                        <a:t>Some of Earth’s resources are limited.</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3679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2">
                            <a:extLst>
                              <a:ext uri="{A12FA001-AC4F-418D-AE19-62706E023703}">
                                <ahyp:hlinkClr val="tx"/>
                              </a:ext>
                            </a:extLst>
                          </a:hlinkClick>
                        </a:rPr>
                        <a:t>Electrical Energy</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uFill>
                            <a:noFill/>
                          </a:uFill>
                          <a:latin typeface="Poppins"/>
                          <a:ea typeface="Poppins"/>
                          <a:cs typeface="Poppins"/>
                          <a:sym typeface="Poppins"/>
                          <a:hlinkClick r:id="rId13">
                            <a:extLst>
                              <a:ext uri="{A12FA001-AC4F-418D-AE19-62706E023703}">
                                <ahyp:hlinkClr val="tx"/>
                              </a:ext>
                            </a:extLst>
                          </a:hlinkClick>
                        </a:rPr>
                        <a:t>What if there were no electricity?</a:t>
                      </a:r>
                      <a:endParaRPr i="1" sz="800">
                        <a:solidFill>
                          <a:srgbClr val="9E9E9E"/>
                        </a:solidFill>
                        <a:latin typeface="Poppins"/>
                        <a:ea typeface="Poppins"/>
                        <a:cs typeface="Poppins"/>
                        <a:sym typeface="Poppins"/>
                      </a:endParaRPr>
                    </a:p>
                    <a:p>
                      <a:pPr indent="0" lvl="0" marL="0" rtl="0" algn="l">
                        <a:spcBef>
                          <a:spcPts val="0"/>
                        </a:spcBef>
                        <a:spcAft>
                          <a:spcPts val="0"/>
                        </a:spcAft>
                        <a:buNone/>
                      </a:pPr>
                      <a:r>
                        <a:t/>
                      </a:r>
                      <a:endParaRPr b="1" i="1" sz="800">
                        <a:solidFill>
                          <a:srgbClr val="9E9E9E"/>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design a flashlight with an on/off switch, using batteries, flights, and tin foil. Students figure out that electricity can be transformed to other forms of energy, such as movement, light, and heat. </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4.PS.2 </a:t>
                      </a:r>
                      <a:r>
                        <a:rPr i="1" lang="en" sz="800">
                          <a:solidFill>
                            <a:srgbClr val="9E9E9E"/>
                          </a:solidFill>
                          <a:latin typeface="Poppins"/>
                          <a:ea typeface="Poppins"/>
                          <a:cs typeface="Poppins"/>
                          <a:sym typeface="Poppins"/>
                        </a:rPr>
                        <a:t>Energy can be transferred from one location to another or can be transformed from one form to another.</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443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4">
                            <a:extLst>
                              <a:ext uri="{A12FA001-AC4F-418D-AE19-62706E023703}">
                                <ahyp:hlinkClr val="tx"/>
                              </a:ext>
                            </a:extLst>
                          </a:hlinkClick>
                        </a:rPr>
                        <a:t>Heat Energy &amp; Energy Transfer</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uFill>
                            <a:noFill/>
                          </a:uFill>
                          <a:latin typeface="Poppins"/>
                          <a:ea typeface="Poppins"/>
                          <a:cs typeface="Poppins"/>
                          <a:sym typeface="Poppins"/>
                          <a:hlinkClick r:id="rId15">
                            <a:extLst>
                              <a:ext uri="{A12FA001-AC4F-418D-AE19-62706E023703}">
                                <ahyp:hlinkClr val="tx"/>
                              </a:ext>
                            </a:extLst>
                          </a:hlinkClick>
                        </a:rPr>
                        <a:t>How long did it take to travel across the country before cars and planes?</a:t>
                      </a:r>
                      <a:endParaRPr b="1" i="1" sz="800">
                        <a:solidFill>
                          <a:srgbClr val="9E9E9E"/>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build a paper spinner and conduct an investigation to explain how heat makes things move. Students realize that heat energy can be transformed into motion energy using a turbine. </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4.PS.2 </a:t>
                      </a:r>
                      <a:r>
                        <a:rPr i="1" lang="en" sz="800">
                          <a:solidFill>
                            <a:srgbClr val="9E9E9E"/>
                          </a:solidFill>
                          <a:latin typeface="Poppins"/>
                          <a:ea typeface="Poppins"/>
                          <a:cs typeface="Poppins"/>
                          <a:sym typeface="Poppins"/>
                        </a:rPr>
                        <a:t>Energy can be transferred from one location to another or can be transformed from one form to another.</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grpSp>
        <p:nvGrpSpPr>
          <p:cNvPr id="591" name="Google Shape;591;p71"/>
          <p:cNvGrpSpPr/>
          <p:nvPr/>
        </p:nvGrpSpPr>
        <p:grpSpPr>
          <a:xfrm>
            <a:off x="1504950" y="3160500"/>
            <a:ext cx="7886700" cy="307800"/>
            <a:chOff x="1485900" y="5127425"/>
            <a:chExt cx="7886700" cy="307800"/>
          </a:xfrm>
        </p:grpSpPr>
        <p:grpSp>
          <p:nvGrpSpPr>
            <p:cNvPr id="592" name="Google Shape;592;p71"/>
            <p:cNvGrpSpPr/>
            <p:nvPr/>
          </p:nvGrpSpPr>
          <p:grpSpPr>
            <a:xfrm>
              <a:off x="1485900" y="5167025"/>
              <a:ext cx="7886700" cy="228600"/>
              <a:chOff x="1485900" y="5233700"/>
              <a:chExt cx="7886700" cy="228600"/>
            </a:xfrm>
          </p:grpSpPr>
          <p:sp>
            <p:nvSpPr>
              <p:cNvPr id="593" name="Google Shape;593;p7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7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5" name="Google Shape;595;p7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Ohio Standards.</a:t>
              </a:r>
              <a:endParaRPr i="1" sz="800">
                <a:latin typeface="Poppins"/>
                <a:ea typeface="Poppins"/>
                <a:cs typeface="Poppins"/>
                <a:sym typeface="Poppins"/>
              </a:endParaRPr>
            </a:p>
          </p:txBody>
        </p:sp>
      </p:grpSp>
      <p:sp>
        <p:nvSpPr>
          <p:cNvPr id="596" name="Google Shape;596;p7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597" name="Google Shape;597;p71"/>
          <p:cNvSpPr/>
          <p:nvPr/>
        </p:nvSpPr>
        <p:spPr>
          <a:xfrm>
            <a:off x="0" y="0"/>
            <a:ext cx="10080000" cy="10335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98" name="Google Shape;598;p71"/>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599" name="Google Shape;599;p7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Earth &amp; Space Science</a:t>
            </a:r>
            <a:endParaRPr sz="1200">
              <a:latin typeface="Poppins"/>
              <a:ea typeface="Poppins"/>
              <a:cs typeface="Poppins"/>
              <a:sym typeface="Poppins"/>
            </a:endParaRPr>
          </a:p>
        </p:txBody>
      </p:sp>
      <p:grpSp>
        <p:nvGrpSpPr>
          <p:cNvPr id="600" name="Google Shape;600;p71"/>
          <p:cNvGrpSpPr/>
          <p:nvPr/>
        </p:nvGrpSpPr>
        <p:grpSpPr>
          <a:xfrm>
            <a:off x="533400" y="675263"/>
            <a:ext cx="7886700" cy="307800"/>
            <a:chOff x="1485900" y="5127425"/>
            <a:chExt cx="7886700" cy="307800"/>
          </a:xfrm>
        </p:grpSpPr>
        <p:grpSp>
          <p:nvGrpSpPr>
            <p:cNvPr id="601" name="Google Shape;601;p71"/>
            <p:cNvGrpSpPr/>
            <p:nvPr/>
          </p:nvGrpSpPr>
          <p:grpSpPr>
            <a:xfrm>
              <a:off x="1485900" y="5167025"/>
              <a:ext cx="7886700" cy="228600"/>
              <a:chOff x="1485900" y="5233700"/>
              <a:chExt cx="7886700" cy="228600"/>
            </a:xfrm>
          </p:grpSpPr>
          <p:sp>
            <p:nvSpPr>
              <p:cNvPr id="602" name="Google Shape;602;p7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7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4" name="Google Shape;604;p7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 1 in 3rd grade if you are following Ohio Standards.</a:t>
              </a:r>
              <a:endParaRPr i="1" sz="800">
                <a:latin typeface="Poppins"/>
                <a:ea typeface="Poppins"/>
                <a:cs typeface="Poppins"/>
                <a:sym typeface="Poppins"/>
              </a:endParaRPr>
            </a:p>
          </p:txBody>
        </p:sp>
      </p:grpSp>
      <p:grpSp>
        <p:nvGrpSpPr>
          <p:cNvPr id="605" name="Google Shape;605;p71"/>
          <p:cNvGrpSpPr/>
          <p:nvPr/>
        </p:nvGrpSpPr>
        <p:grpSpPr>
          <a:xfrm>
            <a:off x="1504950" y="4455900"/>
            <a:ext cx="7886700" cy="307800"/>
            <a:chOff x="1485900" y="5127425"/>
            <a:chExt cx="7886700" cy="307800"/>
          </a:xfrm>
        </p:grpSpPr>
        <p:grpSp>
          <p:nvGrpSpPr>
            <p:cNvPr id="606" name="Google Shape;606;p71"/>
            <p:cNvGrpSpPr/>
            <p:nvPr/>
          </p:nvGrpSpPr>
          <p:grpSpPr>
            <a:xfrm>
              <a:off x="1485900" y="5167025"/>
              <a:ext cx="7886700" cy="228600"/>
              <a:chOff x="1485900" y="5233700"/>
              <a:chExt cx="7886700" cy="228600"/>
            </a:xfrm>
          </p:grpSpPr>
          <p:sp>
            <p:nvSpPr>
              <p:cNvPr id="607" name="Google Shape;607;p71"/>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1"/>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9" name="Google Shape;609;p71"/>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4th grade</a:t>
              </a:r>
              <a:r>
                <a:rPr i="1" lang="en" sz="800">
                  <a:latin typeface="Poppins"/>
                  <a:ea typeface="Poppins"/>
                  <a:cs typeface="Poppins"/>
                  <a:sym typeface="Poppins"/>
                </a:rPr>
                <a:t> if following Ohio Standards.</a:t>
              </a:r>
              <a:endParaRPr i="1" sz="800">
                <a:latin typeface="Poppins"/>
                <a:ea typeface="Poppins"/>
                <a:cs typeface="Poppins"/>
                <a:sym typeface="Poppins"/>
              </a:endParaRPr>
            </a:p>
          </p:txBody>
        </p:sp>
      </p:grpSp>
      <p:sp>
        <p:nvSpPr>
          <p:cNvPr id="610" name="Google Shape;610;p71"/>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72"/>
          <p:cNvSpPr/>
          <p:nvPr/>
        </p:nvSpPr>
        <p:spPr>
          <a:xfrm>
            <a:off x="0" y="0"/>
            <a:ext cx="10080000" cy="9678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16" name="Google Shape;616;p7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617" name="Google Shape;617;p7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3rd Grade - Physical Science</a:t>
            </a:r>
            <a:endParaRPr sz="1200">
              <a:latin typeface="Poppins"/>
              <a:ea typeface="Poppins"/>
              <a:cs typeface="Poppins"/>
              <a:sym typeface="Poppins"/>
            </a:endParaRPr>
          </a:p>
        </p:txBody>
      </p:sp>
      <p:sp>
        <p:nvSpPr>
          <p:cNvPr id="618" name="Google Shape;618;p7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a:t>
            </a:r>
            <a:r>
              <a:rPr lang="en">
                <a:solidFill>
                  <a:schemeClr val="dk1"/>
                </a:solidFill>
              </a:rPr>
              <a:t> </a:t>
            </a:r>
            <a:r>
              <a:rPr b="1" lang="en">
                <a:solidFill>
                  <a:schemeClr val="dk1"/>
                </a:solidFill>
                <a:uFill>
                  <a:noFill/>
                </a:uFill>
                <a:latin typeface="Poppins"/>
                <a:ea typeface="Poppins"/>
                <a:cs typeface="Poppins"/>
                <a:sym typeface="Poppins"/>
                <a:hlinkClick r:id="rId5">
                  <a:extLst>
                    <a:ext uri="{A12FA001-AC4F-418D-AE19-62706E023703}">
                      <ahyp:hlinkClr val="tx"/>
                    </a:ext>
                  </a:extLst>
                </a:hlinkClick>
              </a:rPr>
              <a:t>Material Properties </a:t>
            </a:r>
            <a:r>
              <a:rPr lang="en" sz="1200">
                <a:solidFill>
                  <a:schemeClr val="dk1"/>
                </a:solidFill>
                <a:uFill>
                  <a:noFill/>
                </a:uFill>
                <a:latin typeface="Poppins"/>
                <a:ea typeface="Poppins"/>
                <a:cs typeface="Poppins"/>
                <a:sym typeface="Poppins"/>
                <a:hlinkClick r:id="rId6">
                  <a:extLst>
                    <a:ext uri="{A12FA001-AC4F-418D-AE19-62706E023703}">
                      <ahyp:hlinkClr val="tx"/>
                    </a:ext>
                  </a:extLst>
                </a:hlinkClick>
              </a:rPr>
              <a:t>(Material Magic)</a:t>
            </a:r>
            <a:endParaRPr b="1">
              <a:latin typeface="Poppins"/>
              <a:ea typeface="Poppins"/>
              <a:cs typeface="Poppins"/>
              <a:sym typeface="Poppins"/>
            </a:endParaRPr>
          </a:p>
        </p:txBody>
      </p:sp>
      <p:sp>
        <p:nvSpPr>
          <p:cNvPr id="619" name="Google Shape;619;p7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pic>
        <p:nvPicPr>
          <p:cNvPr id="620" name="Google Shape;620;p72" title="2_Material_6.png"/>
          <p:cNvPicPr preferRelativeResize="0"/>
          <p:nvPr/>
        </p:nvPicPr>
        <p:blipFill rotWithShape="1">
          <a:blip r:embed="rId8">
            <a:alphaModFix/>
          </a:blip>
          <a:srcRect b="3357" l="0" r="0" t="3367"/>
          <a:stretch/>
        </p:blipFill>
        <p:spPr>
          <a:xfrm>
            <a:off x="443475" y="4554225"/>
            <a:ext cx="1035800" cy="967700"/>
          </a:xfrm>
          <a:prstGeom prst="rect">
            <a:avLst/>
          </a:prstGeom>
          <a:noFill/>
          <a:ln>
            <a:noFill/>
          </a:ln>
        </p:spPr>
      </p:pic>
      <p:pic>
        <p:nvPicPr>
          <p:cNvPr id="621" name="Google Shape;621;p72"/>
          <p:cNvPicPr preferRelativeResize="0"/>
          <p:nvPr/>
        </p:nvPicPr>
        <p:blipFill rotWithShape="1">
          <a:blip r:embed="rId9">
            <a:alphaModFix/>
          </a:blip>
          <a:srcRect b="0" l="8629" r="8629" t="0"/>
          <a:stretch/>
        </p:blipFill>
        <p:spPr>
          <a:xfrm>
            <a:off x="448050" y="2930225"/>
            <a:ext cx="1035800" cy="1036300"/>
          </a:xfrm>
          <a:prstGeom prst="rect">
            <a:avLst/>
          </a:prstGeom>
          <a:noFill/>
          <a:ln>
            <a:noFill/>
          </a:ln>
        </p:spPr>
      </p:pic>
      <p:pic>
        <p:nvPicPr>
          <p:cNvPr id="622" name="Google Shape;622;p72"/>
          <p:cNvPicPr preferRelativeResize="0"/>
          <p:nvPr/>
        </p:nvPicPr>
        <p:blipFill rotWithShape="1">
          <a:blip r:embed="rId10">
            <a:alphaModFix/>
          </a:blip>
          <a:srcRect b="14490" l="3698" r="34557" t="7893"/>
          <a:stretch/>
        </p:blipFill>
        <p:spPr>
          <a:xfrm>
            <a:off x="448050" y="3844575"/>
            <a:ext cx="1035800" cy="709725"/>
          </a:xfrm>
          <a:prstGeom prst="rect">
            <a:avLst/>
          </a:prstGeom>
          <a:noFill/>
          <a:ln>
            <a:noFill/>
          </a:ln>
        </p:spPr>
      </p:pic>
      <p:pic>
        <p:nvPicPr>
          <p:cNvPr id="623" name="Google Shape;623;p72" title="2_Material_1.png"/>
          <p:cNvPicPr preferRelativeResize="0"/>
          <p:nvPr/>
        </p:nvPicPr>
        <p:blipFill rotWithShape="1">
          <a:blip r:embed="rId11">
            <a:alphaModFix/>
          </a:blip>
          <a:srcRect b="22600" l="25652" r="25652" t="0"/>
          <a:stretch/>
        </p:blipFill>
        <p:spPr>
          <a:xfrm>
            <a:off x="443475" y="1962525"/>
            <a:ext cx="1035800" cy="967700"/>
          </a:xfrm>
          <a:prstGeom prst="rect">
            <a:avLst/>
          </a:prstGeom>
          <a:noFill/>
          <a:ln>
            <a:noFill/>
          </a:ln>
        </p:spPr>
      </p:pic>
      <p:sp>
        <p:nvSpPr>
          <p:cNvPr id="624" name="Google Shape;624;p72"/>
          <p:cNvSpPr/>
          <p:nvPr/>
        </p:nvSpPr>
        <p:spPr>
          <a:xfrm>
            <a:off x="459600" y="2938545"/>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625" name="Google Shape;625;p72"/>
          <p:cNvSpPr/>
          <p:nvPr/>
        </p:nvSpPr>
        <p:spPr>
          <a:xfrm>
            <a:off x="458551" y="1962519"/>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626" name="Google Shape;626;p72"/>
          <p:cNvSpPr/>
          <p:nvPr/>
        </p:nvSpPr>
        <p:spPr>
          <a:xfrm>
            <a:off x="459600" y="3848559"/>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627" name="Google Shape;627;p72"/>
          <p:cNvSpPr/>
          <p:nvPr/>
        </p:nvSpPr>
        <p:spPr>
          <a:xfrm>
            <a:off x="445875" y="4554296"/>
            <a:ext cx="685800" cy="2559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a:t>
            </a:r>
            <a:r>
              <a:rPr b="1" lang="en" sz="800">
                <a:solidFill>
                  <a:schemeClr val="lt1"/>
                </a:solidFill>
                <a:latin typeface="Poppins"/>
                <a:ea typeface="Poppins"/>
                <a:cs typeface="Poppins"/>
                <a:sym typeface="Poppins"/>
              </a:rPr>
              <a:t>4</a:t>
            </a:r>
            <a:endParaRPr b="1" sz="800">
              <a:solidFill>
                <a:schemeClr val="lt1"/>
              </a:solidFill>
              <a:latin typeface="Poppins"/>
              <a:ea typeface="Poppins"/>
              <a:cs typeface="Poppins"/>
              <a:sym typeface="Poppins"/>
            </a:endParaRPr>
          </a:p>
        </p:txBody>
      </p:sp>
      <p:graphicFrame>
        <p:nvGraphicFramePr>
          <p:cNvPr id="628" name="Google Shape;628;p72"/>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419325">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7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Material Properties &amp; Engineering</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Why do we wear clothes?</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different material properties, such as flexibility and absorbency, and use those properties to design and build a hat that protects them from the sun.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3.PS.1 </a:t>
                      </a:r>
                      <a:r>
                        <a:rPr lang="en" sz="800">
                          <a:solidFill>
                            <a:schemeClr val="dk1"/>
                          </a:solidFill>
                          <a:latin typeface="Poppins"/>
                          <a:ea typeface="Poppins"/>
                          <a:cs typeface="Poppins"/>
                          <a:sym typeface="Poppins"/>
                        </a:rPr>
                        <a:t>All objects and substances in the natural world are composed of matter.</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3.PS.2 </a:t>
                      </a:r>
                      <a:r>
                        <a:rPr lang="en" sz="800">
                          <a:solidFill>
                            <a:schemeClr val="dk1"/>
                          </a:solidFill>
                          <a:latin typeface="Poppins"/>
                          <a:ea typeface="Poppins"/>
                          <a:cs typeface="Poppins"/>
                          <a:sym typeface="Poppins"/>
                        </a:rPr>
                        <a:t>Matter exists in different states, each of which has different properties.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8386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Classify Materials: </a:t>
                      </a:r>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Insulators</a:t>
                      </a:r>
                      <a:r>
                        <a:rPr b="1" lang="en" sz="800">
                          <a:solidFill>
                            <a:schemeClr val="dk1"/>
                          </a:solidFill>
                          <a:latin typeface="Poppins"/>
                          <a:ea typeface="Poppins"/>
                          <a:cs typeface="Poppins"/>
                          <a:sym typeface="Poppins"/>
                        </a:rPr>
                        <a:t> &amp; Conductors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really fry an egg on a hot sidewalk?</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conduct an investigation of conductors and insulators in order to determine which are best suited for allowing people to handle hot items.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3.PS.1 </a:t>
                      </a:r>
                      <a:r>
                        <a:rPr lang="en" sz="800">
                          <a:solidFill>
                            <a:schemeClr val="dk1"/>
                          </a:solidFill>
                          <a:latin typeface="Poppins"/>
                          <a:ea typeface="Poppins"/>
                          <a:cs typeface="Poppins"/>
                          <a:sym typeface="Poppins"/>
                        </a:rPr>
                        <a:t>All objects and substances in the natural world are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composed of matter.</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3.PS.2 </a:t>
                      </a:r>
                      <a:r>
                        <a:rPr lang="en" sz="800">
                          <a:solidFill>
                            <a:schemeClr val="dk1"/>
                          </a:solidFill>
                          <a:latin typeface="Poppins"/>
                          <a:ea typeface="Poppins"/>
                          <a:cs typeface="Poppins"/>
                          <a:sym typeface="Poppins"/>
                        </a:rPr>
                        <a:t>Matter exists in different states, each of which has different properties.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7096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Material Building Blocks &amp; Engineering</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build a house out of paper?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construct an evidence- based account of how a structure built of paper can be disassembled and rebuilt in new ways.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3.PS.1 </a:t>
                      </a:r>
                      <a:r>
                        <a:rPr lang="en" sz="800">
                          <a:solidFill>
                            <a:schemeClr val="dk1"/>
                          </a:solidFill>
                          <a:latin typeface="Poppins"/>
                          <a:ea typeface="Poppins"/>
                          <a:cs typeface="Poppins"/>
                          <a:sym typeface="Poppins"/>
                        </a:rPr>
                        <a:t>All objects and substances in the natural world are composed of matter.</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3.PS.2 </a:t>
                      </a:r>
                      <a:r>
                        <a:rPr lang="en" sz="800">
                          <a:solidFill>
                            <a:schemeClr val="dk1"/>
                          </a:solidFill>
                          <a:latin typeface="Poppins"/>
                          <a:ea typeface="Poppins"/>
                          <a:cs typeface="Poppins"/>
                          <a:sym typeface="Poppins"/>
                        </a:rPr>
                        <a:t>Matter exists in different states, each of which has different properties.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677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Soil Properties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you build a city out of mud?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conduct an investigation where they examine three different soil models. They use this information to determine which type of soil has the properties that will result in the best mud that can be used to build a house.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3.ESS.1 </a:t>
                      </a:r>
                      <a:r>
                        <a:rPr lang="en" sz="800">
                          <a:solidFill>
                            <a:schemeClr val="dk1"/>
                          </a:solidFill>
                          <a:latin typeface="Poppins"/>
                          <a:ea typeface="Poppins"/>
                          <a:cs typeface="Poppins"/>
                          <a:sym typeface="Poppins"/>
                        </a:rPr>
                        <a:t>Earth’s nonliving resources have specific properties</a:t>
                      </a:r>
                      <a:endParaRPr b="1" sz="800" strike="sngStrike">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grpSp>
        <p:nvGrpSpPr>
          <p:cNvPr id="629" name="Google Shape;629;p72"/>
          <p:cNvGrpSpPr/>
          <p:nvPr/>
        </p:nvGrpSpPr>
        <p:grpSpPr>
          <a:xfrm>
            <a:off x="533400" y="675263"/>
            <a:ext cx="7886700" cy="307800"/>
            <a:chOff x="1485900" y="5127425"/>
            <a:chExt cx="7886700" cy="307800"/>
          </a:xfrm>
        </p:grpSpPr>
        <p:grpSp>
          <p:nvGrpSpPr>
            <p:cNvPr id="630" name="Google Shape;630;p72"/>
            <p:cNvGrpSpPr/>
            <p:nvPr/>
          </p:nvGrpSpPr>
          <p:grpSpPr>
            <a:xfrm>
              <a:off x="1485900" y="5167025"/>
              <a:ext cx="7886700" cy="228600"/>
              <a:chOff x="1485900" y="5233700"/>
              <a:chExt cx="7886700" cy="228600"/>
            </a:xfrm>
          </p:grpSpPr>
          <p:sp>
            <p:nvSpPr>
              <p:cNvPr id="631" name="Google Shape;631;p72"/>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72"/>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3" name="Google Shape;633;p72"/>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all lessons in 3rd grade if you are following Ohio Standards.</a:t>
              </a:r>
              <a:endParaRPr i="1" sz="800">
                <a:latin typeface="Poppins"/>
                <a:ea typeface="Poppins"/>
                <a:cs typeface="Poppins"/>
                <a:sym typeface="Poppins"/>
              </a:endParaRPr>
            </a:p>
          </p:txBody>
        </p:sp>
      </p:grpSp>
      <p:sp>
        <p:nvSpPr>
          <p:cNvPr id="634" name="Google Shape;634;p72"/>
          <p:cNvSpPr txBox="1"/>
          <p:nvPr/>
        </p:nvSpPr>
        <p:spPr>
          <a:xfrm>
            <a:off x="5564275" y="5564097"/>
            <a:ext cx="4100100" cy="274200"/>
          </a:xfrm>
          <a:prstGeom prst="rect">
            <a:avLst/>
          </a:prstGeom>
          <a:noFill/>
          <a:ln>
            <a:noFill/>
          </a:ln>
        </p:spPr>
        <p:txBody>
          <a:bodyPr anchorCtr="0" anchor="b" bIns="91425" lIns="91425" spcFirstLastPara="1" rIns="91425" wrap="square" tIns="91425">
            <a:no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Unit Restructured for the 202</a:t>
            </a:r>
            <a:r>
              <a:rPr lang="en" sz="800">
                <a:latin typeface="Poppins"/>
                <a:ea typeface="Poppins"/>
                <a:cs typeface="Poppins"/>
                <a:sym typeface="Poppins"/>
              </a:rPr>
              <a:t>5</a:t>
            </a:r>
            <a:r>
              <a:rPr lang="en" sz="800">
                <a:solidFill>
                  <a:srgbClr val="000000"/>
                </a:solidFill>
                <a:latin typeface="Poppins"/>
                <a:ea typeface="Poppins"/>
                <a:cs typeface="Poppins"/>
                <a:sym typeface="Poppins"/>
              </a:rPr>
              <a:t>-202</a:t>
            </a:r>
            <a:r>
              <a:rPr lang="en" sz="800">
                <a:latin typeface="Poppins"/>
                <a:ea typeface="Poppins"/>
                <a:cs typeface="Poppins"/>
                <a:sym typeface="Poppins"/>
              </a:rPr>
              <a:t>6</a:t>
            </a:r>
            <a:r>
              <a:rPr lang="en" sz="800">
                <a:solidFill>
                  <a:srgbClr val="000000"/>
                </a:solidFill>
                <a:latin typeface="Poppins"/>
                <a:ea typeface="Poppins"/>
                <a:cs typeface="Poppins"/>
                <a:sym typeface="Poppins"/>
              </a:rPr>
              <a:t> School Year </a:t>
            </a:r>
            <a:endParaRPr sz="800">
              <a:latin typeface="Poppins"/>
              <a:ea typeface="Poppins"/>
              <a:cs typeface="Poppins"/>
              <a:sym typeface="Poppins"/>
            </a:endParaRPr>
          </a:p>
        </p:txBody>
      </p:sp>
      <p:sp>
        <p:nvSpPr>
          <p:cNvPr id="635" name="Google Shape;635;p72"/>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Fossils &amp; Changing Environments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(Animals Through Time)</a:t>
            </a:r>
            <a:endParaRPr sz="1200">
              <a:solidFill>
                <a:schemeClr val="dk1"/>
              </a:solidFill>
              <a:latin typeface="Poppins"/>
              <a:ea typeface="Poppins"/>
              <a:cs typeface="Poppins"/>
              <a:sym typeface="Poppins"/>
            </a:endParaRPr>
          </a:p>
        </p:txBody>
      </p:sp>
      <p:graphicFrame>
        <p:nvGraphicFramePr>
          <p:cNvPr id="641" name="Google Shape;641;p73"/>
          <p:cNvGraphicFramePr/>
          <p:nvPr/>
        </p:nvGraphicFramePr>
        <p:xfrm>
          <a:off x="4625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Habitats, Fossils, &amp; Environments Over Time</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Where can you find whales in a desert?</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explore the idea that the rock under our feet sometimes contains fossils, and investigate how these fossils reveal changes in habitats through time.</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4.LS.1 </a:t>
                      </a:r>
                      <a:r>
                        <a:rPr lang="en" sz="800">
                          <a:solidFill>
                            <a:schemeClr val="dk1"/>
                          </a:solidFill>
                          <a:latin typeface="Poppins"/>
                          <a:ea typeface="Poppins"/>
                          <a:cs typeface="Poppins"/>
                          <a:sym typeface="Poppins"/>
                        </a:rPr>
                        <a:t>Changes in an organism’s environment are sometimes beneficial to its survival and sometimes harmful.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4.LS.2 </a:t>
                      </a:r>
                      <a:r>
                        <a:rPr lang="en" sz="800">
                          <a:solidFill>
                            <a:schemeClr val="dk1"/>
                          </a:solidFill>
                          <a:latin typeface="Poppins"/>
                          <a:ea typeface="Poppins"/>
                          <a:cs typeface="Poppins"/>
                          <a:sym typeface="Poppins"/>
                        </a:rPr>
                        <a:t>Fossils can be compared to one another and to present-day organisms according to their similarities and differences.</a:t>
                      </a:r>
                      <a:endParaRPr b="1"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t/>
                      </a:r>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Fossil Evidence &amp; Classification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we know what dinosaurs looked like?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learn how we can infer what the outside of an animal looked like by using clues about their skeleton.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4.LS.2 </a:t>
                      </a:r>
                      <a:r>
                        <a:rPr lang="en" sz="800">
                          <a:solidFill>
                            <a:schemeClr val="dk1"/>
                          </a:solidFill>
                          <a:latin typeface="Poppins"/>
                          <a:ea typeface="Poppins"/>
                          <a:cs typeface="Poppins"/>
                          <a:sym typeface="Poppins"/>
                        </a:rPr>
                        <a:t>Fossils can be compared to one another and to present-day organisms according to their similarities and differences.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Trace Fossil Evidence &amp; Animal Movement</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outrun a dinosaur?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learn how fossilized animal tracks can tell us a great deal about the animals that left them.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4.LS.2 </a:t>
                      </a:r>
                      <a:r>
                        <a:rPr lang="en" sz="800">
                          <a:solidFill>
                            <a:schemeClr val="dk1"/>
                          </a:solidFill>
                          <a:latin typeface="Poppins"/>
                          <a:ea typeface="Poppins"/>
                          <a:cs typeface="Poppins"/>
                          <a:sym typeface="Poppins"/>
                        </a:rPr>
                        <a:t>Fossils can be compared to one another and to present-day organisms according to their similarities and differences.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642" name="Google Shape;642;p73"/>
          <p:cNvPicPr preferRelativeResize="0"/>
          <p:nvPr/>
        </p:nvPicPr>
        <p:blipFill rotWithShape="1">
          <a:blip r:embed="rId9">
            <a:alphaModFix/>
          </a:blip>
          <a:srcRect b="25138" l="0" r="0" t="0"/>
          <a:stretch/>
        </p:blipFill>
        <p:spPr>
          <a:xfrm>
            <a:off x="451800" y="1939425"/>
            <a:ext cx="914400" cy="3108900"/>
          </a:xfrm>
          <a:prstGeom prst="rect">
            <a:avLst/>
          </a:prstGeom>
          <a:noFill/>
          <a:ln>
            <a:noFill/>
          </a:ln>
        </p:spPr>
      </p:pic>
      <p:sp>
        <p:nvSpPr>
          <p:cNvPr id="643" name="Google Shape;643;p73"/>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44" name="Google Shape;644;p73"/>
          <p:cNvPicPr preferRelativeResize="0"/>
          <p:nvPr/>
        </p:nvPicPr>
        <p:blipFill>
          <a:blip r:embed="rId10">
            <a:alphaModFix/>
          </a:blip>
          <a:stretch>
            <a:fillRect/>
          </a:stretch>
        </p:blipFill>
        <p:spPr>
          <a:xfrm>
            <a:off x="7953375" y="305775"/>
            <a:ext cx="1647825" cy="209550"/>
          </a:xfrm>
          <a:prstGeom prst="rect">
            <a:avLst/>
          </a:prstGeom>
          <a:noFill/>
          <a:ln>
            <a:noFill/>
          </a:ln>
        </p:spPr>
      </p:pic>
      <p:sp>
        <p:nvSpPr>
          <p:cNvPr id="645" name="Google Shape;645;p7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Life Science</a:t>
            </a:r>
            <a:endParaRPr sz="1200">
              <a:latin typeface="Poppins"/>
              <a:ea typeface="Poppins"/>
              <a:cs typeface="Poppins"/>
              <a:sym typeface="Poppins"/>
            </a:endParaRPr>
          </a:p>
        </p:txBody>
      </p:sp>
      <p:grpSp>
        <p:nvGrpSpPr>
          <p:cNvPr id="646" name="Google Shape;646;p73"/>
          <p:cNvGrpSpPr/>
          <p:nvPr/>
        </p:nvGrpSpPr>
        <p:grpSpPr>
          <a:xfrm>
            <a:off x="533400" y="675263"/>
            <a:ext cx="7886700" cy="307800"/>
            <a:chOff x="1485900" y="5127425"/>
            <a:chExt cx="7886700" cy="307800"/>
          </a:xfrm>
        </p:grpSpPr>
        <p:grpSp>
          <p:nvGrpSpPr>
            <p:cNvPr id="647" name="Google Shape;647;p73"/>
            <p:cNvGrpSpPr/>
            <p:nvPr/>
          </p:nvGrpSpPr>
          <p:grpSpPr>
            <a:xfrm>
              <a:off x="1485900" y="5167025"/>
              <a:ext cx="7886700" cy="228600"/>
              <a:chOff x="1485900" y="5233700"/>
              <a:chExt cx="7886700" cy="228600"/>
            </a:xfrm>
          </p:grpSpPr>
          <p:sp>
            <p:nvSpPr>
              <p:cNvPr id="648" name="Google Shape;648;p73"/>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73"/>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0" name="Google Shape;650;p73"/>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3rd grade on our site</a:t>
              </a:r>
              <a:r>
                <a:rPr i="1" lang="en" sz="800">
                  <a:latin typeface="Poppins"/>
                  <a:ea typeface="Poppins"/>
                  <a:cs typeface="Poppins"/>
                  <a:sym typeface="Poppins"/>
                </a:rPr>
                <a:t>, but we recommend teaching lessons in 4th grade if you are following Ohio Standards.</a:t>
              </a:r>
              <a:endParaRPr i="1" sz="800">
                <a:latin typeface="Poppins"/>
                <a:ea typeface="Poppins"/>
                <a:cs typeface="Poppins"/>
                <a:sym typeface="Poppins"/>
              </a:endParaRPr>
            </a:p>
          </p:txBody>
        </p:sp>
      </p:grpSp>
      <p:sp>
        <p:nvSpPr>
          <p:cNvPr id="651" name="Google Shape;651;p7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pic>
        <p:nvPicPr>
          <p:cNvPr id="652" name="Google Shape;652;p73"/>
          <p:cNvPicPr preferRelativeResize="0"/>
          <p:nvPr/>
        </p:nvPicPr>
        <p:blipFill rotWithShape="1">
          <a:blip r:embed="rId12">
            <a:alphaModFix/>
          </a:blip>
          <a:srcRect b="19181" l="61407" r="12339" t="27655"/>
          <a:stretch/>
        </p:blipFill>
        <p:spPr>
          <a:xfrm>
            <a:off x="462600" y="2973125"/>
            <a:ext cx="880426" cy="1041501"/>
          </a:xfrm>
          <a:prstGeom prst="rect">
            <a:avLst/>
          </a:prstGeom>
          <a:noFill/>
          <a:ln cap="flat" cmpd="sng" w="19050">
            <a:solidFill>
              <a:srgbClr val="000000"/>
            </a:solidFill>
            <a:prstDash val="solid"/>
            <a:round/>
            <a:headEnd len="sm" w="sm" type="none"/>
            <a:tailEnd len="sm" w="sm" type="none"/>
          </a:ln>
        </p:spPr>
      </p:pic>
      <p:sp>
        <p:nvSpPr>
          <p:cNvPr id="653" name="Google Shape;653;p73"/>
          <p:cNvSpPr/>
          <p:nvPr/>
        </p:nvSpPr>
        <p:spPr>
          <a:xfrm>
            <a:off x="462600" y="2970525"/>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654" name="Google Shape;654;p73"/>
          <p:cNvGraphicFramePr/>
          <p:nvPr/>
        </p:nvGraphicFramePr>
        <p:xfrm>
          <a:off x="462588" y="1939435"/>
          <a:ext cx="3000000" cy="3000000"/>
        </p:xfrm>
        <a:graphic>
          <a:graphicData uri="http://schemas.openxmlformats.org/drawingml/2006/table">
            <a:tbl>
              <a:tblPr>
                <a:noFill/>
                <a:tableStyleId>{C22DDA10-9A39-4306-AB4C-68750CD5DC62}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92450">
                <a:tc>
                  <a:txBody>
                    <a:bodyPr/>
                    <a:lstStyle/>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655" name="Google Shape;655;p7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4"/>
          <p:cNvSpPr/>
          <p:nvPr/>
        </p:nvSpPr>
        <p:spPr>
          <a:xfrm>
            <a:off x="0" y="0"/>
            <a:ext cx="10080000" cy="10377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61" name="Google Shape;661;p74"/>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662" name="Google Shape;662;p7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Earth &amp; Space Science</a:t>
            </a:r>
            <a:endParaRPr sz="1200">
              <a:latin typeface="Poppins"/>
              <a:ea typeface="Poppins"/>
              <a:cs typeface="Poppins"/>
              <a:sym typeface="Poppins"/>
            </a:endParaRPr>
          </a:p>
        </p:txBody>
      </p:sp>
      <p:sp>
        <p:nvSpPr>
          <p:cNvPr id="663" name="Google Shape;663;p7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Erosion &amp; Earth’s Surface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(Work of Water)</a:t>
            </a:r>
            <a:r>
              <a:rPr lang="en" sz="1200">
                <a:solidFill>
                  <a:schemeClr val="dk1"/>
                </a:solidFill>
                <a:latin typeface="Poppins"/>
                <a:ea typeface="Poppins"/>
                <a:cs typeface="Poppins"/>
                <a:sym typeface="Poppins"/>
              </a:rPr>
              <a:t> • Page 1 of 2</a:t>
            </a:r>
            <a:endParaRPr b="1">
              <a:latin typeface="Poppins"/>
              <a:ea typeface="Poppins"/>
              <a:cs typeface="Poppins"/>
              <a:sym typeface="Poppins"/>
            </a:endParaRPr>
          </a:p>
        </p:txBody>
      </p:sp>
      <p:sp>
        <p:nvSpPr>
          <p:cNvPr id="664" name="Google Shape;664;p74"/>
          <p:cNvSpPr txBox="1"/>
          <p:nvPr/>
        </p:nvSpPr>
        <p:spPr>
          <a:xfrm>
            <a:off x="379950" y="7312200"/>
            <a:ext cx="52122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pic>
        <p:nvPicPr>
          <p:cNvPr id="665" name="Google Shape;665;p74" title="treasure.png"/>
          <p:cNvPicPr preferRelativeResize="0"/>
          <p:nvPr/>
        </p:nvPicPr>
        <p:blipFill rotWithShape="1">
          <a:blip r:embed="rId7">
            <a:alphaModFix/>
          </a:blip>
          <a:srcRect b="0" l="7763" r="7763" t="0"/>
          <a:stretch/>
        </p:blipFill>
        <p:spPr>
          <a:xfrm>
            <a:off x="457200" y="1927675"/>
            <a:ext cx="1028699" cy="1079425"/>
          </a:xfrm>
          <a:prstGeom prst="rect">
            <a:avLst/>
          </a:prstGeom>
          <a:noFill/>
          <a:ln>
            <a:noFill/>
          </a:ln>
        </p:spPr>
      </p:pic>
      <p:pic>
        <p:nvPicPr>
          <p:cNvPr id="666" name="Google Shape;666;p74"/>
          <p:cNvPicPr preferRelativeResize="0"/>
          <p:nvPr/>
        </p:nvPicPr>
        <p:blipFill rotWithShape="1">
          <a:blip r:embed="rId8">
            <a:alphaModFix/>
          </a:blip>
          <a:srcRect b="4495" l="0" r="0" t="4504"/>
          <a:stretch/>
        </p:blipFill>
        <p:spPr>
          <a:xfrm>
            <a:off x="457200" y="6078775"/>
            <a:ext cx="1028700" cy="883375"/>
          </a:xfrm>
          <a:prstGeom prst="rect">
            <a:avLst/>
          </a:prstGeom>
          <a:noFill/>
          <a:ln>
            <a:noFill/>
          </a:ln>
        </p:spPr>
      </p:pic>
      <p:pic>
        <p:nvPicPr>
          <p:cNvPr id="667" name="Google Shape;667;p74"/>
          <p:cNvPicPr preferRelativeResize="0"/>
          <p:nvPr/>
        </p:nvPicPr>
        <p:blipFill rotWithShape="1">
          <a:blip r:embed="rId9">
            <a:alphaModFix/>
          </a:blip>
          <a:srcRect b="2390" l="0" r="0" t="2390"/>
          <a:stretch/>
        </p:blipFill>
        <p:spPr>
          <a:xfrm>
            <a:off x="457200" y="5035300"/>
            <a:ext cx="1028700" cy="1037575"/>
          </a:xfrm>
          <a:prstGeom prst="rect">
            <a:avLst/>
          </a:prstGeom>
          <a:noFill/>
          <a:ln>
            <a:noFill/>
          </a:ln>
        </p:spPr>
      </p:pic>
      <p:pic>
        <p:nvPicPr>
          <p:cNvPr id="668" name="Google Shape;668;p74"/>
          <p:cNvPicPr preferRelativeResize="0"/>
          <p:nvPr/>
        </p:nvPicPr>
        <p:blipFill rotWithShape="1">
          <a:blip r:embed="rId10">
            <a:alphaModFix/>
          </a:blip>
          <a:srcRect b="28046" l="0" r="9861" t="514"/>
          <a:stretch/>
        </p:blipFill>
        <p:spPr>
          <a:xfrm>
            <a:off x="459600" y="4000500"/>
            <a:ext cx="1127796" cy="1037575"/>
          </a:xfrm>
          <a:prstGeom prst="rect">
            <a:avLst/>
          </a:prstGeom>
          <a:noFill/>
          <a:ln>
            <a:noFill/>
          </a:ln>
        </p:spPr>
      </p:pic>
      <p:pic>
        <p:nvPicPr>
          <p:cNvPr id="669" name="Google Shape;669;p74" title="WorkOfWaterM1-Thumbnail-1920x1080.jpg"/>
          <p:cNvPicPr preferRelativeResize="0"/>
          <p:nvPr/>
        </p:nvPicPr>
        <p:blipFill rotWithShape="1">
          <a:blip r:embed="rId11">
            <a:alphaModFix/>
          </a:blip>
          <a:srcRect b="0" l="38648" r="5582" t="0"/>
          <a:stretch/>
        </p:blipFill>
        <p:spPr>
          <a:xfrm>
            <a:off x="457200" y="2980950"/>
            <a:ext cx="1028698" cy="1037575"/>
          </a:xfrm>
          <a:prstGeom prst="rect">
            <a:avLst/>
          </a:prstGeom>
          <a:noFill/>
          <a:ln>
            <a:noFill/>
          </a:ln>
        </p:spPr>
      </p:pic>
      <p:sp>
        <p:nvSpPr>
          <p:cNvPr id="670" name="Google Shape;670;p74"/>
          <p:cNvSpPr/>
          <p:nvPr/>
        </p:nvSpPr>
        <p:spPr>
          <a:xfrm>
            <a:off x="459600" y="4012905"/>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671" name="Google Shape;671;p74"/>
          <p:cNvSpPr/>
          <p:nvPr/>
        </p:nvSpPr>
        <p:spPr>
          <a:xfrm>
            <a:off x="456151" y="2990519"/>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672" name="Google Shape;672;p74"/>
          <p:cNvSpPr/>
          <p:nvPr/>
        </p:nvSpPr>
        <p:spPr>
          <a:xfrm>
            <a:off x="457200" y="504444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673" name="Google Shape;673;p74"/>
          <p:cNvSpPr/>
          <p:nvPr/>
        </p:nvSpPr>
        <p:spPr>
          <a:xfrm>
            <a:off x="459600" y="607771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p:txBody>
      </p:sp>
      <p:sp>
        <p:nvSpPr>
          <p:cNvPr id="674" name="Google Shape;674;p74"/>
          <p:cNvSpPr/>
          <p:nvPr/>
        </p:nvSpPr>
        <p:spPr>
          <a:xfrm>
            <a:off x="458551" y="19393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latin typeface="Poppins"/>
                <a:ea typeface="Poppins"/>
                <a:cs typeface="Poppins"/>
                <a:sym typeface="Poppins"/>
              </a:rPr>
              <a:t>Lesson 1</a:t>
            </a:r>
            <a:endParaRPr b="1" sz="800">
              <a:solidFill>
                <a:schemeClr val="lt1"/>
              </a:solidFill>
              <a:latin typeface="Poppins"/>
              <a:ea typeface="Poppins"/>
              <a:cs typeface="Poppins"/>
              <a:sym typeface="Poppins"/>
            </a:endParaRPr>
          </a:p>
        </p:txBody>
      </p:sp>
      <p:graphicFrame>
        <p:nvGraphicFramePr>
          <p:cNvPr id="675" name="Google Shape;675;p74"/>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Mapping Landforms &amp; Bodies of Water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Where’s the best place to hide a treasure?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 model of the Earth’s surface and use it to discover an important principle about how rivers work: rivers flow downhill, from high places to low places.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Mapping</a:t>
                      </a:r>
                      <a:r>
                        <a:rPr b="1" lang="en" sz="800">
                          <a:solidFill>
                            <a:schemeClr val="dk1"/>
                          </a:solidFill>
                          <a:latin typeface="Poppins"/>
                          <a:ea typeface="Poppins"/>
                          <a:cs typeface="Poppins"/>
                          <a:sym typeface="Poppins"/>
                        </a:rPr>
                        <a:t>: Mountains &amp; Rivers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If you floated down a river, where would you end up?</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develop a model of the Earth’s surface and use it to discover an important principle about how rivers work: rivers flow downhill, from high places to low places.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 </a:t>
                      </a:r>
                      <a:endParaRPr sz="800" strike="sngStrike">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Rocks, Sand, &amp; Erosion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is there sand at the beach?</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investigate the effects of rocks tumbling in a river. Based on their observations, they construct an explanation for why rocks on the top of mountains are much bigger than the sand at the beach.</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4.ESS.2:</a:t>
                      </a:r>
                      <a:r>
                        <a:rPr lang="en" sz="800">
                          <a:solidFill>
                            <a:schemeClr val="dk1"/>
                          </a:solidFill>
                          <a:latin typeface="Poppins"/>
                          <a:ea typeface="Poppins"/>
                          <a:cs typeface="Poppins"/>
                          <a:sym typeface="Poppins"/>
                        </a:rPr>
                        <a:t> The surface of Earth changes due to weathering.</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Mapping &amp; Severe Weather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 do flash floods happen?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a model (i.e. a map) to examine the different factors, including the shapes and kinds of land, that contribute to flash floods. They use this to predict where flash floods are most likely to happen.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8775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Erosion, Earth’s Surface, &amp; Landforms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What’s strong enough to make a canyon?</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create a model landform and investigate how some Earth events can occur quickly, while others occur slowly.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4.ESS.3 </a:t>
                      </a:r>
                      <a:r>
                        <a:rPr lang="en" sz="800">
                          <a:solidFill>
                            <a:schemeClr val="dk1"/>
                          </a:solidFill>
                          <a:latin typeface="Poppins"/>
                          <a:ea typeface="Poppins"/>
                          <a:cs typeface="Poppins"/>
                          <a:sym typeface="Poppins"/>
                        </a:rPr>
                        <a:t>The surface of Earth changes due to erosion and deposition.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r h="499100">
                <a:tc gridSpan="4">
                  <a:txBody>
                    <a:bodyPr/>
                    <a:lstStyle/>
                    <a:p>
                      <a:pPr indent="0" lvl="0" marL="0" rtl="0" algn="l">
                        <a:spcBef>
                          <a:spcPts val="0"/>
                        </a:spcBef>
                        <a:spcAft>
                          <a:spcPts val="0"/>
                        </a:spcAft>
                        <a:buNone/>
                      </a:pPr>
                      <a:r>
                        <a:rPr b="1" lang="en" sz="800">
                          <a:latin typeface="Poppins"/>
                          <a:ea typeface="Poppins"/>
                          <a:cs typeface="Poppins"/>
                          <a:sym typeface="Poppins"/>
                        </a:rPr>
                        <a:t>Continued on next page</a:t>
                      </a:r>
                      <a:endParaRPr b="1" sz="800">
                        <a:latin typeface="Poppins"/>
                        <a:ea typeface="Poppins"/>
                        <a:cs typeface="Poppins"/>
                        <a:sym typeface="Poppins"/>
                      </a:endParaRPr>
                    </a:p>
                  </a:txBody>
                  <a:tcPr marT="91425" marB="91425" marR="91425" marL="0">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c hMerge="1"/>
                <a:tc hMerge="1"/>
                <a:tc hMerge="1"/>
              </a:tr>
            </a:tbl>
          </a:graphicData>
        </a:graphic>
      </p:graphicFrame>
      <p:grpSp>
        <p:nvGrpSpPr>
          <p:cNvPr id="676" name="Google Shape;676;p74"/>
          <p:cNvGrpSpPr/>
          <p:nvPr/>
        </p:nvGrpSpPr>
        <p:grpSpPr>
          <a:xfrm>
            <a:off x="533400" y="675263"/>
            <a:ext cx="7886700" cy="307800"/>
            <a:chOff x="1485900" y="5127425"/>
            <a:chExt cx="7886700" cy="307800"/>
          </a:xfrm>
        </p:grpSpPr>
        <p:grpSp>
          <p:nvGrpSpPr>
            <p:cNvPr id="677" name="Google Shape;677;p74"/>
            <p:cNvGrpSpPr/>
            <p:nvPr/>
          </p:nvGrpSpPr>
          <p:grpSpPr>
            <a:xfrm>
              <a:off x="1485900" y="5167025"/>
              <a:ext cx="7886700" cy="228600"/>
              <a:chOff x="1485900" y="5233700"/>
              <a:chExt cx="7886700" cy="228600"/>
            </a:xfrm>
          </p:grpSpPr>
          <p:sp>
            <p:nvSpPr>
              <p:cNvPr id="678" name="Google Shape;678;p74"/>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74"/>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0" name="Google Shape;680;p74"/>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2nd grade on our site</a:t>
              </a:r>
              <a:r>
                <a:rPr i="1" lang="en" sz="800">
                  <a:latin typeface="Poppins"/>
                  <a:ea typeface="Poppins"/>
                  <a:cs typeface="Poppins"/>
                  <a:sym typeface="Poppins"/>
                </a:rPr>
                <a:t>, but we recommend teaching  lessons in 4th grade if you are following Ohio Standards.</a:t>
              </a:r>
              <a:endParaRPr i="1" sz="800">
                <a:latin typeface="Poppins"/>
                <a:ea typeface="Poppins"/>
                <a:cs typeface="Poppins"/>
                <a:sym typeface="Poppins"/>
              </a:endParaRPr>
            </a:p>
          </p:txBody>
        </p:sp>
      </p:grpSp>
      <p:sp>
        <p:nvSpPr>
          <p:cNvPr id="681" name="Google Shape;681;p74"/>
          <p:cNvSpPr txBox="1"/>
          <p:nvPr/>
        </p:nvSpPr>
        <p:spPr>
          <a:xfrm>
            <a:off x="5531575" y="6952492"/>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p:txBody>
      </p:sp>
      <p:sp>
        <p:nvSpPr>
          <p:cNvPr id="682" name="Google Shape;682;p7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75"/>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88" name="Google Shape;688;p75"/>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689" name="Google Shape;689;p7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Earth &amp; Space Science</a:t>
            </a:r>
            <a:endParaRPr sz="1200">
              <a:latin typeface="Poppins"/>
              <a:ea typeface="Poppins"/>
              <a:cs typeface="Poppins"/>
              <a:sym typeface="Poppins"/>
            </a:endParaRPr>
          </a:p>
        </p:txBody>
      </p:sp>
      <p:sp>
        <p:nvSpPr>
          <p:cNvPr id="690" name="Google Shape;690;p7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Erosion &amp; Earth’s Surface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(Work of Water)</a:t>
            </a:r>
            <a:r>
              <a:rPr lang="en" sz="1200">
                <a:solidFill>
                  <a:schemeClr val="dk1"/>
                </a:solidFill>
                <a:latin typeface="Poppins"/>
                <a:ea typeface="Poppins"/>
                <a:cs typeface="Poppins"/>
                <a:sym typeface="Poppins"/>
              </a:rPr>
              <a:t> • Page 2 of 2</a:t>
            </a:r>
            <a:endParaRPr b="1">
              <a:latin typeface="Poppins"/>
              <a:ea typeface="Poppins"/>
              <a:cs typeface="Poppins"/>
              <a:sym typeface="Poppins"/>
            </a:endParaRPr>
          </a:p>
        </p:txBody>
      </p:sp>
      <p:sp>
        <p:nvSpPr>
          <p:cNvPr id="691" name="Google Shape;691;p75"/>
          <p:cNvSpPr txBox="1"/>
          <p:nvPr/>
        </p:nvSpPr>
        <p:spPr>
          <a:xfrm>
            <a:off x="3810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pic>
        <p:nvPicPr>
          <p:cNvPr id="692" name="Google Shape;692;p75"/>
          <p:cNvPicPr preferRelativeResize="0"/>
          <p:nvPr/>
        </p:nvPicPr>
        <p:blipFill rotWithShape="1">
          <a:blip r:embed="rId7">
            <a:alphaModFix/>
          </a:blip>
          <a:srcRect b="0" l="39182" r="39182" t="0"/>
          <a:stretch/>
        </p:blipFill>
        <p:spPr>
          <a:xfrm>
            <a:off x="448050" y="1939400"/>
            <a:ext cx="1037851" cy="1036301"/>
          </a:xfrm>
          <a:prstGeom prst="rect">
            <a:avLst/>
          </a:prstGeom>
          <a:noFill/>
          <a:ln>
            <a:noFill/>
          </a:ln>
        </p:spPr>
      </p:pic>
      <p:sp>
        <p:nvSpPr>
          <p:cNvPr id="693" name="Google Shape;693;p75"/>
          <p:cNvSpPr/>
          <p:nvPr/>
        </p:nvSpPr>
        <p:spPr>
          <a:xfrm>
            <a:off x="457200" y="1939393"/>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6</a:t>
            </a:r>
            <a:endParaRPr b="1" sz="800">
              <a:solidFill>
                <a:schemeClr val="lt1"/>
              </a:solidFill>
              <a:latin typeface="Poppins"/>
              <a:ea typeface="Poppins"/>
              <a:cs typeface="Poppins"/>
              <a:sym typeface="Poppins"/>
            </a:endParaRPr>
          </a:p>
        </p:txBody>
      </p:sp>
      <p:graphicFrame>
        <p:nvGraphicFramePr>
          <p:cNvPr id="694" name="Google Shape;694;p75"/>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Erosion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stop a landslide?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compare multiple solutions for preventing erosion.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4.ESS.3 </a:t>
                      </a:r>
                      <a:r>
                        <a:rPr lang="en" sz="800">
                          <a:solidFill>
                            <a:schemeClr val="dk1"/>
                          </a:solidFill>
                          <a:latin typeface="Poppins"/>
                          <a:ea typeface="Poppins"/>
                          <a:cs typeface="Poppins"/>
                          <a:sym typeface="Poppins"/>
                        </a:rPr>
                        <a:t>The surface of Earth changes due to erosion and deposition.</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695" name="Google Shape;695;p7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76"/>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01" name="Google Shape;701;p76"/>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702" name="Google Shape;702;p7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Earth &amp; Space Science</a:t>
            </a:r>
            <a:endParaRPr sz="1200">
              <a:latin typeface="Poppins"/>
              <a:ea typeface="Poppins"/>
              <a:cs typeface="Poppins"/>
              <a:sym typeface="Poppins"/>
            </a:endParaRPr>
          </a:p>
        </p:txBody>
      </p:sp>
      <p:sp>
        <p:nvSpPr>
          <p:cNvPr id="703" name="Google Shape;703;p7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Earth’s Features &amp; Processes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(The Birth of Rocks)</a:t>
            </a:r>
            <a:endParaRPr b="1">
              <a:latin typeface="Poppins"/>
              <a:ea typeface="Poppins"/>
              <a:cs typeface="Poppins"/>
              <a:sym typeface="Poppins"/>
            </a:endParaRPr>
          </a:p>
        </p:txBody>
      </p:sp>
      <p:graphicFrame>
        <p:nvGraphicFramePr>
          <p:cNvPr id="704" name="Google Shape;704;p76"/>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Volcanoes &amp; Patterns of Earth’s Features</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Could a volcano pop up where you live?</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use coordinates to develop a map of volcanoes to discover a pattern of where volcanoes exist on Earth. Students identify the pattern of volcanoes in the “Ring of Fire.”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Volcanoes &amp; Rock Cycle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some volcanoes explode?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investigate the properties of thin and thick lava by attempting to create air bubbles. Students realize that thick lava will cause a volcano to explode, while thin lava will not.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Weathering &amp; Erosion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Will a mountain last forever?</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make observations of the effects of weathering to discover that rocks will become rounded and break into small pieces when they tumble down a mountain.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4.ESS.2 </a:t>
                      </a:r>
                      <a:r>
                        <a:rPr lang="en" sz="800">
                          <a:solidFill>
                            <a:schemeClr val="dk1"/>
                          </a:solidFill>
                          <a:latin typeface="Poppins"/>
                          <a:ea typeface="Poppins"/>
                          <a:cs typeface="Poppins"/>
                          <a:sym typeface="Poppins"/>
                        </a:rPr>
                        <a:t>The surface of Earth changes due to weathering.</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4.ESS.3 </a:t>
                      </a:r>
                      <a:r>
                        <a:rPr lang="en" sz="800">
                          <a:solidFill>
                            <a:schemeClr val="dk1"/>
                          </a:solidFill>
                          <a:latin typeface="Poppins"/>
                          <a:ea typeface="Poppins"/>
                          <a:cs typeface="Poppins"/>
                          <a:sym typeface="Poppins"/>
                        </a:rPr>
                        <a:t>The surface of Earth changes due to erosion and deposition.</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Sedimentary Rock &amp; Fossils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did your town look like 100 million years ago?</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create a model canyon and use the pattern of fossils found in each rock layer to support the explanation that the landscape has changed many times over millions of years.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4.ESS.3 </a:t>
                      </a:r>
                      <a:r>
                        <a:rPr lang="en" sz="800">
                          <a:solidFill>
                            <a:schemeClr val="dk1"/>
                          </a:solidFill>
                          <a:latin typeface="Poppins"/>
                          <a:ea typeface="Poppins"/>
                          <a:cs typeface="Poppins"/>
                          <a:sym typeface="Poppins"/>
                        </a:rPr>
                        <a:t>The surface of Earth changes due to erosion and deposition.</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4.LS.2 </a:t>
                      </a:r>
                      <a:r>
                        <a:rPr lang="en" sz="800">
                          <a:solidFill>
                            <a:schemeClr val="dk1"/>
                          </a:solidFill>
                          <a:latin typeface="Poppins"/>
                          <a:ea typeface="Poppins"/>
                          <a:cs typeface="Poppins"/>
                          <a:sym typeface="Poppins"/>
                        </a:rPr>
                        <a:t>Fossils can be compared to one another and to present-day organisms according to their similarities and differences.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Erosion, Natural Hazards,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could you survive a landslide?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generate multiple possible solutions to protect homes from a landslide. Students realize that there are many causes for the erosion that causes rocks to fall in landslides.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705" name="Google Shape;705;p76"/>
          <p:cNvPicPr preferRelativeResize="0"/>
          <p:nvPr/>
        </p:nvPicPr>
        <p:blipFill>
          <a:blip r:embed="rId11">
            <a:alphaModFix/>
          </a:blip>
          <a:stretch>
            <a:fillRect/>
          </a:stretch>
        </p:blipFill>
        <p:spPr>
          <a:xfrm>
            <a:off x="457200" y="1939425"/>
            <a:ext cx="914400" cy="5181600"/>
          </a:xfrm>
          <a:prstGeom prst="rect">
            <a:avLst/>
          </a:prstGeom>
          <a:noFill/>
          <a:ln>
            <a:noFill/>
          </a:ln>
        </p:spPr>
      </p:pic>
      <p:pic>
        <p:nvPicPr>
          <p:cNvPr id="706" name="Google Shape;706;p76"/>
          <p:cNvPicPr preferRelativeResize="0"/>
          <p:nvPr/>
        </p:nvPicPr>
        <p:blipFill rotWithShape="1">
          <a:blip r:embed="rId12">
            <a:alphaModFix/>
          </a:blip>
          <a:srcRect b="0" l="56242" r="0" t="0"/>
          <a:stretch/>
        </p:blipFill>
        <p:spPr>
          <a:xfrm>
            <a:off x="457199" y="5048325"/>
            <a:ext cx="900100" cy="1036300"/>
          </a:xfrm>
          <a:prstGeom prst="rect">
            <a:avLst/>
          </a:prstGeom>
          <a:noFill/>
          <a:ln>
            <a:noFill/>
          </a:ln>
        </p:spPr>
      </p:pic>
      <p:sp>
        <p:nvSpPr>
          <p:cNvPr id="707" name="Google Shape;707;p76"/>
          <p:cNvSpPr/>
          <p:nvPr/>
        </p:nvSpPr>
        <p:spPr>
          <a:xfrm>
            <a:off x="457200" y="504832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708" name="Google Shape;708;p76"/>
          <p:cNvGraphicFramePr/>
          <p:nvPr/>
        </p:nvGraphicFramePr>
        <p:xfrm>
          <a:off x="457188" y="1939435"/>
          <a:ext cx="3000000" cy="3000000"/>
        </p:xfrm>
        <a:graphic>
          <a:graphicData uri="http://schemas.openxmlformats.org/drawingml/2006/table">
            <a:tbl>
              <a:tblPr>
                <a:noFill/>
                <a:tableStyleId>{C22DDA10-9A39-4306-AB4C-68750CD5DC62}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709" name="Google Shape;709;p7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710" name="Google Shape;710;p7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sp>
        <p:nvSpPr>
          <p:cNvPr id="715" name="Google Shape;715;p7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Water Cycle &amp; Earth’s Systems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(Watery Planet)</a:t>
            </a:r>
            <a:endParaRPr b="1">
              <a:solidFill>
                <a:schemeClr val="dk1"/>
              </a:solidFill>
              <a:latin typeface="Poppins"/>
              <a:ea typeface="Poppins"/>
              <a:cs typeface="Poppins"/>
              <a:sym typeface="Poppins"/>
            </a:endParaRPr>
          </a:p>
        </p:txBody>
      </p:sp>
      <p:sp>
        <p:nvSpPr>
          <p:cNvPr id="716" name="Google Shape;716;p77"/>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17" name="Google Shape;717;p77"/>
          <p:cNvPicPr preferRelativeResize="0"/>
          <p:nvPr/>
        </p:nvPicPr>
        <p:blipFill>
          <a:blip r:embed="rId5">
            <a:alphaModFix/>
          </a:blip>
          <a:stretch>
            <a:fillRect/>
          </a:stretch>
        </p:blipFill>
        <p:spPr>
          <a:xfrm>
            <a:off x="7953375" y="305775"/>
            <a:ext cx="1647825" cy="209550"/>
          </a:xfrm>
          <a:prstGeom prst="rect">
            <a:avLst/>
          </a:prstGeom>
          <a:noFill/>
          <a:ln>
            <a:noFill/>
          </a:ln>
        </p:spPr>
      </p:pic>
      <p:sp>
        <p:nvSpPr>
          <p:cNvPr id="718" name="Google Shape;718;p7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4th Grade - Earth &amp; Space Science</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719" name="Google Shape;719;p77"/>
          <p:cNvGrpSpPr/>
          <p:nvPr/>
        </p:nvGrpSpPr>
        <p:grpSpPr>
          <a:xfrm>
            <a:off x="533400" y="675263"/>
            <a:ext cx="7886700" cy="307800"/>
            <a:chOff x="1485900" y="5127425"/>
            <a:chExt cx="7886700" cy="307800"/>
          </a:xfrm>
        </p:grpSpPr>
        <p:grpSp>
          <p:nvGrpSpPr>
            <p:cNvPr id="720" name="Google Shape;720;p77"/>
            <p:cNvGrpSpPr/>
            <p:nvPr/>
          </p:nvGrpSpPr>
          <p:grpSpPr>
            <a:xfrm>
              <a:off x="1485900" y="5167025"/>
              <a:ext cx="7886700" cy="228600"/>
              <a:chOff x="1485900" y="5233700"/>
              <a:chExt cx="7886700" cy="228600"/>
            </a:xfrm>
          </p:grpSpPr>
          <p:sp>
            <p:nvSpPr>
              <p:cNvPr id="721" name="Google Shape;721;p7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7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3" name="Google Shape;723;p7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5th grade on our site</a:t>
              </a:r>
              <a:r>
                <a:rPr i="1" lang="en" sz="800">
                  <a:latin typeface="Poppins"/>
                  <a:ea typeface="Poppins"/>
                  <a:cs typeface="Poppins"/>
                  <a:sym typeface="Poppins"/>
                </a:rPr>
                <a:t>, but we recommend teaching all lessons in 4th grade if you are following Ohio Standards.</a:t>
              </a:r>
              <a:endParaRPr i="1" sz="800">
                <a:latin typeface="Poppins"/>
                <a:ea typeface="Poppins"/>
                <a:cs typeface="Poppins"/>
                <a:sym typeface="Poppins"/>
              </a:endParaRPr>
            </a:p>
          </p:txBody>
        </p:sp>
      </p:grpSp>
      <p:sp>
        <p:nvSpPr>
          <p:cNvPr id="724" name="Google Shape;724;p7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graphicFrame>
        <p:nvGraphicFramePr>
          <p:cNvPr id="725" name="Google Shape;725;p77"/>
          <p:cNvGraphicFramePr/>
          <p:nvPr/>
        </p:nvGraphicFramePr>
        <p:xfrm>
          <a:off x="467988" y="1543210"/>
          <a:ext cx="3000000" cy="3000000"/>
        </p:xfrm>
        <a:graphic>
          <a:graphicData uri="http://schemas.openxmlformats.org/drawingml/2006/table">
            <a:tbl>
              <a:tblPr>
                <a:noFill/>
                <a:tableStyleId>{C22DDA10-9A39-4306-AB4C-68750CD5DC62}</a:tableStyleId>
              </a:tblPr>
              <a:tblGrid>
                <a:gridCol w="1028700"/>
                <a:gridCol w="1993375"/>
                <a:gridCol w="3115075"/>
                <a:gridCol w="3006850"/>
              </a:tblGrid>
              <a:tr h="4110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48025">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Hydrosphere &amp;  Water</a:t>
                      </a:r>
                      <a:r>
                        <a:rPr b="1" lang="en" sz="800">
                          <a:latin typeface="Poppins"/>
                          <a:ea typeface="Poppins"/>
                          <a:cs typeface="Poppins"/>
                          <a:sym typeface="Poppins"/>
                        </a:rPr>
                        <a:t> Distribution</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How much water is in the world?</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analyze and interpret data from world maps to determine the relative amounts of fresh, salt, and frozen water. Students figure out that while the Earth has a lot of water, most of Earth’s water is not fresh or accessible.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a:t>
                      </a:r>
                      <a:endParaRPr b="1"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608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2</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Mixtures &amp; Solutions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much salt is in the ocean?</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create a model ocean to observe how salt seems to completely vanish when dissolved in water. Students measure and graph quantities to provide evidence that the salt is still in the solution, even though we can’t see it.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4.PS.1 </a:t>
                      </a:r>
                      <a:r>
                        <a:rPr lang="en" sz="800">
                          <a:solidFill>
                            <a:schemeClr val="dk1"/>
                          </a:solidFill>
                          <a:latin typeface="Poppins"/>
                          <a:ea typeface="Poppins"/>
                          <a:cs typeface="Poppins"/>
                          <a:sym typeface="Poppins"/>
                        </a:rPr>
                        <a:t>When objects break into smaller pieces, dissolve, or change state, the total amount of matter is conserved.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67675">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3</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Groundwater as a Natural Resource</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When you turn on the faucet, where does the water come from?</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learn most people get fresh water from underground sources. Students determine the best place to settle a town by considering features of the landscape &amp; the characteristics of the plants that thrive there.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307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Water Cycle</a:t>
                      </a:r>
                      <a:endParaRPr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Can we make it rain?</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create a model of the ocean and sky to investigate how temperature influences evaporation and condensation. Students figure out that higher ocean temperatures lead to more evaporation, thus leading to more rain.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7895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Natural Disasters &amp; Engineering</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How can you save a town from a hurricane?</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define the problem that a town needs protection from flooding. They design solutions using different types of flood protection. They realize flooding is caused by severe rainfall generated by hurricanes. Hurricanes are created where ocean temperatures are warm.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4.ESS.1 </a:t>
                      </a:r>
                      <a:r>
                        <a:rPr lang="en" sz="800">
                          <a:solidFill>
                            <a:schemeClr val="dk1"/>
                          </a:solidFill>
                          <a:latin typeface="Poppins"/>
                          <a:ea typeface="Poppins"/>
                          <a:cs typeface="Poppins"/>
                          <a:sym typeface="Poppins"/>
                        </a:rPr>
                        <a:t>Earth’s surface has specific characteristics and landforms that can be identified.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726" name="Google Shape;726;p77"/>
          <p:cNvPicPr preferRelativeResize="0"/>
          <p:nvPr/>
        </p:nvPicPr>
        <p:blipFill>
          <a:blip r:embed="rId12">
            <a:alphaModFix/>
          </a:blip>
          <a:stretch>
            <a:fillRect/>
          </a:stretch>
        </p:blipFill>
        <p:spPr>
          <a:xfrm>
            <a:off x="468000" y="1939425"/>
            <a:ext cx="914400" cy="4801024"/>
          </a:xfrm>
          <a:prstGeom prst="rect">
            <a:avLst/>
          </a:prstGeom>
          <a:noFill/>
          <a:ln>
            <a:noFill/>
          </a:ln>
        </p:spPr>
      </p:pic>
      <p:graphicFrame>
        <p:nvGraphicFramePr>
          <p:cNvPr id="727" name="Google Shape;727;p77"/>
          <p:cNvGraphicFramePr/>
          <p:nvPr/>
        </p:nvGraphicFramePr>
        <p:xfrm>
          <a:off x="467988" y="1939435"/>
          <a:ext cx="3000000" cy="3000000"/>
        </p:xfrm>
        <a:graphic>
          <a:graphicData uri="http://schemas.openxmlformats.org/drawingml/2006/table">
            <a:tbl>
              <a:tblPr>
                <a:noFill/>
                <a:tableStyleId>{C22DDA10-9A39-4306-AB4C-68750CD5DC62}</a:tableStyleId>
              </a:tblPr>
              <a:tblGrid>
                <a:gridCol w="696475"/>
              </a:tblGrid>
              <a:tr h="94632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4632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4632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946325">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411950">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728" name="Google Shape;728;p7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51"/>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11" name="Google Shape;211;p51"/>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12" name="Google Shape;212;p5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Life Science</a:t>
            </a:r>
            <a:endParaRPr sz="1200">
              <a:latin typeface="Poppins"/>
              <a:ea typeface="Poppins"/>
              <a:cs typeface="Poppins"/>
              <a:sym typeface="Poppins"/>
            </a:endParaRPr>
          </a:p>
        </p:txBody>
      </p:sp>
      <p:graphicFrame>
        <p:nvGraphicFramePr>
          <p:cNvPr id="213" name="Google Shape;213;p51"/>
          <p:cNvGraphicFramePr/>
          <p:nvPr/>
        </p:nvGraphicFramePr>
        <p:xfrm>
          <a:off x="457188" y="158956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1</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rgbClr val="000000"/>
                          </a:solidFill>
                          <a:uFill>
                            <a:noFill/>
                          </a:uFill>
                          <a:latin typeface="Poppins"/>
                          <a:ea typeface="Poppins"/>
                          <a:cs typeface="Poppins"/>
                          <a:sym typeface="Poppins"/>
                          <a:hlinkClick r:id="rId4">
                            <a:extLst>
                              <a:ext uri="{A12FA001-AC4F-418D-AE19-62706E023703}">
                                <ahyp:hlinkClr val="tx"/>
                              </a:ext>
                            </a:extLst>
                          </a:hlinkClick>
                        </a:rPr>
                        <a:t>Animal Needs: Food</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latin typeface="Poppins"/>
                        <a:ea typeface="Poppins"/>
                        <a:cs typeface="Poppins"/>
                        <a:sym typeface="Poppins"/>
                      </a:endParaRPr>
                    </a:p>
                    <a:p>
                      <a:pPr indent="0" lvl="0" marL="0" rtl="0" algn="l">
                        <a:lnSpc>
                          <a:spcPct val="100000"/>
                        </a:lnSpc>
                        <a:spcBef>
                          <a:spcPts val="0"/>
                        </a:spcBef>
                        <a:spcAft>
                          <a:spcPts val="0"/>
                        </a:spcAft>
                        <a:buNone/>
                      </a:pPr>
                      <a:r>
                        <a:rPr lang="en" sz="800">
                          <a:latin typeface="Poppins"/>
                          <a:ea typeface="Poppins"/>
                          <a:cs typeface="Poppins"/>
                          <a:sym typeface="Poppins"/>
                        </a:rPr>
                        <a:t>Why do woodpeckers peck wood?</a:t>
                      </a:r>
                      <a:endParaRPr sz="800">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obtain information through virtual observations of different animal behaviors. They use this evidence to explain that one of the basic needs of animals is food.</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K.LS.1 </a:t>
                      </a:r>
                      <a:r>
                        <a:rPr lang="en" sz="800">
                          <a:solidFill>
                            <a:schemeClr val="dk1"/>
                          </a:solidFill>
                          <a:latin typeface="Poppins"/>
                          <a:ea typeface="Poppins"/>
                          <a:cs typeface="Poppins"/>
                          <a:sym typeface="Poppins"/>
                        </a:rPr>
                        <a:t>Living things have specific characteristics and traits.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K.LS.2 </a:t>
                      </a:r>
                      <a:r>
                        <a:rPr lang="en" sz="800">
                          <a:solidFill>
                            <a:schemeClr val="dk1"/>
                          </a:solidFill>
                          <a:latin typeface="Poppins"/>
                          <a:ea typeface="Poppins"/>
                          <a:cs typeface="Poppins"/>
                          <a:sym typeface="Poppins"/>
                        </a:rPr>
                        <a:t>Living things have physical traits and behaviors, which influence their survival. </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2</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5">
                            <a:extLst>
                              <a:ext uri="{A12FA001-AC4F-418D-AE19-62706E023703}">
                                <ahyp:hlinkClr val="tx"/>
                              </a:ext>
                            </a:extLst>
                          </a:hlinkClick>
                        </a:rPr>
                        <a:t>Animal Needs: Shelter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Where do animals live?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information through media about how different animal homes are built. They use this evidence to explain that animals need shelter.</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K.LS.2 </a:t>
                      </a:r>
                      <a:r>
                        <a:rPr lang="en" sz="800">
                          <a:solidFill>
                            <a:schemeClr val="dk1"/>
                          </a:solidFill>
                          <a:latin typeface="Poppins"/>
                          <a:ea typeface="Poppins"/>
                          <a:cs typeface="Poppins"/>
                          <a:sym typeface="Poppins"/>
                        </a:rPr>
                        <a:t>Living things have physical traits and behaviors, which influence their survival.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3</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Animal Needs: Safety</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you find animals in the woods?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information through virtual observations of different animal behaviors. They use this evidence to explain that one of the basic needs of animals is shelter.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K.LS.2 </a:t>
                      </a:r>
                      <a:r>
                        <a:rPr lang="en" sz="800">
                          <a:solidFill>
                            <a:schemeClr val="dk1"/>
                          </a:solidFill>
                          <a:latin typeface="Poppins"/>
                          <a:ea typeface="Poppins"/>
                          <a:cs typeface="Poppins"/>
                          <a:sym typeface="Poppins"/>
                        </a:rPr>
                        <a:t>Living things have physical traits and behaviors, which influence their survival.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Animals &amp; Changing the Environment 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animals make their homes in the forest?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take a nature walk to look for evidence of animal homes.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K.LS.2 </a:t>
                      </a:r>
                      <a:r>
                        <a:rPr lang="en" sz="800">
                          <a:solidFill>
                            <a:schemeClr val="dk1"/>
                          </a:solidFill>
                          <a:latin typeface="Poppins"/>
                          <a:ea typeface="Poppins"/>
                          <a:cs typeface="Poppins"/>
                          <a:sym typeface="Poppins"/>
                        </a:rPr>
                        <a:t>Living things have physical traits and behaviors, which influence their survival.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pic>
        <p:nvPicPr>
          <p:cNvPr id="214" name="Google Shape;214;p51"/>
          <p:cNvPicPr preferRelativeResize="0"/>
          <p:nvPr/>
        </p:nvPicPr>
        <p:blipFill rotWithShape="1">
          <a:blip r:embed="rId9">
            <a:alphaModFix/>
          </a:blip>
          <a:srcRect b="42889" l="0" r="0" t="0"/>
          <a:stretch/>
        </p:blipFill>
        <p:spPr>
          <a:xfrm>
            <a:off x="457200" y="1973275"/>
            <a:ext cx="914400" cy="3182301"/>
          </a:xfrm>
          <a:prstGeom prst="rect">
            <a:avLst/>
          </a:prstGeom>
          <a:noFill/>
          <a:ln>
            <a:noFill/>
          </a:ln>
        </p:spPr>
      </p:pic>
      <p:sp>
        <p:nvSpPr>
          <p:cNvPr id="215" name="Google Shape;215;p5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216" name="Google Shape;216;p5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a:solidFill>
                  <a:srgbClr val="000000"/>
                </a:solidFill>
                <a:uFill>
                  <a:noFill/>
                </a:uFill>
                <a:latin typeface="Poppins"/>
                <a:ea typeface="Poppins"/>
                <a:cs typeface="Poppins"/>
                <a:sym typeface="Poppins"/>
                <a:hlinkClick r:id="rId11">
                  <a:extLst>
                    <a:ext uri="{A12FA001-AC4F-418D-AE19-62706E023703}">
                      <ahyp:hlinkClr val="tx"/>
                    </a:ext>
                  </a:extLst>
                </a:hlinkClick>
              </a:rPr>
              <a:t>Animal Needs </a:t>
            </a:r>
            <a:r>
              <a:rPr lang="en" sz="1200">
                <a:solidFill>
                  <a:srgbClr val="000000"/>
                </a:solidFill>
                <a:uFill>
                  <a:noFill/>
                </a:uFill>
                <a:latin typeface="Poppins"/>
                <a:ea typeface="Poppins"/>
                <a:cs typeface="Poppins"/>
                <a:sym typeface="Poppins"/>
                <a:hlinkClick r:id="rId12">
                  <a:extLst>
                    <a:ext uri="{A12FA001-AC4F-418D-AE19-62706E023703}">
                      <ahyp:hlinkClr val="tx"/>
                    </a:ext>
                  </a:extLst>
                </a:hlinkClick>
              </a:rPr>
              <a:t>(Animal Secrets)</a:t>
            </a:r>
            <a:endParaRPr>
              <a:solidFill>
                <a:srgbClr val="000000"/>
              </a:solidFill>
            </a:endParaRPr>
          </a:p>
        </p:txBody>
      </p:sp>
      <p:graphicFrame>
        <p:nvGraphicFramePr>
          <p:cNvPr id="217" name="Google Shape;217;p51"/>
          <p:cNvGraphicFramePr/>
          <p:nvPr/>
        </p:nvGraphicFramePr>
        <p:xfrm>
          <a:off x="457188" y="1985785"/>
          <a:ext cx="3000000" cy="3000000"/>
        </p:xfrm>
        <a:graphic>
          <a:graphicData uri="http://schemas.openxmlformats.org/drawingml/2006/table">
            <a:tbl>
              <a:tblPr>
                <a:noFill/>
                <a:tableStyleId>{C22DDA10-9A39-4306-AB4C-68750CD5DC62}</a:tableStyleId>
              </a:tblPr>
              <a:tblGrid>
                <a:gridCol w="793000"/>
              </a:tblGrid>
              <a:tr h="79557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557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5575">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5575">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218" name="Google Shape;218;p5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78"/>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Chemical Reactions &amp; Properties of Matter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(Chemical Magic)</a:t>
            </a:r>
            <a:endParaRPr b="1">
              <a:solidFill>
                <a:schemeClr val="dk1"/>
              </a:solidFill>
              <a:latin typeface="Poppins"/>
              <a:ea typeface="Poppins"/>
              <a:cs typeface="Poppins"/>
              <a:sym typeface="Poppins"/>
            </a:endParaRPr>
          </a:p>
        </p:txBody>
      </p:sp>
      <p:graphicFrame>
        <p:nvGraphicFramePr>
          <p:cNvPr id="734" name="Google Shape;734;p78"/>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Conservation of Matter</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Are magic potions real?</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observe that a salt and vinegar solution will turn a dull penny shiny again indicating that substances can change other substances.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4.PS.1 </a:t>
                      </a:r>
                      <a:r>
                        <a:rPr lang="en" sz="800">
                          <a:solidFill>
                            <a:schemeClr val="dk1"/>
                          </a:solidFill>
                          <a:latin typeface="Poppins"/>
                          <a:ea typeface="Poppins"/>
                          <a:cs typeface="Poppins"/>
                          <a:sym typeface="Poppins"/>
                        </a:rPr>
                        <a:t>When objects break into smaller pieces, dissolve, or change state, the total amount of matter is conserved.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Dissolving &amp; Particulate Nature of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transform something worthless into gold?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coat a steel nail in copper by placing it into the solution that dissolved bits of the penny. Students realize that substances can change to become particles too small to be seen, but they still exist.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4.PS.1 </a:t>
                      </a:r>
                      <a:r>
                        <a:rPr lang="en" sz="800">
                          <a:solidFill>
                            <a:schemeClr val="dk1"/>
                          </a:solidFill>
                          <a:latin typeface="Poppins"/>
                          <a:ea typeface="Poppins"/>
                          <a:cs typeface="Poppins"/>
                          <a:sym typeface="Poppins"/>
                        </a:rPr>
                        <a:t>When objects break into smaller pieces, dissolve, or change state, the total amount of matter is conserved.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Properties of Matter</a:t>
                      </a:r>
                      <a:r>
                        <a:rPr b="1" lang="en" sz="800">
                          <a:solidFill>
                            <a:schemeClr val="dk1"/>
                          </a:solidFill>
                          <a:latin typeface="Poppins"/>
                          <a:ea typeface="Poppins"/>
                          <a:cs typeface="Poppins"/>
                          <a:sym typeface="Poppins"/>
                        </a:rPr>
                        <a:t>: Acids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would happen if you drank a glass of acid?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figure out that acids are very reactive substances. Students investigate reactions between different substances to determine how known acids react with other materials.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4.PS.1 </a:t>
                      </a:r>
                      <a:r>
                        <a:rPr lang="en" sz="800">
                          <a:solidFill>
                            <a:schemeClr val="dk1"/>
                          </a:solidFill>
                          <a:latin typeface="Poppins"/>
                          <a:ea typeface="Poppins"/>
                          <a:cs typeface="Poppins"/>
                          <a:sym typeface="Poppins"/>
                        </a:rPr>
                        <a:t>When objects break into smaller pieces, dissolve, or change state, the total amount of matter is conserved.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Chemical Reactions</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fireworks, rubber, and Silly Putty have in common?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combine different substances together to discover that chemical reactions can create new substances.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4.PS.1 </a:t>
                      </a:r>
                      <a:r>
                        <a:rPr lang="en" sz="800">
                          <a:solidFill>
                            <a:schemeClr val="dk1"/>
                          </a:solidFill>
                          <a:latin typeface="Poppins"/>
                          <a:ea typeface="Poppins"/>
                          <a:cs typeface="Poppins"/>
                          <a:sym typeface="Poppins"/>
                        </a:rPr>
                        <a:t>When objects break into smaller pieces, dissolve, or change state, the total amount of matter is conserved.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Gases &amp; Particle Models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Why do some things explode?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investigate and model the reaction between baking soda and vinegar. They figure out that gases are made of particles too small to be seen.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4.PS.1 </a:t>
                      </a:r>
                      <a:r>
                        <a:rPr lang="en" sz="800">
                          <a:solidFill>
                            <a:schemeClr val="dk1"/>
                          </a:solidFill>
                          <a:latin typeface="Poppins"/>
                          <a:ea typeface="Poppins"/>
                          <a:cs typeface="Poppins"/>
                          <a:sym typeface="Poppins"/>
                        </a:rPr>
                        <a:t>When objects break into smaller pieces, dissolve, or change state, the total amount of matter is conserved.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735" name="Google Shape;735;p78"/>
          <p:cNvPicPr preferRelativeResize="0"/>
          <p:nvPr/>
        </p:nvPicPr>
        <p:blipFill>
          <a:blip r:embed="rId10">
            <a:alphaModFix/>
          </a:blip>
          <a:stretch>
            <a:fillRect/>
          </a:stretch>
        </p:blipFill>
        <p:spPr>
          <a:xfrm>
            <a:off x="457200" y="1939425"/>
            <a:ext cx="914400" cy="5181600"/>
          </a:xfrm>
          <a:prstGeom prst="rect">
            <a:avLst/>
          </a:prstGeom>
          <a:noFill/>
          <a:ln>
            <a:noFill/>
          </a:ln>
        </p:spPr>
      </p:pic>
      <p:graphicFrame>
        <p:nvGraphicFramePr>
          <p:cNvPr id="736" name="Google Shape;736;p78"/>
          <p:cNvGraphicFramePr/>
          <p:nvPr/>
        </p:nvGraphicFramePr>
        <p:xfrm>
          <a:off x="457188" y="1939435"/>
          <a:ext cx="3000000" cy="3000000"/>
        </p:xfrm>
        <a:graphic>
          <a:graphicData uri="http://schemas.openxmlformats.org/drawingml/2006/table">
            <a:tbl>
              <a:tblPr>
                <a:noFill/>
                <a:tableStyleId>{C22DDA10-9A39-4306-AB4C-68750CD5DC62}</a:tableStyleId>
              </a:tblPr>
              <a:tblGrid>
                <a:gridCol w="696475"/>
              </a:tblGrid>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3035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737" name="Google Shape;737;p78"/>
          <p:cNvSpPr/>
          <p:nvPr/>
        </p:nvSpPr>
        <p:spPr>
          <a:xfrm>
            <a:off x="0" y="0"/>
            <a:ext cx="10080000" cy="10335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38" name="Google Shape;738;p78"/>
          <p:cNvPicPr preferRelativeResize="0"/>
          <p:nvPr/>
        </p:nvPicPr>
        <p:blipFill>
          <a:blip r:embed="rId16">
            <a:alphaModFix/>
          </a:blip>
          <a:stretch>
            <a:fillRect/>
          </a:stretch>
        </p:blipFill>
        <p:spPr>
          <a:xfrm>
            <a:off x="7953375" y="305775"/>
            <a:ext cx="1647825" cy="209550"/>
          </a:xfrm>
          <a:prstGeom prst="rect">
            <a:avLst/>
          </a:prstGeom>
          <a:noFill/>
          <a:ln>
            <a:noFill/>
          </a:ln>
        </p:spPr>
      </p:pic>
      <p:sp>
        <p:nvSpPr>
          <p:cNvPr id="739" name="Google Shape;739;p78"/>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Physical Science</a:t>
            </a:r>
            <a:endParaRPr sz="1200">
              <a:latin typeface="Poppins"/>
              <a:ea typeface="Poppins"/>
              <a:cs typeface="Poppins"/>
              <a:sym typeface="Poppins"/>
            </a:endParaRPr>
          </a:p>
        </p:txBody>
      </p:sp>
      <p:grpSp>
        <p:nvGrpSpPr>
          <p:cNvPr id="740" name="Google Shape;740;p78"/>
          <p:cNvGrpSpPr/>
          <p:nvPr/>
        </p:nvGrpSpPr>
        <p:grpSpPr>
          <a:xfrm>
            <a:off x="533400" y="675263"/>
            <a:ext cx="7886700" cy="307800"/>
            <a:chOff x="1485900" y="5127425"/>
            <a:chExt cx="7886700" cy="307800"/>
          </a:xfrm>
        </p:grpSpPr>
        <p:grpSp>
          <p:nvGrpSpPr>
            <p:cNvPr id="741" name="Google Shape;741;p78"/>
            <p:cNvGrpSpPr/>
            <p:nvPr/>
          </p:nvGrpSpPr>
          <p:grpSpPr>
            <a:xfrm>
              <a:off x="1485900" y="5167025"/>
              <a:ext cx="7886700" cy="228600"/>
              <a:chOff x="1485900" y="5233700"/>
              <a:chExt cx="7886700" cy="228600"/>
            </a:xfrm>
          </p:grpSpPr>
          <p:sp>
            <p:nvSpPr>
              <p:cNvPr id="742" name="Google Shape;742;p78"/>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78"/>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4" name="Google Shape;744;p78"/>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5th grade on our site</a:t>
              </a:r>
              <a:r>
                <a:rPr i="1" lang="en" sz="800">
                  <a:latin typeface="Poppins"/>
                  <a:ea typeface="Poppins"/>
                  <a:cs typeface="Poppins"/>
                  <a:sym typeface="Poppins"/>
                </a:rPr>
                <a:t>, but we recommend teaching all lessons in 4th grade if you are following Ohio Standards.</a:t>
              </a:r>
              <a:endParaRPr i="1" sz="800">
                <a:latin typeface="Poppins"/>
                <a:ea typeface="Poppins"/>
                <a:cs typeface="Poppins"/>
                <a:sym typeface="Poppins"/>
              </a:endParaRPr>
            </a:p>
          </p:txBody>
        </p:sp>
      </p:grpSp>
      <p:sp>
        <p:nvSpPr>
          <p:cNvPr id="745" name="Google Shape;745;p78"/>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746" name="Google Shape;746;p78"/>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id="751" name="Google Shape;751;p79"/>
          <p:cNvPicPr preferRelativeResize="0"/>
          <p:nvPr/>
        </p:nvPicPr>
        <p:blipFill rotWithShape="1">
          <a:blip r:embed="rId3">
            <a:alphaModFix/>
          </a:blip>
          <a:srcRect b="4111" l="0" r="0" t="4120"/>
          <a:stretch/>
        </p:blipFill>
        <p:spPr>
          <a:xfrm>
            <a:off x="456150" y="4382800"/>
            <a:ext cx="997011" cy="1051500"/>
          </a:xfrm>
          <a:prstGeom prst="rect">
            <a:avLst/>
          </a:prstGeom>
          <a:noFill/>
          <a:ln>
            <a:noFill/>
          </a:ln>
        </p:spPr>
      </p:pic>
      <p:sp>
        <p:nvSpPr>
          <p:cNvPr id="752" name="Google Shape;752;p79"/>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Electricity, Light, &amp; Heat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(Electricity, Light &amp; Heat)</a:t>
            </a:r>
            <a:endParaRPr sz="1200">
              <a:latin typeface="Poppins"/>
              <a:ea typeface="Poppins"/>
              <a:cs typeface="Poppins"/>
              <a:sym typeface="Poppins"/>
            </a:endParaRPr>
          </a:p>
        </p:txBody>
      </p:sp>
      <p:pic>
        <p:nvPicPr>
          <p:cNvPr id="753" name="Google Shape;753;p79"/>
          <p:cNvPicPr preferRelativeResize="0"/>
          <p:nvPr/>
        </p:nvPicPr>
        <p:blipFill rotWithShape="1">
          <a:blip r:embed="rId6">
            <a:alphaModFix/>
          </a:blip>
          <a:srcRect b="17156" l="0" r="0" t="0"/>
          <a:stretch/>
        </p:blipFill>
        <p:spPr>
          <a:xfrm>
            <a:off x="457200" y="1985750"/>
            <a:ext cx="1327137" cy="1033500"/>
          </a:xfrm>
          <a:prstGeom prst="rect">
            <a:avLst/>
          </a:prstGeom>
          <a:noFill/>
          <a:ln>
            <a:noFill/>
          </a:ln>
        </p:spPr>
      </p:pic>
      <p:sp>
        <p:nvSpPr>
          <p:cNvPr id="754" name="Google Shape;754;p79"/>
          <p:cNvSpPr/>
          <p:nvPr/>
        </p:nvSpPr>
        <p:spPr>
          <a:xfrm>
            <a:off x="456151" y="1985744"/>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7">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755" name="Google Shape;755;p79"/>
          <p:cNvSpPr/>
          <p:nvPr/>
        </p:nvSpPr>
        <p:spPr>
          <a:xfrm>
            <a:off x="457200" y="437470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8">
                  <a:extLst>
                    <a:ext uri="{A12FA001-AC4F-418D-AE19-62706E023703}">
                      <ahyp:hlinkClr val="tx"/>
                    </a:ext>
                  </a:extLst>
                </a:hlinkClick>
              </a:rPr>
              <a:t>Lesson </a:t>
            </a:r>
            <a:r>
              <a:rPr b="1" lang="en" sz="800">
                <a:solidFill>
                  <a:schemeClr val="lt1"/>
                </a:solidFill>
                <a:latin typeface="Poppins"/>
                <a:ea typeface="Poppins"/>
                <a:cs typeface="Poppins"/>
                <a:sym typeface="Poppins"/>
              </a:rPr>
              <a:t>3</a:t>
            </a:r>
            <a:endParaRPr b="1" sz="800">
              <a:solidFill>
                <a:schemeClr val="lt1"/>
              </a:solidFill>
              <a:latin typeface="Poppins"/>
              <a:ea typeface="Poppins"/>
              <a:cs typeface="Poppins"/>
              <a:sym typeface="Poppins"/>
            </a:endParaRPr>
          </a:p>
        </p:txBody>
      </p:sp>
      <p:pic>
        <p:nvPicPr>
          <p:cNvPr id="756" name="Google Shape;756;p79"/>
          <p:cNvPicPr preferRelativeResize="0"/>
          <p:nvPr/>
        </p:nvPicPr>
        <p:blipFill rotWithShape="1">
          <a:blip r:embed="rId9">
            <a:alphaModFix/>
          </a:blip>
          <a:srcRect b="49494" l="0" r="0" t="24954"/>
          <a:stretch/>
        </p:blipFill>
        <p:spPr>
          <a:xfrm>
            <a:off x="456150" y="3007875"/>
            <a:ext cx="1110787" cy="1382050"/>
          </a:xfrm>
          <a:prstGeom prst="rect">
            <a:avLst/>
          </a:prstGeom>
          <a:noFill/>
          <a:ln>
            <a:noFill/>
          </a:ln>
        </p:spPr>
      </p:pic>
      <p:sp>
        <p:nvSpPr>
          <p:cNvPr id="757" name="Google Shape;757;p79"/>
          <p:cNvSpPr/>
          <p:nvPr/>
        </p:nvSpPr>
        <p:spPr>
          <a:xfrm>
            <a:off x="457200" y="3006809"/>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a:t>
            </a:r>
            <a:r>
              <a:rPr b="1" lang="en" sz="800">
                <a:solidFill>
                  <a:schemeClr val="lt1"/>
                </a:solidFill>
                <a:latin typeface="Poppins"/>
                <a:ea typeface="Poppins"/>
                <a:cs typeface="Poppins"/>
                <a:sym typeface="Poppins"/>
              </a:rPr>
              <a:t>2</a:t>
            </a:r>
            <a:endParaRPr b="1" sz="800">
              <a:solidFill>
                <a:schemeClr val="lt1"/>
              </a:solidFill>
              <a:latin typeface="Poppins"/>
              <a:ea typeface="Poppins"/>
              <a:cs typeface="Poppins"/>
              <a:sym typeface="Poppins"/>
            </a:endParaRPr>
          </a:p>
        </p:txBody>
      </p:sp>
      <p:graphicFrame>
        <p:nvGraphicFramePr>
          <p:cNvPr id="758" name="Google Shape;758;p79"/>
          <p:cNvGraphicFramePr/>
          <p:nvPr/>
        </p:nvGraphicFramePr>
        <p:xfrm>
          <a:off x="457188" y="1589560"/>
          <a:ext cx="3000000" cy="3000000"/>
        </p:xfrm>
        <a:graphic>
          <a:graphicData uri="http://schemas.openxmlformats.org/drawingml/2006/table">
            <a:tbl>
              <a:tblPr>
                <a:noFill/>
                <a:tableStyleId>{C22DDA10-9A39-4306-AB4C-68750CD5DC62}</a:tableStyleId>
              </a:tblPr>
              <a:tblGrid>
                <a:gridCol w="914400"/>
                <a:gridCol w="2076975"/>
                <a:gridCol w="2999375"/>
                <a:gridCol w="3153250"/>
              </a:tblGrid>
              <a:tr h="6015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Ohio’s Learning Standards for Science</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280625">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✨New!✨</a:t>
                      </a:r>
                      <a:endParaRPr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11">
                            <a:extLst>
                              <a:ext uri="{A12FA001-AC4F-418D-AE19-62706E023703}">
                                <ahyp:hlinkClr val="tx"/>
                              </a:ext>
                            </a:extLst>
                          </a:hlinkClick>
                        </a:rPr>
                        <a:t>Renewable Energy &amp; Natural Resources</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What’s the best way to light up a city?</a:t>
                      </a:r>
                      <a:endParaRPr b="1" i="1" sz="800">
                        <a:solidFill>
                          <a:srgbClr val="9E9E9E"/>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Students evaluate the advantages and disadvantages of wind, water, and solar energy to power a town. Students obtain and evaluate information about the needs of each source of energy and analyze and interpret data about the town’s resources.</a:t>
                      </a:r>
                      <a:endParaRPr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3.ESS.2 </a:t>
                      </a:r>
                      <a:r>
                        <a:rPr i="1" lang="en" sz="800">
                          <a:solidFill>
                            <a:srgbClr val="9E9E9E"/>
                          </a:solidFill>
                          <a:latin typeface="Poppins"/>
                          <a:ea typeface="Poppins"/>
                          <a:cs typeface="Poppins"/>
                          <a:sym typeface="Poppins"/>
                        </a:rPr>
                        <a:t>Earth’s resources can be used for energy.</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3.ESS.3 </a:t>
                      </a:r>
                      <a:r>
                        <a:rPr i="1" lang="en" sz="800">
                          <a:solidFill>
                            <a:srgbClr val="9E9E9E"/>
                          </a:solidFill>
                          <a:latin typeface="Poppins"/>
                          <a:ea typeface="Poppins"/>
                          <a:cs typeface="Poppins"/>
                          <a:sym typeface="Poppins"/>
                        </a:rPr>
                        <a:t>Some of Earth’s resources are limited.</a:t>
                      </a:r>
                      <a:endParaRPr b="1" i="1" sz="800">
                        <a:solidFill>
                          <a:srgbClr val="9E9E9E"/>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136790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Electrical Energy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What if there were no electricity?</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design a flashlight with an on/off switch, using batteries, flights, and tin foil. Students figure out that electricity can be transformed to other forms of energy, such as movement, light, and heat.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4.PS.2 </a:t>
                      </a:r>
                      <a:r>
                        <a:rPr lang="en" sz="800">
                          <a:solidFill>
                            <a:schemeClr val="dk1"/>
                          </a:solidFill>
                          <a:latin typeface="Poppins"/>
                          <a:ea typeface="Poppins"/>
                          <a:cs typeface="Poppins"/>
                          <a:sym typeface="Poppins"/>
                        </a:rPr>
                        <a:t>Energy can be transferred from one location to another or can be transformed from one form to another.</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10443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Heat Energy &amp; Energy Transfer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How long did it take to travel across the country before cars and planes?</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build a paper spinner and conduct an investigation to explain how heat makes things move. Students realize that heat energy can be transformed into motion energy using a turbine.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4.PS.2 </a:t>
                      </a:r>
                      <a:r>
                        <a:rPr lang="en" sz="800">
                          <a:solidFill>
                            <a:schemeClr val="dk1"/>
                          </a:solidFill>
                          <a:latin typeface="Poppins"/>
                          <a:ea typeface="Poppins"/>
                          <a:cs typeface="Poppins"/>
                          <a:sym typeface="Poppins"/>
                        </a:rPr>
                        <a:t>Energy can be transferred from one location to another or can be transformed from one form to another.</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759" name="Google Shape;759;p79"/>
          <p:cNvSpPr/>
          <p:nvPr/>
        </p:nvSpPr>
        <p:spPr>
          <a:xfrm>
            <a:off x="0" y="0"/>
            <a:ext cx="10080000" cy="914400"/>
          </a:xfrm>
          <a:prstGeom prst="rect">
            <a:avLst/>
          </a:prstGeom>
          <a:solidFill>
            <a:srgbClr val="499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60" name="Google Shape;760;p79"/>
          <p:cNvPicPr preferRelativeResize="0"/>
          <p:nvPr/>
        </p:nvPicPr>
        <p:blipFill>
          <a:blip r:embed="rId16">
            <a:alphaModFix/>
          </a:blip>
          <a:stretch>
            <a:fillRect/>
          </a:stretch>
        </p:blipFill>
        <p:spPr>
          <a:xfrm>
            <a:off x="7953375" y="305775"/>
            <a:ext cx="1647825" cy="209550"/>
          </a:xfrm>
          <a:prstGeom prst="rect">
            <a:avLst/>
          </a:prstGeom>
          <a:noFill/>
          <a:ln>
            <a:noFill/>
          </a:ln>
        </p:spPr>
      </p:pic>
      <p:sp>
        <p:nvSpPr>
          <p:cNvPr id="761" name="Google Shape;761;p79"/>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4th Grade - Physical Science</a:t>
            </a:r>
            <a:endParaRPr sz="1200">
              <a:latin typeface="Poppins"/>
              <a:ea typeface="Poppins"/>
              <a:cs typeface="Poppins"/>
              <a:sym typeface="Poppins"/>
            </a:endParaRPr>
          </a:p>
        </p:txBody>
      </p:sp>
      <p:grpSp>
        <p:nvGrpSpPr>
          <p:cNvPr id="762" name="Google Shape;762;p79"/>
          <p:cNvGrpSpPr/>
          <p:nvPr/>
        </p:nvGrpSpPr>
        <p:grpSpPr>
          <a:xfrm>
            <a:off x="1504950" y="2017500"/>
            <a:ext cx="7886700" cy="307800"/>
            <a:chOff x="1485900" y="5127425"/>
            <a:chExt cx="7886700" cy="307800"/>
          </a:xfrm>
        </p:grpSpPr>
        <p:grpSp>
          <p:nvGrpSpPr>
            <p:cNvPr id="763" name="Google Shape;763;p79"/>
            <p:cNvGrpSpPr/>
            <p:nvPr/>
          </p:nvGrpSpPr>
          <p:grpSpPr>
            <a:xfrm>
              <a:off x="1485900" y="5167025"/>
              <a:ext cx="7886700" cy="228600"/>
              <a:chOff x="1485900" y="5233700"/>
              <a:chExt cx="7886700" cy="228600"/>
            </a:xfrm>
          </p:grpSpPr>
          <p:sp>
            <p:nvSpPr>
              <p:cNvPr id="764" name="Google Shape;764;p79"/>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79"/>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6" name="Google Shape;766;p79"/>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Ohio Standards.</a:t>
              </a:r>
              <a:endParaRPr i="1" sz="800">
                <a:latin typeface="Poppins"/>
                <a:ea typeface="Poppins"/>
                <a:cs typeface="Poppins"/>
                <a:sym typeface="Poppins"/>
              </a:endParaRPr>
            </a:p>
          </p:txBody>
        </p:sp>
      </p:grpSp>
      <p:sp>
        <p:nvSpPr>
          <p:cNvPr id="767" name="Google Shape;767;p79"/>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768" name="Google Shape;768;p79"/>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80"/>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Ecosystems &amp; The Food Web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(Web of Life)</a:t>
            </a:r>
            <a:r>
              <a:rPr lang="en" sz="1200">
                <a:solidFill>
                  <a:schemeClr val="dk1"/>
                </a:solidFill>
                <a:latin typeface="Poppins"/>
                <a:ea typeface="Poppins"/>
                <a:cs typeface="Poppins"/>
                <a:sym typeface="Poppins"/>
              </a:rPr>
              <a:t>• Page 1 of 2</a:t>
            </a:r>
            <a:endParaRPr b="1" sz="1200">
              <a:solidFill>
                <a:schemeClr val="dk1"/>
              </a:solidFill>
              <a:latin typeface="Poppins"/>
              <a:ea typeface="Poppins"/>
              <a:cs typeface="Poppins"/>
              <a:sym typeface="Poppins"/>
            </a:endParaRPr>
          </a:p>
        </p:txBody>
      </p:sp>
      <p:sp>
        <p:nvSpPr>
          <p:cNvPr id="774" name="Google Shape;774;p80"/>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75" name="Google Shape;775;p80"/>
          <p:cNvPicPr preferRelativeResize="0"/>
          <p:nvPr/>
        </p:nvPicPr>
        <p:blipFill>
          <a:blip r:embed="rId5">
            <a:alphaModFix/>
          </a:blip>
          <a:stretch>
            <a:fillRect/>
          </a:stretch>
        </p:blipFill>
        <p:spPr>
          <a:xfrm>
            <a:off x="7953375" y="305775"/>
            <a:ext cx="1647825" cy="209550"/>
          </a:xfrm>
          <a:prstGeom prst="rect">
            <a:avLst/>
          </a:prstGeom>
          <a:noFill/>
          <a:ln>
            <a:noFill/>
          </a:ln>
        </p:spPr>
      </p:pic>
      <p:sp>
        <p:nvSpPr>
          <p:cNvPr id="776" name="Google Shape;776;p80"/>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Life Science</a:t>
            </a:r>
            <a:endParaRPr sz="1200">
              <a:latin typeface="Poppins"/>
              <a:ea typeface="Poppins"/>
              <a:cs typeface="Poppins"/>
              <a:sym typeface="Poppins"/>
            </a:endParaRPr>
          </a:p>
        </p:txBody>
      </p:sp>
      <p:sp>
        <p:nvSpPr>
          <p:cNvPr id="777" name="Google Shape;777;p80"/>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pic>
        <p:nvPicPr>
          <p:cNvPr id="778" name="Google Shape;778;p80" title="5_Life_4.png"/>
          <p:cNvPicPr preferRelativeResize="0"/>
          <p:nvPr/>
        </p:nvPicPr>
        <p:blipFill rotWithShape="1">
          <a:blip r:embed="rId7">
            <a:alphaModFix/>
          </a:blip>
          <a:srcRect b="0" l="20944" r="10293" t="0"/>
          <a:stretch/>
        </p:blipFill>
        <p:spPr>
          <a:xfrm>
            <a:off x="460875" y="5119825"/>
            <a:ext cx="1025025" cy="1044900"/>
          </a:xfrm>
          <a:prstGeom prst="rect">
            <a:avLst/>
          </a:prstGeom>
          <a:noFill/>
          <a:ln>
            <a:noFill/>
          </a:ln>
        </p:spPr>
      </p:pic>
      <p:pic>
        <p:nvPicPr>
          <p:cNvPr id="779" name="Google Shape;779;p80" title="image (11).png"/>
          <p:cNvPicPr preferRelativeResize="0"/>
          <p:nvPr/>
        </p:nvPicPr>
        <p:blipFill rotWithShape="1">
          <a:blip r:embed="rId8">
            <a:alphaModFix/>
          </a:blip>
          <a:srcRect b="0" l="28433" r="-19624" t="0"/>
          <a:stretch/>
        </p:blipFill>
        <p:spPr>
          <a:xfrm>
            <a:off x="457200" y="4034000"/>
            <a:ext cx="1301750" cy="1085825"/>
          </a:xfrm>
          <a:prstGeom prst="rect">
            <a:avLst/>
          </a:prstGeom>
          <a:noFill/>
          <a:ln>
            <a:noFill/>
          </a:ln>
        </p:spPr>
      </p:pic>
      <p:pic>
        <p:nvPicPr>
          <p:cNvPr id="780" name="Google Shape;780;p80" title="image (10).png"/>
          <p:cNvPicPr preferRelativeResize="0"/>
          <p:nvPr/>
        </p:nvPicPr>
        <p:blipFill rotWithShape="1">
          <a:blip r:embed="rId9">
            <a:alphaModFix/>
          </a:blip>
          <a:srcRect b="0" l="3140" r="32887" t="0"/>
          <a:stretch/>
        </p:blipFill>
        <p:spPr>
          <a:xfrm>
            <a:off x="460875" y="3053550"/>
            <a:ext cx="1025025" cy="980450"/>
          </a:xfrm>
          <a:prstGeom prst="rect">
            <a:avLst/>
          </a:prstGeom>
          <a:noFill/>
          <a:ln>
            <a:noFill/>
          </a:ln>
        </p:spPr>
      </p:pic>
      <p:pic>
        <p:nvPicPr>
          <p:cNvPr id="781" name="Google Shape;781;p80" title="image (9).png"/>
          <p:cNvPicPr preferRelativeResize="0"/>
          <p:nvPr/>
        </p:nvPicPr>
        <p:blipFill rotWithShape="1">
          <a:blip r:embed="rId10">
            <a:alphaModFix/>
          </a:blip>
          <a:srcRect b="0" l="26312" r="-13931" t="0"/>
          <a:stretch/>
        </p:blipFill>
        <p:spPr>
          <a:xfrm>
            <a:off x="448050" y="2008650"/>
            <a:ext cx="1253750" cy="1044900"/>
          </a:xfrm>
          <a:prstGeom prst="rect">
            <a:avLst/>
          </a:prstGeom>
          <a:noFill/>
          <a:ln>
            <a:noFill/>
          </a:ln>
        </p:spPr>
      </p:pic>
      <p:sp>
        <p:nvSpPr>
          <p:cNvPr id="782" name="Google Shape;782;p80"/>
          <p:cNvSpPr/>
          <p:nvPr/>
        </p:nvSpPr>
        <p:spPr>
          <a:xfrm>
            <a:off x="459600" y="3053542"/>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783" name="Google Shape;783;p80"/>
          <p:cNvSpPr/>
          <p:nvPr/>
        </p:nvSpPr>
        <p:spPr>
          <a:xfrm>
            <a:off x="458551" y="2017494"/>
            <a:ext cx="6879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784" name="Google Shape;784;p80"/>
          <p:cNvSpPr/>
          <p:nvPr/>
        </p:nvSpPr>
        <p:spPr>
          <a:xfrm>
            <a:off x="459600" y="4034008"/>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785" name="Google Shape;785;p80"/>
          <p:cNvSpPr/>
          <p:nvPr/>
        </p:nvSpPr>
        <p:spPr>
          <a:xfrm>
            <a:off x="459600" y="5119830"/>
            <a:ext cx="685800" cy="274200"/>
          </a:xfrm>
          <a:prstGeom prst="rect">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graphicFrame>
        <p:nvGraphicFramePr>
          <p:cNvPr id="786" name="Google Shape;786;p80"/>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305350"/>
                <a:gridCol w="2109900"/>
                <a:gridCol w="3700050"/>
              </a:tblGrid>
              <a:tr h="47407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739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None/>
                      </a:pPr>
                      <a:r>
                        <a:rPr b="1" lang="en" sz="800">
                          <a:solidFill>
                            <a:schemeClr val="dk1"/>
                          </a:solidFill>
                          <a:latin typeface="Poppins"/>
                          <a:ea typeface="Poppins"/>
                          <a:cs typeface="Poppins"/>
                          <a:sym typeface="Poppins"/>
                        </a:rPr>
                        <a:t>Food Chains &amp; Matter Flow</a:t>
                      </a:r>
                      <a:endParaRPr b="1" sz="800" strike="sngStrike">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What if all the ants disappeared?</a:t>
                      </a:r>
                      <a:endParaRPr b="1" sz="800">
                        <a:latin typeface="Poppins"/>
                        <a:ea typeface="Poppins"/>
                        <a:cs typeface="Poppins"/>
                        <a:sym typeface="Poppins"/>
                      </a:endParaRPr>
                    </a:p>
                  </a:txBody>
                  <a:tcPr marT="91425" marB="91425" marR="91425" marL="5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Students construct models of food chains by linking cards discovering that different interrelationships exist between organisms.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5.LS.1 </a:t>
                      </a:r>
                      <a:r>
                        <a:rPr lang="en" sz="800">
                          <a:solidFill>
                            <a:schemeClr val="dk1"/>
                          </a:solidFill>
                          <a:latin typeface="Poppins"/>
                          <a:ea typeface="Poppins"/>
                          <a:cs typeface="Poppins"/>
                          <a:sym typeface="Poppins"/>
                        </a:rPr>
                        <a:t>Organisms perform a variety of roles in an ecosystem.</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804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Plant Growth &amp; Matter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does a tiny seed become one of the heaviest trees on Earth?</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gather evidence through a series of virtual experiments to construct an argument that plants use mostly air and water as the materials for their growth.</a:t>
                      </a:r>
                      <a:endParaRPr sz="800">
                        <a:solidFill>
                          <a:srgbClr val="000000"/>
                        </a:solidFill>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5.LS.1 </a:t>
                      </a:r>
                      <a:r>
                        <a:rPr lang="en" sz="800">
                          <a:solidFill>
                            <a:schemeClr val="dk1"/>
                          </a:solidFill>
                          <a:latin typeface="Poppins"/>
                          <a:ea typeface="Poppins"/>
                          <a:cs typeface="Poppins"/>
                          <a:sym typeface="Poppins"/>
                        </a:rPr>
                        <a:t>Organisms perform a variety of roles in an ecosystem.</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858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✨New!✨</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Decomposers &amp; Matter </a:t>
                      </a:r>
                      <a:r>
                        <a:rPr b="1" lang="en" sz="800">
                          <a:solidFill>
                            <a:schemeClr val="dk1"/>
                          </a:solidFill>
                          <a:latin typeface="Poppins"/>
                          <a:ea typeface="Poppins"/>
                          <a:cs typeface="Poppins"/>
                          <a:sym typeface="Poppins"/>
                        </a:rPr>
                        <a:t>Flow</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Where do fallen leaves go?</a:t>
                      </a:r>
                      <a:endParaRPr b="1"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conduct an investigation to gain an understanding of the important role that decomposers play in recycling matter from dead leaves back into the environment. </a:t>
                      </a:r>
                      <a:endParaRPr sz="800">
                        <a:solidFill>
                          <a:srgbClr val="000000"/>
                        </a:solidFill>
                        <a:highlight>
                          <a:schemeClr val="accent6"/>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5.LS.1 </a:t>
                      </a:r>
                      <a:r>
                        <a:rPr lang="en" sz="800">
                          <a:solidFill>
                            <a:schemeClr val="dk1"/>
                          </a:solidFill>
                          <a:latin typeface="Poppins"/>
                          <a:ea typeface="Poppins"/>
                          <a:cs typeface="Poppins"/>
                          <a:sym typeface="Poppins"/>
                        </a:rPr>
                        <a:t>Organisms perform a variety of roles in an ecosystem.</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highlight>
                          <a:schemeClr val="accent6"/>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363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7">
                            <a:extLst>
                              <a:ext uri="{A12FA001-AC4F-418D-AE19-62706E023703}">
                                <ahyp:hlinkClr val="tx"/>
                              </a:ext>
                            </a:extLst>
                          </a:hlinkClick>
                        </a:rPr>
                        <a:t>Decomposers</a:t>
                      </a:r>
                      <a:r>
                        <a:rPr b="1" lang="en" sz="800">
                          <a:latin typeface="Poppins"/>
                          <a:ea typeface="Poppins"/>
                          <a:cs typeface="Poppins"/>
                          <a:sym typeface="Poppins"/>
                        </a:rPr>
                        <a:t> &amp; Soil Nutrients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Do worms really eat dirt?</a:t>
                      </a:r>
                      <a:endParaRPr sz="800">
                        <a:solidFill>
                          <a:srgbClr val="000000"/>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worms to realize that worms act as decomposers to eat dead matter in an ecosystem and cycle nutrients into the soil.</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5.LS.1 </a:t>
                      </a:r>
                      <a:r>
                        <a:rPr lang="en" sz="800">
                          <a:solidFill>
                            <a:schemeClr val="dk1"/>
                          </a:solidFill>
                          <a:latin typeface="Poppins"/>
                          <a:ea typeface="Poppins"/>
                          <a:cs typeface="Poppins"/>
                          <a:sym typeface="Poppins"/>
                        </a:rPr>
                        <a:t>Organisms perform a variety of roles in an ecosystem.</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5.LS.2 </a:t>
                      </a:r>
                      <a:r>
                        <a:rPr lang="en" sz="800">
                          <a:solidFill>
                            <a:schemeClr val="dk1"/>
                          </a:solidFill>
                          <a:latin typeface="Poppins"/>
                          <a:ea typeface="Poppins"/>
                          <a:cs typeface="Poppins"/>
                          <a:sym typeface="Poppins"/>
                        </a:rPr>
                        <a:t>All of the processes that take place within organisms require energy.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r>
            </a:tbl>
          </a:graphicData>
        </a:graphic>
      </p:graphicFrame>
      <p:sp>
        <p:nvSpPr>
          <p:cNvPr id="787" name="Google Shape;787;p80"/>
          <p:cNvSpPr txBox="1"/>
          <p:nvPr/>
        </p:nvSpPr>
        <p:spPr>
          <a:xfrm>
            <a:off x="443100" y="6173150"/>
            <a:ext cx="3000000" cy="307800"/>
          </a:xfrm>
          <a:prstGeom prst="rect">
            <a:avLst/>
          </a:prstGeom>
          <a:noFill/>
          <a:ln>
            <a:noFill/>
          </a:ln>
        </p:spPr>
        <p:txBody>
          <a:bodyPr anchorCtr="0" anchor="t" bIns="91425" lIns="0" spcFirstLastPara="1" rIns="91425" wrap="square" tIns="91425">
            <a:spAutoFit/>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Continued on next page</a:t>
            </a:r>
            <a:endParaRPr/>
          </a:p>
        </p:txBody>
      </p:sp>
      <p:sp>
        <p:nvSpPr>
          <p:cNvPr id="788" name="Google Shape;788;p80"/>
          <p:cNvSpPr txBox="1"/>
          <p:nvPr/>
        </p:nvSpPr>
        <p:spPr>
          <a:xfrm>
            <a:off x="5531575" y="6190492"/>
            <a:ext cx="4100100" cy="307800"/>
          </a:xfrm>
          <a:prstGeom prst="rect">
            <a:avLst/>
          </a:prstGeom>
          <a:noFill/>
          <a:ln>
            <a:noFill/>
          </a:ln>
        </p:spPr>
        <p:txBody>
          <a:bodyPr anchorCtr="0" anchor="t" bIns="91425" lIns="91425" spcFirstLastPara="1" rIns="91425" wrap="square" tIns="91425">
            <a:spAutoFit/>
          </a:bodyPr>
          <a:lstStyle/>
          <a:p>
            <a:pPr indent="0" lvl="0" marL="137160" marR="36709" rtl="0" algn="r">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b="1" lang="en" sz="800">
                <a:solidFill>
                  <a:srgbClr val="000000"/>
                </a:solidFill>
                <a:latin typeface="Poppins"/>
                <a:ea typeface="Poppins"/>
                <a:cs typeface="Poppins"/>
                <a:sym typeface="Poppins"/>
              </a:rPr>
              <a:t> </a:t>
            </a:r>
            <a:r>
              <a:rPr lang="en" sz="800">
                <a:solidFill>
                  <a:srgbClr val="000000"/>
                </a:solidFill>
                <a:latin typeface="Poppins"/>
                <a:ea typeface="Poppins"/>
                <a:cs typeface="Poppins"/>
                <a:sym typeface="Poppins"/>
              </a:rPr>
              <a:t>New Lesson</a:t>
            </a:r>
            <a:endParaRPr sz="800">
              <a:latin typeface="Poppins"/>
              <a:ea typeface="Poppins"/>
              <a:cs typeface="Poppins"/>
              <a:sym typeface="Poppins"/>
            </a:endParaRPr>
          </a:p>
        </p:txBody>
      </p:sp>
      <p:sp>
        <p:nvSpPr>
          <p:cNvPr id="789" name="Google Shape;789;p80"/>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81"/>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95" name="Google Shape;795;p81"/>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796" name="Google Shape;796;p81"/>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Life Science</a:t>
            </a:r>
            <a:endParaRPr sz="1200">
              <a:latin typeface="Poppins"/>
              <a:ea typeface="Poppins"/>
              <a:cs typeface="Poppins"/>
              <a:sym typeface="Poppins"/>
            </a:endParaRPr>
          </a:p>
        </p:txBody>
      </p:sp>
      <p:sp>
        <p:nvSpPr>
          <p:cNvPr id="797" name="Google Shape;797;p81"/>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798" name="Google Shape;798;p81"/>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5">
                  <a:extLst>
                    <a:ext uri="{A12FA001-AC4F-418D-AE19-62706E023703}">
                      <ahyp:hlinkClr val="tx"/>
                    </a:ext>
                  </a:extLst>
                </a:hlinkClick>
              </a:rPr>
              <a:t>Ecosystems &amp; The Food Web </a:t>
            </a:r>
            <a:r>
              <a:rPr lang="en" sz="1200">
                <a:solidFill>
                  <a:srgbClr val="000000"/>
                </a:solidFill>
                <a:uFill>
                  <a:noFill/>
                </a:uFill>
                <a:latin typeface="Poppins"/>
                <a:ea typeface="Poppins"/>
                <a:cs typeface="Poppins"/>
                <a:sym typeface="Poppins"/>
                <a:hlinkClick r:id="rId6">
                  <a:extLst>
                    <a:ext uri="{A12FA001-AC4F-418D-AE19-62706E023703}">
                      <ahyp:hlinkClr val="tx"/>
                    </a:ext>
                  </a:extLst>
                </a:hlinkClick>
              </a:rPr>
              <a:t>(Web of Life)</a:t>
            </a:r>
            <a:r>
              <a:rPr lang="en" sz="1200">
                <a:solidFill>
                  <a:schemeClr val="dk1"/>
                </a:solidFill>
                <a:latin typeface="Poppins"/>
                <a:ea typeface="Poppins"/>
                <a:cs typeface="Poppins"/>
                <a:sym typeface="Poppins"/>
              </a:rPr>
              <a:t>• Page 2 of 2</a:t>
            </a:r>
            <a:endParaRPr b="1">
              <a:solidFill>
                <a:srgbClr val="000000"/>
              </a:solidFill>
              <a:latin typeface="Poppins"/>
              <a:ea typeface="Poppins"/>
              <a:cs typeface="Poppins"/>
              <a:sym typeface="Poppins"/>
            </a:endParaRPr>
          </a:p>
        </p:txBody>
      </p:sp>
      <p:graphicFrame>
        <p:nvGraphicFramePr>
          <p:cNvPr id="799" name="Google Shape;799;p81"/>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009775"/>
                <a:gridCol w="2762250"/>
                <a:gridCol w="3343275"/>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1036275">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Ecosystems &amp; Matter Cycle</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do you have to clean a fish tank but not a pond?</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Students develop a model of a pond ecosystem and realize that interrelationships exist between decomposers, plants, and animals. Students discover that each organism must be in balance for the pond ecosystem to function.</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5.LS.1 </a:t>
                      </a:r>
                      <a:r>
                        <a:rPr lang="en" sz="800">
                          <a:solidFill>
                            <a:schemeClr val="dk1"/>
                          </a:solidFill>
                          <a:latin typeface="Poppins"/>
                          <a:ea typeface="Poppins"/>
                          <a:cs typeface="Poppins"/>
                          <a:sym typeface="Poppins"/>
                        </a:rPr>
                        <a:t>Organisms perform a variety of roles in an ecosystem.</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5.LS.2 </a:t>
                      </a:r>
                      <a:r>
                        <a:rPr lang="en" sz="800">
                          <a:solidFill>
                            <a:schemeClr val="dk1"/>
                          </a:solidFill>
                          <a:latin typeface="Poppins"/>
                          <a:ea typeface="Poppins"/>
                          <a:cs typeface="Poppins"/>
                          <a:sym typeface="Poppins"/>
                        </a:rPr>
                        <a:t>All of the processes that take place within organisms require energy.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7435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8"/>
                        </a:rPr>
                        <a:t>Protecting Environments</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we protect Earth’s environments?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In this lesson, students learn about what happens in unbalanced ecosystems and how that can lead to an overabundance of algae and harmful algal blooms. In the activity, Bloom Busters, students play a game in which they obtain and combine science ideas in order to help a community respond to and prevent harmful algal blooms.</a:t>
                      </a:r>
                      <a:endParaRPr sz="4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5.LS.1 </a:t>
                      </a:r>
                      <a:r>
                        <a:rPr lang="en" sz="800">
                          <a:solidFill>
                            <a:schemeClr val="dk1"/>
                          </a:solidFill>
                          <a:latin typeface="Poppins"/>
                          <a:ea typeface="Poppins"/>
                          <a:cs typeface="Poppins"/>
                          <a:sym typeface="Poppins"/>
                        </a:rPr>
                        <a:t>Organisms perform a variety of roles in an ecosystem.</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9040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Food Webs &amp; Flow of Energy</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did the dinosaurs go extinct?</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develop a model of a dinosaur food web. Students realize that blocking the sun’s energy would have disastrous effects on the organisms that rely on this energy in the food web and cause the extinction of some entire species.</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5.LS.1 </a:t>
                      </a:r>
                      <a:r>
                        <a:rPr lang="en" sz="800">
                          <a:solidFill>
                            <a:schemeClr val="dk1"/>
                          </a:solidFill>
                          <a:latin typeface="Poppins"/>
                          <a:ea typeface="Poppins"/>
                          <a:cs typeface="Poppins"/>
                          <a:sym typeface="Poppins"/>
                        </a:rPr>
                        <a:t>Organisms perform a variety of roles in an ecosystem.</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5.LS.2 </a:t>
                      </a:r>
                      <a:r>
                        <a:rPr lang="en" sz="800">
                          <a:solidFill>
                            <a:schemeClr val="dk1"/>
                          </a:solidFill>
                          <a:latin typeface="Poppins"/>
                          <a:ea typeface="Poppins"/>
                          <a:cs typeface="Poppins"/>
                          <a:sym typeface="Poppins"/>
                        </a:rPr>
                        <a:t>All of the processes that take place within organisms require energy.</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800" name="Google Shape;800;p81"/>
          <p:cNvPicPr preferRelativeResize="0"/>
          <p:nvPr/>
        </p:nvPicPr>
        <p:blipFill rotWithShape="1">
          <a:blip r:embed="rId10">
            <a:alphaModFix/>
          </a:blip>
          <a:srcRect b="18023" l="0" r="0" t="62855"/>
          <a:stretch/>
        </p:blipFill>
        <p:spPr>
          <a:xfrm>
            <a:off x="457200" y="1939425"/>
            <a:ext cx="914400" cy="1036275"/>
          </a:xfrm>
          <a:prstGeom prst="rect">
            <a:avLst/>
          </a:prstGeom>
          <a:noFill/>
          <a:ln>
            <a:noFill/>
          </a:ln>
        </p:spPr>
      </p:pic>
      <p:sp>
        <p:nvSpPr>
          <p:cNvPr id="801" name="Google Shape;801;p81"/>
          <p:cNvSpPr/>
          <p:nvPr/>
        </p:nvSpPr>
        <p:spPr>
          <a:xfrm>
            <a:off x="462600" y="2984025"/>
            <a:ext cx="903600" cy="9660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2" name="Google Shape;802;p81"/>
          <p:cNvPicPr preferRelativeResize="0"/>
          <p:nvPr/>
        </p:nvPicPr>
        <p:blipFill rotWithShape="1">
          <a:blip r:embed="rId10">
            <a:alphaModFix/>
          </a:blip>
          <a:srcRect b="0" l="0" r="0" t="81760"/>
          <a:stretch/>
        </p:blipFill>
        <p:spPr>
          <a:xfrm>
            <a:off x="462600" y="3949975"/>
            <a:ext cx="914400" cy="966000"/>
          </a:xfrm>
          <a:prstGeom prst="rect">
            <a:avLst/>
          </a:prstGeom>
          <a:noFill/>
          <a:ln>
            <a:noFill/>
          </a:ln>
        </p:spPr>
      </p:pic>
      <p:pic>
        <p:nvPicPr>
          <p:cNvPr id="803" name="Google Shape;803;p81"/>
          <p:cNvPicPr preferRelativeResize="0"/>
          <p:nvPr/>
        </p:nvPicPr>
        <p:blipFill rotWithShape="1">
          <a:blip r:embed="rId11">
            <a:alphaModFix/>
          </a:blip>
          <a:srcRect b="3906" l="39848" r="-6" t="3749"/>
          <a:stretch/>
        </p:blipFill>
        <p:spPr>
          <a:xfrm>
            <a:off x="451800" y="2984025"/>
            <a:ext cx="914400" cy="995825"/>
          </a:xfrm>
          <a:prstGeom prst="rect">
            <a:avLst/>
          </a:prstGeom>
          <a:noFill/>
          <a:ln>
            <a:noFill/>
          </a:ln>
        </p:spPr>
      </p:pic>
      <p:sp>
        <p:nvSpPr>
          <p:cNvPr id="804" name="Google Shape;804;p81"/>
          <p:cNvSpPr/>
          <p:nvPr/>
        </p:nvSpPr>
        <p:spPr>
          <a:xfrm>
            <a:off x="469712" y="2975688"/>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05" name="Google Shape;805;p81"/>
          <p:cNvGraphicFramePr/>
          <p:nvPr/>
        </p:nvGraphicFramePr>
        <p:xfrm>
          <a:off x="457188" y="1939435"/>
          <a:ext cx="3000000" cy="3000000"/>
        </p:xfrm>
        <a:graphic>
          <a:graphicData uri="http://schemas.openxmlformats.org/drawingml/2006/table">
            <a:tbl>
              <a:tblPr>
                <a:noFill/>
                <a:tableStyleId>{C22DDA10-9A39-4306-AB4C-68750CD5DC62}</a:tableStyleId>
              </a:tblPr>
              <a:tblGrid>
                <a:gridCol w="657125"/>
              </a:tblGrid>
              <a:tr h="2040425">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2">
                            <a:extLst>
                              <a:ext uri="{A12FA001-AC4F-418D-AE19-62706E023703}">
                                <ahyp:hlinkClr val="tx"/>
                              </a:ext>
                            </a:extLst>
                          </a:hlinkClick>
                        </a:rPr>
                        <a:t>Lesson 5</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6</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196100">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a:t>
                      </a:r>
                      <a:r>
                        <a:rPr b="1" lang="en" sz="800">
                          <a:solidFill>
                            <a:srgbClr val="FFFFFF"/>
                          </a:solidFill>
                          <a:latin typeface="Poppins"/>
                          <a:ea typeface="Poppins"/>
                          <a:cs typeface="Poppins"/>
                          <a:sym typeface="Poppins"/>
                        </a:rPr>
                        <a:t>7</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806" name="Google Shape;806;p81"/>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pic>
        <p:nvPicPr>
          <p:cNvPr id="811" name="Google Shape;811;p82"/>
          <p:cNvPicPr preferRelativeResize="0"/>
          <p:nvPr/>
        </p:nvPicPr>
        <p:blipFill rotWithShape="1">
          <a:blip r:embed="rId3">
            <a:alphaModFix/>
          </a:blip>
          <a:srcRect b="9762" l="0" r="0" t="9754"/>
          <a:stretch/>
        </p:blipFill>
        <p:spPr>
          <a:xfrm>
            <a:off x="458550" y="5775925"/>
            <a:ext cx="989436" cy="905525"/>
          </a:xfrm>
          <a:prstGeom prst="rect">
            <a:avLst/>
          </a:prstGeom>
          <a:noFill/>
          <a:ln>
            <a:noFill/>
          </a:ln>
        </p:spPr>
      </p:pic>
      <p:pic>
        <p:nvPicPr>
          <p:cNvPr id="812" name="Google Shape;812;p82"/>
          <p:cNvPicPr preferRelativeResize="0"/>
          <p:nvPr/>
        </p:nvPicPr>
        <p:blipFill rotWithShape="1">
          <a:blip r:embed="rId4">
            <a:alphaModFix/>
          </a:blip>
          <a:srcRect b="-4127" l="2669" r="2669" t="1457"/>
          <a:stretch/>
        </p:blipFill>
        <p:spPr>
          <a:xfrm>
            <a:off x="458550" y="4838650"/>
            <a:ext cx="1017600" cy="988259"/>
          </a:xfrm>
          <a:prstGeom prst="rect">
            <a:avLst/>
          </a:prstGeom>
          <a:noFill/>
          <a:ln>
            <a:noFill/>
          </a:ln>
        </p:spPr>
      </p:pic>
      <p:pic>
        <p:nvPicPr>
          <p:cNvPr id="813" name="Google Shape;813;p82"/>
          <p:cNvPicPr preferRelativeResize="0"/>
          <p:nvPr/>
        </p:nvPicPr>
        <p:blipFill rotWithShape="1">
          <a:blip r:embed="rId5">
            <a:alphaModFix/>
          </a:blip>
          <a:srcRect b="13365" l="0" r="0" t="13358"/>
          <a:stretch/>
        </p:blipFill>
        <p:spPr>
          <a:xfrm>
            <a:off x="458550" y="3938400"/>
            <a:ext cx="1017600" cy="957950"/>
          </a:xfrm>
          <a:prstGeom prst="rect">
            <a:avLst/>
          </a:prstGeom>
          <a:noFill/>
          <a:ln>
            <a:noFill/>
          </a:ln>
        </p:spPr>
      </p:pic>
      <p:pic>
        <p:nvPicPr>
          <p:cNvPr id="814" name="Google Shape;814;p82"/>
          <p:cNvPicPr preferRelativeResize="0"/>
          <p:nvPr/>
        </p:nvPicPr>
        <p:blipFill rotWithShape="1">
          <a:blip r:embed="rId6">
            <a:alphaModFix/>
          </a:blip>
          <a:srcRect b="12160" l="0" r="0" t="6113"/>
          <a:stretch/>
        </p:blipFill>
        <p:spPr>
          <a:xfrm>
            <a:off x="458550" y="2971200"/>
            <a:ext cx="914400" cy="967825"/>
          </a:xfrm>
          <a:prstGeom prst="rect">
            <a:avLst/>
          </a:prstGeom>
          <a:noFill/>
          <a:ln>
            <a:noFill/>
          </a:ln>
        </p:spPr>
      </p:pic>
      <p:pic>
        <p:nvPicPr>
          <p:cNvPr id="815" name="Google Shape;815;p82"/>
          <p:cNvPicPr preferRelativeResize="0"/>
          <p:nvPr/>
        </p:nvPicPr>
        <p:blipFill rotWithShape="1">
          <a:blip r:embed="rId7">
            <a:alphaModFix/>
          </a:blip>
          <a:srcRect b="13563" l="0" r="0" t="13555"/>
          <a:stretch/>
        </p:blipFill>
        <p:spPr>
          <a:xfrm>
            <a:off x="448050" y="2044075"/>
            <a:ext cx="1028089" cy="967825"/>
          </a:xfrm>
          <a:prstGeom prst="rect">
            <a:avLst/>
          </a:prstGeom>
          <a:noFill/>
          <a:ln>
            <a:noFill/>
          </a:ln>
        </p:spPr>
      </p:pic>
      <p:graphicFrame>
        <p:nvGraphicFramePr>
          <p:cNvPr id="816" name="Google Shape;816;p82"/>
          <p:cNvGraphicFramePr/>
          <p:nvPr/>
        </p:nvGraphicFramePr>
        <p:xfrm>
          <a:off x="457188" y="1589560"/>
          <a:ext cx="3000000" cy="3000000"/>
        </p:xfrm>
        <a:graphic>
          <a:graphicData uri="http://schemas.openxmlformats.org/drawingml/2006/table">
            <a:tbl>
              <a:tblPr>
                <a:noFill/>
                <a:tableStyleId>{C22DDA10-9A39-4306-AB4C-68750CD5DC62}</a:tableStyleId>
              </a:tblPr>
              <a:tblGrid>
                <a:gridCol w="905250"/>
                <a:gridCol w="2068675"/>
                <a:gridCol w="3044225"/>
                <a:gridCol w="3125825"/>
              </a:tblGrid>
              <a:tr h="45452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284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8"/>
                        </a:rPr>
                        <a:t>Day, Night, &amp; Earth’s Rotation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hlink"/>
                          </a:solidFill>
                          <a:uFill>
                            <a:noFill/>
                          </a:uFill>
                          <a:latin typeface="Poppins"/>
                          <a:ea typeface="Poppins"/>
                          <a:cs typeface="Poppins"/>
                          <a:sym typeface="Poppins"/>
                          <a:hlinkClick r:id="rId9"/>
                        </a:rPr>
                        <a:t>How fast does the Earth spin?</a:t>
                      </a:r>
                      <a:endParaRPr b="1" sz="800">
                        <a:solidFill>
                          <a:schemeClr val="dk1"/>
                        </a:solidFill>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model the rotation of the Earth and investigate why the Sun looks like it’s moving across the sky. Using evidence they gathered in the investigation, students build a model that explains how the Earth’s rotation around its own axis causes the Sun to appear to rise and set.</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5.ESS.3 </a:t>
                      </a:r>
                      <a:r>
                        <a:rPr lang="en" sz="800">
                          <a:solidFill>
                            <a:schemeClr val="dk1"/>
                          </a:solidFill>
                          <a:latin typeface="Poppins"/>
                          <a:ea typeface="Poppins"/>
                          <a:cs typeface="Poppins"/>
                          <a:sym typeface="Poppins"/>
                        </a:rPr>
                        <a:t>Most of the cycles and patterns of motion between the Earth and Sun are predictable.</a:t>
                      </a:r>
                      <a:endParaRPr b="1" sz="6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658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0"/>
                        </a:rPr>
                        <a:t>Earth’s Rotation &amp; Daily Shadow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hlink"/>
                          </a:solidFill>
                          <a:uFill>
                            <a:noFill/>
                          </a:uFill>
                          <a:latin typeface="Poppins"/>
                          <a:ea typeface="Poppins"/>
                          <a:cs typeface="Poppins"/>
                          <a:sym typeface="Poppins"/>
                          <a:hlinkClick r:id="rId11"/>
                        </a:rPr>
                        <a:t>Who set the first clock?</a:t>
                      </a:r>
                      <a:endParaRPr sz="800">
                        <a:latin typeface="Poppins"/>
                        <a:ea typeface="Poppins"/>
                        <a:cs typeface="Poppins"/>
                        <a:sym typeface="Poppins"/>
                      </a:endParaRPr>
                    </a:p>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a shadow clock (sundial) and investigate how the direction and length of shadows change with the position of the light shining on the sundial. Students realize that the Sun’s position in the sky can be used to tell the time of day.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5.ESS.3 </a:t>
                      </a:r>
                      <a:r>
                        <a:rPr lang="en" sz="800">
                          <a:solidFill>
                            <a:schemeClr val="dk1"/>
                          </a:solidFill>
                          <a:latin typeface="Poppins"/>
                          <a:ea typeface="Poppins"/>
                          <a:cs typeface="Poppins"/>
                          <a:sym typeface="Poppins"/>
                        </a:rPr>
                        <a:t>Most of the cycles and patterns of motion between the Earth and Sun are predictable.</a:t>
                      </a:r>
                      <a:endParaRPr b="1" sz="6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hlink"/>
                          </a:solidFill>
                          <a:uFill>
                            <a:noFill/>
                          </a:uFill>
                          <a:latin typeface="Poppins"/>
                          <a:ea typeface="Poppins"/>
                          <a:cs typeface="Poppins"/>
                          <a:sym typeface="Poppins"/>
                          <a:hlinkClick r:id="rId12"/>
                        </a:rPr>
                        <a:t>Seasonal Changes &amp; Shadow Length</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hlink"/>
                          </a:solidFill>
                          <a:uFill>
                            <a:noFill/>
                          </a:uFill>
                          <a:latin typeface="Poppins"/>
                          <a:ea typeface="Poppins"/>
                          <a:cs typeface="Poppins"/>
                          <a:sym typeface="Poppins"/>
                          <a:hlinkClick r:id="rId13"/>
                        </a:rPr>
                        <a:t>How can the Sun tell you the season?</a:t>
                      </a:r>
                      <a:endParaRPr b="1" sz="800">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examine photos taken at different times of year and figure out the time of year that each photo was taken. Students discover that the Sun’s path changes with the seasons, as does the time of sunrise and sunset. The Sun is always highest in the sky at noon, but that height changes with the season.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5.ESS.3 </a:t>
                      </a:r>
                      <a:r>
                        <a:rPr lang="en" sz="800">
                          <a:solidFill>
                            <a:schemeClr val="dk1"/>
                          </a:solidFill>
                          <a:latin typeface="Poppins"/>
                          <a:ea typeface="Poppins"/>
                          <a:cs typeface="Poppins"/>
                          <a:sym typeface="Poppins"/>
                        </a:rPr>
                        <a:t>Most of the cycles and patterns of motion between the Earth and Sun are predictable.</a:t>
                      </a:r>
                      <a:endParaRPr b="1" sz="6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chemeClr val="hlink"/>
                          </a:solidFill>
                          <a:uFill>
                            <a:noFill/>
                          </a:uFill>
                          <a:latin typeface="Poppins"/>
                          <a:ea typeface="Poppins"/>
                          <a:cs typeface="Poppins"/>
                          <a:sym typeface="Poppins"/>
                          <a:hlinkClick r:id="rId14"/>
                        </a:rPr>
                        <a:t>Seasonal Patterns &amp; Earth’s Orbit</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hlink"/>
                          </a:solidFill>
                          <a:uFill>
                            <a:noFill/>
                          </a:uFill>
                          <a:latin typeface="Poppins"/>
                          <a:ea typeface="Poppins"/>
                          <a:cs typeface="Poppins"/>
                          <a:sym typeface="Poppins"/>
                          <a:hlinkClick r:id="rId15"/>
                        </a:rPr>
                        <a:t>Why do the stars change with the seasons?</a:t>
                      </a:r>
                      <a:endParaRPr b="1" sz="800">
                        <a:latin typeface="Poppins"/>
                        <a:ea typeface="Poppins"/>
                        <a:cs typeface="Poppins"/>
                        <a:sym typeface="Poppins"/>
                      </a:endParaRPr>
                    </a:p>
                  </a:txBody>
                  <a:tcPr marT="91425" marB="91425" marR="91425" marL="137150"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build a model of the universe and use it to explain why different stars are visible at different times of year. Using evidence from this model, students make an argument that supports the claim that the Earth orbits the Sun.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5.ESS.3 </a:t>
                      </a:r>
                      <a:r>
                        <a:rPr lang="en" sz="800">
                          <a:solidFill>
                            <a:schemeClr val="dk1"/>
                          </a:solidFill>
                          <a:latin typeface="Poppins"/>
                          <a:ea typeface="Poppins"/>
                          <a:cs typeface="Poppins"/>
                          <a:sym typeface="Poppins"/>
                        </a:rPr>
                        <a:t>Most of the cycles and patterns of motion between the Earth and Sun are predictable.</a:t>
                      </a:r>
                      <a:endParaRPr b="1" sz="6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976450">
                <a:tc>
                  <a:txBody>
                    <a:bodyPr/>
                    <a:lstStyle/>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6">
                            <a:extLst>
                              <a:ext uri="{A12FA001-AC4F-418D-AE19-62706E023703}">
                                <ahyp:hlinkClr val="tx"/>
                              </a:ext>
                            </a:extLst>
                          </a:hlinkClick>
                        </a:rPr>
                        <a:t>Moon Phases, Lunar Cycle</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uFill>
                            <a:noFill/>
                          </a:uFill>
                          <a:latin typeface="Poppins"/>
                          <a:ea typeface="Poppins"/>
                          <a:cs typeface="Poppins"/>
                          <a:sym typeface="Poppins"/>
                          <a:hlinkClick r:id="rId17">
                            <a:extLst>
                              <a:ext uri="{A12FA001-AC4F-418D-AE19-62706E023703}">
                                <ahyp:hlinkClr val="tx"/>
                              </a:ext>
                            </a:extLst>
                          </a:hlinkClick>
                        </a:rPr>
                        <a:t>Why does the Moon change shape?</a:t>
                      </a:r>
                      <a:endParaRPr b="1" sz="800">
                        <a:solidFill>
                          <a:srgbClr val="000000"/>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use a physical model of the Sun and Moon to investigate how the Moon’s phase relates to its position relative to the Sun. Students notice that the Moon’s phases repeat in a predictable pattern.</a:t>
                      </a:r>
                      <a:endParaRPr b="1" sz="800">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5.ESS.3 </a:t>
                      </a:r>
                      <a:r>
                        <a:rPr lang="en" sz="800">
                          <a:solidFill>
                            <a:schemeClr val="dk1"/>
                          </a:solidFill>
                          <a:latin typeface="Poppins"/>
                          <a:ea typeface="Poppins"/>
                          <a:cs typeface="Poppins"/>
                          <a:sym typeface="Poppins"/>
                        </a:rPr>
                        <a:t>Most of the cycles and patterns of motion between the Earth and Sun are predictable.</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sp>
        <p:nvSpPr>
          <p:cNvPr id="817" name="Google Shape;817;p82"/>
          <p:cNvSpPr/>
          <p:nvPr/>
        </p:nvSpPr>
        <p:spPr>
          <a:xfrm>
            <a:off x="457200" y="297252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818" name="Google Shape;818;p82"/>
          <p:cNvSpPr/>
          <p:nvPr/>
        </p:nvSpPr>
        <p:spPr>
          <a:xfrm>
            <a:off x="456151" y="2044081"/>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9">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819" name="Google Shape;819;p82"/>
          <p:cNvSpPr/>
          <p:nvPr/>
        </p:nvSpPr>
        <p:spPr>
          <a:xfrm>
            <a:off x="457200" y="3943360"/>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0">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820" name="Google Shape;820;p8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21">
                  <a:extLst>
                    <a:ext uri="{A12FA001-AC4F-418D-AE19-62706E023703}">
                      <ahyp:hlinkClr val="tx"/>
                    </a:ext>
                  </a:extLst>
                </a:hlinkClick>
              </a:rPr>
              <a:t>Earth &amp; Space Patterns </a:t>
            </a:r>
            <a:r>
              <a:rPr lang="en" sz="1200">
                <a:solidFill>
                  <a:schemeClr val="dk1"/>
                </a:solidFill>
                <a:uFill>
                  <a:noFill/>
                </a:uFill>
                <a:latin typeface="Poppins"/>
                <a:ea typeface="Poppins"/>
                <a:cs typeface="Poppins"/>
                <a:sym typeface="Poppins"/>
                <a:hlinkClick r:id="rId22">
                  <a:extLst>
                    <a:ext uri="{A12FA001-AC4F-418D-AE19-62706E023703}">
                      <ahyp:hlinkClr val="tx"/>
                    </a:ext>
                  </a:extLst>
                </a:hlinkClick>
              </a:rPr>
              <a:t>(Spaceship Earth)</a:t>
            </a:r>
            <a:endParaRPr sz="1200">
              <a:solidFill>
                <a:schemeClr val="dk1"/>
              </a:solidFill>
              <a:latin typeface="Poppins"/>
              <a:ea typeface="Poppins"/>
              <a:cs typeface="Poppins"/>
              <a:sym typeface="Poppins"/>
            </a:endParaRPr>
          </a:p>
        </p:txBody>
      </p:sp>
      <p:sp>
        <p:nvSpPr>
          <p:cNvPr id="821" name="Google Shape;821;p82"/>
          <p:cNvSpPr/>
          <p:nvPr/>
        </p:nvSpPr>
        <p:spPr>
          <a:xfrm>
            <a:off x="459600" y="4838661"/>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23">
                  <a:extLst>
                    <a:ext uri="{A12FA001-AC4F-418D-AE19-62706E023703}">
                      <ahyp:hlinkClr val="tx"/>
                    </a:ext>
                  </a:extLst>
                </a:hlinkClick>
              </a:rPr>
              <a:t>Lesson 4</a:t>
            </a:r>
            <a:endParaRPr b="1" sz="800">
              <a:solidFill>
                <a:schemeClr val="lt1"/>
              </a:solidFill>
              <a:latin typeface="Poppins"/>
              <a:ea typeface="Poppins"/>
              <a:cs typeface="Poppins"/>
              <a:sym typeface="Poppins"/>
            </a:endParaRPr>
          </a:p>
        </p:txBody>
      </p:sp>
      <p:sp>
        <p:nvSpPr>
          <p:cNvPr id="822" name="Google Shape;822;p82"/>
          <p:cNvSpPr/>
          <p:nvPr/>
        </p:nvSpPr>
        <p:spPr>
          <a:xfrm>
            <a:off x="458551" y="5767100"/>
            <a:ext cx="722700" cy="2832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24">
                  <a:extLst>
                    <a:ext uri="{A12FA001-AC4F-418D-AE19-62706E023703}">
                      <ahyp:hlinkClr val="tx"/>
                    </a:ext>
                  </a:extLst>
                </a:hlinkClick>
              </a:rPr>
              <a:t>Lesson 5</a:t>
            </a:r>
            <a:endParaRPr b="1" sz="800">
              <a:solidFill>
                <a:srgbClr val="FFFFFF"/>
              </a:solidFill>
              <a:latin typeface="Poppins"/>
              <a:ea typeface="Poppins"/>
              <a:cs typeface="Poppins"/>
              <a:sym typeface="Poppins"/>
            </a:endParaRPr>
          </a:p>
        </p:txBody>
      </p:sp>
      <p:sp>
        <p:nvSpPr>
          <p:cNvPr id="823" name="Google Shape;823;p82"/>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24" name="Google Shape;824;p82"/>
          <p:cNvPicPr preferRelativeResize="0"/>
          <p:nvPr/>
        </p:nvPicPr>
        <p:blipFill>
          <a:blip r:embed="rId25">
            <a:alphaModFix/>
          </a:blip>
          <a:stretch>
            <a:fillRect/>
          </a:stretch>
        </p:blipFill>
        <p:spPr>
          <a:xfrm>
            <a:off x="7953375" y="305775"/>
            <a:ext cx="1647825" cy="209550"/>
          </a:xfrm>
          <a:prstGeom prst="rect">
            <a:avLst/>
          </a:prstGeom>
          <a:noFill/>
          <a:ln>
            <a:noFill/>
          </a:ln>
        </p:spPr>
      </p:pic>
      <p:sp>
        <p:nvSpPr>
          <p:cNvPr id="825" name="Google Shape;825;p8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Earth &amp; Space Science</a:t>
            </a:r>
            <a:endParaRPr sz="1200">
              <a:latin typeface="Poppins"/>
              <a:ea typeface="Poppins"/>
              <a:cs typeface="Poppins"/>
              <a:sym typeface="Poppins"/>
            </a:endParaRPr>
          </a:p>
        </p:txBody>
      </p:sp>
      <p:sp>
        <p:nvSpPr>
          <p:cNvPr id="826" name="Google Shape;826;p8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6">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827" name="Google Shape;827;p82"/>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p83"/>
          <p:cNvPicPr preferRelativeResize="0"/>
          <p:nvPr/>
        </p:nvPicPr>
        <p:blipFill rotWithShape="1">
          <a:blip r:embed="rId3">
            <a:alphaModFix/>
          </a:blip>
          <a:srcRect b="28361" l="0" r="0" t="6304"/>
          <a:stretch/>
        </p:blipFill>
        <p:spPr>
          <a:xfrm>
            <a:off x="457199" y="3994700"/>
            <a:ext cx="927584" cy="852250"/>
          </a:xfrm>
          <a:prstGeom prst="rect">
            <a:avLst/>
          </a:prstGeom>
          <a:noFill/>
          <a:ln>
            <a:noFill/>
          </a:ln>
        </p:spPr>
      </p:pic>
      <p:pic>
        <p:nvPicPr>
          <p:cNvPr id="833" name="Google Shape;833;p83"/>
          <p:cNvPicPr preferRelativeResize="0"/>
          <p:nvPr/>
        </p:nvPicPr>
        <p:blipFill rotWithShape="1">
          <a:blip r:embed="rId4">
            <a:alphaModFix/>
          </a:blip>
          <a:srcRect b="25979" l="0" r="0" t="1974"/>
          <a:stretch/>
        </p:blipFill>
        <p:spPr>
          <a:xfrm>
            <a:off x="457200" y="2972525"/>
            <a:ext cx="1098400" cy="1022175"/>
          </a:xfrm>
          <a:prstGeom prst="rect">
            <a:avLst/>
          </a:prstGeom>
          <a:noFill/>
          <a:ln>
            <a:noFill/>
          </a:ln>
        </p:spPr>
      </p:pic>
      <p:pic>
        <p:nvPicPr>
          <p:cNvPr id="834" name="Google Shape;834;p83"/>
          <p:cNvPicPr preferRelativeResize="0"/>
          <p:nvPr/>
        </p:nvPicPr>
        <p:blipFill rotWithShape="1">
          <a:blip r:embed="rId5">
            <a:alphaModFix/>
          </a:blip>
          <a:srcRect b="16279" l="0" r="0" t="10976"/>
          <a:stretch/>
        </p:blipFill>
        <p:spPr>
          <a:xfrm>
            <a:off x="456150" y="2044075"/>
            <a:ext cx="996157" cy="928450"/>
          </a:xfrm>
          <a:prstGeom prst="rect">
            <a:avLst/>
          </a:prstGeom>
          <a:noFill/>
          <a:ln>
            <a:noFill/>
          </a:ln>
        </p:spPr>
      </p:pic>
      <p:graphicFrame>
        <p:nvGraphicFramePr>
          <p:cNvPr id="835" name="Google Shape;835;p83"/>
          <p:cNvGraphicFramePr/>
          <p:nvPr/>
        </p:nvGraphicFramePr>
        <p:xfrm>
          <a:off x="457188" y="1589560"/>
          <a:ext cx="3000000" cy="3000000"/>
        </p:xfrm>
        <a:graphic>
          <a:graphicData uri="http://schemas.openxmlformats.org/drawingml/2006/table">
            <a:tbl>
              <a:tblPr>
                <a:noFill/>
                <a:tableStyleId>{C22DDA10-9A39-4306-AB4C-68750CD5DC62}</a:tableStyleId>
              </a:tblPr>
              <a:tblGrid>
                <a:gridCol w="914400"/>
                <a:gridCol w="2219600"/>
                <a:gridCol w="2906900"/>
                <a:gridCol w="3103075"/>
              </a:tblGrid>
              <a:tr h="454525">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13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852250">
                <a:tc>
                  <a:txBody>
                    <a:bodyPr/>
                    <a:lstStyle/>
                    <a:p>
                      <a:pPr indent="0" lvl="0" marL="0" rtl="0" algn="l">
                        <a:lnSpc>
                          <a:spcPct val="100000"/>
                        </a:lnSpc>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Solar System &amp; Sun Brightness</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How can the Sun help us explore other planets?</a:t>
                      </a:r>
                      <a:endParaRPr b="1" sz="800">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gather evidence to support an argument that the apparent brightness of the Sun is dependent upon an observer’s distance from the Sun. They construct a model of the solar system and gather observations of the Sun’s apparent brightness from each planet within their model.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5.ESS.1 </a:t>
                      </a:r>
                      <a:r>
                        <a:rPr lang="en" sz="800">
                          <a:solidFill>
                            <a:schemeClr val="dk1"/>
                          </a:solidFill>
                          <a:latin typeface="Poppins"/>
                          <a:ea typeface="Poppins"/>
                          <a:cs typeface="Poppins"/>
                          <a:sym typeface="Poppins"/>
                        </a:rPr>
                        <a:t>The solar system includes the Sun and all celestial bodies that orbit the Sun. Each planet in the solar system has unique characteristics.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5.ESS.2 </a:t>
                      </a:r>
                      <a:r>
                        <a:rPr lang="en" sz="800">
                          <a:solidFill>
                            <a:schemeClr val="dk1"/>
                          </a:solidFill>
                          <a:latin typeface="Poppins"/>
                          <a:ea typeface="Poppins"/>
                          <a:cs typeface="Poppins"/>
                          <a:sym typeface="Poppins"/>
                        </a:rPr>
                        <a:t>The Sun is one of many stars that exist in the universe.</a:t>
                      </a:r>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965875">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Gravity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Why is gravity different on other planets?</a:t>
                      </a:r>
                      <a:endParaRPr b="1" sz="800">
                        <a:solidFill>
                          <a:schemeClr val="dk1"/>
                        </a:solidFill>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Using mathematics and computational thinking, students calculate how high they could jump on planets and moons that have stronger or weaker gravity than Earth. Students analyze and interpret this data to construct an explanation for why the amount of gravity is different on other planets.</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5.ESS.1 </a:t>
                      </a:r>
                      <a:r>
                        <a:rPr lang="en" sz="800">
                          <a:solidFill>
                            <a:schemeClr val="dk1"/>
                          </a:solidFill>
                          <a:latin typeface="Poppins"/>
                          <a:ea typeface="Poppins"/>
                          <a:cs typeface="Poppins"/>
                          <a:sym typeface="Poppins"/>
                        </a:rPr>
                        <a:t>The solar system includes the Sun and all celestial bodies that orbit the Sun. Each planet in the solar system has unique characteristics.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5.PS.1 </a:t>
                      </a:r>
                      <a:r>
                        <a:rPr lang="en" sz="800">
                          <a:solidFill>
                            <a:schemeClr val="dk1"/>
                          </a:solidFill>
                          <a:latin typeface="Poppins"/>
                          <a:ea typeface="Poppins"/>
                          <a:cs typeface="Poppins"/>
                          <a:sym typeface="Poppins"/>
                        </a:rPr>
                        <a:t>The amount of change in movement of an object is based on the mass of the object and the amount of force exerted. </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852250">
                <a:tc>
                  <a:txBody>
                    <a:bodyPr/>
                    <a:lstStyle/>
                    <a:p>
                      <a:pPr indent="0" lvl="0" marL="0" rtl="0" algn="l">
                        <a:spcBef>
                          <a:spcPts val="0"/>
                        </a:spcBef>
                        <a:spcAft>
                          <a:spcPts val="0"/>
                        </a:spcAft>
                        <a:buNone/>
                      </a:pPr>
                      <a:r>
                        <a:t/>
                      </a:r>
                      <a:endParaRPr/>
                    </a:p>
                  </a:txBody>
                  <a:tcPr marT="91425" marB="91425" marR="91425" marL="91425">
                    <a:lnL cap="flat" cmpd="sng" w="19050">
                      <a:solidFill>
                        <a:schemeClr val="dk1"/>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marR="28575" rtl="0" algn="l">
                        <a:spcBef>
                          <a:spcPts val="0"/>
                        </a:spcBef>
                        <a:spcAft>
                          <a:spcPts val="0"/>
                        </a:spcAft>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Star Brightness &amp; Habitable Planets</a:t>
                      </a:r>
                      <a:endParaRPr b="1" sz="800">
                        <a:solidFill>
                          <a:srgbClr val="000000"/>
                        </a:solidFill>
                        <a:latin typeface="Poppins"/>
                        <a:ea typeface="Poppins"/>
                        <a:cs typeface="Poppins"/>
                        <a:sym typeface="Poppins"/>
                      </a:endParaRPr>
                    </a:p>
                    <a:p>
                      <a:pPr indent="0" lvl="0" marL="0" marR="28575"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Could there be life on other planets?</a:t>
                      </a:r>
                      <a:endParaRPr b="1" sz="800">
                        <a:latin typeface="Poppins"/>
                        <a:ea typeface="Poppins"/>
                        <a:cs typeface="Poppins"/>
                        <a:sym typeface="Poppins"/>
                      </a:endParaRPr>
                    </a:p>
                  </a:txBody>
                  <a:tcPr marT="91425" marB="91425" marR="91425" marL="137150"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Sun with the right amount of light and heat for life to exist. Students evaluate other solar systems, comparing their stars to our Sun. Based on their analysis, students plan a space mission to a planet with conditions similar to those on Earth.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5.ESS.2 </a:t>
                      </a:r>
                      <a:r>
                        <a:rPr lang="en" sz="800">
                          <a:solidFill>
                            <a:schemeClr val="dk1"/>
                          </a:solidFill>
                          <a:latin typeface="Poppins"/>
                          <a:ea typeface="Poppins"/>
                          <a:cs typeface="Poppins"/>
                          <a:sym typeface="Poppins"/>
                        </a:rPr>
                        <a:t>The Sun is one of many stars that exist in the universe.</a:t>
                      </a:r>
                      <a:endParaRPr b="1"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sp>
        <p:nvSpPr>
          <p:cNvPr id="836" name="Google Shape;836;p83"/>
          <p:cNvSpPr/>
          <p:nvPr/>
        </p:nvSpPr>
        <p:spPr>
          <a:xfrm>
            <a:off x="457200" y="2972526"/>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p:txBody>
      </p:sp>
      <p:sp>
        <p:nvSpPr>
          <p:cNvPr id="837" name="Google Shape;837;p83"/>
          <p:cNvSpPr/>
          <p:nvPr/>
        </p:nvSpPr>
        <p:spPr>
          <a:xfrm>
            <a:off x="456151" y="2044069"/>
            <a:ext cx="6879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p:txBody>
      </p:sp>
      <p:sp>
        <p:nvSpPr>
          <p:cNvPr id="838" name="Google Shape;838;p83"/>
          <p:cNvSpPr/>
          <p:nvPr/>
        </p:nvSpPr>
        <p:spPr>
          <a:xfrm>
            <a:off x="458250" y="3994710"/>
            <a:ext cx="685800" cy="27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chemeClr val="lt1"/>
              </a:solidFill>
              <a:latin typeface="Poppins"/>
              <a:ea typeface="Poppins"/>
              <a:cs typeface="Poppins"/>
              <a:sym typeface="Poppins"/>
            </a:endParaRPr>
          </a:p>
        </p:txBody>
      </p:sp>
      <p:sp>
        <p:nvSpPr>
          <p:cNvPr id="839" name="Google Shape;839;p8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5">
                  <a:extLst>
                    <a:ext uri="{A12FA001-AC4F-418D-AE19-62706E023703}">
                      <ahyp:hlinkClr val="tx"/>
                    </a:ext>
                  </a:extLst>
                </a:hlinkClick>
              </a:rPr>
              <a:t>Stars &amp; Planets </a:t>
            </a:r>
            <a:r>
              <a:rPr lang="en" sz="1200">
                <a:solidFill>
                  <a:schemeClr val="dk1"/>
                </a:solidFill>
                <a:uFill>
                  <a:noFill/>
                </a:uFill>
                <a:latin typeface="Poppins"/>
                <a:ea typeface="Poppins"/>
                <a:cs typeface="Poppins"/>
                <a:sym typeface="Poppins"/>
                <a:hlinkClick r:id="rId16">
                  <a:extLst>
                    <a:ext uri="{A12FA001-AC4F-418D-AE19-62706E023703}">
                      <ahyp:hlinkClr val="tx"/>
                    </a:ext>
                  </a:extLst>
                </a:hlinkClick>
              </a:rPr>
              <a:t>(Stars &amp; Planets)</a:t>
            </a:r>
            <a:endParaRPr sz="1200">
              <a:solidFill>
                <a:schemeClr val="dk1"/>
              </a:solidFill>
              <a:latin typeface="Poppins"/>
              <a:ea typeface="Poppins"/>
              <a:cs typeface="Poppins"/>
              <a:sym typeface="Poppins"/>
            </a:endParaRPr>
          </a:p>
        </p:txBody>
      </p:sp>
      <p:sp>
        <p:nvSpPr>
          <p:cNvPr id="840" name="Google Shape;840;p83"/>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41" name="Google Shape;841;p83"/>
          <p:cNvPicPr preferRelativeResize="0"/>
          <p:nvPr/>
        </p:nvPicPr>
        <p:blipFill>
          <a:blip r:embed="rId17">
            <a:alphaModFix/>
          </a:blip>
          <a:stretch>
            <a:fillRect/>
          </a:stretch>
        </p:blipFill>
        <p:spPr>
          <a:xfrm>
            <a:off x="7953375" y="305775"/>
            <a:ext cx="1647825" cy="209550"/>
          </a:xfrm>
          <a:prstGeom prst="rect">
            <a:avLst/>
          </a:prstGeom>
          <a:noFill/>
          <a:ln>
            <a:noFill/>
          </a:ln>
        </p:spPr>
      </p:pic>
      <p:sp>
        <p:nvSpPr>
          <p:cNvPr id="842" name="Google Shape;842;p8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Earth &amp; Space Science</a:t>
            </a:r>
            <a:endParaRPr sz="1200">
              <a:latin typeface="Poppins"/>
              <a:ea typeface="Poppins"/>
              <a:cs typeface="Poppins"/>
              <a:sym typeface="Poppins"/>
            </a:endParaRPr>
          </a:p>
        </p:txBody>
      </p:sp>
      <p:sp>
        <p:nvSpPr>
          <p:cNvPr id="843" name="Google Shape;843;p8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844" name="Google Shape;844;p83"/>
          <p:cNvSpPr txBox="1"/>
          <p:nvPr>
            <p:ph idx="12" type="sldNum"/>
          </p:nvPr>
        </p:nvSpPr>
        <p:spPr>
          <a:xfrm>
            <a:off x="9089136" y="7178040"/>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graphicFrame>
        <p:nvGraphicFramePr>
          <p:cNvPr id="849" name="Google Shape;849;p84"/>
          <p:cNvGraphicFramePr/>
          <p:nvPr/>
        </p:nvGraphicFramePr>
        <p:xfrm>
          <a:off x="467988" y="1543210"/>
          <a:ext cx="3000000" cy="3000000"/>
        </p:xfrm>
        <a:graphic>
          <a:graphicData uri="http://schemas.openxmlformats.org/drawingml/2006/table">
            <a:tbl>
              <a:tblPr>
                <a:noFill/>
                <a:tableStyleId>{C22DDA10-9A39-4306-AB4C-68750CD5DC62}</a:tableStyleId>
              </a:tblPr>
              <a:tblGrid>
                <a:gridCol w="1028700"/>
                <a:gridCol w="2400300"/>
                <a:gridCol w="2699975"/>
                <a:gridCol w="3015025"/>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059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3">
                            <a:extLst>
                              <a:ext uri="{A12FA001-AC4F-418D-AE19-62706E023703}">
                                <ahyp:hlinkClr val="tx"/>
                              </a:ext>
                            </a:extLst>
                          </a:hlinkClick>
                        </a:rPr>
                        <a:t>Speed &amp; Energy</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How is your body similar to a car?</a:t>
                      </a:r>
                      <a:endParaRPr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learn about stored energy and about the relationship between motion and energy. Students build models of an amusement park ride and discover how energy can be stored in materials. Stored energy can be converted to speed.</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lang="en" sz="800">
                          <a:solidFill>
                            <a:schemeClr val="dk1"/>
                          </a:solidFill>
                          <a:latin typeface="Poppins"/>
                          <a:ea typeface="Poppins"/>
                          <a:cs typeface="Poppins"/>
                          <a:sym typeface="Poppins"/>
                        </a:rPr>
                        <a:t>5.PS.1 </a:t>
                      </a:r>
                      <a:r>
                        <a:rPr lang="en" sz="800">
                          <a:solidFill>
                            <a:schemeClr val="dk1"/>
                          </a:solidFill>
                          <a:latin typeface="Poppins"/>
                          <a:ea typeface="Poppins"/>
                          <a:cs typeface="Poppins"/>
                          <a:sym typeface="Poppins"/>
                        </a:rPr>
                        <a:t>The amount of change in movement of an object is based on the mass of the object and the amount of force exerted.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142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Gravitational Energy, Speed, &amp; Collisions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makes roller coasters go so fast?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build a model of a roller coaster and carry out an investigation using marbles. Students learn that lifting an object up stores energy in the object. When the object falls, that stored energy is released. They realize that energy is transferred when objects collide.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5.PS.1 </a:t>
                      </a:r>
                      <a:r>
                        <a:rPr lang="en" sz="800">
                          <a:solidFill>
                            <a:schemeClr val="dk1"/>
                          </a:solidFill>
                          <a:latin typeface="Poppins"/>
                          <a:ea typeface="Poppins"/>
                          <a:cs typeface="Poppins"/>
                          <a:sym typeface="Poppins"/>
                        </a:rPr>
                        <a:t>The amount of change in movement of an object is based on the mass of the object and the amount of force exerted.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815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Collisions &amp; Energy Transfer</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marbles save the world?</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a:t>
                      </a:r>
                      <a:r>
                        <a:rPr lang="en" sz="800">
                          <a:solidFill>
                            <a:schemeClr val="dk1"/>
                          </a:solidFill>
                          <a:highlight>
                            <a:srgbClr val="EAEADF"/>
                          </a:highlight>
                          <a:latin typeface="Poppins"/>
                          <a:ea typeface="Poppins"/>
                          <a:cs typeface="Poppins"/>
                          <a:sym typeface="Poppins"/>
                        </a:rPr>
                        <a:t>tudents investigate how energy transfers when objects collide. In the activity, Bumper Jumper, students ask questions and make predictions about how far a marble will launch over a jump after colliding with other objects.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5.PS.1 </a:t>
                      </a:r>
                      <a:r>
                        <a:rPr lang="en" sz="800">
                          <a:solidFill>
                            <a:schemeClr val="dk1"/>
                          </a:solidFill>
                          <a:latin typeface="Poppins"/>
                          <a:ea typeface="Poppins"/>
                          <a:cs typeface="Poppins"/>
                          <a:sym typeface="Poppins"/>
                        </a:rPr>
                        <a:t>The amount of change in movement of an object is based on the mass of the object and the amount of force exerted.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532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Energy Transfer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Could you knock down a building using only dominoes?</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experiment with ways to store and release energy, creating the beginning of a chain reaction machine with a lever and a ramp. Students figure out that a domino standing on end is storing energy, only requiring a small amount of energy (a tiny push) to release the stored energy.</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5.PS.1 </a:t>
                      </a:r>
                      <a:r>
                        <a:rPr lang="en" sz="800">
                          <a:solidFill>
                            <a:schemeClr val="dk1"/>
                          </a:solidFill>
                          <a:latin typeface="Poppins"/>
                          <a:ea typeface="Poppins"/>
                          <a:cs typeface="Poppins"/>
                          <a:sym typeface="Poppins"/>
                        </a:rPr>
                        <a:t>The amount of change in movement of an object is based on the mass of the object and the amount of force exerted.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421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Energy Transfer &amp; Engineering</a:t>
                      </a:r>
                      <a:endParaRPr b="1" sz="800">
                        <a:solidFill>
                          <a:schemeClr val="dk1"/>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Can you build a chain reaction machine?</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continue to build a chain reaction machine — identifying a goal, brainstorming and testing multiple ideas, and determining an optimal solution. The chain reaction machine uses multiple components to transfer energy from one part to the next.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5.PS.1 </a:t>
                      </a:r>
                      <a:r>
                        <a:rPr lang="en" sz="800">
                          <a:solidFill>
                            <a:schemeClr val="dk1"/>
                          </a:solidFill>
                          <a:latin typeface="Poppins"/>
                          <a:ea typeface="Poppins"/>
                          <a:cs typeface="Poppins"/>
                          <a:sym typeface="Poppins"/>
                        </a:rPr>
                        <a:t>The amount of change in movement of an object is based on the mass of the object and the amount of force exerted.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850" name="Google Shape;850;p84"/>
          <p:cNvPicPr preferRelativeResize="0"/>
          <p:nvPr/>
        </p:nvPicPr>
        <p:blipFill>
          <a:blip r:embed="rId8">
            <a:alphaModFix/>
          </a:blip>
          <a:stretch>
            <a:fillRect/>
          </a:stretch>
        </p:blipFill>
        <p:spPr>
          <a:xfrm>
            <a:off x="468000" y="1939423"/>
            <a:ext cx="914400" cy="3855075"/>
          </a:xfrm>
          <a:prstGeom prst="rect">
            <a:avLst/>
          </a:prstGeom>
          <a:noFill/>
          <a:ln>
            <a:noFill/>
          </a:ln>
        </p:spPr>
      </p:pic>
      <p:pic>
        <p:nvPicPr>
          <p:cNvPr id="851" name="Google Shape;851;p84"/>
          <p:cNvPicPr preferRelativeResize="0"/>
          <p:nvPr/>
        </p:nvPicPr>
        <p:blipFill rotWithShape="1">
          <a:blip r:embed="rId9">
            <a:alphaModFix/>
          </a:blip>
          <a:srcRect b="75113" l="0" r="0" t="0"/>
          <a:stretch/>
        </p:blipFill>
        <p:spPr>
          <a:xfrm>
            <a:off x="468000" y="5794500"/>
            <a:ext cx="914400" cy="1033500"/>
          </a:xfrm>
          <a:prstGeom prst="rect">
            <a:avLst/>
          </a:prstGeom>
          <a:noFill/>
          <a:ln>
            <a:noFill/>
          </a:ln>
        </p:spPr>
      </p:pic>
      <p:pic>
        <p:nvPicPr>
          <p:cNvPr id="852" name="Google Shape;852;p84"/>
          <p:cNvPicPr preferRelativeResize="0"/>
          <p:nvPr/>
        </p:nvPicPr>
        <p:blipFill rotWithShape="1">
          <a:blip r:embed="rId10">
            <a:alphaModFix/>
          </a:blip>
          <a:srcRect b="0" l="0" r="46082" t="0"/>
          <a:stretch/>
        </p:blipFill>
        <p:spPr>
          <a:xfrm>
            <a:off x="457200" y="3874875"/>
            <a:ext cx="914401" cy="981575"/>
          </a:xfrm>
          <a:prstGeom prst="rect">
            <a:avLst/>
          </a:prstGeom>
          <a:noFill/>
          <a:ln>
            <a:noFill/>
          </a:ln>
        </p:spPr>
      </p:pic>
      <p:sp>
        <p:nvSpPr>
          <p:cNvPr id="853" name="Google Shape;853;p84"/>
          <p:cNvSpPr/>
          <p:nvPr/>
        </p:nvSpPr>
        <p:spPr>
          <a:xfrm>
            <a:off x="468000" y="3874875"/>
            <a:ext cx="632100" cy="2097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54" name="Google Shape;854;p84"/>
          <p:cNvGraphicFramePr/>
          <p:nvPr/>
        </p:nvGraphicFramePr>
        <p:xfrm>
          <a:off x="467988" y="1863235"/>
          <a:ext cx="3000000" cy="3000000"/>
        </p:xfrm>
        <a:graphic>
          <a:graphicData uri="http://schemas.openxmlformats.org/drawingml/2006/table">
            <a:tbl>
              <a:tblPr>
                <a:noFill/>
                <a:tableStyleId>{C22DDA10-9A39-4306-AB4C-68750CD5DC62}</a:tableStyleId>
              </a:tblPr>
              <a:tblGrid>
                <a:gridCol w="696475"/>
              </a:tblGrid>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a:t>
                      </a:r>
                      <a:r>
                        <a:rPr b="1" lang="en" sz="800">
                          <a:solidFill>
                            <a:schemeClr val="lt1"/>
                          </a:solidFill>
                          <a:latin typeface="Poppins"/>
                          <a:ea typeface="Poppins"/>
                          <a:cs typeface="Poppins"/>
                          <a:sym typeface="Poppins"/>
                        </a:rPr>
                        <a:t>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757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6675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4</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5</a:t>
                      </a:r>
                      <a:endParaRPr b="1" sz="800">
                        <a:solidFill>
                          <a:schemeClr val="lt1"/>
                        </a:solidFill>
                        <a:latin typeface="Poppins"/>
                        <a:ea typeface="Poppins"/>
                        <a:cs typeface="Poppins"/>
                        <a:sym typeface="Poppins"/>
                      </a:endParaRPr>
                    </a:p>
                    <a:p>
                      <a:pPr indent="0" lvl="0" marL="0" rtl="0" algn="l">
                        <a:spcBef>
                          <a:spcPts val="0"/>
                        </a:spcBef>
                        <a:spcAft>
                          <a:spcPts val="0"/>
                        </a:spcAft>
                        <a:buNone/>
                      </a:pPr>
                      <a:r>
                        <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55" name="Google Shape;855;p8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16">
                  <a:extLst>
                    <a:ext uri="{A12FA001-AC4F-418D-AE19-62706E023703}">
                      <ahyp:hlinkClr val="tx"/>
                    </a:ext>
                  </a:extLst>
                </a:hlinkClick>
              </a:rPr>
              <a:t>Energy &amp;  Energy Transfer </a:t>
            </a:r>
            <a:r>
              <a:rPr lang="en" sz="1200">
                <a:solidFill>
                  <a:schemeClr val="dk1"/>
                </a:solidFill>
                <a:uFill>
                  <a:noFill/>
                </a:uFill>
                <a:latin typeface="Poppins"/>
                <a:ea typeface="Poppins"/>
                <a:cs typeface="Poppins"/>
                <a:sym typeface="Poppins"/>
                <a:hlinkClick r:id="rId17">
                  <a:extLst>
                    <a:ext uri="{A12FA001-AC4F-418D-AE19-62706E023703}">
                      <ahyp:hlinkClr val="tx"/>
                    </a:ext>
                  </a:extLst>
                </a:hlinkClick>
              </a:rPr>
              <a:t>(Energizing Everything)</a:t>
            </a:r>
            <a:endParaRPr sz="1200">
              <a:solidFill>
                <a:schemeClr val="dk1"/>
              </a:solidFill>
              <a:latin typeface="Poppins"/>
              <a:ea typeface="Poppins"/>
              <a:cs typeface="Poppins"/>
              <a:sym typeface="Poppins"/>
            </a:endParaRPr>
          </a:p>
        </p:txBody>
      </p:sp>
      <p:sp>
        <p:nvSpPr>
          <p:cNvPr id="856" name="Google Shape;856;p84"/>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57" name="Google Shape;857;p84"/>
          <p:cNvPicPr preferRelativeResize="0"/>
          <p:nvPr/>
        </p:nvPicPr>
        <p:blipFill>
          <a:blip r:embed="rId18">
            <a:alphaModFix/>
          </a:blip>
          <a:stretch>
            <a:fillRect/>
          </a:stretch>
        </p:blipFill>
        <p:spPr>
          <a:xfrm>
            <a:off x="7953375" y="305775"/>
            <a:ext cx="1647825" cy="209550"/>
          </a:xfrm>
          <a:prstGeom prst="rect">
            <a:avLst/>
          </a:prstGeom>
          <a:noFill/>
          <a:ln>
            <a:noFill/>
          </a:ln>
        </p:spPr>
      </p:pic>
      <p:sp>
        <p:nvSpPr>
          <p:cNvPr id="858" name="Google Shape;858;p8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Physical Science</a:t>
            </a:r>
            <a:endParaRPr sz="1200">
              <a:latin typeface="Poppins"/>
              <a:ea typeface="Poppins"/>
              <a:cs typeface="Poppins"/>
              <a:sym typeface="Poppins"/>
            </a:endParaRPr>
          </a:p>
        </p:txBody>
      </p:sp>
      <p:grpSp>
        <p:nvGrpSpPr>
          <p:cNvPr id="859" name="Google Shape;859;p84"/>
          <p:cNvGrpSpPr/>
          <p:nvPr/>
        </p:nvGrpSpPr>
        <p:grpSpPr>
          <a:xfrm>
            <a:off x="533400" y="675263"/>
            <a:ext cx="7886700" cy="307800"/>
            <a:chOff x="1485900" y="5127425"/>
            <a:chExt cx="7886700" cy="307800"/>
          </a:xfrm>
        </p:grpSpPr>
        <p:grpSp>
          <p:nvGrpSpPr>
            <p:cNvPr id="860" name="Google Shape;860;p84"/>
            <p:cNvGrpSpPr/>
            <p:nvPr/>
          </p:nvGrpSpPr>
          <p:grpSpPr>
            <a:xfrm>
              <a:off x="1485900" y="5167025"/>
              <a:ext cx="7886700" cy="228600"/>
              <a:chOff x="1485900" y="5233700"/>
              <a:chExt cx="7886700" cy="228600"/>
            </a:xfrm>
          </p:grpSpPr>
          <p:sp>
            <p:nvSpPr>
              <p:cNvPr id="861" name="Google Shape;861;p84"/>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84"/>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3" name="Google Shape;863;p84"/>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lessons in 5th grade if you are following Ohio Standards.</a:t>
              </a:r>
              <a:endParaRPr i="1" sz="800">
                <a:latin typeface="Poppins"/>
                <a:ea typeface="Poppins"/>
                <a:cs typeface="Poppins"/>
                <a:sym typeface="Poppins"/>
              </a:endParaRPr>
            </a:p>
          </p:txBody>
        </p:sp>
      </p:grpSp>
      <p:sp>
        <p:nvSpPr>
          <p:cNvPr id="864" name="Google Shape;864;p8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865" name="Google Shape;865;p8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8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Human Body, Vision, &amp; The Brain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(Human Machine)</a:t>
            </a:r>
            <a:endParaRPr b="1">
              <a:latin typeface="Poppins"/>
              <a:ea typeface="Poppins"/>
              <a:cs typeface="Poppins"/>
              <a:sym typeface="Poppins"/>
            </a:endParaRPr>
          </a:p>
        </p:txBody>
      </p:sp>
      <p:graphicFrame>
        <p:nvGraphicFramePr>
          <p:cNvPr id="871" name="Google Shape;871;p85"/>
          <p:cNvGraphicFramePr/>
          <p:nvPr/>
        </p:nvGraphicFramePr>
        <p:xfrm>
          <a:off x="462588" y="1543210"/>
          <a:ext cx="3000000" cy="3000000"/>
        </p:xfrm>
        <a:graphic>
          <a:graphicData uri="http://schemas.openxmlformats.org/drawingml/2006/table">
            <a:tbl>
              <a:tblPr>
                <a:noFill/>
                <a:tableStyleId>{C22DDA10-9A39-4306-AB4C-68750CD5DC62}</a:tableStyleId>
              </a:tblPr>
              <a:tblGrid>
                <a:gridCol w="1028700"/>
                <a:gridCol w="2303875"/>
                <a:gridCol w="2750325"/>
                <a:gridCol w="30611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673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i="1" lang="en" sz="800">
                          <a:solidFill>
                            <a:srgbClr val="9E9E9E"/>
                          </a:solidFill>
                          <a:uFill>
                            <a:noFill/>
                          </a:uFill>
                          <a:latin typeface="Poppins"/>
                          <a:ea typeface="Poppins"/>
                          <a:cs typeface="Poppins"/>
                          <a:sym typeface="Poppins"/>
                          <a:hlinkClick r:id="rId5">
                            <a:extLst>
                              <a:ext uri="{A12FA001-AC4F-418D-AE19-62706E023703}">
                                <ahyp:hlinkClr val="tx"/>
                              </a:ext>
                            </a:extLst>
                          </a:hlinkClick>
                        </a:rPr>
                        <a:t>Muscles &amp; Skeleton</a:t>
                      </a:r>
                      <a:endParaRPr b="1" i="1" sz="800">
                        <a:solidFill>
                          <a:srgbClr val="9E9E9E"/>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Why do your biceps bulge?</a:t>
                      </a:r>
                      <a:endParaRPr i="1" sz="800">
                        <a:solidFill>
                          <a:srgbClr val="9E9E9E"/>
                        </a:solidFill>
                        <a:latin typeface="Poppins"/>
                        <a:ea typeface="Poppins"/>
                        <a:cs typeface="Poppins"/>
                        <a:sym typeface="Poppins"/>
                      </a:endParaRPr>
                    </a:p>
                  </a:txBody>
                  <a:tcPr marT="91425" marB="91425" marR="91425" marL="57150"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construct a model of the human hand to explain how muscles pull on bones to create movement.</a:t>
                      </a:r>
                      <a:endParaRPr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b="1" i="1" lang="en" sz="800">
                          <a:solidFill>
                            <a:srgbClr val="9E9E9E"/>
                          </a:solidFill>
                          <a:latin typeface="Poppins"/>
                          <a:ea typeface="Poppins"/>
                          <a:cs typeface="Poppins"/>
                          <a:sym typeface="Poppins"/>
                        </a:rPr>
                        <a:t> 3.LS.2 </a:t>
                      </a:r>
                      <a:r>
                        <a:rPr i="1" lang="en" sz="800">
                          <a:solidFill>
                            <a:srgbClr val="9E9E9E"/>
                          </a:solidFill>
                          <a:latin typeface="Poppins"/>
                          <a:ea typeface="Poppins"/>
                          <a:cs typeface="Poppins"/>
                          <a:sym typeface="Poppins"/>
                        </a:rPr>
                        <a:t>Individuals of the same kind of organism differ in their inherited traits. These differences give some individuals an advantage in surviving and/or reproducing. </a:t>
                      </a:r>
                      <a:endParaRPr b="1" i="1" sz="800">
                        <a:solidFill>
                          <a:srgbClr val="9E9E9E"/>
                        </a:solidFill>
                        <a:latin typeface="Poppins"/>
                        <a:ea typeface="Poppins"/>
                        <a:cs typeface="Poppins"/>
                        <a:sym typeface="Poppins"/>
                      </a:endParaRPr>
                    </a:p>
                  </a:txBody>
                  <a:tcPr marT="91425" marB="91425" marR="91425" marL="91425" anchor="b">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673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Light, Eyes, &amp; Vision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do people who are blind see?</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 working model of an eye. They use the model to reason about how light reflects off an object and into the eye, helping an organism process information from the environment.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5.PS.2 </a:t>
                      </a:r>
                      <a:r>
                        <a:rPr lang="en" sz="800">
                          <a:solidFill>
                            <a:schemeClr val="dk1"/>
                          </a:solidFill>
                          <a:latin typeface="Poppins"/>
                          <a:ea typeface="Poppins"/>
                          <a:cs typeface="Poppins"/>
                          <a:sym typeface="Poppins"/>
                        </a:rPr>
                        <a:t>Light and sound are forms of energy that behave in predictable ways. </a:t>
                      </a:r>
                      <a:endParaRPr b="1"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261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Structure &amp; Function of Eyes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some animals see in the dark?</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use their eye model to discover that the pupil controls the amount of light let into the eye. In the dark, pupils get larger to let in more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5.PS.2 </a:t>
                      </a:r>
                      <a:r>
                        <a:rPr lang="en" sz="800">
                          <a:solidFill>
                            <a:schemeClr val="dk1"/>
                          </a:solidFill>
                          <a:latin typeface="Poppins"/>
                          <a:ea typeface="Poppins"/>
                          <a:cs typeface="Poppins"/>
                          <a:sym typeface="Poppins"/>
                        </a:rPr>
                        <a:t>Light and sound are forms of energy that behave in predictable ways. </a:t>
                      </a:r>
                      <a:endParaRPr sz="800">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97175">
                <a:tc>
                  <a:txBody>
                    <a:bodyPr/>
                    <a:lstStyle/>
                    <a:p>
                      <a:pPr indent="0" lvl="0" marL="0" rtl="0" algn="l">
                        <a:spcBef>
                          <a:spcPts val="0"/>
                        </a:spcBef>
                        <a:spcAft>
                          <a:spcPts val="0"/>
                        </a:spcAft>
                        <a:buNone/>
                      </a:pPr>
                      <a:r>
                        <a:t/>
                      </a:r>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i="1" lang="en" sz="800">
                          <a:solidFill>
                            <a:srgbClr val="9E9E9E"/>
                          </a:solidFill>
                          <a:uFill>
                            <a:noFill/>
                          </a:uFill>
                          <a:latin typeface="Poppins"/>
                          <a:ea typeface="Poppins"/>
                          <a:cs typeface="Poppins"/>
                          <a:sym typeface="Poppins"/>
                          <a:hlinkClick r:id="rId8">
                            <a:extLst>
                              <a:ext uri="{A12FA001-AC4F-418D-AE19-62706E023703}">
                                <ahyp:hlinkClr val="tx"/>
                              </a:ext>
                            </a:extLst>
                          </a:hlinkClick>
                        </a:rPr>
                        <a:t>Brain, Nerves, &amp; Information Processing</a:t>
                      </a:r>
                      <a:endParaRPr b="1" i="1" sz="800">
                        <a:solidFill>
                          <a:srgbClr val="9E9E9E"/>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i="1" sz="800">
                        <a:solidFill>
                          <a:srgbClr val="9E9E9E"/>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i="1" lang="en" sz="800">
                          <a:solidFill>
                            <a:srgbClr val="9E9E9E"/>
                          </a:solidFill>
                          <a:latin typeface="Poppins"/>
                          <a:ea typeface="Poppins"/>
                          <a:cs typeface="Poppins"/>
                          <a:sym typeface="Poppins"/>
                        </a:rPr>
                        <a:t>How does your brain control your body?</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None/>
                      </a:pPr>
                      <a:r>
                        <a:t/>
                      </a:r>
                      <a:endParaRPr i="1" sz="800">
                        <a:solidFill>
                          <a:srgbClr val="9E9E9E"/>
                        </a:solidFill>
                        <a:latin typeface="Poppins"/>
                        <a:ea typeface="Poppins"/>
                        <a:cs typeface="Poppins"/>
                        <a:sym typeface="Poppins"/>
                      </a:endParaRPr>
                    </a:p>
                    <a:p>
                      <a:pPr indent="0" lvl="0" marL="0" rtl="0" algn="l">
                        <a:lnSpc>
                          <a:spcPct val="100000"/>
                        </a:lnSpc>
                        <a:spcBef>
                          <a:spcPts val="0"/>
                        </a:spcBef>
                        <a:spcAft>
                          <a:spcPts val="0"/>
                        </a:spcAft>
                        <a:buNone/>
                      </a:pPr>
                      <a:r>
                        <a:rPr i="1" lang="en" sz="800">
                          <a:solidFill>
                            <a:srgbClr val="9E9E9E"/>
                          </a:solidFill>
                          <a:latin typeface="Poppins"/>
                          <a:ea typeface="Poppins"/>
                          <a:cs typeface="Poppins"/>
                          <a:sym typeface="Poppins"/>
                        </a:rPr>
                        <a:t>Students investigate how their own brain works by testing their reflexes. They discover that the brain receives information from the senses, processes the information, and sends signals to the muscles to enable movement.</a:t>
                      </a:r>
                      <a:endParaRPr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i="1" lang="en" sz="800">
                          <a:solidFill>
                            <a:srgbClr val="9E9E9E"/>
                          </a:solidFill>
                          <a:latin typeface="Poppins"/>
                          <a:ea typeface="Poppins"/>
                          <a:cs typeface="Poppins"/>
                          <a:sym typeface="Poppins"/>
                        </a:rPr>
                        <a:t>3.LS.2 </a:t>
                      </a:r>
                      <a:r>
                        <a:rPr i="1" lang="en" sz="800">
                          <a:solidFill>
                            <a:srgbClr val="9E9E9E"/>
                          </a:solidFill>
                          <a:latin typeface="Poppins"/>
                          <a:ea typeface="Poppins"/>
                          <a:cs typeface="Poppins"/>
                          <a:sym typeface="Poppins"/>
                        </a:rPr>
                        <a:t>Individuals of the same kind of organism differ in their inherited traits. These differences give some individuals an advantage in surviving and/or reproducing. </a:t>
                      </a:r>
                      <a:endParaRPr b="1" i="1" sz="800">
                        <a:solidFill>
                          <a:srgbClr val="9E9E9E"/>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872" name="Google Shape;872;p85"/>
          <p:cNvPicPr preferRelativeResize="0"/>
          <p:nvPr/>
        </p:nvPicPr>
        <p:blipFill>
          <a:blip r:embed="rId9">
            <a:alphaModFix/>
          </a:blip>
          <a:stretch>
            <a:fillRect/>
          </a:stretch>
        </p:blipFill>
        <p:spPr>
          <a:xfrm>
            <a:off x="451800" y="1939425"/>
            <a:ext cx="923673" cy="3897150"/>
          </a:xfrm>
          <a:prstGeom prst="rect">
            <a:avLst/>
          </a:prstGeom>
          <a:noFill/>
          <a:ln>
            <a:noFill/>
          </a:ln>
        </p:spPr>
      </p:pic>
      <p:graphicFrame>
        <p:nvGraphicFramePr>
          <p:cNvPr id="873" name="Google Shape;873;p85"/>
          <p:cNvGraphicFramePr/>
          <p:nvPr/>
        </p:nvGraphicFramePr>
        <p:xfrm>
          <a:off x="462588" y="1939435"/>
          <a:ext cx="3000000" cy="3000000"/>
        </p:xfrm>
        <a:graphic>
          <a:graphicData uri="http://schemas.openxmlformats.org/drawingml/2006/table">
            <a:tbl>
              <a:tblPr>
                <a:noFill/>
                <a:tableStyleId>{C22DDA10-9A39-4306-AB4C-68750CD5DC62}</a:tableStyleId>
              </a:tblPr>
              <a:tblGrid>
                <a:gridCol w="696475"/>
              </a:tblGrid>
              <a:tr h="9673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0">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673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673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73972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874" name="Google Shape;874;p85"/>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75" name="Google Shape;875;p85"/>
          <p:cNvPicPr preferRelativeResize="0"/>
          <p:nvPr/>
        </p:nvPicPr>
        <p:blipFill>
          <a:blip r:embed="rId14">
            <a:alphaModFix/>
          </a:blip>
          <a:stretch>
            <a:fillRect/>
          </a:stretch>
        </p:blipFill>
        <p:spPr>
          <a:xfrm>
            <a:off x="7953375" y="305775"/>
            <a:ext cx="1647825" cy="209550"/>
          </a:xfrm>
          <a:prstGeom prst="rect">
            <a:avLst/>
          </a:prstGeom>
          <a:noFill/>
          <a:ln>
            <a:noFill/>
          </a:ln>
        </p:spPr>
      </p:pic>
      <p:sp>
        <p:nvSpPr>
          <p:cNvPr id="876" name="Google Shape;876;p8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Physical Science</a:t>
            </a:r>
            <a:endParaRPr sz="1200">
              <a:latin typeface="Poppins"/>
              <a:ea typeface="Poppins"/>
              <a:cs typeface="Poppins"/>
              <a:sym typeface="Poppins"/>
            </a:endParaRPr>
          </a:p>
        </p:txBody>
      </p:sp>
      <p:grpSp>
        <p:nvGrpSpPr>
          <p:cNvPr id="877" name="Google Shape;877;p85"/>
          <p:cNvGrpSpPr/>
          <p:nvPr/>
        </p:nvGrpSpPr>
        <p:grpSpPr>
          <a:xfrm>
            <a:off x="533400" y="675263"/>
            <a:ext cx="7886700" cy="307800"/>
            <a:chOff x="1485900" y="5127425"/>
            <a:chExt cx="7886700" cy="307800"/>
          </a:xfrm>
        </p:grpSpPr>
        <p:grpSp>
          <p:nvGrpSpPr>
            <p:cNvPr id="878" name="Google Shape;878;p85"/>
            <p:cNvGrpSpPr/>
            <p:nvPr/>
          </p:nvGrpSpPr>
          <p:grpSpPr>
            <a:xfrm>
              <a:off x="1485900" y="5167025"/>
              <a:ext cx="7886700" cy="228600"/>
              <a:chOff x="1485900" y="5233700"/>
              <a:chExt cx="7886700" cy="228600"/>
            </a:xfrm>
          </p:grpSpPr>
          <p:sp>
            <p:nvSpPr>
              <p:cNvPr id="879" name="Google Shape;879;p8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8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1" name="Google Shape;881;p8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several lessons in 5th grade if you are following Ohio Standards.</a:t>
              </a:r>
              <a:endParaRPr i="1" sz="800">
                <a:latin typeface="Poppins"/>
                <a:ea typeface="Poppins"/>
                <a:cs typeface="Poppins"/>
                <a:sym typeface="Poppins"/>
              </a:endParaRPr>
            </a:p>
          </p:txBody>
        </p:sp>
      </p:grpSp>
      <p:grpSp>
        <p:nvGrpSpPr>
          <p:cNvPr id="882" name="Google Shape;882;p85"/>
          <p:cNvGrpSpPr/>
          <p:nvPr/>
        </p:nvGrpSpPr>
        <p:grpSpPr>
          <a:xfrm>
            <a:off x="1581150" y="2017500"/>
            <a:ext cx="7886700" cy="307800"/>
            <a:chOff x="1485900" y="5127425"/>
            <a:chExt cx="7886700" cy="307800"/>
          </a:xfrm>
        </p:grpSpPr>
        <p:grpSp>
          <p:nvGrpSpPr>
            <p:cNvPr id="883" name="Google Shape;883;p85"/>
            <p:cNvGrpSpPr/>
            <p:nvPr/>
          </p:nvGrpSpPr>
          <p:grpSpPr>
            <a:xfrm>
              <a:off x="1485900" y="5167025"/>
              <a:ext cx="7886700" cy="228600"/>
              <a:chOff x="1485900" y="5233700"/>
              <a:chExt cx="7886700" cy="228600"/>
            </a:xfrm>
          </p:grpSpPr>
          <p:sp>
            <p:nvSpPr>
              <p:cNvPr id="884" name="Google Shape;884;p8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8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6" name="Google Shape;886;p8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Ohio Standards.</a:t>
              </a:r>
              <a:endParaRPr i="1" sz="800">
                <a:latin typeface="Poppins"/>
                <a:ea typeface="Poppins"/>
                <a:cs typeface="Poppins"/>
                <a:sym typeface="Poppins"/>
              </a:endParaRPr>
            </a:p>
          </p:txBody>
        </p:sp>
      </p:grpSp>
      <p:grpSp>
        <p:nvGrpSpPr>
          <p:cNvPr id="887" name="Google Shape;887;p85"/>
          <p:cNvGrpSpPr/>
          <p:nvPr/>
        </p:nvGrpSpPr>
        <p:grpSpPr>
          <a:xfrm>
            <a:off x="1581150" y="4800300"/>
            <a:ext cx="7886700" cy="307800"/>
            <a:chOff x="1485900" y="5127425"/>
            <a:chExt cx="7886700" cy="307800"/>
          </a:xfrm>
        </p:grpSpPr>
        <p:grpSp>
          <p:nvGrpSpPr>
            <p:cNvPr id="888" name="Google Shape;888;p85"/>
            <p:cNvGrpSpPr/>
            <p:nvPr/>
          </p:nvGrpSpPr>
          <p:grpSpPr>
            <a:xfrm>
              <a:off x="1485900" y="5167025"/>
              <a:ext cx="7886700" cy="228600"/>
              <a:chOff x="1485900" y="5233700"/>
              <a:chExt cx="7886700" cy="228600"/>
            </a:xfrm>
          </p:grpSpPr>
          <p:sp>
            <p:nvSpPr>
              <p:cNvPr id="889" name="Google Shape;889;p8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8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1" name="Google Shape;891;p8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800">
                  <a:latin typeface="Poppins"/>
                  <a:ea typeface="Poppins"/>
                  <a:cs typeface="Poppins"/>
                  <a:sym typeface="Poppins"/>
                </a:rPr>
                <a:t>Although this appears on our site, we </a:t>
              </a:r>
              <a:r>
                <a:rPr b="1" i="1" lang="en" sz="800">
                  <a:latin typeface="Poppins"/>
                  <a:ea typeface="Poppins"/>
                  <a:cs typeface="Poppins"/>
                  <a:sym typeface="Poppins"/>
                </a:rPr>
                <a:t>recommend teaching this in 3rd grade</a:t>
              </a:r>
              <a:r>
                <a:rPr i="1" lang="en" sz="800">
                  <a:latin typeface="Poppins"/>
                  <a:ea typeface="Poppins"/>
                  <a:cs typeface="Poppins"/>
                  <a:sym typeface="Poppins"/>
                </a:rPr>
                <a:t> if following Ohio Standards.</a:t>
              </a:r>
              <a:endParaRPr i="1" sz="800">
                <a:latin typeface="Poppins"/>
                <a:ea typeface="Poppins"/>
                <a:cs typeface="Poppins"/>
                <a:sym typeface="Poppins"/>
              </a:endParaRPr>
            </a:p>
          </p:txBody>
        </p:sp>
      </p:grpSp>
      <p:sp>
        <p:nvSpPr>
          <p:cNvPr id="892" name="Google Shape;892;p8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893" name="Google Shape;893;p85"/>
          <p:cNvSpPr/>
          <p:nvPr/>
        </p:nvSpPr>
        <p:spPr>
          <a:xfrm>
            <a:off x="6675305" y="6368351"/>
            <a:ext cx="2925900" cy="848700"/>
          </a:xfrm>
          <a:prstGeom prst="rect">
            <a:avLst/>
          </a:prstGeom>
          <a:solidFill>
            <a:srgbClr val="CAAFF6"/>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85"/>
          <p:cNvSpPr/>
          <p:nvPr/>
        </p:nvSpPr>
        <p:spPr>
          <a:xfrm>
            <a:off x="6530375" y="62411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5" name="Google Shape;895;p85"/>
          <p:cNvPicPr preferRelativeResize="0"/>
          <p:nvPr/>
        </p:nvPicPr>
        <p:blipFill rotWithShape="1">
          <a:blip r:embed="rId16">
            <a:alphaModFix/>
          </a:blip>
          <a:srcRect b="45160" l="16735" r="27851" t="0"/>
          <a:stretch/>
        </p:blipFill>
        <p:spPr>
          <a:xfrm>
            <a:off x="6536875" y="6247550"/>
            <a:ext cx="879801" cy="833100"/>
          </a:xfrm>
          <a:prstGeom prst="rect">
            <a:avLst/>
          </a:prstGeom>
          <a:noFill/>
          <a:ln>
            <a:noFill/>
          </a:ln>
        </p:spPr>
      </p:pic>
      <p:graphicFrame>
        <p:nvGraphicFramePr>
          <p:cNvPr id="896" name="Google Shape;896;p85"/>
          <p:cNvGraphicFramePr/>
          <p:nvPr/>
        </p:nvGraphicFramePr>
        <p:xfrm>
          <a:off x="7416675" y="6321335"/>
          <a:ext cx="3000000" cy="3000000"/>
        </p:xfrm>
        <a:graphic>
          <a:graphicData uri="http://schemas.openxmlformats.org/drawingml/2006/table">
            <a:tbl>
              <a:tblPr>
                <a:noFill/>
                <a:tableStyleId>{C22DDA10-9A39-4306-AB4C-68750CD5DC62}</a:tableStyleId>
              </a:tblPr>
              <a:tblGrid>
                <a:gridCol w="1991450"/>
              </a:tblGrid>
              <a:tr h="68312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5</a:t>
                      </a:r>
                      <a:r>
                        <a:rPr b="1" lang="en" sz="800">
                          <a:solidFill>
                            <a:srgbClr val="000000"/>
                          </a:solidFill>
                          <a:latin typeface="Poppins"/>
                          <a:ea typeface="Poppins"/>
                          <a:cs typeface="Poppins"/>
                          <a:sym typeface="Poppins"/>
                        </a:rPr>
                        <a:t>.PS.2</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Why is snow white?</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897" name="Google Shape;897;p85"/>
          <p:cNvPicPr preferRelativeResize="0"/>
          <p:nvPr/>
        </p:nvPicPr>
        <p:blipFill rotWithShape="1">
          <a:blip r:embed="rId17">
            <a:alphaModFix/>
          </a:blip>
          <a:srcRect b="0" l="13655" r="38729" t="17416"/>
          <a:stretch/>
        </p:blipFill>
        <p:spPr>
          <a:xfrm>
            <a:off x="6536875" y="6247550"/>
            <a:ext cx="879800" cy="833100"/>
          </a:xfrm>
          <a:prstGeom prst="rect">
            <a:avLst/>
          </a:prstGeom>
          <a:noFill/>
          <a:ln>
            <a:noFill/>
          </a:ln>
        </p:spPr>
      </p:pic>
      <p:pic>
        <p:nvPicPr>
          <p:cNvPr id="898" name="Google Shape;898;p85"/>
          <p:cNvPicPr preferRelativeResize="0"/>
          <p:nvPr/>
        </p:nvPicPr>
        <p:blipFill rotWithShape="1">
          <a:blip r:embed="rId18">
            <a:alphaModFix/>
          </a:blip>
          <a:srcRect b="51939" l="51611" r="0" t="0"/>
          <a:stretch/>
        </p:blipFill>
        <p:spPr>
          <a:xfrm>
            <a:off x="6536875" y="6247550"/>
            <a:ext cx="879800" cy="833100"/>
          </a:xfrm>
          <a:prstGeom prst="rect">
            <a:avLst/>
          </a:prstGeom>
          <a:noFill/>
          <a:ln>
            <a:noFill/>
          </a:ln>
        </p:spPr>
      </p:pic>
      <p:pic>
        <p:nvPicPr>
          <p:cNvPr id="899" name="Google Shape;899;p85"/>
          <p:cNvPicPr preferRelativeResize="0"/>
          <p:nvPr/>
        </p:nvPicPr>
        <p:blipFill rotWithShape="1">
          <a:blip r:embed="rId19">
            <a:alphaModFix/>
          </a:blip>
          <a:srcRect b="93127" l="0" r="30458" t="0"/>
          <a:stretch/>
        </p:blipFill>
        <p:spPr>
          <a:xfrm>
            <a:off x="6536875" y="6241100"/>
            <a:ext cx="750250" cy="296600"/>
          </a:xfrm>
          <a:prstGeom prst="rect">
            <a:avLst/>
          </a:prstGeom>
          <a:noFill/>
          <a:ln>
            <a:noFill/>
          </a:ln>
        </p:spPr>
      </p:pic>
      <p:graphicFrame>
        <p:nvGraphicFramePr>
          <p:cNvPr id="900" name="Google Shape;900;p85"/>
          <p:cNvGraphicFramePr/>
          <p:nvPr/>
        </p:nvGraphicFramePr>
        <p:xfrm>
          <a:off x="6511400" y="6241110"/>
          <a:ext cx="3000000" cy="3000000"/>
        </p:xfrm>
        <a:graphic>
          <a:graphicData uri="http://schemas.openxmlformats.org/drawingml/2006/table">
            <a:tbl>
              <a:tblPr>
                <a:noFill/>
                <a:tableStyleId>{C22DDA10-9A39-4306-AB4C-68750CD5DC62}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901" name="Google Shape;901;p85"/>
          <p:cNvSpPr/>
          <p:nvPr/>
        </p:nvSpPr>
        <p:spPr>
          <a:xfrm>
            <a:off x="3322505" y="6368351"/>
            <a:ext cx="2925900" cy="848700"/>
          </a:xfrm>
          <a:prstGeom prst="rect">
            <a:avLst/>
          </a:prstGeom>
          <a:solidFill>
            <a:srgbClr val="CAAFF6"/>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85"/>
          <p:cNvSpPr/>
          <p:nvPr/>
        </p:nvSpPr>
        <p:spPr>
          <a:xfrm>
            <a:off x="3177575" y="6241100"/>
            <a:ext cx="2925300" cy="8487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03" name="Google Shape;903;p85"/>
          <p:cNvPicPr preferRelativeResize="0"/>
          <p:nvPr/>
        </p:nvPicPr>
        <p:blipFill rotWithShape="1">
          <a:blip r:embed="rId16">
            <a:alphaModFix/>
          </a:blip>
          <a:srcRect b="45160" l="16735" r="27851" t="0"/>
          <a:stretch/>
        </p:blipFill>
        <p:spPr>
          <a:xfrm>
            <a:off x="3184075" y="6247550"/>
            <a:ext cx="879801" cy="833100"/>
          </a:xfrm>
          <a:prstGeom prst="rect">
            <a:avLst/>
          </a:prstGeom>
          <a:noFill/>
          <a:ln>
            <a:noFill/>
          </a:ln>
        </p:spPr>
      </p:pic>
      <p:graphicFrame>
        <p:nvGraphicFramePr>
          <p:cNvPr id="904" name="Google Shape;904;p85"/>
          <p:cNvGraphicFramePr/>
          <p:nvPr/>
        </p:nvGraphicFramePr>
        <p:xfrm>
          <a:off x="4063875" y="6321335"/>
          <a:ext cx="3000000" cy="3000000"/>
        </p:xfrm>
        <a:graphic>
          <a:graphicData uri="http://schemas.openxmlformats.org/drawingml/2006/table">
            <a:tbl>
              <a:tblPr>
                <a:noFill/>
                <a:tableStyleId>{C22DDA10-9A39-4306-AB4C-68750CD5DC62}</a:tableStyleId>
              </a:tblPr>
              <a:tblGrid>
                <a:gridCol w="1991450"/>
              </a:tblGrid>
              <a:tr h="68312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5</a:t>
                      </a:r>
                      <a:r>
                        <a:rPr b="1" lang="en" sz="800">
                          <a:solidFill>
                            <a:srgbClr val="000000"/>
                          </a:solidFill>
                          <a:latin typeface="Poppins"/>
                          <a:ea typeface="Poppins"/>
                          <a:cs typeface="Poppins"/>
                          <a:sym typeface="Poppins"/>
                        </a:rPr>
                        <a:t>.PS.2</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lang="en" sz="800">
                          <a:solidFill>
                            <a:srgbClr val="000000"/>
                          </a:solidFill>
                          <a:latin typeface="Poppins"/>
                          <a:ea typeface="Poppins"/>
                          <a:cs typeface="Poppins"/>
                          <a:sym typeface="Poppins"/>
                        </a:rPr>
                        <a:t>How is a rainbow made?</a:t>
                      </a:r>
                      <a:endParaRPr b="1"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FFFFF"/>
                    </a:solidFill>
                  </a:tcPr>
                </a:tc>
              </a:tr>
            </a:tbl>
          </a:graphicData>
        </a:graphic>
      </p:graphicFrame>
      <p:pic>
        <p:nvPicPr>
          <p:cNvPr id="905" name="Google Shape;905;p85"/>
          <p:cNvPicPr preferRelativeResize="0"/>
          <p:nvPr/>
        </p:nvPicPr>
        <p:blipFill rotWithShape="1">
          <a:blip r:embed="rId17">
            <a:alphaModFix/>
          </a:blip>
          <a:srcRect b="0" l="13655" r="38729" t="17416"/>
          <a:stretch/>
        </p:blipFill>
        <p:spPr>
          <a:xfrm>
            <a:off x="3184075" y="6247550"/>
            <a:ext cx="879800" cy="833100"/>
          </a:xfrm>
          <a:prstGeom prst="rect">
            <a:avLst/>
          </a:prstGeom>
          <a:noFill/>
          <a:ln>
            <a:noFill/>
          </a:ln>
        </p:spPr>
      </p:pic>
      <p:pic>
        <p:nvPicPr>
          <p:cNvPr id="906" name="Google Shape;906;p85"/>
          <p:cNvPicPr preferRelativeResize="0"/>
          <p:nvPr/>
        </p:nvPicPr>
        <p:blipFill rotWithShape="1">
          <a:blip r:embed="rId20">
            <a:alphaModFix/>
          </a:blip>
          <a:srcRect b="50838" l="50127" r="0" t="0"/>
          <a:stretch/>
        </p:blipFill>
        <p:spPr>
          <a:xfrm>
            <a:off x="3184075" y="6247550"/>
            <a:ext cx="879800" cy="833099"/>
          </a:xfrm>
          <a:prstGeom prst="rect">
            <a:avLst/>
          </a:prstGeom>
          <a:noFill/>
          <a:ln>
            <a:noFill/>
          </a:ln>
        </p:spPr>
      </p:pic>
      <p:pic>
        <p:nvPicPr>
          <p:cNvPr id="907" name="Google Shape;907;p85"/>
          <p:cNvPicPr preferRelativeResize="0"/>
          <p:nvPr/>
        </p:nvPicPr>
        <p:blipFill rotWithShape="1">
          <a:blip r:embed="rId19">
            <a:alphaModFix/>
          </a:blip>
          <a:srcRect b="93127" l="0" r="30458" t="0"/>
          <a:stretch/>
        </p:blipFill>
        <p:spPr>
          <a:xfrm>
            <a:off x="3184075" y="6241100"/>
            <a:ext cx="750250" cy="296600"/>
          </a:xfrm>
          <a:prstGeom prst="rect">
            <a:avLst/>
          </a:prstGeom>
          <a:noFill/>
          <a:ln>
            <a:noFill/>
          </a:ln>
        </p:spPr>
      </p:pic>
      <p:graphicFrame>
        <p:nvGraphicFramePr>
          <p:cNvPr id="908" name="Google Shape;908;p85"/>
          <p:cNvGraphicFramePr/>
          <p:nvPr/>
        </p:nvGraphicFramePr>
        <p:xfrm>
          <a:off x="3158600" y="6241110"/>
          <a:ext cx="3000000" cy="3000000"/>
        </p:xfrm>
        <a:graphic>
          <a:graphicData uri="http://schemas.openxmlformats.org/drawingml/2006/table">
            <a:tbl>
              <a:tblPr>
                <a:noFill/>
                <a:tableStyleId>{C22DDA10-9A39-4306-AB4C-68750CD5DC62}</a:tableStyleId>
              </a:tblPr>
              <a:tblGrid>
                <a:gridCol w="822675"/>
              </a:tblGrid>
              <a:tr h="3081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Mini-lesson</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grpSp>
        <p:nvGrpSpPr>
          <p:cNvPr id="909" name="Google Shape;909;p85"/>
          <p:cNvGrpSpPr/>
          <p:nvPr/>
        </p:nvGrpSpPr>
        <p:grpSpPr>
          <a:xfrm>
            <a:off x="3158608" y="5930914"/>
            <a:ext cx="6324345" cy="307883"/>
            <a:chOff x="1485900" y="5127432"/>
            <a:chExt cx="7886700" cy="278400"/>
          </a:xfrm>
        </p:grpSpPr>
        <p:grpSp>
          <p:nvGrpSpPr>
            <p:cNvPr id="910" name="Google Shape;910;p85"/>
            <p:cNvGrpSpPr/>
            <p:nvPr/>
          </p:nvGrpSpPr>
          <p:grpSpPr>
            <a:xfrm>
              <a:off x="1485900" y="5167025"/>
              <a:ext cx="7886700" cy="228600"/>
              <a:chOff x="1485900" y="5233700"/>
              <a:chExt cx="7886700" cy="228600"/>
            </a:xfrm>
          </p:grpSpPr>
          <p:sp>
            <p:nvSpPr>
              <p:cNvPr id="911" name="Google Shape;911;p8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8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3" name="Google Shape;913;p85"/>
            <p:cNvSpPr txBox="1"/>
            <p:nvPr/>
          </p:nvSpPr>
          <p:spPr>
            <a:xfrm>
              <a:off x="1638290" y="5127432"/>
              <a:ext cx="7734300" cy="27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rgbClr val="000000"/>
                  </a:solidFill>
                  <a:latin typeface="Poppins"/>
                  <a:ea typeface="Poppins"/>
                  <a:cs typeface="Poppins"/>
                  <a:sym typeface="Poppins"/>
                </a:rPr>
                <a:t>The following mini-lessons can be used to support </a:t>
              </a:r>
              <a:r>
                <a:rPr lang="en" sz="800">
                  <a:latin typeface="Poppins"/>
                  <a:ea typeface="Poppins"/>
                  <a:cs typeface="Poppins"/>
                  <a:sym typeface="Poppins"/>
                </a:rPr>
                <a:t>Ohio </a:t>
              </a:r>
              <a:r>
                <a:rPr lang="en" sz="800">
                  <a:solidFill>
                    <a:srgbClr val="000000"/>
                  </a:solidFill>
                  <a:latin typeface="Poppins"/>
                  <a:ea typeface="Poppins"/>
                  <a:cs typeface="Poppins"/>
                  <a:sym typeface="Poppins"/>
                </a:rPr>
                <a:t>Science Standards.</a:t>
              </a:r>
              <a:endParaRPr sz="800">
                <a:solidFill>
                  <a:srgbClr val="000000"/>
                </a:solidFill>
                <a:latin typeface="Poppins"/>
                <a:ea typeface="Poppins"/>
                <a:cs typeface="Poppins"/>
                <a:sym typeface="Poppins"/>
              </a:endParaRPr>
            </a:p>
          </p:txBody>
        </p:sp>
      </p:grpSp>
      <p:sp>
        <p:nvSpPr>
          <p:cNvPr id="914" name="Google Shape;914;p8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8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3">
                  <a:extLst>
                    <a:ext uri="{A12FA001-AC4F-418D-AE19-62706E023703}">
                      <ahyp:hlinkClr val="tx"/>
                    </a:ext>
                  </a:extLst>
                </a:hlinkClick>
              </a:rPr>
              <a:t>Sound, Waves, &amp; Communication  </a:t>
            </a:r>
            <a:r>
              <a:rPr lang="en" sz="1200">
                <a:solidFill>
                  <a:schemeClr val="dk1"/>
                </a:solidFill>
                <a:uFill>
                  <a:noFill/>
                </a:uFill>
                <a:latin typeface="Poppins"/>
                <a:ea typeface="Poppins"/>
                <a:cs typeface="Poppins"/>
                <a:sym typeface="Poppins"/>
                <a:hlinkClick r:id="rId4">
                  <a:extLst>
                    <a:ext uri="{A12FA001-AC4F-418D-AE19-62706E023703}">
                      <ahyp:hlinkClr val="tx"/>
                    </a:ext>
                  </a:extLst>
                </a:hlinkClick>
              </a:rPr>
              <a:t>(Waves of Sound)</a:t>
            </a:r>
            <a:endParaRPr b="1">
              <a:latin typeface="Poppins"/>
              <a:ea typeface="Poppins"/>
              <a:cs typeface="Poppins"/>
              <a:sym typeface="Poppins"/>
            </a:endParaRPr>
          </a:p>
        </p:txBody>
      </p:sp>
      <p:sp>
        <p:nvSpPr>
          <p:cNvPr id="920" name="Google Shape;920;p8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921" name="Google Shape;921;p86"/>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922" name="Google Shape;922;p86"/>
          <p:cNvPicPr preferRelativeResize="0"/>
          <p:nvPr/>
        </p:nvPicPr>
        <p:blipFill>
          <a:blip r:embed="rId6">
            <a:alphaModFix/>
          </a:blip>
          <a:stretch>
            <a:fillRect/>
          </a:stretch>
        </p:blipFill>
        <p:spPr>
          <a:xfrm>
            <a:off x="7953375" y="305775"/>
            <a:ext cx="1647825" cy="209550"/>
          </a:xfrm>
          <a:prstGeom prst="rect">
            <a:avLst/>
          </a:prstGeom>
          <a:noFill/>
          <a:ln>
            <a:noFill/>
          </a:ln>
        </p:spPr>
      </p:pic>
      <p:sp>
        <p:nvSpPr>
          <p:cNvPr id="923" name="Google Shape;923;p8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5th Grade - Physical Science</a:t>
            </a:r>
            <a:endParaRPr sz="1200">
              <a:latin typeface="Poppins"/>
              <a:ea typeface="Poppins"/>
              <a:cs typeface="Poppins"/>
              <a:sym typeface="Poppins"/>
            </a:endParaRPr>
          </a:p>
        </p:txBody>
      </p:sp>
      <p:grpSp>
        <p:nvGrpSpPr>
          <p:cNvPr id="924" name="Google Shape;924;p86"/>
          <p:cNvGrpSpPr/>
          <p:nvPr/>
        </p:nvGrpSpPr>
        <p:grpSpPr>
          <a:xfrm>
            <a:off x="533400" y="675263"/>
            <a:ext cx="7886700" cy="307800"/>
            <a:chOff x="1485900" y="5127425"/>
            <a:chExt cx="7886700" cy="307800"/>
          </a:xfrm>
        </p:grpSpPr>
        <p:grpSp>
          <p:nvGrpSpPr>
            <p:cNvPr id="925" name="Google Shape;925;p86"/>
            <p:cNvGrpSpPr/>
            <p:nvPr/>
          </p:nvGrpSpPr>
          <p:grpSpPr>
            <a:xfrm>
              <a:off x="1485900" y="5167025"/>
              <a:ext cx="7886700" cy="228600"/>
              <a:chOff x="1485900" y="5233700"/>
              <a:chExt cx="7886700" cy="228600"/>
            </a:xfrm>
          </p:grpSpPr>
          <p:sp>
            <p:nvSpPr>
              <p:cNvPr id="926" name="Google Shape;926;p8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8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8" name="Google Shape;928;p86"/>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4th grade on our site</a:t>
              </a:r>
              <a:r>
                <a:rPr i="1" lang="en" sz="800">
                  <a:latin typeface="Poppins"/>
                  <a:ea typeface="Poppins"/>
                  <a:cs typeface="Poppins"/>
                  <a:sym typeface="Poppins"/>
                </a:rPr>
                <a:t>, but we recommend teaching all lessons in 5th grade if you are following Ohio Standards.</a:t>
              </a:r>
              <a:endParaRPr i="1" sz="800">
                <a:latin typeface="Poppins"/>
                <a:ea typeface="Poppins"/>
                <a:cs typeface="Poppins"/>
                <a:sym typeface="Poppins"/>
              </a:endParaRPr>
            </a:p>
          </p:txBody>
        </p:sp>
      </p:grpSp>
      <p:graphicFrame>
        <p:nvGraphicFramePr>
          <p:cNvPr id="929" name="Google Shape;929;p86"/>
          <p:cNvGraphicFramePr/>
          <p:nvPr/>
        </p:nvGraphicFramePr>
        <p:xfrm>
          <a:off x="4679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Pattern Transfer &amp; Technology</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How do you send a secret code?</a:t>
                      </a:r>
                      <a:endParaRPr b="1" sz="800">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explore how digital devices encode complex information. Students generate their own codes in order to transfer information across the classroom. Then, they compare their codes and evaluate which worked best given the criteria and constraints.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5.PS.2 </a:t>
                      </a:r>
                      <a:r>
                        <a:rPr lang="en" sz="800">
                          <a:solidFill>
                            <a:schemeClr val="dk1"/>
                          </a:solidFill>
                          <a:latin typeface="Poppins"/>
                          <a:ea typeface="Poppins"/>
                          <a:cs typeface="Poppins"/>
                          <a:sym typeface="Poppins"/>
                        </a:rPr>
                        <a:t>Light and sound are forms of energy that behave in predictable ways. </a:t>
                      </a:r>
                      <a:endParaRPr b="1"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None/>
                      </a:pPr>
                      <a:r>
                        <a:rPr b="1" lang="en" sz="800">
                          <a:solidFill>
                            <a:srgbClr val="000000"/>
                          </a:solidFill>
                          <a:uFill>
                            <a:noFill/>
                          </a:uFill>
                          <a:latin typeface="Poppins"/>
                          <a:ea typeface="Poppins"/>
                          <a:cs typeface="Poppins"/>
                          <a:sym typeface="Poppins"/>
                          <a:hlinkClick r:id="rId9">
                            <a:extLst>
                              <a:ext uri="{A12FA001-AC4F-418D-AE19-62706E023703}">
                                <ahyp:hlinkClr val="tx"/>
                              </a:ext>
                            </a:extLst>
                          </a:hlinkClick>
                        </a:rPr>
                        <a:t>Sound, Vibration, &amp; Engineering</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How far can a whisper travel?</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investigate sound energy using paper cup telephones. Students figure out that sound is a vibration that can travel through a medium.</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5.PS.2 </a:t>
                      </a:r>
                      <a:r>
                        <a:rPr lang="en" sz="800">
                          <a:solidFill>
                            <a:schemeClr val="dk1"/>
                          </a:solidFill>
                          <a:latin typeface="Poppins"/>
                          <a:ea typeface="Poppins"/>
                          <a:cs typeface="Poppins"/>
                          <a:sym typeface="Poppins"/>
                        </a:rPr>
                        <a:t>Light and sound are forms of energy that behave in predictable ways. </a:t>
                      </a:r>
                      <a:endParaRPr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0">
                            <a:extLst>
                              <a:ext uri="{A12FA001-AC4F-418D-AE19-62706E023703}">
                                <ahyp:hlinkClr val="tx"/>
                              </a:ext>
                            </a:extLst>
                          </a:hlinkClick>
                        </a:rPr>
                        <a:t>Sound &amp; Vibrations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 would happen if you screamed in outer space?</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construct a model of sound vibrations to explain how air is a medium that sound vibrations travel through.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5.PS.2 </a:t>
                      </a:r>
                      <a:r>
                        <a:rPr lang="en" sz="800">
                          <a:solidFill>
                            <a:schemeClr val="dk1"/>
                          </a:solidFill>
                          <a:latin typeface="Poppins"/>
                          <a:ea typeface="Poppins"/>
                          <a:cs typeface="Poppins"/>
                          <a:sym typeface="Poppins"/>
                        </a:rPr>
                        <a:t>Light and sound are forms of energy that behave in predictable ways. </a:t>
                      </a:r>
                      <a:endParaRPr sz="800">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t/>
                      </a:r>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11">
                            <a:extLst>
                              <a:ext uri="{A12FA001-AC4F-418D-AE19-62706E023703}">
                                <ahyp:hlinkClr val="tx"/>
                              </a:ext>
                            </a:extLst>
                          </a:hlinkClick>
                        </a:rPr>
                        <a:t>Sound Waves &amp; Wavelength</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are some sounds high and some sounds low?</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Students make observations of vibrations and sound waves to discover that high pitch sounds vibrate faster and have short wavelengths and low pitch sounds vibrate slower and have long wavelengths.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5.PS.2 </a:t>
                      </a:r>
                      <a:r>
                        <a:rPr lang="en" sz="800">
                          <a:solidFill>
                            <a:schemeClr val="dk1"/>
                          </a:solidFill>
                          <a:latin typeface="Poppins"/>
                          <a:ea typeface="Poppins"/>
                          <a:cs typeface="Poppins"/>
                          <a:sym typeface="Poppins"/>
                        </a:rPr>
                        <a:t>Light and sound are forms of energy that behave in predictable ways. </a:t>
                      </a:r>
                      <a:endParaRPr sz="800">
                        <a:highlight>
                          <a:srgbClr val="FFDF41"/>
                        </a:highlight>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bl>
          </a:graphicData>
        </a:graphic>
      </p:graphicFrame>
      <p:pic>
        <p:nvPicPr>
          <p:cNvPr id="930" name="Google Shape;930;p86"/>
          <p:cNvPicPr preferRelativeResize="0"/>
          <p:nvPr/>
        </p:nvPicPr>
        <p:blipFill>
          <a:blip r:embed="rId12">
            <a:alphaModFix/>
          </a:blip>
          <a:stretch>
            <a:fillRect/>
          </a:stretch>
        </p:blipFill>
        <p:spPr>
          <a:xfrm>
            <a:off x="468000" y="2983375"/>
            <a:ext cx="914400" cy="3124200"/>
          </a:xfrm>
          <a:prstGeom prst="rect">
            <a:avLst/>
          </a:prstGeom>
          <a:noFill/>
          <a:ln>
            <a:noFill/>
          </a:ln>
        </p:spPr>
      </p:pic>
      <p:sp>
        <p:nvSpPr>
          <p:cNvPr id="931" name="Google Shape;931;p86"/>
          <p:cNvSpPr/>
          <p:nvPr/>
        </p:nvSpPr>
        <p:spPr>
          <a:xfrm>
            <a:off x="468000" y="1939850"/>
            <a:ext cx="903600" cy="1035900"/>
          </a:xfrm>
          <a:prstGeom prst="rect">
            <a:avLst/>
          </a:prstGeom>
          <a:no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86"/>
          <p:cNvSpPr/>
          <p:nvPr/>
        </p:nvSpPr>
        <p:spPr>
          <a:xfrm>
            <a:off x="468000" y="1939850"/>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3" name="Google Shape;933;p86"/>
          <p:cNvPicPr preferRelativeResize="0"/>
          <p:nvPr/>
        </p:nvPicPr>
        <p:blipFill rotWithShape="1">
          <a:blip r:embed="rId13">
            <a:alphaModFix/>
          </a:blip>
          <a:srcRect b="0" l="38755" r="0" t="0"/>
          <a:stretch/>
        </p:blipFill>
        <p:spPr>
          <a:xfrm>
            <a:off x="457204" y="1925325"/>
            <a:ext cx="914400" cy="1064925"/>
          </a:xfrm>
          <a:prstGeom prst="rect">
            <a:avLst/>
          </a:prstGeom>
          <a:noFill/>
          <a:ln>
            <a:noFill/>
          </a:ln>
        </p:spPr>
      </p:pic>
      <p:sp>
        <p:nvSpPr>
          <p:cNvPr id="934" name="Google Shape;934;p86"/>
          <p:cNvSpPr/>
          <p:nvPr/>
        </p:nvSpPr>
        <p:spPr>
          <a:xfrm>
            <a:off x="468000" y="1939850"/>
            <a:ext cx="632100" cy="2661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35" name="Google Shape;935;p86"/>
          <p:cNvGraphicFramePr/>
          <p:nvPr/>
        </p:nvGraphicFramePr>
        <p:xfrm>
          <a:off x="467988" y="1947085"/>
          <a:ext cx="3000000" cy="3000000"/>
        </p:xfrm>
        <a:graphic>
          <a:graphicData uri="http://schemas.openxmlformats.org/drawingml/2006/table">
            <a:tbl>
              <a:tblPr>
                <a:noFill/>
                <a:tableStyleId>{C22DDA10-9A39-4306-AB4C-68750CD5DC62}</a:tableStyleId>
              </a:tblPr>
              <a:tblGrid>
                <a:gridCol w="696475"/>
              </a:tblGrid>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5">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3</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lnSpc>
                          <a:spcPct val="100000"/>
                        </a:lnSpc>
                        <a:spcBef>
                          <a:spcPts val="0"/>
                        </a:spcBef>
                        <a:spcAft>
                          <a:spcPts val="0"/>
                        </a:spcAft>
                        <a:buNone/>
                      </a:pPr>
                      <a:r>
                        <a:t/>
                      </a:r>
                      <a:endParaRPr b="1" sz="800">
                        <a:solidFill>
                          <a:srgbClr val="FFFFFF"/>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a:t>
                      </a:r>
                      <a:r>
                        <a:rPr b="1" lang="en" sz="800">
                          <a:solidFill>
                            <a:srgbClr val="FFFFFF"/>
                          </a:solidFill>
                          <a:latin typeface="Poppins"/>
                          <a:ea typeface="Poppins"/>
                          <a:cs typeface="Poppins"/>
                          <a:sym typeface="Poppins"/>
                        </a:rPr>
                        <a:t>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936" name="Google Shape;936;p8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52"/>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24" name="Google Shape;224;p52"/>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25" name="Google Shape;225;p52"/>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solidFill>
                <a:schemeClr val="dk1"/>
              </a:solidFill>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Life Science</a:t>
            </a:r>
            <a:endParaRPr sz="1200">
              <a:latin typeface="Poppins"/>
              <a:ea typeface="Poppins"/>
              <a:cs typeface="Poppins"/>
              <a:sym typeface="Poppins"/>
            </a:endParaRPr>
          </a:p>
        </p:txBody>
      </p:sp>
      <p:graphicFrame>
        <p:nvGraphicFramePr>
          <p:cNvPr id="226" name="Google Shape;226;p52"/>
          <p:cNvGraphicFramePr/>
          <p:nvPr/>
        </p:nvGraphicFramePr>
        <p:xfrm>
          <a:off x="457188" y="151336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rgbClr val="000000"/>
                          </a:solidFill>
                          <a:latin typeface="Poppins"/>
                          <a:ea typeface="Poppins"/>
                          <a:cs typeface="Poppins"/>
                          <a:sym typeface="Poppins"/>
                        </a:rPr>
                        <a:t>Topic &amp; Guiding Question</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rgbClr val="000000"/>
                        </a:buClr>
                        <a:buSzPts val="1100"/>
                        <a:buFont typeface="Arial"/>
                        <a:buNone/>
                      </a:pPr>
                      <a:r>
                        <a:rPr lang="en" sz="1000">
                          <a:solidFill>
                            <a:srgbClr val="000000"/>
                          </a:solidFill>
                          <a:latin typeface="Poppins"/>
                          <a:ea typeface="Poppins"/>
                          <a:cs typeface="Poppins"/>
                          <a:sym typeface="Poppins"/>
                        </a:rPr>
                        <a:t>Student Objectives</a:t>
                      </a:r>
                      <a:endParaRPr sz="10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5</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uFill>
                            <a:noFill/>
                          </a:uFill>
                          <a:latin typeface="Poppins"/>
                          <a:ea typeface="Poppins"/>
                          <a:cs typeface="Poppins"/>
                          <a:sym typeface="Poppins"/>
                          <a:hlinkClick r:id="rId4"/>
                        </a:rPr>
                        <a:t>Living &amp; Nonliving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Are plants alive?</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make observations of plants in order to identify their needs and that they are, in fact, living things.</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K.LS.1 </a:t>
                      </a:r>
                      <a:r>
                        <a:rPr lang="en" sz="800">
                          <a:solidFill>
                            <a:schemeClr val="dk1"/>
                          </a:solidFill>
                          <a:latin typeface="Poppins"/>
                          <a:ea typeface="Poppins"/>
                          <a:cs typeface="Poppins"/>
                          <a:sym typeface="Poppins"/>
                        </a:rPr>
                        <a:t>Living things have specific characteristics and traits.</a:t>
                      </a:r>
                      <a:endParaRPr b="1"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r>
              <a:tr h="792450">
                <a:tc>
                  <a:txBody>
                    <a:bodyPr/>
                    <a:lstStyle/>
                    <a:p>
                      <a:pPr indent="0" lvl="0" marL="0" rtl="0" algn="l">
                        <a:spcBef>
                          <a:spcPts val="0"/>
                        </a:spcBef>
                        <a:spcAft>
                          <a:spcPts val="0"/>
                        </a:spcAft>
                        <a:buNone/>
                      </a:pPr>
                      <a:r>
                        <a:rPr lang="en" sz="800">
                          <a:latin typeface="Poppins"/>
                          <a:ea typeface="Poppins"/>
                          <a:cs typeface="Poppins"/>
                          <a:sym typeface="Poppins"/>
                        </a:rPr>
                        <a:t>Lesson 6</a:t>
                      </a:r>
                      <a:endParaRPr sz="800">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uFill>
                            <a:noFill/>
                          </a:uFill>
                          <a:latin typeface="Poppins"/>
                          <a:ea typeface="Poppins"/>
                          <a:cs typeface="Poppins"/>
                          <a:sym typeface="Poppins"/>
                          <a:hlinkClick r:id="rId5"/>
                        </a:rPr>
                        <a:t>Plant Needs: Water &amp; Light</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do plants and trees grow?</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investigate to determine the basic needs of plants. They observe to identify ways young plants resemble the parent plant and how the plant changes as it proceeds through its life cycle.</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K.LS.1 </a:t>
                      </a:r>
                      <a:r>
                        <a:rPr lang="en" sz="800">
                          <a:solidFill>
                            <a:schemeClr val="dk1"/>
                          </a:solidFill>
                          <a:latin typeface="Poppins"/>
                          <a:ea typeface="Poppins"/>
                          <a:cs typeface="Poppins"/>
                          <a:sym typeface="Poppins"/>
                        </a:rPr>
                        <a:t>Living things have specific characteristics and traits.</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K.LS.2 </a:t>
                      </a:r>
                      <a:r>
                        <a:rPr lang="en" sz="800">
                          <a:solidFill>
                            <a:schemeClr val="dk1"/>
                          </a:solidFill>
                          <a:latin typeface="Poppins"/>
                          <a:ea typeface="Poppins"/>
                          <a:cs typeface="Poppins"/>
                          <a:sym typeface="Poppins"/>
                        </a:rPr>
                        <a:t>Living things have physical traits and behaviors, which influence their survival. </a:t>
                      </a:r>
                      <a:endParaRPr b="1" sz="7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r>
              <a:tr h="792450">
                <a:tc>
                  <a:txBody>
                    <a:bodyPr/>
                    <a:lstStyle/>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Lesson 7</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latin typeface="Poppins"/>
                          <a:ea typeface="Poppins"/>
                          <a:cs typeface="Poppins"/>
                          <a:sym typeface="Poppins"/>
                        </a:rPr>
                        <a:t>Human Impacts on </a:t>
                      </a:r>
                      <a:r>
                        <a:rPr b="1" lang="en" sz="800">
                          <a:uFill>
                            <a:noFill/>
                          </a:uFill>
                          <a:latin typeface="Poppins"/>
                          <a:ea typeface="Poppins"/>
                          <a:cs typeface="Poppins"/>
                          <a:sym typeface="Poppins"/>
                          <a:hlinkClick r:id="rId6"/>
                        </a:rPr>
                        <a:t>the Environment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Read-Along</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would you want an old log in your backyard?</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Students obtain evidence of living organisms by virtually keeping watch of a log and the living things that visit it. </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K.LS.2 </a:t>
                      </a:r>
                      <a:r>
                        <a:rPr lang="en" sz="800">
                          <a:solidFill>
                            <a:schemeClr val="dk1"/>
                          </a:solidFill>
                          <a:latin typeface="Poppins"/>
                          <a:ea typeface="Poppins"/>
                          <a:cs typeface="Poppins"/>
                          <a:sym typeface="Poppins"/>
                        </a:rPr>
                        <a:t>Living things have physical traits and behaviors, which influence their survival. </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r>
            </a:tbl>
          </a:graphicData>
        </a:graphic>
      </p:graphicFrame>
      <p:pic>
        <p:nvPicPr>
          <p:cNvPr id="227" name="Google Shape;227;p52"/>
          <p:cNvPicPr preferRelativeResize="0"/>
          <p:nvPr/>
        </p:nvPicPr>
        <p:blipFill rotWithShape="1">
          <a:blip r:embed="rId7">
            <a:alphaModFix/>
          </a:blip>
          <a:srcRect b="449" l="0" r="0" t="57108"/>
          <a:stretch/>
        </p:blipFill>
        <p:spPr>
          <a:xfrm>
            <a:off x="457200" y="1909575"/>
            <a:ext cx="914400" cy="2364849"/>
          </a:xfrm>
          <a:prstGeom prst="rect">
            <a:avLst/>
          </a:prstGeom>
          <a:noFill/>
          <a:ln>
            <a:noFill/>
          </a:ln>
        </p:spPr>
      </p:pic>
      <p:pic>
        <p:nvPicPr>
          <p:cNvPr id="228" name="Google Shape;228;p52"/>
          <p:cNvPicPr preferRelativeResize="0"/>
          <p:nvPr/>
        </p:nvPicPr>
        <p:blipFill rotWithShape="1">
          <a:blip r:embed="rId8">
            <a:alphaModFix/>
          </a:blip>
          <a:srcRect b="0" l="18091" r="8" t="0"/>
          <a:stretch/>
        </p:blipFill>
        <p:spPr>
          <a:xfrm>
            <a:off x="457200" y="1909575"/>
            <a:ext cx="897725" cy="779950"/>
          </a:xfrm>
          <a:prstGeom prst="rect">
            <a:avLst/>
          </a:prstGeom>
          <a:noFill/>
          <a:ln>
            <a:noFill/>
          </a:ln>
        </p:spPr>
      </p:pic>
      <p:sp>
        <p:nvSpPr>
          <p:cNvPr id="229" name="Google Shape;229;p52"/>
          <p:cNvSpPr/>
          <p:nvPr/>
        </p:nvSpPr>
        <p:spPr>
          <a:xfrm>
            <a:off x="457188" y="1909575"/>
            <a:ext cx="638100" cy="2715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30" name="Google Shape;230;p52"/>
          <p:cNvGraphicFramePr/>
          <p:nvPr/>
        </p:nvGraphicFramePr>
        <p:xfrm>
          <a:off x="457188" y="1909585"/>
          <a:ext cx="3000000" cy="3000000"/>
        </p:xfrm>
        <a:graphic>
          <a:graphicData uri="http://schemas.openxmlformats.org/drawingml/2006/table">
            <a:tbl>
              <a:tblPr>
                <a:noFill/>
                <a:tableStyleId>{C22DDA10-9A39-4306-AB4C-68750CD5DC62}</a:tableStyleId>
              </a:tblPr>
              <a:tblGrid>
                <a:gridCol w="693475"/>
              </a:tblGrid>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lnSpc>
                          <a:spcPct val="100000"/>
                        </a:lnSpc>
                        <a:spcBef>
                          <a:spcPts val="0"/>
                        </a:spcBef>
                        <a:spcAft>
                          <a:spcPts val="0"/>
                        </a:spcAft>
                        <a:buNone/>
                      </a:pPr>
                      <a:r>
                        <a:rPr b="1" lang="en" sz="800">
                          <a:solidFill>
                            <a:srgbClr val="FFFFFF"/>
                          </a:solidFill>
                          <a:latin typeface="Poppins"/>
                          <a:ea typeface="Poppins"/>
                          <a:cs typeface="Poppins"/>
                          <a:sym typeface="Poppins"/>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231" name="Google Shape;231;p52"/>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Poppins"/>
                <a:ea typeface="Poppins"/>
                <a:cs typeface="Poppins"/>
                <a:sym typeface="Poppins"/>
              </a:rPr>
              <a:t>Plant Needs</a:t>
            </a:r>
            <a:r>
              <a:rPr b="1" lang="en">
                <a:solidFill>
                  <a:schemeClr val="dk1"/>
                </a:solidFill>
                <a:uFill>
                  <a:noFill/>
                </a:uFill>
                <a:latin typeface="Poppins"/>
                <a:ea typeface="Poppins"/>
                <a:cs typeface="Poppins"/>
                <a:sym typeface="Poppins"/>
                <a:hlinkClick r:id="rId9">
                  <a:extLst>
                    <a:ext uri="{A12FA001-AC4F-418D-AE19-62706E023703}">
                      <ahyp:hlinkClr val="tx"/>
                    </a:ext>
                  </a:extLst>
                </a:hlinkClick>
              </a:rPr>
              <a:t> </a:t>
            </a:r>
            <a:r>
              <a:rPr lang="en" sz="1200">
                <a:solidFill>
                  <a:schemeClr val="dk1"/>
                </a:solidFill>
                <a:uFill>
                  <a:noFill/>
                </a:uFill>
                <a:latin typeface="Poppins"/>
                <a:ea typeface="Poppins"/>
                <a:cs typeface="Poppins"/>
                <a:sym typeface="Poppins"/>
                <a:hlinkClick r:id="rId10">
                  <a:extLst>
                    <a:ext uri="{A12FA001-AC4F-418D-AE19-62706E023703}">
                      <ahyp:hlinkClr val="tx"/>
                    </a:ext>
                  </a:extLst>
                </a:hlinkClick>
              </a:rPr>
              <a:t>(Plant Secrets)</a:t>
            </a:r>
            <a:endParaRPr b="1">
              <a:latin typeface="Poppins"/>
              <a:ea typeface="Poppins"/>
              <a:cs typeface="Poppins"/>
              <a:sym typeface="Poppins"/>
            </a:endParaRPr>
          </a:p>
        </p:txBody>
      </p:sp>
      <p:sp>
        <p:nvSpPr>
          <p:cNvPr id="232" name="Google Shape;232;p52"/>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233" name="Google Shape;233;p52"/>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53"/>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39" name="Google Shape;239;p53"/>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40" name="Google Shape;240;p53"/>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Earth &amp; Space Science</a:t>
            </a:r>
            <a:endParaRPr sz="1200">
              <a:latin typeface="Poppins"/>
              <a:ea typeface="Poppins"/>
              <a:cs typeface="Poppins"/>
              <a:sym typeface="Poppins"/>
            </a:endParaRPr>
          </a:p>
        </p:txBody>
      </p:sp>
      <p:sp>
        <p:nvSpPr>
          <p:cNvPr id="241" name="Google Shape;241;p53"/>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Severe Weather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(Wild Weather)</a:t>
            </a:r>
            <a:endParaRPr b="1">
              <a:latin typeface="Poppins"/>
              <a:ea typeface="Poppins"/>
              <a:cs typeface="Poppins"/>
              <a:sym typeface="Poppins"/>
            </a:endParaRPr>
          </a:p>
        </p:txBody>
      </p:sp>
      <p:graphicFrame>
        <p:nvGraphicFramePr>
          <p:cNvPr id="242" name="Google Shape;242;p53"/>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Severe Weather &amp; Preparation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can you get ready for a big 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obtain information of different types of severe weather to observe and describe how the weather changes during these events and what students can do to prepare and stay safe.</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K.ESS.1 </a:t>
                      </a:r>
                      <a:r>
                        <a:rPr lang="en" sz="800">
                          <a:solidFill>
                            <a:schemeClr val="dk1"/>
                          </a:solidFill>
                          <a:latin typeface="Poppins"/>
                          <a:ea typeface="Poppins"/>
                          <a:cs typeface="Poppins"/>
                          <a:sym typeface="Poppins"/>
                        </a:rPr>
                        <a:t>Weather changes are long-term and short term.</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Wind &amp; Storms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Have you ever watched a storm?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create a simple tool that allows them to observe how hard the wind is blowing. They use this tool to observe weather changes and describe the pattern of  faster wind speeds right before a storm.</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K.ESS.1 </a:t>
                      </a:r>
                      <a:r>
                        <a:rPr lang="en" sz="800">
                          <a:solidFill>
                            <a:schemeClr val="dk1"/>
                          </a:solidFill>
                          <a:latin typeface="Poppins"/>
                          <a:ea typeface="Poppins"/>
                          <a:cs typeface="Poppins"/>
                          <a:sym typeface="Poppins"/>
                        </a:rPr>
                        <a:t>Weather changes are long-term and short term.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Weather Conditions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many different kinds of weather are there?</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through observations of the weather. They communicate the information by acting as weather watchers and creating drawings of the weather conditions.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K.ESS.1 </a:t>
                      </a:r>
                      <a:r>
                        <a:rPr lang="en" sz="800">
                          <a:solidFill>
                            <a:schemeClr val="dk1"/>
                          </a:solidFill>
                          <a:latin typeface="Poppins"/>
                          <a:ea typeface="Poppins"/>
                          <a:cs typeface="Poppins"/>
                          <a:sym typeface="Poppins"/>
                        </a:rPr>
                        <a:t>Weather changes are long-term and short term.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243" name="Google Shape;243;p53"/>
          <p:cNvPicPr preferRelativeResize="0"/>
          <p:nvPr/>
        </p:nvPicPr>
        <p:blipFill>
          <a:blip r:embed="rId10">
            <a:alphaModFix/>
          </a:blip>
          <a:stretch>
            <a:fillRect/>
          </a:stretch>
        </p:blipFill>
        <p:spPr>
          <a:xfrm>
            <a:off x="457200" y="1939425"/>
            <a:ext cx="914400" cy="2743125"/>
          </a:xfrm>
          <a:prstGeom prst="rect">
            <a:avLst/>
          </a:prstGeom>
          <a:noFill/>
          <a:ln>
            <a:noFill/>
          </a:ln>
        </p:spPr>
      </p:pic>
      <p:graphicFrame>
        <p:nvGraphicFramePr>
          <p:cNvPr id="244" name="Google Shape;244;p53"/>
          <p:cNvGraphicFramePr/>
          <p:nvPr/>
        </p:nvGraphicFramePr>
        <p:xfrm>
          <a:off x="457188" y="1939435"/>
          <a:ext cx="3000000" cy="3000000"/>
        </p:xfrm>
        <a:graphic>
          <a:graphicData uri="http://schemas.openxmlformats.org/drawingml/2006/table">
            <a:tbl>
              <a:tblPr>
                <a:noFill/>
                <a:tableStyleId>{C22DDA10-9A39-4306-AB4C-68750CD5DC62}</a:tableStyleId>
              </a:tblPr>
              <a:tblGrid>
                <a:gridCol w="693475"/>
              </a:tblGrid>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8112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45" name="Google Shape;245;p53"/>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246" name="Google Shape;246;p53"/>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54"/>
          <p:cNvSpPr/>
          <p:nvPr/>
        </p:nvSpPr>
        <p:spPr>
          <a:xfrm>
            <a:off x="0" y="0"/>
            <a:ext cx="10080000" cy="914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52" name="Google Shape;252;p54"/>
          <p:cNvPicPr preferRelativeResize="0"/>
          <p:nvPr/>
        </p:nvPicPr>
        <p:blipFill>
          <a:blip r:embed="rId3">
            <a:alphaModFix/>
          </a:blip>
          <a:stretch>
            <a:fillRect/>
          </a:stretch>
        </p:blipFill>
        <p:spPr>
          <a:xfrm>
            <a:off x="7953375" y="305775"/>
            <a:ext cx="1647825" cy="209550"/>
          </a:xfrm>
          <a:prstGeom prst="rect">
            <a:avLst/>
          </a:prstGeom>
          <a:noFill/>
          <a:ln>
            <a:noFill/>
          </a:ln>
        </p:spPr>
      </p:pic>
      <p:sp>
        <p:nvSpPr>
          <p:cNvPr id="253" name="Google Shape;253;p54"/>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Ohio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Earth &amp; Space Science</a:t>
            </a:r>
            <a:endParaRPr sz="1200">
              <a:latin typeface="Poppins"/>
              <a:ea typeface="Poppins"/>
              <a:cs typeface="Poppins"/>
              <a:sym typeface="Poppins"/>
            </a:endParaRPr>
          </a:p>
        </p:txBody>
      </p:sp>
      <p:sp>
        <p:nvSpPr>
          <p:cNvPr id="254" name="Google Shape;254;p54"/>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uFill>
                  <a:noFill/>
                </a:uFill>
                <a:latin typeface="Poppins"/>
                <a:ea typeface="Poppins"/>
                <a:cs typeface="Poppins"/>
                <a:sym typeface="Poppins"/>
                <a:hlinkClick r:id="rId4">
                  <a:extLst>
                    <a:ext uri="{A12FA001-AC4F-418D-AE19-62706E023703}">
                      <ahyp:hlinkClr val="tx"/>
                    </a:ext>
                  </a:extLst>
                </a:hlinkClick>
              </a:rPr>
              <a:t>Weather Patterns </a:t>
            </a:r>
            <a:r>
              <a:rPr lang="en" sz="1200">
                <a:solidFill>
                  <a:schemeClr val="dk1"/>
                </a:solidFill>
                <a:uFill>
                  <a:noFill/>
                </a:uFill>
                <a:latin typeface="Poppins"/>
                <a:ea typeface="Poppins"/>
                <a:cs typeface="Poppins"/>
                <a:sym typeface="Poppins"/>
                <a:hlinkClick r:id="rId5">
                  <a:extLst>
                    <a:ext uri="{A12FA001-AC4F-418D-AE19-62706E023703}">
                      <ahyp:hlinkClr val="tx"/>
                    </a:ext>
                  </a:extLst>
                </a:hlinkClick>
              </a:rPr>
              <a:t>(Circle of Seasons)</a:t>
            </a:r>
            <a:endParaRPr b="1">
              <a:latin typeface="Poppins"/>
              <a:ea typeface="Poppins"/>
              <a:cs typeface="Poppins"/>
              <a:sym typeface="Poppins"/>
            </a:endParaRPr>
          </a:p>
        </p:txBody>
      </p:sp>
      <p:graphicFrame>
        <p:nvGraphicFramePr>
          <p:cNvPr id="255" name="Google Shape;255;p54"/>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Daily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you know what to wear for the weather?</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track the weather daily and analyze the data by collecting, recording, and sharing their observations to observe patterns of weather changing throughout the day and from day-to-day. </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K.ESS.1 </a:t>
                      </a:r>
                      <a:r>
                        <a:rPr lang="en" sz="800">
                          <a:solidFill>
                            <a:schemeClr val="dk1"/>
                          </a:solidFill>
                          <a:latin typeface="Poppins"/>
                          <a:ea typeface="Poppins"/>
                          <a:cs typeface="Poppins"/>
                          <a:sym typeface="Poppins"/>
                        </a:rPr>
                        <a:t>Weather changes are long-term and short term.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914375">
                <a:tc>
                  <a:txBody>
                    <a:bodyPr/>
                    <a:lstStyle/>
                    <a:p>
                      <a:pPr indent="0" lvl="0" marL="0" rtl="0" algn="l">
                        <a:spcBef>
                          <a:spcPts val="0"/>
                        </a:spcBef>
                        <a:spcAft>
                          <a:spcPts val="0"/>
                        </a:spcAft>
                        <a:buNone/>
                      </a:pPr>
                      <a:r>
                        <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Seasonal Weather  Patterns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will the weather be like on your birthday?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evaluate information in a series of unnamed drawings of each season. They use these clues to identify characteristics of each season and describe the yearly cyclical pattern.</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K.ESS.1 </a:t>
                      </a:r>
                      <a:r>
                        <a:rPr lang="en" sz="800">
                          <a:solidFill>
                            <a:schemeClr val="dk1"/>
                          </a:solidFill>
                          <a:latin typeface="Poppins"/>
                          <a:ea typeface="Poppins"/>
                          <a:cs typeface="Poppins"/>
                          <a:sym typeface="Poppins"/>
                        </a:rPr>
                        <a:t>Weather changes are long-term and short term.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914375">
                <a:tc>
                  <a:txBody>
                    <a:bodyPr/>
                    <a:lstStyle/>
                    <a:p>
                      <a:pPr indent="0" lvl="0" marL="0" rtl="0" algn="l">
                        <a:lnSpc>
                          <a:spcPct val="10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Animals Changing Their Environment</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Why do birds lay eggs in the spring?</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identify the reasons why birds lay eggs in the spring. Then, they develop a bird nest model and use this model as evidence for how animals can change the environment to meet their needs.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K.ESS.1 </a:t>
                      </a:r>
                      <a:r>
                        <a:rPr lang="en" sz="800">
                          <a:solidFill>
                            <a:schemeClr val="dk1"/>
                          </a:solidFill>
                          <a:latin typeface="Poppins"/>
                          <a:ea typeface="Poppins"/>
                          <a:cs typeface="Poppins"/>
                          <a:sym typeface="Poppins"/>
                        </a:rPr>
                        <a:t>Weather changes are long-term and short term.</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K.LS.2 </a:t>
                      </a:r>
                      <a:r>
                        <a:rPr lang="en" sz="800">
                          <a:solidFill>
                            <a:schemeClr val="dk1"/>
                          </a:solidFill>
                          <a:latin typeface="Poppins"/>
                          <a:ea typeface="Poppins"/>
                          <a:cs typeface="Poppins"/>
                          <a:sym typeface="Poppins"/>
                        </a:rPr>
                        <a:t>Living things have physical traits and behaviors, which influence their survival.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256" name="Google Shape;256;p54"/>
          <p:cNvPicPr preferRelativeResize="0"/>
          <p:nvPr/>
        </p:nvPicPr>
        <p:blipFill>
          <a:blip r:embed="rId10">
            <a:alphaModFix/>
          </a:blip>
          <a:stretch>
            <a:fillRect/>
          </a:stretch>
        </p:blipFill>
        <p:spPr>
          <a:xfrm>
            <a:off x="457200" y="1939425"/>
            <a:ext cx="914400" cy="2743125"/>
          </a:xfrm>
          <a:prstGeom prst="rect">
            <a:avLst/>
          </a:prstGeom>
          <a:noFill/>
          <a:ln>
            <a:noFill/>
          </a:ln>
        </p:spPr>
      </p:pic>
      <p:graphicFrame>
        <p:nvGraphicFramePr>
          <p:cNvPr id="257" name="Google Shape;257;p54"/>
          <p:cNvGraphicFramePr/>
          <p:nvPr/>
        </p:nvGraphicFramePr>
        <p:xfrm>
          <a:off x="457188" y="1939435"/>
          <a:ext cx="3000000" cy="3000000"/>
        </p:xfrm>
        <a:graphic>
          <a:graphicData uri="http://schemas.openxmlformats.org/drawingml/2006/table">
            <a:tbl>
              <a:tblPr>
                <a:noFill/>
                <a:tableStyleId>{C22DDA10-9A39-4306-AB4C-68750CD5DC62}</a:tableStyleId>
              </a:tblPr>
              <a:tblGrid>
                <a:gridCol w="693475"/>
              </a:tblGrid>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1">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2">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258" name="Google Shape;258;p54"/>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259" name="Google Shape;259;p54"/>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graphicFrame>
        <p:nvGraphicFramePr>
          <p:cNvPr id="264" name="Google Shape;264;p55"/>
          <p:cNvGraphicFramePr/>
          <p:nvPr/>
        </p:nvGraphicFramePr>
        <p:xfrm>
          <a:off x="4679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rgbClr val="000000"/>
                          </a:solidFill>
                          <a:uFill>
                            <a:noFill/>
                          </a:uFill>
                          <a:latin typeface="Poppins"/>
                          <a:ea typeface="Poppins"/>
                          <a:cs typeface="Poppins"/>
                          <a:sym typeface="Poppins"/>
                          <a:hlinkClick r:id="rId3">
                            <a:extLst>
                              <a:ext uri="{A12FA001-AC4F-418D-AE19-62706E023703}">
                                <ahyp:hlinkClr val="tx"/>
                              </a:ext>
                            </a:extLst>
                          </a:hlinkClick>
                        </a:rPr>
                        <a:t>Sun, Shadows, &amp; Daily Patterns</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Could a statue’s shadow move?</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observe how shadows change as time passes, or as the Sun moves across the sky. They analyze how to move a light source to change the shape and direction of shadows, constructing an explanation of what causes a shadow to move.</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K.ESS.2 </a:t>
                      </a:r>
                      <a:r>
                        <a:rPr lang="en" sz="800">
                          <a:solidFill>
                            <a:schemeClr val="dk1"/>
                          </a:solidFill>
                          <a:latin typeface="Poppins"/>
                          <a:ea typeface="Poppins"/>
                          <a:cs typeface="Poppins"/>
                          <a:sym typeface="Poppins"/>
                        </a:rPr>
                        <a:t>The moon, sun, and stars can be observed at different times of the day or night.</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4">
                            <a:extLst>
                              <a:ext uri="{A12FA001-AC4F-418D-AE19-62706E023703}">
                                <ahyp:hlinkClr val="tx"/>
                              </a:ext>
                            </a:extLst>
                          </a:hlinkClick>
                        </a:rPr>
                        <a:t>Sun, Shadows, &amp; Daily Patterns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5">
                            <a:extLst>
                              <a:ext uri="{A12FA001-AC4F-418D-AE19-62706E023703}">
                                <ahyp:hlinkClr val="tx"/>
                              </a:ext>
                            </a:extLst>
                          </a:hlinkClick>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What does your shadow do when you’re not looking?</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conduct an investigation to gather information about how their shadow changes throughout the day.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K.ESS.2 </a:t>
                      </a:r>
                      <a:r>
                        <a:rPr lang="en" sz="800">
                          <a:solidFill>
                            <a:schemeClr val="dk1"/>
                          </a:solidFill>
                          <a:latin typeface="Poppins"/>
                          <a:ea typeface="Poppins"/>
                          <a:cs typeface="Poppins"/>
                          <a:sym typeface="Poppins"/>
                        </a:rPr>
                        <a:t>The moon, sun, and stars can be observed at different times of the day or night.</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Sun &amp; Daily Patterns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the Sun help you if you’re lost?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 Sun Finder, a model of the Sun’s movement across the sky. They use this model to reason about how the Sun can help guide them during the day.</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K.ESS.2 </a:t>
                      </a:r>
                      <a:r>
                        <a:rPr lang="en" sz="800">
                          <a:solidFill>
                            <a:schemeClr val="dk1"/>
                          </a:solidFill>
                          <a:latin typeface="Poppins"/>
                          <a:ea typeface="Poppins"/>
                          <a:cs typeface="Poppins"/>
                          <a:sym typeface="Poppins"/>
                        </a:rPr>
                        <a:t>The moon, sun, and stars can be observed at different times of the day or night.</a:t>
                      </a:r>
                      <a:endParaRPr b="1"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36300">
                <a:tc>
                  <a:txBody>
                    <a:bodyPr/>
                    <a:lstStyle/>
                    <a:p>
                      <a:pPr indent="0" lvl="0" marL="0" rtl="0" algn="l">
                        <a:spcBef>
                          <a:spcPts val="0"/>
                        </a:spcBef>
                        <a:spcAft>
                          <a:spcPts val="0"/>
                        </a:spcAft>
                        <a:buNone/>
                      </a:pPr>
                      <a:r>
                        <a:rPr lang="en" sz="800">
                          <a:latin typeface="Poppins"/>
                          <a:ea typeface="Poppins"/>
                          <a:cs typeface="Poppins"/>
                          <a:sym typeface="Poppins"/>
                        </a:rPr>
                        <a:t>Lesson 4</a:t>
                      </a:r>
                      <a:endParaRPr sz="800">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7">
                            <a:extLst>
                              <a:ext uri="{A12FA001-AC4F-418D-AE19-62706E023703}">
                                <ahyp:hlinkClr val="tx"/>
                              </a:ext>
                            </a:extLst>
                          </a:hlinkClick>
                        </a:rPr>
                        <a:t>Daylight &amp; Seasonal Patterns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8">
                            <a:extLst>
                              <a:ext uri="{A12FA001-AC4F-418D-AE19-62706E023703}">
                                <ahyp:hlinkClr val="tx"/>
                              </a:ext>
                            </a:extLst>
                          </a:hlinkClick>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do you have to go to bed early in the summer?</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obtain information about the seasonal patterns of sunrise and sunset.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K.ESS.2 </a:t>
                      </a:r>
                      <a:r>
                        <a:rPr lang="en" sz="800">
                          <a:solidFill>
                            <a:schemeClr val="dk1"/>
                          </a:solidFill>
                          <a:latin typeface="Poppins"/>
                          <a:ea typeface="Poppins"/>
                          <a:cs typeface="Poppins"/>
                          <a:sym typeface="Poppins"/>
                        </a:rPr>
                        <a:t>The moon, sun, and stars can be observed at different times of the day or night.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265" name="Google Shape;265;p55"/>
          <p:cNvPicPr preferRelativeResize="0"/>
          <p:nvPr/>
        </p:nvPicPr>
        <p:blipFill>
          <a:blip r:embed="rId9">
            <a:alphaModFix/>
          </a:blip>
          <a:stretch>
            <a:fillRect/>
          </a:stretch>
        </p:blipFill>
        <p:spPr>
          <a:xfrm>
            <a:off x="457200" y="1939425"/>
            <a:ext cx="914400" cy="4152900"/>
          </a:xfrm>
          <a:prstGeom prst="rect">
            <a:avLst/>
          </a:prstGeom>
          <a:noFill/>
          <a:ln>
            <a:noFill/>
          </a:ln>
        </p:spPr>
      </p:pic>
      <p:sp>
        <p:nvSpPr>
          <p:cNvPr id="266" name="Google Shape;266;p55"/>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67" name="Google Shape;267;p55"/>
          <p:cNvPicPr preferRelativeResize="0"/>
          <p:nvPr/>
        </p:nvPicPr>
        <p:blipFill>
          <a:blip r:embed="rId10">
            <a:alphaModFix/>
          </a:blip>
          <a:stretch>
            <a:fillRect/>
          </a:stretch>
        </p:blipFill>
        <p:spPr>
          <a:xfrm>
            <a:off x="7953375" y="305775"/>
            <a:ext cx="1647825" cy="209550"/>
          </a:xfrm>
          <a:prstGeom prst="rect">
            <a:avLst/>
          </a:prstGeom>
          <a:noFill/>
          <a:ln>
            <a:noFill/>
          </a:ln>
        </p:spPr>
      </p:pic>
      <p:sp>
        <p:nvSpPr>
          <p:cNvPr id="268" name="Google Shape;268;p55"/>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Kindergarten - Earth &amp; Space Science</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269" name="Google Shape;269;p55"/>
          <p:cNvGrpSpPr/>
          <p:nvPr/>
        </p:nvGrpSpPr>
        <p:grpSpPr>
          <a:xfrm>
            <a:off x="533400" y="675263"/>
            <a:ext cx="7886700" cy="307800"/>
            <a:chOff x="1485900" y="5127425"/>
            <a:chExt cx="7886700" cy="307800"/>
          </a:xfrm>
        </p:grpSpPr>
        <p:grpSp>
          <p:nvGrpSpPr>
            <p:cNvPr id="270" name="Google Shape;270;p55"/>
            <p:cNvGrpSpPr/>
            <p:nvPr/>
          </p:nvGrpSpPr>
          <p:grpSpPr>
            <a:xfrm>
              <a:off x="1485900" y="5167025"/>
              <a:ext cx="7886700" cy="228600"/>
              <a:chOff x="1485900" y="5233700"/>
              <a:chExt cx="7886700" cy="228600"/>
            </a:xfrm>
          </p:grpSpPr>
          <p:sp>
            <p:nvSpPr>
              <p:cNvPr id="271" name="Google Shape;271;p55"/>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55"/>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55"/>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all lessons in Kindergarten if you are following Ohio Standards.</a:t>
              </a:r>
              <a:endParaRPr i="1" sz="800">
                <a:latin typeface="Poppins"/>
                <a:ea typeface="Poppins"/>
                <a:cs typeface="Poppins"/>
                <a:sym typeface="Poppins"/>
              </a:endParaRPr>
            </a:p>
          </p:txBody>
        </p:sp>
      </p:grpSp>
      <p:sp>
        <p:nvSpPr>
          <p:cNvPr id="274" name="Google Shape;274;p55"/>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275" name="Google Shape;275;p55"/>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12">
                  <a:extLst>
                    <a:ext uri="{A12FA001-AC4F-418D-AE19-62706E023703}">
                      <ahyp:hlinkClr val="tx"/>
                    </a:ext>
                  </a:extLst>
                </a:hlinkClick>
              </a:rPr>
              <a:t>Day Patterns </a:t>
            </a:r>
            <a:r>
              <a:rPr lang="en" sz="1200">
                <a:solidFill>
                  <a:srgbClr val="000000"/>
                </a:solidFill>
                <a:uFill>
                  <a:noFill/>
                </a:uFill>
                <a:latin typeface="Poppins"/>
                <a:ea typeface="Poppins"/>
                <a:cs typeface="Poppins"/>
                <a:sym typeface="Poppins"/>
                <a:hlinkClick r:id="rId13">
                  <a:extLst>
                    <a:ext uri="{A12FA001-AC4F-418D-AE19-62706E023703}">
                      <ahyp:hlinkClr val="tx"/>
                    </a:ext>
                  </a:extLst>
                </a:hlinkClick>
              </a:rPr>
              <a:t>(Sun &amp; Shadows)</a:t>
            </a:r>
            <a:endParaRPr b="1">
              <a:solidFill>
                <a:srgbClr val="000000"/>
              </a:solidFill>
              <a:latin typeface="Poppins"/>
              <a:ea typeface="Poppins"/>
              <a:cs typeface="Poppins"/>
              <a:sym typeface="Poppins"/>
            </a:endParaRPr>
          </a:p>
        </p:txBody>
      </p:sp>
      <p:graphicFrame>
        <p:nvGraphicFramePr>
          <p:cNvPr id="276" name="Google Shape;276;p55"/>
          <p:cNvGraphicFramePr/>
          <p:nvPr/>
        </p:nvGraphicFramePr>
        <p:xfrm>
          <a:off x="467988" y="1939435"/>
          <a:ext cx="3000000" cy="3000000"/>
        </p:xfrm>
        <a:graphic>
          <a:graphicData uri="http://schemas.openxmlformats.org/drawingml/2006/table">
            <a:tbl>
              <a:tblPr>
                <a:noFill/>
                <a:tableStyleId>{C22DDA10-9A39-4306-AB4C-68750CD5DC62}</a:tableStyleId>
              </a:tblPr>
              <a:tblGrid>
                <a:gridCol w="696475"/>
              </a:tblGrid>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5">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6">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792450">
                <a:tc>
                  <a:txBody>
                    <a:bodyPr/>
                    <a:lstStyle/>
                    <a:p>
                      <a:pPr indent="0" lvl="0" marL="0" rtl="0" algn="l">
                        <a:spcBef>
                          <a:spcPts val="0"/>
                        </a:spcBef>
                        <a:spcAft>
                          <a:spcPts val="0"/>
                        </a:spcAft>
                        <a:buNone/>
                      </a:pPr>
                      <a:r>
                        <a:rPr b="1" lang="en" sz="800">
                          <a:solidFill>
                            <a:srgbClr val="FFFFFF"/>
                          </a:solidFill>
                          <a:uFill>
                            <a:noFill/>
                          </a:uFill>
                          <a:latin typeface="Poppins"/>
                          <a:ea typeface="Poppins"/>
                          <a:cs typeface="Poppins"/>
                          <a:sym typeface="Poppins"/>
                          <a:hlinkClick r:id="rId17">
                            <a:extLst>
                              <a:ext uri="{A12FA001-AC4F-418D-AE19-62706E023703}">
                                <ahyp:hlinkClr val="tx"/>
                              </a:ext>
                            </a:extLst>
                          </a:hlinkClick>
                        </a:rPr>
                        <a:t>Lesson 4</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277" name="Google Shape;277;p55"/>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graphicFrame>
        <p:nvGraphicFramePr>
          <p:cNvPr id="282" name="Google Shape;282;p56"/>
          <p:cNvGraphicFramePr/>
          <p:nvPr/>
        </p:nvGraphicFramePr>
        <p:xfrm>
          <a:off x="4571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18370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1</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lnSpc>
                          <a:spcPct val="100000"/>
                        </a:lnSpc>
                        <a:spcBef>
                          <a:spcPts val="0"/>
                        </a:spcBef>
                        <a:spcAft>
                          <a:spcPts val="0"/>
                        </a:spcAft>
                        <a:buNone/>
                      </a:pPr>
                      <a:r>
                        <a:rPr b="1" lang="en" sz="800">
                          <a:solidFill>
                            <a:srgbClr val="000000"/>
                          </a:solidFill>
                          <a:uFill>
                            <a:noFill/>
                          </a:uFill>
                          <a:latin typeface="Poppins"/>
                          <a:ea typeface="Poppins"/>
                          <a:cs typeface="Poppins"/>
                          <a:sym typeface="Poppins"/>
                          <a:hlinkClick r:id="rId3">
                            <a:extLst>
                              <a:ext uri="{A12FA001-AC4F-418D-AE19-62706E023703}">
                                <ahyp:hlinkClr val="tx"/>
                              </a:ext>
                            </a:extLst>
                          </a:hlinkClick>
                        </a:rPr>
                        <a:t>Moon Phases &amp; Patterns</a:t>
                      </a:r>
                      <a:endParaRPr b="1" sz="800">
                        <a:solidFill>
                          <a:srgbClr val="000000"/>
                        </a:solidFill>
                        <a:latin typeface="Poppins"/>
                        <a:ea typeface="Poppins"/>
                        <a:cs typeface="Poppins"/>
                        <a:sym typeface="Poppins"/>
                      </a:endParaRPr>
                    </a:p>
                    <a:p>
                      <a:pPr indent="0" lvl="0" marL="0" marR="28575" rtl="0" algn="l">
                        <a:lnSpc>
                          <a:spcPct val="100000"/>
                        </a:lnSpc>
                        <a:spcBef>
                          <a:spcPts val="0"/>
                        </a:spcBef>
                        <a:spcAft>
                          <a:spcPts val="0"/>
                        </a:spcAft>
                        <a:buNone/>
                      </a:pPr>
                      <a:r>
                        <a:t/>
                      </a:r>
                      <a:endParaRPr b="1" sz="800">
                        <a:solidFill>
                          <a:srgbClr val="000000"/>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rgbClr val="000000"/>
                          </a:solidFill>
                          <a:latin typeface="Poppins"/>
                          <a:ea typeface="Poppins"/>
                          <a:cs typeface="Poppins"/>
                          <a:sym typeface="Poppins"/>
                        </a:rPr>
                        <a:t>When can you see the full moon?</a:t>
                      </a:r>
                      <a:endParaRPr sz="800">
                        <a:solidFill>
                          <a:srgbClr val="000000"/>
                        </a:solidFill>
                        <a:latin typeface="Poppins"/>
                        <a:ea typeface="Poppins"/>
                        <a:cs typeface="Poppins"/>
                        <a:sym typeface="Poppins"/>
                      </a:endParaRPr>
                    </a:p>
                  </a:txBody>
                  <a:tcPr marT="91425" marB="91425" marR="91425" marL="57150"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latin typeface="Poppins"/>
                          <a:ea typeface="Poppins"/>
                          <a:cs typeface="Poppins"/>
                          <a:sym typeface="Poppins"/>
                        </a:rPr>
                        <a:t>Students record observations of the Moon’s shape using a series of photos collected over the course of four weeks. Using this information, students discover that the Moon follows a cyclical pattern, which they can use to predict when a full moon will appear.</a:t>
                      </a:r>
                      <a:endParaRPr sz="800">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K.ESS.2 </a:t>
                      </a:r>
                      <a:r>
                        <a:rPr lang="en" sz="800">
                          <a:solidFill>
                            <a:schemeClr val="dk1"/>
                          </a:solidFill>
                          <a:latin typeface="Poppins"/>
                          <a:ea typeface="Poppins"/>
                          <a:cs typeface="Poppins"/>
                          <a:sym typeface="Poppins"/>
                        </a:rPr>
                        <a:t>The moon, sun, and stars can be observed at different times of the day or night.</a:t>
                      </a:r>
                      <a:endParaRPr sz="6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104395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2</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4">
                            <a:extLst>
                              <a:ext uri="{A12FA001-AC4F-418D-AE19-62706E023703}">
                                <ahyp:hlinkClr val="tx"/>
                              </a:ext>
                            </a:extLst>
                          </a:hlinkClick>
                        </a:rPr>
                        <a:t>Stars &amp; Daily Patterns</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Why do stars come out at night?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rgbClr val="000000">
                        <a:alpha val="0"/>
                      </a:srgbClr>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develop and use a model of the Big Dipper in the night sky. After conducting a simple investigation, students construct an explanation for why stars are only visible in the night sky.</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K.ESS.2 </a:t>
                      </a:r>
                      <a:r>
                        <a:rPr lang="en" sz="800">
                          <a:solidFill>
                            <a:schemeClr val="dk1"/>
                          </a:solidFill>
                          <a:latin typeface="Poppins"/>
                          <a:ea typeface="Poppins"/>
                          <a:cs typeface="Poppins"/>
                          <a:sym typeface="Poppins"/>
                        </a:rPr>
                        <a:t>The moon, sun, and stars can be observed at different times of the day or night.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1036300">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Lesson 3</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5">
                            <a:extLst>
                              <a:ext uri="{A12FA001-AC4F-418D-AE19-62706E023703}">
                                <ahyp:hlinkClr val="tx"/>
                              </a:ext>
                            </a:extLst>
                          </a:hlinkClick>
                        </a:rPr>
                        <a:t>Stars &amp; Seasonal Patterns </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rPr b="1" lang="en" sz="800">
                          <a:solidFill>
                            <a:srgbClr val="000000"/>
                          </a:solidFill>
                          <a:uFill>
                            <a:noFill/>
                          </a:uFill>
                          <a:latin typeface="Poppins"/>
                          <a:ea typeface="Poppins"/>
                          <a:cs typeface="Poppins"/>
                          <a:sym typeface="Poppins"/>
                          <a:hlinkClick r:id="rId6">
                            <a:extLst>
                              <a:ext uri="{A12FA001-AC4F-418D-AE19-62706E023703}">
                                <ahyp:hlinkClr val="tx"/>
                              </a:ext>
                            </a:extLst>
                          </a:hlinkClick>
                        </a:rPr>
                        <a:t>Read-Along</a:t>
                      </a:r>
                      <a:endParaRPr b="1" sz="800">
                        <a:solidFill>
                          <a:srgbClr val="000000"/>
                        </a:solidFill>
                        <a:latin typeface="Poppins"/>
                        <a:ea typeface="Poppins"/>
                        <a:cs typeface="Poppins"/>
                        <a:sym typeface="Poppins"/>
                      </a:endParaRPr>
                    </a:p>
                    <a:p>
                      <a:pPr indent="0" lvl="0" marL="0" marR="28575" rtl="0" algn="l">
                        <a:spcBef>
                          <a:spcPts val="0"/>
                        </a:spcBef>
                        <a:spcAft>
                          <a:spcPts val="0"/>
                        </a:spcAft>
                        <a:buClr>
                          <a:srgbClr val="000000"/>
                        </a:buClr>
                        <a:buSzPts val="1100"/>
                        <a:buFont typeface="Arial"/>
                        <a:buNone/>
                      </a:pPr>
                      <a:r>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How can stars help you if you get lost?</a:t>
                      </a:r>
                      <a:endParaRPr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solidFill>
                      <a:prstDash val="solid"/>
                      <a:round/>
                      <a:headEnd len="sm" w="sm" type="none"/>
                      <a:tailEnd len="sm" w="sm" type="none"/>
                    </a:lnB>
                    <a:solidFill>
                      <a:srgbClr val="EAEADF"/>
                    </a:solidFill>
                  </a:tcPr>
                </a:tc>
                <a:tc>
                  <a:txBody>
                    <a:bodyPr/>
                    <a:lstStyle/>
                    <a:p>
                      <a:pPr indent="0" lvl="0" marL="0" rtl="0" algn="l">
                        <a:lnSpc>
                          <a:spcPct val="100000"/>
                        </a:lnSpc>
                        <a:spcBef>
                          <a:spcPts val="0"/>
                        </a:spcBef>
                        <a:spcAft>
                          <a:spcPts val="0"/>
                        </a:spcAft>
                        <a:buNone/>
                      </a:pPr>
                      <a:r>
                        <a:rPr lang="en" sz="800">
                          <a:solidFill>
                            <a:schemeClr val="dk1"/>
                          </a:solidFill>
                          <a:latin typeface="Poppins"/>
                          <a:ea typeface="Poppins"/>
                          <a:cs typeface="Poppins"/>
                          <a:sym typeface="Poppins"/>
                        </a:rPr>
                        <a:t>Students observe that groups of stars in the sky form a pattern: constellations. Even though the Big Dipper changes its spot in the sky in different seasons, it always points to the North Star. </a:t>
                      </a:r>
                      <a:endParaRPr sz="800">
                        <a:solidFill>
                          <a:schemeClr val="dk1"/>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K.ESS.2 </a:t>
                      </a:r>
                      <a:r>
                        <a:rPr lang="en" sz="800">
                          <a:solidFill>
                            <a:schemeClr val="dk1"/>
                          </a:solidFill>
                          <a:latin typeface="Poppins"/>
                          <a:ea typeface="Poppins"/>
                          <a:cs typeface="Poppins"/>
                          <a:sym typeface="Poppins"/>
                        </a:rPr>
                        <a:t>The moon, sun, and stars can be observed at different times of the day or night.</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EAEADF"/>
                    </a:solidFill>
                  </a:tcPr>
                </a:tc>
              </a:tr>
            </a:tbl>
          </a:graphicData>
        </a:graphic>
      </p:graphicFrame>
      <p:pic>
        <p:nvPicPr>
          <p:cNvPr id="283" name="Google Shape;283;p56"/>
          <p:cNvPicPr preferRelativeResize="0"/>
          <p:nvPr/>
        </p:nvPicPr>
        <p:blipFill>
          <a:blip r:embed="rId7">
            <a:alphaModFix/>
          </a:blip>
          <a:stretch>
            <a:fillRect/>
          </a:stretch>
        </p:blipFill>
        <p:spPr>
          <a:xfrm>
            <a:off x="457200" y="1939425"/>
            <a:ext cx="914400" cy="3124200"/>
          </a:xfrm>
          <a:prstGeom prst="rect">
            <a:avLst/>
          </a:prstGeom>
          <a:noFill/>
          <a:ln>
            <a:noFill/>
          </a:ln>
        </p:spPr>
      </p:pic>
      <p:sp>
        <p:nvSpPr>
          <p:cNvPr id="284" name="Google Shape;284;p56"/>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285" name="Google Shape;285;p56"/>
          <p:cNvPicPr preferRelativeResize="0"/>
          <p:nvPr/>
        </p:nvPicPr>
        <p:blipFill>
          <a:blip r:embed="rId8">
            <a:alphaModFix/>
          </a:blip>
          <a:stretch>
            <a:fillRect/>
          </a:stretch>
        </p:blipFill>
        <p:spPr>
          <a:xfrm>
            <a:off x="7953375" y="305775"/>
            <a:ext cx="1647825" cy="209550"/>
          </a:xfrm>
          <a:prstGeom prst="rect">
            <a:avLst/>
          </a:prstGeom>
          <a:noFill/>
          <a:ln>
            <a:noFill/>
          </a:ln>
        </p:spPr>
      </p:pic>
      <p:sp>
        <p:nvSpPr>
          <p:cNvPr id="286" name="Google Shape;286;p56"/>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Kindergarten - Earth &amp; Space Science</a:t>
            </a:r>
            <a:endParaRPr sz="1200">
              <a:solidFill>
                <a:schemeClr val="dk1"/>
              </a:solidFill>
              <a:latin typeface="Poppins"/>
              <a:ea typeface="Poppins"/>
              <a:cs typeface="Poppins"/>
              <a:sym typeface="Poppins"/>
            </a:endParaRPr>
          </a:p>
          <a:p>
            <a:pPr indent="0" lvl="0" marL="0" rtl="0" algn="l">
              <a:spcBef>
                <a:spcPts val="0"/>
              </a:spcBef>
              <a:spcAft>
                <a:spcPts val="0"/>
              </a:spcAft>
              <a:buNone/>
            </a:pPr>
            <a:r>
              <a:t/>
            </a:r>
            <a:endParaRPr sz="1200">
              <a:latin typeface="Poppins"/>
              <a:ea typeface="Poppins"/>
              <a:cs typeface="Poppins"/>
              <a:sym typeface="Poppins"/>
            </a:endParaRPr>
          </a:p>
        </p:txBody>
      </p:sp>
      <p:grpSp>
        <p:nvGrpSpPr>
          <p:cNvPr id="287" name="Google Shape;287;p56"/>
          <p:cNvGrpSpPr/>
          <p:nvPr/>
        </p:nvGrpSpPr>
        <p:grpSpPr>
          <a:xfrm>
            <a:off x="533400" y="675263"/>
            <a:ext cx="7886700" cy="307800"/>
            <a:chOff x="1485900" y="5127425"/>
            <a:chExt cx="7886700" cy="307800"/>
          </a:xfrm>
        </p:grpSpPr>
        <p:grpSp>
          <p:nvGrpSpPr>
            <p:cNvPr id="288" name="Google Shape;288;p56"/>
            <p:cNvGrpSpPr/>
            <p:nvPr/>
          </p:nvGrpSpPr>
          <p:grpSpPr>
            <a:xfrm>
              <a:off x="1485900" y="5167025"/>
              <a:ext cx="7886700" cy="228600"/>
              <a:chOff x="1485900" y="5233700"/>
              <a:chExt cx="7886700" cy="228600"/>
            </a:xfrm>
          </p:grpSpPr>
          <p:sp>
            <p:nvSpPr>
              <p:cNvPr id="289" name="Google Shape;289;p56"/>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56"/>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1" name="Google Shape;291;p56"/>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all lessons in Kindergarten if you are following Ohio Standards.</a:t>
              </a:r>
              <a:endParaRPr i="1" sz="800">
                <a:latin typeface="Poppins"/>
                <a:ea typeface="Poppins"/>
                <a:cs typeface="Poppins"/>
                <a:sym typeface="Poppins"/>
              </a:endParaRPr>
            </a:p>
          </p:txBody>
        </p:sp>
      </p:grpSp>
      <p:sp>
        <p:nvSpPr>
          <p:cNvPr id="292" name="Google Shape;292;p56"/>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293" name="Google Shape;293;p56"/>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000000"/>
                </a:solidFill>
                <a:uFill>
                  <a:noFill/>
                </a:uFill>
                <a:latin typeface="Poppins"/>
                <a:ea typeface="Poppins"/>
                <a:cs typeface="Poppins"/>
                <a:sym typeface="Poppins"/>
                <a:hlinkClick r:id="rId10">
                  <a:extLst>
                    <a:ext uri="{A12FA001-AC4F-418D-AE19-62706E023703}">
                      <ahyp:hlinkClr val="tx"/>
                    </a:ext>
                  </a:extLst>
                </a:hlinkClick>
              </a:rPr>
              <a:t>Night Patterns </a:t>
            </a:r>
            <a:r>
              <a:rPr lang="en" sz="1200">
                <a:solidFill>
                  <a:srgbClr val="000000"/>
                </a:solidFill>
                <a:uFill>
                  <a:noFill/>
                </a:uFill>
                <a:latin typeface="Poppins"/>
                <a:ea typeface="Poppins"/>
                <a:cs typeface="Poppins"/>
                <a:sym typeface="Poppins"/>
                <a:hlinkClick r:id="rId11">
                  <a:extLst>
                    <a:ext uri="{A12FA001-AC4F-418D-AE19-62706E023703}">
                      <ahyp:hlinkClr val="tx"/>
                    </a:ext>
                  </a:extLst>
                </a:hlinkClick>
              </a:rPr>
              <a:t>(Moon &amp; Stars)</a:t>
            </a:r>
            <a:endParaRPr b="1">
              <a:solidFill>
                <a:srgbClr val="000000"/>
              </a:solidFill>
              <a:latin typeface="Poppins"/>
              <a:ea typeface="Poppins"/>
              <a:cs typeface="Poppins"/>
              <a:sym typeface="Poppins"/>
            </a:endParaRPr>
          </a:p>
        </p:txBody>
      </p:sp>
      <p:graphicFrame>
        <p:nvGraphicFramePr>
          <p:cNvPr id="294" name="Google Shape;294;p56"/>
          <p:cNvGraphicFramePr/>
          <p:nvPr/>
        </p:nvGraphicFramePr>
        <p:xfrm>
          <a:off x="457188" y="1947085"/>
          <a:ext cx="3000000" cy="3000000"/>
        </p:xfrm>
        <a:graphic>
          <a:graphicData uri="http://schemas.openxmlformats.org/drawingml/2006/table">
            <a:tbl>
              <a:tblPr>
                <a:noFill/>
                <a:tableStyleId>{C22DDA10-9A39-4306-AB4C-68750CD5DC62}</a:tableStyleId>
              </a:tblPr>
              <a:tblGrid>
                <a:gridCol w="696475"/>
              </a:tblGrid>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2">
                            <a:extLst>
                              <a:ext uri="{A12FA001-AC4F-418D-AE19-62706E023703}">
                                <ahyp:hlinkClr val="tx"/>
                              </a:ext>
                            </a:extLst>
                          </a:hlinkClick>
                        </a:rPr>
                        <a:t>Lesson 1</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3">
                            <a:extLst>
                              <a:ext uri="{A12FA001-AC4F-418D-AE19-62706E023703}">
                                <ahyp:hlinkClr val="tx"/>
                              </a:ext>
                            </a:extLst>
                          </a:hlinkClick>
                        </a:rPr>
                        <a:t>Lesson 2</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1036300">
                <a:tc>
                  <a:txBody>
                    <a:bodyPr/>
                    <a:lstStyle/>
                    <a:p>
                      <a:pPr indent="0" lvl="0" marL="0" rtl="0" algn="l">
                        <a:lnSpc>
                          <a:spcPct val="100000"/>
                        </a:lnSpc>
                        <a:spcBef>
                          <a:spcPts val="0"/>
                        </a:spcBef>
                        <a:spcAft>
                          <a:spcPts val="0"/>
                        </a:spcAft>
                        <a:buNone/>
                      </a:pPr>
                      <a:r>
                        <a:rPr b="1" lang="en" sz="800">
                          <a:solidFill>
                            <a:srgbClr val="FFFFFF"/>
                          </a:solidFill>
                          <a:uFill>
                            <a:noFill/>
                          </a:uFill>
                          <a:latin typeface="Poppins"/>
                          <a:ea typeface="Poppins"/>
                          <a:cs typeface="Poppins"/>
                          <a:sym typeface="Poppins"/>
                          <a:hlinkClick r:id="rId14">
                            <a:extLst>
                              <a:ext uri="{A12FA001-AC4F-418D-AE19-62706E023703}">
                                <ahyp:hlinkClr val="tx"/>
                              </a:ext>
                            </a:extLst>
                          </a:hlinkClick>
                        </a:rPr>
                        <a:t>Lesson 3</a:t>
                      </a:r>
                      <a:endParaRPr b="1" sz="800">
                        <a:solidFill>
                          <a:srgbClr val="FFFFFF"/>
                        </a:solidFill>
                        <a:latin typeface="Poppins"/>
                        <a:ea typeface="Poppins"/>
                        <a:cs typeface="Poppins"/>
                        <a:sym typeface="Poppins"/>
                      </a:endParaRPr>
                    </a:p>
                  </a:txBody>
                  <a:tcPr marT="91425" marB="91425" marR="91425" marL="91425">
                    <a:lnL cap="flat" cmpd="sng" w="19050">
                      <a:solidFill>
                        <a:srgbClr val="000000">
                          <a:alpha val="0"/>
                        </a:srgbClr>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sp>
        <p:nvSpPr>
          <p:cNvPr id="295" name="Google Shape;295;p56"/>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57"/>
          <p:cNvSpPr txBox="1"/>
          <p:nvPr/>
        </p:nvSpPr>
        <p:spPr>
          <a:xfrm>
            <a:off x="457200" y="1143000"/>
            <a:ext cx="678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latin typeface="Poppins"/>
                <a:ea typeface="Poppins"/>
                <a:cs typeface="Poppins"/>
                <a:sym typeface="Poppins"/>
              </a:rPr>
              <a:t>Light, Sound, &amp; Communication </a:t>
            </a:r>
            <a:r>
              <a:rPr lang="en" sz="1200">
                <a:solidFill>
                  <a:schemeClr val="dk1"/>
                </a:solidFill>
                <a:latin typeface="Poppins"/>
                <a:ea typeface="Poppins"/>
                <a:cs typeface="Poppins"/>
                <a:sym typeface="Poppins"/>
              </a:rPr>
              <a:t>(Lights &amp; Sounds)</a:t>
            </a:r>
            <a:endParaRPr b="1">
              <a:latin typeface="Poppins"/>
              <a:ea typeface="Poppins"/>
              <a:cs typeface="Poppins"/>
              <a:sym typeface="Poppins"/>
            </a:endParaRPr>
          </a:p>
        </p:txBody>
      </p:sp>
      <p:graphicFrame>
        <p:nvGraphicFramePr>
          <p:cNvPr id="301" name="Google Shape;301;p57"/>
          <p:cNvGraphicFramePr/>
          <p:nvPr/>
        </p:nvGraphicFramePr>
        <p:xfrm>
          <a:off x="467988" y="1543210"/>
          <a:ext cx="3000000" cy="3000000"/>
        </p:xfrm>
        <a:graphic>
          <a:graphicData uri="http://schemas.openxmlformats.org/drawingml/2006/table">
            <a:tbl>
              <a:tblPr>
                <a:noFill/>
                <a:tableStyleId>{C22DDA10-9A39-4306-AB4C-68750CD5DC62}</a:tableStyleId>
              </a:tblPr>
              <a:tblGrid>
                <a:gridCol w="1028700"/>
                <a:gridCol w="2400300"/>
                <a:gridCol w="2286000"/>
                <a:gridCol w="3429000"/>
              </a:tblGrid>
              <a:tr h="225550">
                <a:tc>
                  <a:txBody>
                    <a:bodyPr/>
                    <a:lstStyle/>
                    <a:p>
                      <a:pPr indent="0" lvl="0" marL="0" rtl="0" algn="l">
                        <a:lnSpc>
                          <a:spcPct val="100000"/>
                        </a:lnSpc>
                        <a:spcBef>
                          <a:spcPts val="0"/>
                        </a:spcBef>
                        <a:spcAft>
                          <a:spcPts val="0"/>
                        </a:spcAft>
                        <a:buNone/>
                      </a:pPr>
                      <a:r>
                        <a:t/>
                      </a:r>
                      <a:endParaRPr>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1000">
                          <a:solidFill>
                            <a:schemeClr val="dk1"/>
                          </a:solidFill>
                          <a:latin typeface="Poppins"/>
                          <a:ea typeface="Poppins"/>
                          <a:cs typeface="Poppins"/>
                          <a:sym typeface="Poppins"/>
                        </a:rPr>
                        <a:t>Topic &amp; Guiding Question</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lnSpc>
                          <a:spcPct val="10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 Objectives</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c>
                  <a:txBody>
                    <a:bodyPr/>
                    <a:lstStyle/>
                    <a:p>
                      <a:pPr indent="0" lvl="0" marL="0" rtl="0" algn="l">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Ohio’s Learning Standards for Science (2018)</a:t>
                      </a:r>
                      <a:endParaRPr sz="10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FAFAF6"/>
                    </a:solidFill>
                  </a:tcPr>
                </a:tc>
              </a:tr>
              <a:tr h="4511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None/>
                      </a:pPr>
                      <a:r>
                        <a:rPr b="1" lang="en" sz="800">
                          <a:solidFill>
                            <a:schemeClr val="dk1"/>
                          </a:solidFill>
                          <a:uFill>
                            <a:noFill/>
                          </a:uFill>
                          <a:latin typeface="Poppins"/>
                          <a:ea typeface="Poppins"/>
                          <a:cs typeface="Poppins"/>
                          <a:sym typeface="Poppins"/>
                          <a:hlinkClick r:id="rId3">
                            <a:extLst>
                              <a:ext uri="{A12FA001-AC4F-418D-AE19-62706E023703}">
                                <ahyp:hlinkClr val="tx"/>
                              </a:ext>
                            </a:extLst>
                          </a:hlinkClick>
                        </a:rPr>
                        <a:t>Sounds &amp; Vibrations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How do they make silly sounds in cartoons?</a:t>
                      </a:r>
                      <a:endParaRPr b="1" sz="800">
                        <a:solidFill>
                          <a:schemeClr val="dk1"/>
                        </a:solidFill>
                        <a:latin typeface="Poppins"/>
                        <a:ea typeface="Poppins"/>
                        <a:cs typeface="Poppins"/>
                        <a:sym typeface="Poppins"/>
                      </a:endParaRPr>
                    </a:p>
                  </a:txBody>
                  <a:tcPr marT="91425" marB="91425" marR="91425" marL="57150"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explore how to make different sounds with everyday objects. They construct an explanation that objects vibrate when they make a sound, and if the vibration stops, the sound stops.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K.PS.2 </a:t>
                      </a:r>
                      <a:r>
                        <a:rPr lang="en" sz="800">
                          <a:solidFill>
                            <a:schemeClr val="dk1"/>
                          </a:solidFill>
                          <a:latin typeface="Poppins"/>
                          <a:ea typeface="Poppins"/>
                          <a:cs typeface="Poppins"/>
                          <a:sym typeface="Poppins"/>
                        </a:rPr>
                        <a:t>Some objects and materials can be made to vibrate to produce sound.</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41677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4">
                            <a:extLst>
                              <a:ext uri="{A12FA001-AC4F-418D-AE19-62706E023703}">
                                <ahyp:hlinkClr val="tx"/>
                              </a:ext>
                            </a:extLst>
                          </a:hlinkClick>
                        </a:rPr>
                        <a:t>Sounds &amp; Vibrations</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5">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Where do sounds come from?</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create three different sound makers and construct an explanation about where the vibrations are happening in each sound experiment.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K.PS.2 </a:t>
                      </a:r>
                      <a:r>
                        <a:rPr lang="en" sz="800">
                          <a:solidFill>
                            <a:schemeClr val="dk1"/>
                          </a:solidFill>
                          <a:latin typeface="Poppins"/>
                          <a:ea typeface="Poppins"/>
                          <a:cs typeface="Poppins"/>
                          <a:sym typeface="Poppins"/>
                        </a:rPr>
                        <a:t>Some objects and materials can be made to vibrate to produce sound.</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5205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Light, Materials, Transparent &amp; Opaque</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What if there were no windows?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investigate the properties of different materials that they can and cannot see through. Then they create a stained glass window using tissue paper to explore how materials interact with light.</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K.PS.1 </a:t>
                      </a:r>
                      <a:r>
                        <a:rPr lang="en" sz="800">
                          <a:solidFill>
                            <a:schemeClr val="dk1"/>
                          </a:solidFill>
                          <a:latin typeface="Poppins"/>
                          <a:ea typeface="Poppins"/>
                          <a:cs typeface="Poppins"/>
                          <a:sym typeface="Poppins"/>
                        </a:rPr>
                        <a:t>Objects and materials can be sorted and described by their properties.</a:t>
                      </a:r>
                      <a:endParaRPr sz="7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5899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Light &amp; Illumination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Read-Along </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Can you see in the dark?</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look inside a completely dark box to determine if they can see the shape of the object inside. They allow more light into the box to illuminate the object and allow them to see it. Students use their observations explain that objects need light to be seen.</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K.PS.1 </a:t>
                      </a:r>
                      <a:r>
                        <a:rPr lang="en" sz="800">
                          <a:solidFill>
                            <a:schemeClr val="dk1"/>
                          </a:solidFill>
                          <a:latin typeface="Poppins"/>
                          <a:ea typeface="Poppins"/>
                          <a:cs typeface="Poppins"/>
                          <a:sym typeface="Poppins"/>
                        </a:rPr>
                        <a:t>Objects and materials can be sorted and described by their properties.</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000000">
                        <a:alpha val="0"/>
                      </a:srgbClr>
                    </a:solidFill>
                  </a:tcPr>
                </a:tc>
              </a:tr>
              <a:tr h="520525">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Light, Communication, &amp; Engineering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could you send a secret message to someone far away?</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None/>
                      </a:pPr>
                      <a:r>
                        <a:rPr lang="en" sz="800">
                          <a:solidFill>
                            <a:schemeClr val="dk1"/>
                          </a:solidFill>
                          <a:latin typeface="Poppins"/>
                          <a:ea typeface="Poppins"/>
                          <a:cs typeface="Poppins"/>
                          <a:sym typeface="Poppins"/>
                        </a:rPr>
                        <a:t>Students are presented with the problem that they need to send a message at night, without using noise. They design a solution to create a color-coded message system and communicate with light signals.</a:t>
                      </a:r>
                      <a:endParaRPr sz="800">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K.PS.2 </a:t>
                      </a:r>
                      <a:r>
                        <a:rPr lang="en" sz="800">
                          <a:solidFill>
                            <a:schemeClr val="dk1"/>
                          </a:solidFill>
                          <a:latin typeface="Poppins"/>
                          <a:ea typeface="Poppins"/>
                          <a:cs typeface="Poppins"/>
                          <a:sym typeface="Poppins"/>
                        </a:rPr>
                        <a:t>Some objects and materials can be made to vibrate to produce sound.</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solidFill>
                      <a:srgbClr val="EAEADF"/>
                    </a:solidFill>
                  </a:tcPr>
                </a:tc>
              </a:tr>
              <a:tr h="492050">
                <a:tc>
                  <a:txBody>
                    <a:bodyPr/>
                    <a:lstStyle/>
                    <a:p>
                      <a:pPr indent="0" lvl="0" marL="0" rtl="0" algn="l">
                        <a:spcBef>
                          <a:spcPts val="0"/>
                        </a:spcBef>
                        <a:spcAft>
                          <a:spcPts val="0"/>
                        </a:spcAft>
                        <a:buNone/>
                      </a:pPr>
                      <a:r>
                        <a:t/>
                      </a:r>
                      <a:endParaRPr/>
                    </a:p>
                  </a:txBody>
                  <a:tcPr marT="91425" marB="91425" marR="91425" marL="91425" anchor="ctr">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Lights, Sounds, &amp; Communication</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rPr b="1"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Read-Along</a:t>
                      </a:r>
                      <a:endParaRPr b="1" sz="800">
                        <a:solidFill>
                          <a:schemeClr val="dk1"/>
                        </a:solidFill>
                        <a:latin typeface="Poppins"/>
                        <a:ea typeface="Poppins"/>
                        <a:cs typeface="Poppins"/>
                        <a:sym typeface="Poppins"/>
                      </a:endParaRPr>
                    </a:p>
                    <a:p>
                      <a:pPr indent="0" lvl="0" marL="0" marR="28575" rtl="0" algn="l">
                        <a:spcBef>
                          <a:spcPts val="0"/>
                        </a:spcBef>
                        <a:spcAft>
                          <a:spcPts val="0"/>
                        </a:spcAft>
                        <a:buClr>
                          <a:schemeClr val="dk1"/>
                        </a:buClr>
                        <a:buSzPts val="1100"/>
                        <a:buFont typeface="Arial"/>
                        <a:buNone/>
                      </a:pPr>
                      <a:r>
                        <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How do boats find their way in the fog? </a:t>
                      </a:r>
                      <a:endParaRPr b="1"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Students obtain information about light and sound signals. They analyze different sounds with eyes closed to determine which type of sound they hear. </a:t>
                      </a:r>
                      <a:endParaRPr sz="800">
                        <a:solidFill>
                          <a:schemeClr val="dk1"/>
                        </a:solidFill>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c>
                  <a:txBody>
                    <a:bodyPr/>
                    <a:lstStyle/>
                    <a:p>
                      <a:pPr indent="0" lvl="0" marL="0" rtl="0" algn="l">
                        <a:spcBef>
                          <a:spcPts val="0"/>
                        </a:spcBef>
                        <a:spcAft>
                          <a:spcPts val="0"/>
                        </a:spcAft>
                        <a:buClr>
                          <a:schemeClr val="dk1"/>
                        </a:buClr>
                        <a:buSzPts val="1100"/>
                        <a:buFont typeface="Arial"/>
                        <a:buNone/>
                      </a:pPr>
                      <a:r>
                        <a:rPr b="1" lang="en" sz="800">
                          <a:solidFill>
                            <a:schemeClr val="dk1"/>
                          </a:solidFill>
                          <a:latin typeface="Poppins"/>
                          <a:ea typeface="Poppins"/>
                          <a:cs typeface="Poppins"/>
                          <a:sym typeface="Poppins"/>
                        </a:rPr>
                        <a:t>K.PS.2 </a:t>
                      </a:r>
                      <a:r>
                        <a:rPr lang="en" sz="800">
                          <a:solidFill>
                            <a:schemeClr val="dk1"/>
                          </a:solidFill>
                          <a:latin typeface="Poppins"/>
                          <a:ea typeface="Poppins"/>
                          <a:cs typeface="Poppins"/>
                          <a:sym typeface="Poppins"/>
                        </a:rPr>
                        <a:t>Some objects and materials can be made to vibrate to produce sound.</a:t>
                      </a:r>
                      <a:endParaRPr b="1" sz="800">
                        <a:solidFill>
                          <a:schemeClr val="dk1"/>
                        </a:solidFill>
                        <a:highlight>
                          <a:srgbClr val="FFDF41"/>
                        </a:highlight>
                        <a:latin typeface="Poppins"/>
                        <a:ea typeface="Poppins"/>
                        <a:cs typeface="Poppins"/>
                        <a:sym typeface="Poppins"/>
                      </a:endParaRPr>
                    </a:p>
                  </a:txBody>
                  <a:tcPr marT="91425" marB="91425" marR="91425" marL="91425" anchor="ctr">
                    <a:lnL cap="flat" cmpd="sng" w="19050">
                      <a:solidFill>
                        <a:schemeClr val="dk1">
                          <a:alpha val="0"/>
                        </a:schemeClr>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solidFill>
                      <a:prstDash val="solid"/>
                      <a:round/>
                      <a:headEnd len="sm" w="sm" type="none"/>
                      <a:tailEnd len="sm" w="sm" type="none"/>
                    </a:lnB>
                    <a:solidFill>
                      <a:srgbClr val="000000">
                        <a:alpha val="0"/>
                      </a:srgbClr>
                    </a:solidFill>
                  </a:tcPr>
                </a:tc>
              </a:tr>
            </a:tbl>
          </a:graphicData>
        </a:graphic>
      </p:graphicFrame>
      <p:pic>
        <p:nvPicPr>
          <p:cNvPr id="302" name="Google Shape;302;p57"/>
          <p:cNvPicPr preferRelativeResize="0"/>
          <p:nvPr/>
        </p:nvPicPr>
        <p:blipFill>
          <a:blip r:embed="rId12">
            <a:alphaModFix/>
          </a:blip>
          <a:stretch>
            <a:fillRect/>
          </a:stretch>
        </p:blipFill>
        <p:spPr>
          <a:xfrm>
            <a:off x="457200" y="1939425"/>
            <a:ext cx="914400" cy="5010150"/>
          </a:xfrm>
          <a:prstGeom prst="rect">
            <a:avLst/>
          </a:prstGeom>
          <a:noFill/>
          <a:ln>
            <a:noFill/>
          </a:ln>
        </p:spPr>
      </p:pic>
      <p:graphicFrame>
        <p:nvGraphicFramePr>
          <p:cNvPr id="303" name="Google Shape;303;p57"/>
          <p:cNvGraphicFramePr/>
          <p:nvPr/>
        </p:nvGraphicFramePr>
        <p:xfrm>
          <a:off x="467988" y="1939435"/>
          <a:ext cx="3000000" cy="3000000"/>
        </p:xfrm>
        <a:graphic>
          <a:graphicData uri="http://schemas.openxmlformats.org/drawingml/2006/table">
            <a:tbl>
              <a:tblPr>
                <a:noFill/>
                <a:tableStyleId>{C22DDA10-9A39-4306-AB4C-68750CD5DC62}</a:tableStyleId>
              </a:tblPr>
              <a:tblGrid>
                <a:gridCol w="657125"/>
              </a:tblGrid>
              <a:tr h="7924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3">
                            <a:extLst>
                              <a:ext uri="{A12FA001-AC4F-418D-AE19-62706E023703}">
                                <ahyp:hlinkClr val="tx"/>
                              </a:ext>
                            </a:extLst>
                          </a:hlinkClick>
                        </a:rPr>
                        <a:t>Lesson 1</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670525">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4">
                            <a:extLst>
                              <a:ext uri="{A12FA001-AC4F-418D-AE19-62706E023703}">
                                <ahyp:hlinkClr val="tx"/>
                              </a:ext>
                            </a:extLst>
                          </a:hlinkClick>
                        </a:rPr>
                        <a:t>Lesson 2</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50">
                <a:tc>
                  <a:txBody>
                    <a:bodyPr/>
                    <a:lstStyle/>
                    <a:p>
                      <a:pPr indent="0" lvl="0" marL="0" rtl="0" algn="l">
                        <a:lnSpc>
                          <a:spcPct val="100000"/>
                        </a:lnSpc>
                        <a:spcBef>
                          <a:spcPts val="0"/>
                        </a:spcBef>
                        <a:spcAft>
                          <a:spcPts val="0"/>
                        </a:spcAft>
                        <a:buNone/>
                      </a:pPr>
                      <a:r>
                        <a:rPr b="1" lang="en" sz="800">
                          <a:solidFill>
                            <a:schemeClr val="lt1"/>
                          </a:solidFill>
                          <a:uFill>
                            <a:noFill/>
                          </a:uFill>
                          <a:latin typeface="Poppins"/>
                          <a:ea typeface="Poppins"/>
                          <a:cs typeface="Poppins"/>
                          <a:sym typeface="Poppins"/>
                          <a:hlinkClick r:id="rId15">
                            <a:extLst>
                              <a:ext uri="{A12FA001-AC4F-418D-AE19-62706E023703}">
                                <ahyp:hlinkClr val="tx"/>
                              </a:ext>
                            </a:extLst>
                          </a:hlinkClick>
                        </a:rPr>
                        <a:t>Lesson 3</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300">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6">
                            <a:extLst>
                              <a:ext uri="{A12FA001-AC4F-418D-AE19-62706E023703}">
                                <ahyp:hlinkClr val="tx"/>
                              </a:ext>
                            </a:extLst>
                          </a:hlinkClick>
                        </a:rPr>
                        <a:t>Lesson 4</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9143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7">
                            <a:extLst>
                              <a:ext uri="{A12FA001-AC4F-418D-AE19-62706E023703}">
                                <ahyp:hlinkClr val="tx"/>
                              </a:ext>
                            </a:extLst>
                          </a:hlinkClick>
                        </a:rPr>
                        <a:t>Lesson 5</a:t>
                      </a:r>
                      <a:endParaRPr b="1" sz="800">
                        <a:solidFill>
                          <a:schemeClr val="lt1"/>
                        </a:solidFill>
                        <a:latin typeface="Poppins"/>
                        <a:ea typeface="Poppins"/>
                        <a:cs typeface="Poppins"/>
                        <a:sym typeface="Poppins"/>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r h="1036275">
                <a:tc>
                  <a:txBody>
                    <a:bodyPr/>
                    <a:lstStyle/>
                    <a:p>
                      <a:pPr indent="0" lvl="0" marL="0" rtl="0" algn="l">
                        <a:spcBef>
                          <a:spcPts val="0"/>
                        </a:spcBef>
                        <a:spcAft>
                          <a:spcPts val="0"/>
                        </a:spcAft>
                        <a:buNone/>
                      </a:pPr>
                      <a:r>
                        <a:rPr b="1" lang="en" sz="800">
                          <a:solidFill>
                            <a:schemeClr val="lt1"/>
                          </a:solidFill>
                          <a:uFill>
                            <a:noFill/>
                          </a:uFill>
                          <a:latin typeface="Poppins"/>
                          <a:ea typeface="Poppins"/>
                          <a:cs typeface="Poppins"/>
                          <a:sym typeface="Poppins"/>
                          <a:hlinkClick r:id="rId18">
                            <a:extLst>
                              <a:ext uri="{A12FA001-AC4F-418D-AE19-62706E023703}">
                                <ahyp:hlinkClr val="tx"/>
                              </a:ext>
                            </a:extLst>
                          </a:hlinkClick>
                        </a:rPr>
                        <a:t>Lesson 6</a:t>
                      </a:r>
                      <a:endParaRPr b="1" sz="800">
                        <a:solidFill>
                          <a:schemeClr val="lt1"/>
                        </a:solidFill>
                        <a:latin typeface="Poppins"/>
                        <a:ea typeface="Poppins"/>
                        <a:cs typeface="Poppins"/>
                        <a:sym typeface="Poppins"/>
                      </a:endParaRPr>
                    </a:p>
                  </a:txBody>
                  <a:tcPr marT="91425" marB="91425" marR="91425" marL="91425">
                    <a:lnL cap="flat" cmpd="sng" w="19050">
                      <a:solidFill>
                        <a:schemeClr val="dk1">
                          <a:alpha val="0"/>
                        </a:schemeClr>
                      </a:solidFill>
                      <a:prstDash val="solid"/>
                      <a:round/>
                      <a:headEnd len="sm" w="sm" type="none"/>
                      <a:tailEnd len="sm" w="sm" type="none"/>
                    </a:lnL>
                    <a:lnR cap="flat" cmpd="sng" w="19050">
                      <a:solidFill>
                        <a:schemeClr val="dk1">
                          <a:alpha val="0"/>
                        </a:schemeClr>
                      </a:solidFill>
                      <a:prstDash val="solid"/>
                      <a:round/>
                      <a:headEnd len="sm" w="sm" type="none"/>
                      <a:tailEnd len="sm" w="sm" type="none"/>
                    </a:lnR>
                    <a:lnT cap="flat" cmpd="sng" w="19050">
                      <a:solidFill>
                        <a:schemeClr val="dk1">
                          <a:alpha val="0"/>
                        </a:schemeClr>
                      </a:solidFill>
                      <a:prstDash val="solid"/>
                      <a:round/>
                      <a:headEnd len="sm" w="sm" type="none"/>
                      <a:tailEnd len="sm" w="sm" type="none"/>
                    </a:lnT>
                    <a:lnB cap="flat" cmpd="sng" w="19050">
                      <a:solidFill>
                        <a:schemeClr val="dk1">
                          <a:alpha val="0"/>
                        </a:schemeClr>
                      </a:solidFill>
                      <a:prstDash val="solid"/>
                      <a:round/>
                      <a:headEnd len="sm" w="sm" type="none"/>
                      <a:tailEnd len="sm" w="sm" type="none"/>
                    </a:lnB>
                  </a:tcPr>
                </a:tc>
              </a:tr>
            </a:tbl>
          </a:graphicData>
        </a:graphic>
      </p:graphicFrame>
      <p:sp>
        <p:nvSpPr>
          <p:cNvPr id="304" name="Google Shape;304;p57"/>
          <p:cNvSpPr/>
          <p:nvPr/>
        </p:nvSpPr>
        <p:spPr>
          <a:xfrm>
            <a:off x="0" y="0"/>
            <a:ext cx="10080000" cy="10335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305" name="Google Shape;305;p57"/>
          <p:cNvPicPr preferRelativeResize="0"/>
          <p:nvPr/>
        </p:nvPicPr>
        <p:blipFill>
          <a:blip r:embed="rId19">
            <a:alphaModFix/>
          </a:blip>
          <a:stretch>
            <a:fillRect/>
          </a:stretch>
        </p:blipFill>
        <p:spPr>
          <a:xfrm>
            <a:off x="7953375" y="305775"/>
            <a:ext cx="1647825" cy="209550"/>
          </a:xfrm>
          <a:prstGeom prst="rect">
            <a:avLst/>
          </a:prstGeom>
          <a:noFill/>
          <a:ln>
            <a:noFill/>
          </a:ln>
        </p:spPr>
      </p:pic>
      <p:sp>
        <p:nvSpPr>
          <p:cNvPr id="306" name="Google Shape;306;p57"/>
          <p:cNvSpPr txBox="1"/>
          <p:nvPr/>
        </p:nvSpPr>
        <p:spPr>
          <a:xfrm>
            <a:off x="457200" y="152400"/>
            <a:ext cx="6324300" cy="51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oppins"/>
                <a:ea typeface="Poppins"/>
                <a:cs typeface="Poppins"/>
                <a:sym typeface="Poppins"/>
              </a:rPr>
              <a:t>Ohio</a:t>
            </a:r>
            <a:r>
              <a:rPr b="1" lang="en">
                <a:solidFill>
                  <a:srgbClr val="000000"/>
                </a:solidFill>
                <a:latin typeface="Poppins"/>
                <a:ea typeface="Poppins"/>
                <a:cs typeface="Poppins"/>
                <a:sym typeface="Poppins"/>
              </a:rPr>
              <a:t> Standards Alignment</a:t>
            </a:r>
            <a:endParaRPr b="1">
              <a:latin typeface="Poppins"/>
              <a:ea typeface="Poppins"/>
              <a:cs typeface="Poppins"/>
              <a:sym typeface="Poppins"/>
            </a:endParaRPr>
          </a:p>
          <a:p>
            <a:pPr indent="0" lvl="0" marL="0" rtl="0" algn="l">
              <a:spcBef>
                <a:spcPts val="0"/>
              </a:spcBef>
              <a:spcAft>
                <a:spcPts val="0"/>
              </a:spcAft>
              <a:buNone/>
            </a:pPr>
            <a:r>
              <a:rPr lang="en" sz="1200">
                <a:latin typeface="Poppins"/>
                <a:ea typeface="Poppins"/>
                <a:cs typeface="Poppins"/>
                <a:sym typeface="Poppins"/>
              </a:rPr>
              <a:t>Kindergarten - Physical Science</a:t>
            </a:r>
            <a:endParaRPr sz="1200">
              <a:latin typeface="Poppins"/>
              <a:ea typeface="Poppins"/>
              <a:cs typeface="Poppins"/>
              <a:sym typeface="Poppins"/>
            </a:endParaRPr>
          </a:p>
        </p:txBody>
      </p:sp>
      <p:grpSp>
        <p:nvGrpSpPr>
          <p:cNvPr id="307" name="Google Shape;307;p57"/>
          <p:cNvGrpSpPr/>
          <p:nvPr/>
        </p:nvGrpSpPr>
        <p:grpSpPr>
          <a:xfrm>
            <a:off x="533400" y="675263"/>
            <a:ext cx="7886700" cy="307800"/>
            <a:chOff x="1485900" y="5127425"/>
            <a:chExt cx="7886700" cy="307800"/>
          </a:xfrm>
        </p:grpSpPr>
        <p:grpSp>
          <p:nvGrpSpPr>
            <p:cNvPr id="308" name="Google Shape;308;p57"/>
            <p:cNvGrpSpPr/>
            <p:nvPr/>
          </p:nvGrpSpPr>
          <p:grpSpPr>
            <a:xfrm>
              <a:off x="1485900" y="5167025"/>
              <a:ext cx="7886700" cy="228600"/>
              <a:chOff x="1485900" y="5233700"/>
              <a:chExt cx="7886700" cy="228600"/>
            </a:xfrm>
          </p:grpSpPr>
          <p:sp>
            <p:nvSpPr>
              <p:cNvPr id="309" name="Google Shape;309;p57"/>
              <p:cNvSpPr/>
              <p:nvPr/>
            </p:nvSpPr>
            <p:spPr>
              <a:xfrm>
                <a:off x="1577400" y="5233700"/>
                <a:ext cx="7795200" cy="228600"/>
              </a:xfrm>
              <a:prstGeom prst="rect">
                <a:avLst/>
              </a:prstGeom>
              <a:solidFill>
                <a:srgbClr val="FAFA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57"/>
              <p:cNvSpPr/>
              <p:nvPr/>
            </p:nvSpPr>
            <p:spPr>
              <a:xfrm>
                <a:off x="1485900" y="5233700"/>
                <a:ext cx="91500" cy="228600"/>
              </a:xfrm>
              <a:prstGeom prst="rect">
                <a:avLst/>
              </a:prstGeom>
              <a:solidFill>
                <a:srgbClr val="F26C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1" name="Google Shape;311;p57"/>
            <p:cNvSpPr txBox="1"/>
            <p:nvPr/>
          </p:nvSpPr>
          <p:spPr>
            <a:xfrm>
              <a:off x="1638300" y="5127425"/>
              <a:ext cx="7734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800">
                  <a:latin typeface="Poppins"/>
                  <a:ea typeface="Poppins"/>
                  <a:cs typeface="Poppins"/>
                  <a:sym typeface="Poppins"/>
                </a:rPr>
                <a:t>This unit is found under 1st grade on our site</a:t>
              </a:r>
              <a:r>
                <a:rPr i="1" lang="en" sz="800">
                  <a:latin typeface="Poppins"/>
                  <a:ea typeface="Poppins"/>
                  <a:cs typeface="Poppins"/>
                  <a:sym typeface="Poppins"/>
                </a:rPr>
                <a:t>, but we recommend teaching all lessons in Kindergarten if you are following Ohio Standards.</a:t>
              </a:r>
              <a:endParaRPr i="1" sz="800">
                <a:latin typeface="Poppins"/>
                <a:ea typeface="Poppins"/>
                <a:cs typeface="Poppins"/>
                <a:sym typeface="Poppins"/>
              </a:endParaRPr>
            </a:p>
          </p:txBody>
        </p:sp>
      </p:grpSp>
      <p:sp>
        <p:nvSpPr>
          <p:cNvPr id="312" name="Google Shape;312;p57"/>
          <p:cNvSpPr txBox="1"/>
          <p:nvPr/>
        </p:nvSpPr>
        <p:spPr>
          <a:xfrm>
            <a:off x="457200" y="7312200"/>
            <a:ext cx="5211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20">
                  <a:extLst>
                    <a:ext uri="{A12FA001-AC4F-418D-AE19-62706E023703}">
                      <ahyp:hlinkClr val="tx"/>
                    </a:ext>
                  </a:extLst>
                </a:hlinkClick>
              </a:rPr>
              <a:t>www.mysteryscience.com/docs/ohio</a:t>
            </a:r>
            <a:endParaRPr sz="800">
              <a:solidFill>
                <a:schemeClr val="dk1"/>
              </a:solidFill>
              <a:latin typeface="Poppins"/>
              <a:ea typeface="Poppins"/>
              <a:cs typeface="Poppins"/>
              <a:sym typeface="Poppins"/>
            </a:endParaRPr>
          </a:p>
        </p:txBody>
      </p:sp>
      <p:sp>
        <p:nvSpPr>
          <p:cNvPr id="313" name="Google Shape;313;p57"/>
          <p:cNvSpPr txBox="1"/>
          <p:nvPr>
            <p:ph idx="12" type="sldNum"/>
          </p:nvPr>
        </p:nvSpPr>
        <p:spPr>
          <a:xfrm>
            <a:off x="9319704" y="7046639"/>
            <a:ext cx="603600" cy="5949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