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8"/>
  </p:normalViewPr>
  <p:slideViewPr>
    <p:cSldViewPr snapToGrid="0" snapToObjects="1">
      <p:cViewPr>
        <p:scale>
          <a:sx n="100" d="100"/>
          <a:sy n="100" d="100"/>
        </p:scale>
        <p:origin x="1296" y="60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12/5/25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12/5/25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12/5/25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12/5/25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12/5/25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image" Target="../media/image1.jpg"/><Relationship Id="rId3" Type="http://schemas.openxmlformats.org/officeDocument/2006/relationships/slide" Target="slide3.xml"/><Relationship Id="rId7" Type="http://schemas.openxmlformats.org/officeDocument/2006/relationships/slide" Target="slide7.xml"/><Relationship Id="rId12" Type="http://schemas.openxmlformats.org/officeDocument/2006/relationships/hyperlink" Target="http://DoViewPlanning.Org" TargetMode="External"/><Relationship Id="rId2" Type="http://schemas.openxmlformats.org/officeDocument/2006/relationships/slide" Target="slide2.xml"/><Relationship Id="rId1" Type="http://schemas.openxmlformats.org/officeDocument/2006/relationships/slideLayout" Target="../slideLayouts/slideLayout7.xml"/><Relationship Id="rId6" Type="http://schemas.openxmlformats.org/officeDocument/2006/relationships/slide" Target="slide6.xml"/><Relationship Id="rId11" Type="http://schemas.openxmlformats.org/officeDocument/2006/relationships/slide" Target="slide11.xml"/><Relationship Id="rId5" Type="http://schemas.openxmlformats.org/officeDocument/2006/relationships/slide" Target="slide5.xml"/><Relationship Id="rId10" Type="http://schemas.openxmlformats.org/officeDocument/2006/relationships/slide" Target="slide10.xml"/><Relationship Id="rId4" Type="http://schemas.openxmlformats.org/officeDocument/2006/relationships/slide" Target="slide4.xml"/><Relationship Id="rId9" Type="http://schemas.openxmlformats.org/officeDocument/2006/relationships/slide" Target="slide9.xml"/></Relationships>
</file>

<file path=ppt/slides/_rels/slide10.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2.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369332"/>
          </a:xfrm>
          <a:prstGeom prst="rect">
            <a:avLst/>
          </a:prstGeom>
          <a:noFill/>
        </p:spPr>
        <p:txBody>
          <a:bodyPr wrap="square" lIns="0" tIns="0" rIns="0" bIns="0">
            <a:spAutoFit/>
          </a:bodyPr>
          <a:lstStyle/>
          <a:p>
            <a:pPr algn="ctr">
              <a:defRPr sz="2400">
                <a:solidFill>
                  <a:srgbClr val="000000"/>
                </a:solidFill>
              </a:defRPr>
            </a:pPr>
            <a:r>
              <a:rPr dirty="0"/>
              <a:t>Tesla's </a:t>
            </a:r>
            <a:r>
              <a:rPr dirty="0">
                <a:hlinkClick r:id="" action="ppaction://hlinkshowjump?jump=lastslide">
                  <a:extLst>
                    <a:ext uri="{A12FA001-AC4F-418D-AE19-62706E023703}">
                      <ahyp:hlinkClr xmlns:ahyp="http://schemas.microsoft.com/office/drawing/2018/hyperlinkcolor" val="tx"/>
                    </a:ext>
                  </a:extLst>
                </a:hlinkClick>
              </a:rPr>
              <a:t>DoView</a:t>
            </a:r>
            <a:r>
              <a:rPr dirty="0"/>
              <a:t> Strategy Diagram</a:t>
            </a:r>
          </a:p>
        </p:txBody>
      </p:sp>
      <p:sp>
        <p:nvSpPr>
          <p:cNvPr id="3" name="Rectangle 2">
            <a:hlinkClick r:id="rId2" action="ppaction://hlinksldjump"/>
          </p:cNvPr>
          <p:cNvSpPr/>
          <p:nvPr/>
        </p:nvSpPr>
        <p:spPr>
          <a:xfrm>
            <a:off x="3582000" y="1236230"/>
            <a:ext cx="1980000" cy="720000"/>
          </a:xfrm>
          <a:prstGeom prst="rect">
            <a:avLst/>
          </a:prstGeom>
          <a:solidFill>
            <a:srgbClr val="FFFFFF"/>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dirty="0">
                <a:solidFill>
                  <a:srgbClr val="000000"/>
                </a:solidFill>
              </a:rPr>
              <a:t>Final Outcomes</a:t>
            </a:r>
          </a:p>
        </p:txBody>
      </p:sp>
      <p:sp>
        <p:nvSpPr>
          <p:cNvPr id="5" name="Rectangle 4"/>
          <p:cNvSpPr/>
          <p:nvPr/>
        </p:nvSpPr>
        <p:spPr>
          <a:xfrm>
            <a:off x="1242000" y="2309076"/>
            <a:ext cx="6660000" cy="18288"/>
          </a:xfrm>
          <a:prstGeom prst="rect">
            <a:avLst/>
          </a:prstGeom>
          <a:solidFill>
            <a:srgbClr val="9696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a:hlinkClick r:id="rId3" action="ppaction://hlinksldjump"/>
          </p:cNvPr>
          <p:cNvSpPr/>
          <p:nvPr/>
        </p:nvSpPr>
        <p:spPr>
          <a:xfrm>
            <a:off x="1242000" y="2648520"/>
            <a:ext cx="1980000" cy="720000"/>
          </a:xfrm>
          <a:prstGeom prst="rect">
            <a:avLst/>
          </a:prstGeom>
          <a:solidFill>
            <a:srgbClr val="FFFFBA"/>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Sustainable Energy &amp; Mobility Mission &amp; Impact</a:t>
            </a:r>
          </a:p>
        </p:txBody>
      </p:sp>
      <p:sp>
        <p:nvSpPr>
          <p:cNvPr id="7" name="Rectangle 6">
            <a:hlinkClick r:id="rId4" action="ppaction://hlinksldjump"/>
          </p:cNvPr>
          <p:cNvSpPr/>
          <p:nvPr/>
        </p:nvSpPr>
        <p:spPr>
          <a:xfrm>
            <a:off x="3582000" y="2648520"/>
            <a:ext cx="1980000" cy="720000"/>
          </a:xfrm>
          <a:prstGeom prst="rect">
            <a:avLst/>
          </a:prstGeom>
          <a:solidFill>
            <a:srgbClr val="F9D3D4"/>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EV Products, Robotaxi &amp; Global Markets</a:t>
            </a:r>
          </a:p>
        </p:txBody>
      </p:sp>
      <p:sp>
        <p:nvSpPr>
          <p:cNvPr id="8" name="Rectangle 7">
            <a:hlinkClick r:id="rId5" action="ppaction://hlinksldjump"/>
          </p:cNvPr>
          <p:cNvSpPr/>
          <p:nvPr/>
        </p:nvSpPr>
        <p:spPr>
          <a:xfrm>
            <a:off x="5922000" y="2648520"/>
            <a:ext cx="1980000" cy="720000"/>
          </a:xfrm>
          <a:prstGeom prst="rect">
            <a:avLst/>
          </a:prstGeom>
          <a:solidFill>
            <a:srgbClr val="9FE1FF"/>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AI, Autonomy &amp; Software Platforms (FSD &amp; AI Compute)</a:t>
            </a:r>
          </a:p>
        </p:txBody>
      </p:sp>
      <p:sp>
        <p:nvSpPr>
          <p:cNvPr id="9" name="Rectangle 8">
            <a:hlinkClick r:id="rId6" action="ppaction://hlinksldjump"/>
          </p:cNvPr>
          <p:cNvSpPr/>
          <p:nvPr/>
        </p:nvSpPr>
        <p:spPr>
          <a:xfrm>
            <a:off x="1242000" y="3800520"/>
            <a:ext cx="1980000" cy="720000"/>
          </a:xfrm>
          <a:prstGeom prst="rect">
            <a:avLst/>
          </a:prstGeom>
          <a:solidFill>
            <a:srgbClr val="BEFFA1"/>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Optimus Humanoid Robots &amp; Automation Strategy</a:t>
            </a:r>
          </a:p>
        </p:txBody>
      </p:sp>
      <p:sp>
        <p:nvSpPr>
          <p:cNvPr id="10" name="Rectangle 9">
            <a:hlinkClick r:id="rId7" action="ppaction://hlinksldjump"/>
          </p:cNvPr>
          <p:cNvSpPr/>
          <p:nvPr/>
        </p:nvSpPr>
        <p:spPr>
          <a:xfrm>
            <a:off x="3582000" y="3800520"/>
            <a:ext cx="1980000" cy="720000"/>
          </a:xfrm>
          <a:prstGeom prst="rect">
            <a:avLst/>
          </a:prstGeom>
          <a:solidFill>
            <a:srgbClr val="D4C9A4"/>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Energy Generation, Storage &amp; Grid Services (Solar, Powerwall, Megapack, VPPs)</a:t>
            </a:r>
          </a:p>
        </p:txBody>
      </p:sp>
      <p:sp>
        <p:nvSpPr>
          <p:cNvPr id="11" name="Rectangle 10">
            <a:hlinkClick r:id="rId8" action="ppaction://hlinksldjump"/>
          </p:cNvPr>
          <p:cNvSpPr/>
          <p:nvPr/>
        </p:nvSpPr>
        <p:spPr>
          <a:xfrm>
            <a:off x="5922000" y="3800520"/>
            <a:ext cx="1980000" cy="720000"/>
          </a:xfrm>
          <a:prstGeom prst="rect">
            <a:avLst/>
          </a:prstGeom>
          <a:solidFill>
            <a:srgbClr val="B6BCF2"/>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Manufacturing, Gigafactories &amp; Supply Chain Efficiency</a:t>
            </a:r>
          </a:p>
        </p:txBody>
      </p:sp>
      <p:sp>
        <p:nvSpPr>
          <p:cNvPr id="12" name="Rectangle 11">
            <a:hlinkClick r:id="rId9" action="ppaction://hlinksldjump"/>
          </p:cNvPr>
          <p:cNvSpPr/>
          <p:nvPr/>
        </p:nvSpPr>
        <p:spPr>
          <a:xfrm>
            <a:off x="1242000" y="4952520"/>
            <a:ext cx="1980000" cy="720000"/>
          </a:xfrm>
          <a:prstGeom prst="rect">
            <a:avLst/>
          </a:prstGeom>
          <a:solidFill>
            <a:srgbClr val="FEBE8F"/>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Customer Ecosystem, Supercharging, Services &amp; New Concepts</a:t>
            </a:r>
          </a:p>
        </p:txBody>
      </p:sp>
      <p:sp>
        <p:nvSpPr>
          <p:cNvPr id="13" name="Rectangle 12">
            <a:hlinkClick r:id="rId10" action="ppaction://hlinksldjump"/>
          </p:cNvPr>
          <p:cNvSpPr/>
          <p:nvPr/>
        </p:nvSpPr>
        <p:spPr>
          <a:xfrm>
            <a:off x="3582000" y="4952520"/>
            <a:ext cx="1980000" cy="720000"/>
          </a:xfrm>
          <a:prstGeom prst="rect">
            <a:avLst/>
          </a:prstGeom>
          <a:solidFill>
            <a:srgbClr val="E0FDFF"/>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Governance, Capital, Organization &amp; Partnerships</a:t>
            </a:r>
          </a:p>
        </p:txBody>
      </p:sp>
      <p:sp>
        <p:nvSpPr>
          <p:cNvPr id="14" name="Rectangle 13">
            <a:hlinkClick r:id="rId11" action="ppaction://hlinksldjump"/>
          </p:cNvPr>
          <p:cNvSpPr/>
          <p:nvPr/>
        </p:nvSpPr>
        <p:spPr>
          <a:xfrm>
            <a:off x="5922000" y="4952520"/>
            <a:ext cx="1980000" cy="720000"/>
          </a:xfrm>
          <a:prstGeom prst="rect">
            <a:avLst/>
          </a:prstGeom>
          <a:solidFill>
            <a:srgbClr val="D6D6D6"/>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Comparative Advantage &amp; Moat</a:t>
            </a:r>
          </a:p>
        </p:txBody>
      </p:sp>
      <p:sp>
        <p:nvSpPr>
          <p:cNvPr id="15" name="TextBox 14"/>
          <p:cNvSpPr txBox="1"/>
          <p:nvPr/>
        </p:nvSpPr>
        <p:spPr>
          <a:xfrm>
            <a:off x="487257" y="6537960"/>
            <a:ext cx="8382423" cy="246221"/>
          </a:xfrm>
          <a:prstGeom prst="rect">
            <a:avLst/>
          </a:prstGeom>
          <a:noFill/>
        </p:spPr>
        <p:txBody>
          <a:bodyPr wrap="none">
            <a:spAutoFit/>
          </a:bodyPr>
          <a:lstStyle/>
          <a:p>
            <a:pPr algn="r">
              <a:defRPr sz="1000">
                <a:solidFill>
                  <a:srgbClr val="5A5A5A"/>
                </a:solidFill>
              </a:defRPr>
            </a:pPr>
            <a:r>
              <a:rPr dirty="0"/>
              <a:t>Not endorsed. From online info via free ChatGPT prompt. Use at own risk re IP &amp; accuracy. Dr Paul Duignan </a:t>
            </a:r>
            <a:r>
              <a:rPr dirty="0" err="1"/>
              <a:t>DoViewPlanning.Org</a:t>
            </a:r>
            <a:r>
              <a:rPr dirty="0"/>
              <a:t>. </a:t>
            </a:r>
            <a:r>
              <a:rPr lang="en-AU" dirty="0"/>
              <a:t> /a038</a:t>
            </a:r>
            <a:r>
              <a:rPr dirty="0"/>
              <a:t> 2025-11-18 09:25 UTC</a:t>
            </a:r>
          </a:p>
        </p:txBody>
      </p:sp>
      <p:sp>
        <p:nvSpPr>
          <p:cNvPr id="16" name="TextBox 15"/>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12"/>
              </a:rPr>
              <a:t>DoViewPlanning.Org</a:t>
            </a:r>
          </a:p>
        </p:txBody>
      </p:sp>
      <p:pic>
        <p:nvPicPr>
          <p:cNvPr id="18" name="Google Shape;369;p12" title="Doview new.jpeg">
            <a:extLst>
              <a:ext uri="{FF2B5EF4-FFF2-40B4-BE49-F238E27FC236}">
                <a16:creationId xmlns:a16="http://schemas.microsoft.com/office/drawing/2014/main" id="{8CACCD46-E213-871E-A1EE-DCA13D844222}"/>
              </a:ext>
            </a:extLst>
          </p:cNvPr>
          <p:cNvPicPr preferRelativeResize="0"/>
          <p:nvPr/>
        </p:nvPicPr>
        <p:blipFill>
          <a:blip r:embed="rId13">
            <a:alphaModFix/>
          </a:blip>
          <a:stretch>
            <a:fillRect/>
          </a:stretch>
        </p:blipFill>
        <p:spPr>
          <a:xfrm>
            <a:off x="6944236" y="6126480"/>
            <a:ext cx="327447" cy="307800"/>
          </a:xfrm>
          <a:prstGeom prst="rect">
            <a:avLst/>
          </a:prstGeom>
          <a:noFill/>
          <a:ln>
            <a:noFill/>
          </a:ln>
        </p:spPr>
      </p:pic>
      <p:sp>
        <p:nvSpPr>
          <p:cNvPr id="19" name="TextBox 18">
            <a:extLst>
              <a:ext uri="{FF2B5EF4-FFF2-40B4-BE49-F238E27FC236}">
                <a16:creationId xmlns:a16="http://schemas.microsoft.com/office/drawing/2014/main" id="{86ACAB57-DE7F-CA39-BD45-919B74659A08}"/>
              </a:ext>
            </a:extLst>
          </p:cNvPr>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Not created or endorsed by Tesla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Governance, Capital, Organization &amp; Partnerships</a:t>
            </a:r>
          </a:p>
        </p:txBody>
      </p:sp>
      <p:sp>
        <p:nvSpPr>
          <p:cNvPr id="5" name="Rectangle 4"/>
          <p:cNvSpPr/>
          <p:nvPr/>
        </p:nvSpPr>
        <p:spPr>
          <a:xfrm>
            <a:off x="274320" y="2129538"/>
            <a:ext cx="1007998" cy="1259839"/>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Board oversight, leadership roles and governance structures clarified</a:t>
            </a:r>
          </a:p>
        </p:txBody>
      </p:sp>
      <p:sp>
        <p:nvSpPr>
          <p:cNvPr id="6" name="Rectangle 5"/>
          <p:cNvSpPr/>
          <p:nvPr/>
        </p:nvSpPr>
        <p:spPr>
          <a:xfrm>
            <a:off x="274320" y="3590545"/>
            <a:ext cx="1007998" cy="1259839"/>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Strategic alignment around AI, robots, energy and mobility maintained</a:t>
            </a:r>
          </a:p>
        </p:txBody>
      </p:sp>
      <p:sp>
        <p:nvSpPr>
          <p:cNvPr id="7" name="Rectangle 6"/>
          <p:cNvSpPr/>
          <p:nvPr/>
        </p:nvSpPr>
        <p:spPr>
          <a:xfrm>
            <a:off x="274320" y="5051552"/>
            <a:ext cx="1007998" cy="892048"/>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Key-</a:t>
            </a:r>
            <a:r>
              <a:rPr lang="en-AU" sz="1100" b="0" dirty="0">
                <a:solidFill>
                  <a:srgbClr val="000000"/>
                </a:solidFill>
              </a:rPr>
              <a:t>person</a:t>
            </a:r>
            <a:r>
              <a:rPr sz="1100" b="0" dirty="0">
                <a:solidFill>
                  <a:srgbClr val="000000"/>
                </a:solidFill>
              </a:rPr>
              <a:t> and succession risks acknowledged and monitored</a:t>
            </a:r>
          </a:p>
        </p:txBody>
      </p:sp>
      <p:sp>
        <p:nvSpPr>
          <p:cNvPr id="8" name="Right Arrow 7"/>
          <p:cNvSpPr/>
          <p:nvPr/>
        </p:nvSpPr>
        <p:spPr>
          <a:xfrm>
            <a:off x="1547494"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1988247" y="2202047"/>
            <a:ext cx="1148842"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Capital raised to support factories, AI compute and product roadmaps</a:t>
            </a:r>
          </a:p>
        </p:txBody>
      </p:sp>
      <p:sp>
        <p:nvSpPr>
          <p:cNvPr id="10" name="Rectangle 9"/>
          <p:cNvSpPr/>
          <p:nvPr/>
        </p:nvSpPr>
        <p:spPr>
          <a:xfrm>
            <a:off x="1988247" y="3479158"/>
            <a:ext cx="1148842"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Investor communications around long-term AI and robot strategy conducted</a:t>
            </a:r>
          </a:p>
        </p:txBody>
      </p:sp>
      <p:sp>
        <p:nvSpPr>
          <p:cNvPr id="11" name="Rectangle 10"/>
          <p:cNvSpPr/>
          <p:nvPr/>
        </p:nvSpPr>
        <p:spPr>
          <a:xfrm>
            <a:off x="1988247" y="4756269"/>
            <a:ext cx="1148842" cy="1259839"/>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Compensation structures tied to ambitious technology and market milestones set</a:t>
            </a:r>
          </a:p>
        </p:txBody>
      </p:sp>
      <p:sp>
        <p:nvSpPr>
          <p:cNvPr id="12" name="Right Arrow 11"/>
          <p:cNvSpPr/>
          <p:nvPr/>
        </p:nvSpPr>
        <p:spPr>
          <a:xfrm>
            <a:off x="3363848"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3769677" y="2830763"/>
            <a:ext cx="1302512" cy="892048"/>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Cross-functional teams for vehicles, energy and robotics established</a:t>
            </a:r>
          </a:p>
        </p:txBody>
      </p:sp>
      <p:sp>
        <p:nvSpPr>
          <p:cNvPr id="14" name="Rectangle 13"/>
          <p:cNvSpPr/>
          <p:nvPr/>
        </p:nvSpPr>
        <p:spPr>
          <a:xfrm>
            <a:off x="3769677" y="3923979"/>
            <a:ext cx="1302512"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Talent recruitment for AI, robotics, manufacturing and policy accelerated</a:t>
            </a:r>
          </a:p>
        </p:txBody>
      </p:sp>
      <p:sp>
        <p:nvSpPr>
          <p:cNvPr id="15" name="Right Arrow 14"/>
          <p:cNvSpPr/>
          <p:nvPr/>
        </p:nvSpPr>
        <p:spPr>
          <a:xfrm>
            <a:off x="5333872"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5781928" y="1979677"/>
            <a:ext cx="1225677" cy="1259839"/>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Strategic partnerships with governments, utilities and corporates formalized</a:t>
            </a:r>
          </a:p>
        </p:txBody>
      </p:sp>
      <p:sp>
        <p:nvSpPr>
          <p:cNvPr id="17" name="Rectangle 16"/>
          <p:cNvSpPr/>
          <p:nvPr/>
        </p:nvSpPr>
        <p:spPr>
          <a:xfrm>
            <a:off x="5781928" y="3440684"/>
            <a:ext cx="1225677"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Academic and ecosystem collaborations on AI, safety and standards developed</a:t>
            </a:r>
          </a:p>
        </p:txBody>
      </p:sp>
      <p:sp>
        <p:nvSpPr>
          <p:cNvPr id="18" name="Rectangle 17"/>
          <p:cNvSpPr/>
          <p:nvPr/>
        </p:nvSpPr>
        <p:spPr>
          <a:xfrm>
            <a:off x="5781928" y="4717795"/>
            <a:ext cx="1225677"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Risk-management and compliance processes updated for autonomy and robotics</a:t>
            </a:r>
          </a:p>
        </p:txBody>
      </p:sp>
      <p:sp>
        <p:nvSpPr>
          <p:cNvPr id="19" name="Right Arrow 18"/>
          <p:cNvSpPr/>
          <p:nvPr/>
        </p:nvSpPr>
        <p:spPr>
          <a:xfrm>
            <a:off x="7227061"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7675117" y="1611884"/>
            <a:ext cx="1148842" cy="1443736"/>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Organizational capacity to execute multi-decade AI, mobility and energy strategy strengthened</a:t>
            </a:r>
          </a:p>
        </p:txBody>
      </p:sp>
      <p:sp>
        <p:nvSpPr>
          <p:cNvPr id="21" name="Rectangle 20"/>
          <p:cNvSpPr/>
          <p:nvPr/>
        </p:nvSpPr>
        <p:spPr>
          <a:xfrm>
            <a:off x="7675117" y="3256788"/>
            <a:ext cx="1148842" cy="1259839"/>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Access to capital and strategic partners preserved through market cycles</a:t>
            </a:r>
          </a:p>
        </p:txBody>
      </p:sp>
      <p:sp>
        <p:nvSpPr>
          <p:cNvPr id="22" name="Rectangle 21"/>
          <p:cNvSpPr/>
          <p:nvPr/>
        </p:nvSpPr>
        <p:spPr>
          <a:xfrm>
            <a:off x="7675117" y="4717795"/>
            <a:ext cx="1148842" cy="1259839"/>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Governance and organizational resilience supported long-term mission delivery</a:t>
            </a:r>
          </a:p>
        </p:txBody>
      </p:sp>
      <p:sp>
        <p:nvSpPr>
          <p:cNvPr id="23" name="TextBox 22"/>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09:25 UTC</a:t>
            </a:r>
          </a:p>
        </p:txBody>
      </p:sp>
      <p:sp>
        <p:nvSpPr>
          <p:cNvPr id="24" name="TextBox 23"/>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5" name="TextBox 24">
            <a:extLst>
              <a:ext uri="{FF2B5EF4-FFF2-40B4-BE49-F238E27FC236}">
                <a16:creationId xmlns:a16="http://schemas.microsoft.com/office/drawing/2014/main" id="{CE1C5B17-95EE-37FE-36FA-913DFA747FEB}"/>
              </a:ext>
            </a:extLst>
          </p:cNvPr>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Not created or endorsed by Tesla</a:t>
            </a:r>
          </a:p>
        </p:txBody>
      </p:sp>
      <p:pic>
        <p:nvPicPr>
          <p:cNvPr id="26" name="Google Shape;369;p12" title="Doview new.jpeg">
            <a:extLst>
              <a:ext uri="{FF2B5EF4-FFF2-40B4-BE49-F238E27FC236}">
                <a16:creationId xmlns:a16="http://schemas.microsoft.com/office/drawing/2014/main" id="{6CF13D92-334D-2248-0138-5CDC5FD9634B}"/>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Comparative Advantage &amp; Moat</a:t>
            </a:r>
          </a:p>
        </p:txBody>
      </p:sp>
      <p:sp>
        <p:nvSpPr>
          <p:cNvPr id="5" name="Rectangle 4"/>
          <p:cNvSpPr/>
          <p:nvPr/>
        </p:nvSpPr>
        <p:spPr>
          <a:xfrm>
            <a:off x="320040" y="1923780"/>
            <a:ext cx="1122595" cy="1259839"/>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Distinctive combination of EVs, energy, AI and robotics strategy articulated</a:t>
            </a:r>
          </a:p>
        </p:txBody>
      </p:sp>
      <p:sp>
        <p:nvSpPr>
          <p:cNvPr id="6" name="Rectangle 5"/>
          <p:cNvSpPr/>
          <p:nvPr/>
        </p:nvSpPr>
        <p:spPr>
          <a:xfrm>
            <a:off x="320040" y="3275059"/>
            <a:ext cx="1122595" cy="1075943"/>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Commitment to vertical integration from design to software established</a:t>
            </a:r>
          </a:p>
        </p:txBody>
      </p:sp>
      <p:sp>
        <p:nvSpPr>
          <p:cNvPr id="7" name="Rectangle 6"/>
          <p:cNvSpPr/>
          <p:nvPr/>
        </p:nvSpPr>
        <p:spPr>
          <a:xfrm>
            <a:off x="320040" y="4442442"/>
            <a:ext cx="1122595" cy="1443736"/>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Long-term investment appetite for high-risk, high-upside technology programs confirmed</a:t>
            </a:r>
          </a:p>
        </p:txBody>
      </p:sp>
      <p:sp>
        <p:nvSpPr>
          <p:cNvPr id="8" name="Right Arrow 7"/>
          <p:cNvSpPr/>
          <p:nvPr/>
        </p:nvSpPr>
        <p:spPr>
          <a:xfrm>
            <a:off x="1662091" y="3707892"/>
            <a:ext cx="155448" cy="155448"/>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036995" y="1748604"/>
            <a:ext cx="1379347" cy="1075943"/>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Global charging, factory and logistics footprint built and operated at scale</a:t>
            </a:r>
          </a:p>
        </p:txBody>
      </p:sp>
      <p:sp>
        <p:nvSpPr>
          <p:cNvPr id="10" name="Rectangle 9"/>
          <p:cNvSpPr/>
          <p:nvPr/>
        </p:nvSpPr>
        <p:spPr>
          <a:xfrm>
            <a:off x="2036995" y="2915987"/>
            <a:ext cx="1379347" cy="708151"/>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High-volume Gigafactories with advanced processes ramped</a:t>
            </a:r>
          </a:p>
        </p:txBody>
      </p:sp>
      <p:sp>
        <p:nvSpPr>
          <p:cNvPr id="11" name="Rectangle 10"/>
          <p:cNvSpPr/>
          <p:nvPr/>
        </p:nvSpPr>
        <p:spPr>
          <a:xfrm>
            <a:off x="2036995" y="3715578"/>
            <a:ext cx="1379347" cy="1075943"/>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Battery and power-electronics capabilities integrated to deliver cost and performance edge</a:t>
            </a:r>
          </a:p>
        </p:txBody>
      </p:sp>
      <p:sp>
        <p:nvSpPr>
          <p:cNvPr id="12" name="Rectangle 11"/>
          <p:cNvSpPr/>
          <p:nvPr/>
        </p:nvSpPr>
        <p:spPr>
          <a:xfrm>
            <a:off x="2036995" y="4882961"/>
            <a:ext cx="1379347" cy="1259839"/>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Supply-chain and manufacturing knowledge accumulated across multiple generations of products</a:t>
            </a:r>
          </a:p>
        </p:txBody>
      </p:sp>
      <p:sp>
        <p:nvSpPr>
          <p:cNvPr id="13" name="Right Arrow 12"/>
          <p:cNvSpPr/>
          <p:nvPr/>
        </p:nvSpPr>
        <p:spPr>
          <a:xfrm>
            <a:off x="3635798" y="3707892"/>
            <a:ext cx="155448" cy="155448"/>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4010702" y="2107675"/>
            <a:ext cx="1122595" cy="1075943"/>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Fleet-scale driving-data advantage for autonomy accumulated and retained</a:t>
            </a:r>
          </a:p>
        </p:txBody>
      </p:sp>
      <p:sp>
        <p:nvSpPr>
          <p:cNvPr id="15" name="Rectangle 14"/>
          <p:cNvSpPr/>
          <p:nvPr/>
        </p:nvSpPr>
        <p:spPr>
          <a:xfrm>
            <a:off x="4010702" y="3275058"/>
            <a:ext cx="1122595" cy="892048"/>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AI stack reused across vehicles, robots and energy systems</a:t>
            </a:r>
          </a:p>
        </p:txBody>
      </p:sp>
      <p:sp>
        <p:nvSpPr>
          <p:cNvPr id="16" name="Rectangle 15"/>
          <p:cNvSpPr/>
          <p:nvPr/>
        </p:nvSpPr>
        <p:spPr>
          <a:xfrm>
            <a:off x="4010702" y="4258546"/>
            <a:ext cx="1122595" cy="1627632"/>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Software and OTA-update model normalized continuous improvement and new revenue streams</a:t>
            </a:r>
          </a:p>
        </p:txBody>
      </p:sp>
      <p:sp>
        <p:nvSpPr>
          <p:cNvPr id="17" name="Right Arrow 16"/>
          <p:cNvSpPr/>
          <p:nvPr/>
        </p:nvSpPr>
        <p:spPr>
          <a:xfrm>
            <a:off x="5352753" y="3707892"/>
            <a:ext cx="155448" cy="155448"/>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5727657" y="2461243"/>
            <a:ext cx="1122596" cy="1259839"/>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Ecosystem lock-in increased via charging, app, services and brand community</a:t>
            </a:r>
          </a:p>
        </p:txBody>
      </p:sp>
      <p:sp>
        <p:nvSpPr>
          <p:cNvPr id="19" name="Rectangle 18"/>
          <p:cNvSpPr/>
          <p:nvPr/>
        </p:nvSpPr>
        <p:spPr>
          <a:xfrm>
            <a:off x="5727657" y="3812522"/>
            <a:ext cx="1122596" cy="1259839"/>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Cost per unit for vehicles, storage and selected robot tasks pushed below most competitors</a:t>
            </a:r>
          </a:p>
        </p:txBody>
      </p:sp>
      <p:sp>
        <p:nvSpPr>
          <p:cNvPr id="20" name="Right Arrow 19"/>
          <p:cNvSpPr/>
          <p:nvPr/>
        </p:nvSpPr>
        <p:spPr>
          <a:xfrm>
            <a:off x="7069709" y="3707892"/>
            <a:ext cx="155448" cy="155448"/>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7444612" y="1541780"/>
            <a:ext cx="1379347" cy="1443736"/>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Competitive position defended against EV, autonomy and robotics rivals through combined scale, data and integration</a:t>
            </a:r>
          </a:p>
        </p:txBody>
      </p:sp>
      <p:sp>
        <p:nvSpPr>
          <p:cNvPr id="22" name="Rectangle 21"/>
          <p:cNvSpPr/>
          <p:nvPr/>
        </p:nvSpPr>
        <p:spPr>
          <a:xfrm>
            <a:off x="7444613" y="3155696"/>
            <a:ext cx="1379347" cy="1443736"/>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Strategic flexibility to pivot compute platforms and supply chains while preserving advantages maintained</a:t>
            </a:r>
          </a:p>
        </p:txBody>
      </p:sp>
      <p:sp>
        <p:nvSpPr>
          <p:cNvPr id="23" name="Rectangle 22"/>
          <p:cNvSpPr/>
          <p:nvPr/>
        </p:nvSpPr>
        <p:spPr>
          <a:xfrm>
            <a:off x="7444612" y="4791521"/>
            <a:ext cx="1379347" cy="1259839"/>
          </a:xfrm>
          <a:prstGeom prst="rect">
            <a:avLst/>
          </a:prstGeom>
          <a:solidFill>
            <a:srgbClr val="D6D6D6"/>
          </a:solidFill>
          <a:ln>
            <a:solidFill>
              <a:srgbClr val="D6D6D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Market perception of Tesla’s long-run edge in AI-heavy, capital-intensive clean-tech industries reinforced</a:t>
            </a:r>
          </a:p>
        </p:txBody>
      </p:sp>
      <p:sp>
        <p:nvSpPr>
          <p:cNvPr id="24" name="TextBox 23"/>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09:25 UTC</a:t>
            </a:r>
          </a:p>
        </p:txBody>
      </p:sp>
      <p:sp>
        <p:nvSpPr>
          <p:cNvPr id="25" name="TextBox 24"/>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6" name="TextBox 25">
            <a:extLst>
              <a:ext uri="{FF2B5EF4-FFF2-40B4-BE49-F238E27FC236}">
                <a16:creationId xmlns:a16="http://schemas.microsoft.com/office/drawing/2014/main" id="{FED34AA2-D0A8-FDB1-0940-544F244C74DA}"/>
              </a:ext>
            </a:extLst>
          </p:cNvPr>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Not created or endorsed by Tesla</a:t>
            </a:r>
          </a:p>
        </p:txBody>
      </p:sp>
      <p:pic>
        <p:nvPicPr>
          <p:cNvPr id="27" name="Google Shape;369;p12" title="Doview new.jpeg">
            <a:extLst>
              <a:ext uri="{FF2B5EF4-FFF2-40B4-BE49-F238E27FC236}">
                <a16:creationId xmlns:a16="http://schemas.microsoft.com/office/drawing/2014/main" id="{A7BDE9EB-B28F-5676-180F-7DE332290C00}"/>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4" name="TextBox 3"/>
          <p:cNvSpPr txBox="1"/>
          <p:nvPr/>
        </p:nvSpPr>
        <p:spPr>
          <a:xfrm>
            <a:off x="457200" y="777240"/>
            <a:ext cx="8229600" cy="548640"/>
          </a:xfrm>
          <a:prstGeom prst="rect">
            <a:avLst/>
          </a:prstGeom>
          <a:noFill/>
        </p:spPr>
        <p:txBody>
          <a:bodyPr wrap="none">
            <a:spAutoFit/>
          </a:bodyPr>
          <a:lstStyle/>
          <a:p>
            <a:pPr algn="ctr">
              <a:defRPr sz="2200">
                <a:solidFill>
                  <a:srgbClr val="000000"/>
                </a:solidFill>
              </a:defRPr>
            </a:pPr>
            <a:r>
              <a:t>What is a DoView?</a:t>
            </a:r>
          </a:p>
        </p:txBody>
      </p:sp>
      <p:sp>
        <p:nvSpPr>
          <p:cNvPr id="5" name="TextBox 4"/>
          <p:cNvSpPr txBox="1"/>
          <p:nvPr/>
        </p:nvSpPr>
        <p:spPr>
          <a:xfrm>
            <a:off x="640080" y="1463040"/>
            <a:ext cx="7863840" cy="4480560"/>
          </a:xfrm>
          <a:prstGeom prst="rect">
            <a:avLst/>
          </a:prstGeom>
          <a:noFill/>
        </p:spPr>
        <p:txBody>
          <a:bodyPr wrap="square" tIns="0" bIns="0">
            <a:spAutoFit/>
          </a:bodyPr>
          <a:lstStyle/>
          <a:p>
            <a:pPr algn="l">
              <a:defRPr sz="1600">
                <a:solidFill>
                  <a:srgbClr val="000000"/>
                </a:solidFill>
              </a:defRPr>
            </a:pPr>
            <a:r>
              <a:t>A DoView is a new type of diagram used to clarify the underlying ‘This-Then’ logic behind any issue. For example, in strategy and planning, all planning approaches are based on assumptions such as: if we do THIS, THEN that will happen.</a:t>
            </a:r>
            <a:br/>
            <a:br/>
            <a:r>
              <a:t>A DoView makes these assumptions explicit, allowing them to be examined, evaluated and used to make better strategic decisions. A DoView works as a shared thinking tool, helping teams align their mental models about objectives. In planning, DoViews assist with prioritizing outcomes, placing indicators next to the boxes they measure, aligning activities with outcomes, measuring performance, evaluating impact, and guiding improvement efforts.</a:t>
            </a:r>
            <a:br/>
            <a:br/>
            <a:r>
              <a:t>DoViews can also analyze any document that is being used to think strategically about taking action—it surfaces the implicit ‘This-Then’ claims. For example, a DoView of a scientific paper reveals its logical structure, making it easier to summarize and understand. DoViewing a document highlights its implications for action.</a:t>
            </a:r>
            <a:br/>
            <a:br/>
            <a:r>
              <a:t>To generate a DoView about anything, visit DoViewPlanning.Org for the free AI DoView Drawing Prompt (ChatGPT). DoViews are powerful for summarizing any complex content and accelerating understanding prior to taking any type of action in the world.</a:t>
            </a:r>
          </a:p>
        </p:txBody>
      </p:sp>
      <p:sp>
        <p:nvSpPr>
          <p:cNvPr id="6" name="TextBox 5"/>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09:25 UTC</a:t>
            </a:r>
          </a:p>
        </p:txBody>
      </p:sp>
      <p:sp>
        <p:nvSpPr>
          <p:cNvPr id="7" name="TextBox 6"/>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8" name="TextBox 7">
            <a:extLst>
              <a:ext uri="{FF2B5EF4-FFF2-40B4-BE49-F238E27FC236}">
                <a16:creationId xmlns:a16="http://schemas.microsoft.com/office/drawing/2014/main" id="{71CF826D-71DD-93B0-04B7-4ED9482D0A98}"/>
              </a:ext>
            </a:extLst>
          </p:cNvPr>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Not created or endorsed by Tesla</a:t>
            </a:r>
          </a:p>
        </p:txBody>
      </p:sp>
      <p:pic>
        <p:nvPicPr>
          <p:cNvPr id="9" name="Google Shape;369;p12" title="Doview new.jpeg">
            <a:extLst>
              <a:ext uri="{FF2B5EF4-FFF2-40B4-BE49-F238E27FC236}">
                <a16:creationId xmlns:a16="http://schemas.microsoft.com/office/drawing/2014/main" id="{453B052F-9FEC-A9FA-1C76-22B31CB48691}"/>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2000" b="1">
                <a:solidFill>
                  <a:srgbClr val="000000"/>
                </a:solidFill>
                <a:latin typeface="Calibri"/>
              </a:rPr>
              <a:t>Final Outcomes</a:t>
            </a:r>
          </a:p>
        </p:txBody>
      </p:sp>
      <p:sp>
        <p:nvSpPr>
          <p:cNvPr id="4" name="Rectangle 3"/>
          <p:cNvSpPr/>
          <p:nvPr/>
        </p:nvSpPr>
        <p:spPr>
          <a:xfrm>
            <a:off x="457200" y="868680"/>
            <a:ext cx="82296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685800" y="1554480"/>
            <a:ext cx="7772400" cy="640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600" b="0">
                <a:solidFill>
                  <a:srgbClr val="000000"/>
                </a:solidFill>
                <a:latin typeface="Calibri"/>
              </a:rPr>
              <a:t>Global dependence on fossil-fuel vehicles and power systems reduced</a:t>
            </a:r>
          </a:p>
        </p:txBody>
      </p:sp>
      <p:sp>
        <p:nvSpPr>
          <p:cNvPr id="7" name="Rectangle 6"/>
          <p:cNvSpPr/>
          <p:nvPr/>
        </p:nvSpPr>
        <p:spPr>
          <a:xfrm>
            <a:off x="685800" y="155448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685800" y="2340863"/>
            <a:ext cx="7772400" cy="640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600" b="0">
                <a:solidFill>
                  <a:srgbClr val="000000"/>
                </a:solidFill>
                <a:latin typeface="Calibri"/>
              </a:rPr>
              <a:t>Cost of clean energy, mobility and selected labor tasks lowered at scale</a:t>
            </a:r>
          </a:p>
        </p:txBody>
      </p:sp>
      <p:sp>
        <p:nvSpPr>
          <p:cNvPr id="9" name="Rectangle 8"/>
          <p:cNvSpPr/>
          <p:nvPr/>
        </p:nvSpPr>
        <p:spPr>
          <a:xfrm>
            <a:off x="685800" y="2340863"/>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685800" y="3127246"/>
            <a:ext cx="7772400" cy="640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600" b="0">
                <a:solidFill>
                  <a:srgbClr val="000000"/>
                </a:solidFill>
                <a:latin typeface="Calibri"/>
              </a:rPr>
              <a:t>Grid reliability and resilience for communities improved</a:t>
            </a:r>
          </a:p>
        </p:txBody>
      </p:sp>
      <p:sp>
        <p:nvSpPr>
          <p:cNvPr id="11" name="Rectangle 10"/>
          <p:cNvSpPr/>
          <p:nvPr/>
        </p:nvSpPr>
        <p:spPr>
          <a:xfrm>
            <a:off x="685800" y="3127246"/>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685800" y="3913629"/>
            <a:ext cx="7772400" cy="640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600" b="0">
                <a:solidFill>
                  <a:srgbClr val="000000"/>
                </a:solidFill>
                <a:latin typeface="Calibri"/>
              </a:rPr>
              <a:t>Human safety in transport and workplaces improved</a:t>
            </a:r>
          </a:p>
        </p:txBody>
      </p:sp>
      <p:sp>
        <p:nvSpPr>
          <p:cNvPr id="13" name="Rectangle 12"/>
          <p:cNvSpPr/>
          <p:nvPr/>
        </p:nvSpPr>
        <p:spPr>
          <a:xfrm>
            <a:off x="685800" y="3913629"/>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685800" y="4700012"/>
            <a:ext cx="7772400" cy="640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600" b="0">
                <a:solidFill>
                  <a:srgbClr val="000000"/>
                </a:solidFill>
                <a:latin typeface="Calibri"/>
              </a:rPr>
              <a:t>Access to affordable zero-emission mobility expanded globally</a:t>
            </a:r>
          </a:p>
        </p:txBody>
      </p:sp>
      <p:sp>
        <p:nvSpPr>
          <p:cNvPr id="15" name="Rectangle 14"/>
          <p:cNvSpPr/>
          <p:nvPr/>
        </p:nvSpPr>
        <p:spPr>
          <a:xfrm>
            <a:off x="685800" y="4700012"/>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685800" y="5486395"/>
            <a:ext cx="7772400" cy="640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600" b="0">
                <a:solidFill>
                  <a:srgbClr val="000000"/>
                </a:solidFill>
                <a:latin typeface="Calibri"/>
              </a:rPr>
              <a:t>Tesla financial resilience and long-term shareholder value strengthened</a:t>
            </a:r>
          </a:p>
        </p:txBody>
      </p:sp>
      <p:sp>
        <p:nvSpPr>
          <p:cNvPr id="17" name="Rectangle 16"/>
          <p:cNvSpPr/>
          <p:nvPr/>
        </p:nvSpPr>
        <p:spPr>
          <a:xfrm>
            <a:off x="685800" y="5486395"/>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09:25 UTC</a:t>
            </a:r>
          </a:p>
        </p:txBody>
      </p:sp>
      <p:sp>
        <p:nvSpPr>
          <p:cNvPr id="19" name="TextBox 18"/>
          <p:cNvSpPr txBox="1"/>
          <p:nvPr/>
        </p:nvSpPr>
        <p:spPr>
          <a:xfrm>
            <a:off x="7209936" y="6245640"/>
            <a:ext cx="1689436" cy="307777"/>
          </a:xfrm>
          <a:prstGeom prst="rect">
            <a:avLst/>
          </a:prstGeom>
          <a:noFill/>
        </p:spPr>
        <p:txBody>
          <a:bodyPr wrap="square">
            <a:spAutoFit/>
          </a:bodyPr>
          <a:lstStyle/>
          <a:p>
            <a:pPr algn="r"/>
            <a:r>
              <a:rPr sz="1400" dirty="0">
                <a:solidFill>
                  <a:srgbClr val="0066CC"/>
                </a:solidFill>
                <a:latin typeface="Calibri"/>
                <a:hlinkClick r:id="rId3"/>
              </a:rPr>
              <a:t>DoViewPlanning.Org</a:t>
            </a:r>
          </a:p>
        </p:txBody>
      </p:sp>
      <p:pic>
        <p:nvPicPr>
          <p:cNvPr id="21" name="Google Shape;369;p12" title="Doview new.jpeg">
            <a:extLst>
              <a:ext uri="{FF2B5EF4-FFF2-40B4-BE49-F238E27FC236}">
                <a16:creationId xmlns:a16="http://schemas.microsoft.com/office/drawing/2014/main" id="{3D94DE8E-14FF-1707-5ACF-CDD3075A5E67}"/>
              </a:ext>
            </a:extLst>
          </p:cNvPr>
          <p:cNvPicPr preferRelativeResize="0"/>
          <p:nvPr/>
        </p:nvPicPr>
        <p:blipFill>
          <a:blip r:embed="rId4">
            <a:alphaModFix/>
          </a:blip>
          <a:stretch>
            <a:fillRect/>
          </a:stretch>
        </p:blipFill>
        <p:spPr>
          <a:xfrm>
            <a:off x="6934475" y="6245640"/>
            <a:ext cx="275460" cy="307800"/>
          </a:xfrm>
          <a:prstGeom prst="rect">
            <a:avLst/>
          </a:prstGeom>
          <a:noFill/>
          <a:ln>
            <a:noFill/>
          </a:ln>
        </p:spPr>
      </p:pic>
      <p:sp>
        <p:nvSpPr>
          <p:cNvPr id="22" name="TextBox 21">
            <a:extLst>
              <a:ext uri="{FF2B5EF4-FFF2-40B4-BE49-F238E27FC236}">
                <a16:creationId xmlns:a16="http://schemas.microsoft.com/office/drawing/2014/main" id="{63900061-D5FF-4423-2187-15F3694378A5}"/>
              </a:ext>
            </a:extLst>
          </p:cNvPr>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Not created or endorsed by Tesla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Sustainable Energy &amp; Mobility Mission &amp; Impact</a:t>
            </a:r>
          </a:p>
        </p:txBody>
      </p:sp>
      <p:sp>
        <p:nvSpPr>
          <p:cNvPr id="5" name="Rectangle 4"/>
          <p:cNvSpPr/>
          <p:nvPr/>
        </p:nvSpPr>
        <p:spPr>
          <a:xfrm>
            <a:off x="320040" y="1755648"/>
            <a:ext cx="1225677" cy="1259839"/>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Long-term mission to accelerate sustainable energy and mobility clarified</a:t>
            </a:r>
          </a:p>
        </p:txBody>
      </p:sp>
      <p:sp>
        <p:nvSpPr>
          <p:cNvPr id="6" name="Rectangle 5"/>
          <p:cNvSpPr/>
          <p:nvPr/>
        </p:nvSpPr>
        <p:spPr>
          <a:xfrm>
            <a:off x="320040" y="3106927"/>
            <a:ext cx="1225677" cy="1259839"/>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Vision of “sustainable abundance” across energy, mobility and labor articulated</a:t>
            </a:r>
          </a:p>
        </p:txBody>
      </p:sp>
      <p:sp>
        <p:nvSpPr>
          <p:cNvPr id="7" name="Rectangle 6"/>
          <p:cNvSpPr/>
          <p:nvPr/>
        </p:nvSpPr>
        <p:spPr>
          <a:xfrm>
            <a:off x="320040" y="4458206"/>
            <a:ext cx="1225677"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Global decarbonization opportunity and impact pathways mapped</a:t>
            </a:r>
          </a:p>
        </p:txBody>
      </p:sp>
      <p:sp>
        <p:nvSpPr>
          <p:cNvPr id="9" name="Rectangle 8"/>
          <p:cNvSpPr/>
          <p:nvPr/>
        </p:nvSpPr>
        <p:spPr>
          <a:xfrm>
            <a:off x="2140077" y="1963928"/>
            <a:ext cx="1148842"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Stakeholder expectations around climate and innovation understood</a:t>
            </a:r>
          </a:p>
        </p:txBody>
      </p:sp>
      <p:sp>
        <p:nvSpPr>
          <p:cNvPr id="10" name="Rectangle 9"/>
          <p:cNvSpPr/>
          <p:nvPr/>
        </p:nvSpPr>
        <p:spPr>
          <a:xfrm>
            <a:off x="2140077" y="2947416"/>
            <a:ext cx="1148842"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Policy and regulator expectations in key markets analyzed</a:t>
            </a:r>
          </a:p>
        </p:txBody>
      </p:sp>
      <p:sp>
        <p:nvSpPr>
          <p:cNvPr id="11" name="Rectangle 10"/>
          <p:cNvSpPr/>
          <p:nvPr/>
        </p:nvSpPr>
        <p:spPr>
          <a:xfrm>
            <a:off x="2140077" y="3930904"/>
            <a:ext cx="1148842" cy="1259839"/>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Public narrative linking Tesla to sustainability leadership strengthened</a:t>
            </a:r>
          </a:p>
        </p:txBody>
      </p:sp>
      <p:sp>
        <p:nvSpPr>
          <p:cNvPr id="13" name="Rectangle 12"/>
          <p:cNvSpPr/>
          <p:nvPr/>
        </p:nvSpPr>
        <p:spPr>
          <a:xfrm>
            <a:off x="3883279" y="1527048"/>
            <a:ext cx="1148842" cy="107594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Integrated strategy for EVs, storage, robots and grid services defined</a:t>
            </a:r>
          </a:p>
        </p:txBody>
      </p:sp>
      <p:sp>
        <p:nvSpPr>
          <p:cNvPr id="14" name="Rectangle 13"/>
          <p:cNvSpPr/>
          <p:nvPr/>
        </p:nvSpPr>
        <p:spPr>
          <a:xfrm>
            <a:off x="3883279" y="2694431"/>
            <a:ext cx="1148842" cy="1259839"/>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Cross-business synergies between vehicles, energy and robotics identified</a:t>
            </a:r>
          </a:p>
        </p:txBody>
      </p:sp>
      <p:sp>
        <p:nvSpPr>
          <p:cNvPr id="15" name="Rectangle 14"/>
          <p:cNvSpPr/>
          <p:nvPr/>
        </p:nvSpPr>
        <p:spPr>
          <a:xfrm>
            <a:off x="3883279" y="4045710"/>
            <a:ext cx="1148842" cy="107594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Impact metrics and high-level targets for emissions, safety and access agreed</a:t>
            </a:r>
          </a:p>
        </p:txBody>
      </p:sp>
      <p:sp>
        <p:nvSpPr>
          <p:cNvPr id="16" name="Rectangle 15"/>
          <p:cNvSpPr/>
          <p:nvPr/>
        </p:nvSpPr>
        <p:spPr>
          <a:xfrm>
            <a:off x="3883279" y="5213093"/>
            <a:ext cx="1148842" cy="1259839"/>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Internal alignment around trade-offs between growth, risk and impact achieved</a:t>
            </a:r>
          </a:p>
        </p:txBody>
      </p:sp>
      <p:sp>
        <p:nvSpPr>
          <p:cNvPr id="18" name="Rectangle 17"/>
          <p:cNvSpPr/>
          <p:nvPr/>
        </p:nvSpPr>
        <p:spPr>
          <a:xfrm>
            <a:off x="5651945" y="2535981"/>
            <a:ext cx="918337" cy="1259839"/>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Emissions from light-duty transport reduced in priority regions</a:t>
            </a:r>
          </a:p>
        </p:txBody>
      </p:sp>
      <p:sp>
        <p:nvSpPr>
          <p:cNvPr id="19" name="Rectangle 18"/>
          <p:cNvSpPr/>
          <p:nvPr/>
        </p:nvSpPr>
        <p:spPr>
          <a:xfrm>
            <a:off x="5651945" y="3887260"/>
            <a:ext cx="918337" cy="1443736"/>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Renewable penetration increased through storage and virtual power plants</a:t>
            </a:r>
          </a:p>
        </p:txBody>
      </p:sp>
      <p:sp>
        <p:nvSpPr>
          <p:cNvPr id="21" name="Rectangle 20"/>
          <p:cNvSpPr/>
          <p:nvPr/>
        </p:nvSpPr>
        <p:spPr>
          <a:xfrm>
            <a:off x="7132320" y="2602991"/>
            <a:ext cx="1686687"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Cost of energy, mobility and selected labor tasks materially lowered in major markets</a:t>
            </a:r>
          </a:p>
        </p:txBody>
      </p:sp>
      <p:sp>
        <p:nvSpPr>
          <p:cNvPr id="22" name="Rectangle 21"/>
          <p:cNvSpPr/>
          <p:nvPr/>
        </p:nvSpPr>
        <p:spPr>
          <a:xfrm>
            <a:off x="7132320" y="3586479"/>
            <a:ext cx="1686687" cy="708151"/>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Societal resilience to climate, price and supply shocks strengthened</a:t>
            </a:r>
          </a:p>
        </p:txBody>
      </p:sp>
      <p:sp>
        <p:nvSpPr>
          <p:cNvPr id="23" name="Rectangle 22"/>
          <p:cNvSpPr/>
          <p:nvPr/>
        </p:nvSpPr>
        <p:spPr>
          <a:xfrm>
            <a:off x="7132320" y="4386070"/>
            <a:ext cx="1686687" cy="708151"/>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Tesla perceived as a leading driver of the sustainable-abundance transition</a:t>
            </a:r>
          </a:p>
        </p:txBody>
      </p:sp>
      <p:sp>
        <p:nvSpPr>
          <p:cNvPr id="24" name="TextBox 23"/>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09:25 UTC</a:t>
            </a:r>
          </a:p>
        </p:txBody>
      </p:sp>
      <p:sp>
        <p:nvSpPr>
          <p:cNvPr id="25" name="TextBox 24"/>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6" name="TextBox 25">
            <a:extLst>
              <a:ext uri="{FF2B5EF4-FFF2-40B4-BE49-F238E27FC236}">
                <a16:creationId xmlns:a16="http://schemas.microsoft.com/office/drawing/2014/main" id="{D83F1E97-A3C9-0D8F-AFFA-7518FF9EFF87}"/>
              </a:ext>
            </a:extLst>
          </p:cNvPr>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Not created or endorsed by Tesla</a:t>
            </a:r>
          </a:p>
        </p:txBody>
      </p:sp>
      <p:pic>
        <p:nvPicPr>
          <p:cNvPr id="27" name="Google Shape;369;p12" title="Doview new.jpeg">
            <a:extLst>
              <a:ext uri="{FF2B5EF4-FFF2-40B4-BE49-F238E27FC236}">
                <a16:creationId xmlns:a16="http://schemas.microsoft.com/office/drawing/2014/main" id="{97088F55-6706-0E3C-4697-63E4A165E0EE}"/>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
        <p:nvSpPr>
          <p:cNvPr id="4" name="Right Arrow 3">
            <a:extLst>
              <a:ext uri="{FF2B5EF4-FFF2-40B4-BE49-F238E27FC236}">
                <a16:creationId xmlns:a16="http://schemas.microsoft.com/office/drawing/2014/main" id="{FD77EBE8-175B-D066-9413-86D8E25AA6E6}"/>
              </a:ext>
            </a:extLst>
          </p:cNvPr>
          <p:cNvSpPr/>
          <p:nvPr/>
        </p:nvSpPr>
        <p:spPr>
          <a:xfrm>
            <a:off x="1693940" y="366895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Right Arrow 27">
            <a:extLst>
              <a:ext uri="{FF2B5EF4-FFF2-40B4-BE49-F238E27FC236}">
                <a16:creationId xmlns:a16="http://schemas.microsoft.com/office/drawing/2014/main" id="{FA7EE006-7B81-46A3-125E-DA9A8AC7D323}"/>
              </a:ext>
            </a:extLst>
          </p:cNvPr>
          <p:cNvSpPr/>
          <p:nvPr/>
        </p:nvSpPr>
        <p:spPr>
          <a:xfrm>
            <a:off x="3449799" y="3687021"/>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ight Arrow 28">
            <a:extLst>
              <a:ext uri="{FF2B5EF4-FFF2-40B4-BE49-F238E27FC236}">
                <a16:creationId xmlns:a16="http://schemas.microsoft.com/office/drawing/2014/main" id="{3AA40EDD-99C7-88F1-F5A4-A6C4705D5EAA}"/>
              </a:ext>
            </a:extLst>
          </p:cNvPr>
          <p:cNvSpPr/>
          <p:nvPr/>
        </p:nvSpPr>
        <p:spPr>
          <a:xfrm>
            <a:off x="5192622" y="3711954"/>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ight Arrow 29">
            <a:extLst>
              <a:ext uri="{FF2B5EF4-FFF2-40B4-BE49-F238E27FC236}">
                <a16:creationId xmlns:a16="http://schemas.microsoft.com/office/drawing/2014/main" id="{8490B0C6-5CFE-07E4-001F-AB25CD803C13}"/>
              </a:ext>
            </a:extLst>
          </p:cNvPr>
          <p:cNvSpPr/>
          <p:nvPr/>
        </p:nvSpPr>
        <p:spPr>
          <a:xfrm>
            <a:off x="6737001" y="3725164"/>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EV Products, Robotaxi &amp; Global Markets</a:t>
            </a:r>
          </a:p>
        </p:txBody>
      </p:sp>
      <p:sp>
        <p:nvSpPr>
          <p:cNvPr id="5" name="Rectangle 4"/>
          <p:cNvSpPr/>
          <p:nvPr/>
        </p:nvSpPr>
        <p:spPr>
          <a:xfrm>
            <a:off x="310260" y="2159521"/>
            <a:ext cx="1090739"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Vehicle platforms for core segments engineered and refreshed</a:t>
            </a:r>
          </a:p>
        </p:txBody>
      </p:sp>
      <p:sp>
        <p:nvSpPr>
          <p:cNvPr id="6" name="Rectangle 5"/>
          <p:cNvSpPr/>
          <p:nvPr/>
        </p:nvSpPr>
        <p:spPr>
          <a:xfrm>
            <a:off x="310260" y="3326904"/>
            <a:ext cx="1090739" cy="1232397"/>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Safety, efficiency and performance objectives for each segment defined</a:t>
            </a:r>
          </a:p>
        </p:txBody>
      </p:sp>
      <p:sp>
        <p:nvSpPr>
          <p:cNvPr id="7" name="Rectangle 6"/>
          <p:cNvSpPr/>
          <p:nvPr/>
        </p:nvSpPr>
        <p:spPr>
          <a:xfrm>
            <a:off x="310259" y="4695700"/>
            <a:ext cx="1090739"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Market and regulatory requirements in target regions mapped</a:t>
            </a:r>
          </a:p>
        </p:txBody>
      </p:sp>
      <p:sp>
        <p:nvSpPr>
          <p:cNvPr id="9" name="Rectangle 8"/>
          <p:cNvSpPr/>
          <p:nvPr/>
        </p:nvSpPr>
        <p:spPr>
          <a:xfrm>
            <a:off x="2170002" y="2196869"/>
            <a:ext cx="1250964"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High-volume manufacturing of core EV models achieved</a:t>
            </a:r>
          </a:p>
        </p:txBody>
      </p:sp>
      <p:sp>
        <p:nvSpPr>
          <p:cNvPr id="10" name="Rectangle 9"/>
          <p:cNvSpPr/>
          <p:nvPr/>
        </p:nvSpPr>
        <p:spPr>
          <a:xfrm>
            <a:off x="2153074" y="3240438"/>
            <a:ext cx="1267208" cy="1060831"/>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Vehicle cost per unit reduced through design-for-manufacture improvements</a:t>
            </a:r>
          </a:p>
        </p:txBody>
      </p:sp>
      <p:sp>
        <p:nvSpPr>
          <p:cNvPr id="11" name="Rectangle 10"/>
          <p:cNvSpPr/>
          <p:nvPr/>
        </p:nvSpPr>
        <p:spPr>
          <a:xfrm>
            <a:off x="2153074" y="4404949"/>
            <a:ext cx="1267208" cy="1232397"/>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Regional localization strategies for China, Europe and Americas implemented</a:t>
            </a:r>
          </a:p>
        </p:txBody>
      </p:sp>
      <p:sp>
        <p:nvSpPr>
          <p:cNvPr id="13" name="Rectangle 12"/>
          <p:cNvSpPr/>
          <p:nvPr/>
        </p:nvSpPr>
        <p:spPr>
          <a:xfrm>
            <a:off x="4143564" y="2015077"/>
            <a:ext cx="1312561"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Robotaxi vehicle concepts and dedicated platforms developed</a:t>
            </a:r>
          </a:p>
        </p:txBody>
      </p:sp>
      <p:sp>
        <p:nvSpPr>
          <p:cNvPr id="14" name="Rectangle 13"/>
          <p:cNvSpPr/>
          <p:nvPr/>
        </p:nvSpPr>
        <p:spPr>
          <a:xfrm>
            <a:off x="4135549" y="3006054"/>
            <a:ext cx="1320576" cy="68826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Urban deployment scenarios and service models designed</a:t>
            </a:r>
          </a:p>
        </p:txBody>
      </p:sp>
      <p:sp>
        <p:nvSpPr>
          <p:cNvPr id="15" name="Rectangle 14"/>
          <p:cNvSpPr/>
          <p:nvPr/>
        </p:nvSpPr>
        <p:spPr>
          <a:xfrm>
            <a:off x="4135549" y="3804862"/>
            <a:ext cx="1320576" cy="85315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Pricing and utilization models for ride-hailing and fleet customers tested</a:t>
            </a:r>
          </a:p>
        </p:txBody>
      </p:sp>
      <p:sp>
        <p:nvSpPr>
          <p:cNvPr id="16" name="Rectangle 15"/>
          <p:cNvSpPr/>
          <p:nvPr/>
        </p:nvSpPr>
        <p:spPr>
          <a:xfrm>
            <a:off x="4143564" y="4782124"/>
            <a:ext cx="1313805" cy="92947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Operational processes for robotaxi fleet management specified</a:t>
            </a:r>
          </a:p>
        </p:txBody>
      </p:sp>
      <p:sp>
        <p:nvSpPr>
          <p:cNvPr id="18" name="Rectangle 17"/>
          <p:cNvSpPr/>
          <p:nvPr/>
        </p:nvSpPr>
        <p:spPr>
          <a:xfrm>
            <a:off x="6014847" y="2652789"/>
            <a:ext cx="1090740" cy="116535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Fleet operating data on safety, reliability and customer experience collected at scale</a:t>
            </a:r>
          </a:p>
        </p:txBody>
      </p:sp>
      <p:sp>
        <p:nvSpPr>
          <p:cNvPr id="19" name="Rectangle 18"/>
          <p:cNvSpPr/>
          <p:nvPr/>
        </p:nvSpPr>
        <p:spPr>
          <a:xfrm>
            <a:off x="6014847" y="3920249"/>
            <a:ext cx="1090740" cy="116535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Regulatory engagement for robotaxi and AV services advanced in key cities</a:t>
            </a:r>
          </a:p>
        </p:txBody>
      </p:sp>
      <p:sp>
        <p:nvSpPr>
          <p:cNvPr id="21" name="Rectangle 20"/>
          <p:cNvSpPr/>
          <p:nvPr/>
        </p:nvSpPr>
        <p:spPr>
          <a:xfrm>
            <a:off x="7766493" y="2217432"/>
            <a:ext cx="1090740" cy="1106402"/>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EV and robotaxi offerings adopted at scale in priority markets</a:t>
            </a:r>
          </a:p>
        </p:txBody>
      </p:sp>
      <p:sp>
        <p:nvSpPr>
          <p:cNvPr id="22" name="Rectangle 21"/>
          <p:cNvSpPr/>
          <p:nvPr/>
        </p:nvSpPr>
        <p:spPr>
          <a:xfrm>
            <a:off x="7766493" y="3415274"/>
            <a:ext cx="1090740"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Per-mile cost of autonomous electric mobility reduced vs. incumbents</a:t>
            </a:r>
          </a:p>
        </p:txBody>
      </p:sp>
      <p:sp>
        <p:nvSpPr>
          <p:cNvPr id="23" name="Rectangle 22"/>
          <p:cNvSpPr/>
          <p:nvPr/>
        </p:nvSpPr>
        <p:spPr>
          <a:xfrm>
            <a:off x="7766493" y="4582656"/>
            <a:ext cx="1090740" cy="1111781"/>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Global market share in EV and autonomous mobility strengthened</a:t>
            </a:r>
          </a:p>
        </p:txBody>
      </p:sp>
      <p:sp>
        <p:nvSpPr>
          <p:cNvPr id="24" name="TextBox 23"/>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09:25 UTC</a:t>
            </a:r>
          </a:p>
        </p:txBody>
      </p:sp>
      <p:sp>
        <p:nvSpPr>
          <p:cNvPr id="25" name="TextBox 24"/>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6" name="TextBox 25">
            <a:extLst>
              <a:ext uri="{FF2B5EF4-FFF2-40B4-BE49-F238E27FC236}">
                <a16:creationId xmlns:a16="http://schemas.microsoft.com/office/drawing/2014/main" id="{EEAE1DE3-AF5D-8E6A-01C7-62BF8E0287B4}"/>
              </a:ext>
            </a:extLst>
          </p:cNvPr>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Not created or endorsed by Tesla</a:t>
            </a:r>
          </a:p>
        </p:txBody>
      </p:sp>
      <p:pic>
        <p:nvPicPr>
          <p:cNvPr id="27" name="Google Shape;369;p12" title="Doview new.jpeg">
            <a:extLst>
              <a:ext uri="{FF2B5EF4-FFF2-40B4-BE49-F238E27FC236}">
                <a16:creationId xmlns:a16="http://schemas.microsoft.com/office/drawing/2014/main" id="{4CA09516-4BE2-C133-71F6-ADBB181F3E02}"/>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
        <p:nvSpPr>
          <p:cNvPr id="4" name="Right Arrow 3">
            <a:extLst>
              <a:ext uri="{FF2B5EF4-FFF2-40B4-BE49-F238E27FC236}">
                <a16:creationId xmlns:a16="http://schemas.microsoft.com/office/drawing/2014/main" id="{98926C4E-5418-2700-5511-EE8405024F88}"/>
              </a:ext>
            </a:extLst>
          </p:cNvPr>
          <p:cNvSpPr/>
          <p:nvPr/>
        </p:nvSpPr>
        <p:spPr>
          <a:xfrm>
            <a:off x="1662736" y="3690562"/>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Right Arrow 27">
            <a:extLst>
              <a:ext uri="{FF2B5EF4-FFF2-40B4-BE49-F238E27FC236}">
                <a16:creationId xmlns:a16="http://schemas.microsoft.com/office/drawing/2014/main" id="{79D23BF8-3DFF-E1CC-6A51-859D37FB5E6F}"/>
              </a:ext>
            </a:extLst>
          </p:cNvPr>
          <p:cNvSpPr/>
          <p:nvPr/>
        </p:nvSpPr>
        <p:spPr>
          <a:xfrm>
            <a:off x="3577394" y="3706686"/>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ight Arrow 28">
            <a:extLst>
              <a:ext uri="{FF2B5EF4-FFF2-40B4-BE49-F238E27FC236}">
                <a16:creationId xmlns:a16="http://schemas.microsoft.com/office/drawing/2014/main" id="{23273D7F-53B4-358B-1199-9BC2C3E088C8}"/>
              </a:ext>
            </a:extLst>
          </p:cNvPr>
          <p:cNvSpPr/>
          <p:nvPr/>
        </p:nvSpPr>
        <p:spPr>
          <a:xfrm>
            <a:off x="5667691" y="371428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ight Arrow 29">
            <a:extLst>
              <a:ext uri="{FF2B5EF4-FFF2-40B4-BE49-F238E27FC236}">
                <a16:creationId xmlns:a16="http://schemas.microsoft.com/office/drawing/2014/main" id="{C3A90848-012E-7FC6-9D18-3F360731D6E8}"/>
              </a:ext>
            </a:extLst>
          </p:cNvPr>
          <p:cNvSpPr/>
          <p:nvPr/>
        </p:nvSpPr>
        <p:spPr>
          <a:xfrm>
            <a:off x="7287160" y="3771381"/>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AI, Autonomy &amp; Software Platforms (FSD &amp; AI Compute)</a:t>
            </a:r>
          </a:p>
        </p:txBody>
      </p:sp>
      <p:sp>
        <p:nvSpPr>
          <p:cNvPr id="5" name="Rectangle 4"/>
          <p:cNvSpPr/>
          <p:nvPr/>
        </p:nvSpPr>
        <p:spPr>
          <a:xfrm>
            <a:off x="356330" y="2670050"/>
            <a:ext cx="1005267"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Vision-only autonomy and AI-first roadmap defined</a:t>
            </a:r>
          </a:p>
        </p:txBody>
      </p:sp>
      <p:sp>
        <p:nvSpPr>
          <p:cNvPr id="6" name="Rectangle 5"/>
          <p:cNvSpPr/>
          <p:nvPr/>
        </p:nvSpPr>
        <p:spPr>
          <a:xfrm>
            <a:off x="356330" y="3653538"/>
            <a:ext cx="1005267" cy="1259839"/>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Safety, reliability and regulatory acceptance requirements specified</a:t>
            </a:r>
          </a:p>
        </p:txBody>
      </p:sp>
      <p:sp>
        <p:nvSpPr>
          <p:cNvPr id="7" name="Right Arrow 6"/>
          <p:cNvSpPr/>
          <p:nvPr/>
        </p:nvSpPr>
        <p:spPr>
          <a:xfrm>
            <a:off x="1563052"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048606" y="2203705"/>
            <a:ext cx="1148842"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Petabyte-scale driving and edge-case data captured from the vehicle fleet</a:t>
            </a:r>
          </a:p>
        </p:txBody>
      </p:sp>
      <p:sp>
        <p:nvSpPr>
          <p:cNvPr id="9" name="Rectangle 8"/>
          <p:cNvSpPr/>
          <p:nvPr/>
        </p:nvSpPr>
        <p:spPr>
          <a:xfrm>
            <a:off x="2048606" y="3371088"/>
            <a:ext cx="1148842"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Labeling and simulation pipelines for training data industrialized</a:t>
            </a:r>
          </a:p>
        </p:txBody>
      </p:sp>
      <p:sp>
        <p:nvSpPr>
          <p:cNvPr id="10" name="Rectangle 9"/>
          <p:cNvSpPr/>
          <p:nvPr/>
        </p:nvSpPr>
        <p:spPr>
          <a:xfrm>
            <a:off x="2048606" y="4354576"/>
            <a:ext cx="1148842" cy="1259839"/>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Onboard compute and sensor configurations optimized for cost and performance</a:t>
            </a:r>
          </a:p>
        </p:txBody>
      </p:sp>
      <p:sp>
        <p:nvSpPr>
          <p:cNvPr id="11" name="Right Arrow 10"/>
          <p:cNvSpPr/>
          <p:nvPr/>
        </p:nvSpPr>
        <p:spPr>
          <a:xfrm>
            <a:off x="3415982"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3900043" y="2403857"/>
            <a:ext cx="1302512"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FSD models trained and iterated using high-performance compute infrastructure</a:t>
            </a:r>
          </a:p>
        </p:txBody>
      </p:sp>
      <p:sp>
        <p:nvSpPr>
          <p:cNvPr id="13" name="Rectangle 12"/>
          <p:cNvSpPr/>
          <p:nvPr/>
        </p:nvSpPr>
        <p:spPr>
          <a:xfrm>
            <a:off x="3900043" y="3571240"/>
            <a:ext cx="1302512"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Transition plan from one AI training platform to another executed</a:t>
            </a:r>
          </a:p>
        </p:txBody>
      </p:sp>
      <p:sp>
        <p:nvSpPr>
          <p:cNvPr id="14" name="Rectangle 13"/>
          <p:cNvSpPr/>
          <p:nvPr/>
        </p:nvSpPr>
        <p:spPr>
          <a:xfrm>
            <a:off x="3900043" y="4554728"/>
            <a:ext cx="1302512"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Tooling and workflows for rapid model experimentation standardized</a:t>
            </a:r>
          </a:p>
        </p:txBody>
      </p:sp>
      <p:sp>
        <p:nvSpPr>
          <p:cNvPr id="15" name="Right Arrow 14"/>
          <p:cNvSpPr/>
          <p:nvPr/>
        </p:nvSpPr>
        <p:spPr>
          <a:xfrm>
            <a:off x="5422582"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5906643" y="2626867"/>
            <a:ext cx="1225677"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Fleet-wide supervised autonomy performance improved across geographies</a:t>
            </a:r>
          </a:p>
        </p:txBody>
      </p:sp>
      <p:sp>
        <p:nvSpPr>
          <p:cNvPr id="17" name="Rectangle 16"/>
          <p:cNvSpPr/>
          <p:nvPr/>
        </p:nvSpPr>
        <p:spPr>
          <a:xfrm>
            <a:off x="5906643" y="3794250"/>
            <a:ext cx="1225677"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Safety-critical behaviors validated through data, simulation and field testing</a:t>
            </a:r>
          </a:p>
        </p:txBody>
      </p:sp>
      <p:sp>
        <p:nvSpPr>
          <p:cNvPr id="18" name="Right Arrow 17"/>
          <p:cNvSpPr/>
          <p:nvPr/>
        </p:nvSpPr>
        <p:spPr>
          <a:xfrm>
            <a:off x="7352347"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7818691" y="1629664"/>
            <a:ext cx="1005268" cy="1259839"/>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End-to-end software platform monetization expanded (FSD and related services)</a:t>
            </a:r>
          </a:p>
        </p:txBody>
      </p:sp>
      <p:sp>
        <p:nvSpPr>
          <p:cNvPr id="20" name="Rectangle 19"/>
          <p:cNvSpPr/>
          <p:nvPr/>
        </p:nvSpPr>
        <p:spPr>
          <a:xfrm>
            <a:off x="7818691" y="2980943"/>
            <a:ext cx="1005268" cy="1259839"/>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Per-mile autonomy cost reduced below human driver cost in target segments</a:t>
            </a:r>
          </a:p>
        </p:txBody>
      </p:sp>
      <p:sp>
        <p:nvSpPr>
          <p:cNvPr id="21" name="Rectangle 20"/>
          <p:cNvSpPr/>
          <p:nvPr/>
        </p:nvSpPr>
        <p:spPr>
          <a:xfrm>
            <a:off x="7818691" y="4332222"/>
            <a:ext cx="1005268" cy="1627632"/>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AI capabilities reused across vehicles, robots and energy products to create shared advantage</a:t>
            </a:r>
          </a:p>
        </p:txBody>
      </p:sp>
      <p:sp>
        <p:nvSpPr>
          <p:cNvPr id="22" name="TextBox 21"/>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09:25 UTC</a:t>
            </a:r>
          </a:p>
        </p:txBody>
      </p:sp>
      <p:sp>
        <p:nvSpPr>
          <p:cNvPr id="23" name="TextBox 22"/>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4" name="TextBox 23">
            <a:extLst>
              <a:ext uri="{FF2B5EF4-FFF2-40B4-BE49-F238E27FC236}">
                <a16:creationId xmlns:a16="http://schemas.microsoft.com/office/drawing/2014/main" id="{D4D49E1C-DEC7-0085-756C-D933D452596E}"/>
              </a:ext>
            </a:extLst>
          </p:cNvPr>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Not created or endorsed by Tesla</a:t>
            </a:r>
          </a:p>
        </p:txBody>
      </p:sp>
      <p:pic>
        <p:nvPicPr>
          <p:cNvPr id="25" name="Google Shape;369;p12" title="Doview new.jpeg">
            <a:extLst>
              <a:ext uri="{FF2B5EF4-FFF2-40B4-BE49-F238E27FC236}">
                <a16:creationId xmlns:a16="http://schemas.microsoft.com/office/drawing/2014/main" id="{B0EF0774-2A19-269F-CF35-C292D61F6F3D}"/>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Optimus Humanoid Robots &amp; Automation Strategy</a:t>
            </a:r>
          </a:p>
        </p:txBody>
      </p:sp>
      <p:sp>
        <p:nvSpPr>
          <p:cNvPr id="5" name="Rectangle 4"/>
          <p:cNvSpPr/>
          <p:nvPr/>
        </p:nvSpPr>
        <p:spPr>
          <a:xfrm>
            <a:off x="274320" y="2472946"/>
            <a:ext cx="1002060" cy="1288287"/>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Long-term role of humanoid robots in Tesla operations and customer use cases defined</a:t>
            </a:r>
          </a:p>
        </p:txBody>
      </p:sp>
      <p:sp>
        <p:nvSpPr>
          <p:cNvPr id="6" name="Rectangle 5"/>
          <p:cNvSpPr/>
          <p:nvPr/>
        </p:nvSpPr>
        <p:spPr>
          <a:xfrm>
            <a:off x="274320" y="3852674"/>
            <a:ext cx="1002060"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Robotics safety and ethical operating principles established</a:t>
            </a:r>
          </a:p>
        </p:txBody>
      </p:sp>
      <p:sp>
        <p:nvSpPr>
          <p:cNvPr id="7" name="Right Arrow 6"/>
          <p:cNvSpPr/>
          <p:nvPr/>
        </p:nvSpPr>
        <p:spPr>
          <a:xfrm>
            <a:off x="1578133"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046367" y="2304550"/>
            <a:ext cx="1002060" cy="125983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Hardware and control architecture for initial Optimus generations designed</a:t>
            </a:r>
          </a:p>
        </p:txBody>
      </p:sp>
      <p:sp>
        <p:nvSpPr>
          <p:cNvPr id="9" name="Rectangle 8"/>
          <p:cNvSpPr/>
          <p:nvPr/>
        </p:nvSpPr>
        <p:spPr>
          <a:xfrm>
            <a:off x="2046367" y="3655829"/>
            <a:ext cx="1002060" cy="8920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Locomotion, manipulation and balance capabilities demonstrated</a:t>
            </a:r>
          </a:p>
        </p:txBody>
      </p:sp>
      <p:sp>
        <p:nvSpPr>
          <p:cNvPr id="10" name="Rectangle 9"/>
          <p:cNvSpPr/>
          <p:nvPr/>
        </p:nvSpPr>
        <p:spPr>
          <a:xfrm>
            <a:off x="2046367" y="4639317"/>
            <a:ext cx="1002060" cy="8920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Shared AI stack with vehicle autonomy integrated</a:t>
            </a:r>
          </a:p>
        </p:txBody>
      </p:sp>
      <p:sp>
        <p:nvSpPr>
          <p:cNvPr id="11" name="Right Arrow 10"/>
          <p:cNvSpPr/>
          <p:nvPr/>
        </p:nvSpPr>
        <p:spPr>
          <a:xfrm>
            <a:off x="3320859"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3789091" y="2085493"/>
            <a:ext cx="1533017" cy="8920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Internal training environments and simulation tools for robot tasks created</a:t>
            </a:r>
          </a:p>
        </p:txBody>
      </p:sp>
      <p:sp>
        <p:nvSpPr>
          <p:cNvPr id="13" name="Rectangle 12"/>
          <p:cNvSpPr/>
          <p:nvPr/>
        </p:nvSpPr>
        <p:spPr>
          <a:xfrm>
            <a:off x="3789091" y="3068981"/>
            <a:ext cx="1533017" cy="8920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Human-led training workflows for factory and logistics tasks implemented</a:t>
            </a:r>
          </a:p>
        </p:txBody>
      </p:sp>
      <p:sp>
        <p:nvSpPr>
          <p:cNvPr id="14" name="Rectangle 13"/>
          <p:cNvSpPr/>
          <p:nvPr/>
        </p:nvSpPr>
        <p:spPr>
          <a:xfrm>
            <a:off x="3789091" y="4052469"/>
            <a:ext cx="1533017" cy="708151"/>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Safety monitoring, fallback and remote-intervention processes defined</a:t>
            </a:r>
          </a:p>
        </p:txBody>
      </p:sp>
      <p:sp>
        <p:nvSpPr>
          <p:cNvPr id="15" name="Rectangle 14"/>
          <p:cNvSpPr/>
          <p:nvPr/>
        </p:nvSpPr>
        <p:spPr>
          <a:xfrm>
            <a:off x="3789091" y="4852060"/>
            <a:ext cx="1533017" cy="8920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Maintenance, provisioning and deployment procedures standardized</a:t>
            </a:r>
          </a:p>
        </p:txBody>
      </p:sp>
      <p:sp>
        <p:nvSpPr>
          <p:cNvPr id="16" name="Right Arrow 15"/>
          <p:cNvSpPr/>
          <p:nvPr/>
        </p:nvSpPr>
        <p:spPr>
          <a:xfrm>
            <a:off x="5594540"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6079172" y="1988409"/>
            <a:ext cx="1002061"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Optimus units deployed in selected Tesla factories and warehouses</a:t>
            </a:r>
          </a:p>
        </p:txBody>
      </p:sp>
      <p:sp>
        <p:nvSpPr>
          <p:cNvPr id="18" name="Rectangle 17"/>
          <p:cNvSpPr/>
          <p:nvPr/>
        </p:nvSpPr>
        <p:spPr>
          <a:xfrm>
            <a:off x="6079172" y="3155792"/>
            <a:ext cx="1002061" cy="1443736"/>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Labor productivity and ergonomics improvements quantified vs. human-only work</a:t>
            </a:r>
          </a:p>
        </p:txBody>
      </p:sp>
      <p:sp>
        <p:nvSpPr>
          <p:cNvPr id="19" name="Rectangle 18"/>
          <p:cNvSpPr/>
          <p:nvPr/>
        </p:nvSpPr>
        <p:spPr>
          <a:xfrm>
            <a:off x="6079172" y="4690968"/>
            <a:ext cx="1002061" cy="125983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Learnings from live deployments fed back into hardware and software design cycles</a:t>
            </a:r>
          </a:p>
        </p:txBody>
      </p:sp>
      <p:sp>
        <p:nvSpPr>
          <p:cNvPr id="20" name="Right Arrow 19"/>
          <p:cNvSpPr/>
          <p:nvPr/>
        </p:nvSpPr>
        <p:spPr>
          <a:xfrm>
            <a:off x="7337265"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7821897" y="2149503"/>
            <a:ext cx="1002061"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Production scaling plans for large numbers of Optimus units executed</a:t>
            </a:r>
          </a:p>
        </p:txBody>
      </p:sp>
      <p:sp>
        <p:nvSpPr>
          <p:cNvPr id="22" name="Rectangle 21"/>
          <p:cNvSpPr/>
          <p:nvPr/>
        </p:nvSpPr>
        <p:spPr>
          <a:xfrm>
            <a:off x="7821897" y="3316886"/>
            <a:ext cx="1002061"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Commercial offerings for industrial and service customers launched</a:t>
            </a:r>
          </a:p>
        </p:txBody>
      </p:sp>
      <p:sp>
        <p:nvSpPr>
          <p:cNvPr id="23" name="Rectangle 22"/>
          <p:cNvSpPr/>
          <p:nvPr/>
        </p:nvSpPr>
        <p:spPr>
          <a:xfrm>
            <a:off x="7821897" y="4484269"/>
            <a:ext cx="1002061" cy="125983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Contribution of Optimus to lowering cost of labor and enabling new services realized</a:t>
            </a:r>
          </a:p>
        </p:txBody>
      </p:sp>
      <p:sp>
        <p:nvSpPr>
          <p:cNvPr id="24" name="TextBox 23"/>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09:25 UTC</a:t>
            </a:r>
          </a:p>
        </p:txBody>
      </p:sp>
      <p:sp>
        <p:nvSpPr>
          <p:cNvPr id="25" name="TextBox 24"/>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6" name="TextBox 25">
            <a:extLst>
              <a:ext uri="{FF2B5EF4-FFF2-40B4-BE49-F238E27FC236}">
                <a16:creationId xmlns:a16="http://schemas.microsoft.com/office/drawing/2014/main" id="{AAD9F4D7-9E54-1EB6-317B-5EC9CCD23978}"/>
              </a:ext>
            </a:extLst>
          </p:cNvPr>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Not created or endorsed by Tesla</a:t>
            </a:r>
          </a:p>
        </p:txBody>
      </p:sp>
      <p:pic>
        <p:nvPicPr>
          <p:cNvPr id="27" name="Google Shape;369;p12" title="Doview new.jpeg">
            <a:extLst>
              <a:ext uri="{FF2B5EF4-FFF2-40B4-BE49-F238E27FC236}">
                <a16:creationId xmlns:a16="http://schemas.microsoft.com/office/drawing/2014/main" id="{6C0073A0-D8CF-9706-6465-0F16406E7E73}"/>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Energy Generation, Storage &amp; Grid Services (Solar, Powerwall, Megapack, VPPs)</a:t>
            </a:r>
          </a:p>
        </p:txBody>
      </p:sp>
      <p:sp>
        <p:nvSpPr>
          <p:cNvPr id="5" name="Rectangle 4"/>
          <p:cNvSpPr/>
          <p:nvPr/>
        </p:nvSpPr>
        <p:spPr>
          <a:xfrm>
            <a:off x="240315" y="2283970"/>
            <a:ext cx="1167574"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Customer and grid needs for distributed and utility-scale storage analyzed</a:t>
            </a:r>
          </a:p>
        </p:txBody>
      </p:sp>
      <p:sp>
        <p:nvSpPr>
          <p:cNvPr id="6" name="Rectangle 5"/>
          <p:cNvSpPr/>
          <p:nvPr/>
        </p:nvSpPr>
        <p:spPr>
          <a:xfrm>
            <a:off x="240315" y="3451353"/>
            <a:ext cx="1167574"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Policy, regulatory and incentive frameworks for storage and solar mapped</a:t>
            </a:r>
          </a:p>
        </p:txBody>
      </p:sp>
      <p:sp>
        <p:nvSpPr>
          <p:cNvPr id="7" name="Rectangle 6"/>
          <p:cNvSpPr/>
          <p:nvPr/>
        </p:nvSpPr>
        <p:spPr>
          <a:xfrm>
            <a:off x="240315" y="4618736"/>
            <a:ext cx="1167574" cy="1259839"/>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Priority segments for residential, commercial and utility offerings identified</a:t>
            </a:r>
          </a:p>
        </p:txBody>
      </p:sp>
      <p:sp>
        <p:nvSpPr>
          <p:cNvPr id="9" name="Rectangle 8"/>
          <p:cNvSpPr/>
          <p:nvPr/>
        </p:nvSpPr>
        <p:spPr>
          <a:xfrm>
            <a:off x="1897948" y="1793237"/>
            <a:ext cx="1456182" cy="892049"/>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Solar, Powerwall and Megapack product roadmaps aligned with regional markets</a:t>
            </a:r>
          </a:p>
        </p:txBody>
      </p:sp>
      <p:sp>
        <p:nvSpPr>
          <p:cNvPr id="10" name="Rectangle 9"/>
          <p:cNvSpPr/>
          <p:nvPr/>
        </p:nvSpPr>
        <p:spPr>
          <a:xfrm>
            <a:off x="1898949" y="2794506"/>
            <a:ext cx="1454181" cy="1089659"/>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Installation and commissioning capabilities for homes, businesses and utilities built</a:t>
            </a:r>
          </a:p>
        </p:txBody>
      </p:sp>
      <p:sp>
        <p:nvSpPr>
          <p:cNvPr id="11" name="Rectangle 10"/>
          <p:cNvSpPr/>
          <p:nvPr/>
        </p:nvSpPr>
        <p:spPr>
          <a:xfrm>
            <a:off x="1898950" y="3989323"/>
            <a:ext cx="1454180"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VPP software and control systems designed to orchestrate distributed assets</a:t>
            </a:r>
          </a:p>
        </p:txBody>
      </p:sp>
      <p:sp>
        <p:nvSpPr>
          <p:cNvPr id="12" name="Rectangle 11"/>
          <p:cNvSpPr/>
          <p:nvPr/>
        </p:nvSpPr>
        <p:spPr>
          <a:xfrm>
            <a:off x="1886663" y="5170424"/>
            <a:ext cx="1454180" cy="956056"/>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Integration pathways with vehicle charging and home energy management defined</a:t>
            </a:r>
          </a:p>
        </p:txBody>
      </p:sp>
      <p:sp>
        <p:nvSpPr>
          <p:cNvPr id="14" name="Rectangle 13"/>
          <p:cNvSpPr/>
          <p:nvPr/>
        </p:nvSpPr>
        <p:spPr>
          <a:xfrm>
            <a:off x="3903318" y="2100072"/>
            <a:ext cx="1167575" cy="1443736"/>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Utility-scale storage projects delivered to stabilize grids and defer infrastructure spend</a:t>
            </a:r>
          </a:p>
        </p:txBody>
      </p:sp>
      <p:sp>
        <p:nvSpPr>
          <p:cNvPr id="15" name="Rectangle 14"/>
          <p:cNvSpPr/>
          <p:nvPr/>
        </p:nvSpPr>
        <p:spPr>
          <a:xfrm>
            <a:off x="3903318" y="3635248"/>
            <a:ext cx="1167575"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Residential and commercial customers enrolled into VPP programs</a:t>
            </a:r>
          </a:p>
        </p:txBody>
      </p:sp>
      <p:sp>
        <p:nvSpPr>
          <p:cNvPr id="16" name="Rectangle 15"/>
          <p:cNvSpPr/>
          <p:nvPr/>
        </p:nvSpPr>
        <p:spPr>
          <a:xfrm>
            <a:off x="3903318" y="4618736"/>
            <a:ext cx="1167575" cy="1259839"/>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Performance data on reliability, response times and customer earnings collected</a:t>
            </a:r>
          </a:p>
        </p:txBody>
      </p:sp>
      <p:sp>
        <p:nvSpPr>
          <p:cNvPr id="18" name="Rectangle 17"/>
          <p:cNvSpPr/>
          <p:nvPr/>
        </p:nvSpPr>
        <p:spPr>
          <a:xfrm>
            <a:off x="5618131" y="2752853"/>
            <a:ext cx="1300734"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Grid operators’ confidence in storage and VPP services strengthened</a:t>
            </a:r>
          </a:p>
        </p:txBody>
      </p:sp>
      <p:sp>
        <p:nvSpPr>
          <p:cNvPr id="19" name="Rectangle 18"/>
          <p:cNvSpPr/>
          <p:nvPr/>
        </p:nvSpPr>
        <p:spPr>
          <a:xfrm>
            <a:off x="5618131" y="3847719"/>
            <a:ext cx="1300734" cy="101473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Participation in ancillary-services, capacity and other grid markets expanded</a:t>
            </a:r>
          </a:p>
        </p:txBody>
      </p:sp>
      <p:sp>
        <p:nvSpPr>
          <p:cNvPr id="21" name="Rectangle 20"/>
          <p:cNvSpPr/>
          <p:nvPr/>
        </p:nvSpPr>
        <p:spPr>
          <a:xfrm>
            <a:off x="7469053" y="2081291"/>
            <a:ext cx="1376458" cy="103885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Storage and VPP businesses scaled to meaningful share of grid capacity in key regions</a:t>
            </a:r>
          </a:p>
        </p:txBody>
      </p:sp>
      <p:sp>
        <p:nvSpPr>
          <p:cNvPr id="22" name="Rectangle 21"/>
          <p:cNvSpPr/>
          <p:nvPr/>
        </p:nvSpPr>
        <p:spPr>
          <a:xfrm>
            <a:off x="7469053" y="3332238"/>
            <a:ext cx="1354907"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Customer energy bills and emissions reduced through optimized usage</a:t>
            </a:r>
          </a:p>
        </p:txBody>
      </p:sp>
      <p:sp>
        <p:nvSpPr>
          <p:cNvPr id="23" name="Rectangle 22"/>
          <p:cNvSpPr/>
          <p:nvPr/>
        </p:nvSpPr>
        <p:spPr>
          <a:xfrm>
            <a:off x="7469053" y="4499624"/>
            <a:ext cx="1354907" cy="1075941"/>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Tesla recognized as a core grid infrastructure partner alongside utilities</a:t>
            </a:r>
          </a:p>
        </p:txBody>
      </p:sp>
      <p:sp>
        <p:nvSpPr>
          <p:cNvPr id="24" name="TextBox 23"/>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09:25 UTC</a:t>
            </a:r>
          </a:p>
        </p:txBody>
      </p:sp>
      <p:sp>
        <p:nvSpPr>
          <p:cNvPr id="25" name="TextBox 24"/>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6" name="TextBox 25">
            <a:extLst>
              <a:ext uri="{FF2B5EF4-FFF2-40B4-BE49-F238E27FC236}">
                <a16:creationId xmlns:a16="http://schemas.microsoft.com/office/drawing/2014/main" id="{D174D55A-0A9F-36FE-7971-4B098E3A705E}"/>
              </a:ext>
            </a:extLst>
          </p:cNvPr>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Not created or endorsed by Tesla</a:t>
            </a:r>
          </a:p>
        </p:txBody>
      </p:sp>
      <p:pic>
        <p:nvPicPr>
          <p:cNvPr id="27" name="Google Shape;369;p12" title="Doview new.jpeg">
            <a:extLst>
              <a:ext uri="{FF2B5EF4-FFF2-40B4-BE49-F238E27FC236}">
                <a16:creationId xmlns:a16="http://schemas.microsoft.com/office/drawing/2014/main" id="{A97844CE-2BD5-1695-303D-EC9707349E5E}"/>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
        <p:nvSpPr>
          <p:cNvPr id="28" name="Right Arrow 27">
            <a:extLst>
              <a:ext uri="{FF2B5EF4-FFF2-40B4-BE49-F238E27FC236}">
                <a16:creationId xmlns:a16="http://schemas.microsoft.com/office/drawing/2014/main" id="{BD4DEBC5-AEA3-0073-E8D5-7FF5C9FAF1C1}"/>
              </a:ext>
            </a:extLst>
          </p:cNvPr>
          <p:cNvSpPr/>
          <p:nvPr/>
        </p:nvSpPr>
        <p:spPr>
          <a:xfrm>
            <a:off x="1547494"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ight Arrow 28">
            <a:extLst>
              <a:ext uri="{FF2B5EF4-FFF2-40B4-BE49-F238E27FC236}">
                <a16:creationId xmlns:a16="http://schemas.microsoft.com/office/drawing/2014/main" id="{B6B9F326-1BC3-ACE5-D473-65676F334C8A}"/>
              </a:ext>
            </a:extLst>
          </p:cNvPr>
          <p:cNvSpPr/>
          <p:nvPr/>
        </p:nvSpPr>
        <p:spPr>
          <a:xfrm>
            <a:off x="3512449" y="3697431"/>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ight Arrow 29">
            <a:extLst>
              <a:ext uri="{FF2B5EF4-FFF2-40B4-BE49-F238E27FC236}">
                <a16:creationId xmlns:a16="http://schemas.microsoft.com/office/drawing/2014/main" id="{68264DBC-C770-B9FB-C5BB-728F0A7A9F75}"/>
              </a:ext>
            </a:extLst>
          </p:cNvPr>
          <p:cNvSpPr/>
          <p:nvPr/>
        </p:nvSpPr>
        <p:spPr>
          <a:xfrm>
            <a:off x="5235452" y="3733419"/>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ight Arrow 30">
            <a:extLst>
              <a:ext uri="{FF2B5EF4-FFF2-40B4-BE49-F238E27FC236}">
                <a16:creationId xmlns:a16="http://schemas.microsoft.com/office/drawing/2014/main" id="{622CE227-A1E8-30A8-5A22-89F0B2DEEEC2}"/>
              </a:ext>
            </a:extLst>
          </p:cNvPr>
          <p:cNvSpPr/>
          <p:nvPr/>
        </p:nvSpPr>
        <p:spPr>
          <a:xfrm>
            <a:off x="7107160" y="3774925"/>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Manufacturing, Gigafactories &amp; Supply Chain Efficiency</a:t>
            </a:r>
          </a:p>
        </p:txBody>
      </p:sp>
      <p:sp>
        <p:nvSpPr>
          <p:cNvPr id="5" name="Rectangle 4"/>
          <p:cNvSpPr/>
          <p:nvPr/>
        </p:nvSpPr>
        <p:spPr>
          <a:xfrm>
            <a:off x="137160" y="2463800"/>
            <a:ext cx="1302512"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Global footprint for Gigafactories in vehicles, batteries and storage planned</a:t>
            </a:r>
          </a:p>
        </p:txBody>
      </p:sp>
      <p:sp>
        <p:nvSpPr>
          <p:cNvPr id="6" name="Rectangle 5"/>
          <p:cNvSpPr/>
          <p:nvPr/>
        </p:nvSpPr>
        <p:spPr>
          <a:xfrm>
            <a:off x="137160" y="3631183"/>
            <a:ext cx="1302512"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Long-term contracts for critical materials and cell supply secured</a:t>
            </a:r>
          </a:p>
        </p:txBody>
      </p:sp>
      <p:sp>
        <p:nvSpPr>
          <p:cNvPr id="7" name="Rectangle 6"/>
          <p:cNvSpPr/>
          <p:nvPr/>
        </p:nvSpPr>
        <p:spPr>
          <a:xfrm>
            <a:off x="137160" y="4798566"/>
            <a:ext cx="1302512"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Sustainability and community-impact expectations for sites defined</a:t>
            </a:r>
          </a:p>
        </p:txBody>
      </p:sp>
      <p:sp>
        <p:nvSpPr>
          <p:cNvPr id="9" name="Rectangle 8"/>
          <p:cNvSpPr/>
          <p:nvPr/>
        </p:nvSpPr>
        <p:spPr>
          <a:xfrm>
            <a:off x="1946787" y="2071748"/>
            <a:ext cx="1495802" cy="936752"/>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High-throughput manufacturing processes developed (e.g., </a:t>
            </a:r>
            <a:r>
              <a:rPr sz="1100" b="0" dirty="0" err="1">
                <a:solidFill>
                  <a:srgbClr val="000000"/>
                </a:solidFill>
              </a:rPr>
              <a:t>gigacasting</a:t>
            </a:r>
            <a:r>
              <a:rPr sz="1100" b="0" dirty="0">
                <a:solidFill>
                  <a:srgbClr val="000000"/>
                </a:solidFill>
              </a:rPr>
              <a:t>, new assembly concepts)</a:t>
            </a:r>
          </a:p>
        </p:txBody>
      </p:sp>
      <p:sp>
        <p:nvSpPr>
          <p:cNvPr id="10" name="Rectangle 9"/>
          <p:cNvSpPr/>
          <p:nvPr/>
        </p:nvSpPr>
        <p:spPr>
          <a:xfrm>
            <a:off x="1946787" y="3176552"/>
            <a:ext cx="1495802" cy="91998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Vertical integration across batteries, power electronics and software implemented</a:t>
            </a:r>
          </a:p>
        </p:txBody>
      </p:sp>
      <p:sp>
        <p:nvSpPr>
          <p:cNvPr id="11" name="Rectangle 10"/>
          <p:cNvSpPr/>
          <p:nvPr/>
        </p:nvSpPr>
        <p:spPr>
          <a:xfrm>
            <a:off x="1946787" y="4264592"/>
            <a:ext cx="1495802" cy="75692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Factory automation and quality-control systems deployed</a:t>
            </a:r>
          </a:p>
        </p:txBody>
      </p:sp>
      <p:sp>
        <p:nvSpPr>
          <p:cNvPr id="12" name="Rectangle 11"/>
          <p:cNvSpPr/>
          <p:nvPr/>
        </p:nvSpPr>
        <p:spPr>
          <a:xfrm>
            <a:off x="1946787" y="5185089"/>
            <a:ext cx="1495802" cy="853392"/>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Standardized factory architectures and modules defined for reuse</a:t>
            </a:r>
          </a:p>
        </p:txBody>
      </p:sp>
      <p:sp>
        <p:nvSpPr>
          <p:cNvPr id="14" name="Rectangle 13"/>
          <p:cNvSpPr/>
          <p:nvPr/>
        </p:nvSpPr>
        <p:spPr>
          <a:xfrm>
            <a:off x="4036949" y="2725616"/>
            <a:ext cx="1109472"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Learning from Gigafactory ramp-ups codified into reusable playbooks</a:t>
            </a:r>
          </a:p>
        </p:txBody>
      </p:sp>
      <p:sp>
        <p:nvSpPr>
          <p:cNvPr id="15" name="Rectangle 14"/>
          <p:cNvSpPr/>
          <p:nvPr/>
        </p:nvSpPr>
        <p:spPr>
          <a:xfrm>
            <a:off x="4036949" y="3892999"/>
            <a:ext cx="1109472" cy="1259839"/>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Cost per vehicle and per kWh of storage reduced to targeted thresholds</a:t>
            </a:r>
          </a:p>
        </p:txBody>
      </p:sp>
      <p:sp>
        <p:nvSpPr>
          <p:cNvPr id="17" name="Rectangle 16"/>
          <p:cNvSpPr/>
          <p:nvPr/>
        </p:nvSpPr>
        <p:spPr>
          <a:xfrm>
            <a:off x="5740781" y="2431995"/>
            <a:ext cx="1109472" cy="1443736"/>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New Gigafactories for next-gen vehicles and storage brought online on compressed timelines</a:t>
            </a:r>
          </a:p>
        </p:txBody>
      </p:sp>
      <p:sp>
        <p:nvSpPr>
          <p:cNvPr id="18" name="Rectangle 17"/>
          <p:cNvSpPr/>
          <p:nvPr/>
        </p:nvSpPr>
        <p:spPr>
          <a:xfrm>
            <a:off x="5740781" y="3967171"/>
            <a:ext cx="1109472" cy="708151"/>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Localized supply chains in key regions strengthened</a:t>
            </a:r>
          </a:p>
        </p:txBody>
      </p:sp>
      <p:sp>
        <p:nvSpPr>
          <p:cNvPr id="19" name="Rectangle 18"/>
          <p:cNvSpPr/>
          <p:nvPr/>
        </p:nvSpPr>
        <p:spPr>
          <a:xfrm>
            <a:off x="5740781" y="4766762"/>
            <a:ext cx="1109472" cy="708151"/>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Environmental footprint per unit produced reduced</a:t>
            </a:r>
          </a:p>
        </p:txBody>
      </p:sp>
      <p:sp>
        <p:nvSpPr>
          <p:cNvPr id="21" name="Rectangle 20"/>
          <p:cNvSpPr/>
          <p:nvPr/>
        </p:nvSpPr>
        <p:spPr>
          <a:xfrm>
            <a:off x="7400290" y="2168469"/>
            <a:ext cx="1379347" cy="942525"/>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Manufacturing cost and scale advantages vs. competitors sustained</a:t>
            </a:r>
          </a:p>
        </p:txBody>
      </p:sp>
      <p:sp>
        <p:nvSpPr>
          <p:cNvPr id="22" name="Rectangle 21"/>
          <p:cNvSpPr/>
          <p:nvPr/>
        </p:nvSpPr>
        <p:spPr>
          <a:xfrm>
            <a:off x="7400290" y="3351254"/>
            <a:ext cx="1379347"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Speed of new product industrialization improved across vehicles, storage and robots</a:t>
            </a:r>
          </a:p>
        </p:txBody>
      </p:sp>
      <p:sp>
        <p:nvSpPr>
          <p:cNvPr id="23" name="Rectangle 22"/>
          <p:cNvSpPr/>
          <p:nvPr/>
        </p:nvSpPr>
        <p:spPr>
          <a:xfrm>
            <a:off x="7400290" y="4647117"/>
            <a:ext cx="1379347"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Tesla positioned as a benchmark in high-volume, high-efficiency manufacturing</a:t>
            </a:r>
          </a:p>
        </p:txBody>
      </p:sp>
      <p:sp>
        <p:nvSpPr>
          <p:cNvPr id="24" name="TextBox 23"/>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09:25 UTC</a:t>
            </a:r>
          </a:p>
        </p:txBody>
      </p:sp>
      <p:sp>
        <p:nvSpPr>
          <p:cNvPr id="25" name="TextBox 24"/>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6" name="TextBox 25">
            <a:extLst>
              <a:ext uri="{FF2B5EF4-FFF2-40B4-BE49-F238E27FC236}">
                <a16:creationId xmlns:a16="http://schemas.microsoft.com/office/drawing/2014/main" id="{17904FDB-26AC-509B-B5AF-F8A2C5ECE55E}"/>
              </a:ext>
            </a:extLst>
          </p:cNvPr>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Not created or endorsed by Tesla</a:t>
            </a:r>
          </a:p>
        </p:txBody>
      </p:sp>
      <p:pic>
        <p:nvPicPr>
          <p:cNvPr id="27" name="Google Shape;369;p12" title="Doview new.jpeg">
            <a:extLst>
              <a:ext uri="{FF2B5EF4-FFF2-40B4-BE49-F238E27FC236}">
                <a16:creationId xmlns:a16="http://schemas.microsoft.com/office/drawing/2014/main" id="{13A4C600-B2C5-7C39-6B0F-57431FCC40B4}"/>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
        <p:nvSpPr>
          <p:cNvPr id="4" name="Right Arrow 3">
            <a:extLst>
              <a:ext uri="{FF2B5EF4-FFF2-40B4-BE49-F238E27FC236}">
                <a16:creationId xmlns:a16="http://schemas.microsoft.com/office/drawing/2014/main" id="{A844FB73-0F4C-F40B-8318-EB25E8FF55DB}"/>
              </a:ext>
            </a:extLst>
          </p:cNvPr>
          <p:cNvSpPr/>
          <p:nvPr/>
        </p:nvSpPr>
        <p:spPr>
          <a:xfrm>
            <a:off x="1547494"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Right Arrow 27">
            <a:extLst>
              <a:ext uri="{FF2B5EF4-FFF2-40B4-BE49-F238E27FC236}">
                <a16:creationId xmlns:a16="http://schemas.microsoft.com/office/drawing/2014/main" id="{16CB5924-3E5D-8E43-4D44-54300C262336}"/>
              </a:ext>
            </a:extLst>
          </p:cNvPr>
          <p:cNvSpPr/>
          <p:nvPr/>
        </p:nvSpPr>
        <p:spPr>
          <a:xfrm>
            <a:off x="3577394" y="3706686"/>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ight Arrow 28">
            <a:extLst>
              <a:ext uri="{FF2B5EF4-FFF2-40B4-BE49-F238E27FC236}">
                <a16:creationId xmlns:a16="http://schemas.microsoft.com/office/drawing/2014/main" id="{10C54A8A-8DF5-B308-4ABC-221DA7387A51}"/>
              </a:ext>
            </a:extLst>
          </p:cNvPr>
          <p:cNvSpPr/>
          <p:nvPr/>
        </p:nvSpPr>
        <p:spPr>
          <a:xfrm>
            <a:off x="5329301" y="3713789"/>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ight Arrow 29">
            <a:extLst>
              <a:ext uri="{FF2B5EF4-FFF2-40B4-BE49-F238E27FC236}">
                <a16:creationId xmlns:a16="http://schemas.microsoft.com/office/drawing/2014/main" id="{8C9AE286-C577-9EE4-A4E4-52751C81E2C3}"/>
              </a:ext>
            </a:extLst>
          </p:cNvPr>
          <p:cNvSpPr/>
          <p:nvPr/>
        </p:nvSpPr>
        <p:spPr>
          <a:xfrm>
            <a:off x="7107160" y="3774925"/>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Customer Ecosystem, Supercharging, Services &amp; New Concepts</a:t>
            </a:r>
          </a:p>
        </p:txBody>
      </p:sp>
      <p:sp>
        <p:nvSpPr>
          <p:cNvPr id="5" name="Rectangle 4"/>
          <p:cNvSpPr/>
          <p:nvPr/>
        </p:nvSpPr>
        <p:spPr>
          <a:xfrm>
            <a:off x="571500" y="2606040"/>
            <a:ext cx="2011680" cy="77724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Unified customer account and app experience designed</a:t>
            </a:r>
          </a:p>
        </p:txBody>
      </p:sp>
      <p:sp>
        <p:nvSpPr>
          <p:cNvPr id="6" name="Rectangle 5"/>
          <p:cNvSpPr/>
          <p:nvPr/>
        </p:nvSpPr>
        <p:spPr>
          <a:xfrm>
            <a:off x="571500" y="3584448"/>
            <a:ext cx="2011680" cy="77724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In-car and mobile software features prioritized based on usage and feedback</a:t>
            </a:r>
          </a:p>
        </p:txBody>
      </p:sp>
      <p:sp>
        <p:nvSpPr>
          <p:cNvPr id="7" name="Rectangle 6"/>
          <p:cNvSpPr/>
          <p:nvPr/>
        </p:nvSpPr>
        <p:spPr>
          <a:xfrm>
            <a:off x="571500" y="4562856"/>
            <a:ext cx="2011680" cy="77724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Brand promise around performance, innovation and sustainability clarified</a:t>
            </a:r>
          </a:p>
        </p:txBody>
      </p:sp>
      <p:sp>
        <p:nvSpPr>
          <p:cNvPr id="8" name="Right Arrow 7"/>
          <p:cNvSpPr/>
          <p:nvPr/>
        </p:nvSpPr>
        <p:spPr>
          <a:xfrm>
            <a:off x="3017520"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3566160" y="2097860"/>
            <a:ext cx="2011680" cy="77724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Supercharger and destination-charging networks expanded globally</a:t>
            </a:r>
          </a:p>
        </p:txBody>
      </p:sp>
      <p:sp>
        <p:nvSpPr>
          <p:cNvPr id="10" name="Rectangle 9"/>
          <p:cNvSpPr/>
          <p:nvPr/>
        </p:nvSpPr>
        <p:spPr>
          <a:xfrm>
            <a:off x="3566160" y="3076268"/>
            <a:ext cx="2011680" cy="77724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Reliability and uptime standards for charging infrastructure met or exceeded</a:t>
            </a:r>
          </a:p>
        </p:txBody>
      </p:sp>
      <p:sp>
        <p:nvSpPr>
          <p:cNvPr id="11" name="Rectangle 10"/>
          <p:cNvSpPr/>
          <p:nvPr/>
        </p:nvSpPr>
        <p:spPr>
          <a:xfrm>
            <a:off x="3566160" y="4054676"/>
            <a:ext cx="2011680" cy="77724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Third-party access programs for charging network structured where advantageous</a:t>
            </a:r>
          </a:p>
        </p:txBody>
      </p:sp>
      <p:sp>
        <p:nvSpPr>
          <p:cNvPr id="12" name="Rectangle 11"/>
          <p:cNvSpPr/>
          <p:nvPr/>
        </p:nvSpPr>
        <p:spPr>
          <a:xfrm>
            <a:off x="3566160" y="5033084"/>
            <a:ext cx="2011680" cy="77724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Services such as connectivity, insurance, maintenance and upgrades integrated into the app</a:t>
            </a:r>
          </a:p>
        </p:txBody>
      </p:sp>
      <p:sp>
        <p:nvSpPr>
          <p:cNvPr id="13" name="Right Arrow 12"/>
          <p:cNvSpPr/>
          <p:nvPr/>
        </p:nvSpPr>
        <p:spPr>
          <a:xfrm>
            <a:off x="5897880"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6446520" y="2163342"/>
            <a:ext cx="2011680" cy="77724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Customer communities and referral programs maintained</a:t>
            </a:r>
          </a:p>
        </p:txBody>
      </p:sp>
      <p:sp>
        <p:nvSpPr>
          <p:cNvPr id="15" name="Rectangle 14"/>
          <p:cNvSpPr/>
          <p:nvPr/>
        </p:nvSpPr>
        <p:spPr>
          <a:xfrm>
            <a:off x="6446520" y="3141750"/>
            <a:ext cx="2011680" cy="77724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New customer venues (e.g., themed diners, showrooms and experience centers) piloted</a:t>
            </a:r>
          </a:p>
        </p:txBody>
      </p:sp>
      <p:sp>
        <p:nvSpPr>
          <p:cNvPr id="16" name="Rectangle 15"/>
          <p:cNvSpPr/>
          <p:nvPr/>
        </p:nvSpPr>
        <p:spPr>
          <a:xfrm>
            <a:off x="6446520" y="4120158"/>
            <a:ext cx="2011680" cy="77724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Customer lifetime value increased via software and services revenue</a:t>
            </a:r>
          </a:p>
        </p:txBody>
      </p:sp>
      <p:sp>
        <p:nvSpPr>
          <p:cNvPr id="17" name="Rectangle 16"/>
          <p:cNvSpPr/>
          <p:nvPr/>
        </p:nvSpPr>
        <p:spPr>
          <a:xfrm>
            <a:off x="6446520" y="5098566"/>
            <a:ext cx="2011680" cy="77724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dirty="0">
                <a:solidFill>
                  <a:srgbClr val="000000"/>
                </a:solidFill>
              </a:rPr>
              <a:t>Customer ecosystem leveraged to seed adoption of new offerings (robotaxi, robots, energy)</a:t>
            </a:r>
          </a:p>
        </p:txBody>
      </p:sp>
      <p:sp>
        <p:nvSpPr>
          <p:cNvPr id="18" name="TextBox 17"/>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09:25 UTC</a:t>
            </a:r>
          </a:p>
        </p:txBody>
      </p:sp>
      <p:sp>
        <p:nvSpPr>
          <p:cNvPr id="19" name="TextBox 18"/>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0" name="TextBox 19">
            <a:extLst>
              <a:ext uri="{FF2B5EF4-FFF2-40B4-BE49-F238E27FC236}">
                <a16:creationId xmlns:a16="http://schemas.microsoft.com/office/drawing/2014/main" id="{21C09E70-E279-AEFA-BA5D-C39DDD297272}"/>
              </a:ext>
            </a:extLst>
          </p:cNvPr>
          <p:cNvSpPr txBox="1"/>
          <p:nvPr/>
        </p:nvSpPr>
        <p:spPr>
          <a:xfrm>
            <a:off x="7132320" y="64008"/>
            <a:ext cx="169164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a:t>
            </a:r>
            <a:endParaRPr lang="en-AU" dirty="0"/>
          </a:p>
          <a:p>
            <a:pPr algn="r">
              <a:defRPr sz="1200">
                <a:solidFill>
                  <a:srgbClr val="787878"/>
                </a:solidFill>
                <a:latin typeface="Calibri"/>
              </a:defRPr>
            </a:pPr>
            <a:r>
              <a:rPr dirty="0"/>
              <a:t>Not created or endorsed by Tesla</a:t>
            </a:r>
          </a:p>
        </p:txBody>
      </p:sp>
      <p:pic>
        <p:nvPicPr>
          <p:cNvPr id="21" name="Google Shape;369;p12" title="Doview new.jpeg">
            <a:extLst>
              <a:ext uri="{FF2B5EF4-FFF2-40B4-BE49-F238E27FC236}">
                <a16:creationId xmlns:a16="http://schemas.microsoft.com/office/drawing/2014/main" id="{401EC844-AC08-F4D2-FD73-7148CBB9F8FB}"/>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628</TotalTime>
  <Words>2231</Words>
  <Application>Microsoft Macintosh PowerPoint</Application>
  <PresentationFormat>On-screen Show (4:3)</PresentationFormat>
  <Paragraphs>216</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Paul Duignan</cp:lastModifiedBy>
  <cp:revision>6</cp:revision>
  <dcterms:created xsi:type="dcterms:W3CDTF">2013-01-27T09:14:16Z</dcterms:created>
  <dcterms:modified xsi:type="dcterms:W3CDTF">2025-12-05T09:24:49Z</dcterms:modified>
  <cp:category/>
</cp:coreProperties>
</file>