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514">
          <p15:clr>
            <a:srgbClr val="9AA0A6"/>
          </p15:clr>
        </p15:guide>
        <p15:guide id="2" pos="509">
          <p15:clr>
            <a:srgbClr val="9AA0A6"/>
          </p15:clr>
        </p15:guide>
        <p15:guide id="3" pos="5823">
          <p15:clr>
            <a:srgbClr val="9AA0A6"/>
          </p15:clr>
        </p15:guide>
        <p15:guide id="4" orient="horz" pos="382">
          <p15:clr>
            <a:srgbClr val="9AA0A6"/>
          </p15:clr>
        </p15:guide>
        <p15:guide id="5" orient="horz" pos="599">
          <p15:clr>
            <a:srgbClr val="9AA0A6"/>
          </p15:clr>
        </p15:guide>
        <p15:guide id="6" orient="horz" pos="778">
          <p15:clr>
            <a:srgbClr val="9AA0A6"/>
          </p15:clr>
        </p15:guide>
        <p15:guide id="7" orient="horz" pos="1001">
          <p15:clr>
            <a:srgbClr val="9AA0A6"/>
          </p15:clr>
        </p15:guide>
        <p15:guide id="8" orient="horz" pos="1214">
          <p15:clr>
            <a:srgbClr val="9AA0A6"/>
          </p15:clr>
        </p15:guide>
        <p15:guide id="9" orient="horz" pos="434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F6A0D5-6415-4A7A-84D2-6EF752461DF7}">
  <a:tblStyle styleId="{FDF6A0D5-6415-4A7A-84D2-6EF752461DF7}"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14" orient="horz"/>
        <p:guide pos="509"/>
        <p:guide pos="5823"/>
        <p:guide pos="382" orient="horz"/>
        <p:guide pos="599" orient="horz"/>
        <p:guide pos="778" orient="horz"/>
        <p:guide pos="1001" orient="horz"/>
        <p:guide pos="1214" orient="horz"/>
        <p:guide pos="4347"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52f30e448_0_1629: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52f30e448_0_1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42a6aa79d_0_39: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42a6aa79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42a6aa79d_0_65: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42a6aa79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42a6aa79d_0_143: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42a6aa79d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42a6aa79d_0_91: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42a6aa79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42a6aa79d_0_117: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42a6aa79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5832cb64b_0_250: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5832cb64b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52f30e448_0_143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52f30e448_0_1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Autofit/>
          </a:bodyPr>
          <a:lstStyle>
            <a:lvl1pPr indent="-368300" lvl="0" marL="457200" algn="ctr">
              <a:spcBef>
                <a:spcPts val="0"/>
              </a:spcBef>
              <a:spcAft>
                <a:spcPts val="0"/>
              </a:spcAft>
              <a:buSzPts val="2200"/>
              <a:buChar char="●"/>
              <a:defRPr/>
            </a:lvl1pPr>
            <a:lvl2pPr indent="-336550" lvl="1" marL="914400" algn="ctr">
              <a:spcBef>
                <a:spcPts val="2000"/>
              </a:spcBef>
              <a:spcAft>
                <a:spcPts val="0"/>
              </a:spcAft>
              <a:buSzPts val="1700"/>
              <a:buChar char="○"/>
              <a:defRPr/>
            </a:lvl2pPr>
            <a:lvl3pPr indent="-336550" lvl="2" marL="1371600" algn="ctr">
              <a:spcBef>
                <a:spcPts val="2000"/>
              </a:spcBef>
              <a:spcAft>
                <a:spcPts val="0"/>
              </a:spcAft>
              <a:buSzPts val="1700"/>
              <a:buChar char="■"/>
              <a:defRPr/>
            </a:lvl3pPr>
            <a:lvl4pPr indent="-336550" lvl="3" marL="1828800" algn="ctr">
              <a:spcBef>
                <a:spcPts val="2000"/>
              </a:spcBef>
              <a:spcAft>
                <a:spcPts val="0"/>
              </a:spcAft>
              <a:buSzPts val="1700"/>
              <a:buChar char="●"/>
              <a:defRPr/>
            </a:lvl4pPr>
            <a:lvl5pPr indent="-336550" lvl="4" marL="2286000" algn="ctr">
              <a:spcBef>
                <a:spcPts val="2000"/>
              </a:spcBef>
              <a:spcAft>
                <a:spcPts val="0"/>
              </a:spcAft>
              <a:buSzPts val="1700"/>
              <a:buChar char="○"/>
              <a:defRPr/>
            </a:lvl5pPr>
            <a:lvl6pPr indent="-336550" lvl="5" marL="2743200" algn="ctr">
              <a:spcBef>
                <a:spcPts val="2000"/>
              </a:spcBef>
              <a:spcAft>
                <a:spcPts val="0"/>
              </a:spcAft>
              <a:buSzPts val="1700"/>
              <a:buChar char="■"/>
              <a:defRPr/>
            </a:lvl6pPr>
            <a:lvl7pPr indent="-336550" lvl="6" marL="3200400" algn="ctr">
              <a:spcBef>
                <a:spcPts val="2000"/>
              </a:spcBef>
              <a:spcAft>
                <a:spcPts val="0"/>
              </a:spcAft>
              <a:buSzPts val="1700"/>
              <a:buChar char="●"/>
              <a:defRPr/>
            </a:lvl7pPr>
            <a:lvl8pPr indent="-336550" lvl="7" marL="3657600" algn="ctr">
              <a:spcBef>
                <a:spcPts val="2000"/>
              </a:spcBef>
              <a:spcAft>
                <a:spcPts val="0"/>
              </a:spcAft>
              <a:buSzPts val="1700"/>
              <a:buChar char="○"/>
              <a:defRPr/>
            </a:lvl8pPr>
            <a:lvl9pPr indent="-336550" lvl="8" marL="4114800" algn="ctr">
              <a:spcBef>
                <a:spcPts val="2000"/>
              </a:spcBef>
              <a:spcAft>
                <a:spcPts val="200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2000"/>
              </a:spcBef>
              <a:spcAft>
                <a:spcPts val="0"/>
              </a:spcAft>
              <a:buClr>
                <a:schemeClr val="dk2"/>
              </a:buClr>
              <a:buSzPts val="1700"/>
              <a:buChar char="○"/>
              <a:defRPr sz="1700">
                <a:solidFill>
                  <a:schemeClr val="dk2"/>
                </a:solidFill>
              </a:defRPr>
            </a:lvl2pPr>
            <a:lvl3pPr indent="-336550" lvl="2" marL="1371600">
              <a:lnSpc>
                <a:spcPct val="115000"/>
              </a:lnSpc>
              <a:spcBef>
                <a:spcPts val="2000"/>
              </a:spcBef>
              <a:spcAft>
                <a:spcPts val="0"/>
              </a:spcAft>
              <a:buClr>
                <a:schemeClr val="dk2"/>
              </a:buClr>
              <a:buSzPts val="1700"/>
              <a:buChar char="■"/>
              <a:defRPr sz="1700">
                <a:solidFill>
                  <a:schemeClr val="dk2"/>
                </a:solidFill>
              </a:defRPr>
            </a:lvl3pPr>
            <a:lvl4pPr indent="-336550" lvl="3" marL="1828800">
              <a:lnSpc>
                <a:spcPct val="115000"/>
              </a:lnSpc>
              <a:spcBef>
                <a:spcPts val="2000"/>
              </a:spcBef>
              <a:spcAft>
                <a:spcPts val="0"/>
              </a:spcAft>
              <a:buClr>
                <a:schemeClr val="dk2"/>
              </a:buClr>
              <a:buSzPts val="1700"/>
              <a:buChar char="●"/>
              <a:defRPr sz="1700">
                <a:solidFill>
                  <a:schemeClr val="dk2"/>
                </a:solidFill>
              </a:defRPr>
            </a:lvl4pPr>
            <a:lvl5pPr indent="-336550" lvl="4" marL="2286000">
              <a:lnSpc>
                <a:spcPct val="115000"/>
              </a:lnSpc>
              <a:spcBef>
                <a:spcPts val="2000"/>
              </a:spcBef>
              <a:spcAft>
                <a:spcPts val="0"/>
              </a:spcAft>
              <a:buClr>
                <a:schemeClr val="dk2"/>
              </a:buClr>
              <a:buSzPts val="1700"/>
              <a:buChar char="○"/>
              <a:defRPr sz="1700">
                <a:solidFill>
                  <a:schemeClr val="dk2"/>
                </a:solidFill>
              </a:defRPr>
            </a:lvl5pPr>
            <a:lvl6pPr indent="-336550" lvl="5" marL="2743200">
              <a:lnSpc>
                <a:spcPct val="115000"/>
              </a:lnSpc>
              <a:spcBef>
                <a:spcPts val="2000"/>
              </a:spcBef>
              <a:spcAft>
                <a:spcPts val="0"/>
              </a:spcAft>
              <a:buClr>
                <a:schemeClr val="dk2"/>
              </a:buClr>
              <a:buSzPts val="1700"/>
              <a:buChar char="■"/>
              <a:defRPr sz="1700">
                <a:solidFill>
                  <a:schemeClr val="dk2"/>
                </a:solidFill>
              </a:defRPr>
            </a:lvl6pPr>
            <a:lvl7pPr indent="-336550" lvl="6" marL="3200400">
              <a:lnSpc>
                <a:spcPct val="115000"/>
              </a:lnSpc>
              <a:spcBef>
                <a:spcPts val="2000"/>
              </a:spcBef>
              <a:spcAft>
                <a:spcPts val="0"/>
              </a:spcAft>
              <a:buClr>
                <a:schemeClr val="dk2"/>
              </a:buClr>
              <a:buSzPts val="1700"/>
              <a:buChar char="●"/>
              <a:defRPr sz="1700">
                <a:solidFill>
                  <a:schemeClr val="dk2"/>
                </a:solidFill>
              </a:defRPr>
            </a:lvl7pPr>
            <a:lvl8pPr indent="-336550" lvl="7" marL="3657600">
              <a:lnSpc>
                <a:spcPct val="115000"/>
              </a:lnSpc>
              <a:spcBef>
                <a:spcPts val="2000"/>
              </a:spcBef>
              <a:spcAft>
                <a:spcPts val="0"/>
              </a:spcAft>
              <a:buClr>
                <a:schemeClr val="dk2"/>
              </a:buClr>
              <a:buSzPts val="1700"/>
              <a:buChar char="○"/>
              <a:defRPr sz="1700">
                <a:solidFill>
                  <a:schemeClr val="dk2"/>
                </a:solidFill>
              </a:defRPr>
            </a:lvl8pPr>
            <a:lvl9pPr indent="-336550" lvl="8" marL="4114800">
              <a:lnSpc>
                <a:spcPct val="115000"/>
              </a:lnSpc>
              <a:spcBef>
                <a:spcPts val="2000"/>
              </a:spcBef>
              <a:spcAft>
                <a:spcPts val="200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slide" Target="/ppt/slides/slide2.xml"/><Relationship Id="rId9" Type="http://schemas.openxmlformats.org/officeDocument/2006/relationships/slide" Target="/ppt/slides/slide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mysteryscience.com/body/human-body-senses-the-bra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mysteryscience.com/rocks/rock-cycle-earth-s-processes" TargetMode="External"/><Relationship Id="rId5" Type="http://schemas.openxmlformats.org/officeDocument/2006/relationships/hyperlink" Target="https://mysteryscience.com/rocks/rock-cycle-earth-s-process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mysteryscience.com/waves/sound-waves-communication" TargetMode="External"/><Relationship Id="rId5" Type="http://schemas.openxmlformats.org/officeDocument/2006/relationships/hyperlink" Target="https://mysteryscience.com/waves/mystery-2/sound-vibrations/51?r=2199211#slide-id-1864" TargetMode="External"/><Relationship Id="rId6" Type="http://schemas.openxmlformats.org/officeDocument/2006/relationships/hyperlink" Target="https://mysteryscience.com/waves/mystery-2/sound-vibrations/51?r=2199211#slide-id-1864" TargetMode="External"/><Relationship Id="rId7" Type="http://schemas.openxmlformats.org/officeDocument/2006/relationships/hyperlink" Target="https://mysteryscience.com/waves/mystery-3/sound-waves-wavelength/52?r=2199211#slide-id-1905" TargetMode="External"/><Relationship Id="rId8" Type="http://schemas.openxmlformats.org/officeDocument/2006/relationships/hyperlink" Target="https://mysteryscience.com/waves/mystery-3/sound-waves-wavelength/52?r=2199211#slide-id-190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mysteryscience.com/energy/energy-motion-electricity" TargetMode="External"/><Relationship Id="rId11" Type="http://schemas.openxmlformats.org/officeDocument/2006/relationships/hyperlink" Target="https://mysteryscience.wistia.com/medias/qto20e58xj" TargetMode="External"/><Relationship Id="rId10" Type="http://schemas.openxmlformats.org/officeDocument/2006/relationships/hyperlink" Target="https://mysteryscience.wistia.com/medias/8yyx2jfrzc" TargetMode="External"/><Relationship Id="rId9" Type="http://schemas.openxmlformats.org/officeDocument/2006/relationships/hyperlink" Target="https://mysteryscience.wistia.com/medias/qto20e58xj" TargetMode="External"/><Relationship Id="rId5" Type="http://schemas.openxmlformats.org/officeDocument/2006/relationships/hyperlink" Target="https://mysteryscience.wistia.com/medias/s9bgl35rso" TargetMode="External"/><Relationship Id="rId6" Type="http://schemas.openxmlformats.org/officeDocument/2006/relationships/hyperlink" Target="https://mysteryscience.wistia.com/medias/s9bgl35rso" TargetMode="External"/><Relationship Id="rId7" Type="http://schemas.openxmlformats.org/officeDocument/2006/relationships/hyperlink" Target="https://mysteryscience.wistia.com/medias/s9bgl35rso" TargetMode="External"/><Relationship Id="rId8" Type="http://schemas.openxmlformats.org/officeDocument/2006/relationships/hyperlink" Target="https://mysteryscience.wistia.com/medias/8yyx2jfrz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mysteryscience.com/energy/energy-motion-electricity" TargetMode="External"/><Relationship Id="rId5" Type="http://schemas.openxmlformats.org/officeDocument/2006/relationships/hyperlink" Target="https://mysteryscience.com/energy/mystery-5/energy-transfer-engineering/36?r=2199211#slide-id-2638" TargetMode="External"/><Relationship Id="rId6" Type="http://schemas.openxmlformats.org/officeDocument/2006/relationships/hyperlink" Target="https://mysteryscience.com/energy/mystery-5/energy-transfer-engineering/36?r=2199211#slide-id-2639" TargetMode="External"/><Relationship Id="rId7" Type="http://schemas.openxmlformats.org/officeDocument/2006/relationships/hyperlink" Target="https://mysteryscience.com/energy/mystery-5/energy-transfer-engineering/36?r=2199211#slide-id-2638" TargetMode="External"/><Relationship Id="rId8" Type="http://schemas.openxmlformats.org/officeDocument/2006/relationships/hyperlink" Target="https://mysteryscience.com/energy/mystery-5/energy-transfer-engineering/36?r=2199211#slide-id-263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mysteryscience.com/docs/114" TargetMode="External"/><Relationship Id="rId5" Type="http://schemas.openxmlformats.org/officeDocument/2006/relationships/hyperlink" Target="https://mysteryscience.com/printouts" TargetMode="External"/><Relationship Id="rId6" Type="http://schemas.openxmlformats.org/officeDocument/2006/relationships/hyperlink" Target="https://mysteryscience.com/printou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s://mysteryscience.com/pack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715300" y="356625"/>
            <a:ext cx="7119900" cy="877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4</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Distance Learning Guide</a:t>
            </a:r>
            <a:endParaRPr sz="4000">
              <a:solidFill>
                <a:srgbClr val="4999ED"/>
              </a:solidFill>
              <a:latin typeface="Poppins"/>
              <a:ea typeface="Poppins"/>
              <a:cs typeface="Poppins"/>
              <a:sym typeface="Poppins"/>
            </a:endParaRPr>
          </a:p>
          <a:p>
            <a:pPr indent="0" lvl="0" marL="0" rtl="0" algn="l">
              <a:spcBef>
                <a:spcPts val="400"/>
              </a:spcBef>
              <a:spcAft>
                <a:spcPts val="0"/>
              </a:spcAft>
              <a:buClr>
                <a:schemeClr val="dk1"/>
              </a:buClr>
              <a:buSzPts val="1100"/>
              <a:buFont typeface="Arial"/>
              <a:buNone/>
            </a:pPr>
            <a:r>
              <a:t/>
            </a:r>
            <a:endParaRPr sz="1200">
              <a:solidFill>
                <a:srgbClr val="923589"/>
              </a:solidFill>
            </a:endParaRPr>
          </a:p>
          <a:p>
            <a:pPr indent="0" lvl="0" marL="0" rtl="0" algn="l">
              <a:spcBef>
                <a:spcPts val="0"/>
              </a:spcBef>
              <a:spcAft>
                <a:spcPts val="0"/>
              </a:spcAft>
              <a:buNone/>
            </a:pPr>
            <a:r>
              <a:t/>
            </a:r>
            <a:endParaRPr b="1" sz="1400">
              <a:solidFill>
                <a:srgbClr val="923589"/>
              </a:solidFill>
            </a:endParaRPr>
          </a:p>
          <a:p>
            <a:pPr indent="0" lvl="0" marL="0" rtl="0" algn="l">
              <a:spcBef>
                <a:spcPts val="0"/>
              </a:spcBef>
              <a:spcAft>
                <a:spcPts val="0"/>
              </a:spcAft>
              <a:buNone/>
            </a:pPr>
            <a:r>
              <a:t/>
            </a:r>
            <a:endParaRPr b="1" sz="1400">
              <a:solidFill>
                <a:srgbClr val="923589"/>
              </a:solidFill>
            </a:endParaRPr>
          </a:p>
          <a:p>
            <a:pPr indent="0" lvl="0" marL="0" rtl="0" algn="l">
              <a:spcBef>
                <a:spcPts val="0"/>
              </a:spcBef>
              <a:spcAft>
                <a:spcPts val="0"/>
              </a:spcAft>
              <a:buNone/>
            </a:pPr>
            <a:r>
              <a:t/>
            </a:r>
            <a:endParaRPr b="1" sz="1400">
              <a:solidFill>
                <a:srgbClr val="923589"/>
              </a:solidFill>
            </a:endParaRPr>
          </a:p>
        </p:txBody>
      </p:sp>
      <p:sp>
        <p:nvSpPr>
          <p:cNvPr id="55" name="Google Shape;55;p13"/>
          <p:cNvSpPr txBox="1"/>
          <p:nvPr/>
        </p:nvSpPr>
        <p:spPr>
          <a:xfrm>
            <a:off x="715300" y="1115568"/>
            <a:ext cx="4912200" cy="596700"/>
          </a:xfrm>
          <a:prstGeom prst="rect">
            <a:avLst/>
          </a:prstGeom>
          <a:noFill/>
          <a:ln>
            <a:noFill/>
          </a:ln>
        </p:spPr>
        <p:txBody>
          <a:bodyPr anchorCtr="0" anchor="t" bIns="91450" lIns="91450" spcFirstLastPara="1" rIns="91450" wrap="square" tIns="91450">
            <a:noAutofit/>
          </a:bodyPr>
          <a:lstStyle/>
          <a:p>
            <a:pPr indent="0" lvl="0" marL="0" rtl="0" algn="l">
              <a:lnSpc>
                <a:spcPct val="115000"/>
              </a:lnSpc>
              <a:spcBef>
                <a:spcPts val="0"/>
              </a:spcBef>
              <a:spcAft>
                <a:spcPts val="0"/>
              </a:spcAft>
              <a:buClr>
                <a:schemeClr val="dk1"/>
              </a:buClr>
              <a:buSzPts val="1100"/>
              <a:buFont typeface="Arial"/>
              <a:buNone/>
            </a:pPr>
            <a:r>
              <a:rPr i="1" lang="en" sz="1100">
                <a:solidFill>
                  <a:srgbClr val="595959"/>
                </a:solidFill>
                <a:latin typeface="Poppins"/>
                <a:ea typeface="Poppins"/>
                <a:cs typeface="Poppins"/>
                <a:sym typeface="Poppins"/>
              </a:rPr>
              <a:t>Our recommendations for adapting Mystery Science lessons </a:t>
            </a:r>
            <a:r>
              <a:rPr i="1" lang="en" sz="1100">
                <a:solidFill>
                  <a:schemeClr val="dk2"/>
                </a:solidFill>
                <a:latin typeface="Poppins"/>
                <a:ea typeface="Poppins"/>
                <a:cs typeface="Poppins"/>
                <a:sym typeface="Poppins"/>
              </a:rPr>
              <a:t>for socially distant classrooms and online distance learning. </a:t>
            </a:r>
            <a:endParaRPr i="1" sz="1100">
              <a:solidFill>
                <a:srgbClr val="595959"/>
              </a:solidFill>
              <a:latin typeface="Poppins"/>
              <a:ea typeface="Poppins"/>
              <a:cs typeface="Poppins"/>
              <a:sym typeface="Poppins"/>
            </a:endParaRPr>
          </a:p>
          <a:p>
            <a:pPr indent="0" lvl="0" marL="0" rtl="0" algn="l">
              <a:lnSpc>
                <a:spcPct val="115000"/>
              </a:lnSpc>
              <a:spcBef>
                <a:spcPts val="800"/>
              </a:spcBef>
              <a:spcAft>
                <a:spcPts val="800"/>
              </a:spcAft>
              <a:buClr>
                <a:schemeClr val="dk1"/>
              </a:buClr>
              <a:buSzPts val="1100"/>
              <a:buFont typeface="Arial"/>
              <a:buNone/>
            </a:pPr>
            <a:r>
              <a:t/>
            </a:r>
            <a:endParaRPr b="1" sz="1400">
              <a:solidFill>
                <a:schemeClr val="dk1"/>
              </a:solidFill>
              <a:latin typeface="Poppins"/>
              <a:ea typeface="Poppins"/>
              <a:cs typeface="Poppins"/>
              <a:sym typeface="Poppins"/>
            </a:endParaRPr>
          </a:p>
        </p:txBody>
      </p:sp>
      <p:cxnSp>
        <p:nvCxnSpPr>
          <p:cNvPr id="56" name="Google Shape;56;p13"/>
          <p:cNvCxnSpPr/>
          <p:nvPr/>
        </p:nvCxnSpPr>
        <p:spPr>
          <a:xfrm flipH="1" rot="10800000">
            <a:off x="807750" y="1692252"/>
            <a:ext cx="8469000" cy="9900"/>
          </a:xfrm>
          <a:prstGeom prst="straightConnector1">
            <a:avLst/>
          </a:prstGeom>
          <a:noFill/>
          <a:ln cap="flat" cmpd="sng" w="9525">
            <a:solidFill>
              <a:srgbClr val="EAEADF"/>
            </a:solidFill>
            <a:prstDash val="solid"/>
            <a:round/>
            <a:headEnd len="med" w="med" type="none"/>
            <a:tailEnd len="med" w="med" type="none"/>
          </a:ln>
        </p:spPr>
      </p:cxnSp>
      <p:sp>
        <p:nvSpPr>
          <p:cNvPr id="57" name="Google Shape;57;p13"/>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1</a:t>
            </a:r>
            <a:endParaRPr sz="1300">
              <a:solidFill>
                <a:srgbClr val="7E7E7E"/>
              </a:solidFill>
              <a:latin typeface="Poppins"/>
              <a:ea typeface="Poppins"/>
              <a:cs typeface="Poppins"/>
              <a:sym typeface="Poppins"/>
            </a:endParaRPr>
          </a:p>
        </p:txBody>
      </p:sp>
      <p:sp>
        <p:nvSpPr>
          <p:cNvPr id="58" name="Google Shape;58;p13"/>
          <p:cNvSpPr txBox="1"/>
          <p:nvPr/>
        </p:nvSpPr>
        <p:spPr>
          <a:xfrm>
            <a:off x="715300" y="1716625"/>
            <a:ext cx="5396100" cy="560400"/>
          </a:xfrm>
          <a:prstGeom prst="rect">
            <a:avLst/>
          </a:prstGeom>
          <a:noFill/>
          <a:ln>
            <a:noFill/>
          </a:ln>
        </p:spPr>
        <p:txBody>
          <a:bodyPr anchorCtr="0" anchor="ctr" bIns="91450" lIns="91450" spcFirstLastPara="1" rIns="91450" wrap="square" tIns="91450">
            <a:noAutofit/>
          </a:bodyPr>
          <a:lstStyle/>
          <a:p>
            <a:pPr indent="0" lvl="0" marL="0" rtl="0" algn="l">
              <a:spcBef>
                <a:spcPts val="0"/>
              </a:spcBef>
              <a:spcAft>
                <a:spcPts val="0"/>
              </a:spcAft>
              <a:buNone/>
            </a:pPr>
            <a:r>
              <a:rPr lang="en" sz="1100">
                <a:solidFill>
                  <a:srgbClr val="595959"/>
                </a:solidFill>
                <a:latin typeface="Poppins"/>
                <a:ea typeface="Poppins"/>
                <a:cs typeface="Poppins"/>
                <a:sym typeface="Poppins"/>
              </a:rPr>
              <a:t>We’ve assigned each lesson one of these labels:</a:t>
            </a:r>
            <a:endParaRPr sz="1100">
              <a:solidFill>
                <a:srgbClr val="595959"/>
              </a:solidFill>
              <a:latin typeface="Poppins"/>
              <a:ea typeface="Poppins"/>
              <a:cs typeface="Poppins"/>
              <a:sym typeface="Poppins"/>
            </a:endParaRPr>
          </a:p>
        </p:txBody>
      </p:sp>
      <p:sp>
        <p:nvSpPr>
          <p:cNvPr id="59" name="Google Shape;59;p13"/>
          <p:cNvSpPr txBox="1"/>
          <p:nvPr/>
        </p:nvSpPr>
        <p:spPr>
          <a:xfrm>
            <a:off x="6638900" y="3646900"/>
            <a:ext cx="2605500" cy="3519000"/>
          </a:xfrm>
          <a:prstGeom prst="rect">
            <a:avLst/>
          </a:prstGeom>
          <a:noFill/>
          <a:ln cap="flat" cmpd="sng" w="28575">
            <a:solidFill>
              <a:srgbClr val="EAEADF"/>
            </a:solidFill>
            <a:prstDash val="solid"/>
            <a:round/>
            <a:headEnd len="sm" w="sm" type="none"/>
            <a:tailEnd len="sm" w="sm" type="none"/>
          </a:ln>
        </p:spPr>
        <p:txBody>
          <a:bodyPr anchorCtr="0" anchor="ctr" bIns="91425" lIns="228600" spcFirstLastPara="1" rIns="91425" wrap="square" tIns="137150">
            <a:noAutofit/>
          </a:bodyPr>
          <a:lstStyle/>
          <a:p>
            <a:pPr indent="0" lvl="0" marL="0" rtl="0" algn="l">
              <a:lnSpc>
                <a:spcPct val="115000"/>
              </a:lnSpc>
              <a:spcBef>
                <a:spcPts val="0"/>
              </a:spcBef>
              <a:spcAft>
                <a:spcPts val="0"/>
              </a:spcAft>
              <a:buNone/>
            </a:pPr>
            <a:r>
              <a:rPr b="1" lang="en" sz="1300">
                <a:solidFill>
                  <a:srgbClr val="7E7E7E"/>
                </a:solidFill>
                <a:latin typeface="Poppins"/>
                <a:ea typeface="Poppins"/>
                <a:cs typeface="Poppins"/>
                <a:sym typeface="Poppins"/>
              </a:rPr>
              <a:t>Jump to a section:</a:t>
            </a:r>
            <a:endParaRPr b="1" sz="1300">
              <a:solidFill>
                <a:srgbClr val="7E7E7E"/>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4"/>
              </a:rPr>
              <a:t>Human Machine</a:t>
            </a:r>
            <a:endParaRPr b="1" sz="12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4</a:t>
            </a:r>
            <a:r>
              <a:rPr i="1" lang="en" sz="1200">
                <a:solidFill>
                  <a:srgbClr val="5C5C5C"/>
                </a:solidFill>
                <a:latin typeface="Poppins"/>
                <a:ea typeface="Poppins"/>
                <a:cs typeface="Poppins"/>
                <a:sym typeface="Poppins"/>
              </a:rPr>
              <a:t>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5"/>
              </a:rPr>
              <a:t>Birth of Rocks</a:t>
            </a:r>
            <a:endParaRPr b="1" sz="12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4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rPr b="1" lang="en" sz="1200" u="sng">
                <a:solidFill>
                  <a:schemeClr val="hlink"/>
                </a:solidFill>
                <a:latin typeface="Poppins"/>
                <a:ea typeface="Poppins"/>
                <a:cs typeface="Poppins"/>
                <a:sym typeface="Poppins"/>
                <a:hlinkClick action="ppaction://hlinksldjump" r:id="rId6"/>
              </a:rPr>
              <a:t>Waves of Sound</a:t>
            </a:r>
            <a:endParaRPr b="1" sz="1200" u="sng">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rgbClr val="5C5C5C"/>
                </a:solidFill>
                <a:latin typeface="Poppins"/>
                <a:ea typeface="Poppins"/>
                <a:cs typeface="Poppins"/>
                <a:sym typeface="Poppins"/>
              </a:rPr>
              <a:t>3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7"/>
              </a:rPr>
              <a:t>Energizing Everything</a:t>
            </a:r>
            <a:endParaRPr b="1" sz="12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8</a:t>
            </a:r>
            <a:r>
              <a:rPr i="1" lang="en" sz="1200">
                <a:solidFill>
                  <a:srgbClr val="5C5C5C"/>
                </a:solidFill>
                <a:latin typeface="Poppins"/>
                <a:ea typeface="Poppins"/>
                <a:cs typeface="Poppins"/>
                <a:sym typeface="Poppins"/>
              </a:rPr>
              <a:t>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8"/>
              </a:rPr>
              <a:t>Guide FAQs</a:t>
            </a:r>
            <a:endParaRPr b="1" sz="1200" u="sng">
              <a:solidFill>
                <a:srgbClr val="4999ED"/>
              </a:solidFill>
              <a:latin typeface="Poppins"/>
              <a:ea typeface="Poppins"/>
              <a:cs typeface="Poppins"/>
              <a:sym typeface="Poppins"/>
            </a:endParaRPr>
          </a:p>
          <a:p>
            <a:pPr indent="0" lvl="0" marL="0" rtl="0" algn="l">
              <a:lnSpc>
                <a:spcPct val="115000"/>
              </a:lnSpc>
              <a:spcBef>
                <a:spcPts val="1000"/>
              </a:spcBef>
              <a:spcAft>
                <a:spcPts val="1000"/>
              </a:spcAft>
              <a:buNone/>
            </a:pPr>
            <a:r>
              <a:rPr b="1" lang="en" sz="1200" u="sng">
                <a:solidFill>
                  <a:schemeClr val="hlink"/>
                </a:solidFill>
                <a:latin typeface="Poppins"/>
                <a:ea typeface="Poppins"/>
                <a:cs typeface="Poppins"/>
                <a:sym typeface="Poppins"/>
                <a:hlinkClick action="ppaction://hlinksldjump" r:id="rId9"/>
              </a:rPr>
              <a:t>Using Your Mystery Pack</a:t>
            </a:r>
            <a:endParaRPr sz="1200">
              <a:solidFill>
                <a:srgbClr val="5C5C5C"/>
              </a:solidFill>
              <a:latin typeface="Poppins"/>
              <a:ea typeface="Poppins"/>
              <a:cs typeface="Poppins"/>
              <a:sym typeface="Poppins"/>
            </a:endParaRPr>
          </a:p>
        </p:txBody>
      </p:sp>
      <p:grpSp>
        <p:nvGrpSpPr>
          <p:cNvPr id="60" name="Google Shape;60;p13"/>
          <p:cNvGrpSpPr/>
          <p:nvPr/>
        </p:nvGrpSpPr>
        <p:grpSpPr>
          <a:xfrm>
            <a:off x="812253" y="2286000"/>
            <a:ext cx="4815172" cy="999050"/>
            <a:chOff x="812253" y="2133600"/>
            <a:chExt cx="4815172" cy="999050"/>
          </a:xfrm>
        </p:grpSpPr>
        <p:sp>
          <p:nvSpPr>
            <p:cNvPr id="61" name="Google Shape;61;p13"/>
            <p:cNvSpPr txBox="1"/>
            <p:nvPr/>
          </p:nvSpPr>
          <p:spPr>
            <a:xfrm>
              <a:off x="815725" y="2535950"/>
              <a:ext cx="4811700" cy="596700"/>
            </a:xfrm>
            <a:prstGeom prst="rect">
              <a:avLst/>
            </a:prstGeom>
            <a:noFill/>
            <a:ln>
              <a:noFill/>
            </a:ln>
          </p:spPr>
          <p:txBody>
            <a:bodyPr anchorCtr="0" anchor="ctr" bIns="91450" lIns="91450" spcFirstLastPara="1" rIns="91450" wrap="square" tIns="91450">
              <a:noAutofit/>
            </a:bodyPr>
            <a:lstStyle/>
            <a:p>
              <a:pPr indent="0" lvl="0" marL="0" rtl="0" algn="l">
                <a:lnSpc>
                  <a:spcPct val="120000"/>
                </a:lnSpc>
                <a:spcBef>
                  <a:spcPts val="0"/>
                </a:spcBef>
                <a:spcAft>
                  <a:spcPts val="0"/>
                </a:spcAft>
                <a:buNone/>
              </a:pPr>
              <a:r>
                <a:rPr lang="en" sz="1100">
                  <a:solidFill>
                    <a:srgbClr val="595959"/>
                  </a:solidFill>
                  <a:latin typeface="Poppins"/>
                  <a:ea typeface="Poppins"/>
                  <a:cs typeface="Poppins"/>
                  <a:sym typeface="Poppins"/>
                </a:rPr>
                <a:t>These lessons have activities that only need minor modifications to eliminate partner work or shared supplies. For these activities, you can have students work solo without preparing extra supplies.</a:t>
              </a:r>
              <a:endParaRPr b="1" sz="1100">
                <a:solidFill>
                  <a:srgbClr val="595959"/>
                </a:solidFill>
                <a:latin typeface="Poppins"/>
                <a:ea typeface="Poppins"/>
                <a:cs typeface="Poppins"/>
                <a:sym typeface="Poppins"/>
              </a:endParaRPr>
            </a:p>
          </p:txBody>
        </p:sp>
        <p:grpSp>
          <p:nvGrpSpPr>
            <p:cNvPr id="62" name="Google Shape;62;p13"/>
            <p:cNvGrpSpPr/>
            <p:nvPr/>
          </p:nvGrpSpPr>
          <p:grpSpPr>
            <a:xfrm>
              <a:off x="812253" y="2133600"/>
              <a:ext cx="1737300" cy="329100"/>
              <a:chOff x="1568178" y="2159825"/>
              <a:chExt cx="1737300" cy="329100"/>
            </a:xfrm>
          </p:grpSpPr>
          <p:sp>
            <p:nvSpPr>
              <p:cNvPr id="63" name="Google Shape;63;p13"/>
              <p:cNvSpPr/>
              <p:nvPr/>
            </p:nvSpPr>
            <p:spPr>
              <a:xfrm>
                <a:off x="1568178" y="2159825"/>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lnSpc>
                    <a:spcPct val="100000"/>
                  </a:lnSpc>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64" name="Google Shape;64;p13"/>
              <p:cNvSpPr/>
              <p:nvPr/>
            </p:nvSpPr>
            <p:spPr>
              <a:xfrm>
                <a:off x="1568178" y="2159825"/>
                <a:ext cx="1737300" cy="329100"/>
              </a:xfrm>
              <a:prstGeom prst="roundRect">
                <a:avLst>
                  <a:gd fmla="val 16667" name="adj"/>
                </a:avLst>
              </a:prstGeom>
              <a:solidFill>
                <a:srgbClr val="79A83D">
                  <a:alpha val="47490"/>
                </a:srgbClr>
              </a:solidFill>
              <a:ln>
                <a:noFill/>
              </a:ln>
            </p:spPr>
            <p:txBody>
              <a:bodyPr anchorCtr="0" anchor="ctr" bIns="91450" lIns="91450" spcFirstLastPara="1" rIns="91450" wrap="square" tIns="91450">
                <a:noAutofit/>
              </a:bodyPr>
              <a:lstStyle/>
              <a:p>
                <a:pPr indent="0" lvl="0" marL="0" rtl="0" algn="ctr">
                  <a:lnSpc>
                    <a:spcPct val="100000"/>
                  </a:lnSpc>
                  <a:spcBef>
                    <a:spcPts val="0"/>
                  </a:spcBef>
                  <a:spcAft>
                    <a:spcPts val="0"/>
                  </a:spcAft>
                  <a:buNone/>
                </a:pPr>
                <a:r>
                  <a:rPr lang="en" sz="1200">
                    <a:solidFill>
                      <a:srgbClr val="434343"/>
                    </a:solidFill>
                    <a:latin typeface="Poppins Medium"/>
                    <a:ea typeface="Poppins Medium"/>
                    <a:cs typeface="Poppins Medium"/>
                    <a:sym typeface="Poppins Medium"/>
                  </a:rPr>
                  <a:t>Ready to Teach</a:t>
                </a:r>
                <a:endParaRPr sz="1200">
                  <a:solidFill>
                    <a:srgbClr val="434343"/>
                  </a:solidFill>
                  <a:latin typeface="Poppins Medium"/>
                  <a:ea typeface="Poppins Medium"/>
                  <a:cs typeface="Poppins Medium"/>
                  <a:sym typeface="Poppins Medium"/>
                </a:endParaRPr>
              </a:p>
            </p:txBody>
          </p:sp>
        </p:grpSp>
      </p:grpSp>
      <p:grpSp>
        <p:nvGrpSpPr>
          <p:cNvPr id="65" name="Google Shape;65;p13"/>
          <p:cNvGrpSpPr/>
          <p:nvPr/>
        </p:nvGrpSpPr>
        <p:grpSpPr>
          <a:xfrm>
            <a:off x="812253" y="3520777"/>
            <a:ext cx="4593772" cy="1056467"/>
            <a:chOff x="812253" y="3710520"/>
            <a:chExt cx="4593772" cy="1056467"/>
          </a:xfrm>
        </p:grpSpPr>
        <p:sp>
          <p:nvSpPr>
            <p:cNvPr id="66" name="Google Shape;66;p13"/>
            <p:cNvSpPr txBox="1"/>
            <p:nvPr/>
          </p:nvSpPr>
          <p:spPr>
            <a:xfrm>
              <a:off x="815725" y="4126787"/>
              <a:ext cx="4590300" cy="6402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also have activities that need small changes so students can work solo, but you’ll need to adjust the supply quantities. We suggest how to adjust the supplies. </a:t>
              </a:r>
              <a:endParaRPr sz="1100">
                <a:solidFill>
                  <a:srgbClr val="595959"/>
                </a:solidFill>
                <a:latin typeface="Poppins"/>
                <a:ea typeface="Poppins"/>
                <a:cs typeface="Poppins"/>
                <a:sym typeface="Poppins"/>
              </a:endParaRPr>
            </a:p>
          </p:txBody>
        </p:sp>
        <p:grpSp>
          <p:nvGrpSpPr>
            <p:cNvPr id="67" name="Google Shape;67;p13"/>
            <p:cNvGrpSpPr/>
            <p:nvPr/>
          </p:nvGrpSpPr>
          <p:grpSpPr>
            <a:xfrm>
              <a:off x="812253" y="3710520"/>
              <a:ext cx="1737300" cy="329100"/>
              <a:chOff x="1568178" y="3725670"/>
              <a:chExt cx="1737300" cy="329100"/>
            </a:xfrm>
          </p:grpSpPr>
          <p:sp>
            <p:nvSpPr>
              <p:cNvPr id="68" name="Google Shape;68;p13"/>
              <p:cNvSpPr/>
              <p:nvPr/>
            </p:nvSpPr>
            <p:spPr>
              <a:xfrm>
                <a:off x="1568178" y="3725670"/>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69" name="Google Shape;69;p13"/>
              <p:cNvSpPr/>
              <p:nvPr/>
            </p:nvSpPr>
            <p:spPr>
              <a:xfrm>
                <a:off x="1568178" y="3725670"/>
                <a:ext cx="1737300" cy="329100"/>
              </a:xfrm>
              <a:prstGeom prst="roundRect">
                <a:avLst>
                  <a:gd fmla="val 16667" name="adj"/>
                </a:avLst>
              </a:prstGeom>
              <a:solidFill>
                <a:srgbClr val="CAAFF6">
                  <a:alpha val="59220"/>
                </a:srgbClr>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Adjust Supplies</a:t>
                </a:r>
                <a:endParaRPr sz="1200">
                  <a:solidFill>
                    <a:srgbClr val="434343"/>
                  </a:solidFill>
                  <a:latin typeface="Poppins Medium"/>
                  <a:ea typeface="Poppins Medium"/>
                  <a:cs typeface="Poppins Medium"/>
                  <a:sym typeface="Poppins Medium"/>
                </a:endParaRPr>
              </a:p>
            </p:txBody>
          </p:sp>
        </p:grpSp>
      </p:grpSp>
      <p:grpSp>
        <p:nvGrpSpPr>
          <p:cNvPr id="70" name="Google Shape;70;p13"/>
          <p:cNvGrpSpPr/>
          <p:nvPr/>
        </p:nvGrpSpPr>
        <p:grpSpPr>
          <a:xfrm>
            <a:off x="807753" y="4812971"/>
            <a:ext cx="4601272" cy="1071685"/>
            <a:chOff x="807753" y="4961177"/>
            <a:chExt cx="4601272" cy="1071685"/>
          </a:xfrm>
        </p:grpSpPr>
        <p:sp>
          <p:nvSpPr>
            <p:cNvPr id="71" name="Google Shape;71;p13"/>
            <p:cNvSpPr txBox="1"/>
            <p:nvPr/>
          </p:nvSpPr>
          <p:spPr>
            <a:xfrm>
              <a:off x="815725" y="5392662"/>
              <a:ext cx="4593300" cy="6402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have activities that require coordinated partner work or messy materials, so we recommend demonstrating the activity for students. Students can make detailed observations.</a:t>
              </a:r>
              <a:endParaRPr sz="1100">
                <a:solidFill>
                  <a:schemeClr val="dk1"/>
                </a:solidFill>
                <a:latin typeface="Poppins"/>
                <a:ea typeface="Poppins"/>
                <a:cs typeface="Poppins"/>
                <a:sym typeface="Poppins"/>
              </a:endParaRPr>
            </a:p>
          </p:txBody>
        </p:sp>
        <p:grpSp>
          <p:nvGrpSpPr>
            <p:cNvPr id="72" name="Google Shape;72;p13"/>
            <p:cNvGrpSpPr/>
            <p:nvPr/>
          </p:nvGrpSpPr>
          <p:grpSpPr>
            <a:xfrm>
              <a:off x="807753" y="4961177"/>
              <a:ext cx="1737300" cy="329100"/>
              <a:chOff x="1568178" y="4966202"/>
              <a:chExt cx="1737300" cy="329100"/>
            </a:xfrm>
          </p:grpSpPr>
          <p:sp>
            <p:nvSpPr>
              <p:cNvPr id="73" name="Google Shape;73;p13"/>
              <p:cNvSpPr/>
              <p:nvPr/>
            </p:nvSpPr>
            <p:spPr>
              <a:xfrm>
                <a:off x="1568178" y="4966202"/>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50775" spcFirstLastPara="1" rIns="50775"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74" name="Google Shape;74;p13"/>
              <p:cNvSpPr/>
              <p:nvPr/>
            </p:nvSpPr>
            <p:spPr>
              <a:xfrm>
                <a:off x="1568178" y="4966202"/>
                <a:ext cx="1737300" cy="329100"/>
              </a:xfrm>
              <a:prstGeom prst="roundRect">
                <a:avLst>
                  <a:gd fmla="val 16667" name="adj"/>
                </a:avLst>
              </a:prstGeom>
              <a:solidFill>
                <a:srgbClr val="FFDF41">
                  <a:alpha val="56980"/>
                </a:srgbClr>
              </a:solidFill>
              <a:ln>
                <a:noFill/>
              </a:ln>
            </p:spPr>
            <p:txBody>
              <a:bodyPr anchorCtr="0" anchor="ctr" bIns="91450" lIns="50775" spcFirstLastPara="1" rIns="50775"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Demo Activity</a:t>
                </a:r>
                <a:endParaRPr sz="1200">
                  <a:solidFill>
                    <a:srgbClr val="434343"/>
                  </a:solidFill>
                  <a:latin typeface="Poppins Medium"/>
                  <a:ea typeface="Poppins Medium"/>
                  <a:cs typeface="Poppins Medium"/>
                  <a:sym typeface="Poppins Medium"/>
                </a:endParaRPr>
              </a:p>
            </p:txBody>
          </p:sp>
        </p:grpSp>
      </p:grpSp>
      <p:grpSp>
        <p:nvGrpSpPr>
          <p:cNvPr id="75" name="Google Shape;75;p13"/>
          <p:cNvGrpSpPr/>
          <p:nvPr/>
        </p:nvGrpSpPr>
        <p:grpSpPr>
          <a:xfrm>
            <a:off x="807750" y="6120384"/>
            <a:ext cx="4593300" cy="812566"/>
            <a:chOff x="807750" y="6077712"/>
            <a:chExt cx="4593300" cy="812566"/>
          </a:xfrm>
        </p:grpSpPr>
        <p:sp>
          <p:nvSpPr>
            <p:cNvPr id="76" name="Google Shape;76;p13"/>
            <p:cNvSpPr txBox="1"/>
            <p:nvPr/>
          </p:nvSpPr>
          <p:spPr>
            <a:xfrm>
              <a:off x="807750" y="6489178"/>
              <a:ext cx="4593300" cy="4011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have activities that require specialized materials or adult help. We suggest an alternative activity to do instead.</a:t>
              </a:r>
              <a:endParaRPr sz="1100">
                <a:solidFill>
                  <a:srgbClr val="595959"/>
                </a:solidFill>
                <a:latin typeface="Poppins"/>
                <a:ea typeface="Poppins"/>
                <a:cs typeface="Poppins"/>
                <a:sym typeface="Poppins"/>
              </a:endParaRPr>
            </a:p>
          </p:txBody>
        </p:sp>
        <p:grpSp>
          <p:nvGrpSpPr>
            <p:cNvPr id="77" name="Google Shape;77;p13"/>
            <p:cNvGrpSpPr/>
            <p:nvPr/>
          </p:nvGrpSpPr>
          <p:grpSpPr>
            <a:xfrm>
              <a:off x="812253" y="6077712"/>
              <a:ext cx="1737300" cy="329100"/>
              <a:chOff x="1568178" y="6077712"/>
              <a:chExt cx="1737300" cy="329100"/>
            </a:xfrm>
          </p:grpSpPr>
          <p:sp>
            <p:nvSpPr>
              <p:cNvPr id="78" name="Google Shape;78;p13"/>
              <p:cNvSpPr/>
              <p:nvPr/>
            </p:nvSpPr>
            <p:spPr>
              <a:xfrm>
                <a:off x="1568178" y="6077712"/>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79" name="Google Shape;79;p13"/>
              <p:cNvSpPr/>
              <p:nvPr/>
            </p:nvSpPr>
            <p:spPr>
              <a:xfrm>
                <a:off x="1568178" y="6077712"/>
                <a:ext cx="1737300" cy="329100"/>
              </a:xfrm>
              <a:prstGeom prst="roundRect">
                <a:avLst>
                  <a:gd fmla="val 16667" name="adj"/>
                </a:avLst>
              </a:prstGeom>
              <a:solidFill>
                <a:srgbClr val="F86841">
                  <a:alpha val="43580"/>
                </a:srgbClr>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Substitute Activity</a:t>
                </a:r>
                <a:endParaRPr sz="1200">
                  <a:solidFill>
                    <a:srgbClr val="434343"/>
                  </a:solidFill>
                  <a:latin typeface="Poppins Medium"/>
                  <a:ea typeface="Poppins Medium"/>
                  <a:cs typeface="Poppins Medium"/>
                  <a:sym typeface="Poppins Medium"/>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aphicFrame>
        <p:nvGraphicFramePr>
          <p:cNvPr id="84" name="Google Shape;84;p14"/>
          <p:cNvGraphicFramePr/>
          <p:nvPr/>
        </p:nvGraphicFramePr>
        <p:xfrm>
          <a:off x="813825" y="1234440"/>
          <a:ext cx="3000000" cy="3000000"/>
        </p:xfrm>
        <a:graphic>
          <a:graphicData uri="http://schemas.openxmlformats.org/drawingml/2006/table">
            <a:tbl>
              <a:tblPr>
                <a:noFill/>
                <a:tableStyleId>{FDF6A0D5-6415-4A7A-84D2-6EF752461DF7}</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your biceps bulge?</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1 index card, 2 paper clips, 1 dot sticker, 18” of string and the </a:t>
                      </a:r>
                      <a:r>
                        <a:rPr i="1" lang="en" sz="1000">
                          <a:solidFill>
                            <a:srgbClr val="595959"/>
                          </a:solidFill>
                          <a:latin typeface="Poppins"/>
                          <a:ea typeface="Poppins"/>
                          <a:cs typeface="Poppins"/>
                          <a:sym typeface="Poppins"/>
                        </a:rPr>
                        <a:t>Robot Finger </a:t>
                      </a:r>
                      <a:r>
                        <a:rPr lang="en" sz="1000">
                          <a:solidFill>
                            <a:srgbClr val="595959"/>
                          </a:solidFill>
                          <a:latin typeface="Poppins"/>
                          <a:ea typeface="Poppins"/>
                          <a:cs typeface="Poppins"/>
                          <a:sym typeface="Poppins"/>
                        </a:rPr>
                        <a:t>t</a:t>
                      </a:r>
                      <a:r>
                        <a:rPr lang="en" sz="1000">
                          <a:solidFill>
                            <a:srgbClr val="595959"/>
                          </a:solidFill>
                          <a:latin typeface="Poppins"/>
                          <a:ea typeface="Poppins"/>
                          <a:cs typeface="Poppins"/>
                          <a:sym typeface="Poppins"/>
                        </a:rPr>
                        <a:t>emplate (a digital version will not work). </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do people who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are blind see?</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1 index card, 2 dot stickers, 1 credit card-sized magnifier and the </a:t>
                      </a:r>
                      <a:r>
                        <a:rPr i="1" lang="en" sz="1000">
                          <a:solidFill>
                            <a:srgbClr val="595959"/>
                          </a:solidFill>
                          <a:latin typeface="Poppins"/>
                          <a:ea typeface="Poppins"/>
                          <a:cs typeface="Poppins"/>
                          <a:sym typeface="Poppins"/>
                        </a:rPr>
                        <a:t>Front of the Eye</a:t>
                      </a:r>
                      <a:r>
                        <a:rPr lang="en" sz="1000">
                          <a:solidFill>
                            <a:srgbClr val="595959"/>
                          </a:solidFill>
                          <a:latin typeface="Poppins"/>
                          <a:ea typeface="Poppins"/>
                          <a:cs typeface="Poppins"/>
                          <a:sym typeface="Poppins"/>
                        </a:rPr>
                        <a:t> template (a digital version will not work). </a:t>
                      </a:r>
                      <a:endParaRPr sz="1000">
                        <a:solidFill>
                          <a:srgbClr val="595959"/>
                        </a:solidFill>
                        <a:highlight>
                          <a:srgbClr val="FFFF00"/>
                        </a:highlight>
                        <a:latin typeface="Poppins"/>
                        <a:ea typeface="Poppins"/>
                        <a:cs typeface="Poppins"/>
                        <a:sym typeface="Poppins"/>
                      </a:endParaRPr>
                    </a:p>
                  </a:txBody>
                  <a:tcPr marT="63500" marB="63500"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can some animals see in the dark</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Students can do the first part of the activity with a mirror in a dark room</a:t>
                      </a:r>
                      <a:r>
                        <a:rPr lang="en" sz="1000">
                          <a:solidFill>
                            <a:srgbClr val="595959"/>
                          </a:solidFill>
                          <a:latin typeface="Poppins"/>
                          <a:ea typeface="Poppins"/>
                          <a:cs typeface="Poppins"/>
                          <a:sym typeface="Poppins"/>
                        </a:rPr>
                        <a:t>, observing</a:t>
                      </a:r>
                      <a:r>
                        <a:rPr lang="en" sz="1000">
                          <a:solidFill>
                            <a:srgbClr val="595959"/>
                          </a:solidFill>
                          <a:latin typeface="Poppins"/>
                          <a:ea typeface="Poppins"/>
                          <a:cs typeface="Poppins"/>
                          <a:sym typeface="Poppins"/>
                        </a:rPr>
                        <a:t> their eyes as they turn the lights on and off. (Step 7 shows what happens.) </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do Steps 8 - 15 solo. Send students home with their eye model to complete the remaining steps with a partner.</a:t>
                      </a:r>
                      <a:endParaRPr b="1" sz="1000">
                        <a:solidFill>
                          <a:srgbClr val="595959"/>
                        </a:solidFill>
                        <a:latin typeface="Poppins"/>
                        <a:ea typeface="Poppins"/>
                        <a:cs typeface="Poppins"/>
                        <a:sym typeface="Poppins"/>
                      </a:endParaRPr>
                    </a:p>
                  </a:txBody>
                  <a:tcPr marT="63500" marB="63500"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need their eye model and the </a:t>
                      </a:r>
                      <a:r>
                        <a:rPr i="1" lang="en" sz="1000">
                          <a:solidFill>
                            <a:srgbClr val="595959"/>
                          </a:solidFill>
                          <a:latin typeface="Poppins"/>
                          <a:ea typeface="Poppins"/>
                          <a:cs typeface="Poppins"/>
                          <a:sym typeface="Poppins"/>
                        </a:rPr>
                        <a:t>Pupil Card</a:t>
                      </a:r>
                      <a:r>
                        <a:rPr lang="en" sz="1000">
                          <a:solidFill>
                            <a:srgbClr val="595959"/>
                          </a:solidFill>
                          <a:latin typeface="Poppins"/>
                          <a:ea typeface="Poppins"/>
                          <a:cs typeface="Poppins"/>
                          <a:sym typeface="Poppins"/>
                        </a:rPr>
                        <a:t> template. </a:t>
                      </a:r>
                      <a:r>
                        <a:rPr lang="en" sz="1000">
                          <a:solidFill>
                            <a:srgbClr val="595959"/>
                          </a:solidFill>
                          <a:latin typeface="Poppins"/>
                          <a:ea typeface="Poppins"/>
                          <a:cs typeface="Poppins"/>
                          <a:sym typeface="Poppins"/>
                        </a:rPr>
                        <a:t>Students can do the first part of the activity with a mirror in a dark room.</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should observe their eyes as they turn the lights on and off. (Step 7 shows what happens.) Students can do Steps 8 - 15 solo but need a partner for the final steps.</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does your brain control your body?</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a:t>
                      </a:r>
                      <a:r>
                        <a:rPr lang="en" sz="1000">
                          <a:solidFill>
                            <a:srgbClr val="595959"/>
                          </a:solidFill>
                          <a:latin typeface="Poppins"/>
                          <a:ea typeface="Poppins"/>
                          <a:cs typeface="Poppins"/>
                          <a:sym typeface="Poppins"/>
                        </a:rPr>
                        <a:t>udents do the lesson’s 2 short activities during class.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The reflex test activity requires two people, so you can assign this for students to complete at home with a partner. </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lesson’s 2 short activities at home</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The reflex test activity requires two people.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the </a:t>
                      </a:r>
                      <a:r>
                        <a:rPr i="1" lang="en" sz="1000">
                          <a:solidFill>
                            <a:srgbClr val="595959"/>
                          </a:solidFill>
                          <a:latin typeface="Poppins"/>
                          <a:ea typeface="Poppins"/>
                          <a:cs typeface="Poppins"/>
                          <a:sym typeface="Poppins"/>
                        </a:rPr>
                        <a:t>Think Fast! </a:t>
                      </a:r>
                      <a:r>
                        <a:rPr lang="en" sz="1000">
                          <a:solidFill>
                            <a:srgbClr val="595959"/>
                          </a:solidFill>
                          <a:latin typeface="Poppins"/>
                          <a:ea typeface="Poppins"/>
                          <a:cs typeface="Poppins"/>
                          <a:sym typeface="Poppins"/>
                        </a:rPr>
                        <a:t>worksheet </a:t>
                      </a:r>
                      <a:r>
                        <a:rPr lang="en" sz="1000">
                          <a:solidFill>
                            <a:srgbClr val="595959"/>
                          </a:solidFill>
                          <a:latin typeface="Poppins"/>
                          <a:ea typeface="Poppins"/>
                          <a:cs typeface="Poppins"/>
                          <a:sym typeface="Poppins"/>
                        </a:rPr>
                        <a:t>(or assign the digital copy).</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85" name="Google Shape;85;p14"/>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2</a:t>
            </a:r>
            <a:endParaRPr sz="1300">
              <a:solidFill>
                <a:srgbClr val="7E7E7E"/>
              </a:solidFill>
              <a:latin typeface="Poppins"/>
              <a:ea typeface="Poppins"/>
              <a:cs typeface="Poppins"/>
              <a:sym typeface="Poppins"/>
            </a:endParaRPr>
          </a:p>
        </p:txBody>
      </p:sp>
      <p:grpSp>
        <p:nvGrpSpPr>
          <p:cNvPr id="86" name="Google Shape;86;p14"/>
          <p:cNvGrpSpPr/>
          <p:nvPr/>
        </p:nvGrpSpPr>
        <p:grpSpPr>
          <a:xfrm>
            <a:off x="813816" y="1588250"/>
            <a:ext cx="1846800" cy="5573700"/>
            <a:chOff x="813816" y="1588250"/>
            <a:chExt cx="1846800" cy="5573700"/>
          </a:xfrm>
        </p:grpSpPr>
        <p:sp>
          <p:nvSpPr>
            <p:cNvPr id="87" name="Google Shape;87;p14"/>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4"/>
            <p:cNvGrpSpPr/>
            <p:nvPr/>
          </p:nvGrpSpPr>
          <p:grpSpPr>
            <a:xfrm>
              <a:off x="899027" y="1938528"/>
              <a:ext cx="1280105" cy="4315968"/>
              <a:chOff x="899027" y="1938528"/>
              <a:chExt cx="1280105" cy="4315968"/>
            </a:xfrm>
          </p:grpSpPr>
          <p:grpSp>
            <p:nvGrpSpPr>
              <p:cNvPr id="89" name="Google Shape;89;p14"/>
              <p:cNvGrpSpPr/>
              <p:nvPr/>
            </p:nvGrpSpPr>
            <p:grpSpPr>
              <a:xfrm>
                <a:off x="899033" y="1938528"/>
                <a:ext cx="1280100" cy="219600"/>
                <a:chOff x="1037158" y="2002771"/>
                <a:chExt cx="1280100" cy="219600"/>
              </a:xfrm>
            </p:grpSpPr>
            <p:sp>
              <p:nvSpPr>
                <p:cNvPr id="90" name="Google Shape;90;p14"/>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1" name="Google Shape;91;p14"/>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92" name="Google Shape;92;p14"/>
              <p:cNvGrpSpPr/>
              <p:nvPr/>
            </p:nvGrpSpPr>
            <p:grpSpPr>
              <a:xfrm>
                <a:off x="899027" y="4700016"/>
                <a:ext cx="1280100" cy="219600"/>
                <a:chOff x="899027" y="4672372"/>
                <a:chExt cx="1280100" cy="219600"/>
              </a:xfrm>
            </p:grpSpPr>
            <p:sp>
              <p:nvSpPr>
                <p:cNvPr id="93" name="Google Shape;93;p14"/>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4" name="Google Shape;94;p14"/>
                <p:cNvSpPr/>
                <p:nvPr/>
              </p:nvSpPr>
              <p:spPr>
                <a:xfrm>
                  <a:off x="899027" y="4672372"/>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95" name="Google Shape;95;p14"/>
              <p:cNvGrpSpPr/>
              <p:nvPr/>
            </p:nvGrpSpPr>
            <p:grpSpPr>
              <a:xfrm>
                <a:off x="899028" y="3364992"/>
                <a:ext cx="1280100" cy="219600"/>
                <a:chOff x="899028" y="3337573"/>
                <a:chExt cx="1280100" cy="219600"/>
              </a:xfrm>
            </p:grpSpPr>
            <p:sp>
              <p:nvSpPr>
                <p:cNvPr id="96" name="Google Shape;96;p14"/>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7" name="Google Shape;97;p14"/>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98" name="Google Shape;98;p14"/>
              <p:cNvGrpSpPr/>
              <p:nvPr/>
            </p:nvGrpSpPr>
            <p:grpSpPr>
              <a:xfrm>
                <a:off x="899033" y="6025896"/>
                <a:ext cx="1280100" cy="228600"/>
                <a:chOff x="899033" y="6025896"/>
                <a:chExt cx="1280100" cy="228600"/>
              </a:xfrm>
            </p:grpSpPr>
            <p:sp>
              <p:nvSpPr>
                <p:cNvPr id="99" name="Google Shape;99;p14"/>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00" name="Google Shape;100;p14"/>
                <p:cNvSpPr/>
                <p:nvPr/>
              </p:nvSpPr>
              <p:spPr>
                <a:xfrm>
                  <a:off x="899033" y="6025896"/>
                  <a:ext cx="1280100" cy="228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101" name="Google Shape;101;p14"/>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4</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Human Machine</a:t>
            </a:r>
            <a:endParaRPr b="1">
              <a:solidFill>
                <a:srgbClr val="4999ED"/>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graphicFrame>
        <p:nvGraphicFramePr>
          <p:cNvPr id="106" name="Google Shape;106;p15"/>
          <p:cNvGraphicFramePr/>
          <p:nvPr/>
        </p:nvGraphicFramePr>
        <p:xfrm>
          <a:off x="813825" y="1234440"/>
          <a:ext cx="3000000" cy="3000000"/>
        </p:xfrm>
        <a:graphic>
          <a:graphicData uri="http://schemas.openxmlformats.org/drawingml/2006/table">
            <a:tbl>
              <a:tblPr>
                <a:noFill/>
                <a:tableStyleId>{FDF6A0D5-6415-4A7A-84D2-6EF752461DF7}</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lang="en" sz="1000">
                          <a:solidFill>
                            <a:srgbClr val="595959"/>
                          </a:solidFill>
                          <a:uFill>
                            <a:noFill/>
                          </a:uFill>
                          <a:latin typeface="Poppins"/>
                          <a:ea typeface="Poppins"/>
                          <a:cs typeface="Poppins"/>
                          <a:sym typeface="Poppins"/>
                          <a:hlinkClick r:id="rId5">
                            <a:extLst>
                              <a:ext uri="{A12FA001-AC4F-418D-AE19-62706E023703}">
                                <ahyp:hlinkClr val="tx"/>
                              </a:ext>
                            </a:extLst>
                          </a:hlinkClick>
                        </a:rPr>
                        <a:t>.</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Could a volcano pop up where you live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each student complete one portion of the Volcano Mapping on their own.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You will need 2x as many </a:t>
                      </a:r>
                      <a:r>
                        <a:rPr i="1" lang="en" sz="1000">
                          <a:solidFill>
                            <a:srgbClr val="595959"/>
                          </a:solidFill>
                          <a:latin typeface="Poppins"/>
                          <a:ea typeface="Poppins"/>
                          <a:cs typeface="Poppins"/>
                          <a:sym typeface="Poppins"/>
                        </a:rPr>
                        <a:t>Volcano Mapping</a:t>
                      </a:r>
                      <a:r>
                        <a:rPr lang="en" sz="1000">
                          <a:solidFill>
                            <a:srgbClr val="595959"/>
                          </a:solidFill>
                          <a:latin typeface="Poppins"/>
                          <a:ea typeface="Poppins"/>
                          <a:cs typeface="Poppins"/>
                          <a:sym typeface="Poppins"/>
                        </a:rPr>
                        <a:t> printouts. Collect the maps and assemble them as described in the step-by-step activity instructions.</a:t>
                      </a:r>
                      <a:endParaRPr b="1"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the </a:t>
                      </a:r>
                      <a:r>
                        <a:rPr i="1" lang="en" sz="1000">
                          <a:solidFill>
                            <a:srgbClr val="595959"/>
                          </a:solidFill>
                          <a:latin typeface="Poppins"/>
                          <a:ea typeface="Poppins"/>
                          <a:cs typeface="Poppins"/>
                          <a:sym typeface="Poppins"/>
                        </a:rPr>
                        <a:t>Volcano Mapping</a:t>
                      </a:r>
                      <a:r>
                        <a:rPr lang="en" sz="1000">
                          <a:solidFill>
                            <a:srgbClr val="595959"/>
                          </a:solidFill>
                          <a:latin typeface="Poppins"/>
                          <a:ea typeface="Poppins"/>
                          <a:cs typeface="Poppins"/>
                          <a:sym typeface="Poppins"/>
                        </a:rPr>
                        <a:t> and </a:t>
                      </a:r>
                      <a:r>
                        <a:rPr i="1" lang="en" sz="1000">
                          <a:solidFill>
                            <a:srgbClr val="595959"/>
                          </a:solidFill>
                          <a:latin typeface="Poppins"/>
                          <a:ea typeface="Poppins"/>
                          <a:cs typeface="Poppins"/>
                          <a:sym typeface="Poppins"/>
                        </a:rPr>
                        <a:t>Volcano Discoveries </a:t>
                      </a:r>
                      <a:r>
                        <a:rPr lang="en" sz="1000">
                          <a:solidFill>
                            <a:srgbClr val="595959"/>
                          </a:solidFill>
                          <a:latin typeface="Poppins"/>
                          <a:ea typeface="Poppins"/>
                          <a:cs typeface="Poppins"/>
                          <a:sym typeface="Poppins"/>
                        </a:rPr>
                        <a:t>printouts (or assign the digital versions).</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complete a portion of the map on their own and then share what the maps look like over video conference.</a:t>
                      </a:r>
                      <a:endParaRPr b="1"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some volcanoes explode?</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a cup</a:t>
                      </a:r>
                      <a:r>
                        <a:rPr lang="en" sz="1000">
                          <a:solidFill>
                            <a:srgbClr val="595959"/>
                          </a:solidFill>
                          <a:latin typeface="Poppins"/>
                          <a:ea typeface="Poppins"/>
                          <a:cs typeface="Poppins"/>
                          <a:sym typeface="Poppins"/>
                        </a:rPr>
                        <a:t> with thick lava and a cup with thin lava and have your students make observations as you demo the activity</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Provide students with the </a:t>
                      </a:r>
                      <a:r>
                        <a:rPr i="1" lang="en" sz="1000">
                          <a:solidFill>
                            <a:srgbClr val="595959"/>
                          </a:solidFill>
                          <a:latin typeface="Poppins"/>
                          <a:ea typeface="Poppins"/>
                          <a:cs typeface="Poppins"/>
                          <a:sym typeface="Poppins"/>
                        </a:rPr>
                        <a:t>Lava Experiments</a:t>
                      </a:r>
                      <a:r>
                        <a:rPr lang="en" sz="1000">
                          <a:solidFill>
                            <a:srgbClr val="595959"/>
                          </a:solidFill>
                          <a:latin typeface="Poppins"/>
                          <a:ea typeface="Poppins"/>
                          <a:cs typeface="Poppins"/>
                          <a:sym typeface="Poppins"/>
                        </a:rPr>
                        <a:t> worksheet so they can record their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the activity and demo over video conference.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the </a:t>
                      </a:r>
                      <a:r>
                        <a:rPr i="1" lang="en" sz="1000">
                          <a:solidFill>
                            <a:srgbClr val="595959"/>
                          </a:solidFill>
                          <a:latin typeface="Poppins"/>
                          <a:ea typeface="Poppins"/>
                          <a:cs typeface="Poppins"/>
                          <a:sym typeface="Poppins"/>
                        </a:rPr>
                        <a:t>Lava Experiments</a:t>
                      </a:r>
                      <a:r>
                        <a:rPr lang="en" sz="1000">
                          <a:solidFill>
                            <a:srgbClr val="595959"/>
                          </a:solidFill>
                          <a:latin typeface="Poppins"/>
                          <a:ea typeface="Poppins"/>
                          <a:cs typeface="Poppins"/>
                          <a:sym typeface="Poppins"/>
                        </a:rPr>
                        <a:t> worksheet (or assign the digital version) so they can record their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Will a mountain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last forever?</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containers with sugar cubes and have your students make observations as you demo the activity.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Provide students with the </a:t>
                      </a:r>
                      <a:r>
                        <a:rPr i="1" lang="en" sz="1000">
                          <a:solidFill>
                            <a:srgbClr val="595959"/>
                          </a:solidFill>
                          <a:latin typeface="Poppins"/>
                          <a:ea typeface="Poppins"/>
                          <a:cs typeface="Poppins"/>
                          <a:sym typeface="Poppins"/>
                        </a:rPr>
                        <a:t>Sugar Shake Data</a:t>
                      </a:r>
                      <a:r>
                        <a:rPr lang="en" sz="1000">
                          <a:solidFill>
                            <a:srgbClr val="595959"/>
                          </a:solidFill>
                          <a:latin typeface="Poppins"/>
                          <a:ea typeface="Poppins"/>
                          <a:cs typeface="Poppins"/>
                          <a:sym typeface="Poppins"/>
                        </a:rPr>
                        <a:t> worksheet so they can record their observations. </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a:t>
                      </a:r>
                      <a:r>
                        <a:rPr lang="en" sz="1000">
                          <a:solidFill>
                            <a:srgbClr val="595959"/>
                          </a:solidFill>
                          <a:latin typeface="Poppins"/>
                          <a:ea typeface="Poppins"/>
                          <a:cs typeface="Poppins"/>
                          <a:sym typeface="Poppins"/>
                        </a:rPr>
                        <a:t> up the activity and demo over video conference.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the </a:t>
                      </a:r>
                      <a:r>
                        <a:rPr i="1" lang="en" sz="1000">
                          <a:solidFill>
                            <a:srgbClr val="595959"/>
                          </a:solidFill>
                          <a:latin typeface="Poppins"/>
                          <a:ea typeface="Poppins"/>
                          <a:cs typeface="Poppins"/>
                          <a:sym typeface="Poppins"/>
                        </a:rPr>
                        <a:t>Sugar Shake Data</a:t>
                      </a:r>
                      <a:r>
                        <a:rPr lang="en" sz="1000">
                          <a:solidFill>
                            <a:srgbClr val="595959"/>
                          </a:solidFill>
                          <a:latin typeface="Poppins"/>
                          <a:ea typeface="Poppins"/>
                          <a:cs typeface="Poppins"/>
                          <a:sym typeface="Poppins"/>
                        </a:rPr>
                        <a:t> worksheet (or assign the digital version) so they can record their observations.</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could you survive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a landslide?</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9525">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10 Post-Its and the </a:t>
                      </a:r>
                      <a:r>
                        <a:rPr i="1" lang="en" sz="1000">
                          <a:solidFill>
                            <a:srgbClr val="595959"/>
                          </a:solidFill>
                          <a:latin typeface="Poppins"/>
                          <a:ea typeface="Poppins"/>
                          <a:cs typeface="Poppins"/>
                          <a:sym typeface="Poppins"/>
                        </a:rPr>
                        <a:t>Saving My Slide-City Home</a:t>
                      </a:r>
                      <a:r>
                        <a:rPr lang="en" sz="1000">
                          <a:solidFill>
                            <a:srgbClr val="595959"/>
                          </a:solidFill>
                          <a:latin typeface="Poppins"/>
                          <a:ea typeface="Poppins"/>
                          <a:cs typeface="Poppins"/>
                          <a:sym typeface="Poppins"/>
                        </a:rPr>
                        <a:t> worksheet (or assign the digital version).</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This activity includes a group brainstorm. If possible, have students brainstorm together virtually.</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9525">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r>
            </a:tbl>
          </a:graphicData>
        </a:graphic>
      </p:graphicFrame>
      <p:sp>
        <p:nvSpPr>
          <p:cNvPr id="107" name="Google Shape;107;p15"/>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3</a:t>
            </a:r>
            <a:endParaRPr sz="1300">
              <a:solidFill>
                <a:srgbClr val="7E7E7E"/>
              </a:solidFill>
              <a:latin typeface="Poppins"/>
              <a:ea typeface="Poppins"/>
              <a:cs typeface="Poppins"/>
              <a:sym typeface="Poppins"/>
            </a:endParaRPr>
          </a:p>
        </p:txBody>
      </p:sp>
      <p:grpSp>
        <p:nvGrpSpPr>
          <p:cNvPr id="108" name="Google Shape;108;p15"/>
          <p:cNvGrpSpPr/>
          <p:nvPr/>
        </p:nvGrpSpPr>
        <p:grpSpPr>
          <a:xfrm>
            <a:off x="813816" y="1588250"/>
            <a:ext cx="1846800" cy="5573700"/>
            <a:chOff x="813816" y="1588250"/>
            <a:chExt cx="1846800" cy="5573700"/>
          </a:xfrm>
        </p:grpSpPr>
        <p:sp>
          <p:nvSpPr>
            <p:cNvPr id="109" name="Google Shape;109;p15"/>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15"/>
            <p:cNvGrpSpPr/>
            <p:nvPr/>
          </p:nvGrpSpPr>
          <p:grpSpPr>
            <a:xfrm>
              <a:off x="899027" y="1938528"/>
              <a:ext cx="1280105" cy="4315968"/>
              <a:chOff x="899027" y="1938528"/>
              <a:chExt cx="1280105" cy="4315968"/>
            </a:xfrm>
          </p:grpSpPr>
          <p:grpSp>
            <p:nvGrpSpPr>
              <p:cNvPr id="111" name="Google Shape;111;p15"/>
              <p:cNvGrpSpPr/>
              <p:nvPr/>
            </p:nvGrpSpPr>
            <p:grpSpPr>
              <a:xfrm>
                <a:off x="899033" y="1938528"/>
                <a:ext cx="1280100" cy="219600"/>
                <a:chOff x="1037158" y="2002771"/>
                <a:chExt cx="1280100" cy="219600"/>
              </a:xfrm>
            </p:grpSpPr>
            <p:sp>
              <p:nvSpPr>
                <p:cNvPr id="112" name="Google Shape;112;p15"/>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13" name="Google Shape;113;p15"/>
                <p:cNvSpPr/>
                <p:nvPr/>
              </p:nvSpPr>
              <p:spPr>
                <a:xfrm>
                  <a:off x="1037158" y="2002771"/>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114" name="Google Shape;114;p15"/>
              <p:cNvGrpSpPr/>
              <p:nvPr/>
            </p:nvGrpSpPr>
            <p:grpSpPr>
              <a:xfrm>
                <a:off x="899027" y="4700016"/>
                <a:ext cx="1280100" cy="219600"/>
                <a:chOff x="899027" y="4672372"/>
                <a:chExt cx="1280100" cy="219600"/>
              </a:xfrm>
            </p:grpSpPr>
            <p:sp>
              <p:nvSpPr>
                <p:cNvPr id="115" name="Google Shape;115;p15"/>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16" name="Google Shape;116;p15"/>
                <p:cNvSpPr/>
                <p:nvPr/>
              </p:nvSpPr>
              <p:spPr>
                <a:xfrm>
                  <a:off x="899027" y="4672372"/>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17" name="Google Shape;117;p15"/>
              <p:cNvGrpSpPr/>
              <p:nvPr/>
            </p:nvGrpSpPr>
            <p:grpSpPr>
              <a:xfrm>
                <a:off x="899028" y="3364992"/>
                <a:ext cx="1280100" cy="219600"/>
                <a:chOff x="899028" y="3337573"/>
                <a:chExt cx="1280100" cy="219600"/>
              </a:xfrm>
            </p:grpSpPr>
            <p:sp>
              <p:nvSpPr>
                <p:cNvPr id="118" name="Google Shape;118;p15"/>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19" name="Google Shape;119;p15"/>
                <p:cNvSpPr/>
                <p:nvPr/>
              </p:nvSpPr>
              <p:spPr>
                <a:xfrm>
                  <a:off x="899028" y="3337573"/>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r>
                    <a:rPr lang="en" sz="900">
                      <a:solidFill>
                        <a:srgbClr val="333333"/>
                      </a:solidFill>
                      <a:latin typeface="Poppins Medium"/>
                      <a:ea typeface="Poppins Medium"/>
                      <a:cs typeface="Poppins Medium"/>
                      <a:sym typeface="Poppins Medium"/>
                    </a:rPr>
                    <a:t> </a:t>
                  </a:r>
                  <a:endParaRPr sz="900">
                    <a:solidFill>
                      <a:srgbClr val="333333"/>
                    </a:solidFill>
                    <a:latin typeface="Poppins Medium"/>
                    <a:ea typeface="Poppins Medium"/>
                    <a:cs typeface="Poppins Medium"/>
                    <a:sym typeface="Poppins Medium"/>
                  </a:endParaRPr>
                </a:p>
              </p:txBody>
            </p:sp>
          </p:grpSp>
          <p:grpSp>
            <p:nvGrpSpPr>
              <p:cNvPr id="120" name="Google Shape;120;p15"/>
              <p:cNvGrpSpPr/>
              <p:nvPr/>
            </p:nvGrpSpPr>
            <p:grpSpPr>
              <a:xfrm>
                <a:off x="899033" y="6025896"/>
                <a:ext cx="1280100" cy="228600"/>
                <a:chOff x="899033" y="6025896"/>
                <a:chExt cx="1280100" cy="228600"/>
              </a:xfrm>
            </p:grpSpPr>
            <p:sp>
              <p:nvSpPr>
                <p:cNvPr id="121" name="Google Shape;121;p15"/>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22" name="Google Shape;122;p15"/>
                <p:cNvSpPr/>
                <p:nvPr/>
              </p:nvSpPr>
              <p:spPr>
                <a:xfrm>
                  <a:off x="899033" y="6025896"/>
                  <a:ext cx="1280100" cy="228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123" name="Google Shape;123;p15"/>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4</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Birth of Rocks</a:t>
            </a:r>
            <a:endParaRPr b="1">
              <a:solidFill>
                <a:srgbClr val="4999ED"/>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graphicFrame>
        <p:nvGraphicFramePr>
          <p:cNvPr id="128" name="Google Shape;128;p16"/>
          <p:cNvGraphicFramePr/>
          <p:nvPr/>
        </p:nvGraphicFramePr>
        <p:xfrm>
          <a:off x="813825" y="1234440"/>
          <a:ext cx="3000000" cy="3000000"/>
        </p:xfrm>
        <a:graphic>
          <a:graphicData uri="http://schemas.openxmlformats.org/drawingml/2006/table">
            <a:tbl>
              <a:tblPr>
                <a:noFill/>
                <a:tableStyleId>{FDF6A0D5-6415-4A7A-84D2-6EF752461DF7}</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far can a whisper travel</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do the first part of the activity on their own (Step 1 - 8).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Partner steps can be completed at a distance if the teacher is able to help tie the two phone strings together (Step 10).</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1 paper cup, 1 paper clip and 6 feet of string.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do the first part of the activity solo (Step 1 - 8). They will need a partner and extra supplies for the remaining steps. </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would happen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if you screamed in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outer space?</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This lesson has two activities. For the first, you need 1</a:t>
                      </a:r>
                      <a:r>
                        <a:rPr lang="en" sz="1000">
                          <a:solidFill>
                            <a:srgbClr val="595959"/>
                          </a:solidFill>
                          <a:latin typeface="Poppins"/>
                          <a:ea typeface="Poppins"/>
                          <a:cs typeface="Poppins"/>
                          <a:sym typeface="Poppins"/>
                        </a:rPr>
                        <a:t> balloon</a:t>
                      </a:r>
                      <a:r>
                        <a:rPr lang="en" sz="1000">
                          <a:solidFill>
                            <a:srgbClr val="595959"/>
                          </a:solidFill>
                          <a:latin typeface="Poppins"/>
                          <a:ea typeface="Poppins"/>
                          <a:cs typeface="Poppins"/>
                          <a:sym typeface="Poppins"/>
                        </a:rPr>
                        <a:t> and 1 binder clip per student. Have students do the </a:t>
                      </a:r>
                      <a:r>
                        <a:rPr lang="en" sz="1000" u="sng">
                          <a:solidFill>
                            <a:srgbClr val="1A73E8"/>
                          </a:solidFill>
                          <a:latin typeface="Poppins Medium"/>
                          <a:ea typeface="Poppins Medium"/>
                          <a:cs typeface="Poppins Medium"/>
                          <a:sym typeface="Poppins Medium"/>
                          <a:hlinkClick r:id="rId5">
                            <a:extLst>
                              <a:ext uri="{A12FA001-AC4F-418D-AE19-62706E023703}">
                                <ahyp:hlinkClr val="tx"/>
                              </a:ext>
                            </a:extLst>
                          </a:hlinkClick>
                        </a:rPr>
                        <a:t>activity</a:t>
                      </a:r>
                      <a:r>
                        <a:rPr lang="en" sz="1000">
                          <a:solidFill>
                            <a:srgbClr val="595959"/>
                          </a:solidFill>
                          <a:latin typeface="Poppins"/>
                          <a:ea typeface="Poppins"/>
                          <a:cs typeface="Poppins"/>
                          <a:sym typeface="Poppins"/>
                        </a:rPr>
                        <a:t> solo, holding  their own balloon while they make sounds.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For the second activity, watch Steps 4 - 6 of the step-by-step instructions. </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This lesson has two activities. For the first, you need 1</a:t>
                      </a:r>
                      <a:r>
                        <a:rPr lang="en" sz="1000">
                          <a:solidFill>
                            <a:schemeClr val="dk2"/>
                          </a:solidFill>
                          <a:latin typeface="Poppins"/>
                          <a:ea typeface="Poppins"/>
                          <a:cs typeface="Poppins"/>
                          <a:sym typeface="Poppins"/>
                        </a:rPr>
                        <a:t> balloon</a:t>
                      </a:r>
                      <a:r>
                        <a:rPr lang="en" sz="1000">
                          <a:solidFill>
                            <a:schemeClr val="dk2"/>
                          </a:solidFill>
                          <a:latin typeface="Poppins"/>
                          <a:ea typeface="Poppins"/>
                          <a:cs typeface="Poppins"/>
                          <a:sym typeface="Poppins"/>
                        </a:rPr>
                        <a:t> and 1 binder clip per student. Have students do the </a:t>
                      </a:r>
                      <a:r>
                        <a:rPr lang="en" sz="1000" u="sng">
                          <a:solidFill>
                            <a:srgbClr val="1A73E8"/>
                          </a:solidFill>
                          <a:latin typeface="Poppins Medium"/>
                          <a:ea typeface="Poppins Medium"/>
                          <a:cs typeface="Poppins Medium"/>
                          <a:sym typeface="Poppins Medium"/>
                          <a:hlinkClick r:id="rId6">
                            <a:extLst>
                              <a:ext uri="{A12FA001-AC4F-418D-AE19-62706E023703}">
                                <ahyp:hlinkClr val="tx"/>
                              </a:ext>
                            </a:extLst>
                          </a:hlinkClick>
                        </a:rPr>
                        <a:t>activity</a:t>
                      </a:r>
                      <a:r>
                        <a:rPr lang="en" sz="1000">
                          <a:solidFill>
                            <a:schemeClr val="dk2"/>
                          </a:solidFill>
                          <a:latin typeface="Poppins"/>
                          <a:ea typeface="Poppins"/>
                          <a:cs typeface="Poppins"/>
                          <a:sym typeface="Poppins"/>
                        </a:rPr>
                        <a:t> solo, holding  their own balloon while they make sounds.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For the second activity, watch Steps 4 - 6 of the step-by-step instructions. </a:t>
                      </a:r>
                      <a:endParaRPr sz="1000">
                        <a:solidFill>
                          <a:schemeClr val="dk2"/>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are some sounds high and some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sounds low?</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An oscilloscope draws a picture of a sound. Students can explore this </a:t>
                      </a:r>
                      <a:r>
                        <a:rPr lang="en" sz="1000" u="sng">
                          <a:solidFill>
                            <a:srgbClr val="1A73E8"/>
                          </a:solidFill>
                          <a:latin typeface="Poppins Medium"/>
                          <a:ea typeface="Poppins Medium"/>
                          <a:cs typeface="Poppins Medium"/>
                          <a:sym typeface="Poppins Medium"/>
                          <a:hlinkClick r:id="rId7">
                            <a:extLst>
                              <a:ext uri="{A12FA001-AC4F-418D-AE19-62706E023703}">
                                <ahyp:hlinkClr val="tx"/>
                              </a:ext>
                            </a:extLst>
                          </a:hlinkClick>
                        </a:rPr>
                        <a:t>online oscilloscope</a:t>
                      </a:r>
                      <a:r>
                        <a:rPr lang="en" sz="1000">
                          <a:solidFill>
                            <a:srgbClr val="595959"/>
                          </a:solidFill>
                          <a:latin typeface="Poppins"/>
                          <a:ea typeface="Poppins"/>
                          <a:cs typeface="Poppins"/>
                          <a:sym typeface="Poppins"/>
                        </a:rPr>
                        <a:t> and follow instructions for the 3 experiments.</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Challenge students to make a sound that makes skinny waves and one that makes wide waves. Ask them to describe what’s different about the sounds that make different waves.  </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An oscilloscope draws a picture of a sound. Students can explore this </a:t>
                      </a:r>
                      <a:r>
                        <a:rPr lang="en" sz="1000" u="sng">
                          <a:solidFill>
                            <a:srgbClr val="1A73E8"/>
                          </a:solidFill>
                          <a:latin typeface="Poppins Medium"/>
                          <a:ea typeface="Poppins Medium"/>
                          <a:cs typeface="Poppins Medium"/>
                          <a:sym typeface="Poppins Medium"/>
                          <a:hlinkClick r:id="rId8">
                            <a:extLst>
                              <a:ext uri="{A12FA001-AC4F-418D-AE19-62706E023703}">
                                <ahyp:hlinkClr val="tx"/>
                              </a:ext>
                            </a:extLst>
                          </a:hlinkClick>
                        </a:rPr>
                        <a:t>online oscilloscope</a:t>
                      </a:r>
                      <a:r>
                        <a:rPr lang="en" sz="1000">
                          <a:solidFill>
                            <a:schemeClr val="dk2"/>
                          </a:solidFill>
                          <a:latin typeface="Poppins"/>
                          <a:ea typeface="Poppins"/>
                          <a:cs typeface="Poppins"/>
                          <a:sym typeface="Poppins"/>
                        </a:rPr>
                        <a:t> and follow instructions for the 3 experiments.</a:t>
                      </a:r>
                      <a:endParaRPr sz="1000">
                        <a:solidFill>
                          <a:schemeClr val="dk2"/>
                        </a:solidFill>
                        <a:latin typeface="Poppins"/>
                        <a:ea typeface="Poppins"/>
                        <a:cs typeface="Poppins"/>
                        <a:sym typeface="Poppins"/>
                      </a:endParaRPr>
                    </a:p>
                    <a:p>
                      <a:pPr indent="-154940" lvl="0" marL="228600" rtl="0" algn="l">
                        <a:spcBef>
                          <a:spcPts val="6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Challenge students to make a sound that makes skinny waves and one that makes wide waves. Ask them to describe what’s different about the sounds that make different waves.  </a:t>
                      </a:r>
                      <a:r>
                        <a:rPr lang="en" sz="1000">
                          <a:solidFill>
                            <a:srgbClr val="595959"/>
                          </a:solidFill>
                          <a:latin typeface="Poppins"/>
                          <a:ea typeface="Poppins"/>
                          <a:cs typeface="Poppins"/>
                          <a:sym typeface="Poppins"/>
                        </a:rPr>
                        <a:t> </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29" name="Google Shape;129;p16"/>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4</a:t>
            </a:r>
            <a:endParaRPr sz="1300">
              <a:solidFill>
                <a:srgbClr val="7E7E7E"/>
              </a:solidFill>
              <a:latin typeface="Poppins"/>
              <a:ea typeface="Poppins"/>
              <a:cs typeface="Poppins"/>
              <a:sym typeface="Poppins"/>
            </a:endParaRPr>
          </a:p>
        </p:txBody>
      </p:sp>
      <p:grpSp>
        <p:nvGrpSpPr>
          <p:cNvPr id="130" name="Google Shape;130;p16"/>
          <p:cNvGrpSpPr/>
          <p:nvPr/>
        </p:nvGrpSpPr>
        <p:grpSpPr>
          <a:xfrm>
            <a:off x="813825" y="1592225"/>
            <a:ext cx="1846800" cy="4092300"/>
            <a:chOff x="813825" y="1592225"/>
            <a:chExt cx="1846800" cy="4092300"/>
          </a:xfrm>
        </p:grpSpPr>
        <p:sp>
          <p:nvSpPr>
            <p:cNvPr id="131" name="Google Shape;131;p16"/>
            <p:cNvSpPr/>
            <p:nvPr/>
          </p:nvSpPr>
          <p:spPr>
            <a:xfrm>
              <a:off x="813825" y="1592225"/>
              <a:ext cx="1846800" cy="40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 name="Google Shape;132;p16"/>
            <p:cNvGrpSpPr/>
            <p:nvPr/>
          </p:nvGrpSpPr>
          <p:grpSpPr>
            <a:xfrm>
              <a:off x="899033" y="1942503"/>
              <a:ext cx="1280100" cy="219600"/>
              <a:chOff x="1037158" y="2002771"/>
              <a:chExt cx="1280100" cy="219600"/>
            </a:xfrm>
          </p:grpSpPr>
          <p:sp>
            <p:nvSpPr>
              <p:cNvPr id="133" name="Google Shape;133;p16"/>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4" name="Google Shape;134;p16"/>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35" name="Google Shape;135;p16"/>
            <p:cNvGrpSpPr/>
            <p:nvPr/>
          </p:nvGrpSpPr>
          <p:grpSpPr>
            <a:xfrm>
              <a:off x="899027" y="4703991"/>
              <a:ext cx="1280100" cy="219600"/>
              <a:chOff x="899027" y="4672372"/>
              <a:chExt cx="1280100" cy="219600"/>
            </a:xfrm>
          </p:grpSpPr>
          <p:sp>
            <p:nvSpPr>
              <p:cNvPr id="136" name="Google Shape;136;p16"/>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7" name="Google Shape;137;p16"/>
              <p:cNvSpPr/>
              <p:nvPr/>
            </p:nvSpPr>
            <p:spPr>
              <a:xfrm>
                <a:off x="899027" y="4672372"/>
                <a:ext cx="1280100" cy="219600"/>
              </a:xfrm>
              <a:prstGeom prst="roundRect">
                <a:avLst>
                  <a:gd fmla="val 16667" name="adj"/>
                </a:avLst>
              </a:prstGeom>
              <a:solidFill>
                <a:srgbClr val="F86841">
                  <a:alpha val="435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Substitute Activity</a:t>
                </a:r>
                <a:endParaRPr sz="900">
                  <a:solidFill>
                    <a:srgbClr val="333333"/>
                  </a:solidFill>
                  <a:latin typeface="Poppins Medium"/>
                  <a:ea typeface="Poppins Medium"/>
                  <a:cs typeface="Poppins Medium"/>
                  <a:sym typeface="Poppins Medium"/>
                </a:endParaRPr>
              </a:p>
            </p:txBody>
          </p:sp>
        </p:grpSp>
        <p:grpSp>
          <p:nvGrpSpPr>
            <p:cNvPr id="138" name="Google Shape;138;p16"/>
            <p:cNvGrpSpPr/>
            <p:nvPr/>
          </p:nvGrpSpPr>
          <p:grpSpPr>
            <a:xfrm>
              <a:off x="899028" y="3368967"/>
              <a:ext cx="1280100" cy="219600"/>
              <a:chOff x="899028" y="3337573"/>
              <a:chExt cx="1280100" cy="219600"/>
            </a:xfrm>
          </p:grpSpPr>
          <p:sp>
            <p:nvSpPr>
              <p:cNvPr id="139" name="Google Shape;139;p16"/>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40" name="Google Shape;140;p16"/>
              <p:cNvSpPr/>
              <p:nvPr/>
            </p:nvSpPr>
            <p:spPr>
              <a:xfrm>
                <a:off x="899028" y="3337573"/>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sp>
        <p:nvSpPr>
          <p:cNvPr id="141" name="Google Shape;141;p16"/>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4</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Waves of Sound</a:t>
            </a:r>
            <a:endParaRPr b="1">
              <a:solidFill>
                <a:srgbClr val="4999ED"/>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graphicFrame>
        <p:nvGraphicFramePr>
          <p:cNvPr id="146" name="Google Shape;146;p17"/>
          <p:cNvGraphicFramePr/>
          <p:nvPr/>
        </p:nvGraphicFramePr>
        <p:xfrm>
          <a:off x="813825" y="1234440"/>
          <a:ext cx="3000000" cy="3000000"/>
        </p:xfrm>
        <a:graphic>
          <a:graphicData uri="http://schemas.openxmlformats.org/drawingml/2006/table">
            <a:tbl>
              <a:tblPr>
                <a:noFill/>
                <a:tableStyleId>{FDF6A0D5-6415-4A7A-84D2-6EF752461DF7}</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is your body similar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to a car</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Print and set up two </a:t>
                      </a:r>
                      <a:r>
                        <a:rPr i="1" lang="en" sz="1000">
                          <a:solidFill>
                            <a:srgbClr val="595959"/>
                          </a:solidFill>
                          <a:latin typeface="Poppins"/>
                          <a:ea typeface="Poppins"/>
                          <a:cs typeface="Poppins"/>
                          <a:sym typeface="Poppins"/>
                        </a:rPr>
                        <a:t>Twist-o-matics</a:t>
                      </a:r>
                      <a:r>
                        <a:rPr lang="en" sz="1000">
                          <a:solidFill>
                            <a:srgbClr val="595959"/>
                          </a:solidFill>
                          <a:latin typeface="Poppins"/>
                          <a:ea typeface="Poppins"/>
                          <a:cs typeface="Poppins"/>
                          <a:sym typeface="Poppins"/>
                        </a:rPr>
                        <a:t> for the class to observe during a demo.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Give each student the </a:t>
                      </a:r>
                      <a:r>
                        <a:rPr i="1" lang="en" sz="1000">
                          <a:solidFill>
                            <a:srgbClr val="595959"/>
                          </a:solidFill>
                          <a:latin typeface="Poppins"/>
                          <a:ea typeface="Poppins"/>
                          <a:cs typeface="Poppins"/>
                          <a:sym typeface="Poppins"/>
                        </a:rPr>
                        <a:t>Twist-o-matic Challenges </a:t>
                      </a:r>
                      <a:r>
                        <a:rPr lang="en" sz="1000">
                          <a:solidFill>
                            <a:srgbClr val="595959"/>
                          </a:solidFill>
                          <a:latin typeface="Poppins"/>
                          <a:ea typeface="Poppins"/>
                          <a:cs typeface="Poppins"/>
                          <a:sym typeface="Poppins"/>
                        </a:rPr>
                        <a:t>worksheet so they can record their ideas and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Print and s</a:t>
                      </a:r>
                      <a:r>
                        <a:rPr lang="en" sz="1000">
                          <a:solidFill>
                            <a:schemeClr val="dk2"/>
                          </a:solidFill>
                          <a:latin typeface="Poppins"/>
                          <a:ea typeface="Poppins"/>
                          <a:cs typeface="Poppins"/>
                          <a:sym typeface="Poppins"/>
                        </a:rPr>
                        <a:t>et up two </a:t>
                      </a:r>
                      <a:r>
                        <a:rPr i="1" lang="en" sz="1000">
                          <a:solidFill>
                            <a:schemeClr val="dk2"/>
                          </a:solidFill>
                          <a:latin typeface="Poppins"/>
                          <a:ea typeface="Poppins"/>
                          <a:cs typeface="Poppins"/>
                          <a:sym typeface="Poppins"/>
                        </a:rPr>
                        <a:t>Twist-o-matics</a:t>
                      </a:r>
                      <a:r>
                        <a:rPr lang="en" sz="1000">
                          <a:solidFill>
                            <a:schemeClr val="dk2"/>
                          </a:solidFill>
                          <a:latin typeface="Poppins"/>
                          <a:ea typeface="Poppins"/>
                          <a:cs typeface="Poppins"/>
                          <a:sym typeface="Poppins"/>
                        </a:rPr>
                        <a:t> for the class to observe over video conference.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Send each student home with the </a:t>
                      </a:r>
                      <a:r>
                        <a:rPr i="1" lang="en" sz="1000">
                          <a:solidFill>
                            <a:schemeClr val="dk2"/>
                          </a:solidFill>
                          <a:latin typeface="Poppins"/>
                          <a:ea typeface="Poppins"/>
                          <a:cs typeface="Poppins"/>
                          <a:sym typeface="Poppins"/>
                        </a:rPr>
                        <a:t>Twist-o-matic Challenges </a:t>
                      </a:r>
                      <a:r>
                        <a:rPr lang="en" sz="1000">
                          <a:solidFill>
                            <a:schemeClr val="dk2"/>
                          </a:solidFill>
                          <a:latin typeface="Poppins"/>
                          <a:ea typeface="Poppins"/>
                          <a:cs typeface="Poppins"/>
                          <a:sym typeface="Poppins"/>
                        </a:rPr>
                        <a:t>worksheet(or assign a digital version) so they can record their ideas and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makes roller coasters go so fast?</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600"/>
                        </a:spcAft>
                        <a:buSzPts val="1000"/>
                        <a:buFont typeface="Poppins"/>
                        <a:buChar char="●"/>
                      </a:pPr>
                      <a:r>
                        <a:rPr lang="en" sz="1000">
                          <a:solidFill>
                            <a:srgbClr val="595959"/>
                          </a:solidFill>
                          <a:latin typeface="Poppins"/>
                          <a:ea typeface="Poppins"/>
                          <a:cs typeface="Poppins"/>
                          <a:sym typeface="Poppins"/>
                        </a:rPr>
                        <a:t>Set up </a:t>
                      </a:r>
                      <a:r>
                        <a:rPr i="1" lang="en" sz="1000">
                          <a:solidFill>
                            <a:srgbClr val="595959"/>
                          </a:solidFill>
                          <a:latin typeface="Poppins"/>
                          <a:ea typeface="Poppins"/>
                          <a:cs typeface="Poppins"/>
                          <a:sym typeface="Poppins"/>
                        </a:rPr>
                        <a:t>Bumper Coasters I</a:t>
                      </a:r>
                      <a:r>
                        <a:rPr lang="en" sz="1000">
                          <a:solidFill>
                            <a:srgbClr val="595959"/>
                          </a:solidFill>
                          <a:latin typeface="Poppins"/>
                          <a:ea typeface="Poppins"/>
                          <a:cs typeface="Poppins"/>
                          <a:sym typeface="Poppins"/>
                        </a:rPr>
                        <a:t> (with foam tubing or paper) for a demo. </a:t>
                      </a:r>
                      <a:r>
                        <a:rPr lang="en" sz="1000" u="sng">
                          <a:solidFill>
                            <a:schemeClr val="hlink"/>
                          </a:solidFill>
                          <a:latin typeface="Poppins Medium"/>
                          <a:ea typeface="Poppins Medium"/>
                          <a:cs typeface="Poppins Medium"/>
                          <a:sym typeface="Poppins Medium"/>
                          <a:hlinkClick r:id="rId5"/>
                        </a:rPr>
                        <a:t>This vide</a:t>
                      </a:r>
                      <a:r>
                        <a:rPr lang="en" sz="1000" u="sng">
                          <a:solidFill>
                            <a:schemeClr val="hlink"/>
                          </a:solidFill>
                          <a:latin typeface="Poppins Medium"/>
                          <a:ea typeface="Poppins Medium"/>
                          <a:cs typeface="Poppins Medium"/>
                          <a:sym typeface="Poppins Medium"/>
                          <a:hlinkClick r:id="rId6"/>
                        </a:rPr>
                        <a:t>o</a:t>
                      </a:r>
                      <a:r>
                        <a:rPr lang="en" sz="1000">
                          <a:solidFill>
                            <a:srgbClr val="4999ED"/>
                          </a:solidFill>
                          <a:latin typeface="Poppins"/>
                          <a:ea typeface="Poppins"/>
                          <a:cs typeface="Poppins"/>
                          <a:sym typeface="Poppins"/>
                        </a:rPr>
                        <a:t> </a:t>
                      </a:r>
                      <a:r>
                        <a:rPr lang="en" sz="1000">
                          <a:solidFill>
                            <a:srgbClr val="595959"/>
                          </a:solidFill>
                          <a:latin typeface="Poppins"/>
                          <a:ea typeface="Poppins"/>
                          <a:cs typeface="Poppins"/>
                          <a:sym typeface="Poppins"/>
                        </a:rPr>
                        <a:t>shows how to make a paper bumper coaster in about 10 minutes. Provide students with the </a:t>
                      </a:r>
                      <a:r>
                        <a:rPr i="1" lang="en" sz="1000">
                          <a:solidFill>
                            <a:srgbClr val="595959"/>
                          </a:solidFill>
                          <a:latin typeface="Poppins"/>
                          <a:ea typeface="Poppins"/>
                          <a:cs typeface="Poppins"/>
                          <a:sym typeface="Poppins"/>
                        </a:rPr>
                        <a:t>Distance &amp; Height Experiments</a:t>
                      </a:r>
                      <a:r>
                        <a:rPr lang="en" sz="1000">
                          <a:solidFill>
                            <a:srgbClr val="595959"/>
                          </a:solidFill>
                          <a:latin typeface="Poppins"/>
                          <a:ea typeface="Poppins"/>
                          <a:cs typeface="Poppins"/>
                          <a:sym typeface="Poppins"/>
                        </a:rPr>
                        <a:t> and </a:t>
                      </a:r>
                      <a:r>
                        <a:rPr i="1" lang="en" sz="1000">
                          <a:solidFill>
                            <a:srgbClr val="595959"/>
                          </a:solidFill>
                          <a:latin typeface="Poppins"/>
                          <a:ea typeface="Poppins"/>
                          <a:cs typeface="Poppins"/>
                          <a:sym typeface="Poppins"/>
                        </a:rPr>
                        <a:t>Collision Experiments</a:t>
                      </a:r>
                      <a:r>
                        <a:rPr lang="en" sz="1000">
                          <a:solidFill>
                            <a:srgbClr val="595959"/>
                          </a:solidFill>
                          <a:latin typeface="Poppins"/>
                          <a:ea typeface="Poppins"/>
                          <a:cs typeface="Poppins"/>
                          <a:sym typeface="Poppins"/>
                        </a:rPr>
                        <a:t> worksheets to record their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600"/>
                        </a:spcAft>
                        <a:buSzPts val="1000"/>
                        <a:buFont typeface="Poppins"/>
                        <a:buChar char="●"/>
                      </a:pPr>
                      <a:r>
                        <a:rPr lang="en" sz="1000">
                          <a:solidFill>
                            <a:schemeClr val="dk2"/>
                          </a:solidFill>
                          <a:latin typeface="Poppins"/>
                          <a:ea typeface="Poppins"/>
                          <a:cs typeface="Poppins"/>
                          <a:sym typeface="Poppins"/>
                        </a:rPr>
                        <a:t>Set up </a:t>
                      </a:r>
                      <a:r>
                        <a:rPr i="1" lang="en" sz="1000">
                          <a:solidFill>
                            <a:schemeClr val="dk2"/>
                          </a:solidFill>
                          <a:latin typeface="Poppins"/>
                          <a:ea typeface="Poppins"/>
                          <a:cs typeface="Poppins"/>
                          <a:sym typeface="Poppins"/>
                        </a:rPr>
                        <a:t>Bumper Coasters I</a:t>
                      </a:r>
                      <a:r>
                        <a:rPr lang="en" sz="1000">
                          <a:solidFill>
                            <a:schemeClr val="dk2"/>
                          </a:solidFill>
                          <a:latin typeface="Poppins"/>
                          <a:ea typeface="Poppins"/>
                          <a:cs typeface="Poppins"/>
                          <a:sym typeface="Poppins"/>
                        </a:rPr>
                        <a:t> (with foam tubing or paper) for a demo. </a:t>
                      </a:r>
                      <a:r>
                        <a:rPr lang="en" sz="1000" u="sng">
                          <a:solidFill>
                            <a:schemeClr val="hlink"/>
                          </a:solidFill>
                          <a:latin typeface="Poppins Medium"/>
                          <a:ea typeface="Poppins Medium"/>
                          <a:cs typeface="Poppins Medium"/>
                          <a:sym typeface="Poppins Medium"/>
                          <a:hlinkClick r:id="rId7"/>
                        </a:rPr>
                        <a:t>This video</a:t>
                      </a:r>
                      <a:r>
                        <a:rPr lang="en" sz="1000">
                          <a:solidFill>
                            <a:schemeClr val="hlink"/>
                          </a:solidFill>
                          <a:latin typeface="Poppins"/>
                          <a:ea typeface="Poppins"/>
                          <a:cs typeface="Poppins"/>
                          <a:sym typeface="Poppins"/>
                        </a:rPr>
                        <a:t> </a:t>
                      </a:r>
                      <a:r>
                        <a:rPr lang="en" sz="1000">
                          <a:solidFill>
                            <a:schemeClr val="dk2"/>
                          </a:solidFill>
                          <a:latin typeface="Poppins"/>
                          <a:ea typeface="Poppins"/>
                          <a:cs typeface="Poppins"/>
                          <a:sym typeface="Poppins"/>
                        </a:rPr>
                        <a:t>shows how to make a paper bumper coaster in about 10 minutes. Send students home with </a:t>
                      </a:r>
                      <a:r>
                        <a:rPr i="1" lang="en" sz="1000">
                          <a:solidFill>
                            <a:schemeClr val="dk2"/>
                          </a:solidFill>
                          <a:latin typeface="Poppins"/>
                          <a:ea typeface="Poppins"/>
                          <a:cs typeface="Poppins"/>
                          <a:sym typeface="Poppins"/>
                        </a:rPr>
                        <a:t>Distance &amp; Height Experiments</a:t>
                      </a:r>
                      <a:r>
                        <a:rPr lang="en" sz="1000">
                          <a:solidFill>
                            <a:schemeClr val="dk2"/>
                          </a:solidFill>
                          <a:latin typeface="Poppins"/>
                          <a:ea typeface="Poppins"/>
                          <a:cs typeface="Poppins"/>
                          <a:sym typeface="Poppins"/>
                        </a:rPr>
                        <a:t> and </a:t>
                      </a:r>
                      <a:r>
                        <a:rPr i="1" lang="en" sz="1000">
                          <a:solidFill>
                            <a:schemeClr val="dk2"/>
                          </a:solidFill>
                          <a:latin typeface="Poppins"/>
                          <a:ea typeface="Poppins"/>
                          <a:cs typeface="Poppins"/>
                          <a:sym typeface="Poppins"/>
                        </a:rPr>
                        <a:t>Collision Experiments</a:t>
                      </a:r>
                      <a:r>
                        <a:rPr lang="en" sz="1000">
                          <a:solidFill>
                            <a:schemeClr val="dk2"/>
                          </a:solidFill>
                          <a:latin typeface="Poppins"/>
                          <a:ea typeface="Poppins"/>
                          <a:cs typeface="Poppins"/>
                          <a:sym typeface="Poppins"/>
                        </a:rPr>
                        <a:t> worksheets (or assign a digital version) so they can record their observations.</a:t>
                      </a:r>
                      <a:endParaRPr sz="1000">
                        <a:solidFill>
                          <a:schemeClr val="dk2"/>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is the first hill of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a roller coaster always the highest?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Set up </a:t>
                      </a:r>
                      <a:r>
                        <a:rPr i="1" lang="en" sz="1000">
                          <a:solidFill>
                            <a:schemeClr val="dk2"/>
                          </a:solidFill>
                          <a:latin typeface="Poppins"/>
                          <a:ea typeface="Poppins"/>
                          <a:cs typeface="Poppins"/>
                          <a:sym typeface="Poppins"/>
                        </a:rPr>
                        <a:t>Bumper Coasters II</a:t>
                      </a:r>
                      <a:r>
                        <a:rPr lang="en" sz="1000">
                          <a:solidFill>
                            <a:schemeClr val="dk2"/>
                          </a:solidFill>
                          <a:latin typeface="Poppins"/>
                          <a:ea typeface="Poppins"/>
                          <a:cs typeface="Poppins"/>
                          <a:sym typeface="Poppins"/>
                        </a:rPr>
                        <a:t> with ramps (foam tubing or paper) as a class demo.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Provide students with the </a:t>
                      </a:r>
                      <a:r>
                        <a:rPr i="1" lang="en" sz="1000">
                          <a:solidFill>
                            <a:schemeClr val="dk2"/>
                          </a:solidFill>
                          <a:latin typeface="Poppins"/>
                          <a:ea typeface="Poppins"/>
                          <a:cs typeface="Poppins"/>
                          <a:sym typeface="Poppins"/>
                        </a:rPr>
                        <a:t>Bumper Coaster with Hills</a:t>
                      </a:r>
                      <a:r>
                        <a:rPr lang="en" sz="1000">
                          <a:solidFill>
                            <a:schemeClr val="dk2"/>
                          </a:solidFill>
                          <a:latin typeface="Poppins"/>
                          <a:ea typeface="Poppins"/>
                          <a:cs typeface="Poppins"/>
                          <a:sym typeface="Poppins"/>
                        </a:rPr>
                        <a:t> worksheet so they can record their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Set up </a:t>
                      </a:r>
                      <a:r>
                        <a:rPr i="1" lang="en" sz="1000">
                          <a:solidFill>
                            <a:schemeClr val="dk2"/>
                          </a:solidFill>
                          <a:latin typeface="Poppins"/>
                          <a:ea typeface="Poppins"/>
                          <a:cs typeface="Poppins"/>
                          <a:sym typeface="Poppins"/>
                        </a:rPr>
                        <a:t>Bumper Coasters II</a:t>
                      </a:r>
                      <a:r>
                        <a:rPr lang="en" sz="1000">
                          <a:solidFill>
                            <a:schemeClr val="dk2"/>
                          </a:solidFill>
                          <a:latin typeface="Poppins"/>
                          <a:ea typeface="Poppins"/>
                          <a:cs typeface="Poppins"/>
                          <a:sym typeface="Poppins"/>
                        </a:rPr>
                        <a:t> with ramps (foam tubing or paper) as a demo over video conference. </a:t>
                      </a:r>
                      <a:endParaRPr sz="1000">
                        <a:solidFill>
                          <a:schemeClr val="dk2"/>
                        </a:solidFill>
                        <a:latin typeface="Poppins"/>
                        <a:ea typeface="Poppins"/>
                        <a:cs typeface="Poppins"/>
                        <a:sym typeface="Poppins"/>
                      </a:endParaRPr>
                    </a:p>
                    <a:p>
                      <a:pPr indent="-154940" lvl="0" marL="228600" rtl="0" algn="l">
                        <a:spcBef>
                          <a:spcPts val="8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Send each student home with the </a:t>
                      </a:r>
                      <a:r>
                        <a:rPr i="1" lang="en" sz="1000">
                          <a:solidFill>
                            <a:schemeClr val="dk2"/>
                          </a:solidFill>
                          <a:latin typeface="Poppins"/>
                          <a:ea typeface="Poppins"/>
                          <a:cs typeface="Poppins"/>
                          <a:sym typeface="Poppins"/>
                        </a:rPr>
                        <a:t>Bumper Coaster with Hills</a:t>
                      </a:r>
                      <a:r>
                        <a:rPr lang="en" sz="1000">
                          <a:solidFill>
                            <a:schemeClr val="dk2"/>
                          </a:solidFill>
                          <a:latin typeface="Poppins"/>
                          <a:ea typeface="Poppins"/>
                          <a:cs typeface="Poppins"/>
                          <a:sym typeface="Poppins"/>
                        </a:rPr>
                        <a:t> worksheet (or assign a digital version) so they can record their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Could you knock down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a building only using dominoes</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a:t>
                      </a:r>
                      <a:r>
                        <a:rPr lang="en" sz="1000">
                          <a:solidFill>
                            <a:srgbClr val="595959"/>
                          </a:solidFill>
                          <a:latin typeface="Poppins"/>
                          <a:ea typeface="Poppins"/>
                          <a:cs typeface="Poppins"/>
                          <a:sym typeface="Poppins"/>
                        </a:rPr>
                        <a:t> build their </a:t>
                      </a:r>
                      <a:r>
                        <a:rPr i="1" lang="en" sz="1000">
                          <a:solidFill>
                            <a:srgbClr val="595959"/>
                          </a:solidFill>
                          <a:latin typeface="Poppins"/>
                          <a:ea typeface="Poppins"/>
                          <a:cs typeface="Poppins"/>
                          <a:sym typeface="Poppins"/>
                        </a:rPr>
                        <a:t>chain reaction machine</a:t>
                      </a:r>
                      <a:r>
                        <a:rPr lang="en" sz="1000">
                          <a:solidFill>
                            <a:srgbClr val="595959"/>
                          </a:solidFill>
                          <a:latin typeface="Poppins"/>
                          <a:ea typeface="Poppins"/>
                          <a:cs typeface="Poppins"/>
                          <a:sym typeface="Poppins"/>
                        </a:rPr>
                        <a:t> while working solo</a:t>
                      </a:r>
                      <a:r>
                        <a:rPr lang="en" sz="1000">
                          <a:solidFill>
                            <a:srgbClr val="595959"/>
                          </a:solidFill>
                          <a:latin typeface="Poppins"/>
                          <a:ea typeface="Poppins"/>
                          <a:cs typeface="Poppins"/>
                          <a:sym typeface="Poppins"/>
                        </a:rPr>
                        <a:t>. But there are a few partner steps in the activity.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To make solo work easy, we’ve created new versions of </a:t>
                      </a:r>
                      <a:r>
                        <a:rPr lang="en" sz="1000" u="sng">
                          <a:solidFill>
                            <a:schemeClr val="hlink"/>
                          </a:solidFill>
                          <a:latin typeface="Poppins Medium"/>
                          <a:ea typeface="Poppins Medium"/>
                          <a:cs typeface="Poppins Medium"/>
                          <a:sym typeface="Poppins Medium"/>
                          <a:hlinkClick r:id="rId8"/>
                        </a:rPr>
                        <a:t>Step 8b</a:t>
                      </a:r>
                      <a:r>
                        <a:rPr lang="en" sz="1000">
                          <a:solidFill>
                            <a:srgbClr val="595959"/>
                          </a:solidFill>
                          <a:latin typeface="Poppins"/>
                          <a:ea typeface="Poppins"/>
                          <a:cs typeface="Poppins"/>
                          <a:sym typeface="Poppins"/>
                        </a:rPr>
                        <a:t> and </a:t>
                      </a:r>
                      <a:r>
                        <a:rPr lang="en" sz="1000" u="sng">
                          <a:solidFill>
                            <a:schemeClr val="hlink"/>
                          </a:solidFill>
                          <a:latin typeface="Poppins Medium"/>
                          <a:ea typeface="Poppins Medium"/>
                          <a:cs typeface="Poppins Medium"/>
                          <a:sym typeface="Poppins Medium"/>
                          <a:hlinkClick r:id="rId9"/>
                        </a:rPr>
                        <a:t>Step 9b</a:t>
                      </a:r>
                      <a:r>
                        <a:rPr lang="en" sz="1000">
                          <a:solidFill>
                            <a:srgbClr val="595959"/>
                          </a:solidFill>
                          <a:latin typeface="Poppins"/>
                          <a:ea typeface="Poppins"/>
                          <a:cs typeface="Poppins"/>
                          <a:sym typeface="Poppins"/>
                        </a:rPr>
                        <a:t> in the activity.</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9525">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Send each student home with a Dixie cup, 8oz paper cup, a paper clip, 3 stickers (or pieces of tape), a rubber band, and a marble. They also need a marker, ruler, and scissors.</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To make solo work easy, we’ve created new versions of </a:t>
                      </a:r>
                      <a:r>
                        <a:rPr lang="en" sz="1000" u="sng">
                          <a:solidFill>
                            <a:schemeClr val="hlink"/>
                          </a:solidFill>
                          <a:latin typeface="Poppins Medium"/>
                          <a:ea typeface="Poppins Medium"/>
                          <a:cs typeface="Poppins Medium"/>
                          <a:sym typeface="Poppins Medium"/>
                          <a:hlinkClick r:id="rId10"/>
                        </a:rPr>
                        <a:t>Step 8b</a:t>
                      </a:r>
                      <a:r>
                        <a:rPr lang="en" sz="1000">
                          <a:solidFill>
                            <a:schemeClr val="dk2"/>
                          </a:solidFill>
                          <a:latin typeface="Poppins"/>
                          <a:ea typeface="Poppins"/>
                          <a:cs typeface="Poppins"/>
                          <a:sym typeface="Poppins"/>
                        </a:rPr>
                        <a:t> and </a:t>
                      </a:r>
                      <a:r>
                        <a:rPr lang="en" sz="1000" u="sng">
                          <a:solidFill>
                            <a:schemeClr val="hlink"/>
                          </a:solidFill>
                          <a:latin typeface="Poppins Medium"/>
                          <a:ea typeface="Poppins Medium"/>
                          <a:cs typeface="Poppins Medium"/>
                          <a:sym typeface="Poppins Medium"/>
                          <a:hlinkClick r:id="rId11"/>
                        </a:rPr>
                        <a:t>Step 9b</a:t>
                      </a:r>
                      <a:r>
                        <a:rPr lang="en" sz="1000">
                          <a:solidFill>
                            <a:schemeClr val="dk2"/>
                          </a:solidFill>
                          <a:latin typeface="Poppins"/>
                          <a:ea typeface="Poppins"/>
                          <a:cs typeface="Poppins"/>
                          <a:sym typeface="Poppins"/>
                        </a:rPr>
                        <a:t> in the activity.</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9525">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r>
            </a:tbl>
          </a:graphicData>
        </a:graphic>
      </p:graphicFrame>
      <p:sp>
        <p:nvSpPr>
          <p:cNvPr id="147" name="Google Shape;147;p17"/>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5</a:t>
            </a:r>
            <a:endParaRPr sz="1300">
              <a:solidFill>
                <a:srgbClr val="7E7E7E"/>
              </a:solidFill>
              <a:latin typeface="Poppins"/>
              <a:ea typeface="Poppins"/>
              <a:cs typeface="Poppins"/>
              <a:sym typeface="Poppins"/>
            </a:endParaRPr>
          </a:p>
        </p:txBody>
      </p:sp>
      <p:grpSp>
        <p:nvGrpSpPr>
          <p:cNvPr id="148" name="Google Shape;148;p17"/>
          <p:cNvGrpSpPr/>
          <p:nvPr/>
        </p:nvGrpSpPr>
        <p:grpSpPr>
          <a:xfrm>
            <a:off x="813816" y="1588250"/>
            <a:ext cx="1846800" cy="5573700"/>
            <a:chOff x="813816" y="1588250"/>
            <a:chExt cx="1846800" cy="5573700"/>
          </a:xfrm>
        </p:grpSpPr>
        <p:sp>
          <p:nvSpPr>
            <p:cNvPr id="149" name="Google Shape;149;p17"/>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17"/>
            <p:cNvGrpSpPr/>
            <p:nvPr/>
          </p:nvGrpSpPr>
          <p:grpSpPr>
            <a:xfrm>
              <a:off x="899027" y="1938528"/>
              <a:ext cx="1280105" cy="4315968"/>
              <a:chOff x="899027" y="1938528"/>
              <a:chExt cx="1280105" cy="4315968"/>
            </a:xfrm>
          </p:grpSpPr>
          <p:grpSp>
            <p:nvGrpSpPr>
              <p:cNvPr id="151" name="Google Shape;151;p17"/>
              <p:cNvGrpSpPr/>
              <p:nvPr/>
            </p:nvGrpSpPr>
            <p:grpSpPr>
              <a:xfrm>
                <a:off x="899033" y="1938528"/>
                <a:ext cx="1280100" cy="219600"/>
                <a:chOff x="1037158" y="2002771"/>
                <a:chExt cx="1280100" cy="219600"/>
              </a:xfrm>
            </p:grpSpPr>
            <p:sp>
              <p:nvSpPr>
                <p:cNvPr id="152" name="Google Shape;152;p17"/>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53" name="Google Shape;153;p17"/>
                <p:cNvSpPr/>
                <p:nvPr/>
              </p:nvSpPr>
              <p:spPr>
                <a:xfrm>
                  <a:off x="1037158" y="2002771"/>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54" name="Google Shape;154;p17"/>
              <p:cNvGrpSpPr/>
              <p:nvPr/>
            </p:nvGrpSpPr>
            <p:grpSpPr>
              <a:xfrm>
                <a:off x="899027" y="4700016"/>
                <a:ext cx="1280100" cy="219600"/>
                <a:chOff x="899027" y="4672372"/>
                <a:chExt cx="1280100" cy="219600"/>
              </a:xfrm>
            </p:grpSpPr>
            <p:sp>
              <p:nvSpPr>
                <p:cNvPr id="155" name="Google Shape;155;p17"/>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56" name="Google Shape;156;p17"/>
                <p:cNvSpPr/>
                <p:nvPr/>
              </p:nvSpPr>
              <p:spPr>
                <a:xfrm>
                  <a:off x="899027" y="4672372"/>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57" name="Google Shape;157;p17"/>
              <p:cNvGrpSpPr/>
              <p:nvPr/>
            </p:nvGrpSpPr>
            <p:grpSpPr>
              <a:xfrm>
                <a:off x="899028" y="3364992"/>
                <a:ext cx="1280100" cy="219600"/>
                <a:chOff x="899028" y="3337573"/>
                <a:chExt cx="1280100" cy="219600"/>
              </a:xfrm>
            </p:grpSpPr>
            <p:sp>
              <p:nvSpPr>
                <p:cNvPr id="158" name="Google Shape;158;p17"/>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59" name="Google Shape;159;p17"/>
                <p:cNvSpPr/>
                <p:nvPr/>
              </p:nvSpPr>
              <p:spPr>
                <a:xfrm>
                  <a:off x="899028" y="3337573"/>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60" name="Google Shape;160;p17"/>
              <p:cNvGrpSpPr/>
              <p:nvPr/>
            </p:nvGrpSpPr>
            <p:grpSpPr>
              <a:xfrm>
                <a:off x="899033" y="6025896"/>
                <a:ext cx="1280100" cy="228600"/>
                <a:chOff x="899033" y="6025896"/>
                <a:chExt cx="1280100" cy="228600"/>
              </a:xfrm>
            </p:grpSpPr>
            <p:sp>
              <p:nvSpPr>
                <p:cNvPr id="161" name="Google Shape;161;p17"/>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62" name="Google Shape;162;p17"/>
                <p:cNvSpPr/>
                <p:nvPr/>
              </p:nvSpPr>
              <p:spPr>
                <a:xfrm>
                  <a:off x="899033" y="6025896"/>
                  <a:ext cx="1280100" cy="228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163" name="Google Shape;163;p17"/>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4</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Energizing Everything</a:t>
            </a:r>
            <a:endParaRPr b="1">
              <a:solidFill>
                <a:srgbClr val="4999ED"/>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graphicFrame>
        <p:nvGraphicFramePr>
          <p:cNvPr id="168" name="Google Shape;168;p18"/>
          <p:cNvGraphicFramePr/>
          <p:nvPr/>
        </p:nvGraphicFramePr>
        <p:xfrm>
          <a:off x="813825" y="1234440"/>
          <a:ext cx="3000000" cy="3000000"/>
        </p:xfrm>
        <a:graphic>
          <a:graphicData uri="http://schemas.openxmlformats.org/drawingml/2006/table">
            <a:tbl>
              <a:tblPr>
                <a:noFill/>
                <a:tableStyleId>{FDF6A0D5-6415-4A7A-84D2-6EF752461DF7}</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Can you build a chain reaction machine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build their own chain reaction machines at home (for even more fun!). You’ll need 2x the number of Dixie cups, stickers, index cards, paper clips and pop-up signs. </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Watch </a:t>
                      </a:r>
                      <a:r>
                        <a:rPr lang="en" sz="10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this video</a:t>
                      </a:r>
                      <a:r>
                        <a:rPr lang="en" sz="1000">
                          <a:solidFill>
                            <a:srgbClr val="595959"/>
                          </a:solidFill>
                          <a:latin typeface="Poppins"/>
                          <a:ea typeface="Poppins"/>
                          <a:cs typeface="Poppins"/>
                          <a:sym typeface="Poppins"/>
                        </a:rPr>
                        <a:t> with students to get started, and encourage them to watch our </a:t>
                      </a:r>
                      <a:r>
                        <a:rPr lang="en" sz="1000" u="sng">
                          <a:solidFill>
                            <a:schemeClr val="hlink"/>
                          </a:solidFill>
                          <a:latin typeface="Poppins Medium"/>
                          <a:ea typeface="Poppins Medium"/>
                          <a:cs typeface="Poppins Medium"/>
                          <a:sym typeface="Poppins Medium"/>
                          <a:hlinkClick r:id="rId6"/>
                        </a:rPr>
                        <a:t>inspiration videos</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build their own chain reaction machines at home (for even more fun!). You’ll need 2x the number of Dixie cups, stickers, index cards, paper clips and pop-up signs. </a:t>
                      </a:r>
                      <a:endParaRPr sz="1000">
                        <a:solidFill>
                          <a:schemeClr val="dk2"/>
                        </a:solidFill>
                        <a:latin typeface="Poppins"/>
                        <a:ea typeface="Poppins"/>
                        <a:cs typeface="Poppins"/>
                        <a:sym typeface="Poppins"/>
                      </a:endParaRPr>
                    </a:p>
                    <a:p>
                      <a:pPr indent="-154940" lvl="0" marL="228600" rtl="0" algn="l">
                        <a:spcBef>
                          <a:spcPts val="6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Watch </a:t>
                      </a:r>
                      <a:r>
                        <a:rPr lang="en" sz="1000" u="sng">
                          <a:solidFill>
                            <a:schemeClr val="hlink"/>
                          </a:solidFill>
                          <a:latin typeface="Poppins Medium"/>
                          <a:ea typeface="Poppins Medium"/>
                          <a:cs typeface="Poppins Medium"/>
                          <a:sym typeface="Poppins Medium"/>
                          <a:hlinkClick r:id="rId7"/>
                        </a:rPr>
                        <a:t>this video</a:t>
                      </a:r>
                      <a:r>
                        <a:rPr lang="en" sz="1000">
                          <a:solidFill>
                            <a:schemeClr val="dk2"/>
                          </a:solidFill>
                          <a:latin typeface="Poppins"/>
                          <a:ea typeface="Poppins"/>
                          <a:cs typeface="Poppins"/>
                          <a:sym typeface="Poppins"/>
                        </a:rPr>
                        <a:t> with students to get started, and encourage them to watch our </a:t>
                      </a:r>
                      <a:r>
                        <a:rPr lang="en" sz="1000" u="sng">
                          <a:solidFill>
                            <a:schemeClr val="hlink"/>
                          </a:solidFill>
                          <a:latin typeface="Poppins Medium"/>
                          <a:ea typeface="Poppins Medium"/>
                          <a:cs typeface="Poppins Medium"/>
                          <a:sym typeface="Poppins Medium"/>
                          <a:hlinkClick r:id="rId8"/>
                        </a:rPr>
                        <a:t>inspiration videos</a:t>
                      </a:r>
                      <a:r>
                        <a:rPr lang="en" sz="1000">
                          <a:solidFill>
                            <a:schemeClr val="dk2"/>
                          </a:solidFill>
                          <a:latin typeface="Poppins"/>
                          <a:ea typeface="Poppins"/>
                          <a:cs typeface="Poppins"/>
                          <a:sym typeface="Poppins"/>
                        </a:rPr>
                        <a:t>. </a:t>
                      </a:r>
                      <a:endParaRPr sz="1000">
                        <a:solidFill>
                          <a:schemeClr val="dk2"/>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6</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if there were no electricity?</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battery, LED, index card, aluminum foil (4”x12”), and stickers. Each student will also need a </a:t>
                      </a:r>
                      <a:r>
                        <a:rPr i="1" lang="en" sz="1000">
                          <a:solidFill>
                            <a:srgbClr val="595959"/>
                          </a:solidFill>
                          <a:latin typeface="Poppins"/>
                          <a:ea typeface="Poppins"/>
                          <a:cs typeface="Poppins"/>
                          <a:sym typeface="Poppins"/>
                        </a:rPr>
                        <a:t>Flashlight Maker</a:t>
                      </a:r>
                      <a:r>
                        <a:rPr lang="en" sz="1000">
                          <a:solidFill>
                            <a:srgbClr val="595959"/>
                          </a:solidFill>
                          <a:latin typeface="Poppins"/>
                          <a:ea typeface="Poppins"/>
                          <a:cs typeface="Poppins"/>
                          <a:sym typeface="Poppins"/>
                        </a:rPr>
                        <a:t> worksheet (or assign a digital version).</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7</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long did it take to travel across the country before cars and planes</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a:t>
                      </a:r>
                      <a:r>
                        <a:rPr i="1" lang="en" sz="1000">
                          <a:solidFill>
                            <a:srgbClr val="595959"/>
                          </a:solidFill>
                          <a:latin typeface="Poppins"/>
                          <a:ea typeface="Poppins"/>
                          <a:cs typeface="Poppins"/>
                          <a:sym typeface="Poppins"/>
                        </a:rPr>
                        <a:t>Heat Spinners</a:t>
                      </a:r>
                      <a:r>
                        <a:rPr lang="en" sz="1000">
                          <a:solidFill>
                            <a:srgbClr val="595959"/>
                          </a:solidFill>
                          <a:latin typeface="Poppins"/>
                          <a:ea typeface="Poppins"/>
                          <a:cs typeface="Poppins"/>
                          <a:sym typeface="Poppins"/>
                        </a:rPr>
                        <a:t> yourself (Part 1 of the activity) and have your students make observations as you demo (Part 2).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complete the</a:t>
                      </a:r>
                      <a:r>
                        <a:rPr i="1" lang="en" sz="1000">
                          <a:solidFill>
                            <a:srgbClr val="595959"/>
                          </a:solidFill>
                          <a:latin typeface="Poppins"/>
                          <a:ea typeface="Poppins"/>
                          <a:cs typeface="Poppins"/>
                          <a:sym typeface="Poppins"/>
                        </a:rPr>
                        <a:t> Inventing a Heat Engine</a:t>
                      </a:r>
                      <a:r>
                        <a:rPr lang="en" sz="1000">
                          <a:solidFill>
                            <a:srgbClr val="595959"/>
                          </a:solidFill>
                          <a:latin typeface="Poppins"/>
                          <a:ea typeface="Poppins"/>
                          <a:cs typeface="Poppins"/>
                          <a:sym typeface="Poppins"/>
                        </a:rPr>
                        <a:t> worksheet as they make observations about the demo.</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chemeClr val="dk2"/>
                          </a:solidFill>
                          <a:latin typeface="Poppins"/>
                          <a:ea typeface="Poppins"/>
                          <a:cs typeface="Poppins"/>
                          <a:sym typeface="Poppins"/>
                        </a:rPr>
                        <a:t>et up </a:t>
                      </a:r>
                      <a:r>
                        <a:rPr i="1" lang="en" sz="1000">
                          <a:solidFill>
                            <a:schemeClr val="dk2"/>
                          </a:solidFill>
                          <a:latin typeface="Poppins"/>
                          <a:ea typeface="Poppins"/>
                          <a:cs typeface="Poppins"/>
                          <a:sym typeface="Poppins"/>
                        </a:rPr>
                        <a:t>Heat Spinners</a:t>
                      </a:r>
                      <a:r>
                        <a:rPr lang="en" sz="1000">
                          <a:solidFill>
                            <a:schemeClr val="dk2"/>
                          </a:solidFill>
                          <a:latin typeface="Poppins"/>
                          <a:ea typeface="Poppins"/>
                          <a:cs typeface="Poppins"/>
                          <a:sym typeface="Poppins"/>
                        </a:rPr>
                        <a:t> yourself (Part 1 of the activity). Have students make observations as you demo (Part 2) over video conference.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the </a:t>
                      </a:r>
                      <a:r>
                        <a:rPr i="1" lang="en" sz="1000">
                          <a:solidFill>
                            <a:srgbClr val="595959"/>
                          </a:solidFill>
                          <a:latin typeface="Poppins"/>
                          <a:ea typeface="Poppins"/>
                          <a:cs typeface="Poppins"/>
                          <a:sym typeface="Poppins"/>
                        </a:rPr>
                        <a:t>Inventing a Heat Engine</a:t>
                      </a:r>
                      <a:r>
                        <a:rPr lang="en" sz="1000">
                          <a:solidFill>
                            <a:srgbClr val="595959"/>
                          </a:solidFill>
                          <a:latin typeface="Poppins"/>
                          <a:ea typeface="Poppins"/>
                          <a:cs typeface="Poppins"/>
                          <a:sym typeface="Poppins"/>
                        </a:rPr>
                        <a:t> worksheet (or assign a digital version).</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8</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Where does energy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come from</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9525">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copy of the printout or assign a digital version.</a:t>
                      </a:r>
                      <a:endParaRPr sz="1000">
                        <a:solidFill>
                          <a:srgbClr val="595959"/>
                        </a:solidFill>
                        <a:latin typeface="Poppins"/>
                        <a:ea typeface="Poppins"/>
                        <a:cs typeface="Poppins"/>
                        <a:sym typeface="Poppins"/>
                      </a:endParaRPr>
                    </a:p>
                    <a:p>
                      <a:pPr indent="0" lvl="0" marL="0" rtl="0" algn="l">
                        <a:spcBef>
                          <a:spcPts val="0"/>
                        </a:spcBef>
                        <a:spcAft>
                          <a:spcPts val="0"/>
                        </a:spcAft>
                        <a:buNone/>
                      </a:pPr>
                      <a:r>
                        <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9525">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r>
            </a:tbl>
          </a:graphicData>
        </a:graphic>
      </p:graphicFrame>
      <p:sp>
        <p:nvSpPr>
          <p:cNvPr id="169" name="Google Shape;169;p18"/>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6</a:t>
            </a:r>
            <a:endParaRPr sz="1300">
              <a:solidFill>
                <a:srgbClr val="7E7E7E"/>
              </a:solidFill>
              <a:latin typeface="Poppins"/>
              <a:ea typeface="Poppins"/>
              <a:cs typeface="Poppins"/>
              <a:sym typeface="Poppins"/>
            </a:endParaRPr>
          </a:p>
        </p:txBody>
      </p:sp>
      <p:grpSp>
        <p:nvGrpSpPr>
          <p:cNvPr id="170" name="Google Shape;170;p18"/>
          <p:cNvGrpSpPr/>
          <p:nvPr/>
        </p:nvGrpSpPr>
        <p:grpSpPr>
          <a:xfrm>
            <a:off x="813816" y="1588250"/>
            <a:ext cx="1846800" cy="5573700"/>
            <a:chOff x="813816" y="1588250"/>
            <a:chExt cx="1846800" cy="5573700"/>
          </a:xfrm>
        </p:grpSpPr>
        <p:sp>
          <p:nvSpPr>
            <p:cNvPr id="171" name="Google Shape;171;p18"/>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 name="Google Shape;172;p18"/>
            <p:cNvGrpSpPr/>
            <p:nvPr/>
          </p:nvGrpSpPr>
          <p:grpSpPr>
            <a:xfrm>
              <a:off x="899027" y="1938528"/>
              <a:ext cx="1280105" cy="4315968"/>
              <a:chOff x="899027" y="1938528"/>
              <a:chExt cx="1280105" cy="4315968"/>
            </a:xfrm>
          </p:grpSpPr>
          <p:grpSp>
            <p:nvGrpSpPr>
              <p:cNvPr id="173" name="Google Shape;173;p18"/>
              <p:cNvGrpSpPr/>
              <p:nvPr/>
            </p:nvGrpSpPr>
            <p:grpSpPr>
              <a:xfrm>
                <a:off x="899033" y="1938528"/>
                <a:ext cx="1280100" cy="219600"/>
                <a:chOff x="1037158" y="2002771"/>
                <a:chExt cx="1280100" cy="219600"/>
              </a:xfrm>
            </p:grpSpPr>
            <p:sp>
              <p:nvSpPr>
                <p:cNvPr id="174" name="Google Shape;174;p18"/>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75" name="Google Shape;175;p18"/>
                <p:cNvSpPr/>
                <p:nvPr/>
              </p:nvSpPr>
              <p:spPr>
                <a:xfrm>
                  <a:off x="1037158" y="2002771"/>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176" name="Google Shape;176;p18"/>
              <p:cNvGrpSpPr/>
              <p:nvPr/>
            </p:nvGrpSpPr>
            <p:grpSpPr>
              <a:xfrm>
                <a:off x="899027" y="4700016"/>
                <a:ext cx="1280100" cy="219600"/>
                <a:chOff x="899027" y="4672372"/>
                <a:chExt cx="1280100" cy="219600"/>
              </a:xfrm>
            </p:grpSpPr>
            <p:sp>
              <p:nvSpPr>
                <p:cNvPr id="177" name="Google Shape;177;p18"/>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78" name="Google Shape;178;p18"/>
                <p:cNvSpPr/>
                <p:nvPr/>
              </p:nvSpPr>
              <p:spPr>
                <a:xfrm>
                  <a:off x="899027" y="4672372"/>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79" name="Google Shape;179;p18"/>
              <p:cNvGrpSpPr/>
              <p:nvPr/>
            </p:nvGrpSpPr>
            <p:grpSpPr>
              <a:xfrm>
                <a:off x="899028" y="3364992"/>
                <a:ext cx="1280100" cy="219600"/>
                <a:chOff x="899028" y="3337573"/>
                <a:chExt cx="1280100" cy="219600"/>
              </a:xfrm>
            </p:grpSpPr>
            <p:sp>
              <p:nvSpPr>
                <p:cNvPr id="180" name="Google Shape;180;p18"/>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1" name="Google Shape;181;p18"/>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82" name="Google Shape;182;p18"/>
              <p:cNvGrpSpPr/>
              <p:nvPr/>
            </p:nvGrpSpPr>
            <p:grpSpPr>
              <a:xfrm>
                <a:off x="899033" y="6025896"/>
                <a:ext cx="1280100" cy="228600"/>
                <a:chOff x="899033" y="6025896"/>
                <a:chExt cx="1280100" cy="228600"/>
              </a:xfrm>
            </p:grpSpPr>
            <p:sp>
              <p:nvSpPr>
                <p:cNvPr id="183" name="Google Shape;183;p18"/>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4" name="Google Shape;184;p18"/>
                <p:cNvSpPr/>
                <p:nvPr/>
              </p:nvSpPr>
              <p:spPr>
                <a:xfrm>
                  <a:off x="899033" y="6025896"/>
                  <a:ext cx="1280100" cy="228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185" name="Google Shape;185;p18"/>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4</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Energizing Everything</a:t>
            </a:r>
            <a:endParaRPr b="1">
              <a:solidFill>
                <a:srgbClr val="4999ED"/>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19"/>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7</a:t>
            </a:r>
            <a:endParaRPr sz="1300">
              <a:solidFill>
                <a:srgbClr val="7E7E7E"/>
              </a:solidFill>
              <a:latin typeface="Poppins"/>
              <a:ea typeface="Poppins"/>
              <a:cs typeface="Poppins"/>
              <a:sym typeface="Poppins"/>
            </a:endParaRPr>
          </a:p>
        </p:txBody>
      </p:sp>
      <p:sp>
        <p:nvSpPr>
          <p:cNvPr id="191" name="Google Shape;191;p19"/>
          <p:cNvSpPr txBox="1"/>
          <p:nvPr/>
        </p:nvSpPr>
        <p:spPr>
          <a:xfrm>
            <a:off x="715300" y="356625"/>
            <a:ext cx="6420600" cy="877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4</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Guide FAQs</a:t>
            </a:r>
            <a:endParaRPr b="1" sz="4000">
              <a:solidFill>
                <a:srgbClr val="4999ED"/>
              </a:solidFill>
            </a:endParaRPr>
          </a:p>
          <a:p>
            <a:pPr indent="0" lvl="0" marL="0" rtl="0" algn="l">
              <a:spcBef>
                <a:spcPts val="0"/>
              </a:spcBef>
              <a:spcAft>
                <a:spcPts val="0"/>
              </a:spcAft>
              <a:buNone/>
            </a:pPr>
            <a:r>
              <a:t/>
            </a:r>
            <a:endParaRPr b="1">
              <a:solidFill>
                <a:srgbClr val="923589"/>
              </a:solidFill>
            </a:endParaRPr>
          </a:p>
        </p:txBody>
      </p:sp>
      <p:sp>
        <p:nvSpPr>
          <p:cNvPr id="192" name="Google Shape;192;p19"/>
          <p:cNvSpPr txBox="1"/>
          <p:nvPr/>
        </p:nvSpPr>
        <p:spPr>
          <a:xfrm>
            <a:off x="713225" y="1810150"/>
            <a:ext cx="5486400" cy="734400"/>
          </a:xfrm>
          <a:prstGeom prst="rect">
            <a:avLst/>
          </a:prstGeom>
          <a:noFill/>
          <a:ln>
            <a:noFill/>
          </a:ln>
        </p:spPr>
        <p:txBody>
          <a:bodyPr anchorCtr="0" anchor="t" bIns="91450" lIns="91450" spcFirstLastPara="1" rIns="91450" wrap="square" tIns="91450">
            <a:noAutofit/>
          </a:bodyPr>
          <a:lstStyle/>
          <a:p>
            <a:pPr indent="0" lvl="0" marL="0" rtl="0" algn="l">
              <a:lnSpc>
                <a:spcPct val="115000"/>
              </a:lnSpc>
              <a:spcBef>
                <a:spcPts val="0"/>
              </a:spcBef>
              <a:spcAft>
                <a:spcPts val="0"/>
              </a:spcAft>
              <a:buNone/>
            </a:pPr>
            <a:r>
              <a:rPr b="1" lang="en" sz="1100">
                <a:solidFill>
                  <a:srgbClr val="595959"/>
                </a:solidFill>
                <a:latin typeface="Poppins"/>
                <a:ea typeface="Poppins"/>
                <a:cs typeface="Poppins"/>
                <a:sym typeface="Poppins"/>
              </a:rPr>
              <a:t>Where should I start?</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Human Machine is the easiest Grade 4 unit to adapt for distance learning, so we recommend starting with that unit. </a:t>
            </a:r>
            <a:endParaRPr b="1" sz="1100">
              <a:solidFill>
                <a:srgbClr val="595959"/>
              </a:solidFill>
              <a:latin typeface="Poppins"/>
              <a:ea typeface="Poppins"/>
              <a:cs typeface="Poppins"/>
              <a:sym typeface="Poppins"/>
            </a:endParaRPr>
          </a:p>
        </p:txBody>
      </p:sp>
      <p:sp>
        <p:nvSpPr>
          <p:cNvPr id="193" name="Google Shape;193;p19"/>
          <p:cNvSpPr txBox="1"/>
          <p:nvPr/>
        </p:nvSpPr>
        <p:spPr>
          <a:xfrm>
            <a:off x="713225" y="4959535"/>
            <a:ext cx="5404800" cy="7344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skip some of the lessons in a unit?</a:t>
            </a:r>
            <a:endParaRPr b="1"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you omit lessons, we recommend reviewing the </a:t>
            </a:r>
            <a:r>
              <a:rPr lang="en" sz="1100" u="sng">
                <a:solidFill>
                  <a:schemeClr val="hlink"/>
                </a:solidFill>
                <a:latin typeface="Poppins Medium"/>
                <a:ea typeface="Poppins Medium"/>
                <a:cs typeface="Poppins Medium"/>
                <a:sym typeface="Poppins Medium"/>
                <a:hlinkClick r:id="rId4"/>
              </a:rPr>
              <a:t>Grade 4 Planning Guide</a:t>
            </a:r>
            <a:r>
              <a:rPr lang="en" sz="1100">
                <a:solidFill>
                  <a:srgbClr val="595959"/>
                </a:solidFill>
                <a:latin typeface="Poppins"/>
                <a:ea typeface="Poppins"/>
                <a:cs typeface="Poppins"/>
                <a:sym typeface="Poppins"/>
              </a:rPr>
              <a:t> to see the concepts and standards covered in those lessons.</a:t>
            </a:r>
            <a:endParaRPr sz="1100">
              <a:solidFill>
                <a:srgbClr val="595959"/>
              </a:solidFill>
              <a:latin typeface="Poppins"/>
              <a:ea typeface="Poppins"/>
              <a:cs typeface="Poppins"/>
              <a:sym typeface="Poppins"/>
            </a:endParaRPr>
          </a:p>
        </p:txBody>
      </p:sp>
      <p:sp>
        <p:nvSpPr>
          <p:cNvPr id="194" name="Google Shape;194;p19"/>
          <p:cNvSpPr txBox="1"/>
          <p:nvPr/>
        </p:nvSpPr>
        <p:spPr>
          <a:xfrm>
            <a:off x="713225" y="4039850"/>
            <a:ext cx="5575200" cy="7344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Where can I find all of the printouts for the Grade 4 units</a:t>
            </a:r>
            <a:r>
              <a:rPr b="1" lang="en" sz="1100">
                <a:solidFill>
                  <a:srgbClr val="595959"/>
                </a:solidFill>
                <a:latin typeface="Poppins"/>
                <a:ea typeface="Poppins"/>
                <a:cs typeface="Poppins"/>
                <a:sym typeface="Poppins"/>
              </a:rPr>
              <a:t>?</a:t>
            </a:r>
            <a:r>
              <a:rPr b="1" lang="en" sz="1100">
                <a:solidFill>
                  <a:srgbClr val="595959"/>
                </a:solidFill>
                <a:latin typeface="Poppins"/>
                <a:ea typeface="Poppins"/>
                <a:cs typeface="Poppins"/>
                <a:sym typeface="Poppins"/>
              </a:rPr>
              <a:t> </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To easily make packets of printouts for students, you can find all the printouts for each grade level </a:t>
            </a:r>
            <a:r>
              <a:rPr lang="en" sz="11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here</a:t>
            </a:r>
            <a:r>
              <a:rPr lang="en" sz="1100">
                <a:solidFill>
                  <a:srgbClr val="5C5C5C"/>
                </a:solidFill>
                <a:uFill>
                  <a:noFill/>
                </a:uFill>
                <a:latin typeface="Poppins"/>
                <a:ea typeface="Poppins"/>
                <a:cs typeface="Poppins"/>
                <a:sym typeface="Poppins"/>
                <a:hlinkClick r:id="rId6">
                  <a:extLst>
                    <a:ext uri="{A12FA001-AC4F-418D-AE19-62706E023703}">
                      <ahyp:hlinkClr val="tx"/>
                    </a:ext>
                  </a:extLst>
                </a:hlinkClick>
              </a:rPr>
              <a:t>.</a:t>
            </a:r>
            <a:r>
              <a:rPr lang="en" sz="1100">
                <a:solidFill>
                  <a:srgbClr val="595959"/>
                </a:solidFill>
                <a:latin typeface="Poppins"/>
                <a:ea typeface="Poppins"/>
                <a:cs typeface="Poppins"/>
                <a:sym typeface="Poppins"/>
              </a:rPr>
              <a:t> </a:t>
            </a:r>
            <a:endParaRPr sz="1100">
              <a:solidFill>
                <a:srgbClr val="595959"/>
              </a:solidFill>
              <a:latin typeface="Poppins"/>
              <a:ea typeface="Poppins"/>
              <a:cs typeface="Poppins"/>
              <a:sym typeface="Poppins"/>
            </a:endParaRPr>
          </a:p>
        </p:txBody>
      </p:sp>
      <p:sp>
        <p:nvSpPr>
          <p:cNvPr id="195" name="Google Shape;195;p19"/>
          <p:cNvSpPr txBox="1"/>
          <p:nvPr/>
        </p:nvSpPr>
        <p:spPr>
          <a:xfrm>
            <a:off x="713225" y="5879230"/>
            <a:ext cx="5939400" cy="10983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Will students need any additional supplies for the activities? </a:t>
            </a:r>
            <a:endParaRPr sz="1100" strike="sngStrike">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This guide lists the specialized supplies students need for each activity, but general classroom supplies (such as pencils, scissors, crayons, markers, and rulers) are not listed. We suggest checking the lesson supply lists to know which general supplies students will need.</a:t>
            </a:r>
            <a:endParaRPr sz="1100">
              <a:solidFill>
                <a:srgbClr val="595959"/>
              </a:solidFill>
              <a:latin typeface="Poppins"/>
              <a:ea typeface="Poppins"/>
              <a:cs typeface="Poppins"/>
              <a:sym typeface="Poppins"/>
            </a:endParaRPr>
          </a:p>
        </p:txBody>
      </p:sp>
      <p:sp>
        <p:nvSpPr>
          <p:cNvPr id="196" name="Google Shape;196;p19"/>
          <p:cNvSpPr txBox="1"/>
          <p:nvPr/>
        </p:nvSpPr>
        <p:spPr>
          <a:xfrm>
            <a:off x="715300" y="1188725"/>
            <a:ext cx="5439900" cy="5568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i="1" lang="en" sz="1100">
                <a:solidFill>
                  <a:srgbClr val="595959"/>
                </a:solidFill>
                <a:latin typeface="Poppins"/>
                <a:ea typeface="Poppins"/>
                <a:cs typeface="Poppins"/>
                <a:sym typeface="Poppins"/>
              </a:rPr>
              <a:t>Additional recommendations for using this guide to adapt Mystery Science for socially distant classrooms and online distance learning.</a:t>
            </a:r>
            <a:endParaRPr i="1" sz="1100">
              <a:solidFill>
                <a:srgbClr val="595959"/>
              </a:solidFill>
              <a:latin typeface="Poppins"/>
              <a:ea typeface="Poppins"/>
              <a:cs typeface="Poppins"/>
              <a:sym typeface="Poppins"/>
            </a:endParaRPr>
          </a:p>
        </p:txBody>
      </p:sp>
      <p:sp>
        <p:nvSpPr>
          <p:cNvPr id="197" name="Google Shape;197;p19"/>
          <p:cNvSpPr txBox="1"/>
          <p:nvPr/>
        </p:nvSpPr>
        <p:spPr>
          <a:xfrm>
            <a:off x="713225" y="2729845"/>
            <a:ext cx="5939400" cy="11247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does it mean when the guide says students can work “solo”?</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Our lessons are designed to get students talking and working together, but group work and sharing supplies is not advised at present. So, when we mention students working “solo,” we mean that students can work independently at home or in the classroom, without partners or sharing supplies.</a:t>
            </a:r>
            <a:endParaRPr b="1" sz="1100">
              <a:solidFill>
                <a:srgbClr val="595959"/>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pic>
        <p:nvPicPr>
          <p:cNvPr id="202" name="Google Shape;202;p20"/>
          <p:cNvPicPr preferRelativeResize="0"/>
          <p:nvPr/>
        </p:nvPicPr>
        <p:blipFill rotWithShape="1">
          <a:blip r:embed="rId4">
            <a:alphaModFix/>
          </a:blip>
          <a:srcRect b="0" l="758" r="768" t="0"/>
          <a:stretch/>
        </p:blipFill>
        <p:spPr>
          <a:xfrm>
            <a:off x="4807005" y="3478940"/>
            <a:ext cx="4677236" cy="3657599"/>
          </a:xfrm>
          <a:prstGeom prst="rect">
            <a:avLst/>
          </a:prstGeom>
          <a:noFill/>
          <a:ln>
            <a:noFill/>
          </a:ln>
        </p:spPr>
      </p:pic>
      <p:sp>
        <p:nvSpPr>
          <p:cNvPr id="203" name="Google Shape;203;p20"/>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8</a:t>
            </a:r>
            <a:endParaRPr sz="1300">
              <a:solidFill>
                <a:srgbClr val="7E7E7E"/>
              </a:solidFill>
              <a:latin typeface="Poppins"/>
              <a:ea typeface="Poppins"/>
              <a:cs typeface="Poppins"/>
              <a:sym typeface="Poppins"/>
            </a:endParaRPr>
          </a:p>
        </p:txBody>
      </p:sp>
      <p:sp>
        <p:nvSpPr>
          <p:cNvPr id="204" name="Google Shape;204;p20"/>
          <p:cNvSpPr txBox="1"/>
          <p:nvPr/>
        </p:nvSpPr>
        <p:spPr>
          <a:xfrm>
            <a:off x="715300" y="356625"/>
            <a:ext cx="6834000" cy="877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4</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Using Your Mystery Pack</a:t>
            </a:r>
            <a:endParaRPr b="1" sz="4000">
              <a:solidFill>
                <a:srgbClr val="4999ED"/>
              </a:solidFill>
            </a:endParaRPr>
          </a:p>
          <a:p>
            <a:pPr indent="0" lvl="0" marL="0" rtl="0" algn="l">
              <a:spcBef>
                <a:spcPts val="0"/>
              </a:spcBef>
              <a:spcAft>
                <a:spcPts val="0"/>
              </a:spcAft>
              <a:buNone/>
            </a:pPr>
            <a:r>
              <a:t/>
            </a:r>
            <a:endParaRPr b="1">
              <a:solidFill>
                <a:srgbClr val="923589"/>
              </a:solidFill>
            </a:endParaRPr>
          </a:p>
        </p:txBody>
      </p:sp>
      <p:sp>
        <p:nvSpPr>
          <p:cNvPr id="205" name="Google Shape;205;p20"/>
          <p:cNvSpPr txBox="1"/>
          <p:nvPr/>
        </p:nvSpPr>
        <p:spPr>
          <a:xfrm>
            <a:off x="715300" y="1188720"/>
            <a:ext cx="6068700" cy="6375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i="1" lang="en" sz="1100">
                <a:solidFill>
                  <a:srgbClr val="595959"/>
                </a:solidFill>
                <a:latin typeface="Poppins"/>
                <a:ea typeface="Poppins"/>
                <a:cs typeface="Poppins"/>
                <a:sym typeface="Poppins"/>
              </a:rPr>
              <a:t>Mystery Packs are supply kits that contain all the materials needed to teach Mystery Science for the entire year. Each box contains supplies for a class of 30 students.</a:t>
            </a:r>
            <a:endParaRPr i="1" sz="1100">
              <a:solidFill>
                <a:srgbClr val="595959"/>
              </a:solidFill>
              <a:latin typeface="Poppins"/>
              <a:ea typeface="Poppins"/>
              <a:cs typeface="Poppins"/>
              <a:sym typeface="Poppins"/>
            </a:endParaRPr>
          </a:p>
        </p:txBody>
      </p:sp>
      <p:sp>
        <p:nvSpPr>
          <p:cNvPr id="206" name="Google Shape;206;p20"/>
          <p:cNvSpPr txBox="1"/>
          <p:nvPr/>
        </p:nvSpPr>
        <p:spPr>
          <a:xfrm>
            <a:off x="715300" y="2011680"/>
            <a:ext cx="4906500" cy="114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Does my Mystery Pack contain enough supplies to send home?</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For activities labeled </a:t>
            </a:r>
            <a:r>
              <a:rPr i="1" lang="en" sz="1100">
                <a:solidFill>
                  <a:srgbClr val="595959"/>
                </a:solidFill>
                <a:latin typeface="Poppins"/>
                <a:ea typeface="Poppins"/>
                <a:cs typeface="Poppins"/>
                <a:sym typeface="Poppins"/>
              </a:rPr>
              <a:t>Ready to Teach</a:t>
            </a:r>
            <a:r>
              <a:rPr lang="en" sz="1100">
                <a:solidFill>
                  <a:srgbClr val="595959"/>
                </a:solidFill>
                <a:latin typeface="Poppins"/>
                <a:ea typeface="Poppins"/>
                <a:cs typeface="Poppins"/>
                <a:sym typeface="Poppins"/>
              </a:rPr>
              <a:t>, there are enough supplies in your box for each student to have their own materials. For activities labeled </a:t>
            </a:r>
            <a:r>
              <a:rPr i="1" lang="en" sz="1100">
                <a:solidFill>
                  <a:srgbClr val="595959"/>
                </a:solidFill>
                <a:latin typeface="Poppins"/>
                <a:ea typeface="Poppins"/>
                <a:cs typeface="Poppins"/>
                <a:sym typeface="Poppins"/>
              </a:rPr>
              <a:t>Adjust Supplies</a:t>
            </a:r>
            <a:r>
              <a:rPr lang="en" sz="1100">
                <a:solidFill>
                  <a:srgbClr val="595959"/>
                </a:solidFill>
                <a:latin typeface="Poppins"/>
                <a:ea typeface="Poppins"/>
                <a:cs typeface="Poppins"/>
                <a:sym typeface="Poppins"/>
              </a:rPr>
              <a:t>, you’ll need some extra materials so that students can work on their own without sharing supplies.</a:t>
            </a:r>
            <a:endParaRPr sz="1200">
              <a:solidFill>
                <a:srgbClr val="595959"/>
              </a:solidFill>
              <a:latin typeface="Poppins"/>
              <a:ea typeface="Poppins"/>
              <a:cs typeface="Poppins"/>
              <a:sym typeface="Poppins"/>
            </a:endParaRPr>
          </a:p>
        </p:txBody>
      </p:sp>
      <p:sp>
        <p:nvSpPr>
          <p:cNvPr id="207" name="Google Shape;207;p20"/>
          <p:cNvSpPr txBox="1"/>
          <p:nvPr/>
        </p:nvSpPr>
        <p:spPr>
          <a:xfrm>
            <a:off x="715300" y="6217920"/>
            <a:ext cx="4091700" cy="755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rgbClr val="000000"/>
              </a:buClr>
              <a:buSzPts val="1100"/>
              <a:buFont typeface="Arial"/>
              <a:buNone/>
            </a:pPr>
            <a:r>
              <a:rPr b="1" lang="en" sz="1100">
                <a:solidFill>
                  <a:srgbClr val="595959"/>
                </a:solidFill>
                <a:latin typeface="Poppins"/>
                <a:ea typeface="Poppins"/>
                <a:cs typeface="Poppins"/>
                <a:sym typeface="Poppins"/>
              </a:rPr>
              <a:t>I don’t have a Mystery Pack. Can I still order one? </a:t>
            </a:r>
            <a:endParaRPr b="1" sz="1100">
              <a:solidFill>
                <a:srgbClr val="595959"/>
              </a:solidFill>
              <a:latin typeface="Poppins"/>
              <a:ea typeface="Poppins"/>
              <a:cs typeface="Poppins"/>
              <a:sym typeface="Poppins"/>
            </a:endParaRPr>
          </a:p>
          <a:p>
            <a:pPr indent="0" lvl="0" marL="0" rtl="0" algn="l">
              <a:lnSpc>
                <a:spcPct val="120000"/>
              </a:lnSpc>
              <a:spcBef>
                <a:spcPts val="400"/>
              </a:spcBef>
              <a:spcAft>
                <a:spcPts val="0"/>
              </a:spcAft>
              <a:buClr>
                <a:srgbClr val="000000"/>
              </a:buClr>
              <a:buSzPts val="1100"/>
              <a:buFont typeface="Arial"/>
              <a:buNone/>
            </a:pPr>
            <a:r>
              <a:rPr lang="en" sz="1100">
                <a:solidFill>
                  <a:srgbClr val="595959"/>
                </a:solidFill>
                <a:latin typeface="Poppins"/>
                <a:ea typeface="Poppins"/>
                <a:cs typeface="Poppins"/>
                <a:sym typeface="Poppins"/>
              </a:rPr>
              <a:t>Yes! Packs are still available for purchase. You can learn more about Mystery Packs and how to get them </a:t>
            </a:r>
            <a:r>
              <a:rPr lang="en" sz="11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here</a:t>
            </a:r>
            <a:r>
              <a:rPr lang="en" sz="1100">
                <a:solidFill>
                  <a:srgbClr val="595959"/>
                </a:solidFill>
                <a:latin typeface="Poppins"/>
                <a:ea typeface="Poppins"/>
                <a:cs typeface="Poppins"/>
                <a:sym typeface="Poppins"/>
              </a:rPr>
              <a:t>.</a:t>
            </a:r>
            <a:endParaRPr sz="1100">
              <a:solidFill>
                <a:srgbClr val="595959"/>
              </a:solidFill>
              <a:latin typeface="Poppins"/>
              <a:ea typeface="Poppins"/>
              <a:cs typeface="Poppins"/>
              <a:sym typeface="Poppins"/>
            </a:endParaRPr>
          </a:p>
          <a:p>
            <a:pPr indent="0" lvl="0" marL="0" rtl="0" algn="l">
              <a:lnSpc>
                <a:spcPct val="115000"/>
              </a:lnSpc>
              <a:spcBef>
                <a:spcPts val="400"/>
              </a:spcBef>
              <a:spcAft>
                <a:spcPts val="0"/>
              </a:spcAft>
              <a:buClr>
                <a:srgbClr val="000000"/>
              </a:buClr>
              <a:buSzPts val="1100"/>
              <a:buFont typeface="Arial"/>
              <a:buNone/>
            </a:pPr>
            <a:r>
              <a:rPr lang="en" sz="1200">
                <a:solidFill>
                  <a:srgbClr val="595959"/>
                </a:solidFill>
                <a:latin typeface="Poppins"/>
                <a:ea typeface="Poppins"/>
                <a:cs typeface="Poppins"/>
                <a:sym typeface="Poppins"/>
              </a:rPr>
              <a:t> </a:t>
            </a:r>
            <a:endParaRPr sz="1200">
              <a:solidFill>
                <a:srgbClr val="595959"/>
              </a:solidFill>
              <a:latin typeface="Poppins"/>
              <a:ea typeface="Poppins"/>
              <a:cs typeface="Poppins"/>
              <a:sym typeface="Poppins"/>
            </a:endParaRPr>
          </a:p>
          <a:p>
            <a:pPr indent="0" lvl="0" marL="457200" rtl="0" algn="l">
              <a:lnSpc>
                <a:spcPct val="115000"/>
              </a:lnSpc>
              <a:spcBef>
                <a:spcPts val="200"/>
              </a:spcBef>
              <a:spcAft>
                <a:spcPts val="200"/>
              </a:spcAft>
              <a:buNone/>
            </a:pPr>
            <a:r>
              <a:t/>
            </a:r>
            <a:endParaRPr sz="1200">
              <a:solidFill>
                <a:srgbClr val="595959"/>
              </a:solidFill>
              <a:latin typeface="Poppins"/>
              <a:ea typeface="Poppins"/>
              <a:cs typeface="Poppins"/>
              <a:sym typeface="Poppins"/>
            </a:endParaRPr>
          </a:p>
        </p:txBody>
      </p:sp>
      <p:sp>
        <p:nvSpPr>
          <p:cNvPr id="208" name="Google Shape;208;p20"/>
          <p:cNvSpPr txBox="1"/>
          <p:nvPr/>
        </p:nvSpPr>
        <p:spPr>
          <a:xfrm>
            <a:off x="715300" y="4946240"/>
            <a:ext cx="3966300" cy="952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don’t use all of my supplies this year?</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0"/>
              </a:spcAft>
              <a:buNone/>
            </a:pPr>
            <a:r>
              <a:rPr lang="en" sz="1100">
                <a:solidFill>
                  <a:srgbClr val="595959"/>
                </a:solidFill>
                <a:latin typeface="Poppins"/>
                <a:ea typeface="Poppins"/>
                <a:cs typeface="Poppins"/>
                <a:sym typeface="Poppins"/>
              </a:rPr>
              <a:t>Don’t worry! You can still use your Mystery Pack next school year. You’ll just need to refill any supplies that you do use this year.</a:t>
            </a:r>
            <a:endParaRPr b="1" sz="1100">
              <a:solidFill>
                <a:srgbClr val="595959"/>
              </a:solidFill>
              <a:latin typeface="Poppins"/>
              <a:ea typeface="Poppins"/>
              <a:cs typeface="Poppins"/>
              <a:sym typeface="Poppins"/>
            </a:endParaRPr>
          </a:p>
          <a:p>
            <a:pPr indent="0" lvl="0" marL="0" rtl="0" algn="l">
              <a:lnSpc>
                <a:spcPct val="115000"/>
              </a:lnSpc>
              <a:spcBef>
                <a:spcPts val="400"/>
              </a:spcBef>
              <a:spcAft>
                <a:spcPts val="200"/>
              </a:spcAft>
              <a:buNone/>
            </a:pPr>
            <a:r>
              <a:t/>
            </a:r>
            <a:endParaRPr sz="1200">
              <a:solidFill>
                <a:srgbClr val="595959"/>
              </a:solidFill>
              <a:latin typeface="Poppins"/>
              <a:ea typeface="Poppins"/>
              <a:cs typeface="Poppins"/>
              <a:sym typeface="Poppins"/>
            </a:endParaRPr>
          </a:p>
        </p:txBody>
      </p:sp>
      <p:sp>
        <p:nvSpPr>
          <p:cNvPr id="209" name="Google Shape;209;p20"/>
          <p:cNvSpPr txBox="1"/>
          <p:nvPr/>
        </p:nvSpPr>
        <p:spPr>
          <a:xfrm>
            <a:off x="715300" y="3478960"/>
            <a:ext cx="3966300" cy="114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can’t send supplies home to students?</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students don’t have access to supplies, you can turn some activities into demonstrations and share via video conference. Students can participate by recording their observations. </a:t>
            </a:r>
            <a:endParaRPr sz="1100">
              <a:solidFill>
                <a:srgbClr val="595959"/>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4999E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