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70" r:id="rId4"/>
    <p:sldMasterId id="2147483671" r:id="rId5"/>
  </p:sldMasterIdLst>
  <p:notesMasterIdLst>
    <p:notesMasterId r:id="rId6"/>
  </p:notesMasterIdLst>
  <p:sldIdLst>
    <p:sldId id="256" r:id="rId7"/>
    <p:sldId id="257" r:id="rId8"/>
  </p:sldIdLst>
  <p:sldSz cy="10058400" cx="77724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pos="4752">
          <p15:clr>
            <a:srgbClr val="EAD1DC"/>
          </p15:clr>
        </p15:guide>
        <p15:guide id="2" orient="horz" pos="6192">
          <p15:clr>
            <a:srgbClr val="EAD1DC"/>
          </p15:clr>
        </p15:guide>
        <p15:guide id="3" pos="144">
          <p15:clr>
            <a:srgbClr val="EAD1DC"/>
          </p15:clr>
        </p15:guide>
        <p15:guide id="4" orient="horz" pos="144">
          <p15:clr>
            <a:srgbClr val="EAD1DC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4752"/>
        <p:guide pos="6192" orient="horz"/>
        <p:guide pos="144"/>
        <p:guide pos="144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2104480" y="685800"/>
            <a:ext cx="2649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3f3c2d4a3be_0_185:notes"/>
          <p:cNvSpPr/>
          <p:nvPr>
            <p:ph idx="2" type="sldImg"/>
          </p:nvPr>
        </p:nvSpPr>
        <p:spPr>
          <a:xfrm>
            <a:off x="2104480" y="685800"/>
            <a:ext cx="2649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3f3c2d4a3be_0_1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3f3c2d4a3be_0_260:notes"/>
          <p:cNvSpPr/>
          <p:nvPr>
            <p:ph idx="2" type="sldImg"/>
          </p:nvPr>
        </p:nvSpPr>
        <p:spPr>
          <a:xfrm>
            <a:off x="2104480" y="685800"/>
            <a:ext cx="2649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3f3c2d4a3be_0_2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264952" y="1456058"/>
            <a:ext cx="7242600" cy="4014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264945" y="5542289"/>
            <a:ext cx="7242600" cy="1550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264945" y="4206107"/>
            <a:ext cx="7242600" cy="164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264945" y="2253729"/>
            <a:ext cx="72426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264945" y="2253729"/>
            <a:ext cx="33999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107540" y="2253729"/>
            <a:ext cx="33999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264945" y="1086507"/>
            <a:ext cx="2386800" cy="14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264945" y="2717440"/>
            <a:ext cx="2386800" cy="621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16713" y="880293"/>
            <a:ext cx="5412600" cy="799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886200" y="-244"/>
            <a:ext cx="3886200" cy="10058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25675" y="2411542"/>
            <a:ext cx="3438300" cy="2898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25675" y="5481569"/>
            <a:ext cx="3438300" cy="241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198575" y="1415969"/>
            <a:ext cx="3261300" cy="722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264945" y="8273124"/>
            <a:ext cx="5099100" cy="1183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264945" y="2163089"/>
            <a:ext cx="7242600" cy="3839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264945" y="6164351"/>
            <a:ext cx="7242600" cy="254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/>
          <p:nvPr>
            <p:ph type="ctrTitle"/>
          </p:nvPr>
        </p:nvSpPr>
        <p:spPr>
          <a:xfrm>
            <a:off x="264952" y="1456058"/>
            <a:ext cx="7242600" cy="4014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6" name="Google Shape;56;p14"/>
          <p:cNvSpPr txBox="1"/>
          <p:nvPr>
            <p:ph idx="1" type="subTitle"/>
          </p:nvPr>
        </p:nvSpPr>
        <p:spPr>
          <a:xfrm>
            <a:off x="264945" y="5542289"/>
            <a:ext cx="7242600" cy="1550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7" name="Google Shape;57;p14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5"/>
          <p:cNvSpPr txBox="1"/>
          <p:nvPr>
            <p:ph type="title"/>
          </p:nvPr>
        </p:nvSpPr>
        <p:spPr>
          <a:xfrm>
            <a:off x="264945" y="4206107"/>
            <a:ext cx="7242600" cy="164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60" name="Google Shape;60;p15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3" name="Google Shape;63;p16"/>
          <p:cNvSpPr txBox="1"/>
          <p:nvPr>
            <p:ph idx="1" type="body"/>
          </p:nvPr>
        </p:nvSpPr>
        <p:spPr>
          <a:xfrm>
            <a:off x="264945" y="2253729"/>
            <a:ext cx="72426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64" name="Google Shape;64;p16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7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7" name="Google Shape;67;p17"/>
          <p:cNvSpPr txBox="1"/>
          <p:nvPr>
            <p:ph idx="1" type="body"/>
          </p:nvPr>
        </p:nvSpPr>
        <p:spPr>
          <a:xfrm>
            <a:off x="264945" y="2253729"/>
            <a:ext cx="33999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68" name="Google Shape;68;p17"/>
          <p:cNvSpPr txBox="1"/>
          <p:nvPr>
            <p:ph idx="2" type="body"/>
          </p:nvPr>
        </p:nvSpPr>
        <p:spPr>
          <a:xfrm>
            <a:off x="4107540" y="2253729"/>
            <a:ext cx="33999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69" name="Google Shape;69;p17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8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2" name="Google Shape;72;p18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9"/>
          <p:cNvSpPr txBox="1"/>
          <p:nvPr>
            <p:ph type="title"/>
          </p:nvPr>
        </p:nvSpPr>
        <p:spPr>
          <a:xfrm>
            <a:off x="264945" y="1086507"/>
            <a:ext cx="2386800" cy="147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75" name="Google Shape;75;p19"/>
          <p:cNvSpPr txBox="1"/>
          <p:nvPr>
            <p:ph idx="1" type="body"/>
          </p:nvPr>
        </p:nvSpPr>
        <p:spPr>
          <a:xfrm>
            <a:off x="264945" y="2717440"/>
            <a:ext cx="2386800" cy="621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6" name="Google Shape;76;p19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0"/>
          <p:cNvSpPr txBox="1"/>
          <p:nvPr>
            <p:ph type="title"/>
          </p:nvPr>
        </p:nvSpPr>
        <p:spPr>
          <a:xfrm>
            <a:off x="416713" y="880293"/>
            <a:ext cx="5412600" cy="799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79" name="Google Shape;79;p20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1"/>
          <p:cNvSpPr/>
          <p:nvPr/>
        </p:nvSpPr>
        <p:spPr>
          <a:xfrm>
            <a:off x="3886200" y="-244"/>
            <a:ext cx="3886200" cy="10058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21"/>
          <p:cNvSpPr txBox="1"/>
          <p:nvPr>
            <p:ph type="title"/>
          </p:nvPr>
        </p:nvSpPr>
        <p:spPr>
          <a:xfrm>
            <a:off x="225675" y="2411542"/>
            <a:ext cx="3438300" cy="2898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3" name="Google Shape;83;p21"/>
          <p:cNvSpPr txBox="1"/>
          <p:nvPr>
            <p:ph idx="1" type="subTitle"/>
          </p:nvPr>
        </p:nvSpPr>
        <p:spPr>
          <a:xfrm>
            <a:off x="225675" y="5481569"/>
            <a:ext cx="3438300" cy="241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84" name="Google Shape;84;p21"/>
          <p:cNvSpPr txBox="1"/>
          <p:nvPr>
            <p:ph idx="2" type="body"/>
          </p:nvPr>
        </p:nvSpPr>
        <p:spPr>
          <a:xfrm>
            <a:off x="4198575" y="1415969"/>
            <a:ext cx="3261600" cy="722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85" name="Google Shape;85;p21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2"/>
          <p:cNvSpPr txBox="1"/>
          <p:nvPr>
            <p:ph idx="1" type="body"/>
          </p:nvPr>
        </p:nvSpPr>
        <p:spPr>
          <a:xfrm>
            <a:off x="264945" y="8273124"/>
            <a:ext cx="5099100" cy="1183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88" name="Google Shape;88;p22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3"/>
          <p:cNvSpPr txBox="1"/>
          <p:nvPr>
            <p:ph hasCustomPrompt="1" type="title"/>
          </p:nvPr>
        </p:nvSpPr>
        <p:spPr>
          <a:xfrm>
            <a:off x="264945" y="2163089"/>
            <a:ext cx="7242600" cy="3839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1" name="Google Shape;91;p23"/>
          <p:cNvSpPr txBox="1"/>
          <p:nvPr>
            <p:ph idx="1" type="body"/>
          </p:nvPr>
        </p:nvSpPr>
        <p:spPr>
          <a:xfrm>
            <a:off x="264945" y="6164351"/>
            <a:ext cx="7242600" cy="254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2" name="Google Shape;92;p23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4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64945" y="2253729"/>
            <a:ext cx="7242600" cy="66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264945" y="870271"/>
            <a:ext cx="7242600" cy="111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264945" y="2253729"/>
            <a:ext cx="7242600" cy="66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9" Type="http://schemas.openxmlformats.org/officeDocument/2006/relationships/image" Target="../media/image7.png"/><Relationship Id="rId5" Type="http://schemas.openxmlformats.org/officeDocument/2006/relationships/image" Target="../media/image2.png"/><Relationship Id="rId6" Type="http://schemas.openxmlformats.org/officeDocument/2006/relationships/image" Target="../media/image1.png"/><Relationship Id="rId7" Type="http://schemas.openxmlformats.org/officeDocument/2006/relationships/image" Target="../media/image6.png"/><Relationship Id="rId8" Type="http://schemas.openxmlformats.org/officeDocument/2006/relationships/image" Target="../media/image1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Relationship Id="rId4" Type="http://schemas.openxmlformats.org/officeDocument/2006/relationships/image" Target="../media/image8.png"/><Relationship Id="rId9" Type="http://schemas.openxmlformats.org/officeDocument/2006/relationships/image" Target="../media/image1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11.png"/><Relationship Id="rId8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9" name="Google Shape;99;p25"/>
          <p:cNvCxnSpPr/>
          <p:nvPr/>
        </p:nvCxnSpPr>
        <p:spPr>
          <a:xfrm rot="10800000">
            <a:off x="513821" y="6704175"/>
            <a:ext cx="6662100" cy="0"/>
          </a:xfrm>
          <a:prstGeom prst="straightConnector1">
            <a:avLst/>
          </a:prstGeom>
          <a:noFill/>
          <a:ln cap="flat" cmpd="sng" w="19050">
            <a:solidFill>
              <a:srgbClr val="999999"/>
            </a:solidFill>
            <a:prstDash val="dash"/>
            <a:round/>
            <a:headEnd len="med" w="med" type="none"/>
            <a:tailEnd len="med" w="med" type="none"/>
          </a:ln>
        </p:spPr>
      </p:cxnSp>
      <p:pic>
        <p:nvPicPr>
          <p:cNvPr id="100" name="Google Shape;100;p25" title="L4 S3 Observe v2.pn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57475" y="4024322"/>
            <a:ext cx="2699015" cy="1660899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25"/>
          <p:cNvSpPr txBox="1"/>
          <p:nvPr/>
        </p:nvSpPr>
        <p:spPr>
          <a:xfrm>
            <a:off x="4118300" y="2584051"/>
            <a:ext cx="29997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what something is made of, like wood or stone </a:t>
            </a:r>
            <a:endParaRPr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02" name="Google Shape;102;p25" title="L4 S5 Texture v2.png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257475" y="7222470"/>
            <a:ext cx="2699015" cy="1660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25" title="L4 S2 Mixture v3.png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86661" y="4024322"/>
            <a:ext cx="2699015" cy="1660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5400000">
            <a:off x="6691594" y="4696775"/>
            <a:ext cx="1061491" cy="1402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5400000">
            <a:off x="6691594" y="1487004"/>
            <a:ext cx="1061491" cy="1402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5400000">
            <a:off x="3099301" y="4696775"/>
            <a:ext cx="1061491" cy="1402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5400000">
            <a:off x="6691594" y="7875080"/>
            <a:ext cx="1061491" cy="1402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 rot="5400000">
            <a:off x="3088784" y="7875080"/>
            <a:ext cx="1061491" cy="140282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25"/>
          <p:cNvSpPr txBox="1"/>
          <p:nvPr/>
        </p:nvSpPr>
        <p:spPr>
          <a:xfrm>
            <a:off x="4117125" y="477100"/>
            <a:ext cx="2989500" cy="240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latin typeface="Lexend"/>
                <a:ea typeface="Lexend"/>
                <a:cs typeface="Lexend"/>
                <a:sym typeface="Lexend"/>
              </a:rPr>
              <a:t>material</a:t>
            </a:r>
            <a:endParaRPr b="1" sz="1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0" name="Google Shape;110;p25"/>
          <p:cNvSpPr txBox="1"/>
          <p:nvPr/>
        </p:nvSpPr>
        <p:spPr>
          <a:xfrm>
            <a:off x="4111400" y="3616454"/>
            <a:ext cx="2989500" cy="227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latin typeface="Lexend"/>
                <a:ea typeface="Lexend"/>
                <a:cs typeface="Lexend"/>
                <a:sym typeface="Lexend"/>
              </a:rPr>
              <a:t>observe</a:t>
            </a:r>
            <a:endParaRPr b="1" sz="1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1" name="Google Shape;111;p25"/>
          <p:cNvSpPr txBox="1"/>
          <p:nvPr/>
        </p:nvSpPr>
        <p:spPr>
          <a:xfrm>
            <a:off x="4111400" y="6883192"/>
            <a:ext cx="2989500" cy="227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latin typeface="Lexend"/>
                <a:ea typeface="Lexend"/>
                <a:cs typeface="Lexend"/>
                <a:sym typeface="Lexend"/>
              </a:rPr>
              <a:t>texture</a:t>
            </a:r>
            <a:endParaRPr b="1" sz="16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2" name="Google Shape;112;p25"/>
          <p:cNvSpPr txBox="1"/>
          <p:nvPr/>
        </p:nvSpPr>
        <p:spPr>
          <a:xfrm>
            <a:off x="4118300" y="5826175"/>
            <a:ext cx="31503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to pay close attention to something</a:t>
            </a:r>
            <a:endParaRPr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3" name="Google Shape;113;p25"/>
          <p:cNvSpPr txBox="1"/>
          <p:nvPr/>
        </p:nvSpPr>
        <p:spPr>
          <a:xfrm>
            <a:off x="4118300" y="8914472"/>
            <a:ext cx="2999700" cy="430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how something feels to touch, such as rough or smooth</a:t>
            </a:r>
            <a:endParaRPr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4" name="Google Shape;114;p25"/>
          <p:cNvSpPr txBox="1"/>
          <p:nvPr/>
        </p:nvSpPr>
        <p:spPr>
          <a:xfrm>
            <a:off x="549850" y="5826175"/>
            <a:ext cx="31503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 combination of two or more things</a:t>
            </a:r>
            <a:endParaRPr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5" name="Google Shape;115;p25"/>
          <p:cNvSpPr txBox="1"/>
          <p:nvPr/>
        </p:nvSpPr>
        <p:spPr>
          <a:xfrm>
            <a:off x="549850" y="8914477"/>
            <a:ext cx="2999700" cy="430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something you can observe about an object or material</a:t>
            </a:r>
            <a:endParaRPr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6" name="Google Shape;116;p25"/>
          <p:cNvSpPr txBox="1"/>
          <p:nvPr/>
        </p:nvSpPr>
        <p:spPr>
          <a:xfrm>
            <a:off x="554950" y="3616454"/>
            <a:ext cx="2989500" cy="227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mixture</a:t>
            </a:r>
            <a:endParaRPr b="1" sz="16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7" name="Google Shape;117;p25"/>
          <p:cNvSpPr txBox="1"/>
          <p:nvPr/>
        </p:nvSpPr>
        <p:spPr>
          <a:xfrm>
            <a:off x="554950" y="6883192"/>
            <a:ext cx="2989500" cy="227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latin typeface="Lexend"/>
                <a:ea typeface="Lexend"/>
                <a:cs typeface="Lexend"/>
                <a:sym typeface="Lexend"/>
              </a:rPr>
              <a:t>property</a:t>
            </a:r>
            <a:endParaRPr b="1" sz="1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18" name="Google Shape;118;p25" title="L4 S1 Material v3.png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259414" y="801384"/>
            <a:ext cx="2698971" cy="1660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25" title="vocab-frame.png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67225" y="466925"/>
            <a:ext cx="2989502" cy="2430411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25"/>
          <p:cNvSpPr txBox="1"/>
          <p:nvPr/>
        </p:nvSpPr>
        <p:spPr>
          <a:xfrm>
            <a:off x="817206" y="1627914"/>
            <a:ext cx="2270100" cy="709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Lesson:</a:t>
            </a:r>
            <a:r>
              <a:rPr lang="en" sz="120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" sz="1200">
                <a:latin typeface="Lexend"/>
                <a:ea typeface="Lexend"/>
                <a:cs typeface="Lexend"/>
                <a:sym typeface="Lexend"/>
              </a:rPr>
              <a:t>How do you build a city out of mud?</a:t>
            </a:r>
            <a:endParaRPr sz="12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21" name="Google Shape;121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431229" y="2431831"/>
            <a:ext cx="1061491" cy="140282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25"/>
          <p:cNvSpPr txBox="1"/>
          <p:nvPr/>
        </p:nvSpPr>
        <p:spPr>
          <a:xfrm>
            <a:off x="615564" y="904819"/>
            <a:ext cx="2699100" cy="84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>
                <a:solidFill>
                  <a:schemeClr val="dk1"/>
                </a:solidFill>
                <a:latin typeface="Lexend ExtraBold"/>
                <a:ea typeface="Lexend ExtraBold"/>
                <a:cs typeface="Lexend ExtraBold"/>
                <a:sym typeface="Lexend ExtraBold"/>
              </a:rPr>
              <a:t>Vocabulary</a:t>
            </a:r>
            <a:endParaRPr sz="2600">
              <a:solidFill>
                <a:schemeClr val="dk1"/>
              </a:solidFill>
              <a:latin typeface="Lexend ExtraBold"/>
              <a:ea typeface="Lexend ExtraBold"/>
              <a:cs typeface="Lexend ExtraBold"/>
              <a:sym typeface="Lexend ExtraBold"/>
            </a:endParaRPr>
          </a:p>
        </p:txBody>
      </p:sp>
      <p:cxnSp>
        <p:nvCxnSpPr>
          <p:cNvPr id="123" name="Google Shape;123;p25"/>
          <p:cNvCxnSpPr/>
          <p:nvPr/>
        </p:nvCxnSpPr>
        <p:spPr>
          <a:xfrm rot="10800000">
            <a:off x="513821" y="3363989"/>
            <a:ext cx="6662100" cy="0"/>
          </a:xfrm>
          <a:prstGeom prst="straightConnector1">
            <a:avLst/>
          </a:prstGeom>
          <a:noFill/>
          <a:ln cap="flat" cmpd="sng" w="19050">
            <a:solidFill>
              <a:srgbClr val="999999"/>
            </a:solidFill>
            <a:prstDash val="dash"/>
            <a:round/>
            <a:headEnd len="med" w="med" type="none"/>
            <a:tailEnd len="med" w="med" type="none"/>
          </a:ln>
        </p:spPr>
      </p:cxnSp>
      <p:cxnSp>
        <p:nvCxnSpPr>
          <p:cNvPr id="124" name="Google Shape;124;p25"/>
          <p:cNvCxnSpPr/>
          <p:nvPr/>
        </p:nvCxnSpPr>
        <p:spPr>
          <a:xfrm rot="10800000">
            <a:off x="3890100" y="534650"/>
            <a:ext cx="0" cy="9019500"/>
          </a:xfrm>
          <a:prstGeom prst="straightConnector1">
            <a:avLst/>
          </a:prstGeom>
          <a:noFill/>
          <a:ln cap="flat" cmpd="sng" w="19050">
            <a:solidFill>
              <a:srgbClr val="999999"/>
            </a:solidFill>
            <a:prstDash val="dash"/>
            <a:round/>
            <a:headEnd len="med" w="med" type="none"/>
            <a:tailEnd len="med" w="med" type="none"/>
          </a:ln>
        </p:spPr>
      </p:cxnSp>
      <p:pic>
        <p:nvPicPr>
          <p:cNvPr id="125" name="Google Shape;125;p25" title="L4 S4 Property v2.png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687428" y="7222463"/>
            <a:ext cx="2698971" cy="16608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p26" title="L4 S12 Experiment v2.png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57475" y="7226210"/>
            <a:ext cx="2699015" cy="1660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26" title="L4 S11 Investigate v2.png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87428" y="7226210"/>
            <a:ext cx="2698971" cy="1660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26" title="L4 S10 Model v2.png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257475" y="4024322"/>
            <a:ext cx="2699015" cy="1660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26" title="L4 S9 Clay Soil v2.png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86661" y="4024322"/>
            <a:ext cx="2699015" cy="1660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26" title="L4 S8 Sandy Soil v2.png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259414" y="801384"/>
            <a:ext cx="2698971" cy="1660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6" title="L4 S6 Soil ver 3-REUSE.jpg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680064" y="793911"/>
            <a:ext cx="2698971" cy="1660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2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 rot="5400000">
            <a:off x="6691594" y="4696775"/>
            <a:ext cx="1061491" cy="1402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2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 rot="5400000">
            <a:off x="6691594" y="1487004"/>
            <a:ext cx="1061491" cy="1402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2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 rot="5400000">
            <a:off x="3099301" y="4696775"/>
            <a:ext cx="1061491" cy="1402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2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 rot="5400000">
            <a:off x="6691594" y="7875080"/>
            <a:ext cx="1061491" cy="1402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2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 rot="5400000">
            <a:off x="3088784" y="7875080"/>
            <a:ext cx="1061491" cy="140282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26"/>
          <p:cNvSpPr txBox="1"/>
          <p:nvPr/>
        </p:nvSpPr>
        <p:spPr>
          <a:xfrm>
            <a:off x="4117125" y="477100"/>
            <a:ext cx="2989500" cy="240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latin typeface="Lexend"/>
                <a:ea typeface="Lexend"/>
                <a:cs typeface="Lexend"/>
                <a:sym typeface="Lexend"/>
              </a:rPr>
              <a:t>sandy </a:t>
            </a:r>
            <a:r>
              <a:rPr b="1" lang="en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soil</a:t>
            </a:r>
            <a:endParaRPr b="1" sz="1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2" name="Google Shape;142;p26"/>
          <p:cNvSpPr txBox="1"/>
          <p:nvPr/>
        </p:nvSpPr>
        <p:spPr>
          <a:xfrm>
            <a:off x="4111400" y="3616454"/>
            <a:ext cx="2989500" cy="227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latin typeface="Lexend"/>
                <a:ea typeface="Lexend"/>
                <a:cs typeface="Lexend"/>
                <a:sym typeface="Lexend"/>
              </a:rPr>
              <a:t>model</a:t>
            </a:r>
            <a:endParaRPr b="1" sz="1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3" name="Google Shape;143;p26"/>
          <p:cNvSpPr txBox="1"/>
          <p:nvPr/>
        </p:nvSpPr>
        <p:spPr>
          <a:xfrm>
            <a:off x="4111400" y="6883192"/>
            <a:ext cx="2989500" cy="227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latin typeface="Lexend"/>
                <a:ea typeface="Lexend"/>
                <a:cs typeface="Lexend"/>
                <a:sym typeface="Lexend"/>
              </a:rPr>
              <a:t>experiment</a:t>
            </a:r>
            <a:endParaRPr b="1" sz="16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4" name="Google Shape;144;p26"/>
          <p:cNvSpPr txBox="1"/>
          <p:nvPr/>
        </p:nvSpPr>
        <p:spPr>
          <a:xfrm>
            <a:off x="4118300" y="8914472"/>
            <a:ext cx="2999700" cy="430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 test used to discover new information about a question</a:t>
            </a:r>
            <a:endParaRPr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5" name="Google Shape;145;p26"/>
          <p:cNvSpPr txBox="1"/>
          <p:nvPr/>
        </p:nvSpPr>
        <p:spPr>
          <a:xfrm>
            <a:off x="549858" y="5826180"/>
            <a:ext cx="29997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 type of soil that has a smooth texture; water does not easily flow through it</a:t>
            </a:r>
            <a:endParaRPr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6" name="Google Shape;146;p26"/>
          <p:cNvSpPr txBox="1"/>
          <p:nvPr/>
        </p:nvSpPr>
        <p:spPr>
          <a:xfrm>
            <a:off x="549850" y="8914477"/>
            <a:ext cx="2999700" cy="430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to figure out the answer to a question or to understand how something works</a:t>
            </a:r>
            <a:endParaRPr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7" name="Google Shape;147;p26"/>
          <p:cNvSpPr txBox="1"/>
          <p:nvPr/>
        </p:nvSpPr>
        <p:spPr>
          <a:xfrm>
            <a:off x="554950" y="3616454"/>
            <a:ext cx="2989500" cy="227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clay soil</a:t>
            </a:r>
            <a:endParaRPr b="1" sz="1600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8" name="Google Shape;148;p26"/>
          <p:cNvSpPr txBox="1"/>
          <p:nvPr/>
        </p:nvSpPr>
        <p:spPr>
          <a:xfrm>
            <a:off x="554950" y="6883192"/>
            <a:ext cx="2989500" cy="227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latin typeface="Lexend"/>
                <a:ea typeface="Lexend"/>
                <a:cs typeface="Lexend"/>
                <a:sym typeface="Lexend"/>
              </a:rPr>
              <a:t>investigate</a:t>
            </a:r>
            <a:endParaRPr b="1" sz="1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pic>
        <p:nvPicPr>
          <p:cNvPr id="149" name="Google Shape;149;p26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 rot="5400000">
            <a:off x="3099301" y="1487013"/>
            <a:ext cx="1061491" cy="140282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26"/>
          <p:cNvSpPr txBox="1"/>
          <p:nvPr/>
        </p:nvSpPr>
        <p:spPr>
          <a:xfrm>
            <a:off x="549630" y="477100"/>
            <a:ext cx="2989500" cy="240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600">
                <a:latin typeface="Lexend"/>
                <a:ea typeface="Lexend"/>
                <a:cs typeface="Lexend"/>
                <a:sym typeface="Lexend"/>
              </a:rPr>
              <a:t>soil</a:t>
            </a:r>
            <a:endParaRPr b="1" sz="16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1" name="Google Shape;151;p26"/>
          <p:cNvSpPr txBox="1"/>
          <p:nvPr/>
        </p:nvSpPr>
        <p:spPr>
          <a:xfrm>
            <a:off x="4118300" y="2584050"/>
            <a:ext cx="28401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a type of soil that has a rough texture; water easily flows through it</a:t>
            </a:r>
            <a:endParaRPr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2" name="Google Shape;152;p26"/>
          <p:cNvSpPr txBox="1"/>
          <p:nvPr/>
        </p:nvSpPr>
        <p:spPr>
          <a:xfrm>
            <a:off x="543534" y="2584051"/>
            <a:ext cx="29997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rPr>
              <a:t>tiny pieces of rock and other materials that cover the ground</a:t>
            </a:r>
            <a:endParaRPr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53" name="Google Shape;153;p26"/>
          <p:cNvCxnSpPr/>
          <p:nvPr/>
        </p:nvCxnSpPr>
        <p:spPr>
          <a:xfrm rot="10800000">
            <a:off x="513821" y="6704175"/>
            <a:ext cx="6662100" cy="0"/>
          </a:xfrm>
          <a:prstGeom prst="straightConnector1">
            <a:avLst/>
          </a:prstGeom>
          <a:noFill/>
          <a:ln cap="flat" cmpd="sng" w="19050">
            <a:solidFill>
              <a:srgbClr val="999999"/>
            </a:solidFill>
            <a:prstDash val="dash"/>
            <a:round/>
            <a:headEnd len="med" w="med" type="none"/>
            <a:tailEnd len="med" w="med" type="none"/>
          </a:ln>
        </p:spPr>
      </p:cxnSp>
      <p:cxnSp>
        <p:nvCxnSpPr>
          <p:cNvPr id="154" name="Google Shape;154;p26"/>
          <p:cNvCxnSpPr/>
          <p:nvPr/>
        </p:nvCxnSpPr>
        <p:spPr>
          <a:xfrm rot="10800000">
            <a:off x="513821" y="3363989"/>
            <a:ext cx="6662100" cy="0"/>
          </a:xfrm>
          <a:prstGeom prst="straightConnector1">
            <a:avLst/>
          </a:prstGeom>
          <a:noFill/>
          <a:ln cap="flat" cmpd="sng" w="19050">
            <a:solidFill>
              <a:srgbClr val="999999"/>
            </a:solidFill>
            <a:prstDash val="dash"/>
            <a:round/>
            <a:headEnd len="med" w="med" type="none"/>
            <a:tailEnd len="med" w="med" type="none"/>
          </a:ln>
        </p:spPr>
      </p:cxnSp>
      <p:cxnSp>
        <p:nvCxnSpPr>
          <p:cNvPr id="155" name="Google Shape;155;p26"/>
          <p:cNvCxnSpPr/>
          <p:nvPr/>
        </p:nvCxnSpPr>
        <p:spPr>
          <a:xfrm rot="10800000">
            <a:off x="3890100" y="534650"/>
            <a:ext cx="0" cy="9019500"/>
          </a:xfrm>
          <a:prstGeom prst="straightConnector1">
            <a:avLst/>
          </a:prstGeom>
          <a:noFill/>
          <a:ln cap="flat" cmpd="sng" w="19050">
            <a:solidFill>
              <a:srgbClr val="999999"/>
            </a:solidFill>
            <a:prstDash val="dash"/>
            <a:round/>
            <a:headEnd len="med" w="med" type="none"/>
            <a:tailEnd len="med" w="med" type="none"/>
          </a:ln>
        </p:spPr>
      </p:cxnSp>
      <p:sp>
        <p:nvSpPr>
          <p:cNvPr id="156" name="Google Shape;156;p26"/>
          <p:cNvSpPr txBox="1"/>
          <p:nvPr/>
        </p:nvSpPr>
        <p:spPr>
          <a:xfrm>
            <a:off x="4109466" y="5772728"/>
            <a:ext cx="3016500" cy="738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sz="1200">
                <a:latin typeface="Lexend"/>
                <a:ea typeface="Lexend"/>
                <a:cs typeface="Lexend"/>
                <a:sym typeface="Lexend"/>
              </a:rPr>
              <a:t>a pretend version of something that scientists use when the real thing is too big, small, or complicated to work with</a:t>
            </a:r>
            <a:endParaRPr sz="12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