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53A811-A793-4741-90E0-9402E5C398CE}">
  <a:tblStyle styleId="{1553A811-A793-4741-90E0-9402E5C398C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0" name="Google Shape;10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63" name="Google Shape;16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77" name="Google Shape;17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91" name="Google Shape;19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97" name="Google Shape;19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05" name="Google Shape;20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2" name="Google Shape;21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9" name="Google Shape;21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25" name="Google Shape;22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30" name="Google Shape;23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39" name="Google Shape;23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07" name="Google Shape;10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45" name="Google Shape;24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51" name="Google Shape;25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60" name="Google Shape;26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65" name="Google Shape;26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74" name="Google Shape;27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81" name="Google Shape;28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86" name="Google Shape;28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91" name="Google Shape;29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99" name="Google Shape;299;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04" name="Google Shape;304;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15" name="Google Shape;11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09" name="Google Shape;30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4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14" name="Google Shape;31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4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19" name="Google Shape;31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327" name="Google Shape;327;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 name="Google Shape;328;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By way of introduction on why this is so important</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   we are extremely bad at school reform  </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  one of the reasons is or failure to address the issue of culture</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   there are strategies we can use</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35" name="Google Shape;335;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40" name="Google Shape;340;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46" name="Google Shape;346;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53" name="Google Shape;353;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2" name="Google Shape;362;p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363" name="Google Shape;363;p4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5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74" name="Google Shape;374;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1" name="Google Shape;12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2" name="Google Shape;122;p10: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5" name="Google Shape;385;p5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Arial"/>
                <a:ea typeface="Arial"/>
                <a:cs typeface="Arial"/>
                <a:sym typeface="Arial"/>
              </a:rPr>
              <a:t>Low performing schools 	= avg. combined 02/03, 03/04 reading and math proficiency in lowest 10%</a:t>
            </a:r>
            <a:endParaRPr/>
          </a:p>
          <a:p>
            <a:pPr indent="0" lvl="0" marL="0" marR="0" rtl="0" algn="l">
              <a:spcBef>
                <a:spcPts val="600"/>
              </a:spcBef>
              <a:spcAft>
                <a:spcPts val="0"/>
              </a:spcAft>
              <a:buNone/>
            </a:pPr>
            <a:r>
              <a:rPr b="0" i="0" lang="en-US" sz="2000" u="none" cap="none" strike="noStrike">
                <a:solidFill>
                  <a:schemeClr val="dk1"/>
                </a:solidFill>
                <a:latin typeface="Arial"/>
                <a:ea typeface="Arial"/>
                <a:cs typeface="Arial"/>
                <a:sym typeface="Arial"/>
              </a:rPr>
              <a:t>		= schools failed to meet AYP proficiency targets two years in a row</a:t>
            </a:r>
            <a:endParaRPr/>
          </a:p>
          <a:p>
            <a:pPr indent="0" lvl="0" marL="0" marR="0" rtl="0" algn="l">
              <a:spcBef>
                <a:spcPts val="60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spcBef>
                <a:spcPts val="60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spcBef>
                <a:spcPts val="600"/>
              </a:spcBef>
              <a:spcAft>
                <a:spcPts val="0"/>
              </a:spcAft>
              <a:buNone/>
            </a:pPr>
            <a:r>
              <a:rPr b="0" i="0" lang="en-US" sz="2000" u="none" cap="none" strike="noStrike">
                <a:solidFill>
                  <a:schemeClr val="dk1"/>
                </a:solidFill>
                <a:latin typeface="Arial"/>
                <a:ea typeface="Arial"/>
                <a:cs typeface="Arial"/>
                <a:sym typeface="Arial"/>
              </a:rPr>
              <a:t>Turnaround  =  test scores above 50</a:t>
            </a:r>
            <a:r>
              <a:rPr b="0" baseline="30000" i="0" lang="en-US" sz="2000" u="none" cap="none" strike="noStrike">
                <a:solidFill>
                  <a:schemeClr val="dk1"/>
                </a:solidFill>
                <a:latin typeface="Arial"/>
                <a:ea typeface="Arial"/>
                <a:cs typeface="Arial"/>
                <a:sym typeface="Arial"/>
              </a:rPr>
              <a:t>th</a:t>
            </a:r>
            <a:r>
              <a:rPr b="0" i="0" lang="en-US" sz="2000" u="none" cap="none" strike="noStrike">
                <a:solidFill>
                  <a:schemeClr val="dk1"/>
                </a:solidFill>
                <a:latin typeface="Arial"/>
                <a:ea typeface="Arial"/>
                <a:cs typeface="Arial"/>
                <a:sym typeface="Arial"/>
              </a:rPr>
              <a:t> percentile in last two years 07/08, 08/09</a:t>
            </a:r>
            <a:endParaRPr/>
          </a:p>
        </p:txBody>
      </p:sp>
      <p:sp>
        <p:nvSpPr>
          <p:cNvPr id="386" name="Google Shape;386;p5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5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94" name="Google Shape;394;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0" name="Google Shape;400;p5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19% of public school students attend a high poverty school</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National School Lunch Program (NSLP), Free and Reduced-price Lunch Program (FRLP).</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Low poverty = 25% or less of students quality</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High poverty = 75% of students who qualify</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01" name="Google Shape;401;p5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5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11" name="Google Shape;411;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5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18" name="Google Shape;418;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5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24" name="Google Shape;424;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6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31" name="Google Shape;431;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6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38" name="Google Shape;438;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6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52" name="Google Shape;452;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6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66" name="Google Shape;466;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8" name="Google Shape;12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9" name="Google Shape;129;p12: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dk1"/>
                </a:solidFill>
                <a:latin typeface="Arial"/>
                <a:ea typeface="Arial"/>
                <a:cs typeface="Arial"/>
                <a:sym typeface="Arial"/>
              </a:rPr>
              <a:t>How many worked for us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6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75" name="Google Shape;475;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4" name="Google Shape;484;p6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Arial"/>
                <a:ea typeface="Arial"/>
                <a:cs typeface="Arial"/>
                <a:sym typeface="Arial"/>
              </a:rPr>
              <a:t>Fragmented, complex, inconsistent		Multiple actors and institutions              Rube-Goldberg like contraption</a:t>
            </a:r>
            <a:endParaRPr/>
          </a:p>
          <a:p>
            <a:pPr indent="0" lvl="0" marL="0" marR="0" rtl="0" algn="l">
              <a:spcBef>
                <a:spcPts val="720"/>
              </a:spcBef>
              <a:spcAft>
                <a:spcPts val="0"/>
              </a:spcAft>
              <a:buNone/>
            </a:pPr>
            <a:r>
              <a:t/>
            </a:r>
            <a:endParaRPr b="1" i="0" sz="2400" u="none" cap="none" strike="noStrike">
              <a:solidFill>
                <a:schemeClr val="dk1"/>
              </a:solidFill>
              <a:latin typeface="Arial"/>
              <a:ea typeface="Arial"/>
              <a:cs typeface="Arial"/>
              <a:sym typeface="Arial"/>
            </a:endParaRPr>
          </a:p>
          <a:p>
            <a:pPr indent="0" lvl="0" marL="0" marR="0" rtl="0" algn="l">
              <a:spcBef>
                <a:spcPts val="720"/>
              </a:spcBef>
              <a:spcAft>
                <a:spcPts val="0"/>
              </a:spcAft>
              <a:buNone/>
            </a:pPr>
            <a:r>
              <a:rPr b="1" i="0" lang="en-US" sz="2400" u="none" cap="none" strike="noStrike">
                <a:solidFill>
                  <a:schemeClr val="dk1"/>
                </a:solidFill>
                <a:latin typeface="Arial"/>
                <a:ea typeface="Arial"/>
                <a:cs typeface="Arial"/>
                <a:sym typeface="Arial"/>
              </a:rPr>
              <a:t>Private – Public                Federalized - local</a:t>
            </a:r>
            <a:endParaRPr/>
          </a:p>
        </p:txBody>
      </p:sp>
      <p:sp>
        <p:nvSpPr>
          <p:cNvPr id="485" name="Google Shape;485;p6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4" name="Google Shape;494;p6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dk1"/>
                </a:solidFill>
                <a:latin typeface="Arial"/>
                <a:ea typeface="Arial"/>
                <a:cs typeface="Arial"/>
                <a:sym typeface="Arial"/>
              </a:rPr>
              <a:t>Fragmented, complex, inconsistent		Multiple actors and institutions              Rube-Goldberg like contraption</a:t>
            </a:r>
            <a:endParaRPr/>
          </a:p>
          <a:p>
            <a:pPr indent="0" lvl="0" marL="0" marR="0" rtl="0" algn="l">
              <a:spcBef>
                <a:spcPts val="720"/>
              </a:spcBef>
              <a:spcAft>
                <a:spcPts val="0"/>
              </a:spcAft>
              <a:buNone/>
            </a:pPr>
            <a:r>
              <a:t/>
            </a:r>
            <a:endParaRPr b="1" i="0" sz="2400" u="none" cap="none" strike="noStrike">
              <a:solidFill>
                <a:schemeClr val="dk1"/>
              </a:solidFill>
              <a:latin typeface="Arial"/>
              <a:ea typeface="Arial"/>
              <a:cs typeface="Arial"/>
              <a:sym typeface="Arial"/>
            </a:endParaRPr>
          </a:p>
          <a:p>
            <a:pPr indent="0" lvl="0" marL="0" marR="0" rtl="0" algn="l">
              <a:spcBef>
                <a:spcPts val="720"/>
              </a:spcBef>
              <a:spcAft>
                <a:spcPts val="0"/>
              </a:spcAft>
              <a:buNone/>
            </a:pPr>
            <a:r>
              <a:rPr b="1" i="0" lang="en-US" sz="2400" u="none" cap="none" strike="noStrike">
                <a:solidFill>
                  <a:schemeClr val="dk1"/>
                </a:solidFill>
                <a:latin typeface="Arial"/>
                <a:ea typeface="Arial"/>
                <a:cs typeface="Arial"/>
                <a:sym typeface="Arial"/>
              </a:rPr>
              <a:t>Private – Public                Federalized - local</a:t>
            </a:r>
            <a:endParaRPr/>
          </a:p>
        </p:txBody>
      </p:sp>
      <p:sp>
        <p:nvSpPr>
          <p:cNvPr id="495" name="Google Shape;495;p6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5" name="Google Shape;505;p6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50 million students</a:t>
            </a:r>
            <a:endParaRPr/>
          </a:p>
        </p:txBody>
      </p:sp>
      <p:sp>
        <p:nvSpPr>
          <p:cNvPr id="506" name="Google Shape;506;p6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7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13" name="Google Shape;513;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7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22" name="Google Shape;522;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7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28" name="Google Shape;528;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29" name="Google Shape;529;p73: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7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35" name="Google Shape;535;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7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54" name="Google Shape;554;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7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64" name="Google Shape;564;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5" name="Google Shape;13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6" name="Google Shape;136;p14: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7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76" name="Google Shape;576;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7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86" name="Google Shape;586;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87" name="Google Shape;587;p79: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8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595" name="Google Shape;595;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6" name="Google Shape;596;p8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8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03" name="Google Shape;603;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8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09" name="Google Shape;609;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8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615" name="Google Shape;615;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43" name="Google Shape;14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 name="Google Shape;149;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TAME:  CLEARLY DEFINABLE, DEMARCATED OR SEPARABLE FROM OTHER PROBLEMS, HAVE SOLUTIONS THAT ARE “FINDABLE”, EVEN IF THEY ARE TECHNICALLY DIFFICULT.</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WICKED:  ILL-DEFINED OR DEFINED IN MULTIPLE WAYS, RELY ON POLITICAL JUDGMENT.</a:t>
            </a:r>
            <a:endParaRPr/>
          </a:p>
        </p:txBody>
      </p:sp>
      <p:sp>
        <p:nvSpPr>
          <p:cNvPr id="150" name="Google Shape;150;p1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55" name="Google Shape;15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20" name="Google Shape;20;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0" lvl="1" marL="457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0" lvl="2" marL="914400" marR="0" rtl="0" algn="ctr">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3pPr>
            <a:lvl4pPr indent="0" lvl="3" marL="1371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0" lvl="4" marL="18288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0" lvl="5" marL="22860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6pPr>
            <a:lvl7pPr indent="0" lvl="6" marL="2743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7pPr>
            <a:lvl8pPr indent="0" lvl="7" marL="32004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8pPr>
            <a:lvl9pPr indent="0" lvl="8" marL="3657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9pPr>
          </a:lstStyle>
          <a:p/>
        </p:txBody>
      </p:sp>
      <p:sp>
        <p:nvSpPr>
          <p:cNvPr id="21" name="Google Shape;21;p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2" name="Google Shape;22;p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3" name="Google Shape;23;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1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77" name="Google Shape;77;p11"/>
          <p:cNvSpPr txBox="1"/>
          <p:nvPr>
            <p:ph idx="1" type="body"/>
          </p:nvPr>
        </p:nvSpPr>
        <p:spPr>
          <a:xfrm rot="5400000">
            <a:off x="2514600" y="152400"/>
            <a:ext cx="4114800" cy="7772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78" name="Google Shape;78;p1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9" name="Google Shape;79;p1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0" name="Google Shape;80;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2"/>
          <p:cNvSpPr txBox="1"/>
          <p:nvPr>
            <p:ph type="title"/>
          </p:nvPr>
        </p:nvSpPr>
        <p:spPr>
          <a:xfrm rot="5400000">
            <a:off x="4743450" y="2381250"/>
            <a:ext cx="5486400" cy="1943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83" name="Google Shape;83;p12"/>
          <p:cNvSpPr txBox="1"/>
          <p:nvPr>
            <p:ph idx="1" type="body"/>
          </p:nvPr>
        </p:nvSpPr>
        <p:spPr>
          <a:xfrm rot="5400000">
            <a:off x="781050" y="514350"/>
            <a:ext cx="5486400" cy="56769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84" name="Google Shape;84;p1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5" name="Google Shape;85;p1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6" name="Google Shape;86;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87" name="Shape 87"/>
        <p:cNvGrpSpPr/>
        <p:nvPr/>
      </p:nvGrpSpPr>
      <p:grpSpPr>
        <a:xfrm>
          <a:off x="0" y="0"/>
          <a:ext cx="0" cy="0"/>
          <a:chOff x="0" y="0"/>
          <a:chExt cx="0" cy="0"/>
        </a:xfrm>
      </p:grpSpPr>
      <p:sp>
        <p:nvSpPr>
          <p:cNvPr id="88" name="Google Shape;88;p13"/>
          <p:cNvSpPr txBox="1"/>
          <p:nvPr>
            <p:ph idx="1" type="body"/>
          </p:nvPr>
        </p:nvSpPr>
        <p:spPr>
          <a:xfrm>
            <a:off x="685800" y="609600"/>
            <a:ext cx="7772400" cy="5486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89" name="Google Shape;89;p13"/>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0" name="Google Shape;90;p1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1" name="Google Shape;91;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type="chart">
  <p:cSld name="CHART">
    <p:spTree>
      <p:nvGrpSpPr>
        <p:cNvPr id="92" name="Shape 92"/>
        <p:cNvGrpSpPr/>
        <p:nvPr/>
      </p:nvGrpSpPr>
      <p:grpSpPr>
        <a:xfrm>
          <a:off x="0" y="0"/>
          <a:ext cx="0" cy="0"/>
          <a:chOff x="0" y="0"/>
          <a:chExt cx="0" cy="0"/>
        </a:xfrm>
      </p:grpSpPr>
      <p:sp>
        <p:nvSpPr>
          <p:cNvPr id="93" name="Google Shape;93;p14"/>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94" name="Google Shape;94;p14"/>
          <p:cNvSpPr/>
          <p:nvPr>
            <p:ph idx="2" type="chart"/>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42900" lvl="0" marL="3429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285750" lvl="1" marL="74295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228600" lvl="2" marL="1143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228600" lvl="3" marL="1600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228600" lvl="4" marL="2057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228600" lvl="5" marL="2514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228600" lvl="6" marL="2971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228600" lvl="7" marL="3429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228600" lvl="8" marL="3886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95" name="Google Shape;95;p1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6" name="Google Shape;96;p1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7" name="Google Shape;97;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3"/>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6" name="Google Shape;26;p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7" name="Google Shape;27;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30" name="Google Shape;30;p4"/>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31" name="Google Shape;31;p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2" name="Google Shape;32;p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3" name="Google Shape;33;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36" name="Google Shape;36;p5"/>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lt1"/>
              </a:buClr>
              <a:buSzPts val="2400"/>
              <a:buFont typeface="Arial"/>
              <a:buNone/>
              <a:defRPr b="0" i="0" sz="2000" u="none" cap="none" strike="noStrike">
                <a:solidFill>
                  <a:schemeClr val="lt1"/>
                </a:solidFill>
                <a:latin typeface="Arial"/>
                <a:ea typeface="Arial"/>
                <a:cs typeface="Arial"/>
                <a:sym typeface="Arial"/>
              </a:defRPr>
            </a:lvl1pPr>
            <a:lvl2pPr indent="-228600" lvl="1" marL="914400" marR="0" rtl="0" algn="l">
              <a:spcBef>
                <a:spcPts val="360"/>
              </a:spcBef>
              <a:spcAft>
                <a:spcPts val="0"/>
              </a:spcAft>
              <a:buClr>
                <a:schemeClr val="lt1"/>
              </a:buClr>
              <a:buSzPts val="2000"/>
              <a:buFont typeface="Arial"/>
              <a:buNone/>
              <a:defRPr b="0" i="0" sz="1800" u="none" cap="none" strike="noStrike">
                <a:solidFill>
                  <a:schemeClr val="lt1"/>
                </a:solidFill>
                <a:latin typeface="Arial"/>
                <a:ea typeface="Arial"/>
                <a:cs typeface="Arial"/>
                <a:sym typeface="Arial"/>
              </a:defRPr>
            </a:lvl2pPr>
            <a:lvl3pPr indent="-228600" lvl="2" marL="1371600" marR="0" rtl="0" algn="l">
              <a:spcBef>
                <a:spcPts val="320"/>
              </a:spcBef>
              <a:spcAft>
                <a:spcPts val="0"/>
              </a:spcAft>
              <a:buClr>
                <a:schemeClr val="lt1"/>
              </a:buClr>
              <a:buSzPts val="1800"/>
              <a:buFont typeface="Arial"/>
              <a:buNone/>
              <a:defRPr b="0" i="0" sz="1600" u="none" cap="none" strike="noStrike">
                <a:solidFill>
                  <a:schemeClr val="lt1"/>
                </a:solidFill>
                <a:latin typeface="Arial"/>
                <a:ea typeface="Arial"/>
                <a:cs typeface="Arial"/>
                <a:sym typeface="Arial"/>
              </a:defRPr>
            </a:lvl3pPr>
            <a:lvl4pPr indent="-228600" lvl="3" marL="1828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4pPr>
            <a:lvl5pPr indent="-228600" lvl="4" marL="22860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6pPr>
            <a:lvl7pPr indent="-228600" lvl="6" marL="32004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7pPr>
            <a:lvl8pPr indent="-228600" lvl="7" marL="36576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8pPr>
            <a:lvl9pPr indent="-228600" lvl="8" marL="4114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9pPr>
          </a:lstStyle>
          <a:p/>
        </p:txBody>
      </p:sp>
      <p:sp>
        <p:nvSpPr>
          <p:cNvPr id="37" name="Google Shape;37;p5"/>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8" name="Google Shape;38;p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9" name="Google Shape;39;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6"/>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42" name="Google Shape;42;p6"/>
          <p:cNvSpPr txBox="1"/>
          <p:nvPr>
            <p:ph idx="1" type="body"/>
          </p:nvPr>
        </p:nvSpPr>
        <p:spPr>
          <a:xfrm>
            <a:off x="6858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3" name="Google Shape;43;p6"/>
          <p:cNvSpPr txBox="1"/>
          <p:nvPr>
            <p:ph idx="2" type="body"/>
          </p:nvPr>
        </p:nvSpPr>
        <p:spPr>
          <a:xfrm>
            <a:off x="46482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4" name="Google Shape;44;p6"/>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5" name="Google Shape;45;p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6" name="Google Shape;46;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49" name="Google Shape;49;p7"/>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50" name="Google Shape;50;p7"/>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51" name="Google Shape;51;p7"/>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52" name="Google Shape;52;p7"/>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53" name="Google Shape;53;p7"/>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4" name="Google Shape;54;p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5" name="Google Shape;55;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58" name="Google Shape;58;p8"/>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9" name="Google Shape;59;p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0" name="Google Shape;60;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63" name="Google Shape;63;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64" name="Google Shape;64;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65" name="Google Shape;65;p9"/>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6" name="Google Shape;66;p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7" name="Google Shape;67;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70" name="Google Shape;70;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lt1"/>
              </a:buClr>
              <a:buSzPts val="1400"/>
              <a:buFont typeface="Arial"/>
              <a:buNone/>
              <a:defRPr b="0" i="0" sz="3200" u="none" cap="none" strike="noStrike">
                <a:solidFill>
                  <a:schemeClr val="lt1"/>
                </a:solidFill>
                <a:latin typeface="Arial"/>
                <a:ea typeface="Arial"/>
                <a:cs typeface="Arial"/>
                <a:sym typeface="Arial"/>
              </a:defRPr>
            </a:lvl1pPr>
            <a:lvl2pPr indent="0" lvl="1" marL="457200" marR="0" rtl="0" algn="l">
              <a:spcBef>
                <a:spcPts val="560"/>
              </a:spcBef>
              <a:spcAft>
                <a:spcPts val="0"/>
              </a:spcAft>
              <a:buClr>
                <a:schemeClr val="lt1"/>
              </a:buClr>
              <a:buSzPts val="1400"/>
              <a:buFont typeface="Arial"/>
              <a:buNone/>
              <a:defRPr b="0" i="0" sz="2800" u="none" cap="none" strike="noStrike">
                <a:solidFill>
                  <a:schemeClr val="lt1"/>
                </a:solidFill>
                <a:latin typeface="Arial"/>
                <a:ea typeface="Arial"/>
                <a:cs typeface="Arial"/>
                <a:sym typeface="Arial"/>
              </a:defRPr>
            </a:lvl2pPr>
            <a:lvl3pPr indent="0" lvl="2" marL="914400" marR="0" rtl="0" algn="l">
              <a:spcBef>
                <a:spcPts val="480"/>
              </a:spcBef>
              <a:spcAft>
                <a:spcPts val="0"/>
              </a:spcAft>
              <a:buClr>
                <a:schemeClr val="lt1"/>
              </a:buClr>
              <a:buSzPts val="1400"/>
              <a:buFont typeface="Arial"/>
              <a:buNone/>
              <a:defRPr b="0" i="0" sz="2400" u="none" cap="none" strike="noStrike">
                <a:solidFill>
                  <a:schemeClr val="lt1"/>
                </a:solidFill>
                <a:latin typeface="Arial"/>
                <a:ea typeface="Arial"/>
                <a:cs typeface="Arial"/>
                <a:sym typeface="Arial"/>
              </a:defRPr>
            </a:lvl3pPr>
            <a:lvl4pPr indent="0" lvl="3" marL="1371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4pPr>
            <a:lvl5pPr indent="0" lvl="4" marL="18288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5pPr>
            <a:lvl6pPr indent="0" lvl="5" marL="22860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6pPr>
            <a:lvl7pPr indent="0" lvl="6" marL="27432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7pPr>
            <a:lvl8pPr indent="0" lvl="7" marL="32004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8pPr>
            <a:lvl9pPr indent="0" lvl="8" marL="3657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9pPr>
          </a:lstStyle>
          <a:p/>
        </p:txBody>
      </p:sp>
      <p:sp>
        <p:nvSpPr>
          <p:cNvPr id="71" name="Google Shape;71;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72" name="Google Shape;72;p10"/>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3" name="Google Shape;73;p1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4" name="Google Shape;74;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1" name="Google Shape;11;p1"/>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txBox="1"/>
          <p:nvPr/>
        </p:nvSpPr>
        <p:spPr>
          <a:xfrm>
            <a:off x="381000" y="304800"/>
            <a:ext cx="114300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6" name="Google Shape;16;p1"/>
          <p:cNvSpPr txBox="1"/>
          <p:nvPr/>
        </p:nvSpPr>
        <p:spPr>
          <a:xfrm>
            <a:off x="9677400" y="2514600"/>
            <a:ext cx="18415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FFFFFF"/>
              </a:solidFill>
              <a:latin typeface="Arial"/>
              <a:ea typeface="Arial"/>
              <a:cs typeface="Arial"/>
              <a:sym typeface="Arial"/>
            </a:endParaRPr>
          </a:p>
        </p:txBody>
      </p:sp>
      <p:sp>
        <p:nvSpPr>
          <p:cNvPr id="17" name="Google Shape;17;p1"/>
          <p:cNvSpPr txBox="1"/>
          <p:nvPr/>
        </p:nvSpPr>
        <p:spPr>
          <a:xfrm>
            <a:off x="381000" y="304800"/>
            <a:ext cx="114300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5.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3.png"/><Relationship Id="rId4" Type="http://schemas.openxmlformats.org/officeDocument/2006/relationships/image" Target="../media/image22.png"/><Relationship Id="rId5"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6.png"/><Relationship Id="rId4" Type="http://schemas.openxmlformats.org/officeDocument/2006/relationships/image" Target="../media/image31.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3.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9.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4.png"/><Relationship Id="rId4" Type="http://schemas.openxmlformats.org/officeDocument/2006/relationships/image" Target="../media/image30.png"/><Relationship Id="rId5" Type="http://schemas.openxmlformats.org/officeDocument/2006/relationships/image" Target="../media/image33.png"/><Relationship Id="rId6" Type="http://schemas.openxmlformats.org/officeDocument/2006/relationships/image" Target="../media/image27.png"/><Relationship Id="rId7" Type="http://schemas.openxmlformats.org/officeDocument/2006/relationships/image" Target="../media/image41.png"/><Relationship Id="rId8"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32.png"/><Relationship Id="rId4" Type="http://schemas.openxmlformats.org/officeDocument/2006/relationships/image" Target="../media/image40.png"/><Relationship Id="rId5" Type="http://schemas.openxmlformats.org/officeDocument/2006/relationships/image" Target="../media/image44.png"/><Relationship Id="rId6" Type="http://schemas.openxmlformats.org/officeDocument/2006/relationships/image" Target="../media/image37.png"/><Relationship Id="rId7" Type="http://schemas.openxmlformats.org/officeDocument/2006/relationships/image" Target="../media/image35.png"/><Relationship Id="rId8"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4.png"/><Relationship Id="rId4" Type="http://schemas.openxmlformats.org/officeDocument/2006/relationships/image" Target="../media/image46.png"/><Relationship Id="rId5"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9.png"/><Relationship Id="rId4" Type="http://schemas.openxmlformats.org/officeDocument/2006/relationships/image" Target="../media/image50.png"/><Relationship Id="rId5"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9.png"/><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5.png"/><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48.png"/><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ph idx="1" type="subTitle"/>
          </p:nvPr>
        </p:nvSpPr>
        <p:spPr>
          <a:xfrm>
            <a:off x="0" y="1371600"/>
            <a:ext cx="9144000" cy="4800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Arial"/>
              <a:buNone/>
            </a:pPr>
            <a:r>
              <a:t/>
            </a:r>
            <a:endParaRPr b="1" i="0" sz="1500" u="none" cap="none" strike="noStrike">
              <a:solidFill>
                <a:schemeClr val="lt1"/>
              </a:solidFill>
              <a:latin typeface="Times New Roman"/>
              <a:ea typeface="Times New Roman"/>
              <a:cs typeface="Times New Roman"/>
              <a:sym typeface="Times New Roman"/>
            </a:endParaRPr>
          </a:p>
          <a:p>
            <a:pPr indent="0" lvl="0" marL="0" marR="0" rtl="0" algn="ctr">
              <a:spcBef>
                <a:spcPts val="600"/>
              </a:spcBef>
              <a:spcAft>
                <a:spcPts val="0"/>
              </a:spcAft>
              <a:buClr>
                <a:schemeClr val="lt1"/>
              </a:buClr>
              <a:buFont typeface="Arial"/>
              <a:buNone/>
            </a:pPr>
            <a:r>
              <a:rPr b="1" i="0" lang="en-US" sz="3000" u="none" cap="none" strike="noStrike">
                <a:solidFill>
                  <a:schemeClr val="lt1"/>
                </a:solidFill>
                <a:latin typeface="Arial"/>
                <a:ea typeface="Arial"/>
                <a:cs typeface="Arial"/>
                <a:sym typeface="Arial"/>
              </a:rPr>
              <a:t>Tenth Annual Summit</a:t>
            </a:r>
            <a:endParaRPr/>
          </a:p>
          <a:p>
            <a:pPr indent="0" lvl="0" marL="0" marR="0" rtl="0" algn="ctr">
              <a:spcBef>
                <a:spcPts val="20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a:p>
            <a:pPr indent="0" lvl="0" marL="0" marR="0" rtl="0" algn="ctr">
              <a:spcBef>
                <a:spcPts val="600"/>
              </a:spcBef>
              <a:spcAft>
                <a:spcPts val="0"/>
              </a:spcAft>
              <a:buClr>
                <a:schemeClr val="lt1"/>
              </a:buClr>
              <a:buFont typeface="Arial"/>
              <a:buNone/>
            </a:pPr>
            <a:r>
              <a:rPr b="1" i="0" lang="en-US" sz="3000" u="none" cap="none" strike="noStrike">
                <a:solidFill>
                  <a:schemeClr val="lt1"/>
                </a:solidFill>
                <a:latin typeface="Arial"/>
                <a:ea typeface="Arial"/>
                <a:cs typeface="Arial"/>
                <a:sym typeface="Arial"/>
              </a:rPr>
              <a:t>on Evidence-Based Education</a:t>
            </a:r>
            <a:endParaRPr/>
          </a:p>
          <a:p>
            <a:pPr indent="0" lvl="0" marL="0" marR="0" rtl="0" algn="ctr">
              <a:spcBef>
                <a:spcPts val="0"/>
              </a:spcBef>
              <a:spcAft>
                <a:spcPts val="0"/>
              </a:spcAft>
              <a:buClr>
                <a:schemeClr val="lt1"/>
              </a:buClr>
              <a:buFont typeface="Arial"/>
              <a:buNone/>
            </a:pPr>
            <a:r>
              <a:t/>
            </a:r>
            <a:endParaRPr b="1" i="0" sz="4400" u="none" cap="none" strike="noStrike">
              <a:solidFill>
                <a:srgbClr val="FFFF00"/>
              </a:solidFill>
              <a:latin typeface="Arial"/>
              <a:ea typeface="Arial"/>
              <a:cs typeface="Arial"/>
              <a:sym typeface="Arial"/>
            </a:endParaRPr>
          </a:p>
          <a:p>
            <a:pPr indent="0" lvl="0" marL="0" marR="0" rtl="0" algn="ctr">
              <a:spcBef>
                <a:spcPts val="640"/>
              </a:spcBef>
              <a:spcAft>
                <a:spcPts val="0"/>
              </a:spcAft>
              <a:buClr>
                <a:srgbClr val="FFFF00"/>
              </a:buClr>
              <a:buFont typeface="Arial"/>
              <a:buNone/>
            </a:pPr>
            <a:r>
              <a:rPr b="1" i="1" lang="en-US" sz="3200" u="none" cap="none" strike="noStrike">
                <a:solidFill>
                  <a:srgbClr val="FFFF00"/>
                </a:solidFill>
                <a:latin typeface="Arial"/>
                <a:ea typeface="Arial"/>
                <a:cs typeface="Arial"/>
                <a:sym typeface="Arial"/>
              </a:rPr>
              <a:t>Effective School Leadership: </a:t>
            </a:r>
            <a:endParaRPr b="1" i="1" sz="3200" u="none" cap="none" strike="noStrike">
              <a:solidFill>
                <a:srgbClr val="FFFF00"/>
              </a:solidFill>
              <a:latin typeface="Arial"/>
              <a:ea typeface="Arial"/>
              <a:cs typeface="Arial"/>
              <a:sym typeface="Arial"/>
            </a:endParaRPr>
          </a:p>
          <a:p>
            <a:pPr indent="0" lvl="0" marL="0" marR="0" rtl="0" algn="ctr">
              <a:spcBef>
                <a:spcPts val="640"/>
              </a:spcBef>
              <a:spcAft>
                <a:spcPts val="0"/>
              </a:spcAft>
              <a:buClr>
                <a:srgbClr val="FFFF00"/>
              </a:buClr>
              <a:buFont typeface="Arial"/>
              <a:buNone/>
            </a:pPr>
            <a:r>
              <a:rPr b="1" i="1" lang="en-US" sz="3200" u="none" cap="none" strike="noStrike">
                <a:solidFill>
                  <a:srgbClr val="FFFF00"/>
                </a:solidFill>
                <a:latin typeface="Arial"/>
                <a:ea typeface="Arial"/>
                <a:cs typeface="Arial"/>
                <a:sym typeface="Arial"/>
              </a:rPr>
              <a:t>A Cornerstone for Improving </a:t>
            </a:r>
            <a:endParaRPr/>
          </a:p>
          <a:p>
            <a:pPr indent="0" lvl="0" marL="0" marR="0" rtl="0" algn="ctr">
              <a:spcBef>
                <a:spcPts val="640"/>
              </a:spcBef>
              <a:spcAft>
                <a:spcPts val="0"/>
              </a:spcAft>
              <a:buClr>
                <a:srgbClr val="FFFF00"/>
              </a:buClr>
              <a:buFont typeface="Arial"/>
              <a:buNone/>
            </a:pPr>
            <a:r>
              <a:rPr b="1" i="1" lang="en-US" sz="3200" u="none" cap="none" strike="noStrike">
                <a:solidFill>
                  <a:srgbClr val="FFFF00"/>
                </a:solidFill>
                <a:latin typeface="Arial"/>
                <a:ea typeface="Arial"/>
                <a:cs typeface="Arial"/>
                <a:sym typeface="Arial"/>
              </a:rPr>
              <a:t>Student Performance</a:t>
            </a:r>
            <a:endParaRPr b="0" i="0" sz="3200" u="none" cap="none" strike="noStrike">
              <a:solidFill>
                <a:srgbClr val="FFFF00"/>
              </a:solidFill>
              <a:latin typeface="Arial"/>
              <a:ea typeface="Arial"/>
              <a:cs typeface="Arial"/>
              <a:sym typeface="Arial"/>
            </a:endParaRPr>
          </a:p>
          <a:p>
            <a:pPr indent="0" lvl="0" marL="0" marR="0" rtl="0" algn="ctr">
              <a:spcBef>
                <a:spcPts val="640"/>
              </a:spcBef>
              <a:spcAft>
                <a:spcPts val="0"/>
              </a:spcAft>
              <a:buClr>
                <a:schemeClr val="lt1"/>
              </a:buClr>
              <a:buFont typeface="Arial"/>
              <a:buNone/>
            </a:pPr>
            <a:r>
              <a:rPr b="0" i="0" lang="en-US" sz="3200" u="none" cap="none" strike="noStrike">
                <a:solidFill>
                  <a:schemeClr val="lt1"/>
                </a:solidFill>
                <a:latin typeface="Arial"/>
                <a:ea typeface="Arial"/>
                <a:cs typeface="Arial"/>
                <a:sym typeface="Arial"/>
              </a:rPr>
              <a:t> </a:t>
            </a:r>
            <a:endParaRPr/>
          </a:p>
        </p:txBody>
      </p:sp>
      <p:pic>
        <p:nvPicPr>
          <p:cNvPr descr="wing_header" id="104" name="Google Shape;104;p15"/>
          <p:cNvPicPr preferRelativeResize="0"/>
          <p:nvPr/>
        </p:nvPicPr>
        <p:blipFill rotWithShape="1">
          <a:blip r:embed="rId3">
            <a:alphaModFix/>
          </a:blip>
          <a:srcRect b="0" l="0" r="0" t="0"/>
          <a:stretch/>
        </p:blipFill>
        <p:spPr>
          <a:xfrm>
            <a:off x="685800" y="0"/>
            <a:ext cx="7764463" cy="114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idx="1" type="body"/>
          </p:nvPr>
        </p:nvSpPr>
        <p:spPr>
          <a:xfrm>
            <a:off x="381000" y="0"/>
            <a:ext cx="8077200" cy="762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What kind of word is </a:t>
            </a:r>
            <a:r>
              <a:rPr b="0" i="0" lang="en-US" sz="3600" u="none" cap="none" strike="noStrike">
                <a:solidFill>
                  <a:srgbClr val="FFFF00"/>
                </a:solidFill>
                <a:latin typeface="Arial"/>
                <a:ea typeface="Arial"/>
                <a:cs typeface="Arial"/>
                <a:sym typeface="Arial"/>
              </a:rPr>
              <a:t>“</a:t>
            </a:r>
            <a:r>
              <a:rPr b="1" i="0" lang="en-US" sz="3200" u="none" cap="none" strike="noStrike">
                <a:solidFill>
                  <a:srgbClr val="FFFF00"/>
                </a:solidFill>
                <a:latin typeface="Arial"/>
                <a:ea typeface="Arial"/>
                <a:cs typeface="Arial"/>
                <a:sym typeface="Arial"/>
              </a:rPr>
              <a:t>posit”</a:t>
            </a:r>
            <a:r>
              <a:rPr b="0" i="0" lang="en-US" sz="2400" u="none" cap="none" strike="noStrike">
                <a:solidFill>
                  <a:schemeClr val="lt1"/>
                </a:solidFill>
                <a:latin typeface="Arial"/>
                <a:ea typeface="Arial"/>
                <a:cs typeface="Arial"/>
                <a:sym typeface="Arial"/>
              </a:rPr>
              <a:t> anyway?</a:t>
            </a:r>
            <a:endParaRPr b="0" i="0" sz="2400" u="none" cap="none" strike="noStrike">
              <a:solidFill>
                <a:schemeClr val="lt1"/>
              </a:solidFill>
              <a:latin typeface="Arial"/>
              <a:ea typeface="Arial"/>
              <a:cs typeface="Arial"/>
              <a:sym typeface="Arial"/>
            </a:endParaRPr>
          </a:p>
        </p:txBody>
      </p:sp>
      <p:sp>
        <p:nvSpPr>
          <p:cNvPr id="166" name="Google Shape;166;p24"/>
          <p:cNvSpPr txBox="1"/>
          <p:nvPr/>
        </p:nvSpPr>
        <p:spPr>
          <a:xfrm>
            <a:off x="304800" y="1295400"/>
            <a:ext cx="2971800" cy="5278438"/>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0" i="0" lang="en-US" sz="2000" u="none" cap="none" strike="noStrike">
                <a:solidFill>
                  <a:srgbClr val="FFFFFF"/>
                </a:solidFill>
                <a:latin typeface="Arial"/>
                <a:ea typeface="Arial"/>
                <a:cs typeface="Arial"/>
                <a:sym typeface="Arial"/>
              </a:rPr>
              <a:t>hypothesize </a:t>
            </a:r>
            <a:endParaRPr/>
          </a:p>
          <a:p>
            <a:pPr indent="0" lvl="0" marL="0" marR="0" rtl="0" algn="l">
              <a:lnSpc>
                <a:spcPct val="130000"/>
              </a:lnSpc>
              <a:spcBef>
                <a:spcPts val="0"/>
              </a:spcBef>
              <a:spcAft>
                <a:spcPts val="0"/>
              </a:spcAft>
              <a:buNone/>
            </a:pPr>
            <a:r>
              <a:rPr b="0" i="0" lang="en-US" sz="2000" u="none" cap="none" strike="noStrike">
                <a:solidFill>
                  <a:srgbClr val="FFFFFF"/>
                </a:solidFill>
                <a:latin typeface="Arial"/>
                <a:ea typeface="Arial"/>
                <a:cs typeface="Arial"/>
                <a:sym typeface="Arial"/>
              </a:rPr>
              <a:t>presume</a:t>
            </a:r>
            <a:endParaRPr/>
          </a:p>
          <a:p>
            <a:pPr indent="0" lvl="0" marL="0" marR="0" rtl="0" algn="l">
              <a:lnSpc>
                <a:spcPct val="130000"/>
              </a:lnSpc>
              <a:spcBef>
                <a:spcPts val="0"/>
              </a:spcBef>
              <a:spcAft>
                <a:spcPts val="0"/>
              </a:spcAft>
              <a:buNone/>
            </a:pPr>
            <a:r>
              <a:rPr b="0" i="0" lang="en-US" sz="2000" u="none" cap="none" strike="noStrike">
                <a:solidFill>
                  <a:srgbClr val="FFFFFF"/>
                </a:solidFill>
                <a:latin typeface="Arial"/>
                <a:ea typeface="Arial"/>
                <a:cs typeface="Arial"/>
                <a:sym typeface="Arial"/>
              </a:rPr>
              <a:t>postulate </a:t>
            </a:r>
            <a:endParaRPr b="0" i="0" sz="2000" u="none" cap="none" strike="noStrike">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rPr b="0" i="0" lang="en-US" sz="2000" u="none" cap="none" strike="noStrike">
                <a:solidFill>
                  <a:srgbClr val="FFFFFF"/>
                </a:solidFill>
                <a:latin typeface="Arial"/>
                <a:ea typeface="Arial"/>
                <a:cs typeface="Arial"/>
                <a:sym typeface="Arial"/>
              </a:rPr>
              <a:t>conclude </a:t>
            </a:r>
            <a:endParaRPr/>
          </a:p>
          <a:p>
            <a:pPr indent="0" lvl="0" marL="0" marR="0" rtl="0" algn="l">
              <a:lnSpc>
                <a:spcPct val="130000"/>
              </a:lnSpc>
              <a:spcBef>
                <a:spcPts val="0"/>
              </a:spcBef>
              <a:spcAft>
                <a:spcPts val="0"/>
              </a:spcAft>
              <a:buNone/>
            </a:pPr>
            <a:r>
              <a:rPr b="0" i="0" lang="en-US" sz="2000" u="none" cap="none" strike="noStrike">
                <a:solidFill>
                  <a:srgbClr val="FFFFFF"/>
                </a:solidFill>
                <a:latin typeface="Arial"/>
                <a:ea typeface="Arial"/>
                <a:cs typeface="Arial"/>
                <a:sym typeface="Arial"/>
              </a:rPr>
              <a:t>consider </a:t>
            </a:r>
            <a:endParaRPr b="0" i="0" sz="2000" u="none" cap="none" strike="noStrike">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rPr b="0" i="0" lang="en-US" sz="2000" u="none" cap="none" strike="noStrike">
                <a:solidFill>
                  <a:schemeClr val="lt1"/>
                </a:solidFill>
                <a:latin typeface="Arial"/>
                <a:ea typeface="Arial"/>
                <a:cs typeface="Arial"/>
                <a:sym typeface="Arial"/>
              </a:rPr>
              <a:t>suspect	</a:t>
            </a:r>
            <a:endParaRPr/>
          </a:p>
          <a:p>
            <a:pPr indent="0" lvl="0" marL="0" marR="0" rtl="0" algn="l">
              <a:lnSpc>
                <a:spcPct val="130000"/>
              </a:lnSpc>
              <a:spcBef>
                <a:spcPts val="0"/>
              </a:spcBef>
              <a:spcAft>
                <a:spcPts val="0"/>
              </a:spcAft>
              <a:buNone/>
            </a:pPr>
            <a:r>
              <a:rPr b="0" i="0" lang="en-US" sz="2000" u="none" cap="none" strike="noStrike">
                <a:solidFill>
                  <a:schemeClr val="lt1"/>
                </a:solidFill>
                <a:latin typeface="Arial"/>
                <a:ea typeface="Arial"/>
                <a:cs typeface="Arial"/>
                <a:sym typeface="Arial"/>
              </a:rPr>
              <a:t>feel	</a:t>
            </a:r>
            <a:endParaRPr/>
          </a:p>
          <a:p>
            <a:pPr indent="0" lvl="0" marL="0" marR="0" rtl="0" algn="l">
              <a:lnSpc>
                <a:spcPct val="130000"/>
              </a:lnSpc>
              <a:spcBef>
                <a:spcPts val="0"/>
              </a:spcBef>
              <a:spcAft>
                <a:spcPts val="0"/>
              </a:spcAft>
              <a:buNone/>
            </a:pPr>
            <a:r>
              <a:rPr b="0" i="0" lang="en-US" sz="2000" u="none" cap="none" strike="noStrike">
                <a:solidFill>
                  <a:schemeClr val="lt1"/>
                </a:solidFill>
                <a:latin typeface="Arial"/>
                <a:ea typeface="Arial"/>
                <a:cs typeface="Arial"/>
                <a:sym typeface="Arial"/>
              </a:rPr>
              <a:t>fancy</a:t>
            </a:r>
            <a:endParaRPr/>
          </a:p>
          <a:p>
            <a:pPr indent="0" lvl="0" marL="0" marR="0" rtl="0" algn="l">
              <a:lnSpc>
                <a:spcPct val="130000"/>
              </a:lnSpc>
              <a:spcBef>
                <a:spcPts val="0"/>
              </a:spcBef>
              <a:spcAft>
                <a:spcPts val="0"/>
              </a:spcAft>
              <a:buNone/>
            </a:pPr>
            <a:r>
              <a:rPr b="0" i="0" lang="en-US" sz="2000" u="none" cap="none" strike="noStrike">
                <a:solidFill>
                  <a:schemeClr val="lt1"/>
                </a:solidFill>
                <a:latin typeface="Arial"/>
                <a:ea typeface="Arial"/>
                <a:cs typeface="Arial"/>
                <a:sym typeface="Arial"/>
              </a:rPr>
              <a:t>have a hunch	</a:t>
            </a:r>
            <a:endParaRPr/>
          </a:p>
          <a:p>
            <a:pPr indent="0" lvl="0" marL="0" marR="0" rtl="0" algn="l">
              <a:lnSpc>
                <a:spcPct val="130000"/>
              </a:lnSpc>
              <a:spcBef>
                <a:spcPts val="0"/>
              </a:spcBef>
              <a:spcAft>
                <a:spcPts val="0"/>
              </a:spcAft>
              <a:buNone/>
            </a:pPr>
            <a:r>
              <a:rPr b="0" i="0" lang="en-US" sz="2000" u="none" cap="none" strike="noStrike">
                <a:solidFill>
                  <a:schemeClr val="lt1"/>
                </a:solidFill>
                <a:latin typeface="Arial"/>
                <a:ea typeface="Arial"/>
                <a:cs typeface="Arial"/>
                <a:sym typeface="Arial"/>
              </a:rPr>
              <a:t>have sneaking suspicion</a:t>
            </a:r>
            <a:endParaRPr b="0" i="0" sz="2000" u="none" cap="none" strike="noStrike">
              <a:solidFill>
                <a:schemeClr val="lt1"/>
              </a:solidFill>
              <a:latin typeface="Arial"/>
              <a:ea typeface="Arial"/>
              <a:cs typeface="Arial"/>
              <a:sym typeface="Arial"/>
            </a:endParaRPr>
          </a:p>
          <a:p>
            <a:pPr indent="0" lvl="0" marL="0" marR="0" rtl="0" algn="l">
              <a:lnSpc>
                <a:spcPct val="130000"/>
              </a:lnSpc>
              <a:spcBef>
                <a:spcPts val="0"/>
              </a:spcBef>
              <a:spcAft>
                <a:spcPts val="0"/>
              </a:spcAft>
              <a:buNone/>
            </a:pPr>
            <a:r>
              <a:rPr b="0" i="0" lang="en-US" sz="2000" u="none" cap="none" strike="noStrike">
                <a:solidFill>
                  <a:schemeClr val="lt1"/>
                </a:solidFill>
                <a:latin typeface="Arial"/>
                <a:ea typeface="Arial"/>
                <a:cs typeface="Arial"/>
                <a:sym typeface="Arial"/>
              </a:rPr>
              <a:t>reckon	</a:t>
            </a:r>
            <a:endParaRPr/>
          </a:p>
          <a:p>
            <a:pPr indent="0" lvl="0" marL="0" marR="0" rtl="0" algn="l">
              <a:lnSpc>
                <a:spcPct val="130000"/>
              </a:lnSpc>
              <a:spcBef>
                <a:spcPts val="0"/>
              </a:spcBef>
              <a:spcAft>
                <a:spcPts val="0"/>
              </a:spcAft>
              <a:buNone/>
            </a:pPr>
            <a:r>
              <a:t/>
            </a:r>
            <a:endParaRPr b="0" i="0" sz="2000" u="none" cap="none" strike="noStrike">
              <a:solidFill>
                <a:srgbClr val="FFFFFF"/>
              </a:solidFill>
              <a:latin typeface="Times New Roman"/>
              <a:ea typeface="Times New Roman"/>
              <a:cs typeface="Times New Roman"/>
              <a:sym typeface="Times New Roman"/>
            </a:endParaRPr>
          </a:p>
          <a:p>
            <a:pPr indent="0" lvl="0" marL="0" marR="0" rtl="0" algn="l">
              <a:lnSpc>
                <a:spcPct val="130000"/>
              </a:lnSpc>
              <a:spcBef>
                <a:spcPts val="0"/>
              </a:spcBef>
              <a:spcAft>
                <a:spcPts val="0"/>
              </a:spcAft>
              <a:buNone/>
            </a:pPr>
            <a:r>
              <a:rPr b="0" i="0" lang="en-US" sz="2000" u="none" cap="none" strike="noStrike">
                <a:solidFill>
                  <a:srgbClr val="FFFFFF"/>
                </a:solidFill>
                <a:latin typeface="Arial"/>
                <a:ea typeface="Arial"/>
                <a:cs typeface="Arial"/>
                <a:sym typeface="Arial"/>
              </a:rPr>
              <a:t> </a:t>
            </a:r>
            <a:endParaRPr b="0" i="0" sz="2000" u="none" cap="none" strike="noStrike">
              <a:solidFill>
                <a:srgbClr val="FFFFFF"/>
              </a:solidFill>
              <a:latin typeface="Arial"/>
              <a:ea typeface="Arial"/>
              <a:cs typeface="Arial"/>
              <a:sym typeface="Arial"/>
            </a:endParaRPr>
          </a:p>
        </p:txBody>
      </p:sp>
      <p:sp>
        <p:nvSpPr>
          <p:cNvPr id="167" name="Google Shape;167;p24"/>
          <p:cNvSpPr txBox="1"/>
          <p:nvPr/>
        </p:nvSpPr>
        <p:spPr>
          <a:xfrm>
            <a:off x="152400" y="762000"/>
            <a:ext cx="2000250" cy="523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FFFF"/>
                </a:solidFill>
                <a:latin typeface="Arial"/>
                <a:ea typeface="Arial"/>
                <a:cs typeface="Arial"/>
                <a:sym typeface="Arial"/>
              </a:rPr>
              <a:t>Synonyms</a:t>
            </a:r>
            <a:endParaRPr b="0" i="0" sz="2800" u="none" cap="none" strike="noStrike">
              <a:solidFill>
                <a:srgbClr val="FFFFFF"/>
              </a:solidFill>
              <a:latin typeface="Arial"/>
              <a:ea typeface="Arial"/>
              <a:cs typeface="Arial"/>
              <a:sym typeface="Arial"/>
            </a:endParaRPr>
          </a:p>
        </p:txBody>
      </p:sp>
      <p:sp>
        <p:nvSpPr>
          <p:cNvPr id="168" name="Google Shape;168;p24"/>
          <p:cNvSpPr txBox="1"/>
          <p:nvPr/>
        </p:nvSpPr>
        <p:spPr>
          <a:xfrm>
            <a:off x="4191000" y="3124200"/>
            <a:ext cx="47101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fancy</a:t>
            </a:r>
            <a:r>
              <a:rPr b="0" i="0" lang="en-US" sz="2400" u="none" cap="none" strike="noStrike">
                <a:solidFill>
                  <a:srgbClr val="FFFF00"/>
                </a:solidFill>
                <a:latin typeface="Arial"/>
                <a:ea typeface="Arial"/>
                <a:cs typeface="Arial"/>
                <a:sym typeface="Arial"/>
              </a:rPr>
              <a:t> </a:t>
            </a:r>
            <a:r>
              <a:rPr b="0" i="0" lang="en-US" sz="2400" u="none" cap="none" strike="noStrike">
                <a:solidFill>
                  <a:schemeClr val="lt1"/>
                </a:solidFill>
                <a:latin typeface="Arial"/>
                <a:ea typeface="Arial"/>
                <a:cs typeface="Arial"/>
                <a:sym typeface="Arial"/>
              </a:rPr>
              <a:t>a “wicked” problem</a:t>
            </a:r>
            <a:endParaRPr/>
          </a:p>
        </p:txBody>
      </p:sp>
      <p:sp>
        <p:nvSpPr>
          <p:cNvPr id="169" name="Google Shape;169;p24"/>
          <p:cNvSpPr txBox="1"/>
          <p:nvPr/>
        </p:nvSpPr>
        <p:spPr>
          <a:xfrm>
            <a:off x="4191000" y="4572000"/>
            <a:ext cx="4710113" cy="830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have a hunch about </a:t>
            </a:r>
            <a:r>
              <a:rPr b="0" i="0" lang="en-US" sz="2400" u="none" cap="none" strike="noStrike">
                <a:solidFill>
                  <a:schemeClr val="lt1"/>
                </a:solidFill>
                <a:latin typeface="Arial"/>
                <a:ea typeface="Arial"/>
                <a:cs typeface="Arial"/>
                <a:sym typeface="Arial"/>
              </a:rPr>
              <a:t>a “wicked” problem</a:t>
            </a:r>
            <a:endParaRPr/>
          </a:p>
        </p:txBody>
      </p:sp>
      <p:sp>
        <p:nvSpPr>
          <p:cNvPr id="170" name="Google Shape;170;p24"/>
          <p:cNvSpPr txBox="1"/>
          <p:nvPr/>
        </p:nvSpPr>
        <p:spPr>
          <a:xfrm>
            <a:off x="4191000" y="3810000"/>
            <a:ext cx="47101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suspect</a:t>
            </a:r>
            <a:r>
              <a:rPr b="0" i="0" lang="en-US" sz="2400" u="none" cap="none" strike="noStrike">
                <a:solidFill>
                  <a:schemeClr val="lt1"/>
                </a:solidFill>
                <a:latin typeface="Arial"/>
                <a:ea typeface="Arial"/>
                <a:cs typeface="Arial"/>
                <a:sym typeface="Arial"/>
              </a:rPr>
              <a:t> a “wicked” problem</a:t>
            </a:r>
            <a:endParaRPr/>
          </a:p>
        </p:txBody>
      </p:sp>
      <p:sp>
        <p:nvSpPr>
          <p:cNvPr id="171" name="Google Shape;171;p24"/>
          <p:cNvSpPr txBox="1"/>
          <p:nvPr/>
        </p:nvSpPr>
        <p:spPr>
          <a:xfrm>
            <a:off x="4191000" y="2438400"/>
            <a:ext cx="47101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consider</a:t>
            </a:r>
            <a:r>
              <a:rPr b="0" i="0" lang="en-US" sz="2400" u="none" cap="none" strike="noStrike">
                <a:solidFill>
                  <a:srgbClr val="FFFF00"/>
                </a:solidFill>
                <a:latin typeface="Arial"/>
                <a:ea typeface="Arial"/>
                <a:cs typeface="Arial"/>
                <a:sym typeface="Arial"/>
              </a:rPr>
              <a:t> </a:t>
            </a:r>
            <a:r>
              <a:rPr b="0" i="0" lang="en-US" sz="2400" u="none" cap="none" strike="noStrike">
                <a:solidFill>
                  <a:schemeClr val="lt1"/>
                </a:solidFill>
                <a:latin typeface="Arial"/>
                <a:ea typeface="Arial"/>
                <a:cs typeface="Arial"/>
                <a:sym typeface="Arial"/>
              </a:rPr>
              <a:t>a “wicked” problem</a:t>
            </a:r>
            <a:endParaRPr/>
          </a:p>
        </p:txBody>
      </p:sp>
      <p:sp>
        <p:nvSpPr>
          <p:cNvPr id="172" name="Google Shape;172;p24"/>
          <p:cNvSpPr txBox="1"/>
          <p:nvPr/>
        </p:nvSpPr>
        <p:spPr>
          <a:xfrm>
            <a:off x="4191000" y="1752600"/>
            <a:ext cx="47101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postulate</a:t>
            </a:r>
            <a:r>
              <a:rPr b="0" i="0" lang="en-US" sz="2400" u="none" cap="none" strike="noStrike">
                <a:solidFill>
                  <a:srgbClr val="FFFF00"/>
                </a:solidFill>
                <a:latin typeface="Arial"/>
                <a:ea typeface="Arial"/>
                <a:cs typeface="Arial"/>
                <a:sym typeface="Arial"/>
              </a:rPr>
              <a:t> </a:t>
            </a:r>
            <a:r>
              <a:rPr b="0" i="0" lang="en-US" sz="2400" u="none" cap="none" strike="noStrike">
                <a:solidFill>
                  <a:schemeClr val="lt1"/>
                </a:solidFill>
                <a:latin typeface="Arial"/>
                <a:ea typeface="Arial"/>
                <a:cs typeface="Arial"/>
                <a:sym typeface="Arial"/>
              </a:rPr>
              <a:t>a “wicked” problem</a:t>
            </a:r>
            <a:endParaRPr/>
          </a:p>
        </p:txBody>
      </p:sp>
      <p:sp>
        <p:nvSpPr>
          <p:cNvPr id="173" name="Google Shape;173;p24"/>
          <p:cNvSpPr txBox="1"/>
          <p:nvPr/>
        </p:nvSpPr>
        <p:spPr>
          <a:xfrm>
            <a:off x="4191000" y="1143000"/>
            <a:ext cx="47101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hypothesize</a:t>
            </a:r>
            <a:r>
              <a:rPr b="0" i="0" lang="en-US" sz="2400" u="none" cap="none" strike="noStrike">
                <a:solidFill>
                  <a:schemeClr val="lt1"/>
                </a:solidFill>
                <a:latin typeface="Arial"/>
                <a:ea typeface="Arial"/>
                <a:cs typeface="Arial"/>
                <a:sym typeface="Arial"/>
              </a:rPr>
              <a:t> a “wicked” problem</a:t>
            </a:r>
            <a:endParaRPr/>
          </a:p>
        </p:txBody>
      </p:sp>
      <p:sp>
        <p:nvSpPr>
          <p:cNvPr id="174" name="Google Shape;174;p24"/>
          <p:cNvSpPr txBox="1"/>
          <p:nvPr/>
        </p:nvSpPr>
        <p:spPr>
          <a:xfrm>
            <a:off x="4191000" y="5638800"/>
            <a:ext cx="5243513" cy="830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have a sneaking suspicion</a:t>
            </a:r>
            <a:r>
              <a:rPr b="0" i="0" lang="en-US" sz="2400" u="none" cap="none" strike="noStrike">
                <a:solidFill>
                  <a:srgbClr val="FFFF00"/>
                </a:solidFill>
                <a:latin typeface="Arial"/>
                <a:ea typeface="Arial"/>
                <a:cs typeface="Arial"/>
                <a:sym typeface="Arial"/>
              </a:rPr>
              <a:t>        </a:t>
            </a:r>
            <a:r>
              <a:rPr b="0" i="0" lang="en-US" sz="2400" u="none" cap="none" strike="noStrike">
                <a:solidFill>
                  <a:schemeClr val="lt1"/>
                </a:solidFill>
                <a:latin typeface="Arial"/>
                <a:ea typeface="Arial"/>
                <a:cs typeface="Arial"/>
                <a:sym typeface="Arial"/>
              </a:rPr>
              <a:t>about a “wicked” problem</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idx="1" type="body"/>
          </p:nvPr>
        </p:nvSpPr>
        <p:spPr>
          <a:xfrm>
            <a:off x="381000" y="0"/>
            <a:ext cx="8077200" cy="762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What kind of word is </a:t>
            </a:r>
            <a:r>
              <a:rPr b="0" i="0" lang="en-US" sz="3600" u="none" cap="none" strike="noStrike">
                <a:solidFill>
                  <a:srgbClr val="FFFF00"/>
                </a:solidFill>
                <a:latin typeface="Arial"/>
                <a:ea typeface="Arial"/>
                <a:cs typeface="Arial"/>
                <a:sym typeface="Arial"/>
              </a:rPr>
              <a:t>“</a:t>
            </a:r>
            <a:r>
              <a:rPr b="1" i="0" lang="en-US" sz="3200" u="none" cap="none" strike="noStrike">
                <a:solidFill>
                  <a:srgbClr val="FFFF00"/>
                </a:solidFill>
                <a:latin typeface="Arial"/>
                <a:ea typeface="Arial"/>
                <a:cs typeface="Arial"/>
                <a:sym typeface="Arial"/>
              </a:rPr>
              <a:t>posit”</a:t>
            </a:r>
            <a:r>
              <a:rPr b="0" i="0" lang="en-US" sz="2400" u="none" cap="none" strike="noStrike">
                <a:solidFill>
                  <a:schemeClr val="lt1"/>
                </a:solidFill>
                <a:latin typeface="Arial"/>
                <a:ea typeface="Arial"/>
                <a:cs typeface="Arial"/>
                <a:sym typeface="Arial"/>
              </a:rPr>
              <a:t> anyway?</a:t>
            </a:r>
            <a:endParaRPr b="0" i="0" sz="2400" u="none" cap="none" strike="noStrike">
              <a:solidFill>
                <a:schemeClr val="lt1"/>
              </a:solidFill>
              <a:latin typeface="Arial"/>
              <a:ea typeface="Arial"/>
              <a:cs typeface="Arial"/>
              <a:sym typeface="Arial"/>
            </a:endParaRPr>
          </a:p>
        </p:txBody>
      </p:sp>
      <p:sp>
        <p:nvSpPr>
          <p:cNvPr id="180" name="Google Shape;180;p25"/>
          <p:cNvSpPr txBox="1"/>
          <p:nvPr/>
        </p:nvSpPr>
        <p:spPr>
          <a:xfrm>
            <a:off x="304800" y="1295400"/>
            <a:ext cx="2971800" cy="5678488"/>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0" i="0" lang="en-US" sz="2000" u="none" cap="none" strike="noStrike">
                <a:solidFill>
                  <a:srgbClr val="FFFFFF"/>
                </a:solidFill>
                <a:latin typeface="Arial"/>
                <a:ea typeface="Arial"/>
                <a:cs typeface="Arial"/>
                <a:sym typeface="Arial"/>
              </a:rPr>
              <a:t>abstain</a:t>
            </a:r>
            <a:endParaRPr b="0" i="0" sz="2000" u="none" cap="none" strike="noStrike">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rPr b="0" i="0" lang="en-US" sz="2000" u="none" cap="none" strike="noStrike">
                <a:solidFill>
                  <a:srgbClr val="FFFFFF"/>
                </a:solidFill>
                <a:latin typeface="Arial"/>
                <a:ea typeface="Arial"/>
                <a:cs typeface="Arial"/>
                <a:sym typeface="Arial"/>
              </a:rPr>
              <a:t>be honest</a:t>
            </a:r>
            <a:endParaRPr/>
          </a:p>
          <a:p>
            <a:pPr indent="0" lvl="0" marL="0" marR="0" rtl="0" algn="l">
              <a:lnSpc>
                <a:spcPct val="130000"/>
              </a:lnSpc>
              <a:spcBef>
                <a:spcPts val="0"/>
              </a:spcBef>
              <a:spcAft>
                <a:spcPts val="0"/>
              </a:spcAft>
              <a:buNone/>
            </a:pPr>
            <a:r>
              <a:rPr b="0" i="0" lang="en-US" sz="2000" u="none" cap="none" strike="noStrike">
                <a:solidFill>
                  <a:srgbClr val="FFFFFF"/>
                </a:solidFill>
                <a:latin typeface="Arial"/>
                <a:ea typeface="Arial"/>
                <a:cs typeface="Arial"/>
                <a:sym typeface="Arial"/>
              </a:rPr>
              <a:t>disbelieve</a:t>
            </a:r>
            <a:endParaRPr b="0" i="0" sz="2000" u="none" cap="none" strike="noStrike">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rPr b="0" i="0" lang="en-US" sz="2000" u="none" cap="none" strike="noStrike">
                <a:solidFill>
                  <a:srgbClr val="FFFFFF"/>
                </a:solidFill>
                <a:latin typeface="Arial"/>
                <a:ea typeface="Arial"/>
                <a:cs typeface="Arial"/>
                <a:sym typeface="Arial"/>
              </a:rPr>
              <a:t>know</a:t>
            </a:r>
            <a:endParaRPr b="0" i="0" sz="2000" u="none" cap="none" strike="noStrike">
              <a:solidFill>
                <a:srgbClr val="FFFFFF"/>
              </a:solidFill>
              <a:latin typeface="Arial"/>
              <a:ea typeface="Arial"/>
              <a:cs typeface="Arial"/>
              <a:sym typeface="Arial"/>
            </a:endParaRPr>
          </a:p>
          <a:p>
            <a:pPr indent="0" lvl="0" marL="0" marR="0" rtl="0" algn="l">
              <a:lnSpc>
                <a:spcPct val="130000"/>
              </a:lnSpc>
              <a:spcBef>
                <a:spcPts val="0"/>
              </a:spcBef>
              <a:spcAft>
                <a:spcPts val="0"/>
              </a:spcAft>
              <a:buNone/>
            </a:pPr>
            <a:r>
              <a:rPr b="0" i="0" lang="en-US" sz="2000" u="none" cap="none" strike="noStrike">
                <a:solidFill>
                  <a:srgbClr val="FFFFFF"/>
                </a:solidFill>
                <a:latin typeface="Arial"/>
                <a:ea typeface="Arial"/>
                <a:cs typeface="Arial"/>
                <a:sym typeface="Arial"/>
              </a:rPr>
              <a:t>leave</a:t>
            </a:r>
            <a:endParaRPr/>
          </a:p>
          <a:p>
            <a:pPr indent="0" lvl="0" marL="0" marR="0" rtl="0" algn="l">
              <a:lnSpc>
                <a:spcPct val="130000"/>
              </a:lnSpc>
              <a:spcBef>
                <a:spcPts val="0"/>
              </a:spcBef>
              <a:spcAft>
                <a:spcPts val="0"/>
              </a:spcAft>
              <a:buNone/>
            </a:pPr>
            <a:r>
              <a:rPr b="0" i="0" lang="en-US" sz="2000" u="none" cap="none" strike="noStrike">
                <a:solidFill>
                  <a:schemeClr val="lt1"/>
                </a:solidFill>
                <a:latin typeface="Arial"/>
                <a:ea typeface="Arial"/>
                <a:cs typeface="Arial"/>
                <a:sym typeface="Arial"/>
              </a:rPr>
              <a:t>misunderstand	</a:t>
            </a:r>
            <a:endParaRPr/>
          </a:p>
          <a:p>
            <a:pPr indent="0" lvl="0" marL="0" marR="0" rtl="0" algn="l">
              <a:lnSpc>
                <a:spcPct val="130000"/>
              </a:lnSpc>
              <a:spcBef>
                <a:spcPts val="0"/>
              </a:spcBef>
              <a:spcAft>
                <a:spcPts val="0"/>
              </a:spcAft>
              <a:buNone/>
            </a:pPr>
            <a:r>
              <a:rPr b="0" i="0" lang="en-US" sz="2000" u="none" cap="none" strike="noStrike">
                <a:solidFill>
                  <a:schemeClr val="lt1"/>
                </a:solidFill>
                <a:latin typeface="Arial"/>
                <a:ea typeface="Arial"/>
                <a:cs typeface="Arial"/>
                <a:sym typeface="Arial"/>
              </a:rPr>
              <a:t>disregard	</a:t>
            </a:r>
            <a:endParaRPr/>
          </a:p>
          <a:p>
            <a:pPr indent="0" lvl="0" marL="0" marR="0" rtl="0" algn="l">
              <a:lnSpc>
                <a:spcPct val="130000"/>
              </a:lnSpc>
              <a:spcBef>
                <a:spcPts val="0"/>
              </a:spcBef>
              <a:spcAft>
                <a:spcPts val="0"/>
              </a:spcAft>
              <a:buNone/>
            </a:pPr>
            <a:r>
              <a:rPr b="0" i="0" lang="en-US" sz="2000" u="none" cap="none" strike="noStrike">
                <a:solidFill>
                  <a:schemeClr val="lt1"/>
                </a:solidFill>
                <a:latin typeface="Arial"/>
                <a:ea typeface="Arial"/>
                <a:cs typeface="Arial"/>
                <a:sym typeface="Arial"/>
              </a:rPr>
              <a:t>forget</a:t>
            </a:r>
            <a:endParaRPr/>
          </a:p>
          <a:p>
            <a:pPr indent="0" lvl="0" marL="0" marR="0" rtl="0" algn="l">
              <a:lnSpc>
                <a:spcPct val="130000"/>
              </a:lnSpc>
              <a:spcBef>
                <a:spcPts val="0"/>
              </a:spcBef>
              <a:spcAft>
                <a:spcPts val="0"/>
              </a:spcAft>
              <a:buNone/>
            </a:pPr>
            <a:r>
              <a:rPr b="0" i="0" lang="en-US" sz="2000" u="none" cap="none" strike="noStrike">
                <a:solidFill>
                  <a:schemeClr val="lt1"/>
                </a:solidFill>
                <a:latin typeface="Arial"/>
                <a:ea typeface="Arial"/>
                <a:cs typeface="Arial"/>
                <a:sym typeface="Arial"/>
              </a:rPr>
              <a:t>ignore	</a:t>
            </a:r>
            <a:endParaRPr/>
          </a:p>
          <a:p>
            <a:pPr indent="0" lvl="0" marL="0" marR="0" rtl="0" algn="l">
              <a:lnSpc>
                <a:spcPct val="130000"/>
              </a:lnSpc>
              <a:spcBef>
                <a:spcPts val="0"/>
              </a:spcBef>
              <a:spcAft>
                <a:spcPts val="0"/>
              </a:spcAft>
              <a:buNone/>
            </a:pPr>
            <a:r>
              <a:rPr b="0" i="0" lang="en-US" sz="2000" u="none" cap="none" strike="noStrike">
                <a:solidFill>
                  <a:schemeClr val="lt1"/>
                </a:solidFill>
                <a:latin typeface="Arial"/>
                <a:ea typeface="Arial"/>
                <a:cs typeface="Arial"/>
                <a:sym typeface="Arial"/>
              </a:rPr>
              <a:t>neglect</a:t>
            </a:r>
            <a:endParaRPr b="0" i="0" sz="2000" u="none" cap="none" strike="noStrike">
              <a:solidFill>
                <a:schemeClr val="lt1"/>
              </a:solidFill>
              <a:latin typeface="Arial"/>
              <a:ea typeface="Arial"/>
              <a:cs typeface="Arial"/>
              <a:sym typeface="Arial"/>
            </a:endParaRPr>
          </a:p>
          <a:p>
            <a:pPr indent="0" lvl="0" marL="0" marR="0" rtl="0" algn="l">
              <a:lnSpc>
                <a:spcPct val="130000"/>
              </a:lnSpc>
              <a:spcBef>
                <a:spcPts val="0"/>
              </a:spcBef>
              <a:spcAft>
                <a:spcPts val="0"/>
              </a:spcAft>
              <a:buNone/>
            </a:pPr>
            <a:r>
              <a:rPr b="0" i="0" lang="en-US" sz="2000" u="none" cap="none" strike="noStrike">
                <a:solidFill>
                  <a:schemeClr val="lt1"/>
                </a:solidFill>
                <a:latin typeface="Arial"/>
                <a:ea typeface="Arial"/>
                <a:cs typeface="Arial"/>
                <a:sym typeface="Arial"/>
              </a:rPr>
              <a:t>not believe</a:t>
            </a:r>
            <a:endParaRPr/>
          </a:p>
          <a:p>
            <a:pPr indent="0" lvl="0" marL="0" marR="0" rtl="0" algn="l">
              <a:lnSpc>
                <a:spcPct val="130000"/>
              </a:lnSpc>
              <a:spcBef>
                <a:spcPts val="0"/>
              </a:spcBef>
              <a:spcAft>
                <a:spcPts val="0"/>
              </a:spcAft>
              <a:buNone/>
            </a:pPr>
            <a:r>
              <a:rPr b="0" i="0" lang="en-US" sz="2000" u="none" cap="none" strike="noStrike">
                <a:solidFill>
                  <a:schemeClr val="lt1"/>
                </a:solidFill>
                <a:latin typeface="Arial"/>
                <a:ea typeface="Arial"/>
                <a:cs typeface="Arial"/>
                <a:sym typeface="Arial"/>
              </a:rPr>
              <a:t>reject 	</a:t>
            </a:r>
            <a:endParaRPr/>
          </a:p>
          <a:p>
            <a:pPr indent="0" lvl="0" marL="0" marR="0" rtl="0" algn="l">
              <a:lnSpc>
                <a:spcPct val="130000"/>
              </a:lnSpc>
              <a:spcBef>
                <a:spcPts val="0"/>
              </a:spcBef>
              <a:spcAft>
                <a:spcPts val="0"/>
              </a:spcAft>
              <a:buNone/>
            </a:pPr>
            <a:r>
              <a:t/>
            </a:r>
            <a:endParaRPr b="0" i="0" sz="2000" u="none" cap="none" strike="noStrike">
              <a:solidFill>
                <a:srgbClr val="FFFFFF"/>
              </a:solidFill>
              <a:latin typeface="Times New Roman"/>
              <a:ea typeface="Times New Roman"/>
              <a:cs typeface="Times New Roman"/>
              <a:sym typeface="Times New Roman"/>
            </a:endParaRPr>
          </a:p>
          <a:p>
            <a:pPr indent="0" lvl="0" marL="0" marR="0" rtl="0" algn="l">
              <a:lnSpc>
                <a:spcPct val="130000"/>
              </a:lnSpc>
              <a:spcBef>
                <a:spcPts val="0"/>
              </a:spcBef>
              <a:spcAft>
                <a:spcPts val="0"/>
              </a:spcAft>
              <a:buNone/>
            </a:pPr>
            <a:r>
              <a:rPr b="0" i="0" lang="en-US" sz="2000" u="none" cap="none" strike="noStrike">
                <a:solidFill>
                  <a:srgbClr val="FFFFFF"/>
                </a:solidFill>
                <a:latin typeface="Arial"/>
                <a:ea typeface="Arial"/>
                <a:cs typeface="Arial"/>
                <a:sym typeface="Arial"/>
              </a:rPr>
              <a:t> </a:t>
            </a:r>
            <a:endParaRPr b="0" i="0" sz="2000" u="none" cap="none" strike="noStrike">
              <a:solidFill>
                <a:srgbClr val="FFFFFF"/>
              </a:solidFill>
              <a:latin typeface="Arial"/>
              <a:ea typeface="Arial"/>
              <a:cs typeface="Arial"/>
              <a:sym typeface="Arial"/>
            </a:endParaRPr>
          </a:p>
        </p:txBody>
      </p:sp>
      <p:sp>
        <p:nvSpPr>
          <p:cNvPr id="181" name="Google Shape;181;p25"/>
          <p:cNvSpPr txBox="1"/>
          <p:nvPr/>
        </p:nvSpPr>
        <p:spPr>
          <a:xfrm>
            <a:off x="152400" y="762000"/>
            <a:ext cx="1939925" cy="523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FFFF"/>
                </a:solidFill>
                <a:latin typeface="Arial"/>
                <a:ea typeface="Arial"/>
                <a:cs typeface="Arial"/>
                <a:sym typeface="Arial"/>
              </a:rPr>
              <a:t>Antonyms</a:t>
            </a:r>
            <a:endParaRPr b="0" i="0" sz="2800" u="none" cap="none" strike="noStrike">
              <a:solidFill>
                <a:srgbClr val="FFFFFF"/>
              </a:solidFill>
              <a:latin typeface="Arial"/>
              <a:ea typeface="Arial"/>
              <a:cs typeface="Arial"/>
              <a:sym typeface="Arial"/>
            </a:endParaRPr>
          </a:p>
        </p:txBody>
      </p:sp>
      <p:sp>
        <p:nvSpPr>
          <p:cNvPr id="182" name="Google Shape;182;p25"/>
          <p:cNvSpPr txBox="1"/>
          <p:nvPr/>
        </p:nvSpPr>
        <p:spPr>
          <a:xfrm>
            <a:off x="4191000" y="3657600"/>
            <a:ext cx="47101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ignore </a:t>
            </a:r>
            <a:r>
              <a:rPr b="0" i="0" lang="en-US" sz="2400" u="none" cap="none" strike="noStrike">
                <a:solidFill>
                  <a:schemeClr val="lt1"/>
                </a:solidFill>
                <a:latin typeface="Arial"/>
                <a:ea typeface="Arial"/>
                <a:cs typeface="Arial"/>
                <a:sym typeface="Arial"/>
              </a:rPr>
              <a:t>a “wicked” problem</a:t>
            </a:r>
            <a:endParaRPr/>
          </a:p>
        </p:txBody>
      </p:sp>
      <p:sp>
        <p:nvSpPr>
          <p:cNvPr id="183" name="Google Shape;183;p25"/>
          <p:cNvSpPr txBox="1"/>
          <p:nvPr/>
        </p:nvSpPr>
        <p:spPr>
          <a:xfrm>
            <a:off x="4191000" y="5181600"/>
            <a:ext cx="47101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disregard </a:t>
            </a:r>
            <a:r>
              <a:rPr b="0" i="0" lang="en-US" sz="2400" u="none" cap="none" strike="noStrike">
                <a:solidFill>
                  <a:schemeClr val="lt1"/>
                </a:solidFill>
                <a:latin typeface="Arial"/>
                <a:ea typeface="Arial"/>
                <a:cs typeface="Arial"/>
                <a:sym typeface="Arial"/>
              </a:rPr>
              <a:t>a “wicked” problem</a:t>
            </a:r>
            <a:endParaRPr/>
          </a:p>
        </p:txBody>
      </p:sp>
      <p:sp>
        <p:nvSpPr>
          <p:cNvPr id="184" name="Google Shape;184;p25"/>
          <p:cNvSpPr txBox="1"/>
          <p:nvPr/>
        </p:nvSpPr>
        <p:spPr>
          <a:xfrm>
            <a:off x="4191000" y="4419600"/>
            <a:ext cx="47101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forget </a:t>
            </a:r>
            <a:r>
              <a:rPr b="0" i="0" lang="en-US" sz="2400" u="none" cap="none" strike="noStrike">
                <a:solidFill>
                  <a:schemeClr val="lt1"/>
                </a:solidFill>
                <a:latin typeface="Arial"/>
                <a:ea typeface="Arial"/>
                <a:cs typeface="Arial"/>
                <a:sym typeface="Arial"/>
              </a:rPr>
              <a:t>a “wicked” problem</a:t>
            </a:r>
            <a:endParaRPr/>
          </a:p>
        </p:txBody>
      </p:sp>
      <p:sp>
        <p:nvSpPr>
          <p:cNvPr id="185" name="Google Shape;185;p25"/>
          <p:cNvSpPr txBox="1"/>
          <p:nvPr/>
        </p:nvSpPr>
        <p:spPr>
          <a:xfrm>
            <a:off x="4191000" y="2971800"/>
            <a:ext cx="47101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consider</a:t>
            </a:r>
            <a:r>
              <a:rPr b="0" i="0" lang="en-US" sz="2400" u="none" cap="none" strike="noStrike">
                <a:solidFill>
                  <a:srgbClr val="FFFF00"/>
                </a:solidFill>
                <a:latin typeface="Arial"/>
                <a:ea typeface="Arial"/>
                <a:cs typeface="Arial"/>
                <a:sym typeface="Arial"/>
              </a:rPr>
              <a:t> </a:t>
            </a:r>
            <a:r>
              <a:rPr b="0" i="0" lang="en-US" sz="2400" u="none" cap="none" strike="noStrike">
                <a:solidFill>
                  <a:schemeClr val="lt1"/>
                </a:solidFill>
                <a:latin typeface="Arial"/>
                <a:ea typeface="Arial"/>
                <a:cs typeface="Arial"/>
                <a:sym typeface="Arial"/>
              </a:rPr>
              <a:t>a “wicked” problem</a:t>
            </a:r>
            <a:endParaRPr/>
          </a:p>
        </p:txBody>
      </p:sp>
      <p:sp>
        <p:nvSpPr>
          <p:cNvPr id="186" name="Google Shape;186;p25"/>
          <p:cNvSpPr txBox="1"/>
          <p:nvPr/>
        </p:nvSpPr>
        <p:spPr>
          <a:xfrm>
            <a:off x="4191000" y="1905000"/>
            <a:ext cx="4710113" cy="830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misunderstand </a:t>
            </a:r>
            <a:r>
              <a:rPr b="0" i="0" lang="en-US" sz="2400" u="none" cap="none" strike="noStrike">
                <a:solidFill>
                  <a:schemeClr val="lt1"/>
                </a:solidFill>
                <a:latin typeface="Arial"/>
                <a:ea typeface="Arial"/>
                <a:cs typeface="Arial"/>
                <a:sym typeface="Arial"/>
              </a:rPr>
              <a:t>a “wicked” problem</a:t>
            </a:r>
            <a:endParaRPr/>
          </a:p>
        </p:txBody>
      </p:sp>
      <p:sp>
        <p:nvSpPr>
          <p:cNvPr id="187" name="Google Shape;187;p25"/>
          <p:cNvSpPr txBox="1"/>
          <p:nvPr/>
        </p:nvSpPr>
        <p:spPr>
          <a:xfrm>
            <a:off x="4191000" y="914400"/>
            <a:ext cx="4710113" cy="830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be honest about </a:t>
            </a:r>
            <a:r>
              <a:rPr b="0" i="0" lang="en-US" sz="2400" u="none" cap="none" strike="noStrike">
                <a:solidFill>
                  <a:schemeClr val="lt1"/>
                </a:solidFill>
                <a:latin typeface="Arial"/>
                <a:ea typeface="Arial"/>
                <a:cs typeface="Arial"/>
                <a:sym typeface="Arial"/>
              </a:rPr>
              <a:t>a “wicked” problem</a:t>
            </a:r>
            <a:endParaRPr/>
          </a:p>
        </p:txBody>
      </p:sp>
      <p:sp>
        <p:nvSpPr>
          <p:cNvPr id="188" name="Google Shape;188;p25"/>
          <p:cNvSpPr txBox="1"/>
          <p:nvPr/>
        </p:nvSpPr>
        <p:spPr>
          <a:xfrm>
            <a:off x="4191000" y="5943600"/>
            <a:ext cx="52435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reject </a:t>
            </a:r>
            <a:r>
              <a:rPr b="0" i="0" lang="en-US" sz="2400" u="none" cap="none" strike="noStrike">
                <a:solidFill>
                  <a:schemeClr val="lt1"/>
                </a:solidFill>
                <a:latin typeface="Arial"/>
                <a:ea typeface="Arial"/>
                <a:cs typeface="Arial"/>
                <a:sym typeface="Arial"/>
              </a:rPr>
              <a:t>a “wicked” problem</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6"/>
          <p:cNvSpPr txBox="1"/>
          <p:nvPr>
            <p:ph idx="1" type="body"/>
          </p:nvPr>
        </p:nvSpPr>
        <p:spPr>
          <a:xfrm>
            <a:off x="381000" y="838200"/>
            <a:ext cx="8610600" cy="53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What if we </a:t>
            </a:r>
            <a:r>
              <a:rPr b="0" i="1" lang="en-US" sz="2800" u="none" cap="none" strike="noStrike">
                <a:solidFill>
                  <a:srgbClr val="FFFF00"/>
                </a:solidFill>
                <a:latin typeface="Arial"/>
                <a:ea typeface="Arial"/>
                <a:cs typeface="Arial"/>
                <a:sym typeface="Arial"/>
              </a:rPr>
              <a:t>DIDN’T POSIT </a:t>
            </a:r>
            <a:r>
              <a:rPr b="0" i="0" lang="en-US" sz="2800" u="none" cap="none" strike="noStrike">
                <a:solidFill>
                  <a:schemeClr val="lt1"/>
                </a:solidFill>
                <a:latin typeface="Arial"/>
                <a:ea typeface="Arial"/>
                <a:cs typeface="Arial"/>
                <a:sym typeface="Arial"/>
              </a:rPr>
              <a:t>a wicked problem??</a:t>
            </a:r>
            <a:endParaRPr/>
          </a:p>
        </p:txBody>
      </p:sp>
      <p:sp>
        <p:nvSpPr>
          <p:cNvPr id="194" name="Google Shape;194;p26"/>
          <p:cNvSpPr txBox="1"/>
          <p:nvPr/>
        </p:nvSpPr>
        <p:spPr>
          <a:xfrm>
            <a:off x="381000" y="2590800"/>
            <a:ext cx="8915400"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chemeClr val="lt1"/>
                </a:solidFill>
                <a:latin typeface="Arial"/>
                <a:ea typeface="Arial"/>
                <a:cs typeface="Arial"/>
                <a:sym typeface="Arial"/>
              </a:rPr>
              <a:t>What if we </a:t>
            </a:r>
            <a:r>
              <a:rPr b="0" i="1" lang="en-US" sz="2800" u="none" cap="none" strike="noStrike">
                <a:solidFill>
                  <a:srgbClr val="FFFF00"/>
                </a:solidFill>
                <a:latin typeface="Arial"/>
                <a:ea typeface="Arial"/>
                <a:cs typeface="Arial"/>
                <a:sym typeface="Arial"/>
              </a:rPr>
              <a:t>NEVER POSITED </a:t>
            </a:r>
            <a:r>
              <a:rPr b="0" i="0" lang="en-US" sz="2800" u="none" cap="none" strike="noStrike">
                <a:solidFill>
                  <a:schemeClr val="lt1"/>
                </a:solidFill>
                <a:latin typeface="Arial"/>
                <a:ea typeface="Arial"/>
                <a:cs typeface="Arial"/>
                <a:sym typeface="Arial"/>
              </a:rPr>
              <a:t>a wicked problem </a:t>
            </a:r>
            <a:endParaRPr/>
          </a:p>
          <a:p>
            <a:pPr indent="0" lvl="0" marL="0" marR="0" rtl="0" algn="l">
              <a:spcBef>
                <a:spcPts val="560"/>
              </a:spcBef>
              <a:spcAft>
                <a:spcPts val="0"/>
              </a:spcAft>
              <a:buNone/>
            </a:pPr>
            <a:r>
              <a:rPr b="0" i="0" lang="en-US" sz="2800" u="none" cap="none" strike="noStrike">
                <a:solidFill>
                  <a:schemeClr val="lt1"/>
                </a:solidFill>
                <a:latin typeface="Arial"/>
                <a:ea typeface="Arial"/>
                <a:cs typeface="Arial"/>
                <a:sym typeface="Arial"/>
              </a:rPr>
              <a:t>ever again??</a:t>
            </a:r>
            <a:endParaRPr/>
          </a:p>
          <a:p>
            <a:pPr indent="0" lvl="0" marL="0" marR="0" rtl="0" algn="l">
              <a:spcBef>
                <a:spcPts val="480"/>
              </a:spcBef>
              <a:spcAft>
                <a:spcPts val="0"/>
              </a:spcAft>
              <a:buNone/>
            </a:pPr>
            <a:r>
              <a:t/>
            </a:r>
            <a:endParaRPr b="0" i="0" sz="2400" u="none" cap="none" strike="noStrike">
              <a:solidFill>
                <a:schemeClr val="lt1"/>
              </a:solidFill>
              <a:latin typeface="Arial"/>
              <a:ea typeface="Arial"/>
              <a:cs typeface="Arial"/>
              <a:sym typeface="Arial"/>
            </a:endParaRPr>
          </a:p>
          <a:p>
            <a:pPr indent="0" lvl="0" marL="0" marR="0" rtl="0" algn="ctr">
              <a:spcBef>
                <a:spcPts val="480"/>
              </a:spcBef>
              <a:spcAft>
                <a:spcPts val="0"/>
              </a:spcAft>
              <a:buNone/>
            </a:pPr>
            <a:r>
              <a:rPr b="0" i="0" lang="en-US" sz="2400" u="none" cap="none" strike="noStrike">
                <a:solidFill>
                  <a:schemeClr val="lt1"/>
                </a:solidFill>
                <a:latin typeface="Arial"/>
                <a:ea typeface="Arial"/>
                <a:cs typeface="Arial"/>
                <a:sym typeface="Arial"/>
              </a:rPr>
              <a:t>		</a:t>
            </a:r>
            <a:endParaRPr/>
          </a:p>
          <a:p>
            <a:pPr indent="0" lvl="0" marL="0" marR="0" rtl="0" algn="l">
              <a:spcBef>
                <a:spcPts val="480"/>
              </a:spcBef>
              <a:spcAft>
                <a:spcPts val="0"/>
              </a:spcAft>
              <a:buNone/>
            </a:pPr>
            <a:r>
              <a:t/>
            </a:r>
            <a:endParaRPr b="0" i="0" sz="2400" u="none" cap="none" strike="noStrike">
              <a:solidFill>
                <a:schemeClr val="lt1"/>
              </a:solidFill>
              <a:latin typeface="Arial"/>
              <a:ea typeface="Arial"/>
              <a:cs typeface="Arial"/>
              <a:sym typeface="Arial"/>
            </a:endParaRPr>
          </a:p>
          <a:p>
            <a:pPr indent="0" lvl="0" marL="0" marR="0" rtl="0" algn="l">
              <a:spcBef>
                <a:spcPts val="480"/>
              </a:spcBef>
              <a:spcAft>
                <a:spcPts val="0"/>
              </a:spcAft>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7"/>
          <p:cNvSpPr txBox="1"/>
          <p:nvPr>
            <p:ph type="title"/>
          </p:nvPr>
        </p:nvSpPr>
        <p:spPr>
          <a:xfrm>
            <a:off x="228600" y="0"/>
            <a:ext cx="86868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Summit Model</a:t>
            </a:r>
            <a:endParaRPr/>
          </a:p>
        </p:txBody>
      </p:sp>
      <p:sp>
        <p:nvSpPr>
          <p:cNvPr id="200" name="Google Shape;200;p27"/>
          <p:cNvSpPr txBox="1"/>
          <p:nvPr>
            <p:ph idx="1" type="body"/>
          </p:nvPr>
        </p:nvSpPr>
        <p:spPr>
          <a:xfrm>
            <a:off x="838200" y="838200"/>
            <a:ext cx="8077200" cy="57912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Posit a “wicked” problem</a:t>
            </a:r>
            <a:endParaRPr/>
          </a:p>
          <a:p>
            <a:pPr indent="-304800" lvl="0" marL="457200" marR="0" rtl="0" algn="l">
              <a:spcBef>
                <a:spcPts val="480"/>
              </a:spcBef>
              <a:spcAft>
                <a:spcPts val="0"/>
              </a:spcAft>
              <a:buClr>
                <a:schemeClr val="lt1"/>
              </a:buClr>
              <a:buSzPts val="2400"/>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Assemble people who are much smarter than we are  </a:t>
            </a:r>
            <a:endParaRPr/>
          </a:p>
          <a:p>
            <a:pPr indent="-457200" lvl="0" marL="457200"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80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Create an environment that is structured, intellectually stimulating, informal, and above all, reinforcing</a:t>
            </a:r>
            <a:endParaRPr/>
          </a:p>
          <a:p>
            <a:pPr indent="-457200" lvl="0" marL="457200"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Font typeface="Arial"/>
              <a:buNone/>
            </a:pPr>
            <a:r>
              <a:rPr b="0" i="1" lang="en-US" sz="2400" u="none" cap="none" strike="noStrike">
                <a:solidFill>
                  <a:schemeClr val="lt1"/>
                </a:solidFill>
                <a:latin typeface="Arial"/>
                <a:ea typeface="Arial"/>
                <a:cs typeface="Arial"/>
                <a:sym typeface="Arial"/>
              </a:rPr>
              <a:t>4.	Have participants do the “heavy lifting”</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393700" lvl="0" marL="4572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01" name="Google Shape;201;p27"/>
          <p:cNvSpPr txBox="1"/>
          <p:nvPr/>
        </p:nvSpPr>
        <p:spPr>
          <a:xfrm>
            <a:off x="533400" y="1143000"/>
            <a:ext cx="609600"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4000" u="none" cap="none" strike="noStrike">
              <a:solidFill>
                <a:srgbClr val="FF0000"/>
              </a:solidFill>
              <a:latin typeface="Arial"/>
              <a:ea typeface="Arial"/>
              <a:cs typeface="Arial"/>
              <a:sym typeface="Arial"/>
            </a:endParaRPr>
          </a:p>
        </p:txBody>
      </p:sp>
      <p:sp>
        <p:nvSpPr>
          <p:cNvPr id="202" name="Google Shape;202;p27"/>
          <p:cNvSpPr txBox="1"/>
          <p:nvPr/>
        </p:nvSpPr>
        <p:spPr>
          <a:xfrm rot="-989723">
            <a:off x="1920875" y="1319213"/>
            <a:ext cx="2381250" cy="46196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0000"/>
                </a:solidFill>
                <a:latin typeface="Arial"/>
                <a:ea typeface="Arial"/>
                <a:cs typeface="Arial"/>
                <a:sym typeface="Arial"/>
              </a:rPr>
              <a:t>MORATORIUM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8"/>
          <p:cNvSpPr txBox="1"/>
          <p:nvPr>
            <p:ph type="title"/>
          </p:nvPr>
        </p:nvSpPr>
        <p:spPr>
          <a:xfrm>
            <a:off x="228600" y="685800"/>
            <a:ext cx="86868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Participant Criteria</a:t>
            </a:r>
            <a:endParaRPr/>
          </a:p>
        </p:txBody>
      </p:sp>
      <p:sp>
        <p:nvSpPr>
          <p:cNvPr id="208" name="Google Shape;208;p28"/>
          <p:cNvSpPr txBox="1"/>
          <p:nvPr>
            <p:ph idx="1" type="body"/>
          </p:nvPr>
        </p:nvSpPr>
        <p:spPr>
          <a:xfrm>
            <a:off x="1676400" y="838200"/>
            <a:ext cx="7239000" cy="5791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t/>
            </a:r>
            <a:endParaRPr b="1" i="0" sz="14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Font typeface="Arial"/>
              <a:buNone/>
            </a:pPr>
            <a:r>
              <a:t/>
            </a:r>
            <a:endParaRPr b="1" i="0" sz="24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Font typeface="Arial"/>
              <a:buNone/>
            </a:pPr>
            <a:r>
              <a:rPr b="1" i="0" lang="en-US" sz="2400" u="none" cap="none" strike="noStrike">
                <a:solidFill>
                  <a:schemeClr val="lt1"/>
                </a:solidFill>
                <a:latin typeface="Arial"/>
                <a:ea typeface="Arial"/>
                <a:cs typeface="Arial"/>
                <a:sym typeface="Arial"/>
              </a:rPr>
              <a:t>Defining characteristics:</a:t>
            </a:r>
            <a:endParaRPr/>
          </a:p>
          <a:p>
            <a:pPr indent="-342900" lvl="0" marL="3429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extremely bright, talented and quick</a:t>
            </a:r>
            <a:endParaRPr/>
          </a:p>
          <a:p>
            <a:pPr indent="-342900" lvl="0" marL="3429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successful and accomplished</a:t>
            </a:r>
            <a:endParaRPr/>
          </a:p>
          <a:p>
            <a:pPr indent="-342900" lvl="0" marL="3429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practice-based, applied</a:t>
            </a:r>
            <a:endParaRPr/>
          </a:p>
          <a:p>
            <a:pPr indent="-342900" lvl="0" marL="3429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science, evidence, research world view</a:t>
            </a:r>
            <a:endParaRPr/>
          </a:p>
          <a:p>
            <a:pPr indent="-342900" lvl="0" marL="3429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“walk the walk” in the real world</a:t>
            </a:r>
            <a:endParaRPr/>
          </a:p>
          <a:p>
            <a:pPr indent="-342900" lvl="0" marL="3429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shared values</a:t>
            </a:r>
            <a:endParaRPr/>
          </a:p>
          <a:p>
            <a:pPr indent="-342900" lvl="0" marL="3429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clever &amp; witty (no pressure)</a:t>
            </a:r>
            <a:endParaRPr/>
          </a:p>
          <a:p>
            <a:pPr indent="-342900" lvl="0" marL="3429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nice</a:t>
            </a:r>
            <a:endParaRPr/>
          </a:p>
          <a:p>
            <a:pPr indent="-342900" lvl="0" marL="3429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a:t>
            </a:r>
            <a:endParaRPr/>
          </a:p>
          <a:p>
            <a:pPr indent="-342900" lvl="0" marL="34290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p:txBody>
      </p:sp>
      <p:sp>
        <p:nvSpPr>
          <p:cNvPr id="209" name="Google Shape;209;p28"/>
          <p:cNvSpPr txBox="1"/>
          <p:nvPr/>
        </p:nvSpPr>
        <p:spPr>
          <a:xfrm>
            <a:off x="76200" y="0"/>
            <a:ext cx="8915400"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2400" u="none" cap="none" strike="noStrike">
                <a:solidFill>
                  <a:srgbClr val="FFFF00"/>
                </a:solidFill>
                <a:latin typeface="Arial"/>
                <a:ea typeface="Arial"/>
                <a:cs typeface="Arial"/>
                <a:sym typeface="Arial"/>
              </a:rPr>
              <a:t>Assemble people who are much smarter than we are:</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9"/>
          <p:cNvSpPr txBox="1"/>
          <p:nvPr>
            <p:ph type="title"/>
          </p:nvPr>
        </p:nvSpPr>
        <p:spPr>
          <a:xfrm>
            <a:off x="685800" y="685800"/>
            <a:ext cx="77724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Participant Criteria</a:t>
            </a:r>
            <a:endParaRPr b="0" i="0" sz="2800" u="none" cap="none" strike="noStrike">
              <a:solidFill>
                <a:schemeClr val="lt1"/>
              </a:solidFill>
              <a:latin typeface="Arial"/>
              <a:ea typeface="Arial"/>
              <a:cs typeface="Arial"/>
              <a:sym typeface="Arial"/>
            </a:endParaRPr>
          </a:p>
        </p:txBody>
      </p:sp>
      <p:sp>
        <p:nvSpPr>
          <p:cNvPr id="215" name="Google Shape;215;p29"/>
          <p:cNvSpPr txBox="1"/>
          <p:nvPr>
            <p:ph idx="1" type="body"/>
          </p:nvPr>
        </p:nvSpPr>
        <p:spPr>
          <a:xfrm>
            <a:off x="609600" y="1981200"/>
            <a:ext cx="7848600" cy="2514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Font typeface="Arial"/>
              <a:buNone/>
            </a:pPr>
            <a:r>
              <a:rPr b="0" i="1" lang="en-US" sz="3600" u="none" cap="none" strike="noStrike">
                <a:solidFill>
                  <a:srgbClr val="FFFF00"/>
                </a:solidFill>
                <a:latin typeface="Arial"/>
                <a:ea typeface="Arial"/>
                <a:cs typeface="Arial"/>
                <a:sym typeface="Arial"/>
              </a:rPr>
              <a:t>folie à deux</a:t>
            </a:r>
            <a:endParaRPr/>
          </a:p>
          <a:p>
            <a:pPr indent="-342900" lvl="0" marL="34290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a rare disorder where delusional beliefs or ideas are shared by 2 or more people</a:t>
            </a:r>
            <a:endParaRPr/>
          </a:p>
          <a:p>
            <a:pPr indent="-342900" lvl="0" marL="34290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p:txBody>
      </p:sp>
      <p:sp>
        <p:nvSpPr>
          <p:cNvPr id="216" name="Google Shape;216;p29"/>
          <p:cNvSpPr txBox="1"/>
          <p:nvPr/>
        </p:nvSpPr>
        <p:spPr>
          <a:xfrm>
            <a:off x="76200" y="0"/>
            <a:ext cx="8915400"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2400" u="none" cap="none" strike="noStrike">
                <a:solidFill>
                  <a:srgbClr val="FFFF00"/>
                </a:solidFill>
                <a:latin typeface="Arial"/>
                <a:ea typeface="Arial"/>
                <a:cs typeface="Arial"/>
                <a:sym typeface="Arial"/>
              </a:rPr>
              <a:t>Assemble people who are much smarter than we are:</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0"/>
          <p:cNvSpPr txBox="1"/>
          <p:nvPr>
            <p:ph type="title"/>
          </p:nvPr>
        </p:nvSpPr>
        <p:spPr>
          <a:xfrm>
            <a:off x="685800" y="-76200"/>
            <a:ext cx="77724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Summit Participants</a:t>
            </a:r>
            <a:endParaRPr/>
          </a:p>
        </p:txBody>
      </p:sp>
      <p:sp>
        <p:nvSpPr>
          <p:cNvPr id="222" name="Google Shape;222;p30"/>
          <p:cNvSpPr txBox="1"/>
          <p:nvPr>
            <p:ph idx="1" type="body"/>
          </p:nvPr>
        </p:nvSpPr>
        <p:spPr>
          <a:xfrm>
            <a:off x="228600" y="855663"/>
            <a:ext cx="8915400" cy="6019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rPr b="1" i="0" lang="en-US" sz="1800" u="none" cap="none" strike="noStrike">
                <a:solidFill>
                  <a:schemeClr val="lt1"/>
                </a:solidFill>
                <a:latin typeface="Arial"/>
                <a:ea typeface="Arial"/>
                <a:cs typeface="Arial"/>
                <a:sym typeface="Arial"/>
              </a:rPr>
              <a:t>1</a:t>
            </a:r>
            <a:r>
              <a:rPr b="1" baseline="30000" i="0" lang="en-US" sz="1800" u="none" cap="none" strike="noStrike">
                <a:solidFill>
                  <a:schemeClr val="lt1"/>
                </a:solidFill>
                <a:latin typeface="Arial"/>
                <a:ea typeface="Arial"/>
                <a:cs typeface="Arial"/>
                <a:sym typeface="Arial"/>
              </a:rPr>
              <a:t>st</a:t>
            </a:r>
            <a:r>
              <a:rPr b="1" i="0" lang="en-US" sz="1800" u="none" cap="none" strike="noStrike">
                <a:solidFill>
                  <a:schemeClr val="lt1"/>
                </a:solidFill>
                <a:latin typeface="Arial"/>
                <a:ea typeface="Arial"/>
                <a:cs typeface="Arial"/>
                <a:sym typeface="Arial"/>
              </a:rPr>
              <a:t>  Summit:	</a:t>
            </a:r>
            <a:r>
              <a:rPr b="0" i="0" lang="en-US" sz="1800" u="none" cap="none" strike="noStrike">
                <a:solidFill>
                  <a:schemeClr val="lt1"/>
                </a:solidFill>
                <a:latin typeface="Arial"/>
                <a:ea typeface="Arial"/>
                <a:cs typeface="Arial"/>
                <a:sym typeface="Arial"/>
              </a:rPr>
              <a:t>Tom Bellamy,   Lucille Eber,   Betsy Fernandez,   Andrew Kim, 			Michelle Massar,   Brian McNulty,   Marilyn Murphy</a:t>
            </a:r>
            <a:endParaRPr/>
          </a:p>
          <a:p>
            <a:pPr indent="-342900" lvl="0" marL="342900" marR="0" rtl="0" algn="l">
              <a:spcBef>
                <a:spcPts val="240"/>
              </a:spcBef>
              <a:spcAft>
                <a:spcPts val="0"/>
              </a:spcAft>
              <a:buClr>
                <a:schemeClr val="lt1"/>
              </a:buClr>
              <a:buFont typeface="Arial"/>
              <a:buNone/>
            </a:pPr>
            <a:r>
              <a:rPr b="0" i="0" lang="en-US" sz="800" u="none" cap="none" strike="noStrike">
                <a:solidFill>
                  <a:schemeClr val="lt1"/>
                </a:solidFill>
                <a:latin typeface="Arial"/>
                <a:ea typeface="Arial"/>
                <a:cs typeface="Arial"/>
                <a:sym typeface="Arial"/>
              </a:rPr>
              <a:t>	</a:t>
            </a:r>
            <a:r>
              <a:rPr b="0" i="0" lang="en-US" sz="1200" u="none" cap="none" strike="noStrike">
                <a:solidFill>
                  <a:schemeClr val="lt1"/>
                </a:solidFill>
                <a:latin typeface="Arial"/>
                <a:ea typeface="Arial"/>
                <a:cs typeface="Arial"/>
                <a:sym typeface="Arial"/>
              </a:rPr>
              <a:t>	</a:t>
            </a:r>
            <a:r>
              <a:rPr b="0" i="0" lang="en-US" sz="1000" u="none" cap="none" strike="noStrike">
                <a:solidFill>
                  <a:schemeClr val="lt1"/>
                </a:solidFill>
                <a:latin typeface="Arial"/>
                <a:ea typeface="Arial"/>
                <a:cs typeface="Arial"/>
                <a:sym typeface="Arial"/>
              </a:rPr>
              <a:t>	</a:t>
            </a:r>
            <a:endParaRPr b="1" i="0" sz="1000" u="none" cap="none" strike="noStrike">
              <a:solidFill>
                <a:schemeClr val="lt1"/>
              </a:solidFill>
              <a:latin typeface="Arial"/>
              <a:ea typeface="Arial"/>
              <a:cs typeface="Arial"/>
              <a:sym typeface="Arial"/>
            </a:endParaRPr>
          </a:p>
          <a:p>
            <a:pPr indent="-342900" lvl="0" marL="342900" marR="0" rtl="0" algn="l">
              <a:spcBef>
                <a:spcPts val="360"/>
              </a:spcBef>
              <a:spcAft>
                <a:spcPts val="0"/>
              </a:spcAft>
              <a:buClr>
                <a:schemeClr val="lt1"/>
              </a:buClr>
              <a:buFont typeface="Arial"/>
              <a:buNone/>
            </a:pPr>
            <a:r>
              <a:rPr b="1" i="0" lang="en-US" sz="1800" u="none" cap="none" strike="noStrike">
                <a:solidFill>
                  <a:schemeClr val="lt1"/>
                </a:solidFill>
                <a:latin typeface="Arial"/>
                <a:ea typeface="Arial"/>
                <a:cs typeface="Arial"/>
                <a:sym typeface="Arial"/>
              </a:rPr>
              <a:t>2</a:t>
            </a:r>
            <a:r>
              <a:rPr b="1" baseline="30000" i="0" lang="en-US" sz="1800" u="none" cap="none" strike="noStrike">
                <a:solidFill>
                  <a:schemeClr val="lt1"/>
                </a:solidFill>
                <a:latin typeface="Arial"/>
                <a:ea typeface="Arial"/>
                <a:cs typeface="Arial"/>
                <a:sym typeface="Arial"/>
              </a:rPr>
              <a:t>nd</a:t>
            </a:r>
            <a:r>
              <a:rPr b="1" i="0" lang="en-US" sz="1800" u="none" cap="none" strike="noStrike">
                <a:solidFill>
                  <a:schemeClr val="lt1"/>
                </a:solidFill>
                <a:latin typeface="Arial"/>
                <a:ea typeface="Arial"/>
                <a:cs typeface="Arial"/>
                <a:sym typeface="Arial"/>
              </a:rPr>
              <a:t>  Summit:	</a:t>
            </a:r>
            <a:r>
              <a:rPr b="0" i="0" lang="en-US" sz="1800" u="none" cap="none" strike="noStrike">
                <a:solidFill>
                  <a:schemeClr val="lt1"/>
                </a:solidFill>
                <a:latin typeface="Arial"/>
                <a:ea typeface="Arial"/>
                <a:cs typeface="Arial"/>
                <a:sym typeface="Arial"/>
              </a:rPr>
              <a:t>Bryan Cook,   Sheila Alber Morgan,    Bill Redmon,   Mary Sawyer  </a:t>
            </a:r>
            <a:endParaRPr/>
          </a:p>
          <a:p>
            <a:pPr indent="-342900" lvl="0" marL="34290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a:t>
            </a:r>
            <a:r>
              <a:rPr b="0" i="0" lang="en-US" sz="800" u="none" cap="none" strike="noStrike">
                <a:solidFill>
                  <a:schemeClr val="lt1"/>
                </a:solidFill>
                <a:latin typeface="Arial"/>
                <a:ea typeface="Arial"/>
                <a:cs typeface="Arial"/>
                <a:sym typeface="Arial"/>
              </a:rPr>
              <a:t> </a:t>
            </a:r>
            <a:r>
              <a:rPr b="0" i="0" lang="en-US" sz="1600" u="none" cap="none" strike="noStrike">
                <a:solidFill>
                  <a:schemeClr val="lt1"/>
                </a:solidFill>
                <a:latin typeface="Arial"/>
                <a:ea typeface="Arial"/>
                <a:cs typeface="Arial"/>
                <a:sym typeface="Arial"/>
              </a:rPr>
              <a:t>	</a:t>
            </a:r>
            <a:r>
              <a:rPr b="0" i="0" lang="en-US" sz="800" u="none" cap="none" strike="noStrike">
                <a:solidFill>
                  <a:schemeClr val="lt1"/>
                </a:solidFill>
                <a:latin typeface="Arial"/>
                <a:ea typeface="Arial"/>
                <a:cs typeface="Arial"/>
                <a:sym typeface="Arial"/>
              </a:rPr>
              <a:t>	</a:t>
            </a:r>
            <a:endParaRPr b="1" i="0" sz="800" u="none" cap="none" strike="noStrike">
              <a:solidFill>
                <a:schemeClr val="lt1"/>
              </a:solidFill>
              <a:latin typeface="Arial"/>
              <a:ea typeface="Arial"/>
              <a:cs typeface="Arial"/>
              <a:sym typeface="Arial"/>
            </a:endParaRPr>
          </a:p>
          <a:p>
            <a:pPr indent="-342900" lvl="0" marL="342900" marR="0" rtl="0" algn="l">
              <a:spcBef>
                <a:spcPts val="360"/>
              </a:spcBef>
              <a:spcAft>
                <a:spcPts val="0"/>
              </a:spcAft>
              <a:buClr>
                <a:schemeClr val="lt1"/>
              </a:buClr>
              <a:buFont typeface="Arial"/>
              <a:buNone/>
            </a:pPr>
            <a:r>
              <a:rPr b="1" i="0" lang="en-US" sz="1800" u="none" cap="none" strike="noStrike">
                <a:solidFill>
                  <a:schemeClr val="lt1"/>
                </a:solidFill>
                <a:latin typeface="Arial"/>
                <a:ea typeface="Arial"/>
                <a:cs typeface="Arial"/>
                <a:sym typeface="Arial"/>
              </a:rPr>
              <a:t>3</a:t>
            </a:r>
            <a:r>
              <a:rPr b="1" baseline="30000" i="0" lang="en-US" sz="1800" u="none" cap="none" strike="noStrike">
                <a:solidFill>
                  <a:schemeClr val="lt1"/>
                </a:solidFill>
                <a:latin typeface="Arial"/>
                <a:ea typeface="Arial"/>
                <a:cs typeface="Arial"/>
                <a:sym typeface="Arial"/>
              </a:rPr>
              <a:t>rd </a:t>
            </a:r>
            <a:r>
              <a:rPr b="1" i="0" lang="en-US" sz="1800" u="none" cap="none" strike="noStrike">
                <a:solidFill>
                  <a:schemeClr val="lt1"/>
                </a:solidFill>
                <a:latin typeface="Arial"/>
                <a:ea typeface="Arial"/>
                <a:cs typeface="Arial"/>
                <a:sym typeface="Arial"/>
              </a:rPr>
              <a:t>  Summit:	</a:t>
            </a:r>
            <a:r>
              <a:rPr b="0" i="0" lang="en-US" sz="1800" u="none" cap="none" strike="noStrike">
                <a:solidFill>
                  <a:schemeClr val="lt1"/>
                </a:solidFill>
                <a:latin typeface="Arial"/>
                <a:ea typeface="Arial"/>
                <a:cs typeface="Arial"/>
                <a:sym typeface="Arial"/>
              </a:rPr>
              <a:t>Paul Hippolitus,   George Sugai,   Susan Wilczynski</a:t>
            </a:r>
            <a:endParaRPr/>
          </a:p>
          <a:p>
            <a:pPr indent="-342900" lvl="0" marL="342900" marR="0" rtl="0" algn="l">
              <a:spcBef>
                <a:spcPts val="240"/>
              </a:spcBef>
              <a:spcAft>
                <a:spcPts val="0"/>
              </a:spcAft>
              <a:buClr>
                <a:schemeClr val="lt1"/>
              </a:buClr>
              <a:buFont typeface="Arial"/>
              <a:buNone/>
            </a:pPr>
            <a:r>
              <a:rPr b="1" i="0" lang="en-US" sz="1200" u="none" cap="none" strike="noStrike">
                <a:solidFill>
                  <a:schemeClr val="lt1"/>
                </a:solidFill>
                <a:latin typeface="Arial"/>
                <a:ea typeface="Arial"/>
                <a:cs typeface="Arial"/>
                <a:sym typeface="Arial"/>
              </a:rPr>
              <a:t> </a:t>
            </a:r>
            <a:endParaRPr/>
          </a:p>
          <a:p>
            <a:pPr indent="-342900" lvl="0" marL="342900" marR="0" rtl="0" algn="l">
              <a:spcBef>
                <a:spcPts val="360"/>
              </a:spcBef>
              <a:spcAft>
                <a:spcPts val="0"/>
              </a:spcAft>
              <a:buClr>
                <a:schemeClr val="lt1"/>
              </a:buClr>
              <a:buFont typeface="Arial"/>
              <a:buNone/>
            </a:pPr>
            <a:r>
              <a:rPr b="1" i="0" lang="en-US" sz="1800" u="none" cap="none" strike="noStrike">
                <a:solidFill>
                  <a:schemeClr val="lt1"/>
                </a:solidFill>
                <a:latin typeface="Arial"/>
                <a:ea typeface="Arial"/>
                <a:cs typeface="Arial"/>
                <a:sym typeface="Arial"/>
              </a:rPr>
              <a:t>4</a:t>
            </a:r>
            <a:r>
              <a:rPr b="1" baseline="30000" i="0" lang="en-US" sz="1800" u="none" cap="none" strike="noStrike">
                <a:solidFill>
                  <a:schemeClr val="lt1"/>
                </a:solidFill>
                <a:latin typeface="Arial"/>
                <a:ea typeface="Arial"/>
                <a:cs typeface="Arial"/>
                <a:sym typeface="Arial"/>
              </a:rPr>
              <a:t>rd</a:t>
            </a:r>
            <a:r>
              <a:rPr b="1" i="0" lang="en-US" sz="1800" u="none" cap="none" strike="noStrike">
                <a:solidFill>
                  <a:schemeClr val="lt1"/>
                </a:solidFill>
                <a:latin typeface="Arial"/>
                <a:ea typeface="Arial"/>
                <a:cs typeface="Arial"/>
                <a:sym typeface="Arial"/>
              </a:rPr>
              <a:t>  Summit:	</a:t>
            </a:r>
            <a:r>
              <a:rPr b="0" i="0" lang="en-US" sz="1800" u="none" cap="none" strike="noStrike">
                <a:solidFill>
                  <a:schemeClr val="lt1"/>
                </a:solidFill>
                <a:latin typeface="Arial"/>
                <a:ea typeface="Arial"/>
                <a:cs typeface="Arial"/>
                <a:sym typeface="Arial"/>
              </a:rPr>
              <a:t>Sam Redding</a:t>
            </a:r>
            <a:endParaRPr/>
          </a:p>
          <a:p>
            <a:pPr indent="-342900" lvl="0" marL="342900" marR="0" rtl="0" algn="l">
              <a:spcBef>
                <a:spcPts val="24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342900" lvl="0" marL="342900" marR="0" rtl="0" algn="l">
              <a:spcBef>
                <a:spcPts val="360"/>
              </a:spcBef>
              <a:spcAft>
                <a:spcPts val="0"/>
              </a:spcAft>
              <a:buClr>
                <a:schemeClr val="lt1"/>
              </a:buClr>
              <a:buFont typeface="Arial"/>
              <a:buNone/>
            </a:pPr>
            <a:r>
              <a:rPr b="1" i="0" lang="en-US" sz="1800" u="none" cap="none" strike="noStrike">
                <a:solidFill>
                  <a:schemeClr val="lt1"/>
                </a:solidFill>
                <a:latin typeface="Arial"/>
                <a:ea typeface="Arial"/>
                <a:cs typeface="Arial"/>
                <a:sym typeface="Arial"/>
              </a:rPr>
              <a:t>6</a:t>
            </a:r>
            <a:r>
              <a:rPr b="1" baseline="30000" i="0" lang="en-US" sz="1800" u="none" cap="none" strike="noStrike">
                <a:solidFill>
                  <a:schemeClr val="lt1"/>
                </a:solidFill>
                <a:latin typeface="Arial"/>
                <a:ea typeface="Arial"/>
                <a:cs typeface="Arial"/>
                <a:sym typeface="Arial"/>
              </a:rPr>
              <a:t>th</a:t>
            </a:r>
            <a:r>
              <a:rPr b="1" i="0" lang="en-US" sz="1800" u="none" cap="none" strike="noStrike">
                <a:solidFill>
                  <a:schemeClr val="lt1"/>
                </a:solidFill>
                <a:latin typeface="Arial"/>
                <a:ea typeface="Arial"/>
                <a:cs typeface="Arial"/>
                <a:sym typeface="Arial"/>
              </a:rPr>
              <a:t>  Summit:	</a:t>
            </a:r>
            <a:r>
              <a:rPr b="0" i="0" lang="en-US" sz="1800" u="none" cap="none" strike="noStrike">
                <a:solidFill>
                  <a:schemeClr val="lt1"/>
                </a:solidFill>
                <a:latin typeface="Arial"/>
                <a:ea typeface="Arial"/>
                <a:cs typeface="Arial"/>
                <a:sym typeface="Arial"/>
              </a:rPr>
              <a:t>Ken Denny,   David Forbush,   Kent Johnson,   Larry Maheady,    		Trina Spencer</a:t>
            </a:r>
            <a:endParaRPr/>
          </a:p>
          <a:p>
            <a:pPr indent="-342900" lvl="0" marL="342900" marR="0" rtl="0" algn="l">
              <a:spcBef>
                <a:spcPts val="160"/>
              </a:spcBef>
              <a:spcAft>
                <a:spcPts val="0"/>
              </a:spcAft>
              <a:buClr>
                <a:schemeClr val="lt1"/>
              </a:buClr>
              <a:buFont typeface="Arial"/>
              <a:buNone/>
            </a:pPr>
            <a:r>
              <a:rPr b="0" i="0" lang="en-US" sz="800" u="none" cap="none" strike="noStrike">
                <a:solidFill>
                  <a:schemeClr val="lt1"/>
                </a:solidFill>
                <a:latin typeface="Arial"/>
                <a:ea typeface="Arial"/>
                <a:cs typeface="Arial"/>
                <a:sym typeface="Arial"/>
              </a:rPr>
              <a:t>                 </a:t>
            </a:r>
            <a:endParaRPr b="1" i="0" sz="800" u="none" cap="none" strike="noStrike">
              <a:solidFill>
                <a:schemeClr val="lt1"/>
              </a:solidFill>
              <a:latin typeface="Arial"/>
              <a:ea typeface="Arial"/>
              <a:cs typeface="Arial"/>
              <a:sym typeface="Arial"/>
            </a:endParaRPr>
          </a:p>
          <a:p>
            <a:pPr indent="-342900" lvl="0" marL="342900" marR="0" rtl="0" algn="l">
              <a:spcBef>
                <a:spcPts val="360"/>
              </a:spcBef>
              <a:spcAft>
                <a:spcPts val="0"/>
              </a:spcAft>
              <a:buClr>
                <a:schemeClr val="lt1"/>
              </a:buClr>
              <a:buFont typeface="Arial"/>
              <a:buNone/>
            </a:pPr>
            <a:r>
              <a:rPr b="1" i="0" lang="en-US" sz="1800" u="none" cap="none" strike="noStrike">
                <a:solidFill>
                  <a:schemeClr val="lt1"/>
                </a:solidFill>
                <a:latin typeface="Arial"/>
                <a:ea typeface="Arial"/>
                <a:cs typeface="Arial"/>
                <a:sym typeface="Arial"/>
              </a:rPr>
              <a:t>7</a:t>
            </a:r>
            <a:r>
              <a:rPr b="1" baseline="30000" i="0" lang="en-US" sz="1800" u="none" cap="none" strike="noStrike">
                <a:solidFill>
                  <a:schemeClr val="lt1"/>
                </a:solidFill>
                <a:latin typeface="Arial"/>
                <a:ea typeface="Arial"/>
                <a:cs typeface="Arial"/>
                <a:sym typeface="Arial"/>
              </a:rPr>
              <a:t>th</a:t>
            </a:r>
            <a:r>
              <a:rPr b="1" i="0" lang="en-US" sz="1800" u="none" cap="none" strike="noStrike">
                <a:solidFill>
                  <a:schemeClr val="lt1"/>
                </a:solidFill>
                <a:latin typeface="Arial"/>
                <a:ea typeface="Arial"/>
                <a:cs typeface="Arial"/>
                <a:sym typeface="Arial"/>
              </a:rPr>
              <a:t>  Summit: 	</a:t>
            </a:r>
            <a:endParaRPr b="0" i="0" sz="1800" u="none" cap="none" strike="noStrike">
              <a:solidFill>
                <a:schemeClr val="lt1"/>
              </a:solidFill>
              <a:latin typeface="Arial"/>
              <a:ea typeface="Arial"/>
              <a:cs typeface="Arial"/>
              <a:sym typeface="Arial"/>
            </a:endParaRPr>
          </a:p>
          <a:p>
            <a:pPr indent="-342900" lvl="0" marL="342900" marR="0" rtl="0" algn="l">
              <a:spcBef>
                <a:spcPts val="24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342900" lvl="0" marL="342900" marR="0" rtl="0" algn="l">
              <a:spcBef>
                <a:spcPts val="360"/>
              </a:spcBef>
              <a:spcAft>
                <a:spcPts val="0"/>
              </a:spcAft>
              <a:buClr>
                <a:schemeClr val="lt1"/>
              </a:buClr>
              <a:buFont typeface="Arial"/>
              <a:buNone/>
            </a:pPr>
            <a:r>
              <a:rPr b="1" i="0" lang="en-US" sz="1800" u="none" cap="none" strike="noStrike">
                <a:solidFill>
                  <a:schemeClr val="lt1"/>
                </a:solidFill>
                <a:latin typeface="Arial"/>
                <a:ea typeface="Arial"/>
                <a:cs typeface="Arial"/>
                <a:sym typeface="Arial"/>
              </a:rPr>
              <a:t>8</a:t>
            </a:r>
            <a:r>
              <a:rPr b="1" baseline="30000" i="0" lang="en-US" sz="1800" u="none" cap="none" strike="noStrike">
                <a:solidFill>
                  <a:schemeClr val="lt1"/>
                </a:solidFill>
                <a:latin typeface="Arial"/>
                <a:ea typeface="Arial"/>
                <a:cs typeface="Arial"/>
                <a:sym typeface="Arial"/>
              </a:rPr>
              <a:t>th</a:t>
            </a:r>
            <a:r>
              <a:rPr b="1" i="0" lang="en-US" sz="1800" u="none" cap="none" strike="noStrike">
                <a:solidFill>
                  <a:schemeClr val="lt1"/>
                </a:solidFill>
                <a:latin typeface="Arial"/>
                <a:ea typeface="Arial"/>
                <a:cs typeface="Arial"/>
                <a:sym typeface="Arial"/>
              </a:rPr>
              <a:t>  Summit:	</a:t>
            </a:r>
            <a:r>
              <a:rPr b="0" i="0" lang="en-US" sz="1800" u="none" cap="none" strike="noStrike">
                <a:solidFill>
                  <a:schemeClr val="lt1"/>
                </a:solidFill>
                <a:latin typeface="Arial"/>
                <a:ea typeface="Arial"/>
                <a:cs typeface="Arial"/>
                <a:sym typeface="Arial"/>
              </a:rPr>
              <a:t>Janet Twyman</a:t>
            </a:r>
            <a:endParaRPr/>
          </a:p>
          <a:p>
            <a:pPr indent="-342900" lvl="0" marL="342900" marR="0" rtl="0" algn="l">
              <a:spcBef>
                <a:spcPts val="24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342900" lvl="0" marL="342900" marR="0" rtl="0" algn="l">
              <a:spcBef>
                <a:spcPts val="360"/>
              </a:spcBef>
              <a:spcAft>
                <a:spcPts val="0"/>
              </a:spcAft>
              <a:buClr>
                <a:schemeClr val="lt1"/>
              </a:buClr>
              <a:buFont typeface="Arial"/>
              <a:buNone/>
            </a:pPr>
            <a:r>
              <a:rPr b="1" i="0" lang="en-US" sz="1800" u="none" cap="none" strike="noStrike">
                <a:solidFill>
                  <a:schemeClr val="lt1"/>
                </a:solidFill>
                <a:latin typeface="Arial"/>
                <a:ea typeface="Arial"/>
                <a:cs typeface="Arial"/>
                <a:sym typeface="Arial"/>
              </a:rPr>
              <a:t>9</a:t>
            </a:r>
            <a:r>
              <a:rPr b="1" baseline="30000" i="0" lang="en-US" sz="1800" u="none" cap="none" strike="noStrike">
                <a:solidFill>
                  <a:schemeClr val="lt1"/>
                </a:solidFill>
                <a:latin typeface="Arial"/>
                <a:ea typeface="Arial"/>
                <a:cs typeface="Arial"/>
                <a:sym typeface="Arial"/>
              </a:rPr>
              <a:t>th</a:t>
            </a:r>
            <a:r>
              <a:rPr b="1" i="0" lang="en-US" sz="1800" u="none" cap="none" strike="noStrike">
                <a:solidFill>
                  <a:schemeClr val="lt1"/>
                </a:solidFill>
                <a:latin typeface="Arial"/>
                <a:ea typeface="Arial"/>
                <a:cs typeface="Arial"/>
                <a:sym typeface="Arial"/>
              </a:rPr>
              <a:t>  Summit:	</a:t>
            </a:r>
            <a:r>
              <a:rPr b="0" i="0" lang="en-US" sz="1800" u="none" cap="none" strike="noStrike">
                <a:solidFill>
                  <a:schemeClr val="lt1"/>
                </a:solidFill>
                <a:latin typeface="Arial"/>
                <a:ea typeface="Arial"/>
                <a:cs typeface="Arial"/>
                <a:sym typeface="Arial"/>
              </a:rPr>
              <a:t>Suzy Fitch,   Ken Traupmann</a:t>
            </a:r>
            <a:endParaRPr/>
          </a:p>
          <a:p>
            <a:pPr indent="-342900" lvl="0" marL="342900" marR="0" rtl="0" algn="l">
              <a:spcBef>
                <a:spcPts val="24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342900" lvl="0" marL="342900" marR="0" rtl="0" algn="l">
              <a:spcBef>
                <a:spcPts val="360"/>
              </a:spcBef>
              <a:spcAft>
                <a:spcPts val="0"/>
              </a:spcAft>
              <a:buClr>
                <a:schemeClr val="lt1"/>
              </a:buClr>
              <a:buFont typeface="Arial"/>
              <a:buNone/>
            </a:pPr>
            <a:r>
              <a:rPr b="1" i="0" lang="en-US" sz="1800" u="none" cap="none" strike="noStrike">
                <a:solidFill>
                  <a:schemeClr val="lt1"/>
                </a:solidFill>
                <a:latin typeface="Arial"/>
                <a:ea typeface="Arial"/>
                <a:cs typeface="Arial"/>
                <a:sym typeface="Arial"/>
              </a:rPr>
              <a:t>10</a:t>
            </a:r>
            <a:r>
              <a:rPr b="1" baseline="30000" i="0" lang="en-US" sz="1800" u="none" cap="none" strike="noStrike">
                <a:solidFill>
                  <a:schemeClr val="lt1"/>
                </a:solidFill>
                <a:latin typeface="Arial"/>
                <a:ea typeface="Arial"/>
                <a:cs typeface="Arial"/>
                <a:sym typeface="Arial"/>
              </a:rPr>
              <a:t>th</a:t>
            </a:r>
            <a:r>
              <a:rPr b="1" i="0" lang="en-US" sz="1800" u="none" cap="none" strike="noStrike">
                <a:solidFill>
                  <a:schemeClr val="lt1"/>
                </a:solidFill>
                <a:latin typeface="Arial"/>
                <a:ea typeface="Arial"/>
                <a:cs typeface="Arial"/>
                <a:sym typeface="Arial"/>
              </a:rPr>
              <a:t>  Summit:    	</a:t>
            </a:r>
            <a:r>
              <a:rPr b="0" i="0" lang="en-US" sz="1800" u="none" cap="none" strike="noStrike">
                <a:solidFill>
                  <a:schemeClr val="lt1"/>
                </a:solidFill>
                <a:latin typeface="Arial"/>
                <a:ea typeface="Arial"/>
                <a:cs typeface="Arial"/>
                <a:sym typeface="Arial"/>
              </a:rPr>
              <a:t>Karen Hager,   Teri Lewis,    Tim Slocum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1"/>
          <p:cNvSpPr txBox="1"/>
          <p:nvPr>
            <p:ph idx="1" type="body"/>
          </p:nvPr>
        </p:nvSpPr>
        <p:spPr>
          <a:xfrm>
            <a:off x="381000" y="152400"/>
            <a:ext cx="8229600" cy="65532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rgbClr val="FFFF00"/>
              </a:buClr>
              <a:buFont typeface="Arial"/>
              <a:buNone/>
            </a:pPr>
            <a:r>
              <a:rPr b="1" i="0" lang="en-US" sz="3600" u="none" cap="none" strike="noStrike">
                <a:solidFill>
                  <a:srgbClr val="FFFF00"/>
                </a:solidFill>
                <a:latin typeface="Arial"/>
                <a:ea typeface="Arial"/>
                <a:cs typeface="Arial"/>
                <a:sym typeface="Arial"/>
              </a:rPr>
              <a:t>CYPE Index</a:t>
            </a:r>
            <a:endParaRPr b="1" i="0" sz="3600" u="none" cap="none" strike="noStrike">
              <a:solidFill>
                <a:schemeClr val="lt1"/>
              </a:solidFill>
              <a:latin typeface="Arial"/>
              <a:ea typeface="Arial"/>
              <a:cs typeface="Arial"/>
              <a:sym typeface="Arial"/>
            </a:endParaRPr>
          </a:p>
          <a:p>
            <a:pPr indent="-342900" lvl="0" marL="342900" marR="0" rtl="0" algn="ctr">
              <a:spcBef>
                <a:spcPts val="24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342900" lvl="0" marL="342900" marR="0" rtl="0" algn="ctr">
              <a:spcBef>
                <a:spcPts val="560"/>
              </a:spcBef>
              <a:spcAft>
                <a:spcPts val="0"/>
              </a:spcAft>
              <a:buClr>
                <a:schemeClr val="lt1"/>
              </a:buClr>
              <a:buFont typeface="Arial"/>
              <a:buNone/>
            </a:pPr>
            <a:r>
              <a:rPr b="1" i="0" lang="en-US" sz="2400" u="none" cap="none" strike="noStrike">
                <a:solidFill>
                  <a:schemeClr val="lt1"/>
                </a:solidFill>
                <a:latin typeface="Arial"/>
                <a:ea typeface="Arial"/>
                <a:cs typeface="Arial"/>
                <a:sym typeface="Arial"/>
              </a:rPr>
              <a:t>(</a:t>
            </a:r>
            <a:r>
              <a:rPr b="1" i="0" lang="en-US" sz="2800" u="none" cap="none" strike="noStrike">
                <a:solidFill>
                  <a:srgbClr val="FFFF00"/>
                </a:solidFill>
                <a:latin typeface="Arial"/>
                <a:ea typeface="Arial"/>
                <a:cs typeface="Arial"/>
                <a:sym typeface="Arial"/>
              </a:rPr>
              <a:t>C</a:t>
            </a:r>
            <a:r>
              <a:rPr b="1" i="0" lang="en-US" sz="2400" u="none" cap="none" strike="noStrike">
                <a:solidFill>
                  <a:schemeClr val="lt1"/>
                </a:solidFill>
                <a:latin typeface="Arial"/>
                <a:ea typeface="Arial"/>
                <a:cs typeface="Arial"/>
                <a:sym typeface="Arial"/>
              </a:rPr>
              <a:t>umulative </a:t>
            </a:r>
            <a:r>
              <a:rPr b="1" i="0" lang="en-US" sz="2800" u="none" cap="none" strike="noStrike">
                <a:solidFill>
                  <a:srgbClr val="FFFF00"/>
                </a:solidFill>
                <a:latin typeface="Arial"/>
                <a:ea typeface="Arial"/>
                <a:cs typeface="Arial"/>
                <a:sym typeface="Arial"/>
              </a:rPr>
              <a:t>Y</a:t>
            </a:r>
            <a:r>
              <a:rPr b="1" i="0" lang="en-US" sz="2400" u="none" cap="none" strike="noStrike">
                <a:solidFill>
                  <a:schemeClr val="lt1"/>
                </a:solidFill>
                <a:latin typeface="Arial"/>
                <a:ea typeface="Arial"/>
                <a:cs typeface="Arial"/>
                <a:sym typeface="Arial"/>
              </a:rPr>
              <a:t>ears of </a:t>
            </a:r>
            <a:r>
              <a:rPr b="1" i="0" lang="en-US" sz="2800" u="none" cap="none" strike="noStrike">
                <a:solidFill>
                  <a:srgbClr val="FFFF00"/>
                </a:solidFill>
                <a:latin typeface="Arial"/>
                <a:ea typeface="Arial"/>
                <a:cs typeface="Arial"/>
                <a:sym typeface="Arial"/>
              </a:rPr>
              <a:t>P</a:t>
            </a:r>
            <a:r>
              <a:rPr b="1" i="0" lang="en-US" sz="2400" u="none" cap="none" strike="noStrike">
                <a:solidFill>
                  <a:schemeClr val="lt1"/>
                </a:solidFill>
                <a:latin typeface="Arial"/>
                <a:ea typeface="Arial"/>
                <a:cs typeface="Arial"/>
                <a:sym typeface="Arial"/>
              </a:rPr>
              <a:t>rofessional </a:t>
            </a:r>
            <a:r>
              <a:rPr b="1" i="0" lang="en-US" sz="2800" u="none" cap="none" strike="noStrike">
                <a:solidFill>
                  <a:srgbClr val="FFFF00"/>
                </a:solidFill>
                <a:latin typeface="Arial"/>
                <a:ea typeface="Arial"/>
                <a:cs typeface="Arial"/>
                <a:sym typeface="Arial"/>
              </a:rPr>
              <a:t>E</a:t>
            </a:r>
            <a:r>
              <a:rPr b="1" i="0" lang="en-US" sz="2400" u="none" cap="none" strike="noStrike">
                <a:solidFill>
                  <a:schemeClr val="lt1"/>
                </a:solidFill>
                <a:latin typeface="Arial"/>
                <a:ea typeface="Arial"/>
                <a:cs typeface="Arial"/>
                <a:sym typeface="Arial"/>
              </a:rPr>
              <a:t>xperience) </a:t>
            </a:r>
            <a:endParaRPr/>
          </a:p>
          <a:p>
            <a:pPr indent="-342900" lvl="0" marL="342900" marR="0" rtl="0" algn="ctr">
              <a:spcBef>
                <a:spcPts val="480"/>
              </a:spcBef>
              <a:spcAft>
                <a:spcPts val="0"/>
              </a:spcAft>
              <a:buClr>
                <a:schemeClr val="lt1"/>
              </a:buClr>
              <a:buFont typeface="Arial"/>
              <a:buNone/>
            </a:pPr>
            <a:r>
              <a:rPr b="1" i="0" lang="en-US" sz="2400" u="none" cap="none" strike="noStrike">
                <a:solidFill>
                  <a:schemeClr val="lt1"/>
                </a:solidFill>
                <a:latin typeface="Arial"/>
                <a:ea typeface="Arial"/>
                <a:cs typeface="Arial"/>
                <a:sym typeface="Arial"/>
              </a:rPr>
              <a:t>of Summit Participants</a:t>
            </a:r>
            <a:endParaRPr b="1" i="0" sz="2400" u="none" cap="none" strike="noStrike">
              <a:solidFill>
                <a:schemeClr val="lt1"/>
              </a:solidFill>
              <a:latin typeface="Arial"/>
              <a:ea typeface="Arial"/>
              <a:cs typeface="Arial"/>
              <a:sym typeface="Arial"/>
            </a:endParaRPr>
          </a:p>
          <a:p>
            <a:pPr indent="-342900" lvl="0" marL="342900" marR="0" rtl="0" algn="ctr">
              <a:spcBef>
                <a:spcPts val="240"/>
              </a:spcBef>
              <a:spcAft>
                <a:spcPts val="0"/>
              </a:spcAft>
              <a:buClr>
                <a:schemeClr val="lt1"/>
              </a:buClr>
              <a:buFont typeface="Arial"/>
              <a:buNone/>
            </a:pPr>
            <a:r>
              <a:t/>
            </a:r>
            <a:endParaRPr b="1" i="0" sz="1200" u="none" cap="none" strike="noStrike">
              <a:solidFill>
                <a:schemeClr val="lt1"/>
              </a:solidFill>
              <a:latin typeface="Arial"/>
              <a:ea typeface="Arial"/>
              <a:cs typeface="Arial"/>
              <a:sym typeface="Arial"/>
            </a:endParaRPr>
          </a:p>
          <a:p>
            <a:pPr indent="-347663" lvl="0" marL="1706563" marR="0" rtl="0" algn="l">
              <a:spcBef>
                <a:spcPts val="880"/>
              </a:spcBef>
              <a:spcAft>
                <a:spcPts val="0"/>
              </a:spcAft>
              <a:buClr>
                <a:srgbClr val="FFFF00"/>
              </a:buClr>
              <a:buFont typeface="Arial"/>
              <a:buNone/>
            </a:pPr>
            <a:r>
              <a:rPr b="1" i="0" lang="en-US" sz="4400" u="none" cap="none" strike="noStrike">
                <a:solidFill>
                  <a:srgbClr val="FFFF00"/>
                </a:solidFill>
                <a:latin typeface="Arial"/>
                <a:ea typeface="Arial"/>
                <a:cs typeface="Arial"/>
                <a:sym typeface="Arial"/>
              </a:rPr>
              <a:t>FY 2013:  	824</a:t>
            </a:r>
            <a:endParaRPr/>
          </a:p>
          <a:p>
            <a:pPr indent="-347663" lvl="0" marL="1706563" marR="0" rtl="0" algn="l">
              <a:spcBef>
                <a:spcPts val="300"/>
              </a:spcBef>
              <a:spcAft>
                <a:spcPts val="0"/>
              </a:spcAft>
              <a:buClr>
                <a:schemeClr val="lt1"/>
              </a:buClr>
              <a:buFont typeface="Arial"/>
              <a:buNone/>
            </a:pPr>
            <a:r>
              <a:t/>
            </a:r>
            <a:endParaRPr b="1" i="0" sz="1500" u="none" cap="none" strike="noStrike">
              <a:solidFill>
                <a:srgbClr val="FFFF00"/>
              </a:solidFill>
              <a:latin typeface="Arial"/>
              <a:ea typeface="Arial"/>
              <a:cs typeface="Arial"/>
              <a:sym typeface="Arial"/>
            </a:endParaRPr>
          </a:p>
          <a:p>
            <a:pPr indent="-347663" lvl="0" marL="1706563" marR="0" rtl="0" algn="l">
              <a:spcBef>
                <a:spcPts val="880"/>
              </a:spcBef>
              <a:spcAft>
                <a:spcPts val="0"/>
              </a:spcAft>
              <a:buClr>
                <a:srgbClr val="FFFF00"/>
              </a:buClr>
              <a:buFont typeface="Arial"/>
              <a:buNone/>
            </a:pPr>
            <a:r>
              <a:rPr b="1" i="0" lang="en-US" sz="4400" u="none" cap="none" strike="noStrike">
                <a:solidFill>
                  <a:srgbClr val="FFFF00"/>
                </a:solidFill>
                <a:latin typeface="Arial"/>
                <a:ea typeface="Arial"/>
                <a:cs typeface="Arial"/>
                <a:sym typeface="Arial"/>
              </a:rPr>
              <a:t>FY 2014:  	915</a:t>
            </a:r>
            <a:endParaRPr/>
          </a:p>
          <a:p>
            <a:pPr indent="-347663" lvl="0" marL="1706563" marR="0" rtl="0" algn="l">
              <a:spcBef>
                <a:spcPts val="300"/>
              </a:spcBef>
              <a:spcAft>
                <a:spcPts val="0"/>
              </a:spcAft>
              <a:buClr>
                <a:schemeClr val="lt1"/>
              </a:buClr>
              <a:buFont typeface="Arial"/>
              <a:buNone/>
            </a:pPr>
            <a:r>
              <a:t/>
            </a:r>
            <a:endParaRPr b="1" i="0" sz="1500" u="none" cap="none" strike="noStrike">
              <a:solidFill>
                <a:srgbClr val="FFFF00"/>
              </a:solidFill>
              <a:latin typeface="Arial"/>
              <a:ea typeface="Arial"/>
              <a:cs typeface="Arial"/>
              <a:sym typeface="Arial"/>
            </a:endParaRPr>
          </a:p>
          <a:p>
            <a:pPr indent="-347663" lvl="0" marL="1706563" marR="0" rtl="0" algn="l">
              <a:spcBef>
                <a:spcPts val="880"/>
              </a:spcBef>
              <a:spcAft>
                <a:spcPts val="0"/>
              </a:spcAft>
              <a:buClr>
                <a:srgbClr val="FFFF00"/>
              </a:buClr>
              <a:buFont typeface="Arial"/>
              <a:buNone/>
            </a:pPr>
            <a:r>
              <a:rPr b="1" i="0" lang="en-US" sz="4400" u="none" cap="none" strike="noStrike">
                <a:solidFill>
                  <a:srgbClr val="FFFF00"/>
                </a:solidFill>
                <a:latin typeface="Arial"/>
                <a:ea typeface="Arial"/>
                <a:cs typeface="Arial"/>
                <a:sym typeface="Arial"/>
              </a:rPr>
              <a:t>FY 2015:  	1026</a:t>
            </a:r>
            <a:endParaRPr b="1" i="0" sz="4400" u="none" cap="none" strike="noStrike">
              <a:solidFill>
                <a:srgbClr val="FFFF00"/>
              </a:solidFill>
              <a:latin typeface="Arial"/>
              <a:ea typeface="Arial"/>
              <a:cs typeface="Arial"/>
              <a:sym typeface="Arial"/>
            </a:endParaRPr>
          </a:p>
          <a:p>
            <a:pPr indent="-342900" lvl="0" marL="342900" marR="0" rtl="0" algn="ctr">
              <a:spcBef>
                <a:spcPts val="20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a:p>
            <a:pPr indent="-342900" lvl="0" marL="342900" marR="0" rtl="0" algn="ctr">
              <a:spcBef>
                <a:spcPts val="20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0" i="0" lang="en-US" sz="2800" u="none" cap="none" strike="noStrike">
                <a:solidFill>
                  <a:schemeClr val="lt1"/>
                </a:solidFill>
                <a:latin typeface="Arial"/>
                <a:ea typeface="Arial"/>
                <a:cs typeface="Arial"/>
                <a:sym typeface="Arial"/>
              </a:rPr>
            </a:br>
            <a:br>
              <a:rPr b="0" i="0" lang="en-US" sz="2800" u="none" cap="none" strike="noStrike">
                <a:solidFill>
                  <a:schemeClr val="lt1"/>
                </a:solidFill>
                <a:latin typeface="Arial"/>
                <a:ea typeface="Arial"/>
                <a:cs typeface="Arial"/>
                <a:sym typeface="Arial"/>
              </a:rPr>
            </a:br>
            <a:endParaRPr b="0" i="0" sz="2800" u="none" cap="none" strike="noStrike">
              <a:solidFill>
                <a:schemeClr val="lt1"/>
              </a:solidFill>
              <a:latin typeface="Arial"/>
              <a:ea typeface="Arial"/>
              <a:cs typeface="Arial"/>
              <a:sym typeface="Arial"/>
            </a:endParaRPr>
          </a:p>
        </p:txBody>
      </p:sp>
      <p:sp>
        <p:nvSpPr>
          <p:cNvPr id="233" name="Google Shape;233;p32"/>
          <p:cNvSpPr txBox="1"/>
          <p:nvPr/>
        </p:nvSpPr>
        <p:spPr>
          <a:xfrm>
            <a:off x="3563938" y="0"/>
            <a:ext cx="1841500" cy="6159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br>
              <a:rPr b="1" i="1" lang="en-US" sz="1000" u="none" cap="none" strike="noStrike">
                <a:solidFill>
                  <a:srgbClr val="FFFF00"/>
                </a:solidFill>
                <a:latin typeface="Times New Roman"/>
                <a:ea typeface="Times New Roman"/>
                <a:cs typeface="Times New Roman"/>
                <a:sym typeface="Times New Roman"/>
              </a:rPr>
            </a:br>
            <a:r>
              <a:rPr b="1" i="1" lang="en-US" sz="2400" u="none" cap="none" strike="noStrike">
                <a:solidFill>
                  <a:srgbClr val="FFFF00"/>
                </a:solidFill>
                <a:latin typeface="Times New Roman"/>
                <a:ea typeface="Times New Roman"/>
                <a:cs typeface="Times New Roman"/>
                <a:sym typeface="Times New Roman"/>
              </a:rPr>
              <a:t>SPEAKERS </a:t>
            </a:r>
            <a:endParaRPr b="0" i="0" sz="2400" u="none" cap="none" strike="noStrike">
              <a:solidFill>
                <a:srgbClr val="FFFF00"/>
              </a:solidFill>
              <a:latin typeface="Times New Roman"/>
              <a:ea typeface="Times New Roman"/>
              <a:cs typeface="Times New Roman"/>
              <a:sym typeface="Times New Roman"/>
            </a:endParaRPr>
          </a:p>
        </p:txBody>
      </p:sp>
      <p:sp>
        <p:nvSpPr>
          <p:cNvPr id="234" name="Google Shape;234;p32"/>
          <p:cNvSpPr txBox="1"/>
          <p:nvPr/>
        </p:nvSpPr>
        <p:spPr>
          <a:xfrm>
            <a:off x="2971800" y="4343400"/>
            <a:ext cx="310991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Brian McNulty</a:t>
            </a:r>
            <a:r>
              <a:rPr b="0" i="0" lang="en-US" sz="2400" u="none" cap="none" strike="noStrike">
                <a:solidFill>
                  <a:srgbClr val="FFFF00"/>
                </a:solidFill>
                <a:latin typeface="Arial"/>
                <a:ea typeface="Arial"/>
                <a:cs typeface="Arial"/>
                <a:sym typeface="Arial"/>
              </a:rPr>
              <a:t>, Ph.D </a:t>
            </a:r>
            <a:endParaRPr/>
          </a:p>
        </p:txBody>
      </p:sp>
      <p:sp>
        <p:nvSpPr>
          <p:cNvPr id="235" name="Google Shape;235;p32"/>
          <p:cNvSpPr txBox="1"/>
          <p:nvPr/>
        </p:nvSpPr>
        <p:spPr>
          <a:xfrm>
            <a:off x="2971800" y="1676400"/>
            <a:ext cx="2932113" cy="830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Tom Bellamy</a:t>
            </a:r>
            <a:r>
              <a:rPr b="0" i="0" lang="en-US" sz="2400" u="none" cap="none" strike="noStrike">
                <a:solidFill>
                  <a:srgbClr val="FFFF00"/>
                </a:solidFill>
                <a:latin typeface="Arial"/>
                <a:ea typeface="Arial"/>
                <a:cs typeface="Arial"/>
                <a:sym typeface="Arial"/>
              </a:rPr>
              <a:t>, Ph.D</a:t>
            </a:r>
            <a:endParaRPr b="1" i="0" sz="2400" u="none" cap="none" strike="noStrike">
              <a:solidFill>
                <a:srgbClr val="FFFF00"/>
              </a:solidFill>
              <a:latin typeface="Arial"/>
              <a:ea typeface="Arial"/>
              <a:cs typeface="Arial"/>
              <a:sym typeface="Arial"/>
            </a:endParaRPr>
          </a:p>
          <a:p>
            <a:pPr indent="0" lvl="0" marL="0" marR="0" rtl="0" algn="l">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36" name="Google Shape;236;p32"/>
          <p:cNvSpPr txBox="1"/>
          <p:nvPr/>
        </p:nvSpPr>
        <p:spPr>
          <a:xfrm>
            <a:off x="2971800" y="2895600"/>
            <a:ext cx="2852738" cy="830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Lucille Eber, </a:t>
            </a:r>
            <a:r>
              <a:rPr b="0" i="0" lang="en-US" sz="2400" u="none" cap="none" strike="noStrike">
                <a:solidFill>
                  <a:srgbClr val="FFFF00"/>
                </a:solidFill>
                <a:latin typeface="Arial"/>
                <a:ea typeface="Arial"/>
                <a:cs typeface="Arial"/>
                <a:sym typeface="Arial"/>
              </a:rPr>
              <a:t>Ed.D </a:t>
            </a:r>
            <a:endParaRPr/>
          </a:p>
          <a:p>
            <a:pPr indent="0" lvl="0" marL="0" marR="0" rtl="0" algn="l">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ph type="title"/>
          </p:nvPr>
        </p:nvSpPr>
        <p:spPr>
          <a:xfrm>
            <a:off x="228600" y="4763"/>
            <a:ext cx="8686800" cy="533400"/>
          </a:xfrm>
          <a:prstGeom prst="rect">
            <a:avLst/>
          </a:prstGeom>
          <a:noFill/>
          <a:ln>
            <a:noFill/>
          </a:ln>
        </p:spPr>
        <p:txBody>
          <a:bodyPr anchorCtr="0" anchor="ctr" bIns="45700" lIns="91425" spcFirstLastPara="1" rIns="91425" wrap="square" tIns="45700">
            <a:noAutofit/>
          </a:bodyPr>
          <a:lstStyle/>
          <a:p>
            <a:pPr indent="-457200" lvl="0" marL="457200" marR="0" rtl="0" algn="ctr">
              <a:spcBef>
                <a:spcPts val="0"/>
              </a:spcBef>
              <a:spcAft>
                <a:spcPts val="0"/>
              </a:spcAft>
              <a:buNone/>
            </a:pPr>
            <a:r>
              <a:rPr b="1" i="1" lang="en-US" sz="2400" u="none" cap="none" strike="noStrike">
                <a:solidFill>
                  <a:srgbClr val="FFFF00"/>
                </a:solidFill>
                <a:latin typeface="Arial"/>
                <a:ea typeface="Arial"/>
                <a:cs typeface="Arial"/>
                <a:sym typeface="Arial"/>
              </a:rPr>
              <a:t>SPEAKERS </a:t>
            </a:r>
            <a:endParaRPr/>
          </a:p>
        </p:txBody>
      </p:sp>
      <p:sp>
        <p:nvSpPr>
          <p:cNvPr id="242" name="Google Shape;242;p33"/>
          <p:cNvSpPr txBox="1"/>
          <p:nvPr>
            <p:ph idx="1" type="body"/>
          </p:nvPr>
        </p:nvSpPr>
        <p:spPr>
          <a:xfrm>
            <a:off x="228600" y="609600"/>
            <a:ext cx="8610600" cy="6019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Font typeface="Arial"/>
              <a:buNone/>
            </a:pPr>
            <a:r>
              <a:rPr b="0" i="0" lang="en-US" sz="2800" u="none" cap="none" strike="noStrike">
                <a:solidFill>
                  <a:srgbClr val="FFFF00"/>
                </a:solidFill>
                <a:latin typeface="Arial"/>
                <a:ea typeface="Arial"/>
                <a:cs typeface="Arial"/>
                <a:sym typeface="Arial"/>
              </a:rPr>
              <a:t>Observations</a:t>
            </a:r>
            <a:endParaRPr/>
          </a:p>
          <a:p>
            <a:pPr indent="-465138" lvl="0" marL="909638" marR="0" rtl="0" algn="l">
              <a:spcBef>
                <a:spcPts val="400"/>
              </a:spcBef>
              <a:spcAft>
                <a:spcPts val="0"/>
              </a:spcAft>
              <a:buClr>
                <a:schemeClr val="lt1"/>
              </a:buClr>
              <a:buFont typeface="Arial"/>
              <a:buNone/>
            </a:pPr>
            <a:r>
              <a:t/>
            </a:r>
            <a:endParaRPr b="0" i="0" sz="2000" u="none" cap="none" strike="noStrike">
              <a:solidFill>
                <a:srgbClr val="FFFF00"/>
              </a:solidFill>
              <a:latin typeface="Arial"/>
              <a:ea typeface="Arial"/>
              <a:cs typeface="Arial"/>
              <a:sym typeface="Arial"/>
            </a:endParaRPr>
          </a:p>
          <a:p>
            <a:pPr indent="-523875" lvl="0" marL="968375" marR="0" rtl="0" algn="l">
              <a:spcBef>
                <a:spcPts val="480"/>
              </a:spcBef>
              <a:spcAft>
                <a:spcPts val="0"/>
              </a:spcAft>
              <a:buClr>
                <a:srgbClr val="F2F2F2"/>
              </a:buClr>
              <a:buSzPts val="2400"/>
              <a:buFont typeface="Arial"/>
              <a:buAutoNum type="arabicPeriod"/>
            </a:pPr>
            <a:r>
              <a:rPr b="0" i="0" lang="en-US" sz="2400" u="none" cap="none" strike="noStrike">
                <a:solidFill>
                  <a:srgbClr val="F2F2F2"/>
                </a:solidFill>
                <a:latin typeface="Arial"/>
                <a:ea typeface="Arial"/>
                <a:cs typeface="Arial"/>
                <a:sym typeface="Arial"/>
              </a:rPr>
              <a:t>They are not felons</a:t>
            </a:r>
            <a:endParaRPr/>
          </a:p>
          <a:p>
            <a:pPr indent="-460375" lvl="0" marL="968375" marR="0" rtl="0" algn="l">
              <a:spcBef>
                <a:spcPts val="200"/>
              </a:spcBef>
              <a:spcAft>
                <a:spcPts val="0"/>
              </a:spcAft>
              <a:buClr>
                <a:schemeClr val="lt1"/>
              </a:buClr>
              <a:buSzPts val="1000"/>
              <a:buFont typeface="Arial"/>
              <a:buNone/>
            </a:pPr>
            <a:r>
              <a:t/>
            </a:r>
            <a:endParaRPr b="0" i="0" sz="1000" u="none" cap="none" strike="noStrike">
              <a:solidFill>
                <a:srgbClr val="F2F2F2"/>
              </a:solidFill>
              <a:latin typeface="Arial"/>
              <a:ea typeface="Arial"/>
              <a:cs typeface="Arial"/>
              <a:sym typeface="Arial"/>
            </a:endParaRPr>
          </a:p>
          <a:p>
            <a:pPr indent="-523875" lvl="0" marL="968375" marR="0" rtl="0" algn="l">
              <a:spcBef>
                <a:spcPts val="480"/>
              </a:spcBef>
              <a:spcAft>
                <a:spcPts val="0"/>
              </a:spcAft>
              <a:buClr>
                <a:srgbClr val="F2F2F2"/>
              </a:buClr>
              <a:buSzPts val="2400"/>
              <a:buFont typeface="Arial"/>
              <a:buAutoNum type="arabicPeriod"/>
            </a:pPr>
            <a:r>
              <a:rPr b="0" i="0" lang="en-US" sz="2400" u="none" cap="none" strike="noStrike">
                <a:solidFill>
                  <a:srgbClr val="F2F2F2"/>
                </a:solidFill>
                <a:latin typeface="Arial"/>
                <a:ea typeface="Arial"/>
                <a:cs typeface="Arial"/>
                <a:sym typeface="Arial"/>
              </a:rPr>
              <a:t>They are all overachievers</a:t>
            </a:r>
            <a:r>
              <a:rPr b="0" i="0" lang="en-US" sz="2400" u="none" cap="none" strike="noStrike">
                <a:solidFill>
                  <a:srgbClr val="FFFF00"/>
                </a:solidFill>
                <a:latin typeface="Arial"/>
                <a:ea typeface="Arial"/>
                <a:cs typeface="Arial"/>
                <a:sym typeface="Arial"/>
              </a:rPr>
              <a:t>.</a:t>
            </a:r>
            <a:endParaRPr b="0" i="0" sz="2400" u="none" cap="none" strike="noStrike">
              <a:solidFill>
                <a:srgbClr val="F2F2F2"/>
              </a:solidFill>
              <a:latin typeface="Arial"/>
              <a:ea typeface="Arial"/>
              <a:cs typeface="Arial"/>
              <a:sym typeface="Arial"/>
            </a:endParaRPr>
          </a:p>
          <a:p>
            <a:pPr indent="-460375" lvl="0" marL="968375" marR="0" rtl="0" algn="l">
              <a:spcBef>
                <a:spcPts val="200"/>
              </a:spcBef>
              <a:spcAft>
                <a:spcPts val="0"/>
              </a:spcAft>
              <a:buClr>
                <a:schemeClr val="lt1"/>
              </a:buClr>
              <a:buSzPts val="1000"/>
              <a:buFont typeface="Arial"/>
              <a:buNone/>
            </a:pPr>
            <a:r>
              <a:t/>
            </a:r>
            <a:endParaRPr b="0" i="0" sz="1000" u="none" cap="none" strike="noStrike">
              <a:solidFill>
                <a:srgbClr val="F2F2F2"/>
              </a:solidFill>
              <a:latin typeface="Arial"/>
              <a:ea typeface="Arial"/>
              <a:cs typeface="Arial"/>
              <a:sym typeface="Arial"/>
            </a:endParaRPr>
          </a:p>
          <a:p>
            <a:pPr indent="-523875" lvl="0" marL="968375" marR="0" rtl="0" algn="l">
              <a:spcBef>
                <a:spcPts val="480"/>
              </a:spcBef>
              <a:spcAft>
                <a:spcPts val="0"/>
              </a:spcAft>
              <a:buClr>
                <a:srgbClr val="F2F2F2"/>
              </a:buClr>
              <a:buSzPts val="2400"/>
              <a:buFont typeface="Arial"/>
              <a:buAutoNum type="arabicPeriod"/>
            </a:pPr>
            <a:r>
              <a:rPr b="0" i="0" lang="en-US" sz="2400" u="none" cap="none" strike="noStrike">
                <a:solidFill>
                  <a:srgbClr val="F2F2F2"/>
                </a:solidFill>
                <a:latin typeface="Arial"/>
                <a:ea typeface="Arial"/>
                <a:cs typeface="Arial"/>
                <a:sym typeface="Arial"/>
              </a:rPr>
              <a:t>They seem to have difficulty holding a job.</a:t>
            </a:r>
            <a:endParaRPr/>
          </a:p>
          <a:p>
            <a:pPr indent="-460375" lvl="0" marL="968375" marR="0" rtl="0" algn="l">
              <a:spcBef>
                <a:spcPts val="200"/>
              </a:spcBef>
              <a:spcAft>
                <a:spcPts val="0"/>
              </a:spcAft>
              <a:buClr>
                <a:schemeClr val="lt1"/>
              </a:buClr>
              <a:buSzPts val="1000"/>
              <a:buFont typeface="Arial"/>
              <a:buNone/>
            </a:pPr>
            <a:r>
              <a:t/>
            </a:r>
            <a:endParaRPr b="0" i="0" sz="1000" u="none" cap="none" strike="noStrike">
              <a:solidFill>
                <a:srgbClr val="F2F2F2"/>
              </a:solidFill>
              <a:latin typeface="Arial"/>
              <a:ea typeface="Arial"/>
              <a:cs typeface="Arial"/>
              <a:sym typeface="Arial"/>
            </a:endParaRPr>
          </a:p>
          <a:p>
            <a:pPr indent="-523875" lvl="0" marL="968375" marR="0" rtl="0" algn="l">
              <a:spcBef>
                <a:spcPts val="480"/>
              </a:spcBef>
              <a:spcAft>
                <a:spcPts val="0"/>
              </a:spcAft>
              <a:buClr>
                <a:srgbClr val="F2F2F2"/>
              </a:buClr>
              <a:buSzPts val="2400"/>
              <a:buFont typeface="Arial"/>
              <a:buAutoNum type="arabicPeriod"/>
            </a:pPr>
            <a:r>
              <a:rPr b="0" i="0" lang="en-US" sz="2400" u="none" cap="none" strike="noStrike">
                <a:solidFill>
                  <a:srgbClr val="F2F2F2"/>
                </a:solidFill>
                <a:latin typeface="Arial"/>
                <a:ea typeface="Arial"/>
                <a:cs typeface="Arial"/>
                <a:sym typeface="Arial"/>
              </a:rPr>
              <a:t>They have managed to accomplish a feat that is very rare in our field…bridging the </a:t>
            </a:r>
            <a:r>
              <a:rPr b="0" i="1" lang="en-US" sz="2400" u="none" cap="none" strike="noStrike">
                <a:solidFill>
                  <a:srgbClr val="FFFF00"/>
                </a:solidFill>
                <a:latin typeface="Arial"/>
                <a:ea typeface="Arial"/>
                <a:cs typeface="Arial"/>
                <a:sym typeface="Arial"/>
              </a:rPr>
              <a:t>research to practic</a:t>
            </a:r>
            <a:r>
              <a:rPr b="0" i="0" lang="en-US" sz="2400" u="none" cap="none" strike="noStrike">
                <a:solidFill>
                  <a:srgbClr val="FFFF00"/>
                </a:solidFill>
                <a:latin typeface="Arial"/>
                <a:ea typeface="Arial"/>
                <a:cs typeface="Arial"/>
                <a:sym typeface="Arial"/>
              </a:rPr>
              <a:t>e</a:t>
            </a:r>
            <a:r>
              <a:rPr b="0" i="0" lang="en-US" sz="2400" u="none" cap="none" strike="noStrike">
                <a:solidFill>
                  <a:srgbClr val="F2F2F2"/>
                </a:solidFill>
                <a:latin typeface="Arial"/>
                <a:ea typeface="Arial"/>
                <a:cs typeface="Arial"/>
                <a:sym typeface="Arial"/>
              </a:rPr>
              <a:t> gap</a:t>
            </a:r>
            <a:endParaRPr/>
          </a:p>
          <a:p>
            <a:pPr indent="-460375" lvl="0" marL="968375" marR="0" rtl="0" algn="l">
              <a:spcBef>
                <a:spcPts val="200"/>
              </a:spcBef>
              <a:spcAft>
                <a:spcPts val="0"/>
              </a:spcAft>
              <a:buClr>
                <a:schemeClr val="lt1"/>
              </a:buClr>
              <a:buSzPts val="1000"/>
              <a:buFont typeface="Arial"/>
              <a:buNone/>
            </a:pPr>
            <a:r>
              <a:t/>
            </a:r>
            <a:endParaRPr b="0" i="0" sz="1000" u="none" cap="none" strike="noStrike">
              <a:solidFill>
                <a:srgbClr val="F2F2F2"/>
              </a:solidFill>
              <a:latin typeface="Arial"/>
              <a:ea typeface="Arial"/>
              <a:cs typeface="Arial"/>
              <a:sym typeface="Arial"/>
            </a:endParaRPr>
          </a:p>
          <a:p>
            <a:pPr indent="-523875" lvl="0" marL="968375" marR="0" rtl="0" algn="l">
              <a:spcBef>
                <a:spcPts val="480"/>
              </a:spcBef>
              <a:spcAft>
                <a:spcPts val="0"/>
              </a:spcAft>
              <a:buClr>
                <a:srgbClr val="F2F2F2"/>
              </a:buClr>
              <a:buSzPts val="2400"/>
              <a:buFont typeface="Arial"/>
              <a:buAutoNum type="arabicPeriod"/>
            </a:pPr>
            <a:r>
              <a:rPr b="0" i="0" lang="en-US" sz="2400" u="none" cap="none" strike="noStrike">
                <a:solidFill>
                  <a:srgbClr val="F2F2F2"/>
                </a:solidFill>
                <a:latin typeface="Arial"/>
                <a:ea typeface="Arial"/>
                <a:cs typeface="Arial"/>
                <a:sym typeface="Arial"/>
              </a:rPr>
              <a:t>They have </a:t>
            </a:r>
            <a:r>
              <a:rPr b="0" i="0" lang="en-US" sz="2400" u="none" cap="none" strike="noStrike">
                <a:solidFill>
                  <a:srgbClr val="FFFF00"/>
                </a:solidFill>
                <a:latin typeface="Arial"/>
                <a:ea typeface="Arial"/>
                <a:cs typeface="Arial"/>
                <a:sym typeface="Arial"/>
              </a:rPr>
              <a:t>dedicated</a:t>
            </a:r>
            <a:r>
              <a:rPr b="0" i="0" lang="en-US" sz="2400" u="none" cap="none" strike="noStrike">
                <a:solidFill>
                  <a:srgbClr val="F2F2F2"/>
                </a:solidFill>
                <a:latin typeface="Arial"/>
                <a:ea typeface="Arial"/>
                <a:cs typeface="Arial"/>
                <a:sym typeface="Arial"/>
              </a:rPr>
              <a:t> their careers to the improvement of public education</a:t>
            </a:r>
            <a:endParaRPr/>
          </a:p>
          <a:p>
            <a:pPr indent="-460375" lvl="0" marL="968375" marR="0" rtl="0" algn="l">
              <a:spcBef>
                <a:spcPts val="200"/>
              </a:spcBef>
              <a:spcAft>
                <a:spcPts val="0"/>
              </a:spcAft>
              <a:buClr>
                <a:schemeClr val="lt1"/>
              </a:buClr>
              <a:buSzPts val="1000"/>
              <a:buFont typeface="Arial"/>
              <a:buNone/>
            </a:pPr>
            <a:r>
              <a:t/>
            </a:r>
            <a:endParaRPr b="0" i="0" sz="1000" u="none" cap="none" strike="noStrike">
              <a:solidFill>
                <a:srgbClr val="F2F2F2"/>
              </a:solidFill>
              <a:latin typeface="Arial"/>
              <a:ea typeface="Arial"/>
              <a:cs typeface="Arial"/>
              <a:sym typeface="Arial"/>
            </a:endParaRPr>
          </a:p>
          <a:p>
            <a:pPr indent="-523875" lvl="0" marL="968375" marR="0" rtl="0" algn="l">
              <a:spcBef>
                <a:spcPts val="480"/>
              </a:spcBef>
              <a:spcAft>
                <a:spcPts val="0"/>
              </a:spcAft>
              <a:buClr>
                <a:srgbClr val="F2F2F2"/>
              </a:buClr>
              <a:buSzPts val="2400"/>
              <a:buFont typeface="Arial"/>
              <a:buAutoNum type="arabicPeriod"/>
            </a:pPr>
            <a:r>
              <a:rPr b="0" i="0" lang="en-US" sz="2400" u="none" cap="none" strike="noStrike">
                <a:solidFill>
                  <a:srgbClr val="F2F2F2"/>
                </a:solidFill>
                <a:latin typeface="Arial"/>
                <a:ea typeface="Arial"/>
                <a:cs typeface="Arial"/>
                <a:sym typeface="Arial"/>
              </a:rPr>
              <a:t>They are very </a:t>
            </a:r>
            <a:r>
              <a:rPr b="0" i="0" lang="en-US" sz="2400" u="none" cap="none" strike="noStrike">
                <a:solidFill>
                  <a:srgbClr val="FFFF00"/>
                </a:solidFill>
                <a:latin typeface="Arial"/>
                <a:ea typeface="Arial"/>
                <a:cs typeface="Arial"/>
                <a:sym typeface="Arial"/>
              </a:rPr>
              <a:t>nice </a:t>
            </a:r>
            <a:endParaRPr/>
          </a:p>
          <a:p>
            <a:pPr indent="-396875" lvl="0" marL="968375" marR="0" rtl="0" algn="l">
              <a:spcBef>
                <a:spcPts val="400"/>
              </a:spcBef>
              <a:spcAft>
                <a:spcPts val="0"/>
              </a:spcAft>
              <a:buClr>
                <a:schemeClr val="lt1"/>
              </a:buClr>
              <a:buSzPts val="2000"/>
              <a:buFont typeface="Arial"/>
              <a:buNone/>
            </a:pPr>
            <a:r>
              <a:t/>
            </a:r>
            <a:endParaRPr b="0" i="0" sz="2000" u="none" cap="none" strike="noStrike">
              <a:solidFill>
                <a:srgbClr val="F2F2F2"/>
              </a:solidFill>
              <a:latin typeface="Arial"/>
              <a:ea typeface="Arial"/>
              <a:cs typeface="Arial"/>
              <a:sym typeface="Arial"/>
            </a:endParaRPr>
          </a:p>
          <a:p>
            <a:pPr indent="-346075" lvl="0" marL="968375" marR="0" rtl="0" algn="l">
              <a:spcBef>
                <a:spcPts val="560"/>
              </a:spcBef>
              <a:spcAft>
                <a:spcPts val="0"/>
              </a:spcAft>
              <a:buClr>
                <a:schemeClr val="lt1"/>
              </a:buClr>
              <a:buSzPts val="2800"/>
              <a:buFont typeface="Arial"/>
              <a:buNone/>
            </a:pPr>
            <a:r>
              <a:t/>
            </a:r>
            <a:endParaRPr b="0" i="0" sz="2800" u="none" cap="none" strike="noStrike">
              <a:solidFill>
                <a:srgbClr val="F2F2F2"/>
              </a:solidFill>
              <a:latin typeface="Arial"/>
              <a:ea typeface="Arial"/>
              <a:cs typeface="Arial"/>
              <a:sym typeface="Arial"/>
            </a:endParaRPr>
          </a:p>
          <a:p>
            <a:pPr indent="-346075" lvl="0" marL="968375" marR="0" rtl="0" algn="l">
              <a:spcBef>
                <a:spcPts val="560"/>
              </a:spcBef>
              <a:spcAft>
                <a:spcPts val="0"/>
              </a:spcAft>
              <a:buClr>
                <a:schemeClr val="lt1"/>
              </a:buClr>
              <a:buSzPts val="2800"/>
              <a:buFont typeface="Arial"/>
              <a:buNone/>
            </a:pPr>
            <a:r>
              <a:t/>
            </a:r>
            <a:endParaRPr b="0" i="0" sz="2800" u="none" cap="none" strike="noStrike">
              <a:solidFill>
                <a:srgbClr val="F2F2F2"/>
              </a:solidFill>
              <a:latin typeface="Arial"/>
              <a:ea typeface="Arial"/>
              <a:cs typeface="Arial"/>
              <a:sym typeface="Arial"/>
            </a:endParaRPr>
          </a:p>
          <a:p>
            <a:pPr indent="-9525" lvl="0" marL="454025" marR="0" rtl="0" algn="l">
              <a:spcBef>
                <a:spcPts val="560"/>
              </a:spcBef>
              <a:spcAft>
                <a:spcPts val="0"/>
              </a:spcAft>
              <a:buClr>
                <a:schemeClr val="lt1"/>
              </a:buClr>
              <a:buFont typeface="Arial"/>
              <a:buNone/>
            </a:pPr>
            <a:r>
              <a:t/>
            </a:r>
            <a:endParaRPr b="0" i="0" sz="2800" u="none" cap="none" strike="noStrike">
              <a:solidFill>
                <a:srgbClr val="F2F2F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Screen Shot 2015-04-17 at 11.05.32 AM.png" id="109" name="Google Shape;109;p16"/>
          <p:cNvPicPr preferRelativeResize="0"/>
          <p:nvPr/>
        </p:nvPicPr>
        <p:blipFill rotWithShape="1">
          <a:blip r:embed="rId3">
            <a:alphaModFix/>
          </a:blip>
          <a:srcRect b="0" l="0" r="0" t="0"/>
          <a:stretch/>
        </p:blipFill>
        <p:spPr>
          <a:xfrm>
            <a:off x="4572000" y="3429000"/>
            <a:ext cx="4470400" cy="2859088"/>
          </a:xfrm>
          <a:prstGeom prst="rect">
            <a:avLst/>
          </a:prstGeom>
          <a:noFill/>
          <a:ln>
            <a:noFill/>
          </a:ln>
        </p:spPr>
      </p:pic>
      <p:pic>
        <p:nvPicPr>
          <p:cNvPr descr="Screen Shot 2015-04-17 at 11.05.18 AM.png" id="110" name="Google Shape;110;p16"/>
          <p:cNvPicPr preferRelativeResize="0"/>
          <p:nvPr/>
        </p:nvPicPr>
        <p:blipFill rotWithShape="1">
          <a:blip r:embed="rId4">
            <a:alphaModFix/>
          </a:blip>
          <a:srcRect b="0" l="0" r="0" t="0"/>
          <a:stretch/>
        </p:blipFill>
        <p:spPr>
          <a:xfrm>
            <a:off x="152400" y="152400"/>
            <a:ext cx="4391025" cy="2898775"/>
          </a:xfrm>
          <a:prstGeom prst="rect">
            <a:avLst/>
          </a:prstGeom>
          <a:noFill/>
          <a:ln>
            <a:noFill/>
          </a:ln>
        </p:spPr>
      </p:pic>
      <p:sp>
        <p:nvSpPr>
          <p:cNvPr id="111" name="Google Shape;111;p16"/>
          <p:cNvSpPr txBox="1"/>
          <p:nvPr/>
        </p:nvSpPr>
        <p:spPr>
          <a:xfrm>
            <a:off x="5257800" y="914400"/>
            <a:ext cx="3505200" cy="138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rgbClr val="FFFF00"/>
                </a:solidFill>
                <a:latin typeface="Arial"/>
                <a:ea typeface="Arial"/>
                <a:cs typeface="Arial"/>
                <a:sym typeface="Arial"/>
              </a:rPr>
              <a:t>Welcome to sunny, sunny, sunny, sunny California!</a:t>
            </a:r>
            <a:endParaRPr/>
          </a:p>
        </p:txBody>
      </p:sp>
      <p:sp>
        <p:nvSpPr>
          <p:cNvPr id="112" name="Google Shape;112;p16"/>
          <p:cNvSpPr txBox="1"/>
          <p:nvPr/>
        </p:nvSpPr>
        <p:spPr>
          <a:xfrm>
            <a:off x="152400" y="3581400"/>
            <a:ext cx="4191000" cy="12620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lt1"/>
                </a:solidFill>
                <a:latin typeface="Arial"/>
                <a:ea typeface="Arial"/>
                <a:cs typeface="Arial"/>
                <a:sym typeface="Arial"/>
              </a:rPr>
              <a:t>Most severe drought (2012–2014) in the last 1200 years.  </a:t>
            </a:r>
            <a:endParaRPr/>
          </a:p>
          <a:p>
            <a:pPr indent="0" lvl="0" marL="0" marR="0" rtl="0" algn="l">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r">
              <a:spcBef>
                <a:spcPts val="0"/>
              </a:spcBef>
              <a:spcAft>
                <a:spcPts val="0"/>
              </a:spcAft>
              <a:buNone/>
            </a:pPr>
            <a:r>
              <a:rPr b="0" i="0" lang="en-US" sz="1600" u="none" cap="none" strike="noStrike">
                <a:solidFill>
                  <a:schemeClr val="lt1"/>
                </a:solidFill>
                <a:latin typeface="Arial"/>
                <a:ea typeface="Arial"/>
                <a:cs typeface="Arial"/>
                <a:sym typeface="Arial"/>
              </a:rPr>
              <a:t>Griffin &amp; Anchukaitis (2014)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txBox="1"/>
          <p:nvPr>
            <p:ph type="title"/>
          </p:nvPr>
        </p:nvSpPr>
        <p:spPr>
          <a:xfrm>
            <a:off x="685800" y="152400"/>
            <a:ext cx="77724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Report Outs</a:t>
            </a:r>
            <a:endParaRPr/>
          </a:p>
        </p:txBody>
      </p:sp>
      <p:sp>
        <p:nvSpPr>
          <p:cNvPr id="248" name="Google Shape;248;p34"/>
          <p:cNvSpPr txBox="1"/>
          <p:nvPr>
            <p:ph idx="1" type="body"/>
          </p:nvPr>
        </p:nvSpPr>
        <p:spPr>
          <a:xfrm>
            <a:off x="152400" y="914400"/>
            <a:ext cx="8839200" cy="5791200"/>
          </a:xfrm>
          <a:prstGeom prst="rect">
            <a:avLst/>
          </a:prstGeom>
          <a:noFill/>
          <a:ln>
            <a:noFill/>
          </a:ln>
        </p:spPr>
        <p:txBody>
          <a:bodyPr anchorCtr="0" anchor="t" bIns="45700" lIns="91425" spcFirstLastPara="1" rIns="91425" wrap="square" tIns="45700">
            <a:noAutofit/>
          </a:bodyPr>
          <a:lstStyle/>
          <a:p>
            <a:pPr indent="-350838" lvl="0" marL="3030538" marR="0" rtl="0" algn="l">
              <a:spcBef>
                <a:spcPts val="0"/>
              </a:spcBef>
              <a:spcAft>
                <a:spcPts val="0"/>
              </a:spcAft>
              <a:buClr>
                <a:schemeClr val="lt1"/>
              </a:buClr>
              <a:buFont typeface="Arial"/>
              <a:buNone/>
            </a:pPr>
            <a:r>
              <a:t/>
            </a:r>
            <a:endParaRPr b="0" i="0" sz="2800" u="none" cap="none" strike="noStrike">
              <a:solidFill>
                <a:schemeClr val="lt1"/>
              </a:solidFill>
              <a:latin typeface="Arial"/>
              <a:ea typeface="Arial"/>
              <a:cs typeface="Arial"/>
              <a:sym typeface="Arial"/>
            </a:endParaRPr>
          </a:p>
          <a:p>
            <a:pPr indent="-342900" lvl="0" marL="342900" marR="0" rtl="0" algn="ctr">
              <a:spcBef>
                <a:spcPts val="56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Brian Cook</a:t>
            </a:r>
            <a:endParaRPr/>
          </a:p>
          <a:p>
            <a:pPr indent="-342900" lvl="0" marL="342900" marR="0" rtl="0" algn="ctr">
              <a:spcBef>
                <a:spcPts val="280"/>
              </a:spcBef>
              <a:spcAft>
                <a:spcPts val="0"/>
              </a:spcAft>
              <a:buClr>
                <a:schemeClr val="lt1"/>
              </a:buClr>
              <a:buFont typeface="Arial"/>
              <a:buNone/>
            </a:pPr>
            <a:r>
              <a:t/>
            </a:r>
            <a:endParaRPr b="0" i="0" sz="1400" u="none" cap="none" strike="noStrike">
              <a:solidFill>
                <a:schemeClr val="lt1"/>
              </a:solidFill>
              <a:latin typeface="Arial"/>
              <a:ea typeface="Arial"/>
              <a:cs typeface="Arial"/>
              <a:sym typeface="Arial"/>
            </a:endParaRPr>
          </a:p>
          <a:p>
            <a:pPr indent="-342900" lvl="0" marL="342900" marR="0" rtl="0" algn="ctr">
              <a:spcBef>
                <a:spcPts val="56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David Forbush</a:t>
            </a:r>
            <a:endParaRPr b="0" i="0" sz="2800" u="none" cap="none" strike="noStrike">
              <a:solidFill>
                <a:schemeClr val="lt1"/>
              </a:solidFill>
              <a:latin typeface="Arial"/>
              <a:ea typeface="Arial"/>
              <a:cs typeface="Arial"/>
              <a:sym typeface="Arial"/>
            </a:endParaRPr>
          </a:p>
          <a:p>
            <a:pPr indent="-342900" lvl="0" marL="342900" marR="0" rtl="0" algn="ctr">
              <a:spcBef>
                <a:spcPts val="280"/>
              </a:spcBef>
              <a:spcAft>
                <a:spcPts val="0"/>
              </a:spcAft>
              <a:buClr>
                <a:schemeClr val="lt1"/>
              </a:buClr>
              <a:buFont typeface="Arial"/>
              <a:buNone/>
            </a:pPr>
            <a:r>
              <a:t/>
            </a:r>
            <a:endParaRPr b="0" i="0" sz="1400" u="none" cap="none" strike="noStrike">
              <a:solidFill>
                <a:schemeClr val="lt1"/>
              </a:solidFill>
              <a:latin typeface="Arial"/>
              <a:ea typeface="Arial"/>
              <a:cs typeface="Arial"/>
              <a:sym typeface="Arial"/>
            </a:endParaRPr>
          </a:p>
          <a:p>
            <a:pPr indent="-342900" lvl="0" marL="342900" marR="0" rtl="0" algn="ctr">
              <a:spcBef>
                <a:spcPts val="56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Sam Redding</a:t>
            </a:r>
            <a:endParaRPr/>
          </a:p>
          <a:p>
            <a:pPr indent="-342900" lvl="0" marL="342900" marR="0" rtl="0" algn="ctr">
              <a:spcBef>
                <a:spcPts val="280"/>
              </a:spcBef>
              <a:spcAft>
                <a:spcPts val="0"/>
              </a:spcAft>
              <a:buClr>
                <a:schemeClr val="lt1"/>
              </a:buClr>
              <a:buFont typeface="Arial"/>
              <a:buNone/>
            </a:pPr>
            <a:r>
              <a:t/>
            </a:r>
            <a:endParaRPr b="0" i="0" sz="1400" u="none" cap="none" strike="noStrike">
              <a:solidFill>
                <a:schemeClr val="lt1"/>
              </a:solidFill>
              <a:latin typeface="Arial"/>
              <a:ea typeface="Arial"/>
              <a:cs typeface="Arial"/>
              <a:sym typeface="Arial"/>
            </a:endParaRPr>
          </a:p>
          <a:p>
            <a:pPr indent="-342900" lvl="0" marL="342900" marR="0" rtl="0" algn="ctr">
              <a:spcBef>
                <a:spcPts val="56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George Sugai</a:t>
            </a:r>
            <a:endParaRPr b="0" i="0" sz="2800" u="none" cap="none" strike="noStrike">
              <a:solidFill>
                <a:schemeClr val="lt1"/>
              </a:solidFill>
              <a:latin typeface="Arial"/>
              <a:ea typeface="Arial"/>
              <a:cs typeface="Arial"/>
              <a:sym typeface="Arial"/>
            </a:endParaRPr>
          </a:p>
          <a:p>
            <a:pPr indent="-342900" lvl="0" marL="342900" marR="0" rtl="0" algn="ctr">
              <a:spcBef>
                <a:spcPts val="280"/>
              </a:spcBef>
              <a:spcAft>
                <a:spcPts val="0"/>
              </a:spcAft>
              <a:buClr>
                <a:schemeClr val="lt1"/>
              </a:buClr>
              <a:buFont typeface="Arial"/>
              <a:buNone/>
            </a:pPr>
            <a:r>
              <a:t/>
            </a:r>
            <a:endParaRPr b="0" i="0" sz="1400" u="none" cap="none" strike="noStrike">
              <a:solidFill>
                <a:schemeClr val="lt1"/>
              </a:solidFill>
              <a:latin typeface="Arial"/>
              <a:ea typeface="Arial"/>
              <a:cs typeface="Arial"/>
              <a:sym typeface="Arial"/>
            </a:endParaRPr>
          </a:p>
          <a:p>
            <a:pPr indent="-342900" lvl="0" marL="342900" marR="0" rtl="0" algn="ctr">
              <a:spcBef>
                <a:spcPts val="56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Susan Wilczynski</a:t>
            </a:r>
            <a:endParaRPr b="0" i="0" sz="2800" u="none" cap="none" strike="noStrike">
              <a:solidFill>
                <a:schemeClr val="lt1"/>
              </a:solidFill>
              <a:latin typeface="Arial"/>
              <a:ea typeface="Arial"/>
              <a:cs typeface="Arial"/>
              <a:sym typeface="Arial"/>
            </a:endParaRPr>
          </a:p>
          <a:p>
            <a:pPr indent="0" lvl="0" marL="0" marR="0" rtl="0" algn="ctr">
              <a:spcBef>
                <a:spcPts val="560"/>
              </a:spcBef>
              <a:spcAft>
                <a:spcPts val="0"/>
              </a:spcAft>
              <a:buClr>
                <a:schemeClr val="lt1"/>
              </a:buClr>
              <a:buFont typeface="Arial"/>
              <a:buNone/>
            </a:pPr>
            <a:r>
              <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5"/>
          <p:cNvSpPr txBox="1"/>
          <p:nvPr>
            <p:ph type="title"/>
          </p:nvPr>
        </p:nvSpPr>
        <p:spPr>
          <a:xfrm>
            <a:off x="228600" y="0"/>
            <a:ext cx="86868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Summit Model</a:t>
            </a:r>
            <a:endParaRPr/>
          </a:p>
        </p:txBody>
      </p:sp>
      <p:sp>
        <p:nvSpPr>
          <p:cNvPr id="254" name="Google Shape;254;p35"/>
          <p:cNvSpPr txBox="1"/>
          <p:nvPr>
            <p:ph idx="1" type="body"/>
          </p:nvPr>
        </p:nvSpPr>
        <p:spPr>
          <a:xfrm>
            <a:off x="838200" y="838200"/>
            <a:ext cx="8077200" cy="57912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Posit a “wicked” problem</a:t>
            </a:r>
            <a:endParaRPr/>
          </a:p>
          <a:p>
            <a:pPr indent="-304800" lvl="0" marL="457200" marR="0" rtl="0" algn="l">
              <a:spcBef>
                <a:spcPts val="480"/>
              </a:spcBef>
              <a:spcAft>
                <a:spcPts val="0"/>
              </a:spcAft>
              <a:buClr>
                <a:schemeClr val="lt1"/>
              </a:buClr>
              <a:buSzPts val="2400"/>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Assemble people who are much                         smarter than we are  </a:t>
            </a:r>
            <a:endParaRPr/>
          </a:p>
          <a:p>
            <a:pPr indent="-457200" lvl="0" marL="457200"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80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Create an environment that is structured, intellectually stimulating, informal, and above all, reinforcing</a:t>
            </a:r>
            <a:endParaRPr/>
          </a:p>
          <a:p>
            <a:pPr indent="-457200" lvl="0" marL="457200"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Font typeface="Arial"/>
              <a:buNone/>
            </a:pPr>
            <a:r>
              <a:rPr b="0" i="1" lang="en-US" sz="2400" u="none" cap="none" strike="noStrike">
                <a:solidFill>
                  <a:schemeClr val="lt1"/>
                </a:solidFill>
                <a:latin typeface="Arial"/>
                <a:ea typeface="Arial"/>
                <a:cs typeface="Arial"/>
                <a:sym typeface="Arial"/>
              </a:rPr>
              <a:t>4.	Have participants do the “heavy lifting”</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393700" lvl="0" marL="4572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55" name="Google Shape;255;p35"/>
          <p:cNvSpPr txBox="1"/>
          <p:nvPr/>
        </p:nvSpPr>
        <p:spPr>
          <a:xfrm>
            <a:off x="533400" y="1143000"/>
            <a:ext cx="609600"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4000" u="none" cap="none" strike="noStrike">
              <a:solidFill>
                <a:srgbClr val="FF0000"/>
              </a:solidFill>
              <a:latin typeface="Arial"/>
              <a:ea typeface="Arial"/>
              <a:cs typeface="Arial"/>
              <a:sym typeface="Arial"/>
            </a:endParaRPr>
          </a:p>
        </p:txBody>
      </p:sp>
      <p:sp>
        <p:nvSpPr>
          <p:cNvPr id="256" name="Google Shape;256;p35"/>
          <p:cNvSpPr txBox="1"/>
          <p:nvPr/>
        </p:nvSpPr>
        <p:spPr>
          <a:xfrm>
            <a:off x="533400" y="2133600"/>
            <a:ext cx="609600"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4000" u="none" cap="none" strike="noStrike">
                <a:solidFill>
                  <a:srgbClr val="FF0000"/>
                </a:solidFill>
                <a:latin typeface="Arial"/>
                <a:ea typeface="Arial"/>
                <a:cs typeface="Arial"/>
                <a:sym typeface="Arial"/>
              </a:rPr>
              <a:t>✔</a:t>
            </a:r>
            <a:endParaRPr b="0" i="0" sz="4000" u="none" cap="none" strike="noStrike">
              <a:solidFill>
                <a:srgbClr val="FF0000"/>
              </a:solidFill>
              <a:latin typeface="Arial"/>
              <a:ea typeface="Arial"/>
              <a:cs typeface="Arial"/>
              <a:sym typeface="Arial"/>
            </a:endParaRPr>
          </a:p>
        </p:txBody>
      </p:sp>
      <p:sp>
        <p:nvSpPr>
          <p:cNvPr id="257" name="Google Shape;257;p35"/>
          <p:cNvSpPr txBox="1"/>
          <p:nvPr/>
        </p:nvSpPr>
        <p:spPr>
          <a:xfrm rot="-989723">
            <a:off x="1920875" y="1319213"/>
            <a:ext cx="2381250" cy="46196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0000"/>
                </a:solidFill>
                <a:latin typeface="Arial"/>
                <a:ea typeface="Arial"/>
                <a:cs typeface="Arial"/>
                <a:sym typeface="Arial"/>
              </a:rPr>
              <a:t>MORATORIUM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6"/>
          <p:cNvSpPr txBox="1"/>
          <p:nvPr>
            <p:ph idx="1" type="body"/>
          </p:nvPr>
        </p:nvSpPr>
        <p:spPr>
          <a:xfrm>
            <a:off x="762000" y="304800"/>
            <a:ext cx="8153400" cy="6400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a:t>
            </a:r>
            <a:r>
              <a:rPr b="1" i="0" lang="en-US" sz="2400" u="none" cap="none" strike="noStrike">
                <a:solidFill>
                  <a:srgbClr val="FFFF00"/>
                </a:solidFill>
                <a:latin typeface="Arial"/>
                <a:ea typeface="Arial"/>
                <a:cs typeface="Arial"/>
                <a:sym typeface="Arial"/>
              </a:rPr>
              <a:t>Presentations</a:t>
            </a:r>
            <a:endParaRPr/>
          </a:p>
          <a:p>
            <a:pPr indent="-342900" lvl="0" marL="342900" marR="0" rtl="0" algn="l">
              <a:spcBef>
                <a:spcPts val="480"/>
              </a:spcBef>
              <a:spcAft>
                <a:spcPts val="0"/>
              </a:spcAft>
              <a:buClr>
                <a:schemeClr val="lt1"/>
              </a:buClr>
              <a:buFont typeface="Arial"/>
              <a:buNone/>
            </a:pPr>
            <a:r>
              <a:t/>
            </a:r>
            <a:endParaRPr b="1" i="0" sz="2400" u="none" cap="none" strike="noStrike">
              <a:solidFill>
                <a:srgbClr val="FFFF00"/>
              </a:solidFill>
              <a:latin typeface="Arial"/>
              <a:ea typeface="Arial"/>
              <a:cs typeface="Arial"/>
              <a:sym typeface="Arial"/>
            </a:endParaRPr>
          </a:p>
          <a:p>
            <a:pPr indent="-342900" lvl="0" marL="342900" marR="0" rtl="0" algn="l">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				Work Activities</a:t>
            </a:r>
            <a:endParaRPr/>
          </a:p>
          <a:p>
            <a:pPr indent="-342900" lvl="0" marL="342900" marR="0" rtl="0" algn="l">
              <a:spcBef>
                <a:spcPts val="480"/>
              </a:spcBef>
              <a:spcAft>
                <a:spcPts val="0"/>
              </a:spcAft>
              <a:buClr>
                <a:schemeClr val="lt1"/>
              </a:buClr>
              <a:buFont typeface="Arial"/>
              <a:buNone/>
            </a:pPr>
            <a:r>
              <a:t/>
            </a:r>
            <a:endParaRPr b="1" i="0" sz="2400" u="none" cap="none" strike="noStrike">
              <a:solidFill>
                <a:srgbClr val="FFFF00"/>
              </a:solidFill>
              <a:latin typeface="Arial"/>
              <a:ea typeface="Arial"/>
              <a:cs typeface="Arial"/>
              <a:sym typeface="Arial"/>
            </a:endParaRPr>
          </a:p>
          <a:p>
            <a:pPr indent="-342900" lvl="0" marL="342900" marR="0" rtl="0" algn="l">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				Flash Drives</a:t>
            </a:r>
            <a:endParaRPr/>
          </a:p>
          <a:p>
            <a:pPr indent="-342900" lvl="0" marL="342900" marR="0" rtl="0" algn="l">
              <a:spcBef>
                <a:spcPts val="480"/>
              </a:spcBef>
              <a:spcAft>
                <a:spcPts val="0"/>
              </a:spcAft>
              <a:buClr>
                <a:schemeClr val="lt1"/>
              </a:buClr>
              <a:buFont typeface="Arial"/>
              <a:buNone/>
            </a:pPr>
            <a:r>
              <a:t/>
            </a:r>
            <a:endParaRPr b="1" i="0" sz="2400" u="none" cap="none" strike="noStrike">
              <a:solidFill>
                <a:srgbClr val="FFFF00"/>
              </a:solidFill>
              <a:latin typeface="Arial"/>
              <a:ea typeface="Arial"/>
              <a:cs typeface="Arial"/>
              <a:sym typeface="Arial"/>
            </a:endParaRPr>
          </a:p>
          <a:p>
            <a:pPr indent="-342900" lvl="0" marL="342900" marR="0" rtl="0" algn="l">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				Commentaries</a:t>
            </a:r>
            <a:endParaRPr/>
          </a:p>
          <a:p>
            <a:pPr indent="-342900" lvl="0" marL="342900" marR="0" rtl="0" algn="l">
              <a:spcBef>
                <a:spcPts val="480"/>
              </a:spcBef>
              <a:spcAft>
                <a:spcPts val="0"/>
              </a:spcAft>
              <a:buClr>
                <a:schemeClr val="lt1"/>
              </a:buClr>
              <a:buFont typeface="Arial"/>
              <a:buNone/>
            </a:pPr>
            <a:r>
              <a:t/>
            </a:r>
            <a:endParaRPr b="1" i="0" sz="2400" u="none" cap="none" strike="noStrike">
              <a:solidFill>
                <a:srgbClr val="FFFF00"/>
              </a:solidFill>
              <a:latin typeface="Arial"/>
              <a:ea typeface="Arial"/>
              <a:cs typeface="Arial"/>
              <a:sym typeface="Arial"/>
            </a:endParaRPr>
          </a:p>
          <a:p>
            <a:pPr indent="-342900" lvl="0" marL="342900" marR="0" rtl="0" algn="l">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				Papers</a:t>
            </a:r>
            <a:endParaRPr/>
          </a:p>
          <a:p>
            <a:pPr indent="-342900" lvl="0" marL="342900" marR="0" rtl="0" algn="l">
              <a:spcBef>
                <a:spcPts val="480"/>
              </a:spcBef>
              <a:spcAft>
                <a:spcPts val="0"/>
              </a:spcAft>
              <a:buClr>
                <a:schemeClr val="lt1"/>
              </a:buClr>
              <a:buFont typeface="Arial"/>
              <a:buNone/>
            </a:pPr>
            <a:r>
              <a:t/>
            </a:r>
            <a:endParaRPr b="1" i="0" sz="2400" u="none" cap="none" strike="noStrike">
              <a:solidFill>
                <a:srgbClr val="FFFF00"/>
              </a:solidFill>
              <a:latin typeface="Arial"/>
              <a:ea typeface="Arial"/>
              <a:cs typeface="Arial"/>
              <a:sym typeface="Arial"/>
            </a:endParaRPr>
          </a:p>
          <a:p>
            <a:pPr indent="-342900" lvl="0" marL="342900" marR="0" rtl="0" algn="l">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				Proceedings</a:t>
            </a:r>
            <a:endParaRPr/>
          </a:p>
          <a:p>
            <a:pPr indent="-342900" lvl="0" marL="342900" marR="0" rtl="0" algn="l">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		</a:t>
            </a:r>
            <a:endParaRPr/>
          </a:p>
          <a:p>
            <a:pPr indent="-342900" lvl="0" marL="342900" marR="0" rtl="0" algn="l">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				Dissemination</a:t>
            </a:r>
            <a:endParaRPr/>
          </a:p>
          <a:p>
            <a:pPr indent="-342900" lvl="0" marL="342900" marR="0" rtl="0" algn="l">
              <a:spcBef>
                <a:spcPts val="480"/>
              </a:spcBef>
              <a:spcAft>
                <a:spcPts val="0"/>
              </a:spcAft>
              <a:buClr>
                <a:schemeClr val="lt1"/>
              </a:buClr>
              <a:buFont typeface="Arial"/>
              <a:buNone/>
            </a:pPr>
            <a:r>
              <a:t/>
            </a:r>
            <a:endParaRPr b="1" i="0" sz="2400" u="none" cap="none" strike="noStrike">
              <a:solidFill>
                <a:srgbClr val="FFFF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7"/>
          <p:cNvSpPr txBox="1"/>
          <p:nvPr>
            <p:ph type="title"/>
          </p:nvPr>
        </p:nvSpPr>
        <p:spPr>
          <a:xfrm>
            <a:off x="228600" y="0"/>
            <a:ext cx="86868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Summit Model</a:t>
            </a:r>
            <a:endParaRPr/>
          </a:p>
        </p:txBody>
      </p:sp>
      <p:sp>
        <p:nvSpPr>
          <p:cNvPr id="268" name="Google Shape;268;p37"/>
          <p:cNvSpPr txBox="1"/>
          <p:nvPr>
            <p:ph idx="1" type="body"/>
          </p:nvPr>
        </p:nvSpPr>
        <p:spPr>
          <a:xfrm>
            <a:off x="838200" y="838200"/>
            <a:ext cx="8077200" cy="57912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Posit a “wicked” problem</a:t>
            </a:r>
            <a:endParaRPr/>
          </a:p>
          <a:p>
            <a:pPr indent="-304800" lvl="0" marL="457200" marR="0" rtl="0" algn="l">
              <a:spcBef>
                <a:spcPts val="480"/>
              </a:spcBef>
              <a:spcAft>
                <a:spcPts val="0"/>
              </a:spcAft>
              <a:buClr>
                <a:schemeClr val="lt1"/>
              </a:buClr>
              <a:buSzPts val="2400"/>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Assemble people who are much                         smarter than we are  </a:t>
            </a:r>
            <a:endParaRPr/>
          </a:p>
          <a:p>
            <a:pPr indent="-457200" lvl="0" marL="457200"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80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Create an environment that is structured, intellectually stimulating, informal, and above all, reinforcing</a:t>
            </a:r>
            <a:endParaRPr/>
          </a:p>
          <a:p>
            <a:pPr indent="-457200" lvl="0" marL="457200"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Font typeface="Arial"/>
              <a:buNone/>
            </a:pPr>
            <a:r>
              <a:rPr b="0" i="1" lang="en-US" sz="2400" u="none" cap="none" strike="noStrike">
                <a:solidFill>
                  <a:schemeClr val="lt1"/>
                </a:solidFill>
                <a:latin typeface="Arial"/>
                <a:ea typeface="Arial"/>
                <a:cs typeface="Arial"/>
                <a:sym typeface="Arial"/>
              </a:rPr>
              <a:t>4.	Have participants do the “heavy lifting”</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393700" lvl="0" marL="4572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269" name="Google Shape;269;p37"/>
          <p:cNvSpPr txBox="1"/>
          <p:nvPr/>
        </p:nvSpPr>
        <p:spPr>
          <a:xfrm>
            <a:off x="533400" y="2133600"/>
            <a:ext cx="609600"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4000" u="none" cap="none" strike="noStrike">
                <a:solidFill>
                  <a:srgbClr val="FF0000"/>
                </a:solidFill>
                <a:latin typeface="Arial"/>
                <a:ea typeface="Arial"/>
                <a:cs typeface="Arial"/>
                <a:sym typeface="Arial"/>
              </a:rPr>
              <a:t>✔</a:t>
            </a:r>
            <a:endParaRPr b="0" i="0" sz="4000" u="none" cap="none" strike="noStrike">
              <a:solidFill>
                <a:srgbClr val="FF0000"/>
              </a:solidFill>
              <a:latin typeface="Arial"/>
              <a:ea typeface="Arial"/>
              <a:cs typeface="Arial"/>
              <a:sym typeface="Arial"/>
            </a:endParaRPr>
          </a:p>
        </p:txBody>
      </p:sp>
      <p:sp>
        <p:nvSpPr>
          <p:cNvPr id="270" name="Google Shape;270;p37"/>
          <p:cNvSpPr txBox="1"/>
          <p:nvPr/>
        </p:nvSpPr>
        <p:spPr>
          <a:xfrm>
            <a:off x="533400" y="3352800"/>
            <a:ext cx="609600"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4000" u="none" cap="none" strike="noStrike">
                <a:solidFill>
                  <a:srgbClr val="FF0000"/>
                </a:solidFill>
                <a:latin typeface="Arial"/>
                <a:ea typeface="Arial"/>
                <a:cs typeface="Arial"/>
                <a:sym typeface="Arial"/>
              </a:rPr>
              <a:t>✔</a:t>
            </a:r>
            <a:endParaRPr b="0" i="0" sz="4000" u="none" cap="none" strike="noStrike">
              <a:solidFill>
                <a:srgbClr val="FF0000"/>
              </a:solidFill>
              <a:latin typeface="Arial"/>
              <a:ea typeface="Arial"/>
              <a:cs typeface="Arial"/>
              <a:sym typeface="Arial"/>
            </a:endParaRPr>
          </a:p>
        </p:txBody>
      </p:sp>
      <p:sp>
        <p:nvSpPr>
          <p:cNvPr id="271" name="Google Shape;271;p37"/>
          <p:cNvSpPr txBox="1"/>
          <p:nvPr/>
        </p:nvSpPr>
        <p:spPr>
          <a:xfrm rot="-989723">
            <a:off x="1920875" y="1319213"/>
            <a:ext cx="2381250" cy="46196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0000"/>
                </a:solidFill>
                <a:latin typeface="Arial"/>
                <a:ea typeface="Arial"/>
                <a:cs typeface="Arial"/>
                <a:sym typeface="Arial"/>
              </a:rPr>
              <a:t>MORATORIUM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8"/>
          <p:cNvSpPr txBox="1"/>
          <p:nvPr>
            <p:ph idx="1" type="body"/>
          </p:nvPr>
        </p:nvSpPr>
        <p:spPr>
          <a:xfrm>
            <a:off x="304800" y="228600"/>
            <a:ext cx="8153400" cy="5867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Arial"/>
              <a:buNone/>
            </a:pPr>
            <a:r>
              <a:rPr b="1" i="0" lang="en-US" sz="3200" u="none" cap="none" strike="noStrike">
                <a:solidFill>
                  <a:schemeClr val="lt1"/>
                </a:solidFill>
                <a:latin typeface="Arial"/>
                <a:ea typeface="Arial"/>
                <a:cs typeface="Arial"/>
                <a:sym typeface="Arial"/>
              </a:rPr>
              <a:t>Today’s Warm Up Exercise:  </a:t>
            </a:r>
            <a:endParaRPr/>
          </a:p>
          <a:p>
            <a:pPr indent="0" lvl="0" marL="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0" marL="5080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Common Core gets blamed for everything these days,                          so it only makes sense to keep a running record of all                the trouble it's causing.</a:t>
            </a:r>
            <a:endParaRPr/>
          </a:p>
          <a:p>
            <a:pPr indent="0" lvl="0" marL="5080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5080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A new twitter account sent its first tweet on July 25, 2014</a:t>
            </a:r>
            <a:endParaRPr b="0" i="0" sz="20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p:txBody>
      </p:sp>
      <p:pic>
        <p:nvPicPr>
          <p:cNvPr descr="Screen Shot 2015-04-03 at 8.18.06 AM.png" id="277" name="Google Shape;277;p38"/>
          <p:cNvPicPr preferRelativeResize="0"/>
          <p:nvPr/>
        </p:nvPicPr>
        <p:blipFill rotWithShape="1">
          <a:blip r:embed="rId3">
            <a:alphaModFix/>
          </a:blip>
          <a:srcRect b="0" l="0" r="0" t="0"/>
          <a:stretch/>
        </p:blipFill>
        <p:spPr>
          <a:xfrm>
            <a:off x="2286000" y="3505200"/>
            <a:ext cx="4332288" cy="990600"/>
          </a:xfrm>
          <a:prstGeom prst="rect">
            <a:avLst/>
          </a:prstGeom>
          <a:noFill/>
          <a:ln>
            <a:noFill/>
          </a:ln>
        </p:spPr>
      </p:pic>
      <p:sp>
        <p:nvSpPr>
          <p:cNvPr id="278" name="Google Shape;278;p38"/>
          <p:cNvSpPr txBox="1"/>
          <p:nvPr/>
        </p:nvSpPr>
        <p:spPr>
          <a:xfrm>
            <a:off x="152400" y="-762000"/>
            <a:ext cx="184150"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Screen Shot 2015-04-16 at 3.52.54 PM.png" id="283" name="Google Shape;283;p39"/>
          <p:cNvPicPr preferRelativeResize="0"/>
          <p:nvPr/>
        </p:nvPicPr>
        <p:blipFill rotWithShape="1">
          <a:blip r:embed="rId3">
            <a:alphaModFix/>
          </a:blip>
          <a:srcRect b="0" l="0" r="0" t="0"/>
          <a:stretch/>
        </p:blipFill>
        <p:spPr>
          <a:xfrm>
            <a:off x="952500" y="266700"/>
            <a:ext cx="7226300" cy="6324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Screen Shot 2015-04-16 at 3.45.26 PM.png" id="288" name="Google Shape;288;p40"/>
          <p:cNvPicPr preferRelativeResize="0"/>
          <p:nvPr/>
        </p:nvPicPr>
        <p:blipFill rotWithShape="1">
          <a:blip r:embed="rId3">
            <a:alphaModFix/>
          </a:blip>
          <a:srcRect b="0" l="0" r="0" t="0"/>
          <a:stretch/>
        </p:blipFill>
        <p:spPr>
          <a:xfrm>
            <a:off x="914400" y="533400"/>
            <a:ext cx="7162800" cy="50879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Screen Shot 2015-04-18 at 2.52.27 PM.png" id="293" name="Google Shape;293;p41"/>
          <p:cNvPicPr preferRelativeResize="0"/>
          <p:nvPr/>
        </p:nvPicPr>
        <p:blipFill rotWithShape="1">
          <a:blip r:embed="rId3">
            <a:alphaModFix/>
          </a:blip>
          <a:srcRect b="0" l="0" r="0" t="0"/>
          <a:stretch/>
        </p:blipFill>
        <p:spPr>
          <a:xfrm>
            <a:off x="762000" y="304800"/>
            <a:ext cx="7302500" cy="1308100"/>
          </a:xfrm>
          <a:prstGeom prst="rect">
            <a:avLst/>
          </a:prstGeom>
          <a:noFill/>
          <a:ln>
            <a:noFill/>
          </a:ln>
        </p:spPr>
      </p:pic>
      <p:pic>
        <p:nvPicPr>
          <p:cNvPr descr="Screen Shot 2015-04-18 at 2.52.01 PM.png" id="294" name="Google Shape;294;p41"/>
          <p:cNvPicPr preferRelativeResize="0"/>
          <p:nvPr/>
        </p:nvPicPr>
        <p:blipFill rotWithShape="1">
          <a:blip r:embed="rId4">
            <a:alphaModFix/>
          </a:blip>
          <a:srcRect b="0" l="0" r="0" t="0"/>
          <a:stretch/>
        </p:blipFill>
        <p:spPr>
          <a:xfrm>
            <a:off x="762000" y="1905000"/>
            <a:ext cx="7302500" cy="1320800"/>
          </a:xfrm>
          <a:prstGeom prst="rect">
            <a:avLst/>
          </a:prstGeom>
          <a:noFill/>
          <a:ln>
            <a:noFill/>
          </a:ln>
        </p:spPr>
      </p:pic>
      <p:pic>
        <p:nvPicPr>
          <p:cNvPr descr="Screen Shot 2015-04-18 at 2.51.41 PM.png" id="295" name="Google Shape;295;p41"/>
          <p:cNvPicPr preferRelativeResize="0"/>
          <p:nvPr/>
        </p:nvPicPr>
        <p:blipFill rotWithShape="1">
          <a:blip r:embed="rId5">
            <a:alphaModFix/>
          </a:blip>
          <a:srcRect b="0" l="0" r="0" t="0"/>
          <a:stretch/>
        </p:blipFill>
        <p:spPr>
          <a:xfrm>
            <a:off x="762000" y="3429000"/>
            <a:ext cx="7315200" cy="1295400"/>
          </a:xfrm>
          <a:prstGeom prst="rect">
            <a:avLst/>
          </a:prstGeom>
          <a:noFill/>
          <a:ln>
            <a:noFill/>
          </a:ln>
        </p:spPr>
      </p:pic>
      <p:pic>
        <p:nvPicPr>
          <p:cNvPr descr="Screen Shot 2015-04-18 at 2.51.22 PM.png" id="296" name="Google Shape;296;p41"/>
          <p:cNvPicPr preferRelativeResize="0"/>
          <p:nvPr/>
        </p:nvPicPr>
        <p:blipFill rotWithShape="1">
          <a:blip r:embed="rId6">
            <a:alphaModFix/>
          </a:blip>
          <a:srcRect b="0" l="0" r="0" t="0"/>
          <a:stretch/>
        </p:blipFill>
        <p:spPr>
          <a:xfrm>
            <a:off x="762000" y="4953000"/>
            <a:ext cx="7315200" cy="1676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Screen Shot 2015-04-16 at 3.51.42 PM.png" id="301" name="Google Shape;301;p42"/>
          <p:cNvPicPr preferRelativeResize="0"/>
          <p:nvPr/>
        </p:nvPicPr>
        <p:blipFill rotWithShape="1">
          <a:blip r:embed="rId3">
            <a:alphaModFix/>
          </a:blip>
          <a:srcRect b="0" l="0" r="0" t="0"/>
          <a:stretch/>
        </p:blipFill>
        <p:spPr>
          <a:xfrm>
            <a:off x="927100" y="444500"/>
            <a:ext cx="7277100" cy="5969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Screen Shot 2015-04-18 at 2.50.42 PM.png" id="306" name="Google Shape;306;p43"/>
          <p:cNvPicPr preferRelativeResize="0"/>
          <p:nvPr/>
        </p:nvPicPr>
        <p:blipFill rotWithShape="1">
          <a:blip r:embed="rId3">
            <a:alphaModFix/>
          </a:blip>
          <a:srcRect b="0" l="0" r="0" t="0"/>
          <a:stretch/>
        </p:blipFill>
        <p:spPr>
          <a:xfrm>
            <a:off x="952500" y="889000"/>
            <a:ext cx="7239000" cy="508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Screen Shot 2015-04-19 at 10.12.21 AM.png" id="117" name="Google Shape;117;p17"/>
          <p:cNvPicPr preferRelativeResize="0"/>
          <p:nvPr/>
        </p:nvPicPr>
        <p:blipFill rotWithShape="1">
          <a:blip r:embed="rId3">
            <a:alphaModFix/>
          </a:blip>
          <a:srcRect b="0" l="0" r="0" t="0"/>
          <a:stretch/>
        </p:blipFill>
        <p:spPr>
          <a:xfrm>
            <a:off x="304800" y="228600"/>
            <a:ext cx="8458200" cy="4275138"/>
          </a:xfrm>
          <a:prstGeom prst="rect">
            <a:avLst/>
          </a:prstGeom>
          <a:noFill/>
          <a:ln>
            <a:noFill/>
          </a:ln>
        </p:spPr>
      </p:pic>
      <p:sp>
        <p:nvSpPr>
          <p:cNvPr id="118" name="Google Shape;118;p17"/>
          <p:cNvSpPr txBox="1"/>
          <p:nvPr/>
        </p:nvSpPr>
        <p:spPr>
          <a:xfrm>
            <a:off x="3276600" y="4724400"/>
            <a:ext cx="2790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Buffalo, NY  (2014)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Screen Shot 2015-04-03 at 8.23.28 AM.png" id="311" name="Google Shape;311;p44"/>
          <p:cNvPicPr preferRelativeResize="0"/>
          <p:nvPr>
            <p:ph idx="1" type="body"/>
          </p:nvPr>
        </p:nvPicPr>
        <p:blipFill rotWithShape="1">
          <a:blip r:embed="rId3">
            <a:alphaModFix/>
          </a:blip>
          <a:srcRect b="-4365" l="1565" r="-713" t="-2911"/>
          <a:stretch/>
        </p:blipFill>
        <p:spPr>
          <a:xfrm>
            <a:off x="152400" y="152400"/>
            <a:ext cx="8839200" cy="6553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Screen Shot 2015-04-03 at 8.25.16 AM.png" id="316" name="Google Shape;316;p45"/>
          <p:cNvPicPr preferRelativeResize="0"/>
          <p:nvPr>
            <p:ph idx="1" type="body"/>
          </p:nvPr>
        </p:nvPicPr>
        <p:blipFill rotWithShape="1">
          <a:blip r:embed="rId3">
            <a:alphaModFix/>
          </a:blip>
          <a:srcRect b="0" l="-1285" r="-1285" t="371"/>
          <a:stretch/>
        </p:blipFill>
        <p:spPr>
          <a:xfrm>
            <a:off x="25400" y="25400"/>
            <a:ext cx="9118600" cy="6832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6"/>
          <p:cNvSpPr txBox="1"/>
          <p:nvPr>
            <p:ph idx="1" type="body"/>
          </p:nvPr>
        </p:nvSpPr>
        <p:spPr>
          <a:xfrm>
            <a:off x="228600" y="914400"/>
            <a:ext cx="8686800" cy="57912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FFFF00"/>
              </a:buClr>
              <a:buSzPts val="2400"/>
              <a:buFont typeface="Arial"/>
              <a:buAutoNum type="arabicPeriod"/>
            </a:pPr>
            <a:r>
              <a:rPr b="0" i="1" lang="en-US" sz="2400" u="none" cap="none" strike="noStrike">
                <a:solidFill>
                  <a:srgbClr val="FFFF00"/>
                </a:solidFill>
                <a:latin typeface="Arial"/>
                <a:ea typeface="Arial"/>
                <a:cs typeface="Arial"/>
                <a:sym typeface="Arial"/>
              </a:rPr>
              <a:t> Posit a “wicked” problem…..</a:t>
            </a:r>
            <a:endParaRPr/>
          </a:p>
          <a:p>
            <a:pPr indent="-304800" lvl="0" marL="457200" marR="0" rtl="0" algn="l">
              <a:spcBef>
                <a:spcPts val="480"/>
              </a:spcBef>
              <a:spcAft>
                <a:spcPts val="0"/>
              </a:spcAft>
              <a:buClr>
                <a:schemeClr val="lt1"/>
              </a:buClr>
              <a:buSzPts val="2400"/>
              <a:buFont typeface="Arial"/>
              <a:buNone/>
            </a:pPr>
            <a:r>
              <a:t/>
            </a:r>
            <a:endParaRPr b="0" i="1" sz="24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rPr b="0" i="1" lang="en-US" sz="2400" u="none" cap="none" strike="noStrike">
                <a:solidFill>
                  <a:schemeClr val="lt1"/>
                </a:solidFill>
                <a:latin typeface="Arial"/>
                <a:ea typeface="Arial"/>
                <a:cs typeface="Arial"/>
                <a:sym typeface="Arial"/>
              </a:rPr>
              <a:t>How can we improve student performance through more effective school leadership?</a:t>
            </a:r>
            <a:endParaRPr/>
          </a:p>
          <a:p>
            <a:pPr indent="-304800" lvl="0" marL="457200" marR="0" rtl="0" algn="l">
              <a:spcBef>
                <a:spcPts val="480"/>
              </a:spcBef>
              <a:spcAft>
                <a:spcPts val="0"/>
              </a:spcAft>
              <a:buClr>
                <a:schemeClr val="lt1"/>
              </a:buClr>
              <a:buSzPts val="2400"/>
              <a:buFont typeface="Arial"/>
              <a:buNone/>
            </a:pPr>
            <a:r>
              <a:t/>
            </a:r>
            <a:endParaRPr b="0" i="1" sz="2400" u="none" cap="none" strike="noStrike">
              <a:solidFill>
                <a:schemeClr val="lt1"/>
              </a:solidFill>
              <a:latin typeface="Arial"/>
              <a:ea typeface="Arial"/>
              <a:cs typeface="Arial"/>
              <a:sym typeface="Arial"/>
            </a:endParaRPr>
          </a:p>
          <a:p>
            <a:pPr indent="-468313" lvl="0" marL="912813" marR="0" rtl="0" algn="l">
              <a:spcBef>
                <a:spcPts val="480"/>
              </a:spcBef>
              <a:spcAft>
                <a:spcPts val="0"/>
              </a:spcAft>
              <a:buClr>
                <a:schemeClr val="lt1"/>
              </a:buClr>
              <a:buFont typeface="Arial"/>
              <a:buNone/>
            </a:pPr>
            <a:r>
              <a:rPr b="0" i="1" lang="en-US" sz="2400" u="none" cap="none" strike="noStrike">
                <a:solidFill>
                  <a:schemeClr val="lt1"/>
                </a:solidFill>
                <a:latin typeface="Arial"/>
                <a:ea typeface="Arial"/>
                <a:cs typeface="Arial"/>
                <a:sym typeface="Arial"/>
              </a:rPr>
              <a:t>1.	What are the critical components of effective school leadership?</a:t>
            </a:r>
            <a:endParaRPr/>
          </a:p>
          <a:p>
            <a:pPr indent="-468313" lvl="0" marL="912813"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68313" lvl="0" marL="912813" marR="0" rtl="0" algn="l">
              <a:spcBef>
                <a:spcPts val="480"/>
              </a:spcBef>
              <a:spcAft>
                <a:spcPts val="0"/>
              </a:spcAft>
              <a:buClr>
                <a:schemeClr val="lt1"/>
              </a:buClr>
              <a:buSzPts val="2400"/>
              <a:buFont typeface="Arial"/>
              <a:buAutoNum type="arabicPeriod" startAt="2"/>
            </a:pPr>
            <a:r>
              <a:rPr b="0" i="1" lang="en-US" sz="2400" u="none" cap="none" strike="noStrike">
                <a:solidFill>
                  <a:schemeClr val="lt1"/>
                </a:solidFill>
                <a:latin typeface="Arial"/>
                <a:ea typeface="Arial"/>
                <a:cs typeface="Arial"/>
                <a:sym typeface="Arial"/>
              </a:rPr>
              <a:t>What are the obstacles to building effective school leadership?</a:t>
            </a:r>
            <a:endParaRPr/>
          </a:p>
          <a:p>
            <a:pPr indent="-315913" lvl="0" marL="912813" marR="0" rtl="0" algn="l">
              <a:spcBef>
                <a:spcPts val="480"/>
              </a:spcBef>
              <a:spcAft>
                <a:spcPts val="0"/>
              </a:spcAft>
              <a:buClr>
                <a:schemeClr val="lt1"/>
              </a:buClr>
              <a:buSzPts val="2400"/>
              <a:buFont typeface="Arial"/>
              <a:buNone/>
            </a:pPr>
            <a:r>
              <a:t/>
            </a:r>
            <a:endParaRPr b="0" i="1" sz="2400" u="none" cap="none" strike="noStrike">
              <a:solidFill>
                <a:schemeClr val="lt1"/>
              </a:solidFill>
              <a:latin typeface="Arial"/>
              <a:ea typeface="Arial"/>
              <a:cs typeface="Arial"/>
              <a:sym typeface="Arial"/>
            </a:endParaRPr>
          </a:p>
          <a:p>
            <a:pPr indent="-11112" lvl="0" marL="455613" marR="0" rtl="0" algn="l">
              <a:spcBef>
                <a:spcPts val="480"/>
              </a:spcBef>
              <a:spcAft>
                <a:spcPts val="0"/>
              </a:spcAft>
              <a:buClr>
                <a:schemeClr val="lt1"/>
              </a:buClr>
              <a:buFont typeface="Arial"/>
              <a:buNone/>
            </a:pPr>
            <a:r>
              <a:rPr b="0" i="1" lang="en-US" sz="2400" u="none" cap="none" strike="noStrike">
                <a:solidFill>
                  <a:schemeClr val="lt1"/>
                </a:solidFill>
                <a:latin typeface="Arial"/>
                <a:ea typeface="Arial"/>
                <a:cs typeface="Arial"/>
                <a:sym typeface="Arial"/>
              </a:rPr>
              <a:t>3.	How do we build school leadership anyway?</a:t>
            </a:r>
            <a:endParaRPr b="0" i="1" sz="2400" u="none" cap="none" strike="noStrike">
              <a:solidFill>
                <a:schemeClr val="lt1"/>
              </a:solidFill>
              <a:latin typeface="Arial"/>
              <a:ea typeface="Arial"/>
              <a:cs typeface="Arial"/>
              <a:sym typeface="Arial"/>
            </a:endParaRPr>
          </a:p>
        </p:txBody>
      </p:sp>
      <p:sp>
        <p:nvSpPr>
          <p:cNvPr id="322" name="Google Shape;322;p46"/>
          <p:cNvSpPr/>
          <p:nvPr/>
        </p:nvSpPr>
        <p:spPr>
          <a:xfrm>
            <a:off x="381000" y="3962400"/>
            <a:ext cx="8001000" cy="13716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23" name="Google Shape;323;p46"/>
          <p:cNvSpPr txBox="1"/>
          <p:nvPr/>
        </p:nvSpPr>
        <p:spPr>
          <a:xfrm rot="-989723">
            <a:off x="1692275" y="862013"/>
            <a:ext cx="2381250" cy="46196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0000"/>
                </a:solidFill>
                <a:latin typeface="Arial"/>
                <a:ea typeface="Arial"/>
                <a:cs typeface="Arial"/>
                <a:sym typeface="Arial"/>
              </a:rPr>
              <a:t>MORATORIUM</a:t>
            </a:r>
            <a:endParaRPr/>
          </a:p>
        </p:txBody>
      </p:sp>
      <p:sp>
        <p:nvSpPr>
          <p:cNvPr id="324" name="Google Shape;324;p46"/>
          <p:cNvSpPr txBox="1"/>
          <p:nvPr/>
        </p:nvSpPr>
        <p:spPr>
          <a:xfrm>
            <a:off x="4800600" y="914400"/>
            <a:ext cx="1309688"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2400" u="none" cap="none" strike="noStrike">
                <a:solidFill>
                  <a:srgbClr val="FFFF00"/>
                </a:solidFill>
                <a:latin typeface="Arial"/>
                <a:ea typeface="Arial"/>
                <a:cs typeface="Arial"/>
                <a:sym typeface="Arial"/>
              </a:rPr>
              <a:t>PART 1</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7"/>
          <p:cNvSpPr txBox="1"/>
          <p:nvPr/>
        </p:nvSpPr>
        <p:spPr>
          <a:xfrm>
            <a:off x="3340100" y="1371600"/>
            <a:ext cx="18415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descr="Screen Shot 2014-02-25 at 11.41.24 AM.png" id="331" name="Google Shape;331;p47"/>
          <p:cNvPicPr preferRelativeResize="0"/>
          <p:nvPr/>
        </p:nvPicPr>
        <p:blipFill rotWithShape="1">
          <a:blip r:embed="rId3">
            <a:alphaModFix/>
          </a:blip>
          <a:srcRect b="0" l="0" r="0" t="0"/>
          <a:stretch/>
        </p:blipFill>
        <p:spPr>
          <a:xfrm>
            <a:off x="228600" y="609600"/>
            <a:ext cx="8534400" cy="5562600"/>
          </a:xfrm>
          <a:prstGeom prst="rect">
            <a:avLst/>
          </a:prstGeom>
          <a:noFill/>
          <a:ln>
            <a:noFill/>
          </a:ln>
        </p:spPr>
      </p:pic>
      <p:sp>
        <p:nvSpPr>
          <p:cNvPr id="332" name="Google Shape;332;p47"/>
          <p:cNvSpPr txBox="1"/>
          <p:nvPr/>
        </p:nvSpPr>
        <p:spPr>
          <a:xfrm>
            <a:off x="1295400" y="2057400"/>
            <a:ext cx="5930900" cy="20005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4800" u="none" cap="none" strike="noStrike">
                <a:solidFill>
                  <a:schemeClr val="lt1"/>
                </a:solidFill>
                <a:latin typeface="Arial"/>
                <a:ea typeface="Arial"/>
                <a:cs typeface="Arial"/>
                <a:sym typeface="Arial"/>
              </a:rPr>
              <a:t>Context</a:t>
            </a:r>
            <a:endParaRPr/>
          </a:p>
          <a:p>
            <a:pPr indent="0" lvl="0" marL="0" marR="0" rtl="0" algn="ctr">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0" i="0" lang="en-US" sz="2800" u="none" cap="none" strike="noStrike">
                <a:solidFill>
                  <a:schemeClr val="lt1"/>
                </a:solidFill>
                <a:latin typeface="Arial"/>
                <a:ea typeface="Arial"/>
                <a:cs typeface="Arial"/>
                <a:sym typeface="Arial"/>
              </a:rPr>
              <a:t>What is the environment in which school leaders must navigate?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8"/>
          <p:cNvSpPr txBox="1"/>
          <p:nvPr>
            <p:ph idx="1" type="body"/>
          </p:nvPr>
        </p:nvSpPr>
        <p:spPr>
          <a:xfrm>
            <a:off x="0" y="0"/>
            <a:ext cx="9144000" cy="662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Obstacles to Building Effective School Leadership in Education:  Part I</a:t>
            </a:r>
            <a:endParaRPr/>
          </a:p>
          <a:p>
            <a:pPr indent="-461962" lvl="0" marL="3598863" marR="0" rtl="0" algn="ctr">
              <a:spcBef>
                <a:spcPts val="400"/>
              </a:spcBef>
              <a:spcAft>
                <a:spcPts val="0"/>
              </a:spcAft>
              <a:buClr>
                <a:schemeClr val="lt1"/>
              </a:buClr>
              <a:buFont typeface="Arial"/>
              <a:buNone/>
            </a:pPr>
            <a:r>
              <a:t/>
            </a:r>
            <a:endParaRPr b="0" i="1" sz="2000" u="none" cap="none" strike="noStrike">
              <a:solidFill>
                <a:srgbClr val="FFFF00"/>
              </a:solidFill>
              <a:latin typeface="Arial"/>
              <a:ea typeface="Arial"/>
              <a:cs typeface="Arial"/>
              <a:sym typeface="Arial"/>
            </a:endParaRPr>
          </a:p>
          <a:p>
            <a:pPr indent="-461962" lvl="0" marL="3598863" marR="0" rtl="0" algn="ctr">
              <a:spcBef>
                <a:spcPts val="400"/>
              </a:spcBef>
              <a:spcAft>
                <a:spcPts val="0"/>
              </a:spcAft>
              <a:buClr>
                <a:schemeClr val="lt1"/>
              </a:buClr>
              <a:buFont typeface="Arial"/>
              <a:buNone/>
            </a:pPr>
            <a:r>
              <a:t/>
            </a:r>
            <a:endParaRPr b="0" i="1" sz="2000" u="none" cap="none" strike="noStrike">
              <a:solidFill>
                <a:srgbClr val="FFFF00"/>
              </a:solidFill>
              <a:latin typeface="Arial"/>
              <a:ea typeface="Arial"/>
              <a:cs typeface="Arial"/>
              <a:sym typeface="Arial"/>
            </a:endParaRPr>
          </a:p>
          <a:p>
            <a:pPr indent="-461962" lvl="0" marL="3598863"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INERTIA</a:t>
            </a:r>
            <a:endParaRPr/>
          </a:p>
          <a:p>
            <a:pPr indent="-461962" lvl="0" marL="3598863"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461962" lvl="0" marL="3598863"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INEQUITY</a:t>
            </a:r>
            <a:endParaRPr/>
          </a:p>
          <a:p>
            <a:pPr indent="-334962" lvl="0" marL="3598863" marR="0" rtl="0" algn="l">
              <a:spcBef>
                <a:spcPts val="40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a:p>
            <a:pPr indent="-461962" lvl="0" marL="3598863"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POLITICS</a:t>
            </a:r>
            <a:endParaRPr/>
          </a:p>
          <a:p>
            <a:pPr indent="-461962" lvl="0" marL="3598863"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461962" lvl="0" marL="3598863"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CULTURE</a:t>
            </a:r>
            <a:endParaRPr/>
          </a:p>
          <a:p>
            <a:pPr indent="-334962" lvl="0" marL="3598863" marR="0" rtl="0" algn="l">
              <a:spcBef>
                <a:spcPts val="40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a:p>
            <a:pPr indent="-461962" lvl="0" marL="3598863"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PREPARATION</a:t>
            </a:r>
            <a:endParaRPr/>
          </a:p>
          <a:p>
            <a:pPr indent="-334962" lvl="0" marL="3598863" marR="0" rtl="0" algn="l">
              <a:spcBef>
                <a:spcPts val="40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a:p>
            <a:pPr indent="-461962" lvl="0" marL="3598863"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TURNOVER</a:t>
            </a:r>
            <a:endParaRPr/>
          </a:p>
          <a:p>
            <a:pPr indent="-334962" lvl="0" marL="3598863" marR="0" rtl="0" algn="l">
              <a:spcBef>
                <a:spcPts val="400"/>
              </a:spcBef>
              <a:spcAft>
                <a:spcPts val="0"/>
              </a:spcAft>
              <a:buClr>
                <a:schemeClr val="lt1"/>
              </a:buClr>
              <a:buSzPts val="2000"/>
              <a:buFont typeface="Arial"/>
              <a:buNone/>
            </a:pPr>
            <a:r>
              <a:t/>
            </a:r>
            <a:endParaRPr b="0" i="1" sz="2000" u="none" cap="none" strike="noStrike">
              <a:solidFill>
                <a:srgbClr val="FFFF00"/>
              </a:solidFill>
              <a:latin typeface="Arial"/>
              <a:ea typeface="Arial"/>
              <a:cs typeface="Arial"/>
              <a:sym typeface="Arial"/>
            </a:endParaRPr>
          </a:p>
          <a:p>
            <a:pPr indent="-461962" lvl="0" marL="3598863" marR="0" rtl="0" algn="l">
              <a:spcBef>
                <a:spcPts val="400"/>
              </a:spcBef>
              <a:spcAft>
                <a:spcPts val="0"/>
              </a:spcAft>
              <a:buClr>
                <a:srgbClr val="FFFF00"/>
              </a:buClr>
              <a:buSzPts val="2000"/>
              <a:buFont typeface="Arial"/>
              <a:buAutoNum type="arabicPeriod"/>
            </a:pPr>
            <a:r>
              <a:rPr b="0" i="0" lang="en-US" sz="2000" u="none" cap="none" strike="noStrike">
                <a:solidFill>
                  <a:srgbClr val="FFFF00"/>
                </a:solidFill>
                <a:latin typeface="Arial"/>
                <a:ea typeface="Arial"/>
                <a:cs typeface="Arial"/>
                <a:sym typeface="Arial"/>
              </a:rPr>
              <a:t>SUSTAINABILITY</a:t>
            </a:r>
            <a:endParaRPr b="0" i="0" sz="2000" u="none" cap="none" strike="noStrike">
              <a:solidFill>
                <a:srgbClr val="FFFF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9"/>
          <p:cNvSpPr txBox="1"/>
          <p:nvPr/>
        </p:nvSpPr>
        <p:spPr>
          <a:xfrm>
            <a:off x="457200" y="228600"/>
            <a:ext cx="8610600" cy="47244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i="0" lang="en-US" sz="3600" u="none" cap="none" strike="noStrike">
                <a:solidFill>
                  <a:srgbClr val="FFFF00"/>
                </a:solidFill>
                <a:latin typeface="Times New Roman"/>
                <a:ea typeface="Times New Roman"/>
                <a:cs typeface="Times New Roman"/>
                <a:sym typeface="Times New Roman"/>
              </a:rPr>
              <a:t>1.  INERTIA</a:t>
            </a:r>
            <a:endParaRPr/>
          </a:p>
          <a:p>
            <a:pPr indent="0" lvl="0" marL="0" marR="0" rtl="0" algn="l">
              <a:lnSpc>
                <a:spcPct val="150000"/>
              </a:lnSpc>
              <a:spcBef>
                <a:spcPts val="0"/>
              </a:spcBef>
              <a:spcAft>
                <a:spcPts val="0"/>
              </a:spcAft>
              <a:buNone/>
            </a:pPr>
            <a:r>
              <a:rPr b="1" i="0" lang="en-US" sz="3600" u="none" cap="none" strike="noStrike">
                <a:solidFill>
                  <a:schemeClr val="lt1"/>
                </a:solidFill>
                <a:latin typeface="Times New Roman"/>
                <a:ea typeface="Times New Roman"/>
                <a:cs typeface="Times New Roman"/>
                <a:sym typeface="Times New Roman"/>
              </a:rPr>
              <a:t>in·er·tia</a:t>
            </a:r>
            <a:r>
              <a:rPr b="0" i="0" lang="en-US" sz="3600" u="none" cap="none" strike="noStrike">
                <a:solidFill>
                  <a:schemeClr val="lt1"/>
                </a:solidFill>
                <a:latin typeface="Times New Roman"/>
                <a:ea typeface="Times New Roman"/>
                <a:cs typeface="Times New Roman"/>
                <a:sym typeface="Times New Roman"/>
              </a:rPr>
              <a:t> </a:t>
            </a:r>
            <a:endParaRPr/>
          </a:p>
          <a:p>
            <a:pPr indent="0" lvl="0" marL="0" marR="0" rtl="0" algn="l">
              <a:lnSpc>
                <a:spcPct val="150000"/>
              </a:lnSpc>
              <a:spcBef>
                <a:spcPts val="0"/>
              </a:spcBef>
              <a:spcAft>
                <a:spcPts val="0"/>
              </a:spcAft>
              <a:buNone/>
            </a:pPr>
            <a:r>
              <a:rPr b="0" i="0" lang="en-US" sz="1000" u="none" cap="none" strike="noStrike">
                <a:solidFill>
                  <a:schemeClr val="lt1"/>
                </a:solidFill>
                <a:latin typeface="Times New Roman"/>
                <a:ea typeface="Times New Roman"/>
                <a:cs typeface="Times New Roman"/>
                <a:sym typeface="Times New Roman"/>
              </a:rPr>
              <a:t> </a:t>
            </a:r>
            <a:endParaRPr b="0" i="0" sz="2400" u="none" cap="none" strike="noStrike">
              <a:solidFill>
                <a:srgbClr val="FFFFFF"/>
              </a:solidFill>
              <a:latin typeface="Arial"/>
              <a:ea typeface="Arial"/>
              <a:cs typeface="Arial"/>
              <a:sym typeface="Arial"/>
            </a:endParaRPr>
          </a:p>
          <a:p>
            <a:pPr indent="-457200" lvl="0" marL="457200" marR="0" rtl="0" algn="l">
              <a:lnSpc>
                <a:spcPct val="200000"/>
              </a:lnSpc>
              <a:spcBef>
                <a:spcPts val="0"/>
              </a:spcBef>
              <a:spcAft>
                <a:spcPts val="0"/>
              </a:spcAft>
              <a:buClr>
                <a:srgbClr val="FFFFFF"/>
              </a:buClr>
              <a:buSzPts val="2400"/>
              <a:buFont typeface="Arial"/>
              <a:buAutoNum type="arabicPeriod"/>
            </a:pPr>
            <a:r>
              <a:rPr b="0" i="0" lang="en-US" sz="2400" u="none" cap="none" strike="noStrike">
                <a:solidFill>
                  <a:srgbClr val="FFFFFF"/>
                </a:solidFill>
                <a:latin typeface="Arial"/>
                <a:ea typeface="Arial"/>
                <a:cs typeface="Arial"/>
                <a:sym typeface="Arial"/>
              </a:rPr>
              <a:t>The tendency of a body at rest to remain at rest</a:t>
            </a:r>
            <a:endParaRPr b="0" i="0" sz="2400" u="none" cap="none" strike="noStrike">
              <a:solidFill>
                <a:srgbClr val="FFFFFF"/>
              </a:solidFill>
              <a:latin typeface="Arial"/>
              <a:ea typeface="Arial"/>
              <a:cs typeface="Arial"/>
              <a:sym typeface="Arial"/>
            </a:endParaRPr>
          </a:p>
          <a:p>
            <a:pPr indent="0" lvl="0" marL="0" marR="0" rtl="0" algn="l">
              <a:lnSpc>
                <a:spcPct val="200000"/>
              </a:lnSpc>
              <a:spcBef>
                <a:spcPts val="0"/>
              </a:spcBef>
              <a:spcAft>
                <a:spcPts val="0"/>
              </a:spcAft>
              <a:buNone/>
            </a:pPr>
            <a:r>
              <a:rPr b="0" i="0" lang="en-US" sz="2400" u="none" cap="none" strike="noStrike">
                <a:solidFill>
                  <a:srgbClr val="FFFFFF"/>
                </a:solidFill>
                <a:latin typeface="Arial"/>
                <a:ea typeface="Arial"/>
                <a:cs typeface="Arial"/>
                <a:sym typeface="Arial"/>
              </a:rPr>
              <a:t>	or of a body in straight line motion to stay in motion                    </a:t>
            </a:r>
            <a:endParaRPr/>
          </a:p>
          <a:p>
            <a:pPr indent="0" lvl="0" marL="0" marR="0" rtl="0" algn="l">
              <a:lnSpc>
                <a:spcPct val="200000"/>
              </a:lnSpc>
              <a:spcBef>
                <a:spcPts val="0"/>
              </a:spcBef>
              <a:spcAft>
                <a:spcPts val="0"/>
              </a:spcAft>
              <a:buNone/>
            </a:pPr>
            <a:r>
              <a:rPr b="0" i="0" lang="en-US" sz="2400" u="none" cap="none" strike="noStrike">
                <a:solidFill>
                  <a:srgbClr val="FFFFFF"/>
                </a:solidFill>
                <a:latin typeface="Arial"/>
                <a:ea typeface="Arial"/>
                <a:cs typeface="Arial"/>
                <a:sym typeface="Arial"/>
              </a:rPr>
              <a:t>     in a straight line…unless acted on</a:t>
            </a:r>
            <a:endParaRPr/>
          </a:p>
          <a:p>
            <a:pPr indent="0" lvl="0" marL="0" marR="0" rtl="0" algn="l">
              <a:lnSpc>
                <a:spcPct val="150000"/>
              </a:lnSpc>
              <a:spcBef>
                <a:spcPts val="0"/>
              </a:spcBef>
              <a:spcAft>
                <a:spcPts val="0"/>
              </a:spcAft>
              <a:buNone/>
            </a:pPr>
            <a:r>
              <a:rPr b="0" i="0" lang="en-US" sz="2400" u="none" cap="none" strike="noStrike">
                <a:solidFill>
                  <a:srgbClr val="FFFFFF"/>
                </a:solidFill>
                <a:latin typeface="Arial"/>
                <a:ea typeface="Arial"/>
                <a:cs typeface="Arial"/>
                <a:sym typeface="Arial"/>
              </a:rPr>
              <a:t>   </a:t>
            </a:r>
            <a:endParaRPr b="0" i="0" sz="2400" u="none" cap="none" strike="noStrike">
              <a:solidFill>
                <a:srgbClr val="FFFFFF"/>
              </a:solidFill>
              <a:latin typeface="Arial"/>
              <a:ea typeface="Arial"/>
              <a:cs typeface="Arial"/>
              <a:sym typeface="Arial"/>
            </a:endParaRPr>
          </a:p>
        </p:txBody>
      </p:sp>
      <p:sp>
        <p:nvSpPr>
          <p:cNvPr id="343" name="Google Shape;343;p49"/>
          <p:cNvSpPr/>
          <p:nvPr/>
        </p:nvSpPr>
        <p:spPr>
          <a:xfrm>
            <a:off x="3276600" y="3810000"/>
            <a:ext cx="2438400" cy="6858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0"/>
          <p:cNvSpPr txBox="1"/>
          <p:nvPr>
            <p:ph idx="1" type="body"/>
          </p:nvPr>
        </p:nvSpPr>
        <p:spPr>
          <a:xfrm>
            <a:off x="228600" y="76200"/>
            <a:ext cx="8001000" cy="662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0" i="0" lang="en-US" sz="2800" u="none" cap="none" strike="noStrike">
                <a:solidFill>
                  <a:srgbClr val="FFFF00"/>
                </a:solidFill>
                <a:latin typeface="Arial"/>
                <a:ea typeface="Arial"/>
                <a:cs typeface="Arial"/>
                <a:sym typeface="Arial"/>
              </a:rPr>
              <a:t>Federal School Reform Actions</a:t>
            </a:r>
            <a:endParaRPr b="0" i="0" sz="2800" u="none" cap="none" strike="noStrike">
              <a:solidFill>
                <a:srgbClr val="FFFF00"/>
              </a:solidFill>
              <a:latin typeface="Arial"/>
              <a:ea typeface="Arial"/>
              <a:cs typeface="Arial"/>
              <a:sym typeface="Arial"/>
            </a:endParaRPr>
          </a:p>
          <a:p>
            <a:pPr indent="0" lvl="0" marL="0" marR="0" rtl="0" algn="ctr">
              <a:spcBef>
                <a:spcPts val="480"/>
              </a:spcBef>
              <a:spcAft>
                <a:spcPts val="0"/>
              </a:spcAft>
              <a:buClr>
                <a:schemeClr val="lt1"/>
              </a:buClr>
              <a:buFont typeface="Arial"/>
              <a:buNone/>
            </a:pPr>
            <a:r>
              <a:t/>
            </a:r>
            <a:endParaRPr b="0" i="0" sz="2400" u="none" cap="none" strike="noStrike">
              <a:solidFill>
                <a:srgbClr val="FFFF00"/>
              </a:solidFill>
              <a:latin typeface="Arial"/>
              <a:ea typeface="Arial"/>
              <a:cs typeface="Arial"/>
              <a:sym typeface="Arial"/>
            </a:endParaRPr>
          </a:p>
          <a:p>
            <a:pPr indent="-452438" lvl="0" marL="452438" marR="0" rtl="0" algn="l">
              <a:spcBef>
                <a:spcPts val="400"/>
              </a:spcBef>
              <a:spcAft>
                <a:spcPts val="0"/>
              </a:spcAft>
              <a:buClr>
                <a:srgbClr val="FFFF00"/>
              </a:buClr>
              <a:buSzPts val="2000"/>
              <a:buFont typeface="Arial"/>
              <a:buAutoNum type="arabicPlain" startAt="1965"/>
            </a:pPr>
            <a:r>
              <a:rPr b="1" i="0" lang="en-US" sz="2000" u="none" cap="none" strike="noStrike">
                <a:solidFill>
                  <a:srgbClr val="FFFF00"/>
                </a:solidFill>
                <a:latin typeface="Arial"/>
                <a:ea typeface="Arial"/>
                <a:cs typeface="Arial"/>
                <a:sym typeface="Arial"/>
              </a:rPr>
              <a:t> 	Elementary and Secondary Education Act (ESEA)</a:t>
            </a:r>
            <a:endParaRPr/>
          </a:p>
          <a:p>
            <a:pPr indent="-452438" lvl="0" marL="452438"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designed to direct federal education dollars to the most 	disadvantaged children living in poverty.</a:t>
            </a:r>
            <a:endParaRPr/>
          </a:p>
          <a:p>
            <a:pPr indent="-452438" lvl="0" marL="452438"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2438" lvl="0" marL="452438" marR="0" rtl="0" algn="l">
              <a:spcBef>
                <a:spcPts val="400"/>
              </a:spcBef>
              <a:spcAft>
                <a:spcPts val="0"/>
              </a:spcAft>
              <a:buClr>
                <a:srgbClr val="FFFF00"/>
              </a:buClr>
              <a:buFont typeface="Arial"/>
              <a:buNone/>
            </a:pPr>
            <a:r>
              <a:rPr b="1" i="0" lang="en-US" sz="2000" u="none" cap="none" strike="noStrike">
                <a:solidFill>
                  <a:srgbClr val="FFFF00"/>
                </a:solidFill>
                <a:latin typeface="Arial"/>
                <a:ea typeface="Arial"/>
                <a:cs typeface="Arial"/>
                <a:sym typeface="Arial"/>
              </a:rPr>
              <a:t>2001   	No Child Left Behind (NCLB)</a:t>
            </a:r>
            <a:endParaRPr/>
          </a:p>
          <a:p>
            <a:pPr indent="-230187" lvl="0" marL="915988" marR="0" rtl="0" algn="l">
              <a:spcBef>
                <a:spcPts val="40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	required states set targets for Adequate Yearly Progress (AYP)              •	sanctions for low performing schools</a:t>
            </a:r>
            <a:r>
              <a:rPr b="0" i="0" lang="en-US" sz="2000" u="none" cap="none" strike="noStrike">
                <a:solidFill>
                  <a:schemeClr val="lt1"/>
                </a:solidFill>
                <a:latin typeface="Arial"/>
                <a:ea typeface="Arial"/>
                <a:cs typeface="Arial"/>
                <a:sym typeface="Arial"/>
              </a:rPr>
              <a:t>		</a:t>
            </a:r>
            <a:endParaRPr/>
          </a:p>
          <a:p>
            <a:pPr indent="-227012" lvl="0" marL="1141413"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an increased policy emphasis on scientific research</a:t>
            </a:r>
            <a:endParaRPr b="0" i="0" sz="2000" u="none" cap="none" strike="noStrike">
              <a:solidFill>
                <a:schemeClr val="lt1"/>
              </a:solidFill>
              <a:latin typeface="Arial"/>
              <a:ea typeface="Arial"/>
              <a:cs typeface="Arial"/>
              <a:sym typeface="Arial"/>
            </a:endParaRPr>
          </a:p>
          <a:p>
            <a:pPr indent="-227012" lvl="0" marL="1141413"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target of 100% proficiency in reading and math by the                 end of the 2014 school year</a:t>
            </a:r>
            <a:endParaRPr/>
          </a:p>
          <a:p>
            <a:pPr indent="-452438" lvl="0" marL="452438"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2438" lvl="0" marL="452438" marR="0" rtl="0" algn="l">
              <a:spcBef>
                <a:spcPts val="400"/>
              </a:spcBef>
              <a:spcAft>
                <a:spcPts val="0"/>
              </a:spcAft>
              <a:buClr>
                <a:srgbClr val="FFFF00"/>
              </a:buClr>
              <a:buSzPts val="2000"/>
              <a:buFont typeface="Arial"/>
              <a:buAutoNum type="arabicPlain" startAt="2008"/>
            </a:pPr>
            <a:r>
              <a:rPr b="1" i="0" lang="en-US" sz="2000" u="none" cap="none" strike="noStrike">
                <a:solidFill>
                  <a:srgbClr val="FFFF00"/>
                </a:solidFill>
                <a:latin typeface="Arial"/>
                <a:ea typeface="Arial"/>
                <a:cs typeface="Arial"/>
                <a:sym typeface="Arial"/>
              </a:rPr>
              <a:t> 	Obama / Duncan</a:t>
            </a:r>
            <a:endParaRPr/>
          </a:p>
          <a:p>
            <a:pPr indent="-227012" lvl="0" marL="11414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ARRA ($ 100 billion) and NCLB Waivers</a:t>
            </a:r>
            <a:endParaRPr/>
          </a:p>
          <a:p>
            <a:pPr indent="-227012" lvl="0" marL="11414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Race to the Top</a:t>
            </a:r>
            <a:endParaRPr/>
          </a:p>
          <a:p>
            <a:pPr indent="-227012" lvl="0" marL="11414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School Improvement Grants</a:t>
            </a:r>
            <a:endParaRPr/>
          </a:p>
          <a:p>
            <a:pPr indent="-227012" lvl="0" marL="11414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standards, effective teachers &amp; principals, accountability, data systems, improving low performing schools </a:t>
            </a:r>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p:txBody>
      </p:sp>
      <p:sp>
        <p:nvSpPr>
          <p:cNvPr id="349" name="Google Shape;349;p50"/>
          <p:cNvSpPr/>
          <p:nvPr/>
        </p:nvSpPr>
        <p:spPr>
          <a:xfrm>
            <a:off x="2209800" y="4648200"/>
            <a:ext cx="1600200" cy="4572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0" name="Google Shape;350;p50"/>
          <p:cNvSpPr/>
          <p:nvPr/>
        </p:nvSpPr>
        <p:spPr>
          <a:xfrm>
            <a:off x="4267200" y="4572000"/>
            <a:ext cx="1828800" cy="533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51"/>
          <p:cNvPicPr preferRelativeResize="0"/>
          <p:nvPr/>
        </p:nvPicPr>
        <p:blipFill rotWithShape="1">
          <a:blip r:embed="rId3">
            <a:alphaModFix/>
          </a:blip>
          <a:srcRect b="0" l="0" r="0" t="0"/>
          <a:stretch/>
        </p:blipFill>
        <p:spPr>
          <a:xfrm>
            <a:off x="76200" y="1371600"/>
            <a:ext cx="4114800" cy="3352800"/>
          </a:xfrm>
          <a:prstGeom prst="rect">
            <a:avLst/>
          </a:prstGeom>
          <a:noFill/>
          <a:ln>
            <a:noFill/>
          </a:ln>
        </p:spPr>
      </p:pic>
      <p:pic>
        <p:nvPicPr>
          <p:cNvPr id="356" name="Google Shape;356;p51"/>
          <p:cNvPicPr preferRelativeResize="0"/>
          <p:nvPr/>
        </p:nvPicPr>
        <p:blipFill rotWithShape="1">
          <a:blip r:embed="rId4">
            <a:alphaModFix/>
          </a:blip>
          <a:srcRect b="0" l="0" r="0" t="0"/>
          <a:stretch/>
        </p:blipFill>
        <p:spPr>
          <a:xfrm>
            <a:off x="4419600" y="1371600"/>
            <a:ext cx="4618566" cy="3348566"/>
          </a:xfrm>
          <a:prstGeom prst="rect">
            <a:avLst/>
          </a:prstGeom>
          <a:noFill/>
          <a:ln>
            <a:noFill/>
          </a:ln>
        </p:spPr>
      </p:pic>
      <p:sp>
        <p:nvSpPr>
          <p:cNvPr id="357" name="Google Shape;357;p51"/>
          <p:cNvSpPr txBox="1"/>
          <p:nvPr/>
        </p:nvSpPr>
        <p:spPr>
          <a:xfrm>
            <a:off x="304800" y="22225"/>
            <a:ext cx="3886200" cy="1200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FFFF00"/>
                </a:solidFill>
                <a:latin typeface="Arial"/>
                <a:ea typeface="Arial"/>
                <a:cs typeface="Arial"/>
                <a:sym typeface="Arial"/>
              </a:rPr>
              <a:t>Public School Annual Expenditures per Student (1969–70 to 2010–11)</a:t>
            </a:r>
            <a:endParaRPr/>
          </a:p>
        </p:txBody>
      </p:sp>
      <p:sp>
        <p:nvSpPr>
          <p:cNvPr id="358" name="Google Shape;358;p51"/>
          <p:cNvSpPr txBox="1"/>
          <p:nvPr/>
        </p:nvSpPr>
        <p:spPr>
          <a:xfrm>
            <a:off x="5181600" y="228600"/>
            <a:ext cx="3429000" cy="838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FFFF00"/>
                </a:solidFill>
                <a:latin typeface="Arial"/>
                <a:ea typeface="Arial"/>
                <a:cs typeface="Arial"/>
                <a:sym typeface="Arial"/>
              </a:rPr>
              <a:t>Funding Increase by Decade (1981–2011)</a:t>
            </a:r>
            <a:endParaRPr/>
          </a:p>
        </p:txBody>
      </p:sp>
      <p:sp>
        <p:nvSpPr>
          <p:cNvPr id="359" name="Google Shape;359;p51"/>
          <p:cNvSpPr txBox="1"/>
          <p:nvPr/>
        </p:nvSpPr>
        <p:spPr>
          <a:xfrm>
            <a:off x="609600" y="5486400"/>
            <a:ext cx="8229600" cy="3381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600" u="none" cap="none" strike="noStrike">
                <a:solidFill>
                  <a:schemeClr val="lt1"/>
                </a:solidFill>
                <a:latin typeface="Arial"/>
                <a:ea typeface="Arial"/>
                <a:cs typeface="Arial"/>
                <a:sym typeface="Arial"/>
              </a:rPr>
              <a:t>2013 Digest of Educational Statistics, National Center for Education Statistics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52"/>
          <p:cNvPicPr preferRelativeResize="0"/>
          <p:nvPr/>
        </p:nvPicPr>
        <p:blipFill rotWithShape="1">
          <a:blip r:embed="rId3">
            <a:alphaModFix/>
          </a:blip>
          <a:srcRect b="0" l="0" r="0" t="0"/>
          <a:stretch/>
        </p:blipFill>
        <p:spPr>
          <a:xfrm>
            <a:off x="0" y="21863"/>
            <a:ext cx="4343400" cy="2895600"/>
          </a:xfrm>
          <a:prstGeom prst="rect">
            <a:avLst/>
          </a:prstGeom>
          <a:noFill/>
          <a:ln>
            <a:noFill/>
          </a:ln>
        </p:spPr>
      </p:pic>
      <p:pic>
        <p:nvPicPr>
          <p:cNvPr id="366" name="Google Shape;366;p52"/>
          <p:cNvPicPr preferRelativeResize="0"/>
          <p:nvPr/>
        </p:nvPicPr>
        <p:blipFill rotWithShape="1">
          <a:blip r:embed="rId4">
            <a:alphaModFix/>
          </a:blip>
          <a:srcRect b="0" l="0" r="0" t="0"/>
          <a:stretch/>
        </p:blipFill>
        <p:spPr>
          <a:xfrm>
            <a:off x="1752600" y="1905000"/>
            <a:ext cx="4343400" cy="2895600"/>
          </a:xfrm>
          <a:prstGeom prst="rect">
            <a:avLst/>
          </a:prstGeom>
          <a:noFill/>
          <a:ln>
            <a:noFill/>
          </a:ln>
        </p:spPr>
      </p:pic>
      <p:pic>
        <p:nvPicPr>
          <p:cNvPr id="367" name="Google Shape;367;p52"/>
          <p:cNvPicPr preferRelativeResize="0"/>
          <p:nvPr/>
        </p:nvPicPr>
        <p:blipFill rotWithShape="1">
          <a:blip r:embed="rId5">
            <a:alphaModFix/>
          </a:blip>
          <a:srcRect b="0" l="0" r="0" t="0"/>
          <a:stretch/>
        </p:blipFill>
        <p:spPr>
          <a:xfrm>
            <a:off x="3962400" y="3886200"/>
            <a:ext cx="4343400" cy="2819400"/>
          </a:xfrm>
          <a:prstGeom prst="rect">
            <a:avLst/>
          </a:prstGeom>
          <a:noFill/>
          <a:ln>
            <a:noFill/>
          </a:ln>
        </p:spPr>
      </p:pic>
      <p:sp>
        <p:nvSpPr>
          <p:cNvPr id="368" name="Google Shape;368;p52"/>
          <p:cNvSpPr txBox="1"/>
          <p:nvPr/>
        </p:nvSpPr>
        <p:spPr>
          <a:xfrm>
            <a:off x="304800" y="152400"/>
            <a:ext cx="8686800"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										NAEP Reading Proficiency</a:t>
            </a:r>
            <a:endParaRPr b="1" i="0" sz="2400" u="none" cap="none" strike="noStrike">
              <a:solidFill>
                <a:srgbClr val="FFFF00"/>
              </a:solidFill>
              <a:latin typeface="Arial"/>
              <a:ea typeface="Arial"/>
              <a:cs typeface="Arial"/>
              <a:sym typeface="Arial"/>
            </a:endParaRPr>
          </a:p>
        </p:txBody>
      </p:sp>
      <p:sp>
        <p:nvSpPr>
          <p:cNvPr id="369" name="Google Shape;369;p52"/>
          <p:cNvSpPr/>
          <p:nvPr/>
        </p:nvSpPr>
        <p:spPr>
          <a:xfrm>
            <a:off x="3810000" y="1447800"/>
            <a:ext cx="457200" cy="533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
        <p:nvSpPr>
          <p:cNvPr id="370" name="Google Shape;370;p52"/>
          <p:cNvSpPr/>
          <p:nvPr/>
        </p:nvSpPr>
        <p:spPr>
          <a:xfrm>
            <a:off x="7696200" y="5257800"/>
            <a:ext cx="457200" cy="533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
        <p:nvSpPr>
          <p:cNvPr id="371" name="Google Shape;371;p52"/>
          <p:cNvSpPr/>
          <p:nvPr/>
        </p:nvSpPr>
        <p:spPr>
          <a:xfrm>
            <a:off x="5562600" y="3200400"/>
            <a:ext cx="457200" cy="533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53"/>
          <p:cNvPicPr preferRelativeResize="0"/>
          <p:nvPr/>
        </p:nvPicPr>
        <p:blipFill rotWithShape="1">
          <a:blip r:embed="rId3">
            <a:alphaModFix/>
          </a:blip>
          <a:srcRect b="0" l="0" r="0" t="0"/>
          <a:stretch/>
        </p:blipFill>
        <p:spPr>
          <a:xfrm>
            <a:off x="0" y="76200"/>
            <a:ext cx="4419600" cy="2667000"/>
          </a:xfrm>
          <a:prstGeom prst="rect">
            <a:avLst/>
          </a:prstGeom>
          <a:noFill/>
          <a:ln>
            <a:noFill/>
          </a:ln>
        </p:spPr>
      </p:pic>
      <p:pic>
        <p:nvPicPr>
          <p:cNvPr id="377" name="Google Shape;377;p53"/>
          <p:cNvPicPr preferRelativeResize="0"/>
          <p:nvPr/>
        </p:nvPicPr>
        <p:blipFill rotWithShape="1">
          <a:blip r:embed="rId4">
            <a:alphaModFix/>
          </a:blip>
          <a:srcRect b="0" l="0" r="0" t="0"/>
          <a:stretch/>
        </p:blipFill>
        <p:spPr>
          <a:xfrm>
            <a:off x="1905000" y="1828800"/>
            <a:ext cx="4191000" cy="2819400"/>
          </a:xfrm>
          <a:prstGeom prst="rect">
            <a:avLst/>
          </a:prstGeom>
          <a:noFill/>
          <a:ln>
            <a:noFill/>
          </a:ln>
        </p:spPr>
      </p:pic>
      <p:sp>
        <p:nvSpPr>
          <p:cNvPr id="378" name="Google Shape;378;p53"/>
          <p:cNvSpPr txBox="1"/>
          <p:nvPr/>
        </p:nvSpPr>
        <p:spPr>
          <a:xfrm>
            <a:off x="0" y="30163"/>
            <a:ext cx="9067800" cy="4619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Arial"/>
                <a:ea typeface="Arial"/>
                <a:cs typeface="Arial"/>
                <a:sym typeface="Arial"/>
              </a:rPr>
              <a:t>														NAEP Math Proficiency</a:t>
            </a:r>
            <a:endParaRPr b="1" sz="2400">
              <a:solidFill>
                <a:srgbClr val="FFFF00"/>
              </a:solidFill>
              <a:latin typeface="Arial"/>
              <a:ea typeface="Arial"/>
              <a:cs typeface="Arial"/>
              <a:sym typeface="Arial"/>
            </a:endParaRPr>
          </a:p>
        </p:txBody>
      </p:sp>
      <p:sp>
        <p:nvSpPr>
          <p:cNvPr id="379" name="Google Shape;379;p53"/>
          <p:cNvSpPr/>
          <p:nvPr/>
        </p:nvSpPr>
        <p:spPr>
          <a:xfrm>
            <a:off x="5562600" y="3124200"/>
            <a:ext cx="457200" cy="533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
        <p:nvSpPr>
          <p:cNvPr id="380" name="Google Shape;380;p53"/>
          <p:cNvSpPr/>
          <p:nvPr/>
        </p:nvSpPr>
        <p:spPr>
          <a:xfrm>
            <a:off x="3886200" y="1219200"/>
            <a:ext cx="457200" cy="533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pic>
        <p:nvPicPr>
          <p:cNvPr id="381" name="Google Shape;381;p53"/>
          <p:cNvPicPr preferRelativeResize="0"/>
          <p:nvPr/>
        </p:nvPicPr>
        <p:blipFill rotWithShape="1">
          <a:blip r:embed="rId5">
            <a:alphaModFix/>
          </a:blip>
          <a:srcRect b="0" l="0" r="0" t="0"/>
          <a:stretch/>
        </p:blipFill>
        <p:spPr>
          <a:xfrm>
            <a:off x="4724400" y="3886200"/>
            <a:ext cx="4191000" cy="2819400"/>
          </a:xfrm>
          <a:prstGeom prst="rect">
            <a:avLst/>
          </a:prstGeom>
          <a:noFill/>
          <a:ln>
            <a:noFill/>
          </a:ln>
        </p:spPr>
      </p:pic>
      <p:sp>
        <p:nvSpPr>
          <p:cNvPr id="382" name="Google Shape;382;p53"/>
          <p:cNvSpPr/>
          <p:nvPr/>
        </p:nvSpPr>
        <p:spPr>
          <a:xfrm>
            <a:off x="8001000" y="5486400"/>
            <a:ext cx="457200" cy="533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idx="1" type="body"/>
          </p:nvPr>
        </p:nvSpPr>
        <p:spPr>
          <a:xfrm>
            <a:off x="914400" y="1676400"/>
            <a:ext cx="769620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1" i="0" sz="24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rPr b="1" i="0" lang="en-US" sz="2400" u="none" cap="none" strike="noStrike">
                <a:solidFill>
                  <a:schemeClr val="lt1"/>
                </a:solidFill>
                <a:latin typeface="Arial"/>
                <a:ea typeface="Arial"/>
                <a:cs typeface="Arial"/>
                <a:sym typeface="Arial"/>
              </a:rPr>
              <a:t>40 years studying </a:t>
            </a:r>
            <a:r>
              <a:rPr b="1" i="0" lang="en-US" sz="2400" u="none" cap="none" strike="noStrike">
                <a:solidFill>
                  <a:srgbClr val="FFFF00"/>
                </a:solidFill>
                <a:latin typeface="Arial"/>
                <a:ea typeface="Arial"/>
                <a:cs typeface="Arial"/>
                <a:sym typeface="Arial"/>
              </a:rPr>
              <a:t>“research to practice”</a:t>
            </a:r>
            <a:r>
              <a:rPr b="1" i="0" lang="en-US" sz="2400" u="none" cap="none" strike="noStrike">
                <a:solidFill>
                  <a:schemeClr val="lt1"/>
                </a:solidFill>
                <a:latin typeface="Arial"/>
                <a:ea typeface="Arial"/>
                <a:cs typeface="Arial"/>
                <a:sym typeface="Arial"/>
              </a:rPr>
              <a:t> issues…</a:t>
            </a:r>
            <a:endParaRPr/>
          </a:p>
          <a:p>
            <a:pPr indent="0" lvl="0" marL="0" marR="0" rtl="0" algn="l">
              <a:spcBef>
                <a:spcPts val="160"/>
              </a:spcBef>
              <a:spcAft>
                <a:spcPts val="0"/>
              </a:spcAft>
              <a:buClr>
                <a:schemeClr val="lt1"/>
              </a:buClr>
              <a:buFont typeface="Arial"/>
              <a:buNone/>
            </a:pPr>
            <a:r>
              <a:t/>
            </a:r>
            <a:endParaRPr b="1" i="0" sz="800" u="none" cap="none" strike="noStrike">
              <a:solidFill>
                <a:schemeClr val="lt1"/>
              </a:solidFill>
              <a:latin typeface="Arial"/>
              <a:ea typeface="Arial"/>
              <a:cs typeface="Arial"/>
              <a:sym typeface="Arial"/>
            </a:endParaRPr>
          </a:p>
          <a:p>
            <a:pPr indent="0" lvl="0" marL="0" marR="0" rtl="0" algn="r">
              <a:spcBef>
                <a:spcPts val="160"/>
              </a:spcBef>
              <a:spcAft>
                <a:spcPts val="0"/>
              </a:spcAft>
              <a:buClr>
                <a:schemeClr val="lt1"/>
              </a:buClr>
              <a:buFont typeface="Arial"/>
              <a:buNone/>
            </a:pPr>
            <a:r>
              <a:t/>
            </a:r>
            <a:endParaRPr b="1" i="0" sz="800" u="none" cap="none" strike="noStrike">
              <a:solidFill>
                <a:schemeClr val="lt1"/>
              </a:solidFill>
              <a:latin typeface="Arial"/>
              <a:ea typeface="Arial"/>
              <a:cs typeface="Arial"/>
              <a:sym typeface="Arial"/>
            </a:endParaRPr>
          </a:p>
          <a:p>
            <a:pPr indent="0" lvl="0" marL="0" marR="0" rtl="0" algn="r">
              <a:spcBef>
                <a:spcPts val="160"/>
              </a:spcBef>
              <a:spcAft>
                <a:spcPts val="0"/>
              </a:spcAft>
              <a:buClr>
                <a:schemeClr val="lt1"/>
              </a:buClr>
              <a:buFont typeface="Arial"/>
              <a:buNone/>
            </a:pPr>
            <a:r>
              <a:t/>
            </a:r>
            <a:endParaRPr b="1" i="0" sz="800" u="none" cap="none" strike="noStrike">
              <a:solidFill>
                <a:schemeClr val="lt1"/>
              </a:solidFill>
              <a:latin typeface="Arial"/>
              <a:ea typeface="Arial"/>
              <a:cs typeface="Arial"/>
              <a:sym typeface="Arial"/>
            </a:endParaRPr>
          </a:p>
          <a:p>
            <a:pPr indent="0" lvl="0" marL="0" marR="0" rtl="0" algn="ctr">
              <a:spcBef>
                <a:spcPts val="480"/>
              </a:spcBef>
              <a:spcAft>
                <a:spcPts val="0"/>
              </a:spcAft>
              <a:buClr>
                <a:schemeClr val="lt1"/>
              </a:buClr>
              <a:buFont typeface="Arial"/>
              <a:buNone/>
            </a:pPr>
            <a:r>
              <a:rPr b="1" i="0" lang="en-US" sz="2400" u="none" cap="none" strike="noStrike">
                <a:solidFill>
                  <a:schemeClr val="lt1"/>
                </a:solidFill>
                <a:latin typeface="Arial"/>
                <a:ea typeface="Arial"/>
                <a:cs typeface="Arial"/>
                <a:sym typeface="Arial"/>
              </a:rPr>
              <a:t>30 years from the </a:t>
            </a:r>
            <a:r>
              <a:rPr b="1" i="0" lang="en-US" sz="2400" u="none" cap="none" strike="noStrike">
                <a:solidFill>
                  <a:srgbClr val="FFFF00"/>
                </a:solidFill>
                <a:latin typeface="Arial"/>
                <a:ea typeface="Arial"/>
                <a:cs typeface="Arial"/>
                <a:sym typeface="Arial"/>
              </a:rPr>
              <a:t>“practice”</a:t>
            </a:r>
            <a:r>
              <a:rPr b="1" i="0" lang="en-US" sz="2400" u="none" cap="none" strike="noStrike">
                <a:solidFill>
                  <a:schemeClr val="lt1"/>
                </a:solidFill>
                <a:latin typeface="Arial"/>
                <a:ea typeface="Arial"/>
                <a:cs typeface="Arial"/>
                <a:sym typeface="Arial"/>
              </a:rPr>
              <a:t> side</a:t>
            </a:r>
            <a:endParaRPr/>
          </a:p>
          <a:p>
            <a:pPr indent="0" lvl="0" marL="0" marR="0" rtl="0" algn="r">
              <a:spcBef>
                <a:spcPts val="480"/>
              </a:spcBef>
              <a:spcAft>
                <a:spcPts val="0"/>
              </a:spcAft>
              <a:buClr>
                <a:schemeClr val="lt1"/>
              </a:buClr>
              <a:buFont typeface="Arial"/>
              <a:buNone/>
            </a:pPr>
            <a:r>
              <a:t/>
            </a:r>
            <a:endParaRPr b="1" i="0" sz="2400" u="none" cap="none" strike="noStrike">
              <a:solidFill>
                <a:schemeClr val="lt1"/>
              </a:solidFill>
              <a:latin typeface="Arial"/>
              <a:ea typeface="Arial"/>
              <a:cs typeface="Arial"/>
              <a:sym typeface="Arial"/>
            </a:endParaRPr>
          </a:p>
          <a:p>
            <a:pPr indent="0" lvl="0" marL="0" marR="0" rtl="0" algn="r">
              <a:spcBef>
                <a:spcPts val="480"/>
              </a:spcBef>
              <a:spcAft>
                <a:spcPts val="0"/>
              </a:spcAft>
              <a:buClr>
                <a:schemeClr val="lt1"/>
              </a:buClr>
              <a:buFont typeface="Arial"/>
              <a:buNone/>
            </a:pPr>
            <a:r>
              <a:rPr b="1" i="0" lang="en-US" sz="2400" u="none" cap="none" strike="noStrike">
                <a:solidFill>
                  <a:schemeClr val="lt1"/>
                </a:solidFill>
                <a:latin typeface="Arial"/>
                <a:ea typeface="Arial"/>
                <a:cs typeface="Arial"/>
                <a:sym typeface="Arial"/>
              </a:rPr>
              <a:t>10 years from the </a:t>
            </a:r>
            <a:r>
              <a:rPr b="1" i="0" lang="en-US" sz="2400" u="none" cap="none" strike="noStrike">
                <a:solidFill>
                  <a:srgbClr val="FFFF00"/>
                </a:solidFill>
                <a:latin typeface="Arial"/>
                <a:ea typeface="Arial"/>
                <a:cs typeface="Arial"/>
                <a:sym typeface="Arial"/>
              </a:rPr>
              <a:t>“research”</a:t>
            </a:r>
            <a:r>
              <a:rPr b="1" i="0" lang="en-US" sz="2400" u="none" cap="none" strike="noStrike">
                <a:solidFill>
                  <a:schemeClr val="lt1"/>
                </a:solidFill>
                <a:latin typeface="Arial"/>
                <a:ea typeface="Arial"/>
                <a:cs typeface="Arial"/>
                <a:sym typeface="Arial"/>
              </a:rPr>
              <a:t> side</a:t>
            </a:r>
            <a:endParaRPr b="0" i="0" sz="2400" u="none" cap="none" strike="noStrike">
              <a:solidFill>
                <a:schemeClr val="lt1"/>
              </a:solidFill>
              <a:latin typeface="Arial"/>
              <a:ea typeface="Arial"/>
              <a:cs typeface="Arial"/>
              <a:sym typeface="Arial"/>
            </a:endParaRPr>
          </a:p>
          <a:p>
            <a:pPr indent="0" lvl="0" marL="0" marR="0" rtl="0" algn="r">
              <a:spcBef>
                <a:spcPts val="640"/>
              </a:spcBef>
              <a:spcAft>
                <a:spcPts val="0"/>
              </a:spcAft>
              <a:buClr>
                <a:schemeClr val="lt1"/>
              </a:buClr>
              <a:buFont typeface="Arial"/>
              <a:buNone/>
            </a:pPr>
            <a:r>
              <a:t/>
            </a:r>
            <a:endParaRPr b="0" i="0" sz="3200" u="none" cap="none" strike="noStrike">
              <a:solidFill>
                <a:schemeClr val="lt1"/>
              </a:solidFill>
              <a:latin typeface="Arial"/>
              <a:ea typeface="Arial"/>
              <a:cs typeface="Arial"/>
              <a:sym typeface="Arial"/>
            </a:endParaRPr>
          </a:p>
          <a:p>
            <a:pPr indent="0" lvl="0" marL="0" marR="0" rtl="0" algn="l">
              <a:spcBef>
                <a:spcPts val="640"/>
              </a:spcBef>
              <a:spcAft>
                <a:spcPts val="0"/>
              </a:spcAft>
              <a:buClr>
                <a:schemeClr val="lt1"/>
              </a:buClr>
              <a:buFont typeface="Arial"/>
              <a:buNone/>
            </a:pPr>
            <a:r>
              <a:t/>
            </a:r>
            <a:endParaRPr b="0" i="0" sz="3200" u="none" cap="none" strike="noStrike">
              <a:solidFill>
                <a:schemeClr val="lt1"/>
              </a:solidFill>
              <a:latin typeface="Arial"/>
              <a:ea typeface="Arial"/>
              <a:cs typeface="Arial"/>
              <a:sym typeface="Arial"/>
            </a:endParaRPr>
          </a:p>
          <a:p>
            <a:pPr indent="0" lvl="0" marL="0" marR="0" rtl="0" algn="l">
              <a:spcBef>
                <a:spcPts val="640"/>
              </a:spcBef>
              <a:spcAft>
                <a:spcPts val="0"/>
              </a:spcAft>
              <a:buClr>
                <a:schemeClr val="lt1"/>
              </a:buClr>
              <a:buFont typeface="Arial"/>
              <a:buNone/>
            </a:pPr>
            <a:r>
              <a:t/>
            </a:r>
            <a:endParaRPr b="0" i="0" sz="3200" u="none" cap="none" strike="noStrike">
              <a:solidFill>
                <a:schemeClr val="lt1"/>
              </a:solidFill>
              <a:latin typeface="Arial"/>
              <a:ea typeface="Arial"/>
              <a:cs typeface="Arial"/>
              <a:sym typeface="Arial"/>
            </a:endParaRPr>
          </a:p>
          <a:p>
            <a:pPr indent="0" lvl="0" marL="0" marR="0" rtl="0" algn="ctr">
              <a:spcBef>
                <a:spcPts val="480"/>
              </a:spcBef>
              <a:spcAft>
                <a:spcPts val="0"/>
              </a:spcAft>
              <a:buClr>
                <a:schemeClr val="lt1"/>
              </a:buClr>
              <a:buFont typeface="Noto Sans Symbols"/>
              <a:buNone/>
            </a:pPr>
            <a:r>
              <a:t/>
            </a:r>
            <a:endParaRPr b="1" i="0" sz="2400" u="none" cap="none" strike="noStrike">
              <a:solidFill>
                <a:srgbClr val="FFFF00"/>
              </a:solidFill>
              <a:latin typeface="Times New Roman"/>
              <a:ea typeface="Times New Roman"/>
              <a:cs typeface="Times New Roman"/>
              <a:sym typeface="Times New Roman"/>
            </a:endParaRPr>
          </a:p>
        </p:txBody>
      </p:sp>
      <p:pic>
        <p:nvPicPr>
          <p:cNvPr descr="wing_header" id="125" name="Google Shape;125;p18"/>
          <p:cNvPicPr preferRelativeResize="0"/>
          <p:nvPr/>
        </p:nvPicPr>
        <p:blipFill rotWithShape="1">
          <a:blip r:embed="rId3">
            <a:alphaModFix/>
          </a:blip>
          <a:srcRect b="0" l="0" r="0" t="0"/>
          <a:stretch/>
        </p:blipFill>
        <p:spPr>
          <a:xfrm>
            <a:off x="990600" y="228600"/>
            <a:ext cx="6934200" cy="914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4"/>
          <p:cNvSpPr txBox="1"/>
          <p:nvPr>
            <p:ph type="title"/>
          </p:nvPr>
        </p:nvSpPr>
        <p:spPr>
          <a:xfrm>
            <a:off x="0" y="0"/>
            <a:ext cx="91440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1" i="0" lang="en-US" sz="2800" u="none" cap="none" strike="noStrike">
                <a:solidFill>
                  <a:srgbClr val="FFFF00"/>
                </a:solidFill>
                <a:latin typeface="Arial"/>
                <a:ea typeface="Arial"/>
                <a:cs typeface="Arial"/>
                <a:sym typeface="Arial"/>
              </a:rPr>
            </a:br>
            <a:br>
              <a:rPr b="1" i="0" lang="en-US" sz="2800" u="none" cap="none" strike="noStrike">
                <a:solidFill>
                  <a:srgbClr val="FFFF00"/>
                </a:solidFill>
                <a:latin typeface="Arial"/>
                <a:ea typeface="Arial"/>
                <a:cs typeface="Arial"/>
                <a:sym typeface="Arial"/>
              </a:rPr>
            </a:br>
            <a:r>
              <a:rPr b="0" i="0" lang="en-US" sz="2800" u="none" cap="none" strike="noStrike">
                <a:solidFill>
                  <a:srgbClr val="FFFF00"/>
                </a:solidFill>
                <a:latin typeface="Arial"/>
                <a:ea typeface="Arial"/>
                <a:cs typeface="Arial"/>
                <a:sym typeface="Arial"/>
              </a:rPr>
              <a:t>Education Structural Interventions</a:t>
            </a:r>
            <a:br>
              <a:rPr b="0" i="0" lang="en-US" sz="2800" u="none" cap="none" strike="noStrike">
                <a:solidFill>
                  <a:srgbClr val="FFFF00"/>
                </a:solidFill>
                <a:latin typeface="Arial"/>
                <a:ea typeface="Arial"/>
                <a:cs typeface="Arial"/>
                <a:sym typeface="Arial"/>
              </a:rPr>
            </a:br>
            <a:r>
              <a:rPr b="1" i="0" lang="en-US" sz="2400" u="none" cap="none" strike="noStrike">
                <a:solidFill>
                  <a:srgbClr val="FF781A"/>
                </a:solidFill>
                <a:latin typeface="Arial"/>
                <a:ea typeface="Arial"/>
                <a:cs typeface="Arial"/>
                <a:sym typeface="Arial"/>
              </a:rPr>
              <a:t>No Child Left Behind</a:t>
            </a:r>
            <a:br>
              <a:rPr b="1" i="0" lang="en-US" sz="2800" u="none" cap="none" strike="noStrike">
                <a:solidFill>
                  <a:schemeClr val="lt1"/>
                </a:solidFill>
                <a:latin typeface="Arial"/>
                <a:ea typeface="Arial"/>
                <a:cs typeface="Arial"/>
                <a:sym typeface="Arial"/>
              </a:rPr>
            </a:br>
            <a:br>
              <a:rPr b="0" i="0" lang="en-US" sz="2800" u="none" cap="none" strike="noStrike">
                <a:solidFill>
                  <a:schemeClr val="lt1"/>
                </a:solidFill>
                <a:latin typeface="Arial"/>
                <a:ea typeface="Arial"/>
                <a:cs typeface="Arial"/>
                <a:sym typeface="Arial"/>
              </a:rPr>
            </a:br>
            <a:endParaRPr b="0" i="0" sz="2800" u="none" cap="none" strike="noStrike">
              <a:solidFill>
                <a:srgbClr val="FFFF00"/>
              </a:solidFill>
              <a:latin typeface="Arial"/>
              <a:ea typeface="Arial"/>
              <a:cs typeface="Arial"/>
              <a:sym typeface="Arial"/>
            </a:endParaRPr>
          </a:p>
        </p:txBody>
      </p:sp>
      <p:sp>
        <p:nvSpPr>
          <p:cNvPr id="389" name="Google Shape;389;p54"/>
          <p:cNvSpPr txBox="1"/>
          <p:nvPr>
            <p:ph idx="1" type="body"/>
          </p:nvPr>
        </p:nvSpPr>
        <p:spPr>
          <a:xfrm>
            <a:off x="150813" y="533400"/>
            <a:ext cx="8842375" cy="6324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342900" lvl="0" marL="3429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3429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Tracked progress of </a:t>
            </a:r>
            <a:endParaRPr/>
          </a:p>
          <a:p>
            <a:pPr indent="-342900" lvl="0" marL="342900" marR="0" rtl="0" algn="l">
              <a:spcBef>
                <a:spcPts val="400"/>
              </a:spcBef>
              <a:spcAft>
                <a:spcPts val="0"/>
              </a:spcAft>
              <a:buClr>
                <a:srgbClr val="FFFF00"/>
              </a:buClr>
              <a:buFont typeface="Arial"/>
              <a:buNone/>
            </a:pPr>
            <a:r>
              <a:rPr b="1" i="0" lang="en-US" sz="2000" u="none" cap="none" strike="noStrike">
                <a:solidFill>
                  <a:srgbClr val="FFFF00"/>
                </a:solidFill>
                <a:latin typeface="Arial"/>
                <a:ea typeface="Arial"/>
                <a:cs typeface="Arial"/>
                <a:sym typeface="Arial"/>
              </a:rPr>
              <a:t>2,025 low-performing </a:t>
            </a:r>
            <a:endParaRPr/>
          </a:p>
          <a:p>
            <a:pPr indent="-342900" lvl="0" marL="342900" marR="0" rtl="0" algn="l">
              <a:spcBef>
                <a:spcPts val="400"/>
              </a:spcBef>
              <a:spcAft>
                <a:spcPts val="0"/>
              </a:spcAft>
              <a:buClr>
                <a:srgbClr val="FFFF00"/>
              </a:buClr>
              <a:buFont typeface="Arial"/>
              <a:buNone/>
            </a:pPr>
            <a:r>
              <a:rPr b="1" i="0" lang="en-US" sz="2000" u="none" cap="none" strike="noStrike">
                <a:solidFill>
                  <a:srgbClr val="FFFF00"/>
                </a:solidFill>
                <a:latin typeface="Arial"/>
                <a:ea typeface="Arial"/>
                <a:cs typeface="Arial"/>
                <a:sym typeface="Arial"/>
              </a:rPr>
              <a:t>charter &amp; district schools </a:t>
            </a:r>
            <a:endParaRPr/>
          </a:p>
          <a:p>
            <a:pPr indent="-3429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across 10 states</a:t>
            </a:r>
            <a:endParaRPr/>
          </a:p>
          <a:p>
            <a:pPr indent="-3429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(2003-04 TO 2008-09)</a:t>
            </a:r>
            <a:endParaRPr/>
          </a:p>
          <a:p>
            <a:pPr indent="-342900" lvl="0" marL="342900" marR="0" rtl="0" algn="l">
              <a:spcBef>
                <a:spcPts val="120"/>
              </a:spcBef>
              <a:spcAft>
                <a:spcPts val="0"/>
              </a:spcAft>
              <a:buClr>
                <a:schemeClr val="lt1"/>
              </a:buClr>
              <a:buFont typeface="Arial"/>
              <a:buNone/>
            </a:pPr>
            <a:r>
              <a:t/>
            </a:r>
            <a:endParaRPr b="0" i="0" sz="600" u="none" cap="none" strike="noStrike">
              <a:solidFill>
                <a:schemeClr val="lt1"/>
              </a:solidFill>
              <a:latin typeface="Arial"/>
              <a:ea typeface="Arial"/>
              <a:cs typeface="Arial"/>
              <a:sym typeface="Arial"/>
            </a:endParaRPr>
          </a:p>
          <a:p>
            <a:pPr indent="-342900" lvl="0" marL="342900" marR="0" rtl="0" algn="l">
              <a:spcBef>
                <a:spcPts val="240"/>
              </a:spcBef>
              <a:spcAft>
                <a:spcPts val="0"/>
              </a:spcAft>
              <a:buClr>
                <a:schemeClr val="lt1"/>
              </a:buClr>
              <a:buFont typeface="Arial"/>
              <a:buNone/>
            </a:pPr>
            <a:r>
              <a:rPr b="0" i="0" lang="en-US" sz="1200" u="none" cap="none" strike="noStrike">
                <a:solidFill>
                  <a:schemeClr val="lt1"/>
                </a:solidFill>
                <a:latin typeface="Arial"/>
                <a:ea typeface="Arial"/>
                <a:cs typeface="Arial"/>
                <a:sym typeface="Arial"/>
              </a:rPr>
              <a:t>Thomas B. Fordham Institute, </a:t>
            </a:r>
            <a:endParaRPr/>
          </a:p>
          <a:p>
            <a:pPr indent="-342900" lvl="0" marL="342900" marR="0" rtl="0" algn="l">
              <a:spcBef>
                <a:spcPts val="240"/>
              </a:spcBef>
              <a:spcAft>
                <a:spcPts val="0"/>
              </a:spcAft>
              <a:buClr>
                <a:schemeClr val="lt1"/>
              </a:buClr>
              <a:buFont typeface="Arial"/>
              <a:buNone/>
            </a:pPr>
            <a:r>
              <a:rPr b="0" i="0" lang="en-US" sz="1200" u="sng" cap="none" strike="noStrike">
                <a:solidFill>
                  <a:schemeClr val="lt1"/>
                </a:solidFill>
                <a:latin typeface="Arial"/>
                <a:ea typeface="Arial"/>
                <a:cs typeface="Arial"/>
                <a:sym typeface="Arial"/>
              </a:rPr>
              <a:t>Are Bad Schools Immortal?</a:t>
            </a:r>
            <a:r>
              <a:rPr b="0" i="0" lang="en-US" sz="1200" u="none" cap="none" strike="noStrike">
                <a:solidFill>
                  <a:schemeClr val="lt1"/>
                </a:solidFill>
                <a:latin typeface="Arial"/>
                <a:ea typeface="Arial"/>
                <a:cs typeface="Arial"/>
                <a:sym typeface="Arial"/>
              </a:rPr>
              <a:t> (2010)</a:t>
            </a:r>
            <a:endParaRPr/>
          </a:p>
          <a:p>
            <a:pPr indent="-342900" lvl="0" marL="3429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p:txBody>
      </p:sp>
      <p:pic>
        <p:nvPicPr>
          <p:cNvPr id="390" name="Google Shape;390;p54"/>
          <p:cNvPicPr preferRelativeResize="0"/>
          <p:nvPr/>
        </p:nvPicPr>
        <p:blipFill rotWithShape="1">
          <a:blip r:embed="rId3">
            <a:alphaModFix/>
          </a:blip>
          <a:srcRect b="0" l="0" r="0" t="0"/>
          <a:stretch/>
        </p:blipFill>
        <p:spPr>
          <a:xfrm>
            <a:off x="3657600" y="1143000"/>
            <a:ext cx="5283200" cy="2362200"/>
          </a:xfrm>
          <a:prstGeom prst="rect">
            <a:avLst/>
          </a:prstGeom>
          <a:noFill/>
          <a:ln>
            <a:noFill/>
          </a:ln>
        </p:spPr>
      </p:pic>
      <p:pic>
        <p:nvPicPr>
          <p:cNvPr id="391" name="Google Shape;391;p54"/>
          <p:cNvPicPr preferRelativeResize="0"/>
          <p:nvPr/>
        </p:nvPicPr>
        <p:blipFill rotWithShape="1">
          <a:blip r:embed="rId4">
            <a:alphaModFix/>
          </a:blip>
          <a:srcRect b="0" l="0" r="0" t="0"/>
          <a:stretch/>
        </p:blipFill>
        <p:spPr>
          <a:xfrm>
            <a:off x="3657600" y="3657600"/>
            <a:ext cx="5283200" cy="2362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5"/>
          <p:cNvSpPr txBox="1"/>
          <p:nvPr>
            <p:ph type="title"/>
          </p:nvPr>
        </p:nvSpPr>
        <p:spPr>
          <a:xfrm>
            <a:off x="685800" y="-76200"/>
            <a:ext cx="77724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FF00"/>
                </a:solidFill>
                <a:latin typeface="Arial"/>
                <a:ea typeface="Arial"/>
                <a:cs typeface="Arial"/>
                <a:sym typeface="Arial"/>
              </a:rPr>
              <a:t>2.  INEQUITY</a:t>
            </a:r>
            <a:endParaRPr b="0" i="0" sz="3600" u="none" cap="none" strike="noStrike">
              <a:solidFill>
                <a:schemeClr val="lt1"/>
              </a:solidFill>
              <a:latin typeface="Arial"/>
              <a:ea typeface="Arial"/>
              <a:cs typeface="Arial"/>
              <a:sym typeface="Arial"/>
            </a:endParaRPr>
          </a:p>
        </p:txBody>
      </p:sp>
      <p:sp>
        <p:nvSpPr>
          <p:cNvPr id="397" name="Google Shape;397;p55"/>
          <p:cNvSpPr txBox="1"/>
          <p:nvPr>
            <p:ph idx="1" type="body"/>
          </p:nvPr>
        </p:nvSpPr>
        <p:spPr>
          <a:xfrm>
            <a:off x="152400" y="838200"/>
            <a:ext cx="8686800" cy="48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Font typeface="Arial"/>
              <a:buNone/>
            </a:pPr>
            <a:r>
              <a:rPr b="0" i="0" lang="en-US" sz="2800" u="none" cap="none" strike="noStrike">
                <a:solidFill>
                  <a:srgbClr val="FFFF00"/>
                </a:solidFill>
                <a:latin typeface="Arial"/>
                <a:ea typeface="Arial"/>
                <a:cs typeface="Arial"/>
                <a:sym typeface="Arial"/>
              </a:rPr>
              <a:t>equity vs. equality</a:t>
            </a:r>
            <a:endParaRPr/>
          </a:p>
          <a:p>
            <a:pPr indent="0" lvl="0" marL="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0" marL="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	Equity </a:t>
            </a:r>
            <a:r>
              <a:rPr b="0" i="0" lang="en-US" sz="1800" u="none" cap="none" strike="noStrike">
                <a:solidFill>
                  <a:schemeClr val="lt1"/>
                </a:solidFill>
                <a:latin typeface="Arial"/>
                <a:ea typeface="Arial"/>
                <a:cs typeface="Arial"/>
                <a:sym typeface="Arial"/>
              </a:rPr>
              <a:t>in education aims at fairness in the distribution of educational 	resources; it is distribution based on need. </a:t>
            </a:r>
            <a:endParaRPr/>
          </a:p>
          <a:p>
            <a:pPr indent="0" lvl="0" marL="0" marR="0" rtl="0" algn="l">
              <a:spcBef>
                <a:spcPts val="360"/>
              </a:spcBef>
              <a:spcAft>
                <a:spcPts val="0"/>
              </a:spcAft>
              <a:buClr>
                <a:schemeClr val="lt1"/>
              </a:buClr>
              <a:buFont typeface="Arial"/>
              <a:buNone/>
            </a:pPr>
            <a:r>
              <a:t/>
            </a:r>
            <a:endParaRPr b="0" i="0" sz="1800" u="none" cap="none" strike="noStrike">
              <a:solidFill>
                <a:srgbClr val="FFFF00"/>
              </a:solidFill>
              <a:latin typeface="Arial"/>
              <a:ea typeface="Arial"/>
              <a:cs typeface="Arial"/>
              <a:sym typeface="Arial"/>
            </a:endParaRPr>
          </a:p>
          <a:p>
            <a:pPr indent="0" lvl="0" marL="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	Equality</a:t>
            </a:r>
            <a:r>
              <a:rPr b="0" i="0" lang="en-US" sz="1800" u="none" cap="none" strike="noStrike">
                <a:solidFill>
                  <a:schemeClr val="lt1"/>
                </a:solidFill>
                <a:latin typeface="Arial"/>
                <a:ea typeface="Arial"/>
                <a:cs typeface="Arial"/>
                <a:sym typeface="Arial"/>
              </a:rPr>
              <a:t> is distribution of the same for all.                    (Erakovich, 2011)</a:t>
            </a:r>
            <a:endParaRPr/>
          </a:p>
          <a:p>
            <a:pPr indent="0" lvl="0" marL="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0" marL="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	Equity</a:t>
            </a:r>
            <a:r>
              <a:rPr b="0" i="0" lang="en-US" sz="1800" u="none" cap="none" strike="noStrike">
                <a:solidFill>
                  <a:schemeClr val="lt1"/>
                </a:solidFill>
                <a:latin typeface="Arial"/>
                <a:ea typeface="Arial"/>
                <a:cs typeface="Arial"/>
                <a:sym typeface="Arial"/>
              </a:rPr>
              <a:t> goes beyond educational equality of opportunity.</a:t>
            </a:r>
            <a:endParaRPr/>
          </a:p>
          <a:p>
            <a:pPr indent="0" lvl="0" marL="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	Equity</a:t>
            </a:r>
            <a:r>
              <a:rPr b="0" i="0" lang="en-US" sz="1800" u="none" cap="none" strike="noStrike">
                <a:solidFill>
                  <a:schemeClr val="lt1"/>
                </a:solidFill>
                <a:latin typeface="Arial"/>
                <a:ea typeface="Arial"/>
                <a:cs typeface="Arial"/>
                <a:sym typeface="Arial"/>
              </a:rPr>
              <a:t> involves both opportunity as well as results.</a:t>
            </a:r>
            <a:endParaRPr/>
          </a:p>
          <a:p>
            <a:pPr indent="0" lvl="0" marL="0" marR="0" rtl="0" algn="ctr">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0" marL="0" marR="0" rtl="0" algn="ctr">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opportunity = resources</a:t>
            </a:r>
            <a:endParaRPr/>
          </a:p>
          <a:p>
            <a:pPr indent="0" lvl="0" marL="0" marR="0" rtl="0" algn="ctr">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0" marL="0" marR="0" rtl="0" algn="ctr">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results = outcomes</a:t>
            </a:r>
            <a:endParaRPr/>
          </a:p>
          <a:p>
            <a:pPr indent="0" lvl="0" marL="0" marR="0" rtl="0" algn="l">
              <a:spcBef>
                <a:spcPts val="640"/>
              </a:spcBef>
              <a:spcAft>
                <a:spcPts val="0"/>
              </a:spcAft>
              <a:buClr>
                <a:schemeClr val="lt1"/>
              </a:buClr>
              <a:buFont typeface="Arial"/>
              <a:buNone/>
            </a:pPr>
            <a:r>
              <a:t/>
            </a:r>
            <a:endParaRPr b="0" i="0" sz="3200" u="none" cap="none" strike="noStrike">
              <a:solidFill>
                <a:schemeClr val="lt1"/>
              </a:solidFill>
              <a:latin typeface="Arial"/>
              <a:ea typeface="Arial"/>
              <a:cs typeface="Arial"/>
              <a:sym typeface="Arial"/>
            </a:endParaRPr>
          </a:p>
          <a:p>
            <a:pPr indent="-693738" lvl="0" marL="909638" marR="0" rtl="0" algn="l">
              <a:spcBef>
                <a:spcPts val="640"/>
              </a:spcBef>
              <a:spcAft>
                <a:spcPts val="0"/>
              </a:spcAft>
              <a:buClr>
                <a:schemeClr val="lt1"/>
              </a:buClr>
              <a:buFont typeface="Arial"/>
              <a:buNone/>
            </a:pPr>
            <a:br>
              <a:rPr b="0" i="0" lang="en-US" sz="3200" u="none" cap="none" strike="noStrike">
                <a:solidFill>
                  <a:schemeClr val="lt1"/>
                </a:solidFill>
                <a:latin typeface="Arial"/>
                <a:ea typeface="Arial"/>
                <a:cs typeface="Arial"/>
                <a:sym typeface="Arial"/>
              </a:rPr>
            </a:b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6"/>
          <p:cNvSpPr txBox="1"/>
          <p:nvPr/>
        </p:nvSpPr>
        <p:spPr>
          <a:xfrm>
            <a:off x="3025775" y="6550025"/>
            <a:ext cx="6096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chemeClr val="lt1"/>
                </a:solidFill>
                <a:latin typeface="Arial"/>
                <a:ea typeface="Arial"/>
                <a:cs typeface="Arial"/>
                <a:sym typeface="Arial"/>
              </a:rPr>
              <a:t>The Condition of Education 2014</a:t>
            </a:r>
            <a:r>
              <a:rPr lang="en-US" sz="1400">
                <a:solidFill>
                  <a:schemeClr val="lt1"/>
                </a:solidFill>
                <a:latin typeface="Arial"/>
                <a:ea typeface="Arial"/>
                <a:cs typeface="Arial"/>
                <a:sym typeface="Arial"/>
              </a:rPr>
              <a:t>, National Center for Education Statistics</a:t>
            </a:r>
            <a:endParaRPr/>
          </a:p>
        </p:txBody>
      </p:sp>
      <p:sp>
        <p:nvSpPr>
          <p:cNvPr id="404" name="Google Shape;404;p56"/>
          <p:cNvSpPr txBox="1"/>
          <p:nvPr/>
        </p:nvSpPr>
        <p:spPr>
          <a:xfrm>
            <a:off x="152400" y="3505200"/>
            <a:ext cx="3048000" cy="7381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chemeClr val="lt1"/>
                </a:solidFill>
                <a:latin typeface="Arial"/>
                <a:ea typeface="Arial"/>
                <a:cs typeface="Arial"/>
                <a:sym typeface="Arial"/>
              </a:rPr>
              <a:t>A New Majority,</a:t>
            </a:r>
            <a:endParaRPr/>
          </a:p>
          <a:p>
            <a:pPr indent="0" lvl="0" marL="0" marR="0" rtl="0" algn="l">
              <a:spcBef>
                <a:spcPts val="0"/>
              </a:spcBef>
              <a:spcAft>
                <a:spcPts val="0"/>
              </a:spcAft>
              <a:buNone/>
            </a:pPr>
            <a:r>
              <a:rPr lang="en-US" sz="1400">
                <a:solidFill>
                  <a:schemeClr val="lt1"/>
                </a:solidFill>
                <a:latin typeface="Arial"/>
                <a:ea typeface="Arial"/>
                <a:cs typeface="Arial"/>
                <a:sym typeface="Arial"/>
              </a:rPr>
              <a:t>Southern Education Foundation, </a:t>
            </a:r>
            <a:endParaRPr/>
          </a:p>
          <a:p>
            <a:pPr indent="0" lvl="0" marL="0" marR="0" rtl="0" algn="l">
              <a:spcBef>
                <a:spcPts val="0"/>
              </a:spcBef>
              <a:spcAft>
                <a:spcPts val="0"/>
              </a:spcAft>
              <a:buNone/>
            </a:pPr>
            <a:r>
              <a:rPr lang="en-US" sz="1400">
                <a:solidFill>
                  <a:schemeClr val="lt1"/>
                </a:solidFill>
                <a:latin typeface="Arial"/>
                <a:ea typeface="Arial"/>
                <a:cs typeface="Arial"/>
                <a:sym typeface="Arial"/>
              </a:rPr>
              <a:t>NCES (2015)</a:t>
            </a:r>
            <a:endParaRPr/>
          </a:p>
        </p:txBody>
      </p:sp>
      <p:sp>
        <p:nvSpPr>
          <p:cNvPr id="405" name="Google Shape;405;p56"/>
          <p:cNvSpPr txBox="1"/>
          <p:nvPr/>
        </p:nvSpPr>
        <p:spPr>
          <a:xfrm>
            <a:off x="5334000" y="381000"/>
            <a:ext cx="3810000" cy="830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FF00"/>
                </a:solidFill>
                <a:latin typeface="Arial"/>
                <a:ea typeface="Arial"/>
                <a:cs typeface="Arial"/>
                <a:sym typeface="Arial"/>
              </a:rPr>
              <a:t>Low Income Students    in Public Education</a:t>
            </a:r>
            <a:endParaRPr/>
          </a:p>
        </p:txBody>
      </p:sp>
      <p:pic>
        <p:nvPicPr>
          <p:cNvPr id="406" name="Google Shape;406;p56"/>
          <p:cNvPicPr preferRelativeResize="0"/>
          <p:nvPr/>
        </p:nvPicPr>
        <p:blipFill rotWithShape="1">
          <a:blip r:embed="rId3">
            <a:alphaModFix/>
          </a:blip>
          <a:srcRect b="0" l="0" r="0" t="0"/>
          <a:stretch/>
        </p:blipFill>
        <p:spPr>
          <a:xfrm>
            <a:off x="152400" y="152400"/>
            <a:ext cx="4800600" cy="3276600"/>
          </a:xfrm>
          <a:prstGeom prst="rect">
            <a:avLst/>
          </a:prstGeom>
          <a:noFill/>
          <a:ln>
            <a:noFill/>
          </a:ln>
        </p:spPr>
      </p:pic>
      <p:pic>
        <p:nvPicPr>
          <p:cNvPr id="407" name="Google Shape;407;p56"/>
          <p:cNvPicPr preferRelativeResize="0"/>
          <p:nvPr/>
        </p:nvPicPr>
        <p:blipFill rotWithShape="1">
          <a:blip r:embed="rId4">
            <a:alphaModFix/>
          </a:blip>
          <a:srcRect b="0" l="0" r="0" t="0"/>
          <a:stretch/>
        </p:blipFill>
        <p:spPr>
          <a:xfrm>
            <a:off x="3429000" y="2971800"/>
            <a:ext cx="5575300" cy="3575050"/>
          </a:xfrm>
          <a:prstGeom prst="rect">
            <a:avLst/>
          </a:prstGeom>
          <a:noFill/>
          <a:ln>
            <a:noFill/>
          </a:ln>
        </p:spPr>
      </p:pic>
      <p:sp>
        <p:nvSpPr>
          <p:cNvPr id="408" name="Google Shape;408;p56"/>
          <p:cNvSpPr/>
          <p:nvPr/>
        </p:nvSpPr>
        <p:spPr>
          <a:xfrm>
            <a:off x="7772400" y="4419600"/>
            <a:ext cx="1066800" cy="17526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57"/>
          <p:cNvPicPr preferRelativeResize="0"/>
          <p:nvPr/>
        </p:nvPicPr>
        <p:blipFill rotWithShape="1">
          <a:blip r:embed="rId3">
            <a:alphaModFix/>
          </a:blip>
          <a:srcRect b="0" l="0" r="0" t="0"/>
          <a:stretch/>
        </p:blipFill>
        <p:spPr>
          <a:xfrm>
            <a:off x="152400" y="990600"/>
            <a:ext cx="8763000" cy="5435600"/>
          </a:xfrm>
          <a:prstGeom prst="rect">
            <a:avLst/>
          </a:prstGeom>
          <a:noFill/>
          <a:ln>
            <a:noFill/>
          </a:ln>
        </p:spPr>
      </p:pic>
      <p:sp>
        <p:nvSpPr>
          <p:cNvPr id="414" name="Google Shape;414;p57"/>
          <p:cNvSpPr txBox="1"/>
          <p:nvPr/>
        </p:nvSpPr>
        <p:spPr>
          <a:xfrm>
            <a:off x="1066800" y="4038600"/>
            <a:ext cx="6248400" cy="1323975"/>
          </a:xfrm>
          <a:prstGeom prst="rect">
            <a:avLst/>
          </a:prstGeom>
          <a:solidFill>
            <a:srgbClr val="D8D8D8"/>
          </a:solid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3175" lvl="0" marL="117475" marR="0" rtl="0" algn="l">
              <a:spcBef>
                <a:spcPts val="0"/>
              </a:spcBef>
              <a:spcAft>
                <a:spcPts val="0"/>
              </a:spcAft>
              <a:buNone/>
            </a:pPr>
            <a:r>
              <a:rPr b="1" lang="en-US" sz="1600">
                <a:solidFill>
                  <a:schemeClr val="dk1"/>
                </a:solidFill>
                <a:latin typeface="Arial"/>
                <a:ea typeface="Arial"/>
                <a:cs typeface="Arial"/>
                <a:sym typeface="Arial"/>
              </a:rPr>
              <a:t>U.S. Avg.:  Highest poverty districts receive $ 1,451 (15.6%) less per student than the lowest poverty districts</a:t>
            </a:r>
            <a:endParaRPr/>
          </a:p>
          <a:p>
            <a:pPr indent="-3175" lvl="0" marL="117475" marR="0" rtl="0" algn="l">
              <a:spcBef>
                <a:spcPts val="0"/>
              </a:spcBef>
              <a:spcAft>
                <a:spcPts val="0"/>
              </a:spcAft>
              <a:buNone/>
            </a:pPr>
            <a:r>
              <a:t/>
            </a:r>
            <a:endParaRPr b="1" sz="1600">
              <a:solidFill>
                <a:schemeClr val="dk1"/>
              </a:solidFill>
              <a:latin typeface="Arial"/>
              <a:ea typeface="Arial"/>
              <a:cs typeface="Arial"/>
              <a:sym typeface="Arial"/>
            </a:endParaRPr>
          </a:p>
          <a:p>
            <a:pPr indent="-3175" lvl="0" marL="117475" marR="0" rtl="0" algn="l">
              <a:spcBef>
                <a:spcPts val="0"/>
              </a:spcBef>
              <a:spcAft>
                <a:spcPts val="0"/>
              </a:spcAft>
              <a:buNone/>
            </a:pPr>
            <a:r>
              <a:rPr b="1" lang="en-US" sz="1600">
                <a:solidFill>
                  <a:schemeClr val="dk1"/>
                </a:solidFill>
                <a:latin typeface="Arial"/>
                <a:ea typeface="Arial"/>
                <a:cs typeface="Arial"/>
                <a:sym typeface="Arial"/>
              </a:rPr>
              <a:t>        $ 725,000 for a school of 500 students   </a:t>
            </a:r>
            <a:endParaRPr/>
          </a:p>
          <a:p>
            <a:pPr indent="-7937" lvl="0" marL="452438" marR="0" rtl="0" algn="l">
              <a:spcBef>
                <a:spcPts val="0"/>
              </a:spcBef>
              <a:spcAft>
                <a:spcPts val="0"/>
              </a:spcAft>
              <a:buNone/>
            </a:pPr>
            <a:r>
              <a:t/>
            </a:r>
            <a:endParaRPr b="1" sz="1600">
              <a:solidFill>
                <a:schemeClr val="dk1"/>
              </a:solidFill>
              <a:latin typeface="Arial"/>
              <a:ea typeface="Arial"/>
              <a:cs typeface="Arial"/>
              <a:sym typeface="Arial"/>
            </a:endParaRPr>
          </a:p>
        </p:txBody>
      </p:sp>
      <p:sp>
        <p:nvSpPr>
          <p:cNvPr id="415" name="Google Shape;415;p57"/>
          <p:cNvSpPr txBox="1"/>
          <p:nvPr/>
        </p:nvSpPr>
        <p:spPr>
          <a:xfrm>
            <a:off x="152400" y="228600"/>
            <a:ext cx="8839200"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00"/>
                </a:solidFill>
                <a:latin typeface="Arial"/>
                <a:ea typeface="Arial"/>
                <a:cs typeface="Arial"/>
                <a:sym typeface="Arial"/>
              </a:rPr>
              <a:t>EQUALITY:   District Funding by Student Poverty by State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8"/>
          <p:cNvSpPr txBox="1"/>
          <p:nvPr/>
        </p:nvSpPr>
        <p:spPr>
          <a:xfrm>
            <a:off x="152400" y="228600"/>
            <a:ext cx="8839200"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00"/>
                </a:solidFill>
                <a:latin typeface="Arial"/>
                <a:ea typeface="Arial"/>
                <a:cs typeface="Arial"/>
                <a:sym typeface="Arial"/>
              </a:rPr>
              <a:t>Funding Equity Issues for Students from Low-income Families</a:t>
            </a:r>
            <a:endParaRPr/>
          </a:p>
        </p:txBody>
      </p:sp>
      <p:sp>
        <p:nvSpPr>
          <p:cNvPr id="421" name="Google Shape;421;p58"/>
          <p:cNvSpPr txBox="1"/>
          <p:nvPr/>
        </p:nvSpPr>
        <p:spPr>
          <a:xfrm>
            <a:off x="152400" y="1066800"/>
            <a:ext cx="8839200" cy="541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It costs more to educate low-income children, many of whom start school academically behind their more affluent peers.</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US" sz="1800">
                <a:solidFill>
                  <a:schemeClr val="lt1"/>
                </a:solidFill>
                <a:latin typeface="Arial"/>
                <a:ea typeface="Arial"/>
                <a:cs typeface="Arial"/>
                <a:sym typeface="Arial"/>
              </a:rPr>
              <a:t>Title I of the ESEA:  Purpose is to level the educational playing field for poor children.  The assumption was that all states had comparable funding between districts.  The objective was to supplement, not supplant funding.   The Title I formula assumes it costs a district </a:t>
            </a:r>
            <a:r>
              <a:rPr b="1" lang="en-US" sz="2400">
                <a:solidFill>
                  <a:srgbClr val="FFFF00"/>
                </a:solidFill>
                <a:latin typeface="Arial"/>
                <a:ea typeface="Arial"/>
                <a:cs typeface="Arial"/>
                <a:sym typeface="Arial"/>
              </a:rPr>
              <a:t>40%</a:t>
            </a:r>
            <a:r>
              <a:rPr lang="en-US" sz="2400">
                <a:solidFill>
                  <a:schemeClr val="lt1"/>
                </a:solidFill>
                <a:latin typeface="Arial"/>
                <a:ea typeface="Arial"/>
                <a:cs typeface="Arial"/>
                <a:sym typeface="Arial"/>
              </a:rPr>
              <a:t> </a:t>
            </a:r>
            <a:r>
              <a:rPr lang="en-US" sz="1800">
                <a:solidFill>
                  <a:schemeClr val="lt1"/>
                </a:solidFill>
                <a:latin typeface="Arial"/>
                <a:ea typeface="Arial"/>
                <a:cs typeface="Arial"/>
                <a:sym typeface="Arial"/>
              </a:rPr>
              <a:t>more to educate a student in poverty than a student not in poverty.                 					</a:t>
            </a:r>
            <a:endParaRPr/>
          </a:p>
          <a:p>
            <a:pPr indent="0" lvl="0" marL="0" marR="0" rtl="0" algn="r">
              <a:spcBef>
                <a:spcPts val="0"/>
              </a:spcBef>
              <a:spcAft>
                <a:spcPts val="0"/>
              </a:spcAft>
              <a:buNone/>
            </a:pPr>
            <a:r>
              <a:rPr i="1" lang="en-US" sz="1800">
                <a:solidFill>
                  <a:schemeClr val="lt1"/>
                </a:solidFill>
                <a:latin typeface="Arial"/>
                <a:ea typeface="Arial"/>
                <a:cs typeface="Arial"/>
                <a:sym typeface="Arial"/>
              </a:rPr>
              <a:t>Funding Gaps 2015, </a:t>
            </a:r>
            <a:r>
              <a:rPr lang="en-US" sz="1800">
                <a:solidFill>
                  <a:schemeClr val="lt1"/>
                </a:solidFill>
                <a:latin typeface="Arial"/>
                <a:ea typeface="Arial"/>
                <a:cs typeface="Arial"/>
                <a:sym typeface="Arial"/>
              </a:rPr>
              <a:t>Education Trust (2015)</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US" sz="1800">
                <a:solidFill>
                  <a:schemeClr val="lt1"/>
                </a:solidFill>
                <a:latin typeface="Arial"/>
                <a:ea typeface="Arial"/>
                <a:cs typeface="Arial"/>
                <a:sym typeface="Arial"/>
              </a:rPr>
              <a:t>Reviewed statistical based methods for estimating the extra costs of educating disadvantaged students and devised a method to estimate pupil weights directly.  Concluded that the weighted formula should be between </a:t>
            </a:r>
            <a:r>
              <a:rPr b="1" lang="en-US" sz="2400">
                <a:solidFill>
                  <a:srgbClr val="FFFF00"/>
                </a:solidFill>
                <a:latin typeface="Arial"/>
                <a:ea typeface="Arial"/>
                <a:cs typeface="Arial"/>
                <a:sym typeface="Arial"/>
              </a:rPr>
              <a:t>111% and 215%</a:t>
            </a:r>
            <a:r>
              <a:rPr lang="en-US" sz="2400">
                <a:solidFill>
                  <a:srgbClr val="FFFF00"/>
                </a:solidFill>
                <a:latin typeface="Arial"/>
                <a:ea typeface="Arial"/>
                <a:cs typeface="Arial"/>
                <a:sym typeface="Arial"/>
              </a:rPr>
              <a:t>.</a:t>
            </a:r>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r">
              <a:spcBef>
                <a:spcPts val="0"/>
              </a:spcBef>
              <a:spcAft>
                <a:spcPts val="0"/>
              </a:spcAft>
              <a:buNone/>
            </a:pPr>
            <a:r>
              <a:rPr lang="en-US" sz="1800">
                <a:solidFill>
                  <a:schemeClr val="lt1"/>
                </a:solidFill>
                <a:latin typeface="Arial"/>
                <a:ea typeface="Arial"/>
                <a:cs typeface="Arial"/>
                <a:sym typeface="Arial"/>
              </a:rPr>
              <a:t>Dumcombe &amp; Yinger (2004)</a:t>
            </a:r>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id="426" name="Google Shape;426;p59"/>
          <p:cNvPicPr preferRelativeResize="0"/>
          <p:nvPr/>
        </p:nvPicPr>
        <p:blipFill rotWithShape="1">
          <a:blip r:embed="rId3">
            <a:alphaModFix/>
          </a:blip>
          <a:srcRect b="0" l="0" r="0" t="0"/>
          <a:stretch/>
        </p:blipFill>
        <p:spPr>
          <a:xfrm>
            <a:off x="56147" y="838200"/>
            <a:ext cx="9067800" cy="5641975"/>
          </a:xfrm>
          <a:prstGeom prst="rect">
            <a:avLst/>
          </a:prstGeom>
          <a:noFill/>
          <a:ln>
            <a:noFill/>
          </a:ln>
        </p:spPr>
      </p:pic>
      <p:sp>
        <p:nvSpPr>
          <p:cNvPr id="427" name="Google Shape;427;p59"/>
          <p:cNvSpPr txBox="1"/>
          <p:nvPr/>
        </p:nvSpPr>
        <p:spPr>
          <a:xfrm>
            <a:off x="838200" y="4495800"/>
            <a:ext cx="7239000" cy="1077913"/>
          </a:xfrm>
          <a:prstGeom prst="rect">
            <a:avLst/>
          </a:prstGeom>
          <a:solidFill>
            <a:srgbClr val="D8D8D8"/>
          </a:solidFill>
          <a:ln cap="flat" cmpd="sng" w="9525">
            <a:solidFill>
              <a:schemeClr val="dk1"/>
            </a:solidFill>
            <a:prstDash val="solid"/>
            <a:miter lim="8000"/>
            <a:headEnd len="sm" w="sm" type="none"/>
            <a:tailEnd len="sm" w="sm" type="none"/>
          </a:ln>
        </p:spPr>
        <p:txBody>
          <a:bodyPr anchorCtr="0" anchor="t" bIns="45700" lIns="91425" spcFirstLastPara="1" rIns="91425" wrap="square" tIns="45700">
            <a:noAutofit/>
          </a:bodyPr>
          <a:lstStyle/>
          <a:p>
            <a:pPr indent="-7937" lvl="0" marL="452438" marR="0" rtl="0" algn="l">
              <a:spcBef>
                <a:spcPts val="0"/>
              </a:spcBef>
              <a:spcAft>
                <a:spcPts val="0"/>
              </a:spcAft>
              <a:buNone/>
            </a:pPr>
            <a:r>
              <a:rPr b="1" lang="en-US" sz="1600">
                <a:solidFill>
                  <a:schemeClr val="dk1"/>
                </a:solidFill>
                <a:latin typeface="Arial"/>
                <a:ea typeface="Arial"/>
                <a:cs typeface="Arial"/>
                <a:sym typeface="Arial"/>
              </a:rPr>
              <a:t>U.S. Avg.:  Highest poverty districts receive $ 2,327 (29%)                less per student than the lowest poverty districts</a:t>
            </a:r>
            <a:endParaRPr/>
          </a:p>
          <a:p>
            <a:pPr indent="0" lvl="0" marL="0" marR="0" rtl="0" algn="l">
              <a:spcBef>
                <a:spcPts val="0"/>
              </a:spcBef>
              <a:spcAft>
                <a:spcPts val="0"/>
              </a:spcAft>
              <a:buNone/>
            </a:pPr>
            <a:r>
              <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$ 1.1 million for a school of 500 students   </a:t>
            </a:r>
            <a:endParaRPr/>
          </a:p>
        </p:txBody>
      </p:sp>
      <p:sp>
        <p:nvSpPr>
          <p:cNvPr id="428" name="Google Shape;428;p59"/>
          <p:cNvSpPr txBox="1"/>
          <p:nvPr/>
        </p:nvSpPr>
        <p:spPr>
          <a:xfrm>
            <a:off x="762000" y="0"/>
            <a:ext cx="7707313" cy="1200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FFFF00"/>
                </a:solidFill>
                <a:latin typeface="Arial"/>
                <a:ea typeface="Arial"/>
                <a:cs typeface="Arial"/>
                <a:sym typeface="Arial"/>
              </a:rPr>
              <a:t>EQUITY:   District Funding by Student Poverty by State </a:t>
            </a:r>
            <a:endParaRPr/>
          </a:p>
          <a:p>
            <a:pPr indent="0" lvl="0" marL="0" marR="0" rtl="0" algn="l">
              <a:spcBef>
                <a:spcPts val="0"/>
              </a:spcBef>
              <a:spcAft>
                <a:spcPts val="0"/>
              </a:spcAft>
              <a:buNone/>
            </a:pPr>
            <a:r>
              <a:rPr lang="en-US" sz="2000">
                <a:solidFill>
                  <a:srgbClr val="FFFF00"/>
                </a:solidFill>
                <a:latin typeface="Arial"/>
                <a:ea typeface="Arial"/>
                <a:cs typeface="Arial"/>
                <a:sym typeface="Arial"/>
              </a:rPr>
              <a:t>                     (w/ 40% Weighted Adjustment</a:t>
            </a:r>
            <a:r>
              <a:rPr lang="en-US" sz="2400">
                <a:solidFill>
                  <a:srgbClr val="FFFF00"/>
                </a:solidFill>
                <a:latin typeface="Arial"/>
                <a:ea typeface="Arial"/>
                <a:cs typeface="Arial"/>
                <a:sym typeface="Arial"/>
              </a:rPr>
              <a:t>)</a:t>
            </a:r>
            <a:endParaRPr/>
          </a:p>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descr="Screen Shot 2015-04-10 at 2.30.19 PM.png" id="433" name="Google Shape;433;p60"/>
          <p:cNvPicPr preferRelativeResize="0"/>
          <p:nvPr/>
        </p:nvPicPr>
        <p:blipFill rotWithShape="1">
          <a:blip r:embed="rId3">
            <a:alphaModFix/>
          </a:blip>
          <a:srcRect b="0" l="0" r="0" t="0"/>
          <a:stretch/>
        </p:blipFill>
        <p:spPr>
          <a:xfrm>
            <a:off x="0" y="927100"/>
            <a:ext cx="9144000" cy="4991100"/>
          </a:xfrm>
          <a:prstGeom prst="rect">
            <a:avLst/>
          </a:prstGeom>
          <a:noFill/>
          <a:ln>
            <a:noFill/>
          </a:ln>
        </p:spPr>
      </p:pic>
      <p:sp>
        <p:nvSpPr>
          <p:cNvPr id="434" name="Google Shape;434;p60"/>
          <p:cNvSpPr/>
          <p:nvPr/>
        </p:nvSpPr>
        <p:spPr>
          <a:xfrm>
            <a:off x="762000" y="3886200"/>
            <a:ext cx="5867400" cy="1447800"/>
          </a:xfrm>
          <a:prstGeom prst="rect">
            <a:avLst/>
          </a:prstGeom>
          <a:solidFill>
            <a:srgbClr val="D8D8D8"/>
          </a:solidFill>
          <a:ln cap="flat" cmpd="sng" w="38100">
            <a:solidFill>
              <a:srgbClr val="0000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Districts serving the most students of color receive $ 2,000 (15%) less per student than districts serving the fewest students of color</a:t>
            </a:r>
            <a:endParaRPr/>
          </a:p>
          <a:p>
            <a:pPr indent="0" lvl="0" marL="0" marR="0" rtl="0" algn="l">
              <a:spcBef>
                <a:spcPts val="0"/>
              </a:spcBef>
              <a:spcAft>
                <a:spcPts val="0"/>
              </a:spcAft>
              <a:buNone/>
            </a:pPr>
            <a:r>
              <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$ 1,000,000 for a school of 500 students</a:t>
            </a:r>
            <a:endParaRPr/>
          </a:p>
        </p:txBody>
      </p:sp>
      <p:sp>
        <p:nvSpPr>
          <p:cNvPr id="435" name="Google Shape;435;p60"/>
          <p:cNvSpPr txBox="1"/>
          <p:nvPr/>
        </p:nvSpPr>
        <p:spPr>
          <a:xfrm>
            <a:off x="1752600" y="152400"/>
            <a:ext cx="62579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FFFF00"/>
                </a:solidFill>
                <a:latin typeface="Arial"/>
                <a:ea typeface="Arial"/>
                <a:cs typeface="Arial"/>
                <a:sym typeface="Arial"/>
              </a:rPr>
              <a:t>District Funding by Student of Color by State </a:t>
            </a:r>
            <a:endParaRPr sz="2400">
              <a:solidFill>
                <a:schemeClr val="lt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61"/>
          <p:cNvPicPr preferRelativeResize="0"/>
          <p:nvPr/>
        </p:nvPicPr>
        <p:blipFill rotWithShape="1">
          <a:blip r:embed="rId3">
            <a:alphaModFix/>
          </a:blip>
          <a:srcRect b="0" l="0" r="0" t="0"/>
          <a:stretch/>
        </p:blipFill>
        <p:spPr>
          <a:xfrm>
            <a:off x="152400" y="762000"/>
            <a:ext cx="4572000" cy="2743200"/>
          </a:xfrm>
          <a:prstGeom prst="rect">
            <a:avLst/>
          </a:prstGeom>
          <a:noFill/>
          <a:ln>
            <a:noFill/>
          </a:ln>
        </p:spPr>
      </p:pic>
      <p:pic>
        <p:nvPicPr>
          <p:cNvPr id="441" name="Google Shape;441;p61"/>
          <p:cNvPicPr preferRelativeResize="0"/>
          <p:nvPr/>
        </p:nvPicPr>
        <p:blipFill rotWithShape="1">
          <a:blip r:embed="rId4">
            <a:alphaModFix/>
          </a:blip>
          <a:srcRect b="0" l="0" r="0" t="0"/>
          <a:stretch/>
        </p:blipFill>
        <p:spPr>
          <a:xfrm>
            <a:off x="381000" y="1981200"/>
            <a:ext cx="4495800" cy="2743200"/>
          </a:xfrm>
          <a:prstGeom prst="rect">
            <a:avLst/>
          </a:prstGeom>
          <a:noFill/>
          <a:ln>
            <a:noFill/>
          </a:ln>
        </p:spPr>
      </p:pic>
      <p:pic>
        <p:nvPicPr>
          <p:cNvPr id="442" name="Google Shape;442;p61"/>
          <p:cNvPicPr preferRelativeResize="0"/>
          <p:nvPr/>
        </p:nvPicPr>
        <p:blipFill rotWithShape="1">
          <a:blip r:embed="rId5">
            <a:alphaModFix/>
          </a:blip>
          <a:srcRect b="0" l="0" r="0" t="0"/>
          <a:stretch/>
        </p:blipFill>
        <p:spPr>
          <a:xfrm>
            <a:off x="533400" y="3886200"/>
            <a:ext cx="4495800" cy="2743200"/>
          </a:xfrm>
          <a:prstGeom prst="rect">
            <a:avLst/>
          </a:prstGeom>
          <a:noFill/>
          <a:ln>
            <a:noFill/>
          </a:ln>
        </p:spPr>
      </p:pic>
      <p:pic>
        <p:nvPicPr>
          <p:cNvPr id="443" name="Google Shape;443;p61"/>
          <p:cNvPicPr preferRelativeResize="0"/>
          <p:nvPr/>
        </p:nvPicPr>
        <p:blipFill rotWithShape="1">
          <a:blip r:embed="rId6">
            <a:alphaModFix/>
          </a:blip>
          <a:srcRect b="0" l="0" r="0" t="0"/>
          <a:stretch/>
        </p:blipFill>
        <p:spPr>
          <a:xfrm>
            <a:off x="5410200" y="1371600"/>
            <a:ext cx="3619500" cy="1346200"/>
          </a:xfrm>
          <a:prstGeom prst="rect">
            <a:avLst/>
          </a:prstGeom>
          <a:noFill/>
          <a:ln>
            <a:noFill/>
          </a:ln>
        </p:spPr>
      </p:pic>
      <p:pic>
        <p:nvPicPr>
          <p:cNvPr id="444" name="Google Shape;444;p61"/>
          <p:cNvPicPr preferRelativeResize="0"/>
          <p:nvPr/>
        </p:nvPicPr>
        <p:blipFill rotWithShape="1">
          <a:blip r:embed="rId7">
            <a:alphaModFix/>
          </a:blip>
          <a:srcRect b="0" l="0" r="0" t="0"/>
          <a:stretch/>
        </p:blipFill>
        <p:spPr>
          <a:xfrm>
            <a:off x="5410200" y="2895600"/>
            <a:ext cx="3619500" cy="1346200"/>
          </a:xfrm>
          <a:prstGeom prst="rect">
            <a:avLst/>
          </a:prstGeom>
          <a:noFill/>
          <a:ln>
            <a:noFill/>
          </a:ln>
        </p:spPr>
      </p:pic>
      <p:pic>
        <p:nvPicPr>
          <p:cNvPr id="445" name="Google Shape;445;p61"/>
          <p:cNvPicPr preferRelativeResize="0"/>
          <p:nvPr/>
        </p:nvPicPr>
        <p:blipFill rotWithShape="1">
          <a:blip r:embed="rId8">
            <a:alphaModFix/>
          </a:blip>
          <a:srcRect b="0" l="0" r="0" t="0"/>
          <a:stretch/>
        </p:blipFill>
        <p:spPr>
          <a:xfrm>
            <a:off x="5410200" y="4419600"/>
            <a:ext cx="3619500" cy="1181100"/>
          </a:xfrm>
          <a:prstGeom prst="rect">
            <a:avLst/>
          </a:prstGeom>
          <a:noFill/>
          <a:ln>
            <a:noFill/>
          </a:ln>
        </p:spPr>
      </p:pic>
      <p:sp>
        <p:nvSpPr>
          <p:cNvPr id="446" name="Google Shape;446;p61"/>
          <p:cNvSpPr txBox="1"/>
          <p:nvPr/>
        </p:nvSpPr>
        <p:spPr>
          <a:xfrm>
            <a:off x="152400" y="152400"/>
            <a:ext cx="8839200"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Arial"/>
                <a:ea typeface="Arial"/>
                <a:cs typeface="Arial"/>
                <a:sym typeface="Arial"/>
              </a:rPr>
              <a:t>NAEP Reading Proficiency by Student Income</a:t>
            </a:r>
            <a:endParaRPr sz="2400">
              <a:solidFill>
                <a:schemeClr val="lt1"/>
              </a:solidFill>
              <a:latin typeface="Arial"/>
              <a:ea typeface="Arial"/>
              <a:cs typeface="Arial"/>
              <a:sym typeface="Arial"/>
            </a:endParaRPr>
          </a:p>
        </p:txBody>
      </p:sp>
      <p:sp>
        <p:nvSpPr>
          <p:cNvPr id="447" name="Google Shape;447;p61"/>
          <p:cNvSpPr/>
          <p:nvPr/>
        </p:nvSpPr>
        <p:spPr>
          <a:xfrm>
            <a:off x="7924800" y="2057400"/>
            <a:ext cx="1066800" cy="533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
        <p:nvSpPr>
          <p:cNvPr id="448" name="Google Shape;448;p61"/>
          <p:cNvSpPr/>
          <p:nvPr/>
        </p:nvSpPr>
        <p:spPr>
          <a:xfrm>
            <a:off x="7924800" y="3581400"/>
            <a:ext cx="1066800" cy="533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
        <p:nvSpPr>
          <p:cNvPr id="449" name="Google Shape;449;p61"/>
          <p:cNvSpPr/>
          <p:nvPr/>
        </p:nvSpPr>
        <p:spPr>
          <a:xfrm>
            <a:off x="7924800" y="5029200"/>
            <a:ext cx="1066800" cy="533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2"/>
          <p:cNvSpPr txBox="1"/>
          <p:nvPr>
            <p:ph type="title"/>
          </p:nvPr>
        </p:nvSpPr>
        <p:spPr>
          <a:xfrm>
            <a:off x="152400" y="0"/>
            <a:ext cx="89916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NAEP Math Proficiency by Student Income</a:t>
            </a:r>
            <a:endParaRPr b="0" i="0" sz="2400" u="none" cap="none" strike="noStrike">
              <a:solidFill>
                <a:schemeClr val="lt1"/>
              </a:solidFill>
              <a:latin typeface="Arial"/>
              <a:ea typeface="Arial"/>
              <a:cs typeface="Arial"/>
              <a:sym typeface="Arial"/>
            </a:endParaRPr>
          </a:p>
        </p:txBody>
      </p:sp>
      <p:pic>
        <p:nvPicPr>
          <p:cNvPr id="455" name="Google Shape;455;p62"/>
          <p:cNvPicPr preferRelativeResize="0"/>
          <p:nvPr/>
        </p:nvPicPr>
        <p:blipFill rotWithShape="1">
          <a:blip r:embed="rId3">
            <a:alphaModFix/>
          </a:blip>
          <a:srcRect b="0" l="0" r="0" t="0"/>
          <a:stretch/>
        </p:blipFill>
        <p:spPr>
          <a:xfrm>
            <a:off x="76200" y="762000"/>
            <a:ext cx="4419600" cy="2819400"/>
          </a:xfrm>
          <a:prstGeom prst="rect">
            <a:avLst/>
          </a:prstGeom>
          <a:noFill/>
          <a:ln>
            <a:noFill/>
          </a:ln>
        </p:spPr>
      </p:pic>
      <p:pic>
        <p:nvPicPr>
          <p:cNvPr id="456" name="Google Shape;456;p62"/>
          <p:cNvPicPr preferRelativeResize="0"/>
          <p:nvPr/>
        </p:nvPicPr>
        <p:blipFill rotWithShape="1">
          <a:blip r:embed="rId4">
            <a:alphaModFix/>
          </a:blip>
          <a:srcRect b="0" l="0" r="0" t="0"/>
          <a:stretch/>
        </p:blipFill>
        <p:spPr>
          <a:xfrm>
            <a:off x="228600" y="2209800"/>
            <a:ext cx="4495800" cy="2743200"/>
          </a:xfrm>
          <a:prstGeom prst="rect">
            <a:avLst/>
          </a:prstGeom>
          <a:noFill/>
          <a:ln>
            <a:noFill/>
          </a:ln>
        </p:spPr>
      </p:pic>
      <p:pic>
        <p:nvPicPr>
          <p:cNvPr id="457" name="Google Shape;457;p62"/>
          <p:cNvPicPr preferRelativeResize="0"/>
          <p:nvPr/>
        </p:nvPicPr>
        <p:blipFill rotWithShape="1">
          <a:blip r:embed="rId5">
            <a:alphaModFix/>
          </a:blip>
          <a:srcRect b="0" l="0" r="0" t="0"/>
          <a:stretch/>
        </p:blipFill>
        <p:spPr>
          <a:xfrm>
            <a:off x="457200" y="3581400"/>
            <a:ext cx="4572000" cy="2895600"/>
          </a:xfrm>
          <a:prstGeom prst="rect">
            <a:avLst/>
          </a:prstGeom>
          <a:noFill/>
          <a:ln>
            <a:noFill/>
          </a:ln>
        </p:spPr>
      </p:pic>
      <p:pic>
        <p:nvPicPr>
          <p:cNvPr id="458" name="Google Shape;458;p62"/>
          <p:cNvPicPr preferRelativeResize="0"/>
          <p:nvPr/>
        </p:nvPicPr>
        <p:blipFill rotWithShape="1">
          <a:blip r:embed="rId6">
            <a:alphaModFix/>
          </a:blip>
          <a:srcRect b="0" l="0" r="0" t="0"/>
          <a:stretch/>
        </p:blipFill>
        <p:spPr>
          <a:xfrm>
            <a:off x="5334000" y="2743200"/>
            <a:ext cx="3619500" cy="1346200"/>
          </a:xfrm>
          <a:prstGeom prst="rect">
            <a:avLst/>
          </a:prstGeom>
          <a:noFill/>
          <a:ln>
            <a:noFill/>
          </a:ln>
        </p:spPr>
      </p:pic>
      <p:pic>
        <p:nvPicPr>
          <p:cNvPr id="459" name="Google Shape;459;p62"/>
          <p:cNvPicPr preferRelativeResize="0"/>
          <p:nvPr/>
        </p:nvPicPr>
        <p:blipFill rotWithShape="1">
          <a:blip r:embed="rId7">
            <a:alphaModFix/>
          </a:blip>
          <a:srcRect b="0" l="0" r="0" t="0"/>
          <a:stretch/>
        </p:blipFill>
        <p:spPr>
          <a:xfrm>
            <a:off x="5334000" y="4419600"/>
            <a:ext cx="3619500" cy="1181100"/>
          </a:xfrm>
          <a:prstGeom prst="rect">
            <a:avLst/>
          </a:prstGeom>
          <a:noFill/>
          <a:ln>
            <a:noFill/>
          </a:ln>
        </p:spPr>
      </p:pic>
      <p:pic>
        <p:nvPicPr>
          <p:cNvPr id="460" name="Google Shape;460;p62"/>
          <p:cNvPicPr preferRelativeResize="0"/>
          <p:nvPr/>
        </p:nvPicPr>
        <p:blipFill rotWithShape="1">
          <a:blip r:embed="rId8">
            <a:alphaModFix/>
          </a:blip>
          <a:srcRect b="0" l="0" r="0" t="0"/>
          <a:stretch/>
        </p:blipFill>
        <p:spPr>
          <a:xfrm>
            <a:off x="5334000" y="1066800"/>
            <a:ext cx="3619500" cy="1346200"/>
          </a:xfrm>
          <a:prstGeom prst="rect">
            <a:avLst/>
          </a:prstGeom>
          <a:noFill/>
          <a:ln>
            <a:noFill/>
          </a:ln>
        </p:spPr>
      </p:pic>
      <p:sp>
        <p:nvSpPr>
          <p:cNvPr id="461" name="Google Shape;461;p62"/>
          <p:cNvSpPr/>
          <p:nvPr/>
        </p:nvSpPr>
        <p:spPr>
          <a:xfrm>
            <a:off x="7848600" y="1752600"/>
            <a:ext cx="1066800" cy="533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
        <p:nvSpPr>
          <p:cNvPr id="462" name="Google Shape;462;p62"/>
          <p:cNvSpPr/>
          <p:nvPr/>
        </p:nvSpPr>
        <p:spPr>
          <a:xfrm>
            <a:off x="7848600" y="3429000"/>
            <a:ext cx="1066800" cy="533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
        <p:nvSpPr>
          <p:cNvPr id="463" name="Google Shape;463;p62"/>
          <p:cNvSpPr/>
          <p:nvPr/>
        </p:nvSpPr>
        <p:spPr>
          <a:xfrm>
            <a:off x="7848600" y="5029200"/>
            <a:ext cx="1066800" cy="533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3"/>
          <p:cNvSpPr txBox="1"/>
          <p:nvPr>
            <p:ph idx="1" type="body"/>
          </p:nvPr>
        </p:nvSpPr>
        <p:spPr>
          <a:xfrm>
            <a:off x="228600" y="457200"/>
            <a:ext cx="8686800" cy="617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p:txBody>
      </p:sp>
      <p:pic>
        <p:nvPicPr>
          <p:cNvPr id="469" name="Google Shape;469;p63"/>
          <p:cNvPicPr preferRelativeResize="0"/>
          <p:nvPr/>
        </p:nvPicPr>
        <p:blipFill rotWithShape="1">
          <a:blip r:embed="rId3">
            <a:alphaModFix/>
          </a:blip>
          <a:srcRect b="0" l="0" r="0" t="0"/>
          <a:stretch/>
        </p:blipFill>
        <p:spPr>
          <a:xfrm>
            <a:off x="304800" y="457200"/>
            <a:ext cx="4876800" cy="2895600"/>
          </a:xfrm>
          <a:prstGeom prst="rect">
            <a:avLst/>
          </a:prstGeom>
          <a:noFill/>
          <a:ln>
            <a:noFill/>
          </a:ln>
        </p:spPr>
      </p:pic>
      <p:pic>
        <p:nvPicPr>
          <p:cNvPr id="470" name="Google Shape;470;p63"/>
          <p:cNvPicPr preferRelativeResize="0"/>
          <p:nvPr/>
        </p:nvPicPr>
        <p:blipFill rotWithShape="1">
          <a:blip r:embed="rId4">
            <a:alphaModFix/>
          </a:blip>
          <a:srcRect b="0" l="0" r="0" t="0"/>
          <a:stretch/>
        </p:blipFill>
        <p:spPr>
          <a:xfrm>
            <a:off x="1905000" y="2209800"/>
            <a:ext cx="4876800" cy="2895600"/>
          </a:xfrm>
          <a:prstGeom prst="rect">
            <a:avLst/>
          </a:prstGeom>
          <a:noFill/>
          <a:ln>
            <a:noFill/>
          </a:ln>
        </p:spPr>
      </p:pic>
      <p:pic>
        <p:nvPicPr>
          <p:cNvPr id="471" name="Google Shape;471;p63"/>
          <p:cNvPicPr preferRelativeResize="0"/>
          <p:nvPr/>
        </p:nvPicPr>
        <p:blipFill rotWithShape="1">
          <a:blip r:embed="rId5">
            <a:alphaModFix/>
          </a:blip>
          <a:srcRect b="0" l="0" r="0" t="0"/>
          <a:stretch/>
        </p:blipFill>
        <p:spPr>
          <a:xfrm>
            <a:off x="3505200" y="3733800"/>
            <a:ext cx="4876800" cy="2824480"/>
          </a:xfrm>
          <a:prstGeom prst="rect">
            <a:avLst/>
          </a:prstGeom>
          <a:noFill/>
          <a:ln>
            <a:noFill/>
          </a:ln>
        </p:spPr>
      </p:pic>
      <p:sp>
        <p:nvSpPr>
          <p:cNvPr id="472" name="Google Shape;472;p63"/>
          <p:cNvSpPr txBox="1"/>
          <p:nvPr/>
        </p:nvSpPr>
        <p:spPr>
          <a:xfrm>
            <a:off x="5257800" y="228600"/>
            <a:ext cx="4876800" cy="7699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FFFF00"/>
                </a:solidFill>
                <a:latin typeface="Arial"/>
                <a:ea typeface="Arial"/>
                <a:cs typeface="Arial"/>
                <a:sym typeface="Arial"/>
              </a:rPr>
              <a:t>NAEP Reading Proficiency </a:t>
            </a:r>
            <a:endParaRPr/>
          </a:p>
          <a:p>
            <a:pPr indent="0" lvl="0" marL="0" marR="0" rtl="0" algn="l">
              <a:spcBef>
                <a:spcPts val="0"/>
              </a:spcBef>
              <a:spcAft>
                <a:spcPts val="0"/>
              </a:spcAft>
              <a:buNone/>
            </a:pPr>
            <a:r>
              <a:rPr b="1" lang="en-US" sz="2200">
                <a:solidFill>
                  <a:srgbClr val="FFFF00"/>
                </a:solidFill>
                <a:latin typeface="Arial"/>
                <a:ea typeface="Arial"/>
                <a:cs typeface="Arial"/>
                <a:sym typeface="Arial"/>
              </a:rPr>
              <a:t>by Race/Ethnicity</a:t>
            </a:r>
            <a:endParaRPr sz="22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idx="1" type="body"/>
          </p:nvPr>
        </p:nvSpPr>
        <p:spPr>
          <a:xfrm>
            <a:off x="304800" y="1155700"/>
            <a:ext cx="8534400" cy="5321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1" i="0" sz="1000" u="sng"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rPr b="1" i="0" lang="en-US" sz="2400" u="sng" cap="none" strike="noStrike">
                <a:solidFill>
                  <a:schemeClr val="lt1"/>
                </a:solidFill>
                <a:latin typeface="Arial"/>
                <a:ea typeface="Arial"/>
                <a:cs typeface="Arial"/>
                <a:sym typeface="Arial"/>
              </a:rPr>
              <a:t>1978 - 2004</a:t>
            </a:r>
            <a:endParaRPr b="0" i="0" sz="2400" u="none" cap="none" strike="noStrike">
              <a:solidFill>
                <a:schemeClr val="lt1"/>
              </a:solidFill>
              <a:latin typeface="Arial"/>
              <a:ea typeface="Arial"/>
              <a:cs typeface="Arial"/>
              <a:sym typeface="Arial"/>
            </a:endParaRPr>
          </a:p>
          <a:p>
            <a:pPr indent="0" lvl="0" marL="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Operated a large non-profit organization in SF Bay Area</a:t>
            </a:r>
            <a:endParaRPr/>
          </a:p>
          <a:p>
            <a:pPr indent="0" lvl="0" marL="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six spec. ed schools		adult programs</a:t>
            </a:r>
            <a:endParaRPr/>
          </a:p>
          <a:p>
            <a:pPr indent="0" lvl="0" marL="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residential programs		employment supportive services</a:t>
            </a:r>
            <a:endParaRPr/>
          </a:p>
          <a:p>
            <a:pPr indent="0" lvl="0" marL="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public school consultation		teacher training campus</a:t>
            </a:r>
            <a:endParaRPr/>
          </a:p>
          <a:p>
            <a:pPr indent="0" lvl="0" marL="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Implemented an organizational culture based on:</a:t>
            </a:r>
            <a:endParaRPr b="1" i="0" sz="1800" u="none" cap="none" strike="noStrike">
              <a:solidFill>
                <a:srgbClr val="FFFF00"/>
              </a:solidFill>
              <a:latin typeface="Arial"/>
              <a:ea typeface="Arial"/>
              <a:cs typeface="Arial"/>
              <a:sym typeface="Arial"/>
            </a:endParaRPr>
          </a:p>
          <a:p>
            <a:pPr indent="0" lvl="0" marL="0" marR="0" rtl="0" algn="l">
              <a:lnSpc>
                <a:spcPct val="90000"/>
              </a:lnSpc>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0" marL="0" marR="0" rtl="0" algn="l">
              <a:lnSpc>
                <a:spcPct val="90000"/>
              </a:lnSpc>
              <a:spcBef>
                <a:spcPts val="8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	Evidence-based 	</a:t>
            </a:r>
            <a:r>
              <a:rPr b="0" i="0" lang="en-US" sz="1800" u="none" cap="none" strike="noStrike">
                <a:solidFill>
                  <a:srgbClr val="F2F2F2"/>
                </a:solidFill>
                <a:latin typeface="Arial"/>
                <a:ea typeface="Arial"/>
                <a:cs typeface="Arial"/>
                <a:sym typeface="Arial"/>
              </a:rPr>
              <a:t>		</a:t>
            </a:r>
            <a:r>
              <a:rPr b="0" i="0" lang="en-US" sz="1800" u="none" cap="none" strike="noStrike">
                <a:solidFill>
                  <a:srgbClr val="FFFF00"/>
                </a:solidFill>
                <a:latin typeface="Arial"/>
                <a:ea typeface="Arial"/>
                <a:cs typeface="Arial"/>
                <a:sym typeface="Arial"/>
              </a:rPr>
              <a:t>Clinical problem solving</a:t>
            </a:r>
            <a:endParaRPr/>
          </a:p>
          <a:p>
            <a:pPr indent="0" lvl="0" marL="0" marR="0" rtl="0" algn="l">
              <a:lnSpc>
                <a:spcPct val="90000"/>
              </a:lnSpc>
              <a:spcBef>
                <a:spcPts val="860"/>
              </a:spcBef>
              <a:spcAft>
                <a:spcPts val="0"/>
              </a:spcAft>
              <a:buClr>
                <a:srgbClr val="F2F2F2"/>
              </a:buClr>
              <a:buFont typeface="Arial"/>
              <a:buNone/>
            </a:pPr>
            <a:r>
              <a:rPr b="0" i="0" lang="en-US" sz="1800" u="none" cap="none" strike="noStrike">
                <a:solidFill>
                  <a:srgbClr val="F2F2F2"/>
                </a:solidFill>
                <a:latin typeface="Arial"/>
                <a:ea typeface="Arial"/>
                <a:cs typeface="Arial"/>
                <a:sym typeface="Arial"/>
              </a:rPr>
              <a:t>	research to practice		data-based decision making</a:t>
            </a:r>
            <a:endParaRPr/>
          </a:p>
          <a:p>
            <a:pPr indent="0" lvl="0" marL="0" marR="0" rtl="0" algn="l">
              <a:lnSpc>
                <a:spcPct val="90000"/>
              </a:lnSpc>
              <a:spcBef>
                <a:spcPts val="860"/>
              </a:spcBef>
              <a:spcAft>
                <a:spcPts val="0"/>
              </a:spcAft>
              <a:buClr>
                <a:schemeClr val="lt1"/>
              </a:buClr>
              <a:buFont typeface="Arial"/>
              <a:buNone/>
            </a:pPr>
            <a:r>
              <a:t/>
            </a:r>
            <a:endParaRPr b="0" i="0" sz="1800" u="none" cap="none" strike="noStrike">
              <a:solidFill>
                <a:srgbClr val="F2F2F2"/>
              </a:solidFill>
              <a:latin typeface="Arial"/>
              <a:ea typeface="Arial"/>
              <a:cs typeface="Arial"/>
              <a:sym typeface="Arial"/>
            </a:endParaRPr>
          </a:p>
          <a:p>
            <a:pPr indent="0" lvl="0" marL="0" marR="0" rtl="0" algn="l">
              <a:lnSpc>
                <a:spcPct val="90000"/>
              </a:lnSpc>
              <a:spcBef>
                <a:spcPts val="8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	Performance feedback	</a:t>
            </a:r>
            <a:r>
              <a:rPr b="0" i="0" lang="en-US" sz="1800" u="none" cap="none" strike="noStrike">
                <a:solidFill>
                  <a:srgbClr val="F2F2F2"/>
                </a:solidFill>
                <a:latin typeface="Arial"/>
                <a:ea typeface="Arial"/>
                <a:cs typeface="Arial"/>
                <a:sym typeface="Arial"/>
              </a:rPr>
              <a:t>	</a:t>
            </a:r>
            <a:r>
              <a:rPr b="0" i="0" lang="en-US" sz="1800" u="none" cap="none" strike="noStrike">
                <a:solidFill>
                  <a:srgbClr val="FFFF00"/>
                </a:solidFill>
                <a:latin typeface="Arial"/>
                <a:ea typeface="Arial"/>
                <a:cs typeface="Arial"/>
                <a:sym typeface="Arial"/>
              </a:rPr>
              <a:t>Positive reinforcement</a:t>
            </a:r>
            <a:r>
              <a:rPr b="0" i="0" lang="en-US" sz="1800" u="none" cap="none" strike="noStrike">
                <a:solidFill>
                  <a:srgbClr val="F2F2F2"/>
                </a:solidFill>
                <a:latin typeface="Arial"/>
                <a:ea typeface="Arial"/>
                <a:cs typeface="Arial"/>
                <a:sym typeface="Arial"/>
              </a:rPr>
              <a:t>	</a:t>
            </a:r>
            <a:endParaRPr/>
          </a:p>
          <a:p>
            <a:pPr indent="0" lvl="0" marL="0" marR="0" rtl="0" algn="l">
              <a:lnSpc>
                <a:spcPct val="90000"/>
              </a:lnSpc>
              <a:spcBef>
                <a:spcPts val="860"/>
              </a:spcBef>
              <a:spcAft>
                <a:spcPts val="0"/>
              </a:spcAft>
              <a:buClr>
                <a:srgbClr val="F2F2F2"/>
              </a:buClr>
              <a:buFont typeface="Arial"/>
              <a:buNone/>
            </a:pPr>
            <a:r>
              <a:rPr b="0" i="0" lang="en-US" sz="1800" u="none" cap="none" strike="noStrike">
                <a:solidFill>
                  <a:srgbClr val="F2F2F2"/>
                </a:solidFill>
                <a:latin typeface="Arial"/>
                <a:ea typeface="Arial"/>
                <a:cs typeface="Arial"/>
                <a:sym typeface="Arial"/>
              </a:rPr>
              <a:t>	student, staff, organization		student, staff, organization</a:t>
            </a:r>
            <a:endParaRPr/>
          </a:p>
          <a:p>
            <a:pPr indent="0" lvl="0" marL="0" marR="0" rtl="0" algn="l">
              <a:lnSpc>
                <a:spcPct val="90000"/>
              </a:lnSpc>
              <a:spcBef>
                <a:spcPts val="8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a:t>
            </a:r>
            <a:endParaRPr/>
          </a:p>
          <a:p>
            <a:pPr indent="0" lvl="0" marL="0" marR="0" rtl="0" algn="l">
              <a:lnSpc>
                <a:spcPct val="90000"/>
              </a:lnSpc>
              <a:spcBef>
                <a:spcPts val="680"/>
              </a:spcBef>
              <a:spcAft>
                <a:spcPts val="0"/>
              </a:spcAft>
              <a:buClr>
                <a:schemeClr val="lt1"/>
              </a:buClr>
              <a:buFont typeface="Arial"/>
              <a:buNone/>
            </a:pPr>
            <a:r>
              <a:t/>
            </a:r>
            <a:endParaRPr b="0" i="0" sz="900" u="none" cap="none" strike="noStrike">
              <a:solidFill>
                <a:schemeClr val="lt1"/>
              </a:solidFill>
              <a:latin typeface="Arial"/>
              <a:ea typeface="Arial"/>
              <a:cs typeface="Arial"/>
              <a:sym typeface="Arial"/>
            </a:endParaRPr>
          </a:p>
          <a:p>
            <a:pPr indent="0" lvl="0" marL="0" marR="0" rtl="0" algn="l">
              <a:lnSpc>
                <a:spcPct val="90000"/>
              </a:lnSpc>
              <a:spcBef>
                <a:spcPts val="8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a:t>
            </a:r>
            <a:endParaRPr/>
          </a:p>
          <a:p>
            <a:pPr indent="0" lvl="0" marL="0" marR="0" rtl="0" algn="l">
              <a:lnSpc>
                <a:spcPct val="90000"/>
              </a:lnSpc>
              <a:spcBef>
                <a:spcPts val="680"/>
              </a:spcBef>
              <a:spcAft>
                <a:spcPts val="0"/>
              </a:spcAft>
              <a:buClr>
                <a:schemeClr val="lt1"/>
              </a:buClr>
              <a:buFont typeface="Arial"/>
              <a:buNone/>
            </a:pPr>
            <a:r>
              <a:t/>
            </a:r>
            <a:endParaRPr b="0" i="0" sz="900" u="none" cap="none" strike="noStrike">
              <a:solidFill>
                <a:schemeClr val="lt1"/>
              </a:solidFill>
              <a:latin typeface="Arial"/>
              <a:ea typeface="Arial"/>
              <a:cs typeface="Arial"/>
              <a:sym typeface="Arial"/>
            </a:endParaRPr>
          </a:p>
          <a:p>
            <a:pPr indent="0" lvl="0" marL="0" marR="0" rtl="0" algn="l">
              <a:lnSpc>
                <a:spcPct val="90000"/>
              </a:lnSpc>
              <a:spcBef>
                <a:spcPts val="8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0" marL="0" marR="0" rtl="0" algn="l">
              <a:spcBef>
                <a:spcPts val="8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p:txBody>
      </p:sp>
      <p:pic>
        <p:nvPicPr>
          <p:cNvPr descr="wing_header" id="132" name="Google Shape;132;p19"/>
          <p:cNvPicPr preferRelativeResize="0"/>
          <p:nvPr/>
        </p:nvPicPr>
        <p:blipFill rotWithShape="1">
          <a:blip r:embed="rId3">
            <a:alphaModFix/>
          </a:blip>
          <a:srcRect b="0" l="0" r="0" t="0"/>
          <a:stretch/>
        </p:blipFill>
        <p:spPr>
          <a:xfrm>
            <a:off x="1219200" y="152400"/>
            <a:ext cx="6934200" cy="9906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4"/>
          <p:cNvSpPr txBox="1"/>
          <p:nvPr>
            <p:ph idx="1" type="body"/>
          </p:nvPr>
        </p:nvSpPr>
        <p:spPr>
          <a:xfrm>
            <a:off x="228600" y="457200"/>
            <a:ext cx="8686800" cy="617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p:txBody>
      </p:sp>
      <p:pic>
        <p:nvPicPr>
          <p:cNvPr id="478" name="Google Shape;478;p64"/>
          <p:cNvPicPr preferRelativeResize="0"/>
          <p:nvPr/>
        </p:nvPicPr>
        <p:blipFill rotWithShape="1">
          <a:blip r:embed="rId3">
            <a:alphaModFix/>
          </a:blip>
          <a:srcRect b="0" l="0" r="0" t="0"/>
          <a:stretch/>
        </p:blipFill>
        <p:spPr>
          <a:xfrm>
            <a:off x="304800" y="533400"/>
            <a:ext cx="4800600" cy="2971800"/>
          </a:xfrm>
          <a:prstGeom prst="rect">
            <a:avLst/>
          </a:prstGeom>
          <a:noFill/>
          <a:ln>
            <a:noFill/>
          </a:ln>
        </p:spPr>
      </p:pic>
      <p:pic>
        <p:nvPicPr>
          <p:cNvPr id="479" name="Google Shape;479;p64"/>
          <p:cNvPicPr preferRelativeResize="0"/>
          <p:nvPr/>
        </p:nvPicPr>
        <p:blipFill rotWithShape="1">
          <a:blip r:embed="rId4">
            <a:alphaModFix/>
          </a:blip>
          <a:srcRect b="0" l="0" r="0" t="0"/>
          <a:stretch/>
        </p:blipFill>
        <p:spPr>
          <a:xfrm>
            <a:off x="1600200" y="1981200"/>
            <a:ext cx="4800600" cy="2895600"/>
          </a:xfrm>
          <a:prstGeom prst="rect">
            <a:avLst/>
          </a:prstGeom>
          <a:noFill/>
          <a:ln>
            <a:noFill/>
          </a:ln>
        </p:spPr>
      </p:pic>
      <p:pic>
        <p:nvPicPr>
          <p:cNvPr id="480" name="Google Shape;480;p64"/>
          <p:cNvPicPr preferRelativeResize="0"/>
          <p:nvPr/>
        </p:nvPicPr>
        <p:blipFill rotWithShape="1">
          <a:blip r:embed="rId5">
            <a:alphaModFix/>
          </a:blip>
          <a:srcRect b="0" l="0" r="0" t="0"/>
          <a:stretch/>
        </p:blipFill>
        <p:spPr>
          <a:xfrm>
            <a:off x="3505200" y="3505200"/>
            <a:ext cx="4876800" cy="2905760"/>
          </a:xfrm>
          <a:prstGeom prst="rect">
            <a:avLst/>
          </a:prstGeom>
          <a:noFill/>
          <a:ln>
            <a:noFill/>
          </a:ln>
        </p:spPr>
      </p:pic>
      <p:sp>
        <p:nvSpPr>
          <p:cNvPr id="481" name="Google Shape;481;p64"/>
          <p:cNvSpPr txBox="1"/>
          <p:nvPr/>
        </p:nvSpPr>
        <p:spPr>
          <a:xfrm>
            <a:off x="5257800" y="304800"/>
            <a:ext cx="3595688" cy="12001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FF00"/>
                </a:solidFill>
                <a:latin typeface="Arial"/>
                <a:ea typeface="Arial"/>
                <a:cs typeface="Arial"/>
                <a:sym typeface="Arial"/>
              </a:rPr>
              <a:t>NAEP Math Proficiency </a:t>
            </a:r>
            <a:endParaRPr/>
          </a:p>
          <a:p>
            <a:pPr indent="0" lvl="0" marL="0" marR="0" rtl="0" algn="l">
              <a:spcBef>
                <a:spcPts val="0"/>
              </a:spcBef>
              <a:spcAft>
                <a:spcPts val="0"/>
              </a:spcAft>
              <a:buNone/>
            </a:pPr>
            <a:r>
              <a:rPr b="1" lang="en-US" sz="2400">
                <a:solidFill>
                  <a:srgbClr val="FFFF00"/>
                </a:solidFill>
                <a:latin typeface="Arial"/>
                <a:ea typeface="Arial"/>
                <a:cs typeface="Arial"/>
                <a:sym typeface="Arial"/>
              </a:rPr>
              <a:t>by Race/Ethnicity</a:t>
            </a:r>
            <a:endParaRPr sz="2400">
              <a:solidFill>
                <a:schemeClr val="lt1"/>
              </a:solidFill>
              <a:latin typeface="Arial"/>
              <a:ea typeface="Arial"/>
              <a:cs typeface="Arial"/>
              <a:sym typeface="Arial"/>
            </a:endParaRPr>
          </a:p>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65"/>
          <p:cNvSpPr txBox="1"/>
          <p:nvPr>
            <p:ph idx="1" type="body"/>
          </p:nvPr>
        </p:nvSpPr>
        <p:spPr>
          <a:xfrm>
            <a:off x="0" y="152400"/>
            <a:ext cx="9144000" cy="711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0" i="0" lang="en-US" sz="3600" u="none" cap="none" strike="noStrike">
                <a:solidFill>
                  <a:srgbClr val="FFFF00"/>
                </a:solidFill>
                <a:latin typeface="Arial"/>
                <a:ea typeface="Arial"/>
                <a:cs typeface="Arial"/>
                <a:sym typeface="Arial"/>
              </a:rPr>
              <a:t>3.  POLITICS</a:t>
            </a:r>
            <a:endParaRPr b="1" i="0" sz="3600" u="none" cap="none" strike="noStrike">
              <a:solidFill>
                <a:srgbClr val="FFFF00"/>
              </a:solidFill>
              <a:latin typeface="Arial"/>
              <a:ea typeface="Arial"/>
              <a:cs typeface="Arial"/>
              <a:sym typeface="Arial"/>
            </a:endParaRPr>
          </a:p>
          <a:p>
            <a:pPr indent="0" lvl="0" marL="0" marR="0" rtl="0" algn="ctr">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5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10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9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1" i="0" lang="en-US" sz="2000" u="none" cap="none" strike="noStrike">
                <a:solidFill>
                  <a:schemeClr val="lt1"/>
                </a:solidFill>
                <a:latin typeface="Arial"/>
                <a:ea typeface="Arial"/>
                <a:cs typeface="Arial"/>
                <a:sym typeface="Arial"/>
              </a:rPr>
              <a:t>  </a:t>
            </a:r>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p:txBody>
      </p:sp>
      <p:sp>
        <p:nvSpPr>
          <p:cNvPr id="488" name="Google Shape;488;p65"/>
          <p:cNvSpPr txBox="1"/>
          <p:nvPr/>
        </p:nvSpPr>
        <p:spPr>
          <a:xfrm>
            <a:off x="304800" y="1143000"/>
            <a:ext cx="3962400" cy="2401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u="sng">
                <a:solidFill>
                  <a:srgbClr val="FFFF00"/>
                </a:solidFill>
                <a:latin typeface="Arial"/>
                <a:ea typeface="Arial"/>
                <a:cs typeface="Arial"/>
                <a:sym typeface="Arial"/>
              </a:rPr>
              <a:t>FEDERAL GOVERNMENT</a:t>
            </a:r>
            <a:endParaRPr/>
          </a:p>
          <a:p>
            <a:pPr indent="0" lvl="0" marL="0" marR="0" rtl="0" algn="l">
              <a:spcBef>
                <a:spcPts val="0"/>
              </a:spcBef>
              <a:spcAft>
                <a:spcPts val="0"/>
              </a:spcAft>
              <a:buNone/>
            </a:pPr>
            <a:r>
              <a:t/>
            </a:r>
            <a:endParaRPr sz="1000">
              <a:solidFill>
                <a:srgbClr val="FFFFFF"/>
              </a:solidFill>
              <a:latin typeface="Arial"/>
              <a:ea typeface="Arial"/>
              <a:cs typeface="Arial"/>
              <a:sym typeface="Arial"/>
            </a:endParaRPr>
          </a:p>
          <a:p>
            <a:pPr indent="0" lvl="0" marL="0" marR="0" rtl="0" algn="l">
              <a:spcBef>
                <a:spcPts val="0"/>
              </a:spcBef>
              <a:spcAft>
                <a:spcPts val="0"/>
              </a:spcAft>
              <a:buNone/>
            </a:pPr>
            <a:r>
              <a:rPr lang="en-US" sz="2000">
                <a:solidFill>
                  <a:srgbClr val="FFFFFF"/>
                </a:solidFill>
                <a:latin typeface="Arial"/>
                <a:ea typeface="Arial"/>
                <a:cs typeface="Arial"/>
                <a:sym typeface="Arial"/>
              </a:rPr>
              <a:t>	Executive Branch (President)</a:t>
            </a:r>
            <a:endParaRPr/>
          </a:p>
          <a:p>
            <a:pPr indent="0" lvl="0" marL="0" marR="0" rtl="0" algn="l">
              <a:spcBef>
                <a:spcPts val="0"/>
              </a:spcBef>
              <a:spcAft>
                <a:spcPts val="0"/>
              </a:spcAft>
              <a:buNone/>
            </a:pPr>
            <a:r>
              <a:rPr lang="en-US" sz="2000">
                <a:solidFill>
                  <a:srgbClr val="FFFFFF"/>
                </a:solidFill>
                <a:latin typeface="Arial"/>
                <a:ea typeface="Arial"/>
                <a:cs typeface="Arial"/>
                <a:sym typeface="Arial"/>
              </a:rPr>
              <a:t>	Legislative Branch</a:t>
            </a:r>
            <a:endParaRPr/>
          </a:p>
          <a:p>
            <a:pPr indent="0" lvl="0" marL="0" marR="0" rtl="0" algn="l">
              <a:spcBef>
                <a:spcPts val="0"/>
              </a:spcBef>
              <a:spcAft>
                <a:spcPts val="0"/>
              </a:spcAft>
              <a:buNone/>
            </a:pPr>
            <a:r>
              <a:rPr lang="en-US" sz="2000">
                <a:solidFill>
                  <a:srgbClr val="FFFFFF"/>
                </a:solidFill>
                <a:latin typeface="Arial"/>
                <a:ea typeface="Arial"/>
                <a:cs typeface="Arial"/>
                <a:sym typeface="Arial"/>
              </a:rPr>
              <a:t>	Judicial Branch</a:t>
            </a:r>
            <a:endParaRPr/>
          </a:p>
          <a:p>
            <a:pPr indent="0" lvl="0" marL="0" marR="0" rtl="0" algn="l">
              <a:spcBef>
                <a:spcPts val="0"/>
              </a:spcBef>
              <a:spcAft>
                <a:spcPts val="0"/>
              </a:spcAft>
              <a:buNone/>
            </a:pPr>
            <a:r>
              <a:rPr lang="en-US" sz="2000">
                <a:solidFill>
                  <a:srgbClr val="FFFFFF"/>
                </a:solidFill>
                <a:latin typeface="Arial"/>
                <a:ea typeface="Arial"/>
                <a:cs typeface="Arial"/>
                <a:sym typeface="Arial"/>
              </a:rPr>
              <a:t>	Secretary of Education</a:t>
            </a:r>
            <a:endParaRPr/>
          </a:p>
          <a:p>
            <a:pPr indent="0" lvl="0" marL="0" marR="0" rtl="0" algn="l">
              <a:spcBef>
                <a:spcPts val="0"/>
              </a:spcBef>
              <a:spcAft>
                <a:spcPts val="0"/>
              </a:spcAft>
              <a:buNone/>
            </a:pPr>
            <a:r>
              <a:rPr lang="en-US" sz="2000">
                <a:solidFill>
                  <a:srgbClr val="FFFFFF"/>
                </a:solidFill>
                <a:latin typeface="Arial"/>
                <a:ea typeface="Arial"/>
                <a:cs typeface="Arial"/>
                <a:sym typeface="Arial"/>
              </a:rPr>
              <a:t>	Department of Education</a:t>
            </a:r>
            <a:endParaRPr/>
          </a:p>
          <a:p>
            <a:pPr indent="0" lvl="0" marL="0" marR="0" rtl="0" algn="l">
              <a:spcBef>
                <a:spcPts val="0"/>
              </a:spcBef>
              <a:spcAft>
                <a:spcPts val="0"/>
              </a:spcAft>
              <a:buNone/>
            </a:pPr>
            <a:r>
              <a:rPr lang="en-US" sz="2000">
                <a:solidFill>
                  <a:srgbClr val="FFFFFF"/>
                </a:solidFill>
                <a:latin typeface="Arial"/>
                <a:ea typeface="Arial"/>
                <a:cs typeface="Arial"/>
                <a:sym typeface="Arial"/>
              </a:rPr>
              <a:t>	Various Departments</a:t>
            </a:r>
            <a:endParaRPr/>
          </a:p>
        </p:txBody>
      </p:sp>
      <p:sp>
        <p:nvSpPr>
          <p:cNvPr id="489" name="Google Shape;489;p65"/>
          <p:cNvSpPr txBox="1"/>
          <p:nvPr/>
        </p:nvSpPr>
        <p:spPr>
          <a:xfrm>
            <a:off x="4724400" y="1143000"/>
            <a:ext cx="4086225" cy="27082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u="sng">
                <a:solidFill>
                  <a:srgbClr val="FFFF00"/>
                </a:solidFill>
                <a:latin typeface="Arial"/>
                <a:ea typeface="Arial"/>
                <a:cs typeface="Arial"/>
                <a:sym typeface="Arial"/>
              </a:rPr>
              <a:t>STATE GOVERNMENT</a:t>
            </a:r>
            <a:endParaRPr/>
          </a:p>
          <a:p>
            <a:pPr indent="0" lvl="0" marL="0" marR="0" rtl="0" algn="l">
              <a:spcBef>
                <a:spcPts val="0"/>
              </a:spcBef>
              <a:spcAft>
                <a:spcPts val="0"/>
              </a:spcAft>
              <a:buNone/>
            </a:pPr>
            <a:r>
              <a:t/>
            </a:r>
            <a:endParaRPr sz="1000" u="sng">
              <a:solidFill>
                <a:schemeClr val="lt1"/>
              </a:solidFill>
              <a:latin typeface="Arial"/>
              <a:ea typeface="Arial"/>
              <a:cs typeface="Arial"/>
              <a:sym typeface="Arial"/>
            </a:endParaRPr>
          </a:p>
          <a:p>
            <a:pPr indent="-457200" lvl="0" marL="457200" marR="0" rtl="0" algn="l">
              <a:spcBef>
                <a:spcPts val="0"/>
              </a:spcBef>
              <a:spcAft>
                <a:spcPts val="0"/>
              </a:spcAft>
              <a:buNone/>
            </a:pPr>
            <a:r>
              <a:rPr lang="en-US" sz="2000">
                <a:solidFill>
                  <a:schemeClr val="lt1"/>
                </a:solidFill>
                <a:latin typeface="Arial"/>
                <a:ea typeface="Arial"/>
                <a:cs typeface="Arial"/>
                <a:sym typeface="Arial"/>
              </a:rPr>
              <a:t>	Executive Branch (Governors)</a:t>
            </a:r>
            <a:endParaRPr/>
          </a:p>
          <a:p>
            <a:pPr indent="-457200" lvl="0" marL="457200" marR="0" rtl="0" algn="l">
              <a:spcBef>
                <a:spcPts val="0"/>
              </a:spcBef>
              <a:spcAft>
                <a:spcPts val="0"/>
              </a:spcAft>
              <a:buNone/>
            </a:pPr>
            <a:r>
              <a:rPr lang="en-US" sz="2000">
                <a:solidFill>
                  <a:schemeClr val="lt1"/>
                </a:solidFill>
                <a:latin typeface="Arial"/>
                <a:ea typeface="Arial"/>
                <a:cs typeface="Arial"/>
                <a:sym typeface="Arial"/>
              </a:rPr>
              <a:t>	Legislative Branch</a:t>
            </a:r>
            <a:endParaRPr/>
          </a:p>
          <a:p>
            <a:pPr indent="-457200" lvl="0" marL="457200" marR="0" rtl="0" algn="l">
              <a:spcBef>
                <a:spcPts val="0"/>
              </a:spcBef>
              <a:spcAft>
                <a:spcPts val="0"/>
              </a:spcAft>
              <a:buNone/>
            </a:pPr>
            <a:r>
              <a:rPr lang="en-US" sz="2000">
                <a:solidFill>
                  <a:schemeClr val="lt1"/>
                </a:solidFill>
                <a:latin typeface="Arial"/>
                <a:ea typeface="Arial"/>
                <a:cs typeface="Arial"/>
                <a:sym typeface="Arial"/>
              </a:rPr>
              <a:t>	Secretary of Education</a:t>
            </a:r>
            <a:endParaRPr/>
          </a:p>
          <a:p>
            <a:pPr indent="-457200" lvl="0" marL="457200" marR="0" rtl="0" algn="l">
              <a:spcBef>
                <a:spcPts val="0"/>
              </a:spcBef>
              <a:spcAft>
                <a:spcPts val="0"/>
              </a:spcAft>
              <a:buNone/>
            </a:pPr>
            <a:r>
              <a:rPr lang="en-US" sz="2000">
                <a:solidFill>
                  <a:schemeClr val="lt1"/>
                </a:solidFill>
                <a:latin typeface="Arial"/>
                <a:ea typeface="Arial"/>
                <a:cs typeface="Arial"/>
                <a:sym typeface="Arial"/>
              </a:rPr>
              <a:t>	Department of Education</a:t>
            </a:r>
            <a:endParaRPr/>
          </a:p>
          <a:p>
            <a:pPr indent="-457200" lvl="0" marL="457200" marR="0" rtl="0" algn="l">
              <a:spcBef>
                <a:spcPts val="0"/>
              </a:spcBef>
              <a:spcAft>
                <a:spcPts val="0"/>
              </a:spcAft>
              <a:buNone/>
            </a:pPr>
            <a:r>
              <a:rPr lang="en-US" sz="2000">
                <a:solidFill>
                  <a:schemeClr val="lt1"/>
                </a:solidFill>
                <a:latin typeface="Arial"/>
                <a:ea typeface="Arial"/>
                <a:cs typeface="Arial"/>
                <a:sym typeface="Arial"/>
              </a:rPr>
              <a:t>	State Superintendent</a:t>
            </a:r>
            <a:endParaRPr/>
          </a:p>
          <a:p>
            <a:pPr indent="-457200" lvl="0" marL="457200" marR="0" rtl="0" algn="l">
              <a:spcBef>
                <a:spcPts val="0"/>
              </a:spcBef>
              <a:spcAft>
                <a:spcPts val="0"/>
              </a:spcAft>
              <a:buNone/>
            </a:pPr>
            <a:r>
              <a:rPr lang="en-US" sz="2000">
                <a:solidFill>
                  <a:schemeClr val="lt1"/>
                </a:solidFill>
                <a:latin typeface="Arial"/>
                <a:ea typeface="Arial"/>
                <a:cs typeface="Arial"/>
                <a:sym typeface="Arial"/>
              </a:rPr>
              <a:t>	State School Board</a:t>
            </a:r>
            <a:endParaRPr/>
          </a:p>
          <a:p>
            <a:pPr indent="-457200" lvl="0" marL="457200" marR="0" rtl="0" algn="l">
              <a:spcBef>
                <a:spcPts val="0"/>
              </a:spcBef>
              <a:spcAft>
                <a:spcPts val="0"/>
              </a:spcAft>
              <a:buNone/>
            </a:pPr>
            <a:r>
              <a:rPr lang="en-US" sz="2000">
                <a:solidFill>
                  <a:schemeClr val="lt1"/>
                </a:solidFill>
                <a:latin typeface="Arial"/>
                <a:ea typeface="Arial"/>
                <a:cs typeface="Arial"/>
                <a:sym typeface="Arial"/>
              </a:rPr>
              <a:t>	Teacher Credentialing Board</a:t>
            </a:r>
            <a:endParaRPr/>
          </a:p>
        </p:txBody>
      </p:sp>
      <p:sp>
        <p:nvSpPr>
          <p:cNvPr id="490" name="Google Shape;490;p65"/>
          <p:cNvSpPr txBox="1"/>
          <p:nvPr/>
        </p:nvSpPr>
        <p:spPr>
          <a:xfrm>
            <a:off x="2286000" y="4149725"/>
            <a:ext cx="4513263" cy="27082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u="sng">
                <a:solidFill>
                  <a:srgbClr val="FFFF00"/>
                </a:solidFill>
                <a:latin typeface="Arial"/>
                <a:ea typeface="Arial"/>
                <a:cs typeface="Arial"/>
                <a:sym typeface="Arial"/>
              </a:rPr>
              <a:t>LOCAL GOVERNMENT</a:t>
            </a:r>
            <a:endParaRPr/>
          </a:p>
          <a:p>
            <a:pPr indent="0" lvl="0" marL="0" marR="0" rtl="0" algn="l">
              <a:spcBef>
                <a:spcPts val="0"/>
              </a:spcBef>
              <a:spcAft>
                <a:spcPts val="0"/>
              </a:spcAft>
              <a:buNone/>
            </a:pPr>
            <a:r>
              <a:t/>
            </a:r>
            <a:endParaRPr sz="1000" u="sng">
              <a:solidFill>
                <a:srgbClr val="FFFFFF"/>
              </a:solidFill>
              <a:latin typeface="Arial"/>
              <a:ea typeface="Arial"/>
              <a:cs typeface="Arial"/>
              <a:sym typeface="Arial"/>
            </a:endParaRPr>
          </a:p>
          <a:p>
            <a:pPr indent="-457200" lvl="0" marL="457200" marR="0" rtl="0" algn="l">
              <a:spcBef>
                <a:spcPts val="0"/>
              </a:spcBef>
              <a:spcAft>
                <a:spcPts val="0"/>
              </a:spcAft>
              <a:buNone/>
            </a:pPr>
            <a:r>
              <a:rPr lang="en-US" sz="2000">
                <a:solidFill>
                  <a:srgbClr val="FFFFFF"/>
                </a:solidFill>
                <a:latin typeface="Arial"/>
                <a:ea typeface="Arial"/>
                <a:cs typeface="Arial"/>
                <a:sym typeface="Arial"/>
              </a:rPr>
              <a:t>	Executive Branch (Mayors)</a:t>
            </a:r>
            <a:endParaRPr/>
          </a:p>
          <a:p>
            <a:pPr indent="-457200" lvl="0" marL="457200" marR="0" rtl="0" algn="l">
              <a:spcBef>
                <a:spcPts val="0"/>
              </a:spcBef>
              <a:spcAft>
                <a:spcPts val="0"/>
              </a:spcAft>
              <a:buNone/>
            </a:pPr>
            <a:r>
              <a:rPr lang="en-US" sz="2000">
                <a:solidFill>
                  <a:srgbClr val="FFFFFF"/>
                </a:solidFill>
                <a:latin typeface="Arial"/>
                <a:ea typeface="Arial"/>
                <a:cs typeface="Arial"/>
                <a:sym typeface="Arial"/>
              </a:rPr>
              <a:t>	City Councils</a:t>
            </a:r>
            <a:endParaRPr/>
          </a:p>
          <a:p>
            <a:pPr indent="-457200" lvl="0" marL="457200" marR="0" rtl="0" algn="l">
              <a:spcBef>
                <a:spcPts val="0"/>
              </a:spcBef>
              <a:spcAft>
                <a:spcPts val="0"/>
              </a:spcAft>
              <a:buNone/>
            </a:pPr>
            <a:r>
              <a:rPr lang="en-US" sz="2000">
                <a:solidFill>
                  <a:srgbClr val="FFFFFF"/>
                </a:solidFill>
                <a:latin typeface="Arial"/>
                <a:ea typeface="Arial"/>
                <a:cs typeface="Arial"/>
                <a:sym typeface="Arial"/>
              </a:rPr>
              <a:t>	School Superintendents</a:t>
            </a:r>
            <a:endParaRPr/>
          </a:p>
          <a:p>
            <a:pPr indent="-457200" lvl="0" marL="457200" marR="0" rtl="0" algn="l">
              <a:spcBef>
                <a:spcPts val="0"/>
              </a:spcBef>
              <a:spcAft>
                <a:spcPts val="0"/>
              </a:spcAft>
              <a:buNone/>
            </a:pPr>
            <a:r>
              <a:rPr lang="en-US" sz="2000">
                <a:solidFill>
                  <a:srgbClr val="FFFFFF"/>
                </a:solidFill>
                <a:latin typeface="Arial"/>
                <a:ea typeface="Arial"/>
                <a:cs typeface="Arial"/>
                <a:sym typeface="Arial"/>
              </a:rPr>
              <a:t>	School Boards of Education</a:t>
            </a:r>
            <a:endParaRPr/>
          </a:p>
          <a:p>
            <a:pPr indent="-457200" lvl="0" marL="457200" marR="0" rtl="0" algn="l">
              <a:spcBef>
                <a:spcPts val="0"/>
              </a:spcBef>
              <a:spcAft>
                <a:spcPts val="0"/>
              </a:spcAft>
              <a:buNone/>
            </a:pPr>
            <a:r>
              <a:rPr lang="en-US" sz="2000">
                <a:solidFill>
                  <a:srgbClr val="FFFFFF"/>
                </a:solidFill>
                <a:latin typeface="Arial"/>
                <a:ea typeface="Arial"/>
                <a:cs typeface="Arial"/>
                <a:sym typeface="Arial"/>
              </a:rPr>
              <a:t>	District Administration</a:t>
            </a:r>
            <a:endParaRPr/>
          </a:p>
          <a:p>
            <a:pPr indent="-457200" lvl="0" marL="457200" marR="0" rtl="0" algn="l">
              <a:spcBef>
                <a:spcPts val="0"/>
              </a:spcBef>
              <a:spcAft>
                <a:spcPts val="0"/>
              </a:spcAft>
              <a:buNone/>
            </a:pPr>
            <a:r>
              <a:rPr lang="en-US" sz="2000">
                <a:solidFill>
                  <a:srgbClr val="FFFFFF"/>
                </a:solidFill>
                <a:latin typeface="Arial"/>
                <a:ea typeface="Arial"/>
                <a:cs typeface="Arial"/>
                <a:sym typeface="Arial"/>
              </a:rPr>
              <a:t>	School Principals</a:t>
            </a:r>
            <a:endParaRPr/>
          </a:p>
          <a:p>
            <a:pPr indent="-457200" lvl="0" marL="457200" marR="0" rtl="0" algn="l">
              <a:spcBef>
                <a:spcPts val="0"/>
              </a:spcBef>
              <a:spcAft>
                <a:spcPts val="0"/>
              </a:spcAft>
              <a:buNone/>
            </a:pPr>
            <a:r>
              <a:rPr lang="en-US" sz="2000">
                <a:solidFill>
                  <a:srgbClr val="FFFFFF"/>
                </a:solidFill>
                <a:latin typeface="Times New Roman"/>
                <a:ea typeface="Times New Roman"/>
                <a:cs typeface="Times New Roman"/>
                <a:sym typeface="Times New Roman"/>
              </a:rPr>
              <a:t>	</a:t>
            </a:r>
            <a:endParaRPr/>
          </a:p>
        </p:txBody>
      </p:sp>
      <p:sp>
        <p:nvSpPr>
          <p:cNvPr id="491" name="Google Shape;491;p65"/>
          <p:cNvSpPr txBox="1"/>
          <p:nvPr/>
        </p:nvSpPr>
        <p:spPr>
          <a:xfrm>
            <a:off x="1447800" y="838200"/>
            <a:ext cx="18415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6"/>
          <p:cNvSpPr txBox="1"/>
          <p:nvPr>
            <p:ph idx="1" type="body"/>
          </p:nvPr>
        </p:nvSpPr>
        <p:spPr>
          <a:xfrm>
            <a:off x="0" y="0"/>
            <a:ext cx="9144000" cy="711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1" i="0" lang="en-US" sz="2600" u="none" cap="none" strike="noStrike">
                <a:solidFill>
                  <a:srgbClr val="FFFF00"/>
                </a:solidFill>
                <a:latin typeface="Arial"/>
                <a:ea typeface="Arial"/>
                <a:cs typeface="Arial"/>
                <a:sym typeface="Arial"/>
              </a:rPr>
              <a:t>POLITICS</a:t>
            </a:r>
            <a:endParaRPr b="1" i="0" sz="2400" u="none" cap="none" strike="noStrike">
              <a:solidFill>
                <a:srgbClr val="FF6600"/>
              </a:solidFill>
              <a:latin typeface="Arial"/>
              <a:ea typeface="Arial"/>
              <a:cs typeface="Arial"/>
              <a:sym typeface="Arial"/>
            </a:endParaRPr>
          </a:p>
          <a:p>
            <a:pPr indent="0" lvl="0" marL="0" marR="0" rtl="0" algn="l">
              <a:spcBef>
                <a:spcPts val="5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10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10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9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1" i="0" lang="en-US" sz="2000" u="none" cap="none" strike="noStrike">
                <a:solidFill>
                  <a:schemeClr val="lt1"/>
                </a:solidFill>
                <a:latin typeface="Arial"/>
                <a:ea typeface="Arial"/>
                <a:cs typeface="Arial"/>
                <a:sym typeface="Arial"/>
              </a:rPr>
              <a:t>  </a:t>
            </a:r>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p:txBody>
      </p:sp>
      <p:sp>
        <p:nvSpPr>
          <p:cNvPr id="498" name="Google Shape;498;p66"/>
          <p:cNvSpPr txBox="1"/>
          <p:nvPr/>
        </p:nvSpPr>
        <p:spPr>
          <a:xfrm>
            <a:off x="4800600" y="3048000"/>
            <a:ext cx="3962400" cy="1477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u="sng">
                <a:solidFill>
                  <a:srgbClr val="FFFF00"/>
                </a:solidFill>
                <a:latin typeface="Arial"/>
                <a:ea typeface="Arial"/>
                <a:cs typeface="Arial"/>
                <a:sym typeface="Arial"/>
              </a:rPr>
              <a:t>GENERAL PUBLIC</a:t>
            </a:r>
            <a:endParaRPr/>
          </a:p>
          <a:p>
            <a:pPr indent="0" lvl="0" marL="0" marR="0" rtl="0" algn="l">
              <a:spcBef>
                <a:spcPts val="0"/>
              </a:spcBef>
              <a:spcAft>
                <a:spcPts val="0"/>
              </a:spcAft>
              <a:buNone/>
            </a:pPr>
            <a:r>
              <a:t/>
            </a:r>
            <a:endParaRPr sz="1000">
              <a:solidFill>
                <a:srgbClr val="FFFFFF"/>
              </a:solidFill>
              <a:latin typeface="Arial"/>
              <a:ea typeface="Arial"/>
              <a:cs typeface="Arial"/>
              <a:sym typeface="Arial"/>
            </a:endParaRPr>
          </a:p>
          <a:p>
            <a:pPr indent="0" lvl="0" marL="0" marR="0" rtl="0" algn="l">
              <a:spcBef>
                <a:spcPts val="0"/>
              </a:spcBef>
              <a:spcAft>
                <a:spcPts val="0"/>
              </a:spcAft>
              <a:buNone/>
            </a:pPr>
            <a:r>
              <a:rPr lang="en-US" sz="2000">
                <a:solidFill>
                  <a:srgbClr val="FFFFFF"/>
                </a:solidFill>
                <a:latin typeface="Arial"/>
                <a:ea typeface="Arial"/>
                <a:cs typeface="Arial"/>
                <a:sym typeface="Arial"/>
              </a:rPr>
              <a:t>	general citizenry</a:t>
            </a:r>
            <a:endParaRPr/>
          </a:p>
          <a:p>
            <a:pPr indent="0" lvl="0" marL="0" marR="0" rtl="0" algn="l">
              <a:spcBef>
                <a:spcPts val="0"/>
              </a:spcBef>
              <a:spcAft>
                <a:spcPts val="0"/>
              </a:spcAft>
              <a:buNone/>
            </a:pPr>
            <a:r>
              <a:rPr lang="en-US" sz="2000">
                <a:solidFill>
                  <a:srgbClr val="FFFFFF"/>
                </a:solidFill>
                <a:latin typeface="Arial"/>
                <a:ea typeface="Arial"/>
                <a:cs typeface="Arial"/>
                <a:sym typeface="Arial"/>
              </a:rPr>
              <a:t>	media</a:t>
            </a:r>
            <a:endParaRPr/>
          </a:p>
          <a:p>
            <a:pPr indent="0" lvl="0" marL="0" marR="0" rtl="0" algn="l">
              <a:spcBef>
                <a:spcPts val="0"/>
              </a:spcBef>
              <a:spcAft>
                <a:spcPts val="0"/>
              </a:spcAft>
              <a:buNone/>
            </a:pPr>
            <a:r>
              <a:rPr lang="en-US" sz="2000">
                <a:solidFill>
                  <a:srgbClr val="FFFFFF"/>
                </a:solidFill>
                <a:latin typeface="Arial"/>
                <a:ea typeface="Arial"/>
                <a:cs typeface="Arial"/>
                <a:sym typeface="Arial"/>
              </a:rPr>
              <a:t>	internet</a:t>
            </a:r>
            <a:endParaRPr/>
          </a:p>
        </p:txBody>
      </p:sp>
      <p:sp>
        <p:nvSpPr>
          <p:cNvPr id="499" name="Google Shape;499;p66"/>
          <p:cNvSpPr txBox="1"/>
          <p:nvPr/>
        </p:nvSpPr>
        <p:spPr>
          <a:xfrm>
            <a:off x="228600" y="1219200"/>
            <a:ext cx="3622675" cy="5081588"/>
          </a:xfrm>
          <a:prstGeom prst="rect">
            <a:avLst/>
          </a:prstGeom>
          <a:noFill/>
          <a:ln>
            <a:noFill/>
          </a:ln>
        </p:spPr>
        <p:txBody>
          <a:bodyPr anchorCtr="0" anchor="t" bIns="45700" lIns="91425" spcFirstLastPara="1" rIns="91425" wrap="square" tIns="45700">
            <a:noAutofit/>
          </a:bodyPr>
          <a:lstStyle/>
          <a:p>
            <a:pPr indent="-454025" lvl="0" marL="454025" marR="0" rtl="0" algn="l">
              <a:spcBef>
                <a:spcPts val="0"/>
              </a:spcBef>
              <a:spcAft>
                <a:spcPts val="0"/>
              </a:spcAft>
              <a:buNone/>
            </a:pPr>
            <a:r>
              <a:rPr lang="en-US" sz="2000" u="sng">
                <a:solidFill>
                  <a:srgbClr val="FFFF00"/>
                </a:solidFill>
                <a:latin typeface="Arial"/>
                <a:ea typeface="Arial"/>
                <a:cs typeface="Arial"/>
                <a:sym typeface="Arial"/>
              </a:rPr>
              <a:t>PRIVATE</a:t>
            </a:r>
            <a:endParaRPr/>
          </a:p>
          <a:p>
            <a:pPr indent="0" lvl="0" marL="0" marR="0" rtl="0" algn="l">
              <a:spcBef>
                <a:spcPts val="500"/>
              </a:spcBef>
              <a:spcAft>
                <a:spcPts val="0"/>
              </a:spcAft>
              <a:buNone/>
            </a:pPr>
            <a:r>
              <a:t/>
            </a:r>
            <a:endParaRPr sz="1000" u="sng">
              <a:solidFill>
                <a:schemeClr val="lt1"/>
              </a:solidFill>
              <a:latin typeface="Arial"/>
              <a:ea typeface="Arial"/>
              <a:cs typeface="Arial"/>
              <a:sym typeface="Arial"/>
            </a:endParaRPr>
          </a:p>
          <a:p>
            <a:pPr indent="-454025" lvl="0" marL="454025" marR="0" rtl="0" algn="l">
              <a:spcBef>
                <a:spcPts val="500"/>
              </a:spcBef>
              <a:spcAft>
                <a:spcPts val="0"/>
              </a:spcAft>
              <a:buNone/>
            </a:pPr>
            <a:r>
              <a:rPr lang="en-US" sz="2000">
                <a:solidFill>
                  <a:schemeClr val="lt1"/>
                </a:solidFill>
                <a:latin typeface="Arial"/>
                <a:ea typeface="Arial"/>
                <a:cs typeface="Arial"/>
                <a:sym typeface="Arial"/>
              </a:rPr>
              <a:t>	unions</a:t>
            </a:r>
            <a:endParaRPr/>
          </a:p>
          <a:p>
            <a:pPr indent="-454025" lvl="0" marL="454025" marR="0" rtl="0" algn="l">
              <a:spcBef>
                <a:spcPts val="500"/>
              </a:spcBef>
              <a:spcAft>
                <a:spcPts val="0"/>
              </a:spcAft>
              <a:buNone/>
            </a:pPr>
            <a:r>
              <a:rPr lang="en-US" sz="2000">
                <a:solidFill>
                  <a:schemeClr val="lt1"/>
                </a:solidFill>
                <a:latin typeface="Arial"/>
                <a:ea typeface="Arial"/>
                <a:cs typeface="Arial"/>
                <a:sym typeface="Arial"/>
              </a:rPr>
              <a:t>	professional organizations</a:t>
            </a:r>
            <a:endParaRPr/>
          </a:p>
          <a:p>
            <a:pPr indent="-454025" lvl="0" marL="454025" marR="0" rtl="0" algn="l">
              <a:spcBef>
                <a:spcPts val="500"/>
              </a:spcBef>
              <a:spcAft>
                <a:spcPts val="0"/>
              </a:spcAft>
              <a:buNone/>
            </a:pPr>
            <a:r>
              <a:rPr lang="en-US" sz="2000">
                <a:solidFill>
                  <a:schemeClr val="lt1"/>
                </a:solidFill>
                <a:latin typeface="Arial"/>
                <a:ea typeface="Arial"/>
                <a:cs typeface="Arial"/>
                <a:sym typeface="Arial"/>
              </a:rPr>
              <a:t>	“think tanks”</a:t>
            </a:r>
            <a:endParaRPr sz="2000">
              <a:solidFill>
                <a:schemeClr val="lt1"/>
              </a:solidFill>
              <a:latin typeface="Arial"/>
              <a:ea typeface="Arial"/>
              <a:cs typeface="Arial"/>
              <a:sym typeface="Arial"/>
            </a:endParaRPr>
          </a:p>
          <a:p>
            <a:pPr indent="-454025" lvl="0" marL="454025" marR="0" rtl="0" algn="l">
              <a:spcBef>
                <a:spcPts val="500"/>
              </a:spcBef>
              <a:spcAft>
                <a:spcPts val="0"/>
              </a:spcAft>
              <a:buNone/>
            </a:pPr>
            <a:r>
              <a:rPr lang="en-US" sz="2000">
                <a:solidFill>
                  <a:schemeClr val="lt1"/>
                </a:solidFill>
                <a:latin typeface="Arial"/>
                <a:ea typeface="Arial"/>
                <a:cs typeface="Arial"/>
                <a:sym typeface="Arial"/>
              </a:rPr>
              <a:t>	foundations</a:t>
            </a:r>
            <a:endParaRPr/>
          </a:p>
          <a:p>
            <a:pPr indent="-454025" lvl="0" marL="454025" marR="0" rtl="0" algn="l">
              <a:spcBef>
                <a:spcPts val="500"/>
              </a:spcBef>
              <a:spcAft>
                <a:spcPts val="0"/>
              </a:spcAft>
              <a:buNone/>
            </a:pPr>
            <a:r>
              <a:rPr lang="en-US" sz="2000">
                <a:solidFill>
                  <a:schemeClr val="lt1"/>
                </a:solidFill>
                <a:latin typeface="Arial"/>
                <a:ea typeface="Arial"/>
                <a:cs typeface="Arial"/>
                <a:sym typeface="Arial"/>
              </a:rPr>
              <a:t>	corporations</a:t>
            </a:r>
            <a:endParaRPr/>
          </a:p>
          <a:p>
            <a:pPr indent="-454025" lvl="0" marL="454025" marR="0" rtl="0" algn="l">
              <a:spcBef>
                <a:spcPts val="500"/>
              </a:spcBef>
              <a:spcAft>
                <a:spcPts val="0"/>
              </a:spcAft>
              <a:buNone/>
            </a:pPr>
            <a:r>
              <a:rPr lang="en-US" sz="2000">
                <a:solidFill>
                  <a:schemeClr val="lt1"/>
                </a:solidFill>
                <a:latin typeface="Arial"/>
                <a:ea typeface="Arial"/>
                <a:cs typeface="Arial"/>
                <a:sym typeface="Arial"/>
              </a:rPr>
              <a:t>	curriculum publishers</a:t>
            </a:r>
            <a:endParaRPr/>
          </a:p>
          <a:p>
            <a:pPr indent="-454025" lvl="0" marL="454025" marR="0" rtl="0" algn="l">
              <a:spcBef>
                <a:spcPts val="500"/>
              </a:spcBef>
              <a:spcAft>
                <a:spcPts val="0"/>
              </a:spcAft>
              <a:buNone/>
            </a:pPr>
            <a:r>
              <a:rPr lang="en-US" sz="2000">
                <a:solidFill>
                  <a:schemeClr val="lt1"/>
                </a:solidFill>
                <a:latin typeface="Arial"/>
                <a:ea typeface="Arial"/>
                <a:cs typeface="Arial"/>
                <a:sym typeface="Arial"/>
              </a:rPr>
              <a:t>	education management</a:t>
            </a:r>
            <a:endParaRPr/>
          </a:p>
          <a:p>
            <a:pPr indent="-454025" lvl="0" marL="454025" marR="0" rtl="0" algn="l">
              <a:spcBef>
                <a:spcPts val="500"/>
              </a:spcBef>
              <a:spcAft>
                <a:spcPts val="0"/>
              </a:spcAft>
              <a:buNone/>
            </a:pPr>
            <a:r>
              <a:rPr lang="en-US" sz="2000">
                <a:solidFill>
                  <a:schemeClr val="lt1"/>
                </a:solidFill>
                <a:latin typeface="Arial"/>
                <a:ea typeface="Arial"/>
                <a:cs typeface="Arial"/>
                <a:sym typeface="Arial"/>
              </a:rPr>
              <a:t>	charter schools</a:t>
            </a:r>
            <a:endParaRPr/>
          </a:p>
          <a:p>
            <a:pPr indent="-454025" lvl="0" marL="454025" marR="0" rtl="0" algn="l">
              <a:spcBef>
                <a:spcPts val="500"/>
              </a:spcBef>
              <a:spcAft>
                <a:spcPts val="0"/>
              </a:spcAft>
              <a:buNone/>
            </a:pPr>
            <a:r>
              <a:rPr lang="en-US" sz="2000">
                <a:solidFill>
                  <a:schemeClr val="lt1"/>
                </a:solidFill>
                <a:latin typeface="Arial"/>
                <a:ea typeface="Arial"/>
                <a:cs typeface="Arial"/>
                <a:sym typeface="Arial"/>
              </a:rPr>
              <a:t>	special issue groups</a:t>
            </a:r>
            <a:endParaRPr/>
          </a:p>
          <a:p>
            <a:pPr indent="-454025" lvl="0" marL="454025" marR="0" rtl="0" algn="l">
              <a:spcBef>
                <a:spcPts val="500"/>
              </a:spcBef>
              <a:spcAft>
                <a:spcPts val="0"/>
              </a:spcAft>
              <a:buNone/>
            </a:pPr>
            <a:r>
              <a:rPr lang="en-US" sz="2000">
                <a:solidFill>
                  <a:schemeClr val="lt1"/>
                </a:solidFill>
                <a:latin typeface="Arial"/>
                <a:ea typeface="Arial"/>
                <a:cs typeface="Arial"/>
                <a:sym typeface="Arial"/>
              </a:rPr>
              <a:t>	consumer organizations</a:t>
            </a:r>
            <a:endParaRPr/>
          </a:p>
          <a:p>
            <a:pPr indent="-454025" lvl="0" marL="454025" marR="0" rtl="0" algn="l">
              <a:spcBef>
                <a:spcPts val="500"/>
              </a:spcBef>
              <a:spcAft>
                <a:spcPts val="0"/>
              </a:spcAft>
              <a:buNone/>
            </a:pPr>
            <a:r>
              <a:rPr lang="en-US" sz="2000">
                <a:solidFill>
                  <a:schemeClr val="lt1"/>
                </a:solidFill>
                <a:latin typeface="Arial"/>
                <a:ea typeface="Arial"/>
                <a:cs typeface="Arial"/>
                <a:sym typeface="Arial"/>
              </a:rPr>
              <a:t>	advocacy groups</a:t>
            </a:r>
            <a:endParaRPr/>
          </a:p>
          <a:p>
            <a:pPr indent="-454025" lvl="0" marL="454025" marR="0" rtl="0" algn="l">
              <a:spcBef>
                <a:spcPts val="500"/>
              </a:spcBef>
              <a:spcAft>
                <a:spcPts val="0"/>
              </a:spcAft>
              <a:buNone/>
            </a:pPr>
            <a:r>
              <a:rPr lang="en-US" sz="2000">
                <a:solidFill>
                  <a:schemeClr val="lt1"/>
                </a:solidFill>
                <a:latin typeface="Arial"/>
                <a:ea typeface="Arial"/>
                <a:cs typeface="Arial"/>
                <a:sym typeface="Arial"/>
              </a:rPr>
              <a:t>	lobbyists</a:t>
            </a:r>
            <a:endParaRPr sz="2000">
              <a:solidFill>
                <a:schemeClr val="dk1"/>
              </a:solidFill>
              <a:latin typeface="Arial"/>
              <a:ea typeface="Arial"/>
              <a:cs typeface="Arial"/>
              <a:sym typeface="Arial"/>
            </a:endParaRPr>
          </a:p>
        </p:txBody>
      </p:sp>
      <p:sp>
        <p:nvSpPr>
          <p:cNvPr id="500" name="Google Shape;500;p66"/>
          <p:cNvSpPr txBox="1"/>
          <p:nvPr/>
        </p:nvSpPr>
        <p:spPr>
          <a:xfrm>
            <a:off x="4859338" y="914400"/>
            <a:ext cx="4284662" cy="2092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u="sng">
                <a:solidFill>
                  <a:srgbClr val="FFFF00"/>
                </a:solidFill>
                <a:latin typeface="Arial"/>
                <a:ea typeface="Arial"/>
                <a:cs typeface="Arial"/>
                <a:sym typeface="Arial"/>
              </a:rPr>
              <a:t>EDUCATION INDUSTRY</a:t>
            </a:r>
            <a:endParaRPr/>
          </a:p>
          <a:p>
            <a:pPr indent="0" lvl="0" marL="0" marR="0" rtl="0" algn="l">
              <a:spcBef>
                <a:spcPts val="0"/>
              </a:spcBef>
              <a:spcAft>
                <a:spcPts val="0"/>
              </a:spcAft>
              <a:buNone/>
            </a:pPr>
            <a:r>
              <a:t/>
            </a:r>
            <a:endParaRPr sz="1000" u="sng">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	universities</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	“experts”</a:t>
            </a:r>
            <a:endParaRPr sz="2000">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	alternative credential programs</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	continuing education industry</a:t>
            </a:r>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p:txBody>
      </p:sp>
      <p:sp>
        <p:nvSpPr>
          <p:cNvPr id="501" name="Google Shape;501;p66"/>
          <p:cNvSpPr txBox="1"/>
          <p:nvPr/>
        </p:nvSpPr>
        <p:spPr>
          <a:xfrm>
            <a:off x="4800600" y="4876800"/>
            <a:ext cx="2543175" cy="1784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u="sng">
                <a:solidFill>
                  <a:srgbClr val="FFFF00"/>
                </a:solidFill>
                <a:latin typeface="Arial"/>
                <a:ea typeface="Arial"/>
                <a:cs typeface="Arial"/>
                <a:sym typeface="Arial"/>
              </a:rPr>
              <a:t>FRONT LINE</a:t>
            </a:r>
            <a:endParaRPr/>
          </a:p>
          <a:p>
            <a:pPr indent="0" lvl="0" marL="0" marR="0" rtl="0" algn="l">
              <a:spcBef>
                <a:spcPts val="0"/>
              </a:spcBef>
              <a:spcAft>
                <a:spcPts val="0"/>
              </a:spcAft>
              <a:buNone/>
            </a:pPr>
            <a:r>
              <a:t/>
            </a:r>
            <a:endParaRPr sz="1000" u="sng">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	school principals</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	teachers</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	parents</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	students</a:t>
            </a:r>
            <a:endParaRPr sz="2000">
              <a:solidFill>
                <a:schemeClr val="dk1"/>
              </a:solidFill>
              <a:latin typeface="Arial"/>
              <a:ea typeface="Arial"/>
              <a:cs typeface="Arial"/>
              <a:sym typeface="Arial"/>
            </a:endParaRPr>
          </a:p>
        </p:txBody>
      </p:sp>
      <p:sp>
        <p:nvSpPr>
          <p:cNvPr id="502" name="Google Shape;502;p66"/>
          <p:cNvSpPr/>
          <p:nvPr/>
        </p:nvSpPr>
        <p:spPr>
          <a:xfrm>
            <a:off x="76200" y="990600"/>
            <a:ext cx="1600200" cy="914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7"/>
          <p:cNvSpPr txBox="1"/>
          <p:nvPr/>
        </p:nvSpPr>
        <p:spPr>
          <a:xfrm>
            <a:off x="0" y="152400"/>
            <a:ext cx="9144000"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00"/>
                </a:solidFill>
                <a:latin typeface="Arial"/>
                <a:ea typeface="Arial"/>
                <a:cs typeface="Arial"/>
                <a:sym typeface="Arial"/>
              </a:rPr>
              <a:t>Annual Spending  (2012-13)</a:t>
            </a:r>
            <a:endParaRPr/>
          </a:p>
        </p:txBody>
      </p:sp>
      <p:sp>
        <p:nvSpPr>
          <p:cNvPr id="509" name="Google Shape;509;p67"/>
          <p:cNvSpPr txBox="1"/>
          <p:nvPr/>
        </p:nvSpPr>
        <p:spPr>
          <a:xfrm>
            <a:off x="171450" y="990600"/>
            <a:ext cx="8991600" cy="30464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Arial"/>
              <a:ea typeface="Arial"/>
              <a:cs typeface="Arial"/>
              <a:sym typeface="Arial"/>
            </a:endParaRPr>
          </a:p>
          <a:p>
            <a:pPr indent="0" lvl="0" marL="0" marR="0" rtl="0" algn="l">
              <a:spcBef>
                <a:spcPts val="0"/>
              </a:spcBef>
              <a:spcAft>
                <a:spcPts val="0"/>
              </a:spcAft>
              <a:buNone/>
            </a:pPr>
            <a:r>
              <a:t/>
            </a:r>
            <a:endParaRPr sz="2400">
              <a:solidFill>
                <a:schemeClr val="lt1"/>
              </a:solidFill>
              <a:latin typeface="Arial"/>
              <a:ea typeface="Arial"/>
              <a:cs typeface="Arial"/>
              <a:sym typeface="Arial"/>
            </a:endParaRPr>
          </a:p>
          <a:p>
            <a:pPr indent="0" lvl="0" marL="0" marR="0" rtl="0" algn="l">
              <a:spcBef>
                <a:spcPts val="0"/>
              </a:spcBef>
              <a:spcAft>
                <a:spcPts val="0"/>
              </a:spcAft>
              <a:buNone/>
            </a:pPr>
            <a:r>
              <a:rPr lang="en-US" sz="2400">
                <a:solidFill>
                  <a:schemeClr val="lt1"/>
                </a:solidFill>
                <a:latin typeface="Arial"/>
                <a:ea typeface="Arial"/>
                <a:cs typeface="Arial"/>
                <a:sym typeface="Arial"/>
              </a:rPr>
              <a:t>Department of Defense	$ 632 billion</a:t>
            </a:r>
            <a:endParaRPr/>
          </a:p>
          <a:p>
            <a:pPr indent="0" lvl="0" marL="0" marR="0" rtl="0" algn="l">
              <a:spcBef>
                <a:spcPts val="0"/>
              </a:spcBef>
              <a:spcAft>
                <a:spcPts val="0"/>
              </a:spcAft>
              <a:buNone/>
            </a:pPr>
            <a:r>
              <a:t/>
            </a:r>
            <a:endParaRPr sz="2400">
              <a:solidFill>
                <a:schemeClr val="lt1"/>
              </a:solidFill>
              <a:latin typeface="Arial"/>
              <a:ea typeface="Arial"/>
              <a:cs typeface="Arial"/>
              <a:sym typeface="Arial"/>
            </a:endParaRPr>
          </a:p>
          <a:p>
            <a:pPr indent="0" lvl="0" marL="0" marR="0" rtl="0" algn="l">
              <a:spcBef>
                <a:spcPts val="0"/>
              </a:spcBef>
              <a:spcAft>
                <a:spcPts val="0"/>
              </a:spcAft>
              <a:buNone/>
            </a:pPr>
            <a:r>
              <a:rPr lang="en-US" sz="2400">
                <a:solidFill>
                  <a:schemeClr val="lt1"/>
                </a:solidFill>
                <a:latin typeface="Arial"/>
                <a:ea typeface="Arial"/>
                <a:cs typeface="Arial"/>
                <a:sym typeface="Arial"/>
              </a:rPr>
              <a:t>K-12 (private and public)	$ 669 billion</a:t>
            </a:r>
            <a:endParaRPr/>
          </a:p>
          <a:p>
            <a:pPr indent="0" lvl="0" marL="0" marR="0" rtl="0" algn="l">
              <a:spcBef>
                <a:spcPts val="0"/>
              </a:spcBef>
              <a:spcAft>
                <a:spcPts val="0"/>
              </a:spcAft>
              <a:buNone/>
            </a:pPr>
            <a:r>
              <a:t/>
            </a:r>
            <a:endParaRPr sz="2400">
              <a:solidFill>
                <a:schemeClr val="lt1"/>
              </a:solidFill>
              <a:latin typeface="Arial"/>
              <a:ea typeface="Arial"/>
              <a:cs typeface="Arial"/>
              <a:sym typeface="Arial"/>
            </a:endParaRPr>
          </a:p>
          <a:p>
            <a:pPr indent="0" lvl="0" marL="0" marR="0" rtl="0" algn="l">
              <a:spcBef>
                <a:spcPts val="0"/>
              </a:spcBef>
              <a:spcAft>
                <a:spcPts val="0"/>
              </a:spcAft>
              <a:buNone/>
            </a:pPr>
            <a:r>
              <a:rPr lang="en-US" sz="2400">
                <a:solidFill>
                  <a:schemeClr val="lt1"/>
                </a:solidFill>
                <a:latin typeface="Arial"/>
                <a:ea typeface="Arial"/>
                <a:cs typeface="Arial"/>
                <a:sym typeface="Arial"/>
              </a:rPr>
              <a:t>Colleges &amp; universities	$ 496 billion</a:t>
            </a:r>
            <a:endParaRPr/>
          </a:p>
          <a:p>
            <a:pPr indent="0" lvl="0" marL="0" marR="0" rtl="0" algn="l">
              <a:spcBef>
                <a:spcPts val="0"/>
              </a:spcBef>
              <a:spcAft>
                <a:spcPts val="0"/>
              </a:spcAft>
              <a:buNone/>
            </a:pPr>
            <a:r>
              <a:rPr lang="en-US" sz="2400">
                <a:solidFill>
                  <a:schemeClr val="lt1"/>
                </a:solidFill>
                <a:latin typeface="Arial"/>
                <a:ea typeface="Arial"/>
                <a:cs typeface="Arial"/>
                <a:sym typeface="Arial"/>
              </a:rPr>
              <a:t>							</a:t>
            </a:r>
            <a:endParaRPr/>
          </a:p>
        </p:txBody>
      </p:sp>
      <p:sp>
        <p:nvSpPr>
          <p:cNvPr id="510" name="Google Shape;510;p67"/>
          <p:cNvSpPr txBox="1"/>
          <p:nvPr/>
        </p:nvSpPr>
        <p:spPr>
          <a:xfrm>
            <a:off x="6400800" y="2895600"/>
            <a:ext cx="2451100" cy="830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  $ 1.165 trillion</a:t>
            </a:r>
            <a:endParaRPr/>
          </a:p>
          <a:p>
            <a:pPr indent="0" lvl="0" marL="0" marR="0" rtl="0" algn="l">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8"/>
          <p:cNvSpPr txBox="1"/>
          <p:nvPr>
            <p:ph type="title"/>
          </p:nvPr>
        </p:nvSpPr>
        <p:spPr>
          <a:xfrm>
            <a:off x="685800" y="0"/>
            <a:ext cx="77724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POLITICS</a:t>
            </a:r>
            <a:br>
              <a:rPr b="1" i="0" lang="en-US" sz="2800" u="none" cap="none" strike="noStrike">
                <a:solidFill>
                  <a:srgbClr val="FF6600"/>
                </a:solidFill>
                <a:latin typeface="Arial"/>
                <a:ea typeface="Arial"/>
                <a:cs typeface="Arial"/>
                <a:sym typeface="Arial"/>
              </a:rPr>
            </a:br>
            <a:endParaRPr b="0" i="0" sz="2800" u="none" cap="none" strike="noStrike">
              <a:solidFill>
                <a:schemeClr val="lt1"/>
              </a:solidFill>
              <a:latin typeface="Arial"/>
              <a:ea typeface="Arial"/>
              <a:cs typeface="Arial"/>
              <a:sym typeface="Arial"/>
            </a:endParaRPr>
          </a:p>
        </p:txBody>
      </p:sp>
      <p:sp>
        <p:nvSpPr>
          <p:cNvPr id="516" name="Google Shape;516;p68"/>
          <p:cNvSpPr txBox="1"/>
          <p:nvPr>
            <p:ph idx="1" type="body"/>
          </p:nvPr>
        </p:nvSpPr>
        <p:spPr>
          <a:xfrm>
            <a:off x="304800" y="1828800"/>
            <a:ext cx="3962400" cy="1752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Federal Activism</a:t>
            </a:r>
            <a:endParaRPr/>
          </a:p>
          <a:p>
            <a:pPr indent="-342900" lvl="0" marL="3429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a:p>
          <a:p>
            <a:pPr indent="-342900" lvl="0" marL="3429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No Child Left Behind</a:t>
            </a:r>
            <a:endParaRPr/>
          </a:p>
          <a:p>
            <a:pPr indent="-342900" lvl="0" marL="3429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Race to the Top</a:t>
            </a:r>
            <a:endParaRPr/>
          </a:p>
          <a:p>
            <a:pPr indent="-342900" lvl="0" marL="3429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School Improvement Grants</a:t>
            </a:r>
            <a:endParaRPr/>
          </a:p>
          <a:p>
            <a:pPr indent="-342900" lvl="0" marL="3429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NCLB Waivers</a:t>
            </a:r>
            <a:endParaRPr/>
          </a:p>
          <a:p>
            <a:pPr indent="-342900" lvl="0" marL="3429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Common Core</a:t>
            </a:r>
            <a:endParaRPr/>
          </a:p>
        </p:txBody>
      </p:sp>
      <p:sp>
        <p:nvSpPr>
          <p:cNvPr id="517" name="Google Shape;517;p68"/>
          <p:cNvSpPr txBox="1"/>
          <p:nvPr/>
        </p:nvSpPr>
        <p:spPr>
          <a:xfrm>
            <a:off x="304800" y="762000"/>
            <a:ext cx="8839200"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F6600"/>
                </a:solidFill>
                <a:latin typeface="Arial"/>
                <a:ea typeface="Arial"/>
                <a:cs typeface="Arial"/>
                <a:sym typeface="Arial"/>
              </a:rPr>
              <a:t>standards	curriculum	teacher development	student evaluation</a:t>
            </a:r>
            <a:endParaRPr/>
          </a:p>
          <a:p>
            <a:pPr indent="0" lvl="0" marL="0" marR="0" rtl="0" algn="l">
              <a:spcBef>
                <a:spcPts val="0"/>
              </a:spcBef>
              <a:spcAft>
                <a:spcPts val="0"/>
              </a:spcAft>
              <a:buNone/>
            </a:pPr>
            <a:r>
              <a:rPr lang="en-US" sz="2000">
                <a:solidFill>
                  <a:srgbClr val="FF6600"/>
                </a:solidFill>
                <a:latin typeface="Arial"/>
                <a:ea typeface="Arial"/>
                <a:cs typeface="Arial"/>
                <a:sym typeface="Arial"/>
              </a:rPr>
              <a:t>outcomes	pedagogy	teacher evaluation	resource allocation</a:t>
            </a:r>
            <a:endParaRPr sz="2400">
              <a:solidFill>
                <a:schemeClr val="lt1"/>
              </a:solidFill>
              <a:latin typeface="Arial"/>
              <a:ea typeface="Arial"/>
              <a:cs typeface="Arial"/>
              <a:sym typeface="Arial"/>
            </a:endParaRPr>
          </a:p>
        </p:txBody>
      </p:sp>
      <p:sp>
        <p:nvSpPr>
          <p:cNvPr id="518" name="Google Shape;518;p68"/>
          <p:cNvSpPr txBox="1"/>
          <p:nvPr/>
        </p:nvSpPr>
        <p:spPr>
          <a:xfrm>
            <a:off x="5181600" y="1828800"/>
            <a:ext cx="3079750" cy="2308225"/>
          </a:xfrm>
          <a:prstGeom prst="rect">
            <a:avLst/>
          </a:prstGeom>
          <a:noFill/>
          <a:ln>
            <a:noFill/>
          </a:ln>
        </p:spPr>
        <p:txBody>
          <a:bodyPr anchorCtr="0" anchor="t" bIns="45700" lIns="91425" spcFirstLastPara="1" rIns="91425" wrap="square" tIns="45700">
            <a:noAutofit/>
          </a:bodyPr>
          <a:lstStyle/>
          <a:p>
            <a:pPr indent="-454025" lvl="0" marL="454025" marR="0" rtl="0" algn="l">
              <a:spcBef>
                <a:spcPts val="0"/>
              </a:spcBef>
              <a:spcAft>
                <a:spcPts val="0"/>
              </a:spcAft>
              <a:buNone/>
            </a:pPr>
            <a:r>
              <a:rPr lang="en-US" sz="2400">
                <a:solidFill>
                  <a:schemeClr val="lt1"/>
                </a:solidFill>
                <a:latin typeface="Arial"/>
                <a:ea typeface="Arial"/>
                <a:cs typeface="Arial"/>
                <a:sym typeface="Arial"/>
              </a:rPr>
              <a:t>State Re-Activism</a:t>
            </a:r>
            <a:endParaRPr/>
          </a:p>
          <a:p>
            <a:pPr indent="-454025" lvl="0" marL="454025" marR="0" rtl="0" algn="l">
              <a:spcBef>
                <a:spcPts val="0"/>
              </a:spcBef>
              <a:spcAft>
                <a:spcPts val="0"/>
              </a:spcAft>
              <a:buNone/>
            </a:pPr>
            <a:r>
              <a:rPr lang="en-US" sz="1600">
                <a:solidFill>
                  <a:schemeClr val="lt1"/>
                </a:solidFill>
                <a:latin typeface="Arial"/>
                <a:ea typeface="Arial"/>
                <a:cs typeface="Arial"/>
                <a:sym typeface="Arial"/>
              </a:rPr>
              <a:t>	</a:t>
            </a:r>
            <a:endParaRPr/>
          </a:p>
          <a:p>
            <a:pPr indent="-454025" lvl="0" marL="454025" marR="0" rtl="0" algn="l">
              <a:spcBef>
                <a:spcPts val="0"/>
              </a:spcBef>
              <a:spcAft>
                <a:spcPts val="0"/>
              </a:spcAft>
              <a:buNone/>
            </a:pPr>
            <a:r>
              <a:rPr lang="en-US" sz="1600">
                <a:solidFill>
                  <a:schemeClr val="lt1"/>
                </a:solidFill>
                <a:latin typeface="Arial"/>
                <a:ea typeface="Arial"/>
                <a:cs typeface="Arial"/>
                <a:sym typeface="Arial"/>
              </a:rPr>
              <a:t>	anti-union activities</a:t>
            </a:r>
            <a:endParaRPr/>
          </a:p>
          <a:p>
            <a:pPr indent="-454025" lvl="0" marL="454025" marR="0" rtl="0" algn="l">
              <a:spcBef>
                <a:spcPts val="0"/>
              </a:spcBef>
              <a:spcAft>
                <a:spcPts val="0"/>
              </a:spcAft>
              <a:buNone/>
            </a:pPr>
            <a:r>
              <a:rPr lang="en-US" sz="1600">
                <a:solidFill>
                  <a:schemeClr val="lt1"/>
                </a:solidFill>
                <a:latin typeface="Arial"/>
                <a:ea typeface="Arial"/>
                <a:cs typeface="Arial"/>
                <a:sym typeface="Arial"/>
              </a:rPr>
              <a:t>	anti-federal “overreach”</a:t>
            </a:r>
            <a:endParaRPr/>
          </a:p>
          <a:p>
            <a:pPr indent="-454025" lvl="0" marL="454025" marR="0" rtl="0" algn="l">
              <a:spcBef>
                <a:spcPts val="0"/>
              </a:spcBef>
              <a:spcAft>
                <a:spcPts val="0"/>
              </a:spcAft>
              <a:buNone/>
            </a:pPr>
            <a:r>
              <a:rPr lang="en-US" sz="1600">
                <a:solidFill>
                  <a:schemeClr val="lt1"/>
                </a:solidFill>
                <a:latin typeface="Arial"/>
                <a:ea typeface="Arial"/>
                <a:cs typeface="Arial"/>
                <a:sym typeface="Arial"/>
              </a:rPr>
              <a:t>	teacher evaluation</a:t>
            </a:r>
            <a:endParaRPr/>
          </a:p>
          <a:p>
            <a:pPr indent="-454025" lvl="0" marL="454025" marR="0" rtl="0" algn="l">
              <a:spcBef>
                <a:spcPts val="0"/>
              </a:spcBef>
              <a:spcAft>
                <a:spcPts val="0"/>
              </a:spcAft>
              <a:buNone/>
            </a:pPr>
            <a:r>
              <a:rPr lang="en-US" sz="1600">
                <a:solidFill>
                  <a:schemeClr val="lt1"/>
                </a:solidFill>
                <a:latin typeface="Arial"/>
                <a:ea typeface="Arial"/>
                <a:cs typeface="Arial"/>
                <a:sym typeface="Arial"/>
              </a:rPr>
              <a:t>	curriculum</a:t>
            </a:r>
            <a:endParaRPr/>
          </a:p>
          <a:p>
            <a:pPr indent="-454025" lvl="0" marL="454025" marR="0" rtl="0" algn="l">
              <a:spcBef>
                <a:spcPts val="0"/>
              </a:spcBef>
              <a:spcAft>
                <a:spcPts val="0"/>
              </a:spcAft>
              <a:buNone/>
            </a:pPr>
            <a:r>
              <a:rPr lang="en-US" sz="1600">
                <a:solidFill>
                  <a:schemeClr val="lt1"/>
                </a:solidFill>
                <a:latin typeface="Arial"/>
                <a:ea typeface="Arial"/>
                <a:cs typeface="Arial"/>
                <a:sym typeface="Arial"/>
              </a:rPr>
              <a:t>	charter schools</a:t>
            </a:r>
            <a:endParaRPr/>
          </a:p>
          <a:p>
            <a:pPr indent="-454025" lvl="0" marL="454025" marR="0" rtl="0" algn="l">
              <a:spcBef>
                <a:spcPts val="0"/>
              </a:spcBef>
              <a:spcAft>
                <a:spcPts val="0"/>
              </a:spcAft>
              <a:buNone/>
            </a:pPr>
            <a:r>
              <a:rPr lang="en-US" sz="2400">
                <a:solidFill>
                  <a:schemeClr val="lt1"/>
                </a:solidFill>
                <a:latin typeface="Arial"/>
                <a:ea typeface="Arial"/>
                <a:cs typeface="Arial"/>
                <a:sym typeface="Arial"/>
              </a:rPr>
              <a:t>	</a:t>
            </a:r>
            <a:endParaRPr/>
          </a:p>
        </p:txBody>
      </p:sp>
      <p:sp>
        <p:nvSpPr>
          <p:cNvPr id="519" name="Google Shape;519;p68"/>
          <p:cNvSpPr txBox="1"/>
          <p:nvPr/>
        </p:nvSpPr>
        <p:spPr>
          <a:xfrm>
            <a:off x="3200400" y="4267200"/>
            <a:ext cx="4114800" cy="2678113"/>
          </a:xfrm>
          <a:prstGeom prst="rect">
            <a:avLst/>
          </a:prstGeom>
          <a:noFill/>
          <a:ln>
            <a:noFill/>
          </a:ln>
        </p:spPr>
        <p:txBody>
          <a:bodyPr anchorCtr="0" anchor="t" bIns="45700" lIns="91425" spcFirstLastPara="1" rIns="91425" wrap="square" tIns="45700">
            <a:noAutofit/>
          </a:bodyPr>
          <a:lstStyle/>
          <a:p>
            <a:pPr indent="-454025" lvl="0" marL="454025" marR="0" rtl="0" algn="l">
              <a:spcBef>
                <a:spcPts val="0"/>
              </a:spcBef>
              <a:spcAft>
                <a:spcPts val="0"/>
              </a:spcAft>
              <a:buNone/>
            </a:pPr>
            <a:r>
              <a:rPr lang="en-US" sz="2400">
                <a:solidFill>
                  <a:schemeClr val="lt1"/>
                </a:solidFill>
                <a:latin typeface="Arial"/>
                <a:ea typeface="Arial"/>
                <a:cs typeface="Arial"/>
                <a:sym typeface="Arial"/>
              </a:rPr>
              <a:t>Privatization</a:t>
            </a:r>
            <a:endParaRPr/>
          </a:p>
          <a:p>
            <a:pPr indent="-454025" lvl="0" marL="454025" marR="0" rtl="0" algn="l">
              <a:spcBef>
                <a:spcPts val="0"/>
              </a:spcBef>
              <a:spcAft>
                <a:spcPts val="0"/>
              </a:spcAft>
              <a:buNone/>
            </a:pPr>
            <a:r>
              <a:t/>
            </a:r>
            <a:endParaRPr sz="1600">
              <a:solidFill>
                <a:schemeClr val="lt1"/>
              </a:solidFill>
              <a:latin typeface="Arial"/>
              <a:ea typeface="Arial"/>
              <a:cs typeface="Arial"/>
              <a:sym typeface="Arial"/>
            </a:endParaRPr>
          </a:p>
          <a:p>
            <a:pPr indent="-454025" lvl="0" marL="454025" marR="0" rtl="0" algn="l">
              <a:spcBef>
                <a:spcPts val="0"/>
              </a:spcBef>
              <a:spcAft>
                <a:spcPts val="0"/>
              </a:spcAft>
              <a:buNone/>
            </a:pPr>
            <a:r>
              <a:rPr lang="en-US" sz="1600">
                <a:solidFill>
                  <a:schemeClr val="lt1"/>
                </a:solidFill>
                <a:latin typeface="Arial"/>
                <a:ea typeface="Arial"/>
                <a:cs typeface="Arial"/>
                <a:sym typeface="Arial"/>
              </a:rPr>
              <a:t>	Private schools</a:t>
            </a:r>
            <a:endParaRPr/>
          </a:p>
          <a:p>
            <a:pPr indent="-454025" lvl="0" marL="454025" marR="0" rtl="0" algn="l">
              <a:spcBef>
                <a:spcPts val="0"/>
              </a:spcBef>
              <a:spcAft>
                <a:spcPts val="0"/>
              </a:spcAft>
              <a:buNone/>
            </a:pPr>
            <a:r>
              <a:rPr lang="en-US" sz="1600">
                <a:solidFill>
                  <a:schemeClr val="lt1"/>
                </a:solidFill>
                <a:latin typeface="Arial"/>
                <a:ea typeface="Arial"/>
                <a:cs typeface="Arial"/>
                <a:sym typeface="Arial"/>
              </a:rPr>
              <a:t>	Charter schools </a:t>
            </a:r>
            <a:endParaRPr/>
          </a:p>
          <a:p>
            <a:pPr indent="-454025" lvl="0" marL="454025" marR="0" rtl="0" algn="l">
              <a:spcBef>
                <a:spcPts val="0"/>
              </a:spcBef>
              <a:spcAft>
                <a:spcPts val="0"/>
              </a:spcAft>
              <a:buNone/>
            </a:pPr>
            <a:r>
              <a:rPr lang="en-US" sz="1600">
                <a:solidFill>
                  <a:schemeClr val="lt1"/>
                </a:solidFill>
                <a:latin typeface="Arial"/>
                <a:ea typeface="Arial"/>
                <a:cs typeface="Arial"/>
                <a:sym typeface="Arial"/>
              </a:rPr>
              <a:t>	Vouchers</a:t>
            </a:r>
            <a:endParaRPr/>
          </a:p>
          <a:p>
            <a:pPr indent="-454025" lvl="0" marL="454025" marR="0" rtl="0" algn="l">
              <a:spcBef>
                <a:spcPts val="0"/>
              </a:spcBef>
              <a:spcAft>
                <a:spcPts val="0"/>
              </a:spcAft>
              <a:buNone/>
            </a:pPr>
            <a:r>
              <a:rPr lang="en-US" sz="1600">
                <a:solidFill>
                  <a:schemeClr val="lt1"/>
                </a:solidFill>
                <a:latin typeface="Arial"/>
                <a:ea typeface="Arial"/>
                <a:cs typeface="Arial"/>
                <a:sym typeface="Arial"/>
              </a:rPr>
              <a:t>	Management</a:t>
            </a:r>
            <a:endParaRPr/>
          </a:p>
          <a:p>
            <a:pPr indent="-454025" lvl="0" marL="454025" marR="0" rtl="0" algn="l">
              <a:spcBef>
                <a:spcPts val="0"/>
              </a:spcBef>
              <a:spcAft>
                <a:spcPts val="0"/>
              </a:spcAft>
              <a:buNone/>
            </a:pPr>
            <a:r>
              <a:rPr lang="en-US" sz="1600">
                <a:solidFill>
                  <a:schemeClr val="lt1"/>
                </a:solidFill>
                <a:latin typeface="Arial"/>
                <a:ea typeface="Arial"/>
                <a:cs typeface="Arial"/>
                <a:sym typeface="Arial"/>
              </a:rPr>
              <a:t>	Tuition Tax Credits</a:t>
            </a:r>
            <a:endParaRPr/>
          </a:p>
          <a:p>
            <a:pPr indent="-454025" lvl="0" marL="454025" marR="0" rtl="0" algn="l">
              <a:spcBef>
                <a:spcPts val="0"/>
              </a:spcBef>
              <a:spcAft>
                <a:spcPts val="0"/>
              </a:spcAft>
              <a:buNone/>
            </a:pPr>
            <a:r>
              <a:rPr lang="en-US" sz="1600">
                <a:solidFill>
                  <a:schemeClr val="lt1"/>
                </a:solidFill>
                <a:latin typeface="Arial"/>
                <a:ea typeface="Arial"/>
                <a:cs typeface="Arial"/>
                <a:sym typeface="Arial"/>
              </a:rPr>
              <a:t>	Curriculum </a:t>
            </a:r>
            <a:endParaRPr/>
          </a:p>
          <a:p>
            <a:pPr indent="-454025" lvl="0" marL="454025" marR="0" rtl="0" algn="l">
              <a:spcBef>
                <a:spcPts val="0"/>
              </a:spcBef>
              <a:spcAft>
                <a:spcPts val="0"/>
              </a:spcAft>
              <a:buNone/>
            </a:pPr>
            <a:r>
              <a:rPr lang="en-US" sz="1600">
                <a:solidFill>
                  <a:schemeClr val="lt1"/>
                </a:solidFill>
                <a:latin typeface="Arial"/>
                <a:ea typeface="Arial"/>
                <a:cs typeface="Arial"/>
                <a:sym typeface="Arial"/>
              </a:rPr>
              <a:t>	Technology</a:t>
            </a:r>
            <a:endParaRPr/>
          </a:p>
          <a:p>
            <a:pPr indent="-454025" lvl="0" marL="454025" marR="0" rtl="0" algn="l">
              <a:spcBef>
                <a:spcPts val="0"/>
              </a:spcBef>
              <a:spcAft>
                <a:spcPts val="0"/>
              </a:spcAft>
              <a:buNone/>
            </a:pPr>
            <a:r>
              <a:t/>
            </a:r>
            <a:endParaRPr sz="1600">
              <a:solidFill>
                <a:schemeClr val="lt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9"/>
          <p:cNvSpPr txBox="1"/>
          <p:nvPr>
            <p:ph idx="1" type="body"/>
          </p:nvPr>
        </p:nvSpPr>
        <p:spPr>
          <a:xfrm>
            <a:off x="304800" y="0"/>
            <a:ext cx="8229600" cy="609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1" i="0" lang="en-US" sz="3600" u="none" cap="none" strike="noStrike">
                <a:solidFill>
                  <a:srgbClr val="FFFF00"/>
                </a:solidFill>
                <a:latin typeface="Arial"/>
                <a:ea typeface="Arial"/>
                <a:cs typeface="Arial"/>
                <a:sym typeface="Arial"/>
              </a:rPr>
              <a:t>4.  Culture</a:t>
            </a:r>
            <a:endParaRPr b="1" i="0" sz="3600" u="none" cap="none" strike="noStrike">
              <a:solidFill>
                <a:srgbClr val="FF6600"/>
              </a:solidFill>
              <a:latin typeface="Arial"/>
              <a:ea typeface="Arial"/>
              <a:cs typeface="Arial"/>
              <a:sym typeface="Arial"/>
            </a:endParaRPr>
          </a:p>
        </p:txBody>
      </p:sp>
      <p:sp>
        <p:nvSpPr>
          <p:cNvPr id="525" name="Google Shape;525;p69"/>
          <p:cNvSpPr txBox="1"/>
          <p:nvPr/>
        </p:nvSpPr>
        <p:spPr>
          <a:xfrm>
            <a:off x="838200" y="1143000"/>
            <a:ext cx="7772400" cy="4427538"/>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b="1" lang="en-US" sz="2400" u="sng">
                <a:solidFill>
                  <a:srgbClr val="FFFF00"/>
                </a:solidFill>
                <a:latin typeface="Arial"/>
                <a:ea typeface="Arial"/>
                <a:cs typeface="Arial"/>
                <a:sym typeface="Arial"/>
              </a:rPr>
              <a:t>FRAMES</a:t>
            </a:r>
            <a:endParaRPr/>
          </a:p>
          <a:p>
            <a:pPr indent="0" lvl="0" marL="0" marR="0" rtl="0" algn="l">
              <a:lnSpc>
                <a:spcPct val="140000"/>
              </a:lnSpc>
              <a:spcBef>
                <a:spcPts val="0"/>
              </a:spcBef>
              <a:spcAft>
                <a:spcPts val="0"/>
              </a:spcAft>
              <a:buNone/>
            </a:pPr>
            <a:r>
              <a:t/>
            </a:r>
            <a:endParaRPr sz="2000" u="sng">
              <a:solidFill>
                <a:srgbClr val="FFFF00"/>
              </a:solidFill>
              <a:latin typeface="Arial"/>
              <a:ea typeface="Arial"/>
              <a:cs typeface="Arial"/>
              <a:sym typeface="Arial"/>
            </a:endParaRPr>
          </a:p>
          <a:p>
            <a:pPr indent="0" lvl="0" marL="0" marR="0" rtl="0" algn="l">
              <a:lnSpc>
                <a:spcPct val="140000"/>
              </a:lnSpc>
              <a:spcBef>
                <a:spcPts val="0"/>
              </a:spcBef>
              <a:spcAft>
                <a:spcPts val="0"/>
              </a:spcAft>
              <a:buNone/>
            </a:pPr>
            <a:r>
              <a:rPr b="1" lang="en-US" sz="2400">
                <a:solidFill>
                  <a:srgbClr val="FFFF00"/>
                </a:solidFill>
                <a:latin typeface="Arial"/>
                <a:ea typeface="Arial"/>
                <a:cs typeface="Arial"/>
                <a:sym typeface="Arial"/>
              </a:rPr>
              <a:t>Individual</a:t>
            </a:r>
            <a:r>
              <a:rPr b="1" lang="en-US" sz="2400">
                <a:solidFill>
                  <a:srgbClr val="FFFFFF"/>
                </a:solidFill>
                <a:latin typeface="Arial"/>
                <a:ea typeface="Arial"/>
                <a:cs typeface="Arial"/>
                <a:sym typeface="Arial"/>
              </a:rPr>
              <a:t> </a:t>
            </a:r>
            <a:r>
              <a:rPr lang="en-US" sz="2400">
                <a:solidFill>
                  <a:srgbClr val="FFFFFF"/>
                </a:solidFill>
                <a:latin typeface="Arial"/>
                <a:ea typeface="Arial"/>
                <a:cs typeface="Arial"/>
                <a:sym typeface="Arial"/>
              </a:rPr>
              <a:t>Frame	</a:t>
            </a:r>
            <a:r>
              <a:rPr b="1" lang="en-US" sz="2400">
                <a:solidFill>
                  <a:srgbClr val="FFFF00"/>
                </a:solidFill>
                <a:latin typeface="Arial"/>
                <a:ea typeface="Arial"/>
                <a:cs typeface="Arial"/>
                <a:sym typeface="Arial"/>
              </a:rPr>
              <a:t>Private Sector </a:t>
            </a:r>
            <a:r>
              <a:rPr lang="en-US" sz="2400">
                <a:solidFill>
                  <a:srgbClr val="FFFFFF"/>
                </a:solidFill>
                <a:latin typeface="Arial"/>
                <a:ea typeface="Arial"/>
                <a:cs typeface="Arial"/>
                <a:sym typeface="Arial"/>
              </a:rPr>
              <a:t>Frame</a:t>
            </a:r>
            <a:endParaRPr/>
          </a:p>
          <a:p>
            <a:pPr indent="0" lvl="0" marL="0" marR="0" rtl="0" algn="l">
              <a:lnSpc>
                <a:spcPct val="140000"/>
              </a:lnSpc>
              <a:spcBef>
                <a:spcPts val="0"/>
              </a:spcBef>
              <a:spcAft>
                <a:spcPts val="0"/>
              </a:spcAft>
              <a:buNone/>
            </a:pPr>
            <a:r>
              <a:rPr b="1" lang="en-US" sz="2400">
                <a:solidFill>
                  <a:srgbClr val="FFFF00"/>
                </a:solidFill>
                <a:latin typeface="Arial"/>
                <a:ea typeface="Arial"/>
                <a:cs typeface="Arial"/>
                <a:sym typeface="Arial"/>
              </a:rPr>
              <a:t>Blame</a:t>
            </a:r>
            <a:r>
              <a:rPr b="1" lang="en-US" sz="2400">
                <a:solidFill>
                  <a:srgbClr val="FFFFFF"/>
                </a:solidFill>
                <a:latin typeface="Arial"/>
                <a:ea typeface="Arial"/>
                <a:cs typeface="Arial"/>
                <a:sym typeface="Arial"/>
              </a:rPr>
              <a:t> </a:t>
            </a:r>
            <a:r>
              <a:rPr lang="en-US" sz="2400">
                <a:solidFill>
                  <a:srgbClr val="FFFFFF"/>
                </a:solidFill>
                <a:latin typeface="Arial"/>
                <a:ea typeface="Arial"/>
                <a:cs typeface="Arial"/>
                <a:sym typeface="Arial"/>
              </a:rPr>
              <a:t>Frame	</a:t>
            </a:r>
            <a:r>
              <a:rPr b="1" lang="en-US" sz="2400">
                <a:solidFill>
                  <a:srgbClr val="FFFF00"/>
                </a:solidFill>
                <a:latin typeface="Arial"/>
                <a:ea typeface="Arial"/>
                <a:cs typeface="Arial"/>
                <a:sym typeface="Arial"/>
              </a:rPr>
              <a:t>Back to Basics</a:t>
            </a:r>
            <a:r>
              <a:rPr b="1" lang="en-US" sz="2400">
                <a:solidFill>
                  <a:srgbClr val="FFFFFF"/>
                </a:solidFill>
                <a:latin typeface="Arial"/>
                <a:ea typeface="Arial"/>
                <a:cs typeface="Arial"/>
                <a:sym typeface="Arial"/>
              </a:rPr>
              <a:t> </a:t>
            </a:r>
            <a:r>
              <a:rPr lang="en-US" sz="2400">
                <a:solidFill>
                  <a:srgbClr val="FFFFFF"/>
                </a:solidFill>
                <a:latin typeface="Arial"/>
                <a:ea typeface="Arial"/>
                <a:cs typeface="Arial"/>
                <a:sym typeface="Arial"/>
              </a:rPr>
              <a:t>Frame</a:t>
            </a:r>
            <a:endParaRPr sz="2400">
              <a:solidFill>
                <a:srgbClr val="FFFFFF"/>
              </a:solidFill>
              <a:latin typeface="Arial"/>
              <a:ea typeface="Arial"/>
              <a:cs typeface="Arial"/>
              <a:sym typeface="Arial"/>
            </a:endParaRPr>
          </a:p>
          <a:p>
            <a:pPr indent="0" lvl="0" marL="0" marR="0" rtl="0" algn="l">
              <a:lnSpc>
                <a:spcPct val="140000"/>
              </a:lnSpc>
              <a:spcBef>
                <a:spcPts val="0"/>
              </a:spcBef>
              <a:spcAft>
                <a:spcPts val="0"/>
              </a:spcAft>
              <a:buNone/>
            </a:pPr>
            <a:r>
              <a:rPr b="1" lang="en-US" sz="2400">
                <a:solidFill>
                  <a:srgbClr val="FFFF00"/>
                </a:solidFill>
                <a:latin typeface="Arial"/>
                <a:ea typeface="Arial"/>
                <a:cs typeface="Arial"/>
                <a:sym typeface="Arial"/>
              </a:rPr>
              <a:t>Visionary</a:t>
            </a:r>
            <a:r>
              <a:rPr b="1" lang="en-US" sz="2400">
                <a:solidFill>
                  <a:srgbClr val="FFFFFF"/>
                </a:solidFill>
                <a:latin typeface="Arial"/>
                <a:ea typeface="Arial"/>
                <a:cs typeface="Arial"/>
                <a:sym typeface="Arial"/>
              </a:rPr>
              <a:t> </a:t>
            </a:r>
            <a:r>
              <a:rPr b="1" lang="en-US" sz="2400">
                <a:solidFill>
                  <a:srgbClr val="FFFF00"/>
                </a:solidFill>
                <a:latin typeface="Arial"/>
                <a:ea typeface="Arial"/>
                <a:cs typeface="Arial"/>
                <a:sym typeface="Arial"/>
              </a:rPr>
              <a:t>Leader</a:t>
            </a:r>
            <a:r>
              <a:rPr b="1" lang="en-US" sz="2400">
                <a:solidFill>
                  <a:srgbClr val="FFFFFF"/>
                </a:solidFill>
                <a:latin typeface="Arial"/>
                <a:ea typeface="Arial"/>
                <a:cs typeface="Arial"/>
                <a:sym typeface="Arial"/>
              </a:rPr>
              <a:t> </a:t>
            </a:r>
            <a:r>
              <a:rPr lang="en-US" sz="2400">
                <a:solidFill>
                  <a:srgbClr val="FFFFFF"/>
                </a:solidFill>
                <a:latin typeface="Arial"/>
                <a:ea typeface="Arial"/>
                <a:cs typeface="Arial"/>
                <a:sym typeface="Arial"/>
              </a:rPr>
              <a:t>Frame	</a:t>
            </a:r>
            <a:r>
              <a:rPr b="1" lang="en-US" sz="2400">
                <a:solidFill>
                  <a:srgbClr val="FFFF00"/>
                </a:solidFill>
                <a:latin typeface="Arial"/>
                <a:ea typeface="Arial"/>
                <a:cs typeface="Arial"/>
                <a:sym typeface="Arial"/>
              </a:rPr>
              <a:t>More Funding </a:t>
            </a:r>
            <a:r>
              <a:rPr lang="en-US" sz="2400">
                <a:solidFill>
                  <a:srgbClr val="FFFFFF"/>
                </a:solidFill>
                <a:latin typeface="Arial"/>
                <a:ea typeface="Arial"/>
                <a:cs typeface="Arial"/>
                <a:sym typeface="Arial"/>
              </a:rPr>
              <a:t>Frame</a:t>
            </a:r>
            <a:endParaRPr sz="2400">
              <a:solidFill>
                <a:srgbClr val="FFFFFF"/>
              </a:solidFill>
              <a:latin typeface="Arial"/>
              <a:ea typeface="Arial"/>
              <a:cs typeface="Arial"/>
              <a:sym typeface="Arial"/>
            </a:endParaRPr>
          </a:p>
          <a:p>
            <a:pPr indent="0" lvl="0" marL="0" marR="0" rtl="0" algn="l">
              <a:lnSpc>
                <a:spcPct val="140000"/>
              </a:lnSpc>
              <a:spcBef>
                <a:spcPts val="0"/>
              </a:spcBef>
              <a:spcAft>
                <a:spcPts val="0"/>
              </a:spcAft>
              <a:buNone/>
            </a:pPr>
            <a:r>
              <a:rPr b="1" lang="en-US" sz="2400">
                <a:solidFill>
                  <a:srgbClr val="FFFF00"/>
                </a:solidFill>
                <a:latin typeface="Arial"/>
                <a:ea typeface="Arial"/>
                <a:cs typeface="Arial"/>
                <a:sym typeface="Arial"/>
              </a:rPr>
              <a:t>Magic</a:t>
            </a:r>
            <a:r>
              <a:rPr b="1" lang="en-US" sz="2400">
                <a:solidFill>
                  <a:srgbClr val="FFFFFF"/>
                </a:solidFill>
                <a:latin typeface="Arial"/>
                <a:ea typeface="Arial"/>
                <a:cs typeface="Arial"/>
                <a:sym typeface="Arial"/>
              </a:rPr>
              <a:t> </a:t>
            </a:r>
            <a:r>
              <a:rPr b="1" lang="en-US" sz="2400">
                <a:solidFill>
                  <a:srgbClr val="FFFF00"/>
                </a:solidFill>
                <a:latin typeface="Arial"/>
                <a:ea typeface="Arial"/>
                <a:cs typeface="Arial"/>
                <a:sym typeface="Arial"/>
              </a:rPr>
              <a:t>Bullet</a:t>
            </a:r>
            <a:r>
              <a:rPr b="1" lang="en-US" sz="2400">
                <a:solidFill>
                  <a:srgbClr val="FFFFFF"/>
                </a:solidFill>
                <a:latin typeface="Arial"/>
                <a:ea typeface="Arial"/>
                <a:cs typeface="Arial"/>
                <a:sym typeface="Arial"/>
              </a:rPr>
              <a:t> </a:t>
            </a:r>
            <a:r>
              <a:rPr lang="en-US" sz="2400">
                <a:solidFill>
                  <a:srgbClr val="FFFFFF"/>
                </a:solidFill>
                <a:latin typeface="Arial"/>
                <a:ea typeface="Arial"/>
                <a:cs typeface="Arial"/>
                <a:sym typeface="Arial"/>
              </a:rPr>
              <a:t>Frame	</a:t>
            </a:r>
            <a:r>
              <a:rPr b="1" lang="en-US" sz="2400">
                <a:solidFill>
                  <a:srgbClr val="FFFF00"/>
                </a:solidFill>
                <a:latin typeface="Arial"/>
                <a:ea typeface="Arial"/>
                <a:cs typeface="Arial"/>
                <a:sym typeface="Arial"/>
              </a:rPr>
              <a:t>Computers</a:t>
            </a:r>
            <a:r>
              <a:rPr b="1" lang="en-US" sz="2400">
                <a:solidFill>
                  <a:srgbClr val="FFFFFF"/>
                </a:solidFill>
                <a:latin typeface="Arial"/>
                <a:ea typeface="Arial"/>
                <a:cs typeface="Arial"/>
                <a:sym typeface="Arial"/>
              </a:rPr>
              <a:t> </a:t>
            </a:r>
            <a:r>
              <a:rPr lang="en-US" sz="2400">
                <a:solidFill>
                  <a:srgbClr val="FFFFFF"/>
                </a:solidFill>
                <a:latin typeface="Arial"/>
                <a:ea typeface="Arial"/>
                <a:cs typeface="Arial"/>
                <a:sym typeface="Arial"/>
              </a:rPr>
              <a:t>Frame</a:t>
            </a:r>
            <a:endParaRPr sz="2400">
              <a:solidFill>
                <a:srgbClr val="FFFFFF"/>
              </a:solidFill>
              <a:latin typeface="Arial"/>
              <a:ea typeface="Arial"/>
              <a:cs typeface="Arial"/>
              <a:sym typeface="Arial"/>
            </a:endParaRPr>
          </a:p>
          <a:p>
            <a:pPr indent="0" lvl="0" marL="0" marR="0" rtl="0" algn="l">
              <a:lnSpc>
                <a:spcPct val="140000"/>
              </a:lnSpc>
              <a:spcBef>
                <a:spcPts val="0"/>
              </a:spcBef>
              <a:spcAft>
                <a:spcPts val="0"/>
              </a:spcAft>
              <a:buNone/>
            </a:pPr>
            <a:r>
              <a:rPr b="1" lang="en-US" sz="2400">
                <a:solidFill>
                  <a:srgbClr val="FFFF00"/>
                </a:solidFill>
                <a:latin typeface="Arial"/>
                <a:ea typeface="Arial"/>
                <a:cs typeface="Arial"/>
                <a:sym typeface="Arial"/>
              </a:rPr>
              <a:t>Local Solutions </a:t>
            </a:r>
            <a:r>
              <a:rPr lang="en-US" sz="2400">
                <a:solidFill>
                  <a:srgbClr val="FFFFFF"/>
                </a:solidFill>
                <a:latin typeface="Arial"/>
                <a:ea typeface="Arial"/>
                <a:cs typeface="Arial"/>
                <a:sym typeface="Arial"/>
              </a:rPr>
              <a:t>Frame</a:t>
            </a:r>
            <a:endParaRPr/>
          </a:p>
          <a:p>
            <a:pPr indent="0" lvl="0" marL="0" marR="0" rtl="0" algn="l">
              <a:lnSpc>
                <a:spcPct val="140000"/>
              </a:lnSpc>
              <a:spcBef>
                <a:spcPts val="0"/>
              </a:spcBef>
              <a:spcAft>
                <a:spcPts val="0"/>
              </a:spcAft>
              <a:buNone/>
            </a:pPr>
            <a:r>
              <a:t/>
            </a:r>
            <a:endParaRPr b="1" sz="1800">
              <a:solidFill>
                <a:srgbClr val="FFFFFF"/>
              </a:solidFill>
              <a:latin typeface="Arial"/>
              <a:ea typeface="Arial"/>
              <a:cs typeface="Arial"/>
              <a:sym typeface="Arial"/>
            </a:endParaRPr>
          </a:p>
          <a:p>
            <a:pPr indent="0" lvl="0" marL="0" marR="0" rtl="0" algn="r">
              <a:lnSpc>
                <a:spcPct val="140000"/>
              </a:lnSpc>
              <a:spcBef>
                <a:spcPts val="0"/>
              </a:spcBef>
              <a:spcAft>
                <a:spcPts val="0"/>
              </a:spcAft>
              <a:buNone/>
            </a:pPr>
            <a:r>
              <a:rPr lang="en-US" sz="1600">
                <a:solidFill>
                  <a:srgbClr val="FFFFFF"/>
                </a:solidFill>
                <a:latin typeface="Arial"/>
                <a:ea typeface="Arial"/>
                <a:cs typeface="Arial"/>
                <a:sym typeface="Arial"/>
              </a:rPr>
              <a:t>O’Neil &amp; Haydon, (2013)</a:t>
            </a:r>
            <a:endParaRPr sz="1600">
              <a:solidFill>
                <a:srgbClr val="FFFFFF"/>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0"/>
          <p:cNvSpPr txBox="1"/>
          <p:nvPr>
            <p:ph type="title"/>
          </p:nvPr>
        </p:nvSpPr>
        <p:spPr>
          <a:xfrm>
            <a:off x="-152400" y="279400"/>
            <a:ext cx="9510713"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rgbClr val="FFFF00"/>
                </a:solidFill>
                <a:latin typeface="Arial"/>
                <a:ea typeface="Arial"/>
                <a:cs typeface="Arial"/>
                <a:sym typeface="Arial"/>
              </a:rPr>
              <a:t>Culture</a:t>
            </a:r>
            <a:endParaRPr b="0" i="0" sz="4400" u="none" cap="none" strike="noStrike">
              <a:solidFill>
                <a:schemeClr val="lt1"/>
              </a:solidFill>
              <a:latin typeface="Arial"/>
              <a:ea typeface="Arial"/>
              <a:cs typeface="Arial"/>
              <a:sym typeface="Arial"/>
            </a:endParaRPr>
          </a:p>
        </p:txBody>
      </p:sp>
      <p:sp>
        <p:nvSpPr>
          <p:cNvPr id="532" name="Google Shape;532;p70"/>
          <p:cNvSpPr txBox="1"/>
          <p:nvPr>
            <p:ph idx="1" type="body"/>
          </p:nvPr>
        </p:nvSpPr>
        <p:spPr>
          <a:xfrm>
            <a:off x="381000" y="1600200"/>
            <a:ext cx="8558213"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Font typeface="Arial"/>
              <a:buNone/>
            </a:pPr>
            <a:r>
              <a:t/>
            </a:r>
            <a:endParaRPr b="0" i="0" sz="900" u="none" cap="none" strike="noStrike">
              <a:solidFill>
                <a:schemeClr val="lt1"/>
              </a:solidFill>
              <a:latin typeface="Arial"/>
              <a:ea typeface="Arial"/>
              <a:cs typeface="Arial"/>
              <a:sym typeface="Arial"/>
            </a:endParaRPr>
          </a:p>
          <a:p>
            <a:pPr indent="-342900" lvl="0" marL="342900" marR="0" rtl="0" algn="l">
              <a:lnSpc>
                <a:spcPct val="90000"/>
              </a:lnSpc>
              <a:spcBef>
                <a:spcPts val="48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a:t>
            </a:r>
            <a:r>
              <a:rPr b="0" i="0" lang="en-US" sz="2400" u="none" cap="none" strike="noStrike">
                <a:solidFill>
                  <a:schemeClr val="lt1"/>
                </a:solidFill>
                <a:latin typeface="Arial"/>
                <a:ea typeface="Arial"/>
                <a:cs typeface="Arial"/>
                <a:sym typeface="Arial"/>
              </a:rPr>
              <a:t>child centered vs. teacher directed</a:t>
            </a:r>
            <a:endParaRPr/>
          </a:p>
          <a:p>
            <a:pPr indent="-342900" lvl="0" marL="342900" marR="0" rtl="0" algn="l">
              <a:lnSpc>
                <a:spcPct val="90000"/>
              </a:lnSpc>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342900" lvl="0" marL="342900" marR="0" rtl="0" algn="l">
              <a:lnSpc>
                <a:spcPct val="90000"/>
              </a:lnSpc>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anti-science</a:t>
            </a:r>
            <a:endParaRPr/>
          </a:p>
          <a:p>
            <a:pPr indent="-342900" lvl="0" marL="342900" marR="0" rtl="0" algn="l">
              <a:lnSpc>
                <a:spcPct val="90000"/>
              </a:lnSpc>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342900" lvl="0" marL="342900" marR="0" rtl="0" algn="l">
              <a:lnSpc>
                <a:spcPct val="90000"/>
              </a:lnSpc>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long standing mistrust of the purpose of data</a:t>
            </a:r>
            <a:endParaRPr/>
          </a:p>
          <a:p>
            <a:pPr indent="-342900" lvl="0" marL="342900" marR="0" rtl="0" algn="l">
              <a:lnSpc>
                <a:spcPct val="90000"/>
              </a:lnSpc>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342900" lvl="0" marL="342900" marR="0" rtl="0" algn="l">
              <a:lnSpc>
                <a:spcPct val="90000"/>
              </a:lnSpc>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educator autonomy, implicit power relationships</a:t>
            </a:r>
            <a:endParaRPr/>
          </a:p>
          <a:p>
            <a:pPr indent="-342900" lvl="0" marL="342900" marR="0" rtl="0" algn="l">
              <a:lnSpc>
                <a:spcPct val="90000"/>
              </a:lnSpc>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342900" lvl="0" marL="342900" marR="0" rtl="0" algn="l">
              <a:lnSpc>
                <a:spcPct val="90000"/>
              </a:lnSpc>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cynicism about fads, new ideas, education reform</a:t>
            </a:r>
            <a:endParaRPr/>
          </a:p>
          <a:p>
            <a:pPr indent="-342900" lvl="0" marL="342900" marR="0" rtl="0" algn="l">
              <a:lnSpc>
                <a:spcPct val="90000"/>
              </a:lnSpc>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342900" lvl="0" marL="342900" marR="0" rtl="0" algn="l">
              <a:lnSpc>
                <a:spcPct val="90000"/>
              </a:lnSpc>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resistance to performance feedback</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graphicFrame>
        <p:nvGraphicFramePr>
          <p:cNvPr id="537" name="Google Shape;537;p71"/>
          <p:cNvGraphicFramePr/>
          <p:nvPr/>
        </p:nvGraphicFramePr>
        <p:xfrm>
          <a:off x="430213" y="1066800"/>
          <a:ext cx="3000000" cy="3000000"/>
        </p:xfrm>
        <a:graphic>
          <a:graphicData uri="http://schemas.openxmlformats.org/drawingml/2006/table">
            <a:tbl>
              <a:tblPr>
                <a:noFill/>
                <a:tableStyleId>{1553A811-A793-4741-90E0-9402E5C398CE}</a:tableStyleId>
              </a:tblPr>
              <a:tblGrid>
                <a:gridCol w="2461425"/>
                <a:gridCol w="966975"/>
                <a:gridCol w="1054900"/>
                <a:gridCol w="1054900"/>
                <a:gridCol w="966975"/>
                <a:gridCol w="966975"/>
                <a:gridCol w="966975"/>
              </a:tblGrid>
              <a:tr h="584600">
                <a:tc>
                  <a:txBody>
                    <a:bodyPr/>
                    <a:lstStyle/>
                    <a:p>
                      <a:pPr indent="0" lvl="0" marL="0" marR="0" rtl="0" algn="r">
                        <a:spcBef>
                          <a:spcPts val="0"/>
                        </a:spcBef>
                        <a:spcAft>
                          <a:spcPts val="0"/>
                        </a:spcAft>
                        <a:buNone/>
                      </a:pPr>
                      <a:r>
                        <a:rPr b="0" i="0" lang="en-US" sz="1200" u="none" cap="none" strike="noStrike">
                          <a:solidFill>
                            <a:srgbClr val="000000"/>
                          </a:solidFill>
                          <a:latin typeface="Calibri"/>
                          <a:ea typeface="Calibri"/>
                          <a:cs typeface="Calibri"/>
                          <a:sym typeface="Calibri"/>
                        </a:rPr>
                        <a:t> </a:t>
                      </a:r>
                      <a:endParaRPr/>
                    </a:p>
                  </a:txBody>
                  <a:tcPr marT="11200" marB="0" marR="11200" marL="112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21400">
                <a:tc>
                  <a:txBody>
                    <a:bodyPr/>
                    <a:lstStyle/>
                    <a:p>
                      <a:pPr indent="0" lvl="0" marL="0" marR="0" rtl="0" algn="r">
                        <a:spcBef>
                          <a:spcPts val="0"/>
                        </a:spcBef>
                        <a:spcAft>
                          <a:spcPts val="0"/>
                        </a:spcAft>
                        <a:buNone/>
                      </a:pPr>
                      <a:r>
                        <a:rPr b="0" i="0" lang="en-US" sz="1200" u="none" cap="none" strike="noStrike">
                          <a:solidFill>
                            <a:srgbClr val="000000"/>
                          </a:solidFill>
                          <a:latin typeface="Calibri"/>
                          <a:ea typeface="Calibri"/>
                          <a:cs typeface="Calibri"/>
                          <a:sym typeface="Calibri"/>
                        </a:rPr>
                        <a:t> </a:t>
                      </a:r>
                      <a:endParaRPr/>
                    </a:p>
                  </a:txBody>
                  <a:tcPr marT="11200" marB="0" marR="11200" marL="112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1" i="0" lang="en-US" sz="1100" u="none" cap="none" strike="noStrike">
                          <a:solidFill>
                            <a:srgbClr val="000000"/>
                          </a:solidFill>
                          <a:latin typeface="Calibri"/>
                          <a:ea typeface="Calibri"/>
                          <a:cs typeface="Calibri"/>
                          <a:sym typeface="Calibri"/>
                        </a:rPr>
                        <a:t> </a:t>
                      </a:r>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1" i="0" lang="en-US" sz="1100" u="none" cap="none" strike="noStrike">
                          <a:solidFill>
                            <a:srgbClr val="000000"/>
                          </a:solidFill>
                          <a:latin typeface="Calibri"/>
                          <a:ea typeface="Calibri"/>
                          <a:cs typeface="Calibri"/>
                          <a:sym typeface="Calibri"/>
                        </a:rPr>
                        <a:t> </a:t>
                      </a:r>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1" i="0" lang="en-US" sz="1100" u="none" cap="none" strike="noStrike">
                          <a:solidFill>
                            <a:srgbClr val="000000"/>
                          </a:solidFill>
                          <a:latin typeface="Calibri"/>
                          <a:ea typeface="Calibri"/>
                          <a:cs typeface="Calibri"/>
                          <a:sym typeface="Calibri"/>
                        </a:rPr>
                        <a:t> </a:t>
                      </a:r>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1" i="0" lang="en-US" sz="1100" u="none" cap="none" strike="noStrike">
                          <a:solidFill>
                            <a:srgbClr val="000000"/>
                          </a:solidFill>
                          <a:latin typeface="Calibri"/>
                          <a:ea typeface="Calibri"/>
                          <a:cs typeface="Calibri"/>
                          <a:sym typeface="Calibri"/>
                        </a:rPr>
                        <a:t> </a:t>
                      </a:r>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1" i="0" lang="en-US" sz="1100" u="none" cap="none" strike="noStrike">
                          <a:solidFill>
                            <a:srgbClr val="000000"/>
                          </a:solidFill>
                          <a:latin typeface="Calibri"/>
                          <a:ea typeface="Calibri"/>
                          <a:cs typeface="Calibri"/>
                          <a:sym typeface="Calibri"/>
                        </a:rPr>
                        <a:t> </a:t>
                      </a:r>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1" i="0" lang="en-US" sz="1100" u="none" cap="none" strike="noStrike">
                          <a:solidFill>
                            <a:srgbClr val="000000"/>
                          </a:solidFill>
                          <a:latin typeface="Calibri"/>
                          <a:ea typeface="Calibri"/>
                          <a:cs typeface="Calibri"/>
                          <a:sym typeface="Calibri"/>
                        </a:rPr>
                        <a:t> </a:t>
                      </a:r>
                      <a:endParaRPr/>
                    </a:p>
                  </a:txBody>
                  <a:tcPr marT="11200" marB="0" marR="11200" marL="112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r>
              <a:tr h="435350">
                <a:tc>
                  <a:txBody>
                    <a:bodyPr/>
                    <a:lstStyle/>
                    <a:p>
                      <a:pPr indent="0" lvl="0" marL="0" marR="0" rtl="0" algn="l">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00" marB="0" marR="11200" marL="112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35350">
                <a:tc>
                  <a:txBody>
                    <a:bodyPr/>
                    <a:lstStyle/>
                    <a:p>
                      <a:pPr indent="0" lvl="0" marL="0" marR="0" rtl="0" algn="l">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00" marB="0" marR="11200" marL="112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35350">
                <a:tc>
                  <a:txBody>
                    <a:bodyPr/>
                    <a:lstStyle/>
                    <a:p>
                      <a:pPr indent="0" lvl="0" marL="0" marR="0" rtl="0" algn="l">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00" marB="0" marR="11200" marL="112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35350">
                <a:tc>
                  <a:txBody>
                    <a:bodyPr/>
                    <a:lstStyle/>
                    <a:p>
                      <a:pPr indent="0" lvl="0" marL="0" marR="0" rtl="0" algn="l">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00" marB="0" marR="11200" marL="112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35350">
                <a:tc>
                  <a:txBody>
                    <a:bodyPr/>
                    <a:lstStyle/>
                    <a:p>
                      <a:pPr indent="0" lvl="0" marL="0" marR="0" rtl="0" algn="l">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00" marB="0" marR="11200" marL="112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35350">
                <a:tc>
                  <a:txBody>
                    <a:bodyPr/>
                    <a:lstStyle/>
                    <a:p>
                      <a:pPr indent="0" lvl="0" marL="0" marR="0" rtl="0" algn="l">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00" marB="0" marR="11200" marL="112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83250">
                <a:tc>
                  <a:txBody>
                    <a:bodyPr/>
                    <a:lstStyle/>
                    <a:p>
                      <a:pPr indent="0" lvl="0" marL="0" marR="0" rtl="0" algn="l">
                        <a:spcBef>
                          <a:spcPts val="0"/>
                        </a:spcBef>
                        <a:spcAft>
                          <a:spcPts val="0"/>
                        </a:spcAft>
                        <a:buNone/>
                      </a:pPr>
                      <a:r>
                        <a:rPr b="0" i="0" lang="en-US" sz="1200" u="none" cap="none" strike="noStrike">
                          <a:solidFill>
                            <a:srgbClr val="000000"/>
                          </a:solidFill>
                          <a:latin typeface="Calibri"/>
                          <a:ea typeface="Calibri"/>
                          <a:cs typeface="Calibri"/>
                          <a:sym typeface="Calibri"/>
                        </a:rPr>
                        <a:t> </a:t>
                      </a:r>
                      <a:endParaRPr/>
                    </a:p>
                  </a:txBody>
                  <a:tcPr marT="11200" marB="0" marR="11200" marL="112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 </a:t>
                      </a:r>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 </a:t>
                      </a:r>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 </a:t>
                      </a:r>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 </a:t>
                      </a:r>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 </a:t>
                      </a:r>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 </a:t>
                      </a:r>
                      <a:endParaRPr/>
                    </a:p>
                  </a:txBody>
                  <a:tcPr marT="11200" marB="0" marR="11200" marL="112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6A6A6"/>
                    </a:solidFill>
                  </a:tcPr>
                </a:tc>
              </a:tr>
              <a:tr h="435350">
                <a:tc>
                  <a:txBody>
                    <a:bodyPr/>
                    <a:lstStyle/>
                    <a:p>
                      <a:pPr indent="0" lvl="0" marL="0" marR="0" rtl="0" algn="l">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00" marB="0" marR="11200" marL="112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435350">
                <a:tc>
                  <a:txBody>
                    <a:bodyPr/>
                    <a:lstStyle/>
                    <a:p>
                      <a:pPr indent="0" lvl="0" marL="0" marR="0" rtl="0" algn="l">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00" marB="0" marR="11200" marL="11200" anchor="ctr">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t/>
                      </a:r>
                      <a:endParaRPr b="1" i="0" sz="1600" u="none" cap="none" strike="noStrike">
                        <a:solidFill>
                          <a:srgbClr val="000000"/>
                        </a:solidFill>
                        <a:latin typeface="Calibri"/>
                        <a:ea typeface="Calibri"/>
                        <a:cs typeface="Calibri"/>
                        <a:sym typeface="Calibri"/>
                      </a:endParaRPr>
                    </a:p>
                  </a:txBody>
                  <a:tcPr marT="11200" marB="0" marR="11200" marL="11200" anchor="ctr">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FFFFFF"/>
                    </a:solidFill>
                  </a:tcPr>
                </a:tc>
              </a:tr>
            </a:tbl>
          </a:graphicData>
        </a:graphic>
      </p:graphicFrame>
      <p:graphicFrame>
        <p:nvGraphicFramePr>
          <p:cNvPr id="538" name="Google Shape;538;p71"/>
          <p:cNvGraphicFramePr/>
          <p:nvPr/>
        </p:nvGraphicFramePr>
        <p:xfrm>
          <a:off x="533400" y="1066800"/>
          <a:ext cx="3000000" cy="3000000"/>
        </p:xfrm>
        <a:graphic>
          <a:graphicData uri="http://schemas.openxmlformats.org/drawingml/2006/table">
            <a:tbl>
              <a:tblPr>
                <a:noFill/>
                <a:tableStyleId>{1553A811-A793-4741-90E0-9402E5C398CE}</a:tableStyleId>
              </a:tblPr>
              <a:tblGrid>
                <a:gridCol w="2224100"/>
              </a:tblGrid>
              <a:tr h="415625">
                <a:tc>
                  <a:txBody>
                    <a:bodyPr/>
                    <a:lstStyle/>
                    <a:p>
                      <a:pPr indent="0" lvl="0" marL="0" marR="0" rtl="0" algn="r">
                        <a:spcBef>
                          <a:spcPts val="0"/>
                        </a:spcBef>
                        <a:spcAft>
                          <a:spcPts val="0"/>
                        </a:spcAft>
                        <a:buNone/>
                      </a:pPr>
                      <a:r>
                        <a:rPr b="0" i="0" lang="en-US" sz="1300" u="none" cap="none" strike="noStrike">
                          <a:solidFill>
                            <a:srgbClr val="000000"/>
                          </a:solidFill>
                          <a:latin typeface="Calibri"/>
                          <a:ea typeface="Calibri"/>
                          <a:cs typeface="Calibri"/>
                          <a:sym typeface="Calibri"/>
                        </a:rPr>
                        <a:t> </a:t>
                      </a:r>
                      <a:endParaRPr/>
                    </a:p>
                  </a:txBody>
                  <a:tcPr marT="11350" marB="0" marR="11350" marL="11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5625">
                <a:tc>
                  <a:txBody>
                    <a:bodyPr/>
                    <a:lstStyle/>
                    <a:p>
                      <a:pPr indent="0" lvl="0" marL="0" marR="0" rtl="0" algn="r">
                        <a:spcBef>
                          <a:spcPts val="0"/>
                        </a:spcBef>
                        <a:spcAft>
                          <a:spcPts val="0"/>
                        </a:spcAft>
                        <a:buNone/>
                      </a:pPr>
                      <a:r>
                        <a:rPr b="0" i="0" lang="en-US" sz="1300" u="none" cap="none" strike="noStrike">
                          <a:solidFill>
                            <a:srgbClr val="000000"/>
                          </a:solidFill>
                          <a:latin typeface="Calibri"/>
                          <a:ea typeface="Calibri"/>
                          <a:cs typeface="Calibri"/>
                          <a:sym typeface="Calibri"/>
                        </a:rPr>
                        <a:t> </a:t>
                      </a:r>
                      <a:endParaRPr/>
                    </a:p>
                  </a:txBody>
                  <a:tcPr marT="11350" marB="0" marR="11350" marL="11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562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Strong design</a:t>
                      </a:r>
                      <a:endParaRPr/>
                    </a:p>
                  </a:txBody>
                  <a:tcPr marT="11350" marB="0" marR="11350" marL="11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562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Meets standard</a:t>
                      </a:r>
                      <a:endParaRPr/>
                    </a:p>
                  </a:txBody>
                  <a:tcPr marT="11350" marB="0" marR="11350" marL="11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562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Nearly meets standard</a:t>
                      </a:r>
                      <a:endParaRPr/>
                    </a:p>
                  </a:txBody>
                  <a:tcPr marT="11350" marB="0" marR="11350" marL="11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562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Partly meets standard</a:t>
                      </a:r>
                      <a:endParaRPr/>
                    </a:p>
                  </a:txBody>
                  <a:tcPr marT="11350" marB="0" marR="11350" marL="11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562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Meets a small part of standard</a:t>
                      </a:r>
                      <a:endParaRPr/>
                    </a:p>
                  </a:txBody>
                  <a:tcPr marT="11350" marB="0" marR="11350" marL="11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562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Does not meet standard</a:t>
                      </a:r>
                      <a:endParaRPr/>
                    </a:p>
                  </a:txBody>
                  <a:tcPr marT="11350" marB="0" marR="11350" marL="11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5625">
                <a:tc>
                  <a:txBody>
                    <a:bodyPr/>
                    <a:lstStyle/>
                    <a:p>
                      <a:pPr indent="0" lvl="0" marL="0" marR="0" rtl="0" algn="l">
                        <a:spcBef>
                          <a:spcPts val="0"/>
                        </a:spcBef>
                        <a:spcAft>
                          <a:spcPts val="0"/>
                        </a:spcAft>
                        <a:buNone/>
                      </a:pPr>
                      <a:r>
                        <a:rPr b="0" i="0" lang="en-US" sz="1300" u="none" cap="none" strike="noStrike">
                          <a:solidFill>
                            <a:srgbClr val="000000"/>
                          </a:solidFill>
                          <a:latin typeface="Calibri"/>
                          <a:ea typeface="Calibri"/>
                          <a:cs typeface="Calibri"/>
                          <a:sym typeface="Calibri"/>
                        </a:rPr>
                        <a:t> </a:t>
                      </a:r>
                      <a:endParaRPr/>
                    </a:p>
                  </a:txBody>
                  <a:tcPr marT="11350" marB="0" marR="11350" marL="11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562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Nearly meets to strong design</a:t>
                      </a:r>
                      <a:endParaRPr/>
                    </a:p>
                  </a:txBody>
                  <a:tcPr marT="11350" marB="0" marR="11350" marL="11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5625">
                <a:tc>
                  <a:txBody>
                    <a:bodyPr/>
                    <a:lstStyle/>
                    <a:p>
                      <a:pPr indent="0" lvl="0" marL="0" marR="0" rtl="0" algn="l">
                        <a:spcBef>
                          <a:spcPts val="0"/>
                        </a:spcBef>
                        <a:spcAft>
                          <a:spcPts val="0"/>
                        </a:spcAft>
                        <a:buNone/>
                      </a:pPr>
                      <a:r>
                        <a:rPr b="1" i="0" lang="en-US" sz="1300" u="none" cap="none" strike="noStrike">
                          <a:solidFill>
                            <a:srgbClr val="000000"/>
                          </a:solidFill>
                          <a:latin typeface="Calibri"/>
                          <a:ea typeface="Calibri"/>
                          <a:cs typeface="Calibri"/>
                          <a:sym typeface="Calibri"/>
                        </a:rPr>
                        <a:t>Does not meet to partly meets</a:t>
                      </a:r>
                      <a:endParaRPr/>
                    </a:p>
                  </a:txBody>
                  <a:tcPr marT="11350" marB="0" marR="11350" marL="11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39" name="Google Shape;539;p71"/>
          <p:cNvGraphicFramePr/>
          <p:nvPr/>
        </p:nvGraphicFramePr>
        <p:xfrm>
          <a:off x="430213" y="1192213"/>
          <a:ext cx="3000000" cy="3000000"/>
        </p:xfrm>
        <a:graphic>
          <a:graphicData uri="http://schemas.openxmlformats.org/drawingml/2006/table">
            <a:tbl>
              <a:tblPr>
                <a:noFill/>
                <a:tableStyleId>{1553A811-A793-4741-90E0-9402E5C398CE}</a:tableStyleId>
              </a:tblPr>
              <a:tblGrid>
                <a:gridCol w="2461425"/>
                <a:gridCol w="966975"/>
                <a:gridCol w="1054900"/>
                <a:gridCol w="1054900"/>
                <a:gridCol w="966975"/>
                <a:gridCol w="966975"/>
                <a:gridCol w="966975"/>
              </a:tblGrid>
              <a:tr h="407975">
                <a:tc>
                  <a:txBody>
                    <a:bodyPr/>
                    <a:lstStyle/>
                    <a:p>
                      <a:pPr indent="0" lvl="0" marL="0" marR="0" rtl="0" algn="r">
                        <a:spcBef>
                          <a:spcPts val="0"/>
                        </a:spcBef>
                        <a:spcAft>
                          <a:spcPts val="0"/>
                        </a:spcAft>
                        <a:buNone/>
                      </a:pPr>
                      <a:r>
                        <a:rPr b="0" i="0" lang="en-US" sz="1300" u="none" cap="none" strike="noStrike">
                          <a:solidFill>
                            <a:srgbClr val="000000"/>
                          </a:solidFill>
                          <a:latin typeface="Calibri"/>
                          <a:ea typeface="Calibri"/>
                          <a:cs typeface="Calibri"/>
                          <a:sym typeface="Calibri"/>
                        </a:rPr>
                        <a:t> </a:t>
                      </a:r>
                      <a:endParaRPr/>
                    </a:p>
                  </a:txBody>
                  <a:tcPr marT="11575" marB="0" marR="11575" marL="1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300" u="none" cap="none" strike="noStrike">
                          <a:solidFill>
                            <a:srgbClr val="000000"/>
                          </a:solidFill>
                          <a:latin typeface="Calibri"/>
                          <a:ea typeface="Calibri"/>
                          <a:cs typeface="Calibri"/>
                          <a:sym typeface="Calibri"/>
                        </a:rPr>
                        <a:t>Early Reading</a:t>
                      </a:r>
                      <a:endParaRPr/>
                    </a:p>
                  </a:txBody>
                  <a:tcPr marT="11575" marB="0"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300" u="none" cap="none" strike="noStrike">
                          <a:solidFill>
                            <a:srgbClr val="000000"/>
                          </a:solidFill>
                          <a:latin typeface="Calibri"/>
                          <a:ea typeface="Calibri"/>
                          <a:cs typeface="Calibri"/>
                          <a:sym typeface="Calibri"/>
                        </a:rPr>
                        <a:t>Elementary Mathematics</a:t>
                      </a:r>
                      <a:endParaRPr/>
                    </a:p>
                  </a:txBody>
                  <a:tcPr marT="11575" marB="0" marR="11575" marL="1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300" u="none" cap="none" strike="noStrike">
                          <a:solidFill>
                            <a:srgbClr val="000000"/>
                          </a:solidFill>
                          <a:latin typeface="Calibri"/>
                          <a:ea typeface="Calibri"/>
                          <a:cs typeface="Calibri"/>
                          <a:sym typeface="Calibri"/>
                        </a:rPr>
                        <a:t>Classroom Management</a:t>
                      </a:r>
                      <a:endParaRPr/>
                    </a:p>
                  </a:txBody>
                  <a:tcPr marT="11575" marB="0" marR="11575" marL="1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300" u="none" cap="none" strike="noStrike">
                          <a:solidFill>
                            <a:srgbClr val="000000"/>
                          </a:solidFill>
                          <a:latin typeface="Calibri"/>
                          <a:ea typeface="Calibri"/>
                          <a:cs typeface="Calibri"/>
                          <a:sym typeface="Calibri"/>
                        </a:rPr>
                        <a:t>Lesson Planning</a:t>
                      </a:r>
                      <a:endParaRPr/>
                    </a:p>
                  </a:txBody>
                  <a:tcPr marT="11575" marB="0" marR="11575" marL="1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300" u="none" cap="none" strike="noStrike">
                          <a:solidFill>
                            <a:srgbClr val="000000"/>
                          </a:solidFill>
                          <a:latin typeface="Calibri"/>
                          <a:ea typeface="Calibri"/>
                          <a:cs typeface="Calibri"/>
                          <a:sym typeface="Calibri"/>
                        </a:rPr>
                        <a:t>Assessment and Data</a:t>
                      </a:r>
                      <a:endParaRPr/>
                    </a:p>
                  </a:txBody>
                  <a:tcPr marT="11575" marB="0" marR="11575" marL="1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300" u="none" cap="none" strike="noStrike">
                          <a:solidFill>
                            <a:srgbClr val="000000"/>
                          </a:solidFill>
                          <a:latin typeface="Calibri"/>
                          <a:ea typeface="Calibri"/>
                          <a:cs typeface="Calibri"/>
                          <a:sym typeface="Calibri"/>
                        </a:rPr>
                        <a:t>Student Teaching</a:t>
                      </a:r>
                      <a:endParaRPr/>
                    </a:p>
                  </a:txBody>
                  <a:tcPr marT="11575" marB="0" marR="11575" marL="1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40" name="Google Shape;540;p71"/>
          <p:cNvSpPr txBox="1"/>
          <p:nvPr/>
        </p:nvSpPr>
        <p:spPr>
          <a:xfrm>
            <a:off x="304800" y="6000750"/>
            <a:ext cx="8705850" cy="4000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000">
                <a:solidFill>
                  <a:schemeClr val="lt1"/>
                </a:solidFill>
                <a:latin typeface="Arial"/>
                <a:ea typeface="Arial"/>
                <a:cs typeface="Arial"/>
                <a:sym typeface="Arial"/>
              </a:rPr>
              <a:t>2014 Teacher Prep Review, </a:t>
            </a:r>
            <a:r>
              <a:rPr lang="en-US" sz="2000">
                <a:solidFill>
                  <a:schemeClr val="lt1"/>
                </a:solidFill>
                <a:latin typeface="Arial"/>
                <a:ea typeface="Arial"/>
                <a:cs typeface="Arial"/>
                <a:sym typeface="Arial"/>
              </a:rPr>
              <a:t>National Council on Teacher Quality</a:t>
            </a:r>
            <a:endParaRPr/>
          </a:p>
        </p:txBody>
      </p:sp>
      <p:graphicFrame>
        <p:nvGraphicFramePr>
          <p:cNvPr id="541" name="Google Shape;541;p71"/>
          <p:cNvGraphicFramePr/>
          <p:nvPr/>
        </p:nvGraphicFramePr>
        <p:xfrm>
          <a:off x="2895600" y="1066800"/>
          <a:ext cx="3000000" cy="3000000"/>
        </p:xfrm>
        <a:graphic>
          <a:graphicData uri="http://schemas.openxmlformats.org/drawingml/2006/table">
            <a:tbl>
              <a:tblPr>
                <a:noFill/>
                <a:tableStyleId>{1553A811-A793-4741-90E0-9402E5C398CE}</a:tableStyleId>
              </a:tblPr>
              <a:tblGrid>
                <a:gridCol w="868375"/>
              </a:tblGrid>
              <a:tr h="587925">
                <a:tc>
                  <a:txBody>
                    <a:bodyPr/>
                    <a:lstStyle/>
                    <a:p>
                      <a:pPr indent="0" lvl="0" marL="0" marR="0" rtl="0" algn="ctr">
                        <a:spcBef>
                          <a:spcPts val="0"/>
                        </a:spcBef>
                        <a:spcAft>
                          <a:spcPts val="0"/>
                        </a:spcAft>
                        <a:buNone/>
                      </a:pPr>
                      <a:r>
                        <a:t/>
                      </a:r>
                      <a:endParaRPr b="1" i="0" sz="1200" u="none" cap="none" strike="noStrike">
                        <a:solidFill>
                          <a:schemeClr val="lt1"/>
                        </a:solidFill>
                        <a:latin typeface="Calibri"/>
                        <a:ea typeface="Calibri"/>
                        <a:cs typeface="Calibri"/>
                        <a:sym typeface="Calibri"/>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8525">
                <a:tc>
                  <a:txBody>
                    <a:bodyPr/>
                    <a:lstStyle/>
                    <a:p>
                      <a:pPr indent="0" lvl="0" marL="0" marR="0" rtl="0" algn="ctr">
                        <a:spcBef>
                          <a:spcPts val="0"/>
                        </a:spcBef>
                        <a:spcAft>
                          <a:spcPts val="0"/>
                        </a:spcAft>
                        <a:buNone/>
                      </a:pPr>
                      <a:r>
                        <a:rPr b="1" i="0" lang="en-US" sz="1100" u="none" cap="none" strike="noStrike">
                          <a:solidFill>
                            <a:srgbClr val="000000"/>
                          </a:solidFill>
                          <a:latin typeface="Calibri"/>
                          <a:ea typeface="Calibri"/>
                          <a:cs typeface="Calibri"/>
                          <a:sym typeface="Calibri"/>
                        </a:rPr>
                        <a:t> </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0%</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16%</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19%</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11%</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22%</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32%</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3075">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 </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35%</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65%</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42" name="Google Shape;542;p71"/>
          <p:cNvGraphicFramePr/>
          <p:nvPr/>
        </p:nvGraphicFramePr>
        <p:xfrm>
          <a:off x="3886200" y="1066800"/>
          <a:ext cx="3000000" cy="3000000"/>
        </p:xfrm>
        <a:graphic>
          <a:graphicData uri="http://schemas.openxmlformats.org/drawingml/2006/table">
            <a:tbl>
              <a:tblPr>
                <a:noFill/>
                <a:tableStyleId>{1553A811-A793-4741-90E0-9402E5C398CE}</a:tableStyleId>
              </a:tblPr>
              <a:tblGrid>
                <a:gridCol w="947750"/>
              </a:tblGrid>
              <a:tr h="587925">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8525">
                <a:tc>
                  <a:txBody>
                    <a:bodyPr/>
                    <a:lstStyle/>
                    <a:p>
                      <a:pPr indent="0" lvl="0" marL="0" marR="0" rtl="0" algn="ctr">
                        <a:spcBef>
                          <a:spcPts val="0"/>
                        </a:spcBef>
                        <a:spcAft>
                          <a:spcPts val="0"/>
                        </a:spcAft>
                        <a:buNone/>
                      </a:pPr>
                      <a:r>
                        <a:rPr b="1" i="0" lang="en-US" sz="1100" u="none" cap="none" strike="noStrike">
                          <a:solidFill>
                            <a:srgbClr val="000000"/>
                          </a:solidFill>
                          <a:latin typeface="Calibri"/>
                          <a:ea typeface="Calibri"/>
                          <a:cs typeface="Calibri"/>
                          <a:sym typeface="Calibri"/>
                        </a:rPr>
                        <a:t> </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0%</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5%</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16%</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6%</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20%</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54%</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3075">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 </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21%</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80%</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43" name="Google Shape;543;p71"/>
          <p:cNvGraphicFramePr/>
          <p:nvPr/>
        </p:nvGraphicFramePr>
        <p:xfrm>
          <a:off x="4953000" y="1057275"/>
          <a:ext cx="3000000" cy="3000000"/>
        </p:xfrm>
        <a:graphic>
          <a:graphicData uri="http://schemas.openxmlformats.org/drawingml/2006/table">
            <a:tbl>
              <a:tblPr>
                <a:noFill/>
                <a:tableStyleId>{1553A811-A793-4741-90E0-9402E5C398CE}</a:tableStyleId>
              </a:tblPr>
              <a:tblGrid>
                <a:gridCol w="947750"/>
              </a:tblGrid>
              <a:tr h="587925">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8525">
                <a:tc>
                  <a:txBody>
                    <a:bodyPr/>
                    <a:lstStyle/>
                    <a:p>
                      <a:pPr indent="0" lvl="0" marL="0" marR="0" rtl="0" algn="ctr">
                        <a:spcBef>
                          <a:spcPts val="0"/>
                        </a:spcBef>
                        <a:spcAft>
                          <a:spcPts val="0"/>
                        </a:spcAft>
                        <a:buNone/>
                      </a:pPr>
                      <a:r>
                        <a:rPr b="1" i="0" lang="en-US" sz="1100" u="none" cap="none" strike="noStrike">
                          <a:solidFill>
                            <a:srgbClr val="000000"/>
                          </a:solidFill>
                          <a:latin typeface="Calibri"/>
                          <a:ea typeface="Calibri"/>
                          <a:cs typeface="Calibri"/>
                          <a:sym typeface="Calibri"/>
                        </a:rPr>
                        <a:t> </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0%</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15%</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24%</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25%</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21%</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15%</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3075">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 </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39%</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61%</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44" name="Google Shape;544;p71"/>
          <p:cNvGraphicFramePr/>
          <p:nvPr/>
        </p:nvGraphicFramePr>
        <p:xfrm>
          <a:off x="6019800" y="1066800"/>
          <a:ext cx="3000000" cy="3000000"/>
        </p:xfrm>
        <a:graphic>
          <a:graphicData uri="http://schemas.openxmlformats.org/drawingml/2006/table">
            <a:tbl>
              <a:tblPr>
                <a:noFill/>
                <a:tableStyleId>{1553A811-A793-4741-90E0-9402E5C398CE}</a:tableStyleId>
              </a:tblPr>
              <a:tblGrid>
                <a:gridCol w="868375"/>
              </a:tblGrid>
              <a:tr h="587925">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8525">
                <a:tc>
                  <a:txBody>
                    <a:bodyPr/>
                    <a:lstStyle/>
                    <a:p>
                      <a:pPr indent="0" lvl="0" marL="0" marR="0" rtl="0" algn="ctr">
                        <a:spcBef>
                          <a:spcPts val="0"/>
                        </a:spcBef>
                        <a:spcAft>
                          <a:spcPts val="0"/>
                        </a:spcAft>
                        <a:buNone/>
                      </a:pPr>
                      <a:r>
                        <a:rPr b="1" i="0" lang="en-US" sz="1100" u="none" cap="none" strike="noStrike">
                          <a:solidFill>
                            <a:srgbClr val="000000"/>
                          </a:solidFill>
                          <a:latin typeface="Calibri"/>
                          <a:ea typeface="Calibri"/>
                          <a:cs typeface="Calibri"/>
                          <a:sym typeface="Calibri"/>
                        </a:rPr>
                        <a:t> </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0%</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14%</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27%</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23%</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35%</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3075">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 </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15%</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78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85%</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45" name="Google Shape;545;p71"/>
          <p:cNvGraphicFramePr/>
          <p:nvPr/>
        </p:nvGraphicFramePr>
        <p:xfrm>
          <a:off x="6980238" y="1057275"/>
          <a:ext cx="3000000" cy="3000000"/>
        </p:xfrm>
        <a:graphic>
          <a:graphicData uri="http://schemas.openxmlformats.org/drawingml/2006/table">
            <a:tbl>
              <a:tblPr>
                <a:noFill/>
                <a:tableStyleId>{1553A811-A793-4741-90E0-9402E5C398CE}</a:tableStyleId>
              </a:tblPr>
              <a:tblGrid>
                <a:gridCol w="868350"/>
              </a:tblGrid>
              <a:tr h="585200">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8650">
                <a:tc>
                  <a:txBody>
                    <a:bodyPr/>
                    <a:lstStyle/>
                    <a:p>
                      <a:pPr indent="0" lvl="0" marL="0" marR="0" rtl="0" algn="ctr">
                        <a:spcBef>
                          <a:spcPts val="0"/>
                        </a:spcBef>
                        <a:spcAft>
                          <a:spcPts val="0"/>
                        </a:spcAft>
                        <a:buNone/>
                      </a:pPr>
                      <a:r>
                        <a:rPr b="1" i="0" lang="en-US" sz="1100" u="none" cap="none" strike="noStrike">
                          <a:solidFill>
                            <a:srgbClr val="000000"/>
                          </a:solidFill>
                          <a:latin typeface="Calibri"/>
                          <a:ea typeface="Calibri"/>
                          <a:cs typeface="Calibri"/>
                          <a:sym typeface="Calibri"/>
                        </a:rPr>
                        <a:t> </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0%</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22%</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54%</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14%</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8%</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3275">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 </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24%</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76%</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546" name="Google Shape;546;p71"/>
          <p:cNvGraphicFramePr/>
          <p:nvPr/>
        </p:nvGraphicFramePr>
        <p:xfrm>
          <a:off x="7924800" y="1057275"/>
          <a:ext cx="3000000" cy="3000000"/>
        </p:xfrm>
        <a:graphic>
          <a:graphicData uri="http://schemas.openxmlformats.org/drawingml/2006/table">
            <a:tbl>
              <a:tblPr>
                <a:noFill/>
                <a:tableStyleId>{1553A811-A793-4741-90E0-9402E5C398CE}</a:tableStyleId>
              </a:tblPr>
              <a:tblGrid>
                <a:gridCol w="868375"/>
              </a:tblGrid>
              <a:tr h="585200">
                <a:tc>
                  <a:txBody>
                    <a:bodyPr/>
                    <a:lstStyle/>
                    <a:p>
                      <a:pPr indent="0" lvl="0" marL="0" marR="0" rtl="0" algn="ctr">
                        <a:spcBef>
                          <a:spcPts val="0"/>
                        </a:spcBef>
                        <a:spcAft>
                          <a:spcPts val="0"/>
                        </a:spcAft>
                        <a:buNone/>
                      </a:pPr>
                      <a:r>
                        <a:t/>
                      </a:r>
                      <a:endParaRPr b="1" i="0" sz="1200" u="none" cap="none" strike="noStrike">
                        <a:solidFill>
                          <a:srgbClr val="000000"/>
                        </a:solidFill>
                        <a:latin typeface="Calibri"/>
                        <a:ea typeface="Calibri"/>
                        <a:cs typeface="Calibri"/>
                        <a:sym typeface="Calibri"/>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98650">
                <a:tc>
                  <a:txBody>
                    <a:bodyPr/>
                    <a:lstStyle/>
                    <a:p>
                      <a:pPr indent="0" lvl="0" marL="0" marR="0" rtl="0" algn="ctr">
                        <a:spcBef>
                          <a:spcPts val="0"/>
                        </a:spcBef>
                        <a:spcAft>
                          <a:spcPts val="0"/>
                        </a:spcAft>
                        <a:buNone/>
                      </a:pPr>
                      <a:r>
                        <a:rPr b="1" i="0" lang="en-US" sz="1100" u="none" cap="none" strike="noStrike">
                          <a:solidFill>
                            <a:srgbClr val="000000"/>
                          </a:solidFill>
                          <a:latin typeface="Calibri"/>
                          <a:ea typeface="Calibri"/>
                          <a:cs typeface="Calibri"/>
                          <a:sym typeface="Calibri"/>
                        </a:rPr>
                        <a:t> </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0%</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32%</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0%</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26%</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0%</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42%</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3275">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 </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32%</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100">
                <a:tc>
                  <a:txBody>
                    <a:bodyPr/>
                    <a:lstStyle/>
                    <a:p>
                      <a:pPr indent="0" lvl="0" marL="0" marR="0" rtl="0" algn="ctr">
                        <a:spcBef>
                          <a:spcPts val="0"/>
                        </a:spcBef>
                        <a:spcAft>
                          <a:spcPts val="0"/>
                        </a:spcAft>
                        <a:buNone/>
                      </a:pPr>
                      <a:r>
                        <a:rPr b="1" i="0" lang="en-US" sz="1600" u="none" cap="none" strike="noStrike">
                          <a:solidFill>
                            <a:srgbClr val="000000"/>
                          </a:solidFill>
                          <a:latin typeface="Calibri"/>
                          <a:ea typeface="Calibri"/>
                          <a:cs typeface="Calibri"/>
                          <a:sym typeface="Calibri"/>
                        </a:rPr>
                        <a:t>68%</a:t>
                      </a:r>
                      <a:endParaRPr/>
                    </a:p>
                  </a:txBody>
                  <a:tcPr marT="11275" marB="0" marR="11275" marL="11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47" name="Google Shape;547;p71"/>
          <p:cNvSpPr txBox="1"/>
          <p:nvPr/>
        </p:nvSpPr>
        <p:spPr>
          <a:xfrm>
            <a:off x="447675" y="76200"/>
            <a:ext cx="8686800" cy="646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a:solidFill>
                  <a:srgbClr val="FFFF00"/>
                </a:solidFill>
                <a:latin typeface="Arial"/>
                <a:ea typeface="Arial"/>
                <a:cs typeface="Arial"/>
                <a:sym typeface="Arial"/>
              </a:rPr>
              <a:t>5.  PREPARATION</a:t>
            </a:r>
            <a:endParaRPr sz="3600">
              <a:solidFill>
                <a:schemeClr val="lt1"/>
              </a:solidFill>
              <a:latin typeface="Arial"/>
              <a:ea typeface="Arial"/>
              <a:cs typeface="Arial"/>
              <a:sym typeface="Arial"/>
            </a:endParaRPr>
          </a:p>
        </p:txBody>
      </p:sp>
      <p:sp>
        <p:nvSpPr>
          <p:cNvPr id="548" name="Google Shape;548;p71"/>
          <p:cNvSpPr/>
          <p:nvPr/>
        </p:nvSpPr>
        <p:spPr>
          <a:xfrm>
            <a:off x="7924800" y="2286000"/>
            <a:ext cx="914400" cy="914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49" name="Google Shape;549;p71"/>
          <p:cNvSpPr/>
          <p:nvPr/>
        </p:nvSpPr>
        <p:spPr>
          <a:xfrm>
            <a:off x="6934200" y="2286000"/>
            <a:ext cx="914400" cy="914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50" name="Google Shape;550;p71"/>
          <p:cNvSpPr/>
          <p:nvPr/>
        </p:nvSpPr>
        <p:spPr>
          <a:xfrm>
            <a:off x="4953000" y="2286000"/>
            <a:ext cx="914400" cy="914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551" name="Google Shape;551;p71"/>
          <p:cNvSpPr/>
          <p:nvPr/>
        </p:nvSpPr>
        <p:spPr>
          <a:xfrm>
            <a:off x="2895600" y="2286000"/>
            <a:ext cx="914400" cy="9144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2"/>
          <p:cNvSpPr txBox="1"/>
          <p:nvPr/>
        </p:nvSpPr>
        <p:spPr>
          <a:xfrm>
            <a:off x="5638800" y="1143000"/>
            <a:ext cx="3505200" cy="15700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Teacher Attrition and Mobility: Results from the </a:t>
            </a:r>
            <a:r>
              <a:rPr b="1" lang="en-US" sz="2400">
                <a:solidFill>
                  <a:srgbClr val="FFFF00"/>
                </a:solidFill>
                <a:latin typeface="Arial"/>
                <a:ea typeface="Arial"/>
                <a:cs typeface="Arial"/>
                <a:sym typeface="Arial"/>
              </a:rPr>
              <a:t>2012–13 </a:t>
            </a:r>
            <a:r>
              <a:rPr lang="en-US" sz="1800">
                <a:solidFill>
                  <a:schemeClr val="lt1"/>
                </a:solidFill>
                <a:latin typeface="Arial"/>
                <a:ea typeface="Arial"/>
                <a:cs typeface="Arial"/>
                <a:sym typeface="Arial"/>
              </a:rPr>
              <a:t>Teacher Follow-up Survey, National Center for Education Statistics (2014)</a:t>
            </a:r>
            <a:endParaRPr/>
          </a:p>
        </p:txBody>
      </p:sp>
      <p:sp>
        <p:nvSpPr>
          <p:cNvPr id="557" name="Google Shape;557;p72"/>
          <p:cNvSpPr txBox="1"/>
          <p:nvPr/>
        </p:nvSpPr>
        <p:spPr>
          <a:xfrm>
            <a:off x="2590800" y="76200"/>
            <a:ext cx="3408363" cy="646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rgbClr val="FFFF00"/>
                </a:solidFill>
                <a:latin typeface="Arial"/>
                <a:ea typeface="Arial"/>
                <a:cs typeface="Arial"/>
                <a:sym typeface="Arial"/>
              </a:rPr>
              <a:t>6.  TURNOVER</a:t>
            </a:r>
            <a:endParaRPr sz="3600">
              <a:solidFill>
                <a:schemeClr val="lt1"/>
              </a:solidFill>
              <a:latin typeface="Arial"/>
              <a:ea typeface="Arial"/>
              <a:cs typeface="Arial"/>
              <a:sym typeface="Arial"/>
            </a:endParaRPr>
          </a:p>
        </p:txBody>
      </p:sp>
      <p:pic>
        <p:nvPicPr>
          <p:cNvPr id="558" name="Google Shape;558;p72"/>
          <p:cNvPicPr preferRelativeResize="0"/>
          <p:nvPr/>
        </p:nvPicPr>
        <p:blipFill rotWithShape="1">
          <a:blip r:embed="rId3">
            <a:alphaModFix/>
          </a:blip>
          <a:srcRect b="0" l="0" r="0" t="0"/>
          <a:stretch/>
        </p:blipFill>
        <p:spPr>
          <a:xfrm>
            <a:off x="152400" y="914400"/>
            <a:ext cx="4953000" cy="3581400"/>
          </a:xfrm>
          <a:prstGeom prst="rect">
            <a:avLst/>
          </a:prstGeom>
          <a:noFill/>
          <a:ln>
            <a:noFill/>
          </a:ln>
        </p:spPr>
      </p:pic>
      <p:pic>
        <p:nvPicPr>
          <p:cNvPr id="559" name="Google Shape;559;p72"/>
          <p:cNvPicPr preferRelativeResize="0"/>
          <p:nvPr/>
        </p:nvPicPr>
        <p:blipFill rotWithShape="1">
          <a:blip r:embed="rId4">
            <a:alphaModFix/>
          </a:blip>
          <a:srcRect b="0" l="0" r="0" t="0"/>
          <a:stretch/>
        </p:blipFill>
        <p:spPr>
          <a:xfrm>
            <a:off x="4419600" y="4572000"/>
            <a:ext cx="4652963" cy="2057400"/>
          </a:xfrm>
          <a:prstGeom prst="rect">
            <a:avLst/>
          </a:prstGeom>
          <a:noFill/>
          <a:ln>
            <a:noFill/>
          </a:ln>
        </p:spPr>
      </p:pic>
      <p:sp>
        <p:nvSpPr>
          <p:cNvPr id="560" name="Google Shape;560;p72"/>
          <p:cNvSpPr/>
          <p:nvPr/>
        </p:nvSpPr>
        <p:spPr>
          <a:xfrm>
            <a:off x="8001000" y="6096000"/>
            <a:ext cx="1028700" cy="5334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latin typeface="Times New Roman"/>
              <a:ea typeface="Times New Roman"/>
              <a:cs typeface="Times New Roman"/>
              <a:sym typeface="Times New Roman"/>
            </a:endParaRPr>
          </a:p>
        </p:txBody>
      </p:sp>
      <p:sp>
        <p:nvSpPr>
          <p:cNvPr id="561" name="Google Shape;561;p72"/>
          <p:cNvSpPr/>
          <p:nvPr/>
        </p:nvSpPr>
        <p:spPr>
          <a:xfrm>
            <a:off x="6858000" y="6096000"/>
            <a:ext cx="1028700" cy="5334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latin typeface="Times New Roman"/>
              <a:ea typeface="Times New Roman"/>
              <a:cs typeface="Times New Roman"/>
              <a:sym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73"/>
          <p:cNvSpPr txBox="1"/>
          <p:nvPr/>
        </p:nvSpPr>
        <p:spPr>
          <a:xfrm>
            <a:off x="6019800" y="762000"/>
            <a:ext cx="3124200" cy="1846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Principal Attrition and Mobility: Results from the </a:t>
            </a:r>
            <a:r>
              <a:rPr lang="en-US" sz="2400">
                <a:solidFill>
                  <a:srgbClr val="FFFF00"/>
                </a:solidFill>
                <a:latin typeface="Arial"/>
                <a:ea typeface="Arial"/>
                <a:cs typeface="Arial"/>
                <a:sym typeface="Arial"/>
              </a:rPr>
              <a:t>2012–13 </a:t>
            </a:r>
            <a:r>
              <a:rPr lang="en-US" sz="1800">
                <a:solidFill>
                  <a:schemeClr val="lt1"/>
                </a:solidFill>
                <a:latin typeface="Arial"/>
                <a:ea typeface="Arial"/>
                <a:cs typeface="Arial"/>
                <a:sym typeface="Arial"/>
              </a:rPr>
              <a:t>Principal Follow-up Survey, National Center for Education Statistics (2014)</a:t>
            </a:r>
            <a:endParaRPr/>
          </a:p>
        </p:txBody>
      </p:sp>
      <p:sp>
        <p:nvSpPr>
          <p:cNvPr id="567" name="Google Shape;567;p73"/>
          <p:cNvSpPr txBox="1"/>
          <p:nvPr/>
        </p:nvSpPr>
        <p:spPr>
          <a:xfrm>
            <a:off x="2590800" y="76200"/>
            <a:ext cx="3408363" cy="646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rgbClr val="FFFF00"/>
                </a:solidFill>
                <a:latin typeface="Arial"/>
                <a:ea typeface="Arial"/>
                <a:cs typeface="Arial"/>
                <a:sym typeface="Arial"/>
              </a:rPr>
              <a:t>6.  TURNOVER</a:t>
            </a:r>
            <a:endParaRPr sz="3600">
              <a:solidFill>
                <a:schemeClr val="lt1"/>
              </a:solidFill>
              <a:latin typeface="Arial"/>
              <a:ea typeface="Arial"/>
              <a:cs typeface="Arial"/>
              <a:sym typeface="Arial"/>
            </a:endParaRPr>
          </a:p>
        </p:txBody>
      </p:sp>
      <p:pic>
        <p:nvPicPr>
          <p:cNvPr id="568" name="Google Shape;568;p73"/>
          <p:cNvPicPr preferRelativeResize="0"/>
          <p:nvPr/>
        </p:nvPicPr>
        <p:blipFill rotWithShape="1">
          <a:blip r:embed="rId3">
            <a:alphaModFix/>
          </a:blip>
          <a:srcRect b="0" l="0" r="0" t="0"/>
          <a:stretch/>
        </p:blipFill>
        <p:spPr>
          <a:xfrm>
            <a:off x="152400" y="762000"/>
            <a:ext cx="5588000" cy="3517900"/>
          </a:xfrm>
          <a:prstGeom prst="rect">
            <a:avLst/>
          </a:prstGeom>
          <a:noFill/>
          <a:ln>
            <a:noFill/>
          </a:ln>
        </p:spPr>
      </p:pic>
      <p:pic>
        <p:nvPicPr>
          <p:cNvPr id="569" name="Google Shape;569;p73"/>
          <p:cNvPicPr preferRelativeResize="0"/>
          <p:nvPr/>
        </p:nvPicPr>
        <p:blipFill rotWithShape="1">
          <a:blip r:embed="rId4">
            <a:alphaModFix/>
          </a:blip>
          <a:srcRect b="0" l="0" r="0" t="0"/>
          <a:stretch/>
        </p:blipFill>
        <p:spPr>
          <a:xfrm>
            <a:off x="3276600" y="4495800"/>
            <a:ext cx="5689600" cy="2044700"/>
          </a:xfrm>
          <a:prstGeom prst="rect">
            <a:avLst/>
          </a:prstGeom>
          <a:noFill/>
          <a:ln>
            <a:noFill/>
          </a:ln>
        </p:spPr>
      </p:pic>
      <p:sp>
        <p:nvSpPr>
          <p:cNvPr id="570" name="Google Shape;570;p73"/>
          <p:cNvSpPr/>
          <p:nvPr/>
        </p:nvSpPr>
        <p:spPr>
          <a:xfrm>
            <a:off x="685800" y="1676400"/>
            <a:ext cx="609600" cy="6096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latin typeface="Times New Roman"/>
              <a:ea typeface="Times New Roman"/>
              <a:cs typeface="Times New Roman"/>
              <a:sym typeface="Times New Roman"/>
            </a:endParaRPr>
          </a:p>
        </p:txBody>
      </p:sp>
      <p:sp>
        <p:nvSpPr>
          <p:cNvPr id="571" name="Google Shape;571;p73"/>
          <p:cNvSpPr/>
          <p:nvPr/>
        </p:nvSpPr>
        <p:spPr>
          <a:xfrm>
            <a:off x="4724400" y="4876800"/>
            <a:ext cx="838200" cy="4572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latin typeface="Times New Roman"/>
              <a:ea typeface="Times New Roman"/>
              <a:cs typeface="Times New Roman"/>
              <a:sym typeface="Times New Roman"/>
            </a:endParaRPr>
          </a:p>
        </p:txBody>
      </p:sp>
      <p:sp>
        <p:nvSpPr>
          <p:cNvPr id="572" name="Google Shape;572;p73"/>
          <p:cNvSpPr/>
          <p:nvPr/>
        </p:nvSpPr>
        <p:spPr>
          <a:xfrm>
            <a:off x="4343400" y="1676400"/>
            <a:ext cx="609600" cy="6096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latin typeface="Times New Roman"/>
              <a:ea typeface="Times New Roman"/>
              <a:cs typeface="Times New Roman"/>
              <a:sym typeface="Times New Roman"/>
            </a:endParaRPr>
          </a:p>
        </p:txBody>
      </p:sp>
      <p:sp>
        <p:nvSpPr>
          <p:cNvPr id="573" name="Google Shape;573;p73"/>
          <p:cNvSpPr/>
          <p:nvPr/>
        </p:nvSpPr>
        <p:spPr>
          <a:xfrm>
            <a:off x="4724400" y="6096000"/>
            <a:ext cx="838200" cy="4572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685800" y="457200"/>
            <a:ext cx="7772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139" name="Google Shape;139;p20"/>
          <p:cNvSpPr txBox="1"/>
          <p:nvPr>
            <p:ph idx="1" type="body"/>
          </p:nvPr>
        </p:nvSpPr>
        <p:spPr>
          <a:xfrm>
            <a:off x="533400" y="1295400"/>
            <a:ext cx="8001000" cy="510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rPr b="1" i="0" lang="en-US" sz="2400" u="sng" cap="none" strike="noStrike">
                <a:solidFill>
                  <a:schemeClr val="lt1"/>
                </a:solidFill>
                <a:latin typeface="Arial"/>
                <a:ea typeface="Arial"/>
                <a:cs typeface="Arial"/>
                <a:sym typeface="Arial"/>
              </a:rPr>
              <a:t>2004 - present</a:t>
            </a:r>
            <a:endParaRPr b="0" i="0" sz="2400" u="none" cap="none" strike="noStrike">
              <a:solidFill>
                <a:schemeClr val="lt1"/>
              </a:solidFill>
              <a:latin typeface="Arial"/>
              <a:ea typeface="Arial"/>
              <a:cs typeface="Arial"/>
              <a:sym typeface="Arial"/>
            </a:endParaRPr>
          </a:p>
          <a:p>
            <a:pPr indent="0" lvl="0" marL="0" marR="0" rtl="0" algn="l">
              <a:spcBef>
                <a:spcPts val="240"/>
              </a:spcBef>
              <a:spcAft>
                <a:spcPts val="0"/>
              </a:spcAft>
              <a:buClr>
                <a:schemeClr val="lt1"/>
              </a:buClr>
              <a:buFont typeface="Arial"/>
              <a:buNone/>
            </a:pPr>
            <a:r>
              <a:t/>
            </a:r>
            <a:endParaRPr b="0" i="0" sz="1200" u="none" cap="none" strike="noStrike">
              <a:solidFill>
                <a:schemeClr val="lt1"/>
              </a:solidFill>
              <a:latin typeface="Arial"/>
              <a:ea typeface="Arial"/>
              <a:cs typeface="Arial"/>
              <a:sym typeface="Arial"/>
            </a:endParaRPr>
          </a:p>
          <a:p>
            <a:pPr indent="0" lvl="0" marL="0" marR="0" rtl="0" algn="l">
              <a:spcBef>
                <a:spcPts val="240"/>
              </a:spcBef>
              <a:spcAft>
                <a:spcPts val="0"/>
              </a:spcAft>
              <a:buClr>
                <a:schemeClr val="lt1"/>
              </a:buClr>
              <a:buFont typeface="Arial"/>
              <a:buNone/>
            </a:pPr>
            <a:r>
              <a:t/>
            </a:r>
            <a:endParaRPr b="0" i="0" sz="1200" u="none" cap="none" strike="noStrike">
              <a:solidFill>
                <a:schemeClr val="lt1"/>
              </a:solidFill>
              <a:latin typeface="Arial"/>
              <a:ea typeface="Arial"/>
              <a:cs typeface="Arial"/>
              <a:sym typeface="Arial"/>
            </a:endParaRPr>
          </a:p>
          <a:p>
            <a:pPr indent="0" lvl="0" marL="0" marR="0" rtl="0" algn="l">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independent</a:t>
            </a:r>
            <a:r>
              <a:rPr b="0" i="0" lang="en-US" sz="2000" u="none" cap="none" strike="noStrike">
                <a:solidFill>
                  <a:schemeClr val="lt1"/>
                </a:solidFill>
                <a:latin typeface="Arial"/>
                <a:ea typeface="Arial"/>
                <a:cs typeface="Arial"/>
                <a:sym typeface="Arial"/>
              </a:rPr>
              <a:t>, non-profit operating foundation </a:t>
            </a:r>
            <a:endParaRPr/>
          </a:p>
          <a:p>
            <a:pPr indent="0" lvl="0" marL="0" marR="0" rtl="0" algn="l">
              <a:spcBef>
                <a:spcPts val="240"/>
              </a:spcBef>
              <a:spcAft>
                <a:spcPts val="0"/>
              </a:spcAft>
              <a:buClr>
                <a:schemeClr val="lt1"/>
              </a:buClr>
              <a:buFont typeface="Arial"/>
              <a:buNone/>
            </a:pPr>
            <a:r>
              <a:t/>
            </a:r>
            <a:endParaRPr b="0" i="0" sz="12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promote </a:t>
            </a:r>
            <a:r>
              <a:rPr b="1" i="0" lang="en-US" sz="2400" u="none" cap="none" strike="noStrike">
                <a:solidFill>
                  <a:srgbClr val="FFFF00"/>
                </a:solidFill>
                <a:latin typeface="Arial"/>
                <a:ea typeface="Arial"/>
                <a:cs typeface="Arial"/>
                <a:sym typeface="Arial"/>
              </a:rPr>
              <a:t>evidence-based education</a:t>
            </a:r>
            <a:r>
              <a:rPr b="1" i="0" lang="en-US" sz="24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policies and practices</a:t>
            </a:r>
            <a:endParaRPr/>
          </a:p>
          <a:p>
            <a:pPr indent="0" lvl="0" marL="0" marR="0" rtl="0" algn="l">
              <a:spcBef>
                <a:spcPts val="240"/>
              </a:spcBef>
              <a:spcAft>
                <a:spcPts val="0"/>
              </a:spcAft>
              <a:buClr>
                <a:schemeClr val="lt1"/>
              </a:buClr>
              <a:buFont typeface="Arial"/>
              <a:buNone/>
            </a:pPr>
            <a:r>
              <a:t/>
            </a:r>
            <a:endParaRPr b="0" i="0" sz="1200" u="none" cap="none" strike="noStrike">
              <a:solidFill>
                <a:schemeClr val="lt1"/>
              </a:solidFill>
              <a:latin typeface="Arial"/>
              <a:ea typeface="Arial"/>
              <a:cs typeface="Arial"/>
              <a:sym typeface="Arial"/>
            </a:endParaRPr>
          </a:p>
          <a:p>
            <a:pPr indent="0" lvl="0" marL="0" marR="0" rtl="0" algn="l">
              <a:spcBef>
                <a:spcPts val="6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act as a </a:t>
            </a:r>
            <a:r>
              <a:rPr b="1" i="0" lang="en-US" sz="2400" u="none" cap="none" strike="noStrike">
                <a:solidFill>
                  <a:srgbClr val="FFFF00"/>
                </a:solidFill>
                <a:latin typeface="Arial"/>
                <a:ea typeface="Arial"/>
                <a:cs typeface="Arial"/>
                <a:sym typeface="Arial"/>
              </a:rPr>
              <a:t>catalyst</a:t>
            </a:r>
            <a:r>
              <a:rPr b="1" i="0" lang="en-US" sz="24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to facilitate communication, cooperation and collaboration between individuals and organizations  currently engaged in evidence based education</a:t>
            </a:r>
            <a:endParaRPr b="0" i="0" sz="2000" u="none" cap="none" strike="noStrike">
              <a:solidFill>
                <a:schemeClr val="lt1"/>
              </a:solidFill>
              <a:latin typeface="Times New Roman"/>
              <a:ea typeface="Times New Roman"/>
              <a:cs typeface="Times New Roman"/>
              <a:sym typeface="Times New Roman"/>
            </a:endParaRPr>
          </a:p>
          <a:p>
            <a:pPr indent="0" lvl="0" marL="0" marR="0" rtl="0" algn="l">
              <a:spcBef>
                <a:spcPts val="400"/>
              </a:spcBef>
              <a:spcAft>
                <a:spcPts val="0"/>
              </a:spcAft>
              <a:buClr>
                <a:schemeClr val="lt1"/>
              </a:buClr>
              <a:buFont typeface="Noto Sans Symbols"/>
              <a:buNone/>
            </a:pPr>
            <a:r>
              <a:t/>
            </a:r>
            <a:endParaRPr b="0" i="0" sz="20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Noto Sans Symbols"/>
              <a:buNone/>
            </a:pPr>
            <a:r>
              <a:rPr b="0" i="0" lang="en-US" sz="2000" u="none" cap="none" strike="noStrike">
                <a:solidFill>
                  <a:schemeClr val="lt1"/>
                </a:solidFill>
                <a:latin typeface="Arial"/>
                <a:ea typeface="Arial"/>
                <a:cs typeface="Arial"/>
                <a:sym typeface="Arial"/>
              </a:rPr>
              <a:t>engage in </a:t>
            </a:r>
            <a:r>
              <a:rPr b="1" i="0" lang="en-US" sz="2400" u="none" cap="none" strike="noStrike">
                <a:solidFill>
                  <a:srgbClr val="FFFF00"/>
                </a:solidFill>
                <a:latin typeface="Arial"/>
                <a:ea typeface="Arial"/>
                <a:cs typeface="Arial"/>
                <a:sym typeface="Arial"/>
              </a:rPr>
              <a:t>data-mining</a:t>
            </a:r>
            <a:r>
              <a:rPr b="0" i="0" lang="en-US" sz="2000" u="none" cap="none" strike="noStrike">
                <a:solidFill>
                  <a:schemeClr val="lt1"/>
                </a:solidFill>
                <a:latin typeface="Arial"/>
                <a:ea typeface="Arial"/>
                <a:cs typeface="Arial"/>
                <a:sym typeface="Arial"/>
              </a:rPr>
              <a:t>, gathering, analyzing and disseminating data</a:t>
            </a:r>
            <a:endParaRPr/>
          </a:p>
          <a:p>
            <a:pPr indent="0" lvl="0" marL="0" marR="0" rtl="0" algn="l">
              <a:spcBef>
                <a:spcPts val="200"/>
              </a:spcBef>
              <a:spcAft>
                <a:spcPts val="0"/>
              </a:spcAft>
              <a:buClr>
                <a:schemeClr val="lt1"/>
              </a:buClr>
              <a:buFont typeface="Noto Sans Symbols"/>
              <a:buNone/>
            </a:pPr>
            <a:r>
              <a:t/>
            </a:r>
            <a:endParaRPr b="0" i="0" sz="1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Noto Sans Symbols"/>
              <a:buNone/>
            </a:pPr>
            <a:r>
              <a:rPr b="0" i="0" lang="en-US" sz="2000" u="none" cap="none" strike="noStrike">
                <a:solidFill>
                  <a:schemeClr val="lt1"/>
                </a:solidFill>
                <a:latin typeface="Arial"/>
                <a:ea typeface="Arial"/>
                <a:cs typeface="Arial"/>
                <a:sym typeface="Arial"/>
              </a:rPr>
              <a:t>	</a:t>
            </a:r>
            <a:endParaRPr/>
          </a:p>
        </p:txBody>
      </p:sp>
      <p:pic>
        <p:nvPicPr>
          <p:cNvPr descr="wing_header" id="140" name="Google Shape;140;p20"/>
          <p:cNvPicPr preferRelativeResize="0"/>
          <p:nvPr/>
        </p:nvPicPr>
        <p:blipFill rotWithShape="1">
          <a:blip r:embed="rId3">
            <a:alphaModFix/>
          </a:blip>
          <a:srcRect b="0" l="0" r="0" t="0"/>
          <a:stretch/>
        </p:blipFill>
        <p:spPr>
          <a:xfrm>
            <a:off x="838200" y="0"/>
            <a:ext cx="6934200" cy="11430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id="578" name="Google Shape;578;p74"/>
          <p:cNvPicPr preferRelativeResize="0"/>
          <p:nvPr/>
        </p:nvPicPr>
        <p:blipFill rotWithShape="1">
          <a:blip r:embed="rId3">
            <a:alphaModFix/>
          </a:blip>
          <a:srcRect b="0" l="0" r="0" t="0"/>
          <a:stretch/>
        </p:blipFill>
        <p:spPr>
          <a:xfrm>
            <a:off x="0" y="1143000"/>
            <a:ext cx="4114800" cy="2819400"/>
          </a:xfrm>
          <a:prstGeom prst="rect">
            <a:avLst/>
          </a:prstGeom>
          <a:noFill/>
          <a:ln>
            <a:noFill/>
          </a:ln>
        </p:spPr>
      </p:pic>
      <p:sp>
        <p:nvSpPr>
          <p:cNvPr id="579" name="Google Shape;579;p74"/>
          <p:cNvSpPr txBox="1"/>
          <p:nvPr/>
        </p:nvSpPr>
        <p:spPr>
          <a:xfrm>
            <a:off x="4267200" y="4267200"/>
            <a:ext cx="4648200" cy="830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FFFF00"/>
                </a:solidFill>
                <a:latin typeface="Arial"/>
                <a:ea typeface="Arial"/>
                <a:cs typeface="Arial"/>
                <a:sym typeface="Arial"/>
              </a:rPr>
              <a:t>79% of CGCS Superintendents have 5 or less years experience</a:t>
            </a:r>
            <a:endParaRPr/>
          </a:p>
        </p:txBody>
      </p:sp>
      <p:pic>
        <p:nvPicPr>
          <p:cNvPr id="580" name="Google Shape;580;p74"/>
          <p:cNvPicPr preferRelativeResize="0"/>
          <p:nvPr/>
        </p:nvPicPr>
        <p:blipFill rotWithShape="1">
          <a:blip r:embed="rId4">
            <a:alphaModFix/>
          </a:blip>
          <a:srcRect b="0" l="0" r="0" t="0"/>
          <a:stretch/>
        </p:blipFill>
        <p:spPr>
          <a:xfrm>
            <a:off x="4267200" y="1143000"/>
            <a:ext cx="4800600" cy="2819400"/>
          </a:xfrm>
          <a:prstGeom prst="rect">
            <a:avLst/>
          </a:prstGeom>
          <a:noFill/>
          <a:ln>
            <a:noFill/>
          </a:ln>
        </p:spPr>
      </p:pic>
      <p:sp>
        <p:nvSpPr>
          <p:cNvPr id="581" name="Google Shape;581;p74"/>
          <p:cNvSpPr txBox="1"/>
          <p:nvPr/>
        </p:nvSpPr>
        <p:spPr>
          <a:xfrm>
            <a:off x="152400" y="4267200"/>
            <a:ext cx="3733800" cy="830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FFFF00"/>
                </a:solidFill>
                <a:latin typeface="Arial"/>
                <a:ea typeface="Arial"/>
                <a:cs typeface="Arial"/>
                <a:sym typeface="Arial"/>
              </a:rPr>
              <a:t>Average tenure of superintendents = 3.3 yrs</a:t>
            </a:r>
            <a:endParaRPr/>
          </a:p>
        </p:txBody>
      </p:sp>
      <p:sp>
        <p:nvSpPr>
          <p:cNvPr id="582" name="Google Shape;582;p74"/>
          <p:cNvSpPr/>
          <p:nvPr/>
        </p:nvSpPr>
        <p:spPr>
          <a:xfrm>
            <a:off x="76200" y="5562600"/>
            <a:ext cx="89154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Council of the Great City Schools, </a:t>
            </a:r>
            <a:r>
              <a:rPr i="1" lang="en-US" sz="1400">
                <a:solidFill>
                  <a:schemeClr val="lt1"/>
                </a:solidFill>
                <a:latin typeface="Arial"/>
                <a:ea typeface="Arial"/>
                <a:cs typeface="Arial"/>
                <a:sym typeface="Arial"/>
              </a:rPr>
              <a:t>Urban School Superintendents: Characteristics, Tenure and Salary (2014)</a:t>
            </a:r>
            <a:endParaRPr/>
          </a:p>
        </p:txBody>
      </p:sp>
      <p:sp>
        <p:nvSpPr>
          <p:cNvPr id="583" name="Google Shape;583;p74"/>
          <p:cNvSpPr txBox="1"/>
          <p:nvPr/>
        </p:nvSpPr>
        <p:spPr>
          <a:xfrm>
            <a:off x="0" y="152400"/>
            <a:ext cx="9067800"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00"/>
                </a:solidFill>
                <a:latin typeface="Arial"/>
                <a:ea typeface="Arial"/>
                <a:cs typeface="Arial"/>
                <a:sym typeface="Arial"/>
              </a:rPr>
              <a:t>School</a:t>
            </a:r>
            <a:r>
              <a:rPr lang="en-US" sz="2400">
                <a:solidFill>
                  <a:schemeClr val="lt1"/>
                </a:solidFill>
                <a:latin typeface="Arial"/>
                <a:ea typeface="Arial"/>
                <a:cs typeface="Arial"/>
                <a:sym typeface="Arial"/>
              </a:rPr>
              <a:t> </a:t>
            </a:r>
            <a:r>
              <a:rPr lang="en-US" sz="2400">
                <a:solidFill>
                  <a:srgbClr val="FFFF00"/>
                </a:solidFill>
                <a:latin typeface="Arial"/>
                <a:ea typeface="Arial"/>
                <a:cs typeface="Arial"/>
                <a:sym typeface="Arial"/>
              </a:rPr>
              <a:t>Superintendents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75"/>
          <p:cNvSpPr txBox="1"/>
          <p:nvPr>
            <p:ph type="title"/>
          </p:nvPr>
        </p:nvSpPr>
        <p:spPr>
          <a:xfrm>
            <a:off x="685800" y="304800"/>
            <a:ext cx="77724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FF00"/>
                </a:solidFill>
                <a:latin typeface="Arial"/>
                <a:ea typeface="Arial"/>
                <a:cs typeface="Arial"/>
                <a:sym typeface="Arial"/>
              </a:rPr>
              <a:t>7.  SUSTAINABILITY</a:t>
            </a:r>
            <a:endParaRPr b="1" i="1" sz="3600" u="none" cap="none" strike="noStrike">
              <a:solidFill>
                <a:srgbClr val="FFFFFF"/>
              </a:solidFill>
              <a:latin typeface="Arial"/>
              <a:ea typeface="Arial"/>
              <a:cs typeface="Arial"/>
              <a:sym typeface="Arial"/>
            </a:endParaRPr>
          </a:p>
        </p:txBody>
      </p:sp>
      <p:sp>
        <p:nvSpPr>
          <p:cNvPr id="590" name="Google Shape;590;p75"/>
          <p:cNvSpPr txBox="1"/>
          <p:nvPr>
            <p:ph idx="1" type="body"/>
          </p:nvPr>
        </p:nvSpPr>
        <p:spPr>
          <a:xfrm>
            <a:off x="304800" y="1600200"/>
            <a:ext cx="7772400" cy="4419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implemented with procedural fidelity and desired outcomes (effectiveness) at the consumer level</a:t>
            </a:r>
            <a:endParaRPr/>
          </a:p>
          <a:p>
            <a:pPr indent="-342900" lvl="0" marL="342900" marR="0" rtl="0" algn="l">
              <a:spcBef>
                <a:spcPts val="100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maintains over time</a:t>
            </a:r>
            <a:endParaRPr/>
          </a:p>
          <a:p>
            <a:pPr indent="-342900" lvl="0" marL="342900" marR="0" rtl="0" algn="l">
              <a:spcBef>
                <a:spcPts val="100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maintains over generations of practitioners and decision-makers</a:t>
            </a:r>
            <a:endParaRPr/>
          </a:p>
          <a:p>
            <a:pPr indent="-342900" lvl="0" marL="342900" marR="0" rtl="0" algn="l">
              <a:spcBef>
                <a:spcPts val="100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operates within existing resources (financial, staff, materials) and existing mandates</a:t>
            </a:r>
            <a:endParaRPr/>
          </a:p>
          <a:p>
            <a:pPr indent="-342900" lvl="0" marL="342900" marR="0" rtl="0" algn="l">
              <a:spcBef>
                <a:spcPts val="100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becomes institutionalized, routine…</a:t>
            </a:r>
            <a:endParaRPr/>
          </a:p>
        </p:txBody>
      </p:sp>
      <p:sp>
        <p:nvSpPr>
          <p:cNvPr id="591" name="Google Shape;591;p75"/>
          <p:cNvSpPr/>
          <p:nvPr/>
        </p:nvSpPr>
        <p:spPr>
          <a:xfrm>
            <a:off x="622300" y="6324600"/>
            <a:ext cx="8216900" cy="3667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Arial"/>
                <a:ea typeface="Arial"/>
                <a:cs typeface="Arial"/>
                <a:sym typeface="Arial"/>
              </a:rPr>
              <a:t>National Implementation Research Network (NIRN)</a:t>
            </a:r>
            <a:endParaRPr b="1" sz="1400">
              <a:solidFill>
                <a:srgbClr val="FFFFFF"/>
              </a:solidFill>
              <a:latin typeface="Arial"/>
              <a:ea typeface="Arial"/>
              <a:cs typeface="Arial"/>
              <a:sym typeface="Arial"/>
            </a:endParaRPr>
          </a:p>
        </p:txBody>
      </p:sp>
      <p:sp>
        <p:nvSpPr>
          <p:cNvPr id="592" name="Google Shape;592;p75"/>
          <p:cNvSpPr/>
          <p:nvPr/>
        </p:nvSpPr>
        <p:spPr>
          <a:xfrm>
            <a:off x="5029200" y="4648200"/>
            <a:ext cx="3163888" cy="3746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000">
                <a:solidFill>
                  <a:schemeClr val="lt1"/>
                </a:solidFill>
                <a:latin typeface="Arial"/>
                <a:ea typeface="Arial"/>
                <a:cs typeface="Arial"/>
                <a:sym typeface="Arial"/>
              </a:rPr>
              <a:t>“the way we do business”</a:t>
            </a:r>
            <a:endParaRPr sz="2000">
              <a:solidFill>
                <a:schemeClr val="lt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76"/>
          <p:cNvSpPr txBox="1"/>
          <p:nvPr>
            <p:ph type="title"/>
          </p:nvPr>
        </p:nvSpPr>
        <p:spPr>
          <a:xfrm>
            <a:off x="685800" y="457200"/>
            <a:ext cx="77724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0" i="0" lang="en-US" sz="2800" u="none" cap="none" strike="noStrike">
                <a:solidFill>
                  <a:schemeClr val="lt1"/>
                </a:solidFill>
                <a:latin typeface="Arial"/>
                <a:ea typeface="Arial"/>
                <a:cs typeface="Arial"/>
                <a:sym typeface="Arial"/>
              </a:rPr>
            </a:br>
            <a:r>
              <a:rPr b="0" i="1" lang="en-US" sz="2800" u="none" cap="none" strike="noStrike">
                <a:solidFill>
                  <a:schemeClr val="lt1"/>
                </a:solidFill>
                <a:latin typeface="Arial"/>
                <a:ea typeface="Arial"/>
                <a:cs typeface="Arial"/>
                <a:sym typeface="Arial"/>
              </a:rPr>
              <a:t>Why do we care about “sustainability”? </a:t>
            </a:r>
            <a:br>
              <a:rPr b="0" i="0" lang="en-US" sz="2800" u="none" cap="none" strike="noStrike">
                <a:solidFill>
                  <a:schemeClr val="lt1"/>
                </a:solidFill>
                <a:latin typeface="Arial"/>
                <a:ea typeface="Arial"/>
                <a:cs typeface="Arial"/>
                <a:sym typeface="Arial"/>
              </a:rPr>
            </a:br>
            <a:endParaRPr b="0" i="0" sz="2800" u="none" cap="none" strike="noStrike">
              <a:solidFill>
                <a:schemeClr val="lt1"/>
              </a:solidFill>
              <a:latin typeface="Arial"/>
              <a:ea typeface="Arial"/>
              <a:cs typeface="Arial"/>
              <a:sym typeface="Arial"/>
            </a:endParaRPr>
          </a:p>
        </p:txBody>
      </p:sp>
      <p:sp>
        <p:nvSpPr>
          <p:cNvPr id="599" name="Google Shape;599;p76"/>
          <p:cNvSpPr txBox="1"/>
          <p:nvPr>
            <p:ph idx="1" type="body"/>
          </p:nvPr>
        </p:nvSpPr>
        <p:spPr>
          <a:xfrm>
            <a:off x="762000" y="1447800"/>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lt1"/>
              </a:buClr>
              <a:buFont typeface="Arial"/>
              <a:buNone/>
            </a:pPr>
            <a:r>
              <a:t/>
            </a:r>
            <a:endParaRPr b="0" i="0" sz="1400" u="none" cap="none" strike="noStrike">
              <a:solidFill>
                <a:schemeClr val="lt1"/>
              </a:solidFill>
              <a:latin typeface="Times New Roman"/>
              <a:ea typeface="Times New Roman"/>
              <a:cs typeface="Times New Roman"/>
              <a:sym typeface="Times New Roman"/>
            </a:endParaRPr>
          </a:p>
          <a:p>
            <a:pPr indent="-342900" lvl="0" marL="342900" marR="0" rtl="0" algn="l">
              <a:lnSpc>
                <a:spcPct val="90000"/>
              </a:lnSpc>
              <a:spcBef>
                <a:spcPts val="400"/>
              </a:spcBef>
              <a:spcAft>
                <a:spcPts val="0"/>
              </a:spcAft>
              <a:buClr>
                <a:schemeClr val="lt1"/>
              </a:buClr>
              <a:buFont typeface="Times New Roman"/>
              <a:buNone/>
            </a:pPr>
            <a:r>
              <a:rPr b="0" i="0" lang="en-US" sz="2000" u="none" cap="none" strike="noStrike">
                <a:solidFill>
                  <a:schemeClr val="lt1"/>
                </a:solidFill>
                <a:latin typeface="Times New Roman"/>
                <a:ea typeface="Times New Roman"/>
                <a:cs typeface="Times New Roman"/>
                <a:sym typeface="Times New Roman"/>
              </a:rPr>
              <a:t>	average life of an education innovation is </a:t>
            </a:r>
            <a:r>
              <a:rPr b="0" i="0" lang="en-US" sz="2000" u="none" cap="none" strike="noStrike">
                <a:solidFill>
                  <a:srgbClr val="FFFF00"/>
                </a:solidFill>
                <a:latin typeface="Times New Roman"/>
                <a:ea typeface="Times New Roman"/>
                <a:cs typeface="Times New Roman"/>
                <a:sym typeface="Times New Roman"/>
              </a:rPr>
              <a:t>18-48 months</a:t>
            </a:r>
            <a:r>
              <a:rPr b="0" i="0" lang="en-US" sz="2000" u="none" cap="none" strike="noStrike">
                <a:solidFill>
                  <a:schemeClr val="lt1"/>
                </a:solidFill>
                <a:latin typeface="Times New Roman"/>
                <a:ea typeface="Times New Roman"/>
                <a:cs typeface="Times New Roman"/>
                <a:sym typeface="Times New Roman"/>
              </a:rPr>
              <a:t>   </a:t>
            </a:r>
            <a:r>
              <a:rPr b="0" i="0" lang="en-US" sz="1500" u="none" cap="none" strike="noStrike">
                <a:solidFill>
                  <a:schemeClr val="lt1"/>
                </a:solidFill>
                <a:latin typeface="Times New Roman"/>
                <a:ea typeface="Times New Roman"/>
                <a:cs typeface="Times New Roman"/>
                <a:sym typeface="Times New Roman"/>
              </a:rPr>
              <a:t>(Latham, 1988)</a:t>
            </a:r>
            <a:endParaRPr/>
          </a:p>
          <a:p>
            <a:pPr indent="-342900" lvl="0" marL="342900" marR="0" rtl="0" algn="l">
              <a:lnSpc>
                <a:spcPct val="90000"/>
              </a:lnSpc>
              <a:spcBef>
                <a:spcPts val="280"/>
              </a:spcBef>
              <a:spcAft>
                <a:spcPts val="0"/>
              </a:spcAft>
              <a:buClr>
                <a:schemeClr val="lt1"/>
              </a:buClr>
              <a:buFont typeface="Arial"/>
              <a:buNone/>
            </a:pPr>
            <a:r>
              <a:t/>
            </a:r>
            <a:endParaRPr b="0" i="0" sz="1400" u="none" cap="none" strike="noStrike">
              <a:solidFill>
                <a:schemeClr val="lt1"/>
              </a:solidFill>
              <a:latin typeface="Times New Roman"/>
              <a:ea typeface="Times New Roman"/>
              <a:cs typeface="Times New Roman"/>
              <a:sym typeface="Times New Roman"/>
            </a:endParaRPr>
          </a:p>
          <a:p>
            <a:pPr indent="-342900" lvl="0" marL="342900" marR="0" rtl="0" algn="l">
              <a:lnSpc>
                <a:spcPct val="90000"/>
              </a:lnSpc>
              <a:spcBef>
                <a:spcPts val="400"/>
              </a:spcBef>
              <a:spcAft>
                <a:spcPts val="0"/>
              </a:spcAft>
              <a:buClr>
                <a:schemeClr val="lt1"/>
              </a:buClr>
              <a:buFont typeface="Times New Roman"/>
              <a:buNone/>
            </a:pPr>
            <a:r>
              <a:rPr b="0" i="0" lang="en-US" sz="2000" u="none" cap="none" strike="noStrike">
                <a:solidFill>
                  <a:schemeClr val="lt1"/>
                </a:solidFill>
                <a:latin typeface="Times New Roman"/>
                <a:ea typeface="Times New Roman"/>
                <a:cs typeface="Times New Roman"/>
                <a:sym typeface="Times New Roman"/>
              </a:rPr>
              <a:t>	evidence-based and effective practices </a:t>
            </a:r>
            <a:r>
              <a:rPr b="0" i="0" lang="en-US" sz="2000" u="none" cap="none" strike="noStrike">
                <a:solidFill>
                  <a:srgbClr val="FFFF00"/>
                </a:solidFill>
                <a:latin typeface="Times New Roman"/>
                <a:ea typeface="Times New Roman"/>
                <a:cs typeface="Times New Roman"/>
                <a:sym typeface="Times New Roman"/>
              </a:rPr>
              <a:t>often fail</a:t>
            </a:r>
            <a:r>
              <a:rPr b="0" i="0" lang="en-US" sz="2000" u="none" cap="none" strike="noStrike">
                <a:solidFill>
                  <a:schemeClr val="lt1"/>
                </a:solidFill>
                <a:latin typeface="Times New Roman"/>
                <a:ea typeface="Times New Roman"/>
                <a:cs typeface="Times New Roman"/>
                <a:sym typeface="Times New Roman"/>
              </a:rPr>
              <a:t> due to ineffective implementation strategies 	      </a:t>
            </a:r>
            <a:r>
              <a:rPr b="0" i="0" lang="en-US" sz="1500" u="none" cap="none" strike="noStrike">
                <a:solidFill>
                  <a:srgbClr val="FFFFFF"/>
                </a:solidFill>
                <a:latin typeface="Times New Roman"/>
                <a:ea typeface="Times New Roman"/>
                <a:cs typeface="Times New Roman"/>
                <a:sym typeface="Times New Roman"/>
              </a:rPr>
              <a:t>(National Implementation Research Network)</a:t>
            </a:r>
            <a:endParaRPr b="0" i="0" sz="2000" u="none" cap="none" strike="noStrike">
              <a:solidFill>
                <a:schemeClr val="dk1"/>
              </a:solidFill>
              <a:latin typeface="Times New Roman"/>
              <a:ea typeface="Times New Roman"/>
              <a:cs typeface="Times New Roman"/>
              <a:sym typeface="Times New Roman"/>
            </a:endParaRPr>
          </a:p>
          <a:p>
            <a:pPr indent="-342900" lvl="0" marL="342900" marR="0" rtl="0" algn="l">
              <a:lnSpc>
                <a:spcPct val="90000"/>
              </a:lnSpc>
              <a:spcBef>
                <a:spcPts val="400"/>
              </a:spcBef>
              <a:spcAft>
                <a:spcPts val="0"/>
              </a:spcAft>
              <a:buClr>
                <a:schemeClr val="lt1"/>
              </a:buClr>
              <a:buFont typeface="Arial"/>
              <a:buNone/>
            </a:pPr>
            <a:r>
              <a:t/>
            </a:r>
            <a:endParaRPr b="0" i="0" sz="2000" u="none" cap="none" strike="noStrike">
              <a:solidFill>
                <a:schemeClr val="lt1"/>
              </a:solidFill>
              <a:latin typeface="Times New Roman"/>
              <a:ea typeface="Times New Roman"/>
              <a:cs typeface="Times New Roman"/>
              <a:sym typeface="Times New Roman"/>
            </a:endParaRPr>
          </a:p>
          <a:p>
            <a:pPr indent="-342900" lvl="0" marL="342900" marR="0" rtl="0" algn="l">
              <a:lnSpc>
                <a:spcPct val="90000"/>
              </a:lnSpc>
              <a:spcBef>
                <a:spcPts val="400"/>
              </a:spcBef>
              <a:spcAft>
                <a:spcPts val="0"/>
              </a:spcAft>
              <a:buClr>
                <a:srgbClr val="FFFFFF"/>
              </a:buClr>
              <a:buFont typeface="Times New Roman"/>
              <a:buNone/>
            </a:pPr>
            <a:r>
              <a:rPr b="0" i="0" lang="en-US" sz="2000" u="none" cap="none" strike="noStrike">
                <a:solidFill>
                  <a:srgbClr val="FFFFFF"/>
                </a:solidFill>
                <a:latin typeface="Times New Roman"/>
                <a:ea typeface="Times New Roman"/>
                <a:cs typeface="Times New Roman"/>
                <a:sym typeface="Times New Roman"/>
              </a:rPr>
              <a:t>	major gaps exist between </a:t>
            </a:r>
            <a:r>
              <a:rPr b="0" i="0" lang="en-US" sz="2000" u="none" cap="none" strike="noStrike">
                <a:solidFill>
                  <a:srgbClr val="FFFF00"/>
                </a:solidFill>
                <a:latin typeface="Times New Roman"/>
                <a:ea typeface="Times New Roman"/>
                <a:cs typeface="Times New Roman"/>
                <a:sym typeface="Times New Roman"/>
              </a:rPr>
              <a:t>what is known</a:t>
            </a:r>
            <a:r>
              <a:rPr b="0" i="0" lang="en-US" sz="2000" u="none" cap="none" strike="noStrike">
                <a:solidFill>
                  <a:srgbClr val="FFFFFF"/>
                </a:solidFill>
                <a:latin typeface="Times New Roman"/>
                <a:ea typeface="Times New Roman"/>
                <a:cs typeface="Times New Roman"/>
                <a:sym typeface="Times New Roman"/>
              </a:rPr>
              <a:t> as effective practices (i.e. theory and science) and </a:t>
            </a:r>
            <a:r>
              <a:rPr b="0" i="0" lang="en-US" sz="2000" u="none" cap="none" strike="noStrike">
                <a:solidFill>
                  <a:srgbClr val="FFFF00"/>
                </a:solidFill>
                <a:latin typeface="Times New Roman"/>
                <a:ea typeface="Times New Roman"/>
                <a:cs typeface="Times New Roman"/>
                <a:sym typeface="Times New Roman"/>
              </a:rPr>
              <a:t>what is actually done</a:t>
            </a:r>
            <a:r>
              <a:rPr b="0" i="0" lang="en-US" sz="2000" u="none" cap="none" strike="noStrike">
                <a:solidFill>
                  <a:srgbClr val="FFFFFF"/>
                </a:solidFill>
                <a:latin typeface="Times New Roman"/>
                <a:ea typeface="Times New Roman"/>
                <a:cs typeface="Times New Roman"/>
                <a:sym typeface="Times New Roman"/>
              </a:rPr>
              <a:t> (i.e. policy and practice)</a:t>
            </a:r>
            <a:endParaRPr/>
          </a:p>
          <a:p>
            <a:pPr indent="-342900" lvl="0" marL="342900" marR="0" rtl="0" algn="r">
              <a:lnSpc>
                <a:spcPct val="90000"/>
              </a:lnSpc>
              <a:spcBef>
                <a:spcPts val="400"/>
              </a:spcBef>
              <a:spcAft>
                <a:spcPts val="0"/>
              </a:spcAft>
              <a:buClr>
                <a:srgbClr val="FFFFFF"/>
              </a:buClr>
              <a:buFont typeface="Times New Roman"/>
              <a:buNone/>
            </a:pPr>
            <a:r>
              <a:rPr b="0" i="0" lang="en-US" sz="2000" u="none" cap="none" strike="noStrike">
                <a:solidFill>
                  <a:srgbClr val="FFFFFF"/>
                </a:solidFill>
                <a:latin typeface="Times New Roman"/>
                <a:ea typeface="Times New Roman"/>
                <a:cs typeface="Times New Roman"/>
                <a:sym typeface="Times New Roman"/>
              </a:rPr>
              <a:t>	 </a:t>
            </a:r>
            <a:r>
              <a:rPr b="0" i="0" lang="en-US" sz="1500" u="none" cap="none" strike="noStrike">
                <a:solidFill>
                  <a:srgbClr val="FFFFFF"/>
                </a:solidFill>
                <a:latin typeface="Times New Roman"/>
                <a:ea typeface="Times New Roman"/>
                <a:cs typeface="Times New Roman"/>
                <a:sym typeface="Times New Roman"/>
              </a:rPr>
              <a:t>(National Implementation Research Network)</a:t>
            </a:r>
            <a:endParaRPr b="0" i="0" sz="1500" u="none" cap="none" strike="noStrike">
              <a:solidFill>
                <a:schemeClr val="lt1"/>
              </a:solidFill>
              <a:latin typeface="Times New Roman"/>
              <a:ea typeface="Times New Roman"/>
              <a:cs typeface="Times New Roman"/>
              <a:sym typeface="Times New Roman"/>
            </a:endParaRPr>
          </a:p>
          <a:p>
            <a:pPr indent="-342900" lvl="0" marL="342900" marR="0" rtl="0" algn="l">
              <a:lnSpc>
                <a:spcPct val="90000"/>
              </a:lnSpc>
              <a:spcBef>
                <a:spcPts val="400"/>
              </a:spcBef>
              <a:spcAft>
                <a:spcPts val="0"/>
              </a:spcAft>
              <a:buClr>
                <a:schemeClr val="lt1"/>
              </a:buClr>
              <a:buFont typeface="Arial"/>
              <a:buNone/>
            </a:pPr>
            <a:r>
              <a:t/>
            </a:r>
            <a:endParaRPr b="0" i="0" sz="2000" u="none" cap="none" strike="noStrike">
              <a:solidFill>
                <a:srgbClr val="FFFFFF"/>
              </a:solidFill>
              <a:latin typeface="Times New Roman"/>
              <a:ea typeface="Times New Roman"/>
              <a:cs typeface="Times New Roman"/>
              <a:sym typeface="Times New Roman"/>
            </a:endParaRPr>
          </a:p>
          <a:p>
            <a:pPr indent="-342900" lvl="0" marL="342900" marR="0" rtl="0" algn="l">
              <a:lnSpc>
                <a:spcPct val="90000"/>
              </a:lnSpc>
              <a:spcBef>
                <a:spcPts val="400"/>
              </a:spcBef>
              <a:spcAft>
                <a:spcPts val="0"/>
              </a:spcAft>
              <a:buClr>
                <a:srgbClr val="FFFFFF"/>
              </a:buClr>
              <a:buFont typeface="Times New Roman"/>
              <a:buNone/>
            </a:pPr>
            <a:r>
              <a:rPr b="0" i="0" lang="en-US" sz="2000" u="none" cap="none" strike="noStrike">
                <a:solidFill>
                  <a:srgbClr val="FFFFFF"/>
                </a:solidFill>
                <a:latin typeface="Times New Roman"/>
                <a:ea typeface="Times New Roman"/>
                <a:cs typeface="Times New Roman"/>
                <a:sym typeface="Times New Roman"/>
              </a:rPr>
              <a:t>	initial data on comprehensive school reform models initiated in 2000:	</a:t>
            </a:r>
            <a:endParaRPr b="0" i="0" sz="1500" u="none" cap="none" strike="noStrike">
              <a:solidFill>
                <a:srgbClr val="FFFF00"/>
              </a:solidFill>
              <a:latin typeface="Arial"/>
              <a:ea typeface="Arial"/>
              <a:cs typeface="Arial"/>
              <a:sym typeface="Arial"/>
            </a:endParaRPr>
          </a:p>
          <a:p>
            <a:pPr indent="-342900" lvl="0" marL="342900" marR="0" rtl="0" algn="l">
              <a:lnSpc>
                <a:spcPct val="90000"/>
              </a:lnSpc>
              <a:spcBef>
                <a:spcPts val="300"/>
              </a:spcBef>
              <a:spcAft>
                <a:spcPts val="0"/>
              </a:spcAft>
              <a:buClr>
                <a:schemeClr val="lt1"/>
              </a:buClr>
              <a:buFont typeface="Arial"/>
              <a:buNone/>
            </a:pPr>
            <a:r>
              <a:t/>
            </a:r>
            <a:endParaRPr b="0" i="0" sz="1500" u="none" cap="none" strike="noStrike">
              <a:solidFill>
                <a:schemeClr val="lt1"/>
              </a:solidFill>
              <a:latin typeface="Arial"/>
              <a:ea typeface="Arial"/>
              <a:cs typeface="Arial"/>
              <a:sym typeface="Arial"/>
            </a:endParaRPr>
          </a:p>
        </p:txBody>
      </p:sp>
      <p:sp>
        <p:nvSpPr>
          <p:cNvPr id="600" name="Google Shape;600;p76"/>
          <p:cNvSpPr/>
          <p:nvPr/>
        </p:nvSpPr>
        <p:spPr>
          <a:xfrm>
            <a:off x="1981200" y="5065713"/>
            <a:ext cx="6553200" cy="9540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000">
                <a:solidFill>
                  <a:srgbClr val="FFFF00"/>
                </a:solidFill>
                <a:latin typeface="Times New Roman"/>
                <a:ea typeface="Times New Roman"/>
                <a:cs typeface="Times New Roman"/>
                <a:sym typeface="Times New Roman"/>
              </a:rPr>
              <a:t>1 in 5 maintained reforms through 2002 </a:t>
            </a:r>
            <a:endParaRPr/>
          </a:p>
          <a:p>
            <a:pPr indent="0" lvl="0" marL="0" marR="0" rtl="0" algn="l">
              <a:lnSpc>
                <a:spcPct val="90000"/>
              </a:lnSpc>
              <a:spcBef>
                <a:spcPts val="400"/>
              </a:spcBef>
              <a:spcAft>
                <a:spcPts val="0"/>
              </a:spcAft>
              <a:buNone/>
            </a:pPr>
            <a:r>
              <a:rPr lang="en-US" sz="2000">
                <a:solidFill>
                  <a:srgbClr val="FFFF00"/>
                </a:solidFill>
                <a:latin typeface="Times New Roman"/>
                <a:ea typeface="Times New Roman"/>
                <a:cs typeface="Times New Roman"/>
                <a:sym typeface="Times New Roman"/>
              </a:rPr>
              <a:t>1 in 10 maintained reforms through 2004</a:t>
            </a:r>
            <a:endParaRPr/>
          </a:p>
          <a:p>
            <a:pPr indent="0" lvl="0" marL="0" marR="0" rtl="0" algn="r">
              <a:lnSpc>
                <a:spcPct val="90000"/>
              </a:lnSpc>
              <a:spcBef>
                <a:spcPts val="300"/>
              </a:spcBef>
              <a:spcAft>
                <a:spcPts val="0"/>
              </a:spcAft>
              <a:buNone/>
            </a:pPr>
            <a:r>
              <a:rPr lang="en-US" sz="1500">
                <a:solidFill>
                  <a:srgbClr val="FFFFFF"/>
                </a:solidFill>
                <a:latin typeface="Times New Roman"/>
                <a:ea typeface="Times New Roman"/>
                <a:cs typeface="Times New Roman"/>
                <a:sym typeface="Times New Roman"/>
              </a:rPr>
              <a:t>(American Institute for Research)</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77"/>
          <p:cNvSpPr txBox="1"/>
          <p:nvPr>
            <p:ph type="title"/>
          </p:nvPr>
        </p:nvSpPr>
        <p:spPr>
          <a:xfrm>
            <a:off x="685800" y="0"/>
            <a:ext cx="77724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Arial"/>
                <a:ea typeface="Arial"/>
                <a:cs typeface="Arial"/>
                <a:sym typeface="Arial"/>
              </a:rPr>
              <a:t>A Case Study:  New York City Public Schools</a:t>
            </a:r>
            <a:endParaRPr/>
          </a:p>
        </p:txBody>
      </p:sp>
      <p:sp>
        <p:nvSpPr>
          <p:cNvPr id="606" name="Google Shape;606;p77"/>
          <p:cNvSpPr txBox="1"/>
          <p:nvPr>
            <p:ph idx="1" type="body"/>
          </p:nvPr>
        </p:nvSpPr>
        <p:spPr>
          <a:xfrm>
            <a:off x="152400" y="685800"/>
            <a:ext cx="8915400" cy="6096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Scale:   1.1 million students, 135,000 employees, 1,800 schools</a:t>
            </a:r>
            <a:endParaRPr/>
          </a:p>
          <a:p>
            <a:pPr indent="0" lvl="0" marL="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spcBef>
                <a:spcPts val="400"/>
              </a:spcBef>
              <a:spcAft>
                <a:spcPts val="0"/>
              </a:spcAft>
              <a:buClr>
                <a:srgbClr val="FFFF00"/>
              </a:buClr>
              <a:buFont typeface="Arial"/>
              <a:buNone/>
            </a:pPr>
            <a:r>
              <a:rPr b="0" i="0" lang="en-US" sz="2000" u="sng" cap="none" strike="noStrike">
                <a:solidFill>
                  <a:srgbClr val="FFFF00"/>
                </a:solidFill>
                <a:latin typeface="Arial"/>
                <a:ea typeface="Arial"/>
                <a:cs typeface="Arial"/>
                <a:sym typeface="Arial"/>
              </a:rPr>
              <a:t>Leadership 2001 – 2013:</a:t>
            </a:r>
            <a:r>
              <a:rPr b="0" i="0" lang="en-US" sz="2000" u="none" cap="none" strike="noStrike">
                <a:solidFill>
                  <a:srgbClr val="FFFF00"/>
                </a:solidFill>
                <a:latin typeface="Arial"/>
                <a:ea typeface="Arial"/>
                <a:cs typeface="Arial"/>
                <a:sym typeface="Arial"/>
              </a:rPr>
              <a:t>  Michael Bloomberg, Joel Klein, Dennis Walcott</a:t>
            </a:r>
            <a:endParaRPr/>
          </a:p>
          <a:p>
            <a:pPr indent="0" lvl="0" marL="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7013" lvl="0" marL="2270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	decentralized control and accountability to school level (more authority / 	responsibility for learning), school grades, expanded use of test scores</a:t>
            </a:r>
            <a:endParaRPr/>
          </a:p>
          <a:p>
            <a:pPr indent="-227013" lvl="0" marL="227013"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7013" lvl="0" marL="2270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	dismantled much of system wide-administrative bureaucracy</a:t>
            </a:r>
            <a:endParaRPr/>
          </a:p>
          <a:p>
            <a:pPr indent="-227013" lvl="0" marL="227013"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7013" lvl="0" marL="2270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	established principal support networks focused on coaching </a:t>
            </a:r>
            <a:endParaRPr/>
          </a:p>
          <a:p>
            <a:pPr indent="-227013" lvl="0" marL="227013"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7013" lvl="0" marL="2270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	focus on data guided practice (collects and publishes enormous quantity 	of school and student data)</a:t>
            </a:r>
            <a:endParaRPr/>
          </a:p>
          <a:p>
            <a:pPr indent="-227013" lvl="0" marL="227013"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7013" lvl="0" marL="2270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 	significantly increased school choice (more charter schools, small High 	Schools, more transparency for public schools)</a:t>
            </a:r>
            <a:endParaRPr/>
          </a:p>
          <a:p>
            <a:pPr indent="-227013" lvl="0" marL="227013"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7013" lvl="0" marL="2270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	expansion of school choice and school competition</a:t>
            </a:r>
            <a:endParaRPr/>
          </a:p>
          <a:p>
            <a:pPr indent="-227013" lvl="0" marL="2270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78"/>
          <p:cNvSpPr txBox="1"/>
          <p:nvPr>
            <p:ph type="title"/>
          </p:nvPr>
        </p:nvSpPr>
        <p:spPr>
          <a:xfrm>
            <a:off x="685800" y="0"/>
            <a:ext cx="77724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Arial"/>
                <a:ea typeface="Arial"/>
                <a:cs typeface="Arial"/>
                <a:sym typeface="Arial"/>
              </a:rPr>
              <a:t>A Case Study:  New York City Public Schools</a:t>
            </a:r>
            <a:endParaRPr/>
          </a:p>
        </p:txBody>
      </p:sp>
      <p:sp>
        <p:nvSpPr>
          <p:cNvPr id="612" name="Google Shape;612;p78"/>
          <p:cNvSpPr txBox="1"/>
          <p:nvPr>
            <p:ph idx="1" type="body"/>
          </p:nvPr>
        </p:nvSpPr>
        <p:spPr>
          <a:xfrm>
            <a:off x="152400" y="685800"/>
            <a:ext cx="8915400" cy="6096000"/>
          </a:xfrm>
          <a:prstGeom prst="rect">
            <a:avLst/>
          </a:prstGeom>
          <a:noFill/>
          <a:ln>
            <a:noFill/>
          </a:ln>
        </p:spPr>
        <p:txBody>
          <a:bodyPr anchorCtr="0" anchor="t" bIns="45700" lIns="91425" spcFirstLastPara="1" rIns="91425" wrap="square" tIns="45700">
            <a:noAutofit/>
          </a:bodyPr>
          <a:lstStyle/>
          <a:p>
            <a:pPr indent="-227013" lvl="0" marL="227013" marR="0" rtl="0" algn="l">
              <a:spcBef>
                <a:spcPts val="0"/>
              </a:spcBef>
              <a:spcAft>
                <a:spcPts val="0"/>
              </a:spcAft>
              <a:buClr>
                <a:srgbClr val="FFFF00"/>
              </a:buClr>
              <a:buFont typeface="Arial"/>
              <a:buNone/>
            </a:pPr>
            <a:r>
              <a:rPr b="0" i="0" lang="en-US" sz="2000" u="sng" cap="none" strike="noStrike">
                <a:solidFill>
                  <a:srgbClr val="FFFF00"/>
                </a:solidFill>
                <a:latin typeface="Arial"/>
                <a:ea typeface="Arial"/>
                <a:cs typeface="Arial"/>
                <a:sym typeface="Arial"/>
              </a:rPr>
              <a:t>Leadership 2014 forward:</a:t>
            </a:r>
            <a:r>
              <a:rPr b="0" i="0" lang="en-US" sz="2000" u="none" cap="none" strike="noStrike">
                <a:solidFill>
                  <a:srgbClr val="FFFF00"/>
                </a:solidFill>
                <a:latin typeface="Arial"/>
                <a:ea typeface="Arial"/>
                <a:cs typeface="Arial"/>
                <a:sym typeface="Arial"/>
              </a:rPr>
              <a:t>   Bill de Blasio, Carmen Farina</a:t>
            </a:r>
            <a:endParaRPr/>
          </a:p>
          <a:p>
            <a:pPr indent="-227013" lvl="0" marL="227013"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7013" lvl="0" marL="2270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 methodological dismantling of the Bloomberg era policies and practices </a:t>
            </a:r>
            <a:endParaRPr/>
          </a:p>
          <a:p>
            <a:pPr indent="-227013" lvl="0" marL="227013"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7013" lvl="0" marL="2270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dissolved most principal networks, recreating a centralized hierarchy</a:t>
            </a:r>
            <a:endParaRPr/>
          </a:p>
          <a:p>
            <a:pPr indent="-227013" lvl="0" marL="227013"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7013" lvl="0" marL="2270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rejected use of data to evaluate school performance</a:t>
            </a:r>
            <a:endParaRPr/>
          </a:p>
          <a:p>
            <a:pPr indent="-227013" lvl="0" marL="227013"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7013" lvl="0" marL="2270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“I know a good quality school when I am in the building.”</a:t>
            </a:r>
            <a:endParaRPr/>
          </a:p>
          <a:p>
            <a:pPr indent="-227013" lvl="0" marL="227013"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7013" lvl="0" marL="2270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when presented a multi-year study showing that students who 	attended the small high schools started by the Bloomberg 	administration were more likely to graduate and attend college than 	their peers at larger schools she dismissed the conclusions.  “It’s one 	view of things,” she said.  “There are many views about everything”.</a:t>
            </a:r>
            <a:endParaRPr/>
          </a:p>
          <a:p>
            <a:pPr indent="-227013" lvl="0" marL="227013"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7013" lvl="0" marL="2270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abolished letter-grade ratings for schools</a:t>
            </a:r>
            <a:endParaRPr/>
          </a:p>
          <a:p>
            <a:pPr indent="-227013" lvl="0" marL="227013"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7013" lvl="0" marL="227013"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reduced reliance on test scores</a:t>
            </a:r>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7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618" name="Google Shape;618;p79"/>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Arial"/>
              <a:buNone/>
            </a:pPr>
            <a:r>
              <a:rPr b="0" i="1" lang="en-US" sz="4800" u="none" cap="none" strike="noStrike">
                <a:solidFill>
                  <a:schemeClr val="lt1"/>
                </a:solidFill>
                <a:latin typeface="Arial"/>
                <a:ea typeface="Arial"/>
                <a:cs typeface="Arial"/>
                <a:sym typeface="Arial"/>
              </a:rPr>
              <a:t> </a:t>
            </a:r>
            <a:r>
              <a:rPr b="0" i="1" lang="en-US" sz="3200" u="none" cap="none" strike="noStrike">
                <a:solidFill>
                  <a:schemeClr val="lt1"/>
                </a:solidFill>
                <a:latin typeface="Arial"/>
                <a:ea typeface="Arial"/>
                <a:cs typeface="Arial"/>
                <a:sym typeface="Arial"/>
              </a:rPr>
              <a:t>What are the obstacles to building effective school leadership?</a:t>
            </a:r>
            <a:endParaRPr/>
          </a:p>
          <a:p>
            <a:pPr indent="0" lvl="0" marL="0" marR="0" rtl="0" algn="ctr">
              <a:spcBef>
                <a:spcPts val="480"/>
              </a:spcBef>
              <a:spcAft>
                <a:spcPts val="0"/>
              </a:spcAft>
              <a:buClr>
                <a:schemeClr val="lt1"/>
              </a:buClr>
              <a:buFont typeface="Arial"/>
              <a:buNone/>
            </a:pPr>
            <a:r>
              <a:t/>
            </a:r>
            <a:endParaRPr b="0" i="0" sz="2400" u="none" cap="none" strike="noStrike">
              <a:solidFill>
                <a:srgbClr val="FFFF00"/>
              </a:solidFill>
              <a:latin typeface="Arial"/>
              <a:ea typeface="Arial"/>
              <a:cs typeface="Arial"/>
              <a:sym typeface="Arial"/>
            </a:endParaRPr>
          </a:p>
          <a:p>
            <a:pPr indent="0" lvl="0" marL="0" marR="0" rtl="0" algn="ctr">
              <a:spcBef>
                <a:spcPts val="960"/>
              </a:spcBef>
              <a:spcAft>
                <a:spcPts val="0"/>
              </a:spcAft>
              <a:buClr>
                <a:srgbClr val="FFFF00"/>
              </a:buClr>
              <a:buFont typeface="Arial"/>
              <a:buNone/>
            </a:pPr>
            <a:r>
              <a:rPr b="0" i="0" lang="en-US" sz="4800" u="none" cap="none" strike="noStrike">
                <a:solidFill>
                  <a:srgbClr val="FFFF00"/>
                </a:solidFill>
                <a:latin typeface="Arial"/>
                <a:ea typeface="Arial"/>
                <a:cs typeface="Arial"/>
                <a:sym typeface="Arial"/>
              </a:rPr>
              <a:t>To be continued…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228600" y="0"/>
            <a:ext cx="86868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Summit Model</a:t>
            </a:r>
            <a:endParaRPr/>
          </a:p>
        </p:txBody>
      </p:sp>
      <p:sp>
        <p:nvSpPr>
          <p:cNvPr id="146" name="Google Shape;146;p21"/>
          <p:cNvSpPr txBox="1"/>
          <p:nvPr>
            <p:ph idx="1" type="body"/>
          </p:nvPr>
        </p:nvSpPr>
        <p:spPr>
          <a:xfrm>
            <a:off x="762000" y="838200"/>
            <a:ext cx="8153400" cy="579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Posit a “wicked” problem</a:t>
            </a:r>
            <a:endParaRPr/>
          </a:p>
          <a:p>
            <a:pPr indent="-304800" lvl="0" marL="457200" marR="0" rtl="0" algn="l">
              <a:spcBef>
                <a:spcPts val="480"/>
              </a:spcBef>
              <a:spcAft>
                <a:spcPts val="0"/>
              </a:spcAft>
              <a:buClr>
                <a:schemeClr val="lt1"/>
              </a:buClr>
              <a:buSzPts val="2400"/>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Assemble people who are much smarter than we are  </a:t>
            </a:r>
            <a:endParaRPr/>
          </a:p>
          <a:p>
            <a:pPr indent="-304800" lvl="0" marL="457200" marR="0" rtl="0" algn="l">
              <a:spcBef>
                <a:spcPts val="480"/>
              </a:spcBef>
              <a:spcAft>
                <a:spcPts val="0"/>
              </a:spcAft>
              <a:buClr>
                <a:schemeClr val="lt1"/>
              </a:buClr>
              <a:buSzPts val="2400"/>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80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Create an environment that is structured, intellectually stimulating, informal, and above all, reinforcing</a:t>
            </a:r>
            <a:endParaRPr/>
          </a:p>
          <a:p>
            <a:pPr indent="-457200" lvl="0" marL="457200"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Font typeface="Arial"/>
              <a:buNone/>
            </a:pPr>
            <a:r>
              <a:rPr b="0" i="1" lang="en-US" sz="2400" u="none" cap="none" strike="noStrike">
                <a:solidFill>
                  <a:schemeClr val="lt1"/>
                </a:solidFill>
                <a:latin typeface="Arial"/>
                <a:ea typeface="Arial"/>
                <a:cs typeface="Arial"/>
                <a:sym typeface="Arial"/>
              </a:rPr>
              <a:t>4.	Have participants do the “heavy lifting”</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393700" lvl="0" marL="4572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idx="1" type="body"/>
          </p:nvPr>
        </p:nvSpPr>
        <p:spPr>
          <a:xfrm>
            <a:off x="228600" y="228600"/>
            <a:ext cx="8915400" cy="7239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Wicked problems have…</a:t>
            </a:r>
            <a:endParaRPr b="0" i="0" sz="1800" u="none" cap="none" strike="noStrike">
              <a:solidFill>
                <a:schemeClr val="lt1"/>
              </a:solidFill>
              <a:latin typeface="Arial"/>
              <a:ea typeface="Arial"/>
              <a:cs typeface="Arial"/>
              <a:sym typeface="Arial"/>
            </a:endParaRPr>
          </a:p>
          <a:p>
            <a:pPr indent="-342900" lvl="0" marL="342900" marR="0" rtl="0" algn="l">
              <a:spcBef>
                <a:spcPts val="200"/>
              </a:spcBef>
              <a:spcAft>
                <a:spcPts val="0"/>
              </a:spcAft>
              <a:buClr>
                <a:schemeClr val="lt1"/>
              </a:buClr>
              <a:buFont typeface="Arial"/>
              <a:buNone/>
            </a:pPr>
            <a:r>
              <a:rPr b="0" i="1" lang="en-US" sz="1000" u="none" cap="none" strike="noStrike">
                <a:solidFill>
                  <a:schemeClr val="lt1"/>
                </a:solidFill>
                <a:latin typeface="Arial"/>
                <a:ea typeface="Arial"/>
                <a:cs typeface="Arial"/>
                <a:sym typeface="Arial"/>
              </a:rPr>
              <a:t>	</a:t>
            </a:r>
            <a:endParaRPr/>
          </a:p>
          <a:p>
            <a:pPr indent="-342900" lvl="0" marL="342900" marR="0" rtl="0" algn="l">
              <a:spcBef>
                <a:spcPts val="200"/>
              </a:spcBef>
              <a:spcAft>
                <a:spcPts val="0"/>
              </a:spcAft>
              <a:buClr>
                <a:schemeClr val="lt1"/>
              </a:buClr>
              <a:buFont typeface="Arial"/>
              <a:buNone/>
            </a:pPr>
            <a:r>
              <a:t/>
            </a:r>
            <a:endParaRPr b="0" i="1" sz="1000" u="none" cap="none" strike="noStrike">
              <a:solidFill>
                <a:schemeClr val="lt1"/>
              </a:solidFill>
              <a:latin typeface="Arial"/>
              <a:ea typeface="Arial"/>
              <a:cs typeface="Arial"/>
              <a:sym typeface="Arial"/>
            </a:endParaRPr>
          </a:p>
          <a:p>
            <a:pPr indent="-342900" lvl="0" marL="863600" marR="0" rtl="0" algn="l">
              <a:spcBef>
                <a:spcPts val="400"/>
              </a:spcBef>
              <a:spcAft>
                <a:spcPts val="0"/>
              </a:spcAft>
              <a:buClr>
                <a:schemeClr val="lt1"/>
              </a:buClr>
              <a:buFont typeface="Arial"/>
              <a:buNone/>
            </a:pPr>
            <a:r>
              <a:rPr b="0" i="1" lang="en-US" sz="18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high level of complexity and thus inherent “trickiness” of the problem</a:t>
            </a:r>
            <a:endParaRPr/>
          </a:p>
          <a:p>
            <a:pPr indent="-342900" lvl="0" marL="863600" marR="0" rtl="0" algn="l">
              <a:spcBef>
                <a:spcPts val="300"/>
              </a:spcBef>
              <a:spcAft>
                <a:spcPts val="0"/>
              </a:spcAft>
              <a:buClr>
                <a:schemeClr val="lt1"/>
              </a:buClr>
              <a:buFont typeface="Arial"/>
              <a:buNone/>
            </a:pPr>
            <a:r>
              <a:t/>
            </a:r>
            <a:endParaRPr b="0" i="0" sz="1500" u="none" cap="none" strike="noStrike">
              <a:solidFill>
                <a:schemeClr val="lt1"/>
              </a:solidFill>
              <a:latin typeface="Arial"/>
              <a:ea typeface="Arial"/>
              <a:cs typeface="Arial"/>
              <a:sym typeface="Arial"/>
            </a:endParaRPr>
          </a:p>
          <a:p>
            <a:pPr indent="-342900" lvl="0" marL="8636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multiple stakeholders with radically different “frames” for understanding the problem …what one side finds                        </a:t>
            </a:r>
            <a:r>
              <a:rPr b="1" i="0" lang="en-US" sz="2000" u="sng" cap="none" strike="noStrike">
                <a:solidFill>
                  <a:srgbClr val="FFFF00"/>
                </a:solidFill>
                <a:latin typeface="Arial"/>
                <a:ea typeface="Arial"/>
                <a:cs typeface="Arial"/>
                <a:sym typeface="Arial"/>
              </a:rPr>
              <a:t>satisfactory</a:t>
            </a:r>
            <a:r>
              <a:rPr b="0" i="0" lang="en-US" sz="2000" u="none" cap="none" strike="noStrike">
                <a:solidFill>
                  <a:schemeClr val="lt1"/>
                </a:solidFill>
                <a:latin typeface="Arial"/>
                <a:ea typeface="Arial"/>
                <a:cs typeface="Arial"/>
                <a:sym typeface="Arial"/>
              </a:rPr>
              <a:t> the other finds </a:t>
            </a:r>
            <a:r>
              <a:rPr b="1" i="0" lang="en-US" sz="2000" u="sng" cap="none" strike="noStrike">
                <a:solidFill>
                  <a:srgbClr val="FFFF00"/>
                </a:solidFill>
                <a:latin typeface="Arial"/>
                <a:ea typeface="Arial"/>
                <a:cs typeface="Arial"/>
                <a:sym typeface="Arial"/>
              </a:rPr>
              <a:t>abhorrent</a:t>
            </a:r>
            <a:endParaRPr/>
          </a:p>
          <a:p>
            <a:pPr indent="-342900" lvl="0" marL="863600" marR="0" rtl="0" algn="l">
              <a:spcBef>
                <a:spcPts val="300"/>
              </a:spcBef>
              <a:spcAft>
                <a:spcPts val="0"/>
              </a:spcAft>
              <a:buClr>
                <a:schemeClr val="lt1"/>
              </a:buClr>
              <a:buFont typeface="Arial"/>
              <a:buNone/>
            </a:pPr>
            <a:r>
              <a:t/>
            </a:r>
            <a:endParaRPr b="0" i="0" sz="1500" u="none" cap="none" strike="noStrike">
              <a:solidFill>
                <a:schemeClr val="lt1"/>
              </a:solidFill>
              <a:latin typeface="Arial"/>
              <a:ea typeface="Arial"/>
              <a:cs typeface="Arial"/>
              <a:sym typeface="Arial"/>
            </a:endParaRPr>
          </a:p>
          <a:p>
            <a:pPr indent="-342900" lvl="0" marL="8636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r>
              <a:rPr b="0" i="0" lang="en-US" sz="2000" u="none" cap="none" strike="noStrike">
                <a:solidFill>
                  <a:srgbClr val="FFFFFF"/>
                </a:solidFill>
                <a:latin typeface="Arial"/>
                <a:ea typeface="Arial"/>
                <a:cs typeface="Arial"/>
                <a:sym typeface="Arial"/>
              </a:rPr>
              <a:t>complex interdependencies, the effort to solve one aspect </a:t>
            </a:r>
            <a:endParaRPr/>
          </a:p>
          <a:p>
            <a:pPr indent="-342900" lvl="0" marL="8636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of a wicked problem may reveal or create other problems</a:t>
            </a:r>
            <a:endParaRPr/>
          </a:p>
          <a:p>
            <a:pPr indent="-342900" lvl="0" marL="863600" marR="0" rtl="0" algn="l">
              <a:spcBef>
                <a:spcPts val="300"/>
              </a:spcBef>
              <a:spcAft>
                <a:spcPts val="0"/>
              </a:spcAft>
              <a:buClr>
                <a:schemeClr val="lt1"/>
              </a:buClr>
              <a:buFont typeface="Arial"/>
              <a:buNone/>
            </a:pPr>
            <a:r>
              <a:t/>
            </a:r>
            <a:endParaRPr b="0" i="0" sz="1500" u="none" cap="none" strike="noStrike">
              <a:solidFill>
                <a:srgbClr val="FFFFFF"/>
              </a:solidFill>
              <a:latin typeface="Arial"/>
              <a:ea typeface="Arial"/>
              <a:cs typeface="Arial"/>
              <a:sym typeface="Arial"/>
            </a:endParaRPr>
          </a:p>
          <a:p>
            <a:pPr indent="-342900" lvl="0" marL="8636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there are no good or bad solutions, just better or worse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228600" y="0"/>
            <a:ext cx="86868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Summit Model</a:t>
            </a:r>
            <a:endParaRPr/>
          </a:p>
        </p:txBody>
      </p:sp>
      <p:sp>
        <p:nvSpPr>
          <p:cNvPr id="158" name="Google Shape;158;p23"/>
          <p:cNvSpPr txBox="1"/>
          <p:nvPr>
            <p:ph idx="1" type="body"/>
          </p:nvPr>
        </p:nvSpPr>
        <p:spPr>
          <a:xfrm>
            <a:off x="838200" y="838200"/>
            <a:ext cx="8077200" cy="57912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Posit a “wicked” problem</a:t>
            </a:r>
            <a:endParaRPr/>
          </a:p>
          <a:p>
            <a:pPr indent="-304800" lvl="0" marL="457200" marR="0" rtl="0" algn="l">
              <a:spcBef>
                <a:spcPts val="480"/>
              </a:spcBef>
              <a:spcAft>
                <a:spcPts val="0"/>
              </a:spcAft>
              <a:buClr>
                <a:schemeClr val="lt1"/>
              </a:buClr>
              <a:buSzPts val="2400"/>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Assemble people who are much smarter than we are  </a:t>
            </a:r>
            <a:endParaRPr/>
          </a:p>
          <a:p>
            <a:pPr indent="-457200" lvl="0" marL="457200"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800"/>
              </a:spcBef>
              <a:spcAft>
                <a:spcPts val="0"/>
              </a:spcAft>
              <a:buClr>
                <a:schemeClr val="lt1"/>
              </a:buClr>
              <a:buSzPts val="2400"/>
              <a:buFont typeface="Arial"/>
              <a:buAutoNum type="arabicPeriod"/>
            </a:pPr>
            <a:r>
              <a:rPr b="0" i="1" lang="en-US" sz="2400" u="none" cap="none" strike="noStrike">
                <a:solidFill>
                  <a:schemeClr val="lt1"/>
                </a:solidFill>
                <a:latin typeface="Arial"/>
                <a:ea typeface="Arial"/>
                <a:cs typeface="Arial"/>
                <a:sym typeface="Arial"/>
              </a:rPr>
              <a:t> Create an environment that is structured, intellectually stimulating, informal, and above all, reinforcing</a:t>
            </a:r>
            <a:endParaRPr/>
          </a:p>
          <a:p>
            <a:pPr indent="-457200" lvl="0" marL="457200"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Font typeface="Arial"/>
              <a:buNone/>
            </a:pPr>
            <a:r>
              <a:rPr b="0" i="1" lang="en-US" sz="2400" u="none" cap="none" strike="noStrike">
                <a:solidFill>
                  <a:schemeClr val="lt1"/>
                </a:solidFill>
                <a:latin typeface="Arial"/>
                <a:ea typeface="Arial"/>
                <a:cs typeface="Arial"/>
                <a:sym typeface="Arial"/>
              </a:rPr>
              <a:t>4.	Have participants do the “heavy lifting”</a:t>
            </a:r>
            <a:endParaRPr b="0" i="1" sz="2400" u="none" cap="none" strike="noStrike">
              <a:solidFill>
                <a:schemeClr val="lt1"/>
              </a:solidFill>
              <a:latin typeface="Arial"/>
              <a:ea typeface="Arial"/>
              <a:cs typeface="Arial"/>
              <a:sym typeface="Arial"/>
            </a:endParaRPr>
          </a:p>
          <a:p>
            <a:pPr indent="-457200" lvl="0" marL="457200" marR="0" rtl="0" algn="l">
              <a:spcBef>
                <a:spcPts val="480"/>
              </a:spcBef>
              <a:spcAft>
                <a:spcPts val="0"/>
              </a:spcAft>
              <a:buClr>
                <a:schemeClr val="lt1"/>
              </a:buClr>
              <a:buFont typeface="Arial"/>
              <a:buNone/>
            </a:pPr>
            <a:r>
              <a:t/>
            </a:r>
            <a:endParaRPr b="0" i="1" sz="2400" u="none" cap="none" strike="noStrike">
              <a:solidFill>
                <a:schemeClr val="lt1"/>
              </a:solidFill>
              <a:latin typeface="Arial"/>
              <a:ea typeface="Arial"/>
              <a:cs typeface="Arial"/>
              <a:sym typeface="Arial"/>
            </a:endParaRPr>
          </a:p>
          <a:p>
            <a:pPr indent="-393700" lvl="0" marL="4572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159" name="Google Shape;159;p23"/>
          <p:cNvSpPr txBox="1"/>
          <p:nvPr/>
        </p:nvSpPr>
        <p:spPr>
          <a:xfrm>
            <a:off x="533400" y="1143000"/>
            <a:ext cx="609600" cy="708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4000" u="none" cap="none" strike="noStrike">
              <a:solidFill>
                <a:srgbClr val="FF0000"/>
              </a:solidFill>
              <a:latin typeface="Arial"/>
              <a:ea typeface="Arial"/>
              <a:cs typeface="Arial"/>
              <a:sym typeface="Arial"/>
            </a:endParaRPr>
          </a:p>
        </p:txBody>
      </p:sp>
      <p:sp>
        <p:nvSpPr>
          <p:cNvPr id="160" name="Google Shape;160;p23"/>
          <p:cNvSpPr txBox="1"/>
          <p:nvPr/>
        </p:nvSpPr>
        <p:spPr>
          <a:xfrm rot="-989723">
            <a:off x="1920875" y="1319213"/>
            <a:ext cx="2381250" cy="46196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0000"/>
                </a:solidFill>
                <a:latin typeface="Arial"/>
                <a:ea typeface="Arial"/>
                <a:cs typeface="Arial"/>
                <a:sym typeface="Arial"/>
              </a:rPr>
              <a:t>MORATORIUM</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ummit Introduction 4.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