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31F2E31-4EE4-4366-B04C-CC7C5F23EB31}">
  <a:tblStyle styleId="{631F2E31-4EE4-4366-B04C-CC7C5F23EB3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6bf95f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6bf9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1db6bf95f_0_12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e1db6bf95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1db6bf95f_0_13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e1db6bf95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e1db6bf95f_0_14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e1db6bf95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6bf95f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6bf95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1db6bf95f_0_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1db6bf95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db6bf95f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db6bf95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e1db6bf95f_0_6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e1db6bf95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e1db6bf95f_0_7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e1db6bf95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e1db6bf95f_0_8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e1db6bf95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1db6bf95f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1db6bf95f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1db6bf95f_0_11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1db6bf95f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sun-shadows/day-pattern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0.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sun-shadows/mystery-3/sun-daily-patterns/81" TargetMode="External"/><Relationship Id="rId10" Type="http://schemas.openxmlformats.org/officeDocument/2006/relationships/hyperlink" Target="https://mysteryscience.com/sun-shadows/mystery-3/sun-daily-patterns/81" TargetMode="External"/><Relationship Id="rId13" Type="http://schemas.openxmlformats.org/officeDocument/2006/relationships/hyperlink" Target="https://mysteryscience.com/sun-shadows/mystery-4/daylight-seasonal-patterns/143" TargetMode="External"/><Relationship Id="rId12" Type="http://schemas.openxmlformats.org/officeDocument/2006/relationships/hyperlink" Target="https://mysteryscience.com/sun-shadows/mystery-4/daylight-seasonal-patterns/143"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https://mysteryscience.com/sun-shadows/mystery-0/sun-shadows-daily-patterns/817" TargetMode="External"/><Relationship Id="rId9" Type="http://schemas.openxmlformats.org/officeDocument/2006/relationships/hyperlink" Target="https://mysteryscience.com/sun-shadows/mystery-2/sun-shadows-daily-patterns/138" TargetMode="External"/><Relationship Id="rId15" Type="http://schemas.openxmlformats.org/officeDocument/2006/relationships/hyperlink" Target="https://mysteryscience.com/sun-shadows/mystery-10/sun-shadows-daily-patterns/827" TargetMode="External"/><Relationship Id="rId14" Type="http://schemas.openxmlformats.org/officeDocument/2006/relationships/image" Target="../media/image1.png"/><Relationship Id="rId16" Type="http://schemas.openxmlformats.org/officeDocument/2006/relationships/hyperlink" Target="https://mysteryscience.com/sun-shadows/mystery-10/sun-shadows-daily-patterns/827" TargetMode="External"/><Relationship Id="rId5" Type="http://schemas.openxmlformats.org/officeDocument/2006/relationships/hyperlink" Target="https://mysteryscience.com/sun-shadows/mystery-0/sun-shadows-daily-patterns/817" TargetMode="External"/><Relationship Id="rId6" Type="http://schemas.openxmlformats.org/officeDocument/2006/relationships/hyperlink" Target="https://mysteryscience.com/sun-shadows/mystery-1/sun-shadows-daily-patterns/82" TargetMode="External"/><Relationship Id="rId7" Type="http://schemas.openxmlformats.org/officeDocument/2006/relationships/hyperlink" Target="https://mysteryscience.com/sun-shadows/mystery-1/sun-shadows-daily-patterns/82" TargetMode="External"/><Relationship Id="rId8" Type="http://schemas.openxmlformats.org/officeDocument/2006/relationships/hyperlink" Target="https://mysteryscience.com/sun-shadows/mystery-2/sun-shadows-daily-patterns/13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2596896"/>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Guides</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7080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Day Patterns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2"/>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8" name="Google Shape;188;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9" name="Google Shape;189;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0" name="Google Shape;190;p22"/>
          <p:cNvSpPr txBox="1"/>
          <p:nvPr/>
        </p:nvSpPr>
        <p:spPr>
          <a:xfrm>
            <a:off x="457200" y="1280150"/>
            <a:ext cx="49215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you have to go to bed early in the summer?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Daylight &amp; Seasonal Patterns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Arushi wonders why she has to go to bed while the sun is still up, and learns that the sun stays up longer on some days than others.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get moving by acting out a bedtime routine. If you want to extend the lesson, we provide a printable Summer Sunshine Reader that your students can color and use to practice their reading skills.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b="1" i="1" sz="1000">
              <a:solidFill>
                <a:schemeClr val="dk1"/>
              </a:solidFill>
              <a:latin typeface="Poppins"/>
              <a:ea typeface="Poppins"/>
              <a:cs typeface="Poppins"/>
              <a:sym typeface="Poppins"/>
            </a:endParaRPr>
          </a:p>
        </p:txBody>
      </p:sp>
      <p:graphicFrame>
        <p:nvGraphicFramePr>
          <p:cNvPr id="191" name="Google Shape;191;p22"/>
          <p:cNvGraphicFramePr/>
          <p:nvPr/>
        </p:nvGraphicFramePr>
        <p:xfrm>
          <a:off x="5576925" y="1280160"/>
          <a:ext cx="3000000" cy="3000000"/>
        </p:xfrm>
        <a:graphic>
          <a:graphicData uri="http://schemas.openxmlformats.org/drawingml/2006/table">
            <a:tbl>
              <a:tblPr>
                <a:noFill/>
                <a:tableStyleId>{631F2E31-4EE4-4366-B04C-CC7C5F23EB31}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92" name="Google Shape;192;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93" name="Google Shape;193;p22"/>
          <p:cNvSpPr/>
          <p:nvPr/>
        </p:nvSpPr>
        <p:spPr>
          <a:xfrm>
            <a:off x="457650" y="4565800"/>
            <a:ext cx="4921500" cy="3593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2"/>
          <p:cNvSpPr txBox="1"/>
          <p:nvPr/>
        </p:nvSpPr>
        <p:spPr>
          <a:xfrm>
            <a:off x="840425" y="4878525"/>
            <a:ext cx="4281600" cy="986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Print a reader for each student to read and staple at the corner. You can choose to print the black and white version for students to color or a version that's already in color.</a:t>
            </a:r>
            <a:endParaRPr sz="1000">
              <a:solidFill>
                <a:schemeClr val="dk1"/>
              </a:solidFill>
              <a:latin typeface="Poppins"/>
              <a:ea typeface="Poppins"/>
              <a:cs typeface="Poppins"/>
              <a:sym typeface="Poppins"/>
            </a:endParaRPr>
          </a:p>
        </p:txBody>
      </p:sp>
      <p:pic>
        <p:nvPicPr>
          <p:cNvPr id="195" name="Google Shape;195;p22"/>
          <p:cNvPicPr preferRelativeResize="0"/>
          <p:nvPr/>
        </p:nvPicPr>
        <p:blipFill>
          <a:blip r:embed="rId5">
            <a:alphaModFix/>
          </a:blip>
          <a:stretch>
            <a:fillRect/>
          </a:stretch>
        </p:blipFill>
        <p:spPr>
          <a:xfrm>
            <a:off x="840418" y="6092800"/>
            <a:ext cx="2195726" cy="1692275"/>
          </a:xfrm>
          <a:prstGeom prst="rect">
            <a:avLst/>
          </a:prstGeom>
          <a:noFill/>
          <a:ln>
            <a:noFill/>
          </a:ln>
          <a:effectLst>
            <a:outerShdw blurRad="57150" rotWithShape="0" algn="bl" dir="5400000" dist="19050">
              <a:srgbClr val="000000">
                <a:alpha val="50000"/>
              </a:srgbClr>
            </a:outerShdw>
          </a:effectLst>
        </p:spPr>
      </p:pic>
      <p:sp>
        <p:nvSpPr>
          <p:cNvPr id="196" name="Google Shape;196;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3"/>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02" name="Google Shape;202;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3" name="Google Shape;203;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4" name="Google Shape;204;p23"/>
          <p:cNvSpPr txBox="1"/>
          <p:nvPr/>
        </p:nvSpPr>
        <p:spPr>
          <a:xfrm>
            <a:off x="457200" y="1280150"/>
            <a:ext cx="49215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you have to go to bed early in the summer?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Daylight &amp; Seasonal Patterns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apparent motion of the Sun follows predictable patterns, and these patterns can be used to determine the time of day. If the Sun is appearing to move upward in the sky, it is morning. When the Sun begins to appear to move downward, it is afternoon or evening. This repeated pattern allows us to determine the approximate time of day based on how the Sun is appearing to move at any given moment.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days get longer and shorter throughout the year, but the Sun is in consistent directions at different times of day. This means we can use the location of the Sun to tell the time of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revise their See-Think-Wonder chart by adding that it must be the afternoon in the video because the Sun is moving downward. At this point, the students will have used the motion of shadows to determine cardinal directions, time of day, and the apparent motion of the Sun—all while not being able to actually see the Sun.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Can we predict how things in the sky will move?</a:t>
            </a:r>
            <a:endParaRPr b="1" sz="1000">
              <a:solidFill>
                <a:schemeClr val="dk1"/>
              </a:solidFill>
              <a:latin typeface="Poppins"/>
              <a:ea typeface="Poppins"/>
              <a:cs typeface="Poppins"/>
              <a:sym typeface="Poppins"/>
            </a:endParaRPr>
          </a:p>
        </p:txBody>
      </p:sp>
      <p:graphicFrame>
        <p:nvGraphicFramePr>
          <p:cNvPr id="205" name="Google Shape;205;p23"/>
          <p:cNvGraphicFramePr/>
          <p:nvPr/>
        </p:nvGraphicFramePr>
        <p:xfrm>
          <a:off x="5576925" y="1280160"/>
          <a:ext cx="3000000" cy="3000000"/>
        </p:xfrm>
        <a:graphic>
          <a:graphicData uri="http://schemas.openxmlformats.org/drawingml/2006/table">
            <a:tbl>
              <a:tblPr>
                <a:noFill/>
                <a:tableStyleId>{631F2E31-4EE4-4366-B04C-CC7C5F23EB31}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6" name="Google Shape;206;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7" name="Google Shape;207;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4"/>
          <p:cNvPicPr preferRelativeResize="0"/>
          <p:nvPr/>
        </p:nvPicPr>
        <p:blipFill>
          <a:blip r:embed="rId3">
            <a:alphaModFix/>
          </a:blip>
          <a:stretch>
            <a:fillRect/>
          </a:stretch>
        </p:blipFill>
        <p:spPr>
          <a:xfrm>
            <a:off x="5577800" y="1280150"/>
            <a:ext cx="1737400" cy="985878"/>
          </a:xfrm>
          <a:prstGeom prst="rect">
            <a:avLst/>
          </a:prstGeom>
          <a:noFill/>
          <a:ln>
            <a:noFill/>
          </a:ln>
        </p:spPr>
      </p:pic>
      <p:sp>
        <p:nvSpPr>
          <p:cNvPr id="213" name="Google Shape;213;p24"/>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4" name="Google Shape;214;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5" name="Google Shape;215;p24"/>
          <p:cNvSpPr txBox="1"/>
          <p:nvPr/>
        </p:nvSpPr>
        <p:spPr>
          <a:xfrm>
            <a:off x="457200" y="1280150"/>
            <a:ext cx="4970700" cy="2691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Where will the Sun be tomorrow?</a:t>
            </a:r>
            <a:endParaRPr b="1"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Sun, Shadows, &amp; Daily Patterns</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will observe and predict the apparent location of the Sun in the sky at different times of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a review of the unit, students will gather observations of the Sun from a single location. They will see that the Sun follows a repeating pattern in its apparent motion, and then use that pattern to predict the location of the Sun at various times of day in the future.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216" name="Google Shape;216;p24"/>
          <p:cNvGraphicFramePr/>
          <p:nvPr/>
        </p:nvGraphicFramePr>
        <p:xfrm>
          <a:off x="5577800" y="1280160"/>
          <a:ext cx="3000000" cy="3000000"/>
        </p:xfrm>
        <a:graphic>
          <a:graphicData uri="http://schemas.openxmlformats.org/drawingml/2006/table">
            <a:tbl>
              <a:tblPr>
                <a:noFill/>
                <a:tableStyleId>{631F2E31-4EE4-4366-B04C-CC7C5F23EB31}</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7" name="Google Shape;217;p24"/>
          <p:cNvSpPr/>
          <p:nvPr/>
        </p:nvSpPr>
        <p:spPr>
          <a:xfrm>
            <a:off x="457200" y="4296550"/>
            <a:ext cx="6857700" cy="2055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 name="Google Shape;218;p24"/>
          <p:cNvSpPr txBox="1"/>
          <p:nvPr/>
        </p:nvSpPr>
        <p:spPr>
          <a:xfrm>
            <a:off x="3142925" y="4589250"/>
            <a:ext cx="38805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individually, in pairs, or you may choose to work with small groups. Print as many copies of the Where Will the Sun Be? worksheet as you will need for your students. One copy will be needed for each individual, each pair, or each small group.</a:t>
            </a:r>
            <a:endParaRPr sz="1000">
              <a:solidFill>
                <a:schemeClr val="dk1"/>
              </a:solidFill>
              <a:latin typeface="Poppins"/>
              <a:ea typeface="Poppins"/>
              <a:cs typeface="Poppins"/>
              <a:sym typeface="Poppins"/>
            </a:endParaRPr>
          </a:p>
        </p:txBody>
      </p:sp>
      <p:sp>
        <p:nvSpPr>
          <p:cNvPr id="219" name="Google Shape;219;p24"/>
          <p:cNvSpPr/>
          <p:nvPr/>
        </p:nvSpPr>
        <p:spPr>
          <a:xfrm>
            <a:off x="457200" y="6879175"/>
            <a:ext cx="6857700" cy="2187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4"/>
          <p:cNvSpPr txBox="1"/>
          <p:nvPr/>
        </p:nvSpPr>
        <p:spPr>
          <a:xfrm>
            <a:off x="797850" y="7077350"/>
            <a:ext cx="5594700" cy="4002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t/>
            </a:r>
            <a:endParaRPr/>
          </a:p>
        </p:txBody>
      </p:sp>
      <p:sp>
        <p:nvSpPr>
          <p:cNvPr id="221" name="Google Shape;221;p24"/>
          <p:cNvSpPr txBox="1"/>
          <p:nvPr/>
        </p:nvSpPr>
        <p:spPr>
          <a:xfrm>
            <a:off x="821475" y="7111250"/>
            <a:ext cx="61263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Crosscutting Concepts</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Patterns: </a:t>
            </a:r>
            <a:r>
              <a:rPr lang="en" sz="1000">
                <a:solidFill>
                  <a:schemeClr val="dk1"/>
                </a:solidFill>
                <a:latin typeface="Poppins"/>
                <a:ea typeface="Poppins"/>
                <a:cs typeface="Poppins"/>
                <a:sym typeface="Poppins"/>
              </a:rPr>
              <a:t>The Sun appears to move in the sky in a variety of predictable patterns. The most easily observable pattern is daily.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Sun appears to rise in the east at the beginning of every day, it progresses up and across the sky over the course of the day, and it sets in the west at the end of each day. By identifying patterns in this apparent motion, we can use them to track the flow of time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p:txBody>
      </p:sp>
      <p:pic>
        <p:nvPicPr>
          <p:cNvPr id="222" name="Google Shape;222;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23" name="Google Shape;223;p24"/>
          <p:cNvPicPr preferRelativeResize="0"/>
          <p:nvPr/>
        </p:nvPicPr>
        <p:blipFill>
          <a:blip r:embed="rId5">
            <a:alphaModFix/>
          </a:blip>
          <a:stretch>
            <a:fillRect/>
          </a:stretch>
        </p:blipFill>
        <p:spPr>
          <a:xfrm>
            <a:off x="821475" y="4596533"/>
            <a:ext cx="1967597" cy="1448751"/>
          </a:xfrm>
          <a:prstGeom prst="rect">
            <a:avLst/>
          </a:prstGeom>
          <a:noFill/>
          <a:ln>
            <a:noFill/>
          </a:ln>
          <a:effectLst>
            <a:outerShdw blurRad="57150" rotWithShape="0" algn="bl" dir="5400000" dist="19050">
              <a:srgbClr val="000000">
                <a:alpha val="50000"/>
              </a:srgbClr>
            </a:outerShdw>
          </a:effectLst>
        </p:spPr>
      </p:pic>
      <p:sp>
        <p:nvSpPr>
          <p:cNvPr id="224" name="Google Shape;224;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39" r="39" t="0"/>
          <a:stretch/>
        </p:blipFill>
        <p:spPr>
          <a:xfrm>
            <a:off x="465590" y="5227355"/>
            <a:ext cx="6858002" cy="4085083"/>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9" name="Google Shape;69;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make observations of the Sun and shadows throughout the day and across the  seasons. They use their observations to understand patterns that occur throughout the day.</a:t>
            </a:r>
            <a:endParaRPr b="1" sz="1200">
              <a:solidFill>
                <a:srgbClr val="000000"/>
              </a:solidFill>
              <a:latin typeface="Poppins"/>
              <a:ea typeface="Poppins"/>
              <a:cs typeface="Poppins"/>
              <a:sym typeface="Poppins"/>
            </a:endParaRPr>
          </a:p>
        </p:txBody>
      </p:sp>
      <p:graphicFrame>
        <p:nvGraphicFramePr>
          <p:cNvPr id="70" name="Google Shape;70;p14"/>
          <p:cNvGraphicFramePr/>
          <p:nvPr/>
        </p:nvGraphicFramePr>
        <p:xfrm>
          <a:off x="457200" y="2590800"/>
          <a:ext cx="3000000" cy="3000000"/>
        </p:xfrm>
        <a:graphic>
          <a:graphicData uri="http://schemas.openxmlformats.org/drawingml/2006/table">
            <a:tbl>
              <a:tblPr>
                <a:noFill/>
                <a:tableStyleId>{631F2E31-4EE4-4366-B04C-CC7C5F23EB31}</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1-ESS1-1. Use observations of the sun, moon, and stars to describe patterns that can be predicted.</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1-ESS1-2. Make observations at different times of year to relate the amount of daylight to the time of year.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Developing and Using Models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ESS1.A: The Universe and its Stars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ESS1.B: Earth and the Solar System</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3054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75475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305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305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305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0198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Sun, Shadows, &amp; Daily Patterns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Shadow Surprises</a:t>
            </a:r>
            <a:endParaRPr sz="800">
              <a:solidFill>
                <a:schemeClr val="dk1"/>
              </a:solidFill>
              <a:latin typeface="Poppins"/>
              <a:ea typeface="Poppins"/>
              <a:cs typeface="Poppins"/>
              <a:sym typeface="Poppins"/>
            </a:endParaRPr>
          </a:p>
        </p:txBody>
      </p:sp>
      <p:sp>
        <p:nvSpPr>
          <p:cNvPr id="77" name="Google Shape;77;p14"/>
          <p:cNvSpPr txBox="1"/>
          <p:nvPr/>
        </p:nvSpPr>
        <p:spPr>
          <a:xfrm>
            <a:off x="2337600" y="60198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Sun, Shadows, &amp; Daily Patterns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Could a statue’s shadow move?</a:t>
            </a:r>
            <a:endParaRPr sz="800">
              <a:solidFill>
                <a:schemeClr val="dk1"/>
              </a:solidFill>
              <a:latin typeface="Poppins"/>
              <a:ea typeface="Poppins"/>
              <a:cs typeface="Poppins"/>
              <a:sym typeface="Poppins"/>
            </a:endParaRPr>
          </a:p>
        </p:txBody>
      </p:sp>
      <p:sp>
        <p:nvSpPr>
          <p:cNvPr id="78" name="Google Shape;78;p14"/>
          <p:cNvSpPr txBox="1"/>
          <p:nvPr/>
        </p:nvSpPr>
        <p:spPr>
          <a:xfrm>
            <a:off x="4139100" y="60198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Sun, Shadows, &amp; Daily Patterns</a:t>
            </a: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 What does your shadow do when you’re not looking?</a:t>
            </a:r>
            <a:endParaRPr sz="800">
              <a:solidFill>
                <a:schemeClr val="dk1"/>
              </a:solidFill>
              <a:latin typeface="Poppins"/>
              <a:ea typeface="Poppins"/>
              <a:cs typeface="Poppins"/>
              <a:sym typeface="Poppins"/>
            </a:endParaRPr>
          </a:p>
        </p:txBody>
      </p:sp>
      <p:sp>
        <p:nvSpPr>
          <p:cNvPr id="79" name="Google Shape;79;p14"/>
          <p:cNvSpPr txBox="1"/>
          <p:nvPr/>
        </p:nvSpPr>
        <p:spPr>
          <a:xfrm>
            <a:off x="5938075" y="60198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Sun &amp; Daily Patterns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How can the Sun help you if you’re lost?</a:t>
            </a:r>
            <a:endParaRPr sz="800">
              <a:solidFill>
                <a:schemeClr val="dk1"/>
              </a:solidFill>
              <a:latin typeface="Poppins"/>
              <a:ea typeface="Poppins"/>
              <a:cs typeface="Poppins"/>
              <a:sym typeface="Poppins"/>
            </a:endParaRPr>
          </a:p>
        </p:txBody>
      </p:sp>
      <p:sp>
        <p:nvSpPr>
          <p:cNvPr id="80" name="Google Shape;80;p14"/>
          <p:cNvSpPr txBox="1"/>
          <p:nvPr/>
        </p:nvSpPr>
        <p:spPr>
          <a:xfrm>
            <a:off x="531150" y="82734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Daylight &amp; Seasonal Patterns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Why do you have to go to bed early in the summer?</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1" name="Google Shape;81;p14"/>
          <p:cNvSpPr txBox="1"/>
          <p:nvPr/>
        </p:nvSpPr>
        <p:spPr>
          <a:xfrm>
            <a:off x="2326500" y="6844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6844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6844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4" name="Google Shape;84;p14"/>
          <p:cNvPicPr preferRelativeResize="0"/>
          <p:nvPr/>
        </p:nvPicPr>
        <p:blipFill rotWithShape="1">
          <a:blip r:embed="rId14">
            <a:alphaModFix/>
          </a:blip>
          <a:srcRect b="1276" l="0" r="0" t="1276"/>
          <a:stretch/>
        </p:blipFill>
        <p:spPr>
          <a:xfrm>
            <a:off x="6055623" y="354825"/>
            <a:ext cx="1232057" cy="161925"/>
          </a:xfrm>
          <a:prstGeom prst="rect">
            <a:avLst/>
          </a:prstGeom>
          <a:noFill/>
          <a:ln>
            <a:noFill/>
          </a:ln>
        </p:spPr>
      </p:pic>
      <p:sp>
        <p:nvSpPr>
          <p:cNvPr id="85" name="Google Shape;85;p14"/>
          <p:cNvSpPr txBox="1"/>
          <p:nvPr/>
        </p:nvSpPr>
        <p:spPr>
          <a:xfrm>
            <a:off x="520050" y="90889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6" name="Google Shape;86;p14"/>
          <p:cNvSpPr txBox="1"/>
          <p:nvPr/>
        </p:nvSpPr>
        <p:spPr>
          <a:xfrm>
            <a:off x="2337600" y="82734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Sun, Shadows, &amp; Daily Patterns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Where will the Sun be tomorrow?</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7" name="Google Shape;87;p14"/>
          <p:cNvSpPr txBox="1"/>
          <p:nvPr/>
        </p:nvSpPr>
        <p:spPr>
          <a:xfrm>
            <a:off x="2357425" y="75475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a:t>
            </a:r>
            <a:r>
              <a:rPr b="1" lang="en" sz="1000">
                <a:latin typeface="Poppins"/>
                <a:ea typeface="Poppins"/>
                <a:cs typeface="Poppins"/>
                <a:sym typeface="Poppins"/>
              </a:rPr>
              <a:t>Task</a:t>
            </a:r>
            <a:endParaRPr b="1" sz="100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3" name="Google Shape;93;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4" name="Google Shape;94;p15"/>
          <p:cNvSpPr txBox="1"/>
          <p:nvPr/>
        </p:nvSpPr>
        <p:spPr>
          <a:xfrm>
            <a:off x="457200" y="3779850"/>
            <a:ext cx="3316500" cy="39246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 a daily basis, the sky above our heads goes through some of the most dramatic changes of anything in our world. Over the course of just a few hours, the sky can change from a jet black background speckled with thousands of stars, to a uniform bright blue with the Sun as the only visible object.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Early cave paintings show that our ancestors paid great attention to the objects that can be seen in our sky, and the ways in which those objects move. While the explanations for how and why these objects move has changed over time, the patterns that can be observed in their movement are predictable and consistent.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brightest object that can be observed in our sky is the Sun. As long as you are not close to the extreme north and south poles of the Earth, the Sun can be observed to rise in the east every morning and set in the west every evening. (Close to the poles, there can be multiple days in a row in which the Sun doesn’t set, and multiple nights in a row in which the Sun doesn’t rise!) </a:t>
            </a:r>
            <a:endParaRPr sz="1000">
              <a:solidFill>
                <a:schemeClr val="dk1"/>
              </a:solidFill>
              <a:latin typeface="Poppins"/>
              <a:ea typeface="Poppins"/>
              <a:cs typeface="Poppins"/>
              <a:sym typeface="Poppins"/>
            </a:endParaRPr>
          </a:p>
        </p:txBody>
      </p:sp>
      <p:sp>
        <p:nvSpPr>
          <p:cNvPr id="95" name="Google Shape;95;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6" name="Google Shape;96;p15"/>
          <p:cNvSpPr txBox="1"/>
          <p:nvPr/>
        </p:nvSpPr>
        <p:spPr>
          <a:xfrm>
            <a:off x="457200" y="3314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Why do shadows change so much over the course of every day?</a:t>
            </a:r>
            <a:endParaRPr sz="1200">
              <a:solidFill>
                <a:schemeClr val="dk1"/>
              </a:solidFill>
              <a:latin typeface="Poppins"/>
              <a:ea typeface="Poppins"/>
              <a:cs typeface="Poppins"/>
              <a:sym typeface="Poppins"/>
            </a:endParaRPr>
          </a:p>
        </p:txBody>
      </p:sp>
      <p:pic>
        <p:nvPicPr>
          <p:cNvPr id="97" name="Google Shape;97;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98" name="Google Shape;98;p15"/>
          <p:cNvSpPr txBox="1"/>
          <p:nvPr/>
        </p:nvSpPr>
        <p:spPr>
          <a:xfrm>
            <a:off x="3971175" y="3779850"/>
            <a:ext cx="3316500" cy="34875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late winter and throughout the spring, the days get longer and longer as the Sun rises earlier and sets later. Then, the reverse happens over the course of the remainder of the year. These daily, monthly, and yearly changes in the Sun lead to daily, monthly, and yearly changes in the shadows we see on the ground. By observing these patterns of light and shadow as they have happened in the past, we can make predictions about them far into the future.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While the Sun is only visible during the day, our Moon is an object that can be present in the sky during the day and the night. It follows a predictable pattern of rising and setting, just like the Sun, but the patterns are different. Its patterns repeat roughly each month. In fact, the word “month” is directly related to the word “moon.” By observing objects in the night sky, just as our ancestors did thousands of years ago, we can describe, explain, and predict the behavior of those objects as well.</a:t>
            </a:r>
            <a:endParaRPr sz="1000">
              <a:solidFill>
                <a:schemeClr val="dk1"/>
              </a:solidFill>
              <a:latin typeface="Poppins"/>
              <a:ea typeface="Poppins"/>
              <a:cs typeface="Poppins"/>
              <a:sym typeface="Poppins"/>
            </a:endParaRPr>
          </a:p>
        </p:txBody>
      </p:sp>
      <p:pic>
        <p:nvPicPr>
          <p:cNvPr id="99" name="Google Shape;99;p15"/>
          <p:cNvPicPr preferRelativeResize="0"/>
          <p:nvPr/>
        </p:nvPicPr>
        <p:blipFill rotWithShape="1">
          <a:blip r:embed="rId4">
            <a:alphaModFix/>
          </a:blip>
          <a:srcRect b="49099" l="0" r="0" t="20126"/>
          <a:stretch/>
        </p:blipFill>
        <p:spPr>
          <a:xfrm>
            <a:off x="457200" y="1683350"/>
            <a:ext cx="6857999" cy="1477751"/>
          </a:xfrm>
          <a:prstGeom prst="rect">
            <a:avLst/>
          </a:prstGeom>
          <a:noFill/>
          <a:ln>
            <a:noFill/>
          </a:ln>
        </p:spPr>
      </p:pic>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6"/>
          <p:cNvPicPr preferRelativeResize="0"/>
          <p:nvPr/>
        </p:nvPicPr>
        <p:blipFill>
          <a:blip r:embed="rId3">
            <a:alphaModFix/>
          </a:blip>
          <a:stretch>
            <a:fillRect/>
          </a:stretch>
        </p:blipFill>
        <p:spPr>
          <a:xfrm>
            <a:off x="5577800" y="1273225"/>
            <a:ext cx="1737400" cy="1216530"/>
          </a:xfrm>
          <a:prstGeom prst="rect">
            <a:avLst/>
          </a:prstGeom>
          <a:noFill/>
          <a:ln>
            <a:noFill/>
          </a:ln>
        </p:spPr>
      </p:pic>
      <p:sp>
        <p:nvSpPr>
          <p:cNvPr id="106" name="Google Shape;106;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8" name="Google Shape;108;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9" name="Google Shape;109;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Shadow Surprises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 Shadows, &amp; Daily Patterns</a:t>
            </a:r>
            <a:br>
              <a:rPr lang="en" sz="12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lessons 1-4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set of strange shadows that are moving in a mysterious way.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0" name="Google Shape;110;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11" name="Google Shape;111;p16"/>
          <p:cNvGraphicFramePr/>
          <p:nvPr/>
        </p:nvGraphicFramePr>
        <p:xfrm>
          <a:off x="5577800" y="1280185"/>
          <a:ext cx="3000000" cy="3000000"/>
        </p:xfrm>
        <a:graphic>
          <a:graphicData uri="http://schemas.openxmlformats.org/drawingml/2006/table">
            <a:tbl>
              <a:tblPr>
                <a:noFill/>
                <a:tableStyleId>{631F2E31-4EE4-4366-B04C-CC7C5F23EB31}</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2" name="Google Shape;112;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3" name="Google Shape;113;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Dark lines moving very slowly</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People moving very fast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br>
              <a:rPr lang="en" sz="800">
                <a:solidFill>
                  <a:schemeClr val="dk1"/>
                </a:solidFill>
                <a:latin typeface="Comic Sans MS"/>
                <a:ea typeface="Comic Sans MS"/>
                <a:cs typeface="Comic Sans MS"/>
                <a:sym typeface="Comic Sans MS"/>
              </a:rPr>
            </a:br>
            <a:r>
              <a:rPr lang="en" sz="800">
                <a:solidFill>
                  <a:schemeClr val="dk1"/>
                </a:solidFill>
                <a:latin typeface="Comic Sans MS"/>
                <a:ea typeface="Comic Sans MS"/>
                <a:cs typeface="Comic Sans MS"/>
                <a:sym typeface="Comic Sans MS"/>
              </a:rPr>
              <a:t>The sky is blue and it is bright out</a:t>
            </a:r>
            <a:endParaRPr sz="800">
              <a:solidFill>
                <a:schemeClr val="dk1"/>
              </a:solidFill>
              <a:latin typeface="Comic Sans MS"/>
              <a:ea typeface="Comic Sans MS"/>
              <a:cs typeface="Comic Sans MS"/>
              <a:sym typeface="Comic Sans MS"/>
            </a:endParaRPr>
          </a:p>
        </p:txBody>
      </p:sp>
      <p:sp>
        <p:nvSpPr>
          <p:cNvPr id="114" name="Google Shape;114;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It’s trees, and the trees are moving</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video is moving much faster than real life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It’s trees that are growing</a:t>
            </a:r>
            <a:endParaRPr sz="800">
              <a:solidFill>
                <a:schemeClr val="dk1"/>
              </a:solidFill>
              <a:latin typeface="Comic Sans MS"/>
              <a:ea typeface="Comic Sans MS"/>
              <a:cs typeface="Comic Sans MS"/>
              <a:sym typeface="Comic Sans MS"/>
            </a:endParaRPr>
          </a:p>
        </p:txBody>
      </p:sp>
      <p:sp>
        <p:nvSpPr>
          <p:cNvPr id="115" name="Google Shape;115;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are the trees moving?</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are the trees moving so slowly?</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Are the trees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growing?</a:t>
            </a:r>
            <a:endParaRPr sz="800">
              <a:solidFill>
                <a:schemeClr val="dk1"/>
              </a:solidFill>
              <a:latin typeface="Comic Sans MS"/>
              <a:ea typeface="Comic Sans MS"/>
              <a:cs typeface="Comic Sans MS"/>
              <a:sym typeface="Comic Sans MS"/>
            </a:endParaRPr>
          </a:p>
        </p:txBody>
      </p:sp>
      <p:pic>
        <p:nvPicPr>
          <p:cNvPr id="116" name="Google Shape;116;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7" name="Google Shape;117;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7"/>
          <p:cNvPicPr preferRelativeResize="0"/>
          <p:nvPr/>
        </p:nvPicPr>
        <p:blipFill>
          <a:blip r:embed="rId3">
            <a:alphaModFix/>
          </a:blip>
          <a:stretch>
            <a:fillRect/>
          </a:stretch>
        </p:blipFill>
        <p:spPr>
          <a:xfrm>
            <a:off x="5549400" y="1262168"/>
            <a:ext cx="1738275" cy="986370"/>
          </a:xfrm>
          <a:prstGeom prst="rect">
            <a:avLst/>
          </a:prstGeom>
          <a:noFill/>
          <a:ln>
            <a:noFill/>
          </a:ln>
        </p:spPr>
      </p:pic>
      <p:sp>
        <p:nvSpPr>
          <p:cNvPr id="123" name="Google Shape;123;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4" name="Google Shape;124;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5" name="Google Shape;125;p17"/>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Could a statue’s shadow move?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 Shadows, &amp; Daily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what it takes to make a stationary object’s shadow move.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Moving Shadows, students use flashlights and paper gnomes to explore how moving the position of a light makes shadows move. Students relate these observations to shadows changing throughout the day and the Sun’s position moving across the sky.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26" name="Google Shape;126;p17"/>
          <p:cNvGraphicFramePr/>
          <p:nvPr/>
        </p:nvGraphicFramePr>
        <p:xfrm>
          <a:off x="5576925" y="1280160"/>
          <a:ext cx="3000000" cy="3000000"/>
        </p:xfrm>
        <a:graphic>
          <a:graphicData uri="http://schemas.openxmlformats.org/drawingml/2006/table">
            <a:tbl>
              <a:tblPr>
                <a:noFill/>
                <a:tableStyleId>{631F2E31-4EE4-4366-B04C-CC7C5F23EB31}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7" name="Google Shape;127;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8" name="Google Shape;128;p17"/>
          <p:cNvSpPr/>
          <p:nvPr/>
        </p:nvSpPr>
        <p:spPr>
          <a:xfrm>
            <a:off x="457650" y="4238825"/>
            <a:ext cx="4758300" cy="4082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17"/>
          <p:cNvSpPr txBox="1"/>
          <p:nvPr/>
        </p:nvSpPr>
        <p:spPr>
          <a:xfrm>
            <a:off x="751925" y="4592400"/>
            <a:ext cx="407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to do this activity in the dark with the lights off. We provide seven different Shadow Patterns, so we recommend setting up seven stations. You can choose to set up fewer stations depending on your space or the number of flashlights that you have available. See the lesson page for more detailed prep instructions.</a:t>
            </a:r>
            <a:endParaRPr sz="1000">
              <a:solidFill>
                <a:schemeClr val="dk1"/>
              </a:solidFill>
              <a:latin typeface="Poppins"/>
              <a:ea typeface="Poppins"/>
              <a:cs typeface="Poppins"/>
              <a:sym typeface="Poppins"/>
            </a:endParaRPr>
          </a:p>
        </p:txBody>
      </p:sp>
      <p:pic>
        <p:nvPicPr>
          <p:cNvPr id="130" name="Google Shape;130;p17"/>
          <p:cNvPicPr preferRelativeResize="0"/>
          <p:nvPr/>
        </p:nvPicPr>
        <p:blipFill>
          <a:blip r:embed="rId5">
            <a:alphaModFix/>
          </a:blip>
          <a:stretch>
            <a:fillRect/>
          </a:stretch>
        </p:blipFill>
        <p:spPr>
          <a:xfrm>
            <a:off x="751925" y="6444225"/>
            <a:ext cx="1980601" cy="1483375"/>
          </a:xfrm>
          <a:prstGeom prst="rect">
            <a:avLst/>
          </a:prstGeom>
          <a:noFill/>
          <a:ln>
            <a:noFill/>
          </a:ln>
          <a:effectLst>
            <a:outerShdw blurRad="57150" rotWithShape="0" algn="bl" dir="5400000" dist="19050">
              <a:srgbClr val="000000">
                <a:alpha val="50000"/>
              </a:srgbClr>
            </a:outerShdw>
          </a:effectLst>
        </p:spPr>
      </p:pic>
      <p:pic>
        <p:nvPicPr>
          <p:cNvPr id="131" name="Google Shape;131;p17"/>
          <p:cNvPicPr preferRelativeResize="0"/>
          <p:nvPr/>
        </p:nvPicPr>
        <p:blipFill>
          <a:blip r:embed="rId6">
            <a:alphaModFix/>
          </a:blip>
          <a:stretch>
            <a:fillRect/>
          </a:stretch>
        </p:blipFill>
        <p:spPr>
          <a:xfrm>
            <a:off x="2895900" y="6415259"/>
            <a:ext cx="1980600" cy="1483373"/>
          </a:xfrm>
          <a:prstGeom prst="rect">
            <a:avLst/>
          </a:prstGeom>
          <a:noFill/>
          <a:ln>
            <a:noFill/>
          </a:ln>
          <a:effectLst>
            <a:outerShdw blurRad="57150" rotWithShape="0" algn="bl" dir="5400000" dist="19050">
              <a:srgbClr val="000000">
                <a:alpha val="50000"/>
              </a:srgbClr>
            </a:outerShdw>
          </a:effectLst>
        </p:spPr>
      </p:pic>
      <p:sp>
        <p:nvSpPr>
          <p:cNvPr id="132" name="Google Shape;132;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8" name="Google Shape;138;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9" name="Google Shape;139;p18"/>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Could a statue’s shadow move?</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 Shadows, &amp; Daily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object making a shadow can move, or the light source can move. Both of these situations can cause a shadow to move. The Sun appears to always be in motion in the sky, and this explains why shadows are constantly moving on Earth—even the shadows of stationary objects, like trees!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shadows can move when the object making the shadow moves, or when the light source moves. The Sun appears to continually move across the sky every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revise their See-Think-Wonder chart by adding that the motion of the Sun is what causes the shadows of the trees to appear to move.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Does the Sun always move in the same ways?</a:t>
            </a:r>
            <a:endParaRPr sz="1000">
              <a:solidFill>
                <a:schemeClr val="dk1"/>
              </a:solidFill>
              <a:latin typeface="Poppins"/>
              <a:ea typeface="Poppins"/>
              <a:cs typeface="Poppins"/>
              <a:sym typeface="Poppins"/>
            </a:endParaRPr>
          </a:p>
        </p:txBody>
      </p:sp>
      <p:pic>
        <p:nvPicPr>
          <p:cNvPr id="140" name="Google Shape;140;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41" name="Google Shape;141;p18"/>
          <p:cNvPicPr preferRelativeResize="0"/>
          <p:nvPr/>
        </p:nvPicPr>
        <p:blipFill>
          <a:blip r:embed="rId4">
            <a:alphaModFix/>
          </a:blip>
          <a:stretch>
            <a:fillRect/>
          </a:stretch>
        </p:blipFill>
        <p:spPr>
          <a:xfrm>
            <a:off x="5549400" y="1262168"/>
            <a:ext cx="1738275" cy="986370"/>
          </a:xfrm>
          <a:prstGeom prst="rect">
            <a:avLst/>
          </a:prstGeom>
          <a:noFill/>
          <a:ln>
            <a:noFill/>
          </a:ln>
        </p:spPr>
      </p:pic>
      <p:graphicFrame>
        <p:nvGraphicFramePr>
          <p:cNvPr id="142" name="Google Shape;142;p18"/>
          <p:cNvGraphicFramePr/>
          <p:nvPr/>
        </p:nvGraphicFramePr>
        <p:xfrm>
          <a:off x="5576925" y="1280160"/>
          <a:ext cx="3000000" cy="3000000"/>
        </p:xfrm>
        <a:graphic>
          <a:graphicData uri="http://schemas.openxmlformats.org/drawingml/2006/table">
            <a:tbl>
              <a:tblPr>
                <a:noFill/>
                <a:tableStyleId>{631F2E31-4EE4-4366-B04C-CC7C5F23EB31}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3" name="Google Shape;143;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49" name="Google Shape;149;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0" name="Google Shape;150;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1" name="Google Shape;151;p19"/>
          <p:cNvSpPr txBox="1"/>
          <p:nvPr/>
        </p:nvSpPr>
        <p:spPr>
          <a:xfrm>
            <a:off x="457200" y="1280150"/>
            <a:ext cx="49671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does your shadow do when you’re not looking?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 Shadows, &amp; Daily Patterns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Jada explores why her shadow changes over the course of a day at the beach.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act out the movement of shadows with their bodies. You can extend the lesson with the optional activity, Trace Your Shadow, where students trace their shadows using colored chalk and track the shadow’s changes throughout the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apparent motion of the Sun in the sky causes shadows to change in predictable ways over the course of each day. In the mornings, when the Sun is low in the sky, shadows are long. As the Sun appears to move up and across the sky, shadows get progressively shorter. Then, as the Sun appears to begin moving down in the afternoons, shadows become long again.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the height of the Sun in the sky affects the length of shadows. As the Sun rises throughout the morning, shadows get shorter. As the Sun lowers in the afternoon, shadows get longer.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revise their See-Think-Wonder chart by adding that the shadows are getting longer, which tells us that the Sun is moving lower in the sky.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Does the Sun always rise and set in the same directions?</a:t>
            </a:r>
            <a:endParaRPr b="1" sz="1000">
              <a:solidFill>
                <a:schemeClr val="dk1"/>
              </a:solidFill>
              <a:latin typeface="Poppins"/>
              <a:ea typeface="Poppins"/>
              <a:cs typeface="Poppins"/>
              <a:sym typeface="Poppins"/>
            </a:endParaRPr>
          </a:p>
        </p:txBody>
      </p:sp>
      <p:graphicFrame>
        <p:nvGraphicFramePr>
          <p:cNvPr id="152" name="Google Shape;152;p19"/>
          <p:cNvGraphicFramePr/>
          <p:nvPr/>
        </p:nvGraphicFramePr>
        <p:xfrm>
          <a:off x="5576925" y="1280160"/>
          <a:ext cx="3000000" cy="3000000"/>
        </p:xfrm>
        <a:graphic>
          <a:graphicData uri="http://schemas.openxmlformats.org/drawingml/2006/table">
            <a:tbl>
              <a:tblPr>
                <a:noFill/>
                <a:tableStyleId>{631F2E31-4EE4-4366-B04C-CC7C5F23EB31}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3" name="Google Shape;153;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4" name="Google Shape;154;p19"/>
          <p:cNvSpPr/>
          <p:nvPr/>
        </p:nvSpPr>
        <p:spPr>
          <a:xfrm>
            <a:off x="457650" y="3965625"/>
            <a:ext cx="4758300" cy="1276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 name="Google Shape;155;p19"/>
          <p:cNvSpPr txBox="1"/>
          <p:nvPr/>
        </p:nvSpPr>
        <p:spPr>
          <a:xfrm>
            <a:off x="751925" y="4211400"/>
            <a:ext cx="4219500" cy="986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You will need access to a playground or other area with a blacktop. This activity works best on a sunny day when students can clearly see their shadows.</a:t>
            </a:r>
            <a:endParaRPr sz="1000">
              <a:solidFill>
                <a:schemeClr val="dk1"/>
              </a:solidFill>
              <a:latin typeface="Poppins"/>
              <a:ea typeface="Poppins"/>
              <a:cs typeface="Poppins"/>
              <a:sym typeface="Poppins"/>
            </a:endParaRPr>
          </a:p>
        </p:txBody>
      </p:sp>
      <p:sp>
        <p:nvSpPr>
          <p:cNvPr id="156" name="Google Shape;15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2" name="Google Shape;16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3" name="Google Shape;16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4" name="Google Shape;164;p20"/>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the Sun help you if you’re lost?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 &amp; Daily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develop a model of the sun’s daily path across the sky, then use this model to help someone who’s lost.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Sun Finder, students create a mobile paper model of the sun and earth to illustrate the position of the sun throughout the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b="1" i="1" sz="1000">
              <a:solidFill>
                <a:schemeClr val="dk1"/>
              </a:solidFill>
              <a:latin typeface="Poppins"/>
              <a:ea typeface="Poppins"/>
              <a:cs typeface="Poppins"/>
              <a:sym typeface="Poppins"/>
            </a:endParaRPr>
          </a:p>
        </p:txBody>
      </p:sp>
      <p:graphicFrame>
        <p:nvGraphicFramePr>
          <p:cNvPr id="165" name="Google Shape;165;p20"/>
          <p:cNvGraphicFramePr/>
          <p:nvPr/>
        </p:nvGraphicFramePr>
        <p:xfrm>
          <a:off x="5576925" y="1280160"/>
          <a:ext cx="3000000" cy="3000000"/>
        </p:xfrm>
        <a:graphic>
          <a:graphicData uri="http://schemas.openxmlformats.org/drawingml/2006/table">
            <a:tbl>
              <a:tblPr>
                <a:noFill/>
                <a:tableStyleId>{631F2E31-4EE4-4366-B04C-CC7C5F23EB31}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66" name="Google Shape;166;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67" name="Google Shape;167;p20"/>
          <p:cNvSpPr/>
          <p:nvPr/>
        </p:nvSpPr>
        <p:spPr>
          <a:xfrm>
            <a:off x="457650" y="4543625"/>
            <a:ext cx="6830100" cy="3860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20"/>
          <p:cNvSpPr txBox="1"/>
          <p:nvPr/>
        </p:nvSpPr>
        <p:spPr>
          <a:xfrm>
            <a:off x="3324400" y="4897200"/>
            <a:ext cx="36282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student will make their own Sun Finder.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Fold the Sun Finder template in half, lengthwise. You can fold 5 at a time, if you like.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Put the folded edge in a 3-hole punch and punch the templates. You can work with multiple copies at a time — depending on what your 3-hole punch will accommodate.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It's okay if the hole in the rectangle with the sun on it doesn't quite match the circle printed on the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9" name="Google Shape;169;p20"/>
          <p:cNvPicPr preferRelativeResize="0"/>
          <p:nvPr/>
        </p:nvPicPr>
        <p:blipFill>
          <a:blip r:embed="rId5">
            <a:alphaModFix/>
          </a:blip>
          <a:stretch>
            <a:fillRect/>
          </a:stretch>
        </p:blipFill>
        <p:spPr>
          <a:xfrm>
            <a:off x="901350" y="6501900"/>
            <a:ext cx="1940173" cy="1488218"/>
          </a:xfrm>
          <a:prstGeom prst="rect">
            <a:avLst/>
          </a:prstGeom>
          <a:noFill/>
          <a:ln>
            <a:noFill/>
          </a:ln>
          <a:effectLst>
            <a:outerShdw blurRad="57150" rotWithShape="0" algn="bl" dir="5400000" dist="19050">
              <a:srgbClr val="000000">
                <a:alpha val="50000"/>
              </a:srgbClr>
            </a:outerShdw>
          </a:effectLst>
        </p:spPr>
      </p:pic>
      <p:pic>
        <p:nvPicPr>
          <p:cNvPr id="170" name="Google Shape;170;p20"/>
          <p:cNvPicPr preferRelativeResize="0"/>
          <p:nvPr/>
        </p:nvPicPr>
        <p:blipFill>
          <a:blip r:embed="rId6">
            <a:alphaModFix/>
          </a:blip>
          <a:stretch>
            <a:fillRect/>
          </a:stretch>
        </p:blipFill>
        <p:spPr>
          <a:xfrm>
            <a:off x="901350" y="4897203"/>
            <a:ext cx="1940174" cy="1423092"/>
          </a:xfrm>
          <a:prstGeom prst="rect">
            <a:avLst/>
          </a:prstGeom>
          <a:noFill/>
          <a:ln>
            <a:noFill/>
          </a:ln>
          <a:effectLst>
            <a:outerShdw blurRad="57150" rotWithShape="0" algn="bl" dir="5400000" dist="19050">
              <a:srgbClr val="000000">
                <a:alpha val="50000"/>
              </a:srgbClr>
            </a:outerShdw>
          </a:effectLst>
        </p:spPr>
      </p:pic>
      <p:sp>
        <p:nvSpPr>
          <p:cNvPr id="171" name="Google Shape;171;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7" name="Google Shape;177;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8" name="Google Shape;178;p21"/>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the Sun help you if you’re lost?</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 &amp; Daily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apparent motion of the Sun in the sky causes shadows to change in predictable ways over the course of each day. In the mornings, when the Sun is low in the sky, shadows are long. As the Sun appears to move up and across the sky, shadows get progressively shorter. Then, as the Sun appears to begin moving down in the afternoons, shadows become long again.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the height of the Sun in the sky affects the length of shadows. As the Sun rises throughout the morning, shadows get shorter. As the Sun lowers in the afternoon, shadows get longer.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revise their See-Think-Wonder chart by adding that the Sun must be in the western part of the sky because it is moving downward.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Does the Sun always rise and set in the same directions?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pic>
        <p:nvPicPr>
          <p:cNvPr id="179" name="Google Shape;179;p21"/>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80" name="Google Shape;180;p21"/>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81" name="Google Shape;181;p21"/>
          <p:cNvGraphicFramePr/>
          <p:nvPr/>
        </p:nvGraphicFramePr>
        <p:xfrm>
          <a:off x="5576925" y="1280160"/>
          <a:ext cx="3000000" cy="3000000"/>
        </p:xfrm>
        <a:graphic>
          <a:graphicData uri="http://schemas.openxmlformats.org/drawingml/2006/table">
            <a:tbl>
              <a:tblPr>
                <a:noFill/>
                <a:tableStyleId>{631F2E31-4EE4-4366-B04C-CC7C5F23EB31}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2" name="Google Shape;182;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Day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