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5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61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58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62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63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60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64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60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6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64.xml"/>
  <Override ContentType="application/vnd.openxmlformats-officedocument.presentationml.slide+xml" PartName="/ppt/slides/slide8.xml"/>
  <Override ContentType="application/vnd.openxmlformats-officedocument.presentationml.slide+xml" PartName="/ppt/slides/slide55.xml"/>
  <Override ContentType="application/vnd.openxmlformats-officedocument.presentationml.slide+xml" PartName="/ppt/slides/slide29.xml"/>
  <Override ContentType="application/vnd.openxmlformats-officedocument.presentationml.slide+xml" PartName="/ppt/slides/slide59.xml"/>
  <Override ContentType="application/vnd.openxmlformats-officedocument.presentationml.slide+xml" PartName="/ppt/slides/slide32.xml"/>
  <Override ContentType="application/vnd.openxmlformats-officedocument.presentationml.slide+xml" PartName="/ppt/slides/slide62.xml"/>
  <Override ContentType="application/vnd.openxmlformats-officedocument.presentationml.slide+xml" PartName="/ppt/slides/slide1.xml"/>
  <Override ContentType="application/vnd.openxmlformats-officedocument.presentationml.slide+xml" PartName="/ppt/slides/slide58.xml"/>
  <Override ContentType="application/vnd.openxmlformats-officedocument.presentationml.slide+xml" PartName="/ppt/slides/slide63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61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5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  <p:sldId id="309" r:id="rId58"/>
    <p:sldId id="310" r:id="rId59"/>
    <p:sldId id="311" r:id="rId60"/>
    <p:sldId id="312" r:id="rId61"/>
    <p:sldId id="313" r:id="rId62"/>
    <p:sldId id="314" r:id="rId63"/>
    <p:sldId id="315" r:id="rId64"/>
    <p:sldId id="316" r:id="rId65"/>
    <p:sldId id="317" r:id="rId66"/>
    <p:sldId id="318" r:id="rId67"/>
    <p:sldId id="319" r:id="rId6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9" Type="http://schemas.openxmlformats.org/officeDocument/2006/relationships/slide" Target="slides/slide4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62" Type="http://schemas.openxmlformats.org/officeDocument/2006/relationships/slide" Target="slides/slide58.xml"/><Relationship Id="rId61" Type="http://schemas.openxmlformats.org/officeDocument/2006/relationships/slide" Target="slides/slide57.xml"/><Relationship Id="rId20" Type="http://schemas.openxmlformats.org/officeDocument/2006/relationships/slide" Target="slides/slide16.xml"/><Relationship Id="rId64" Type="http://schemas.openxmlformats.org/officeDocument/2006/relationships/slide" Target="slides/slide60.xml"/><Relationship Id="rId63" Type="http://schemas.openxmlformats.org/officeDocument/2006/relationships/slide" Target="slides/slide59.xml"/><Relationship Id="rId22" Type="http://schemas.openxmlformats.org/officeDocument/2006/relationships/slide" Target="slides/slide18.xml"/><Relationship Id="rId66" Type="http://schemas.openxmlformats.org/officeDocument/2006/relationships/slide" Target="slides/slide62.xml"/><Relationship Id="rId21" Type="http://schemas.openxmlformats.org/officeDocument/2006/relationships/slide" Target="slides/slide17.xml"/><Relationship Id="rId65" Type="http://schemas.openxmlformats.org/officeDocument/2006/relationships/slide" Target="slides/slide61.xml"/><Relationship Id="rId24" Type="http://schemas.openxmlformats.org/officeDocument/2006/relationships/slide" Target="slides/slide20.xml"/><Relationship Id="rId68" Type="http://schemas.openxmlformats.org/officeDocument/2006/relationships/slide" Target="slides/slide64.xml"/><Relationship Id="rId23" Type="http://schemas.openxmlformats.org/officeDocument/2006/relationships/slide" Target="slides/slide19.xml"/><Relationship Id="rId67" Type="http://schemas.openxmlformats.org/officeDocument/2006/relationships/slide" Target="slides/slide63.xml"/><Relationship Id="rId60" Type="http://schemas.openxmlformats.org/officeDocument/2006/relationships/slide" Target="slides/slide56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9" Type="http://schemas.openxmlformats.org/officeDocument/2006/relationships/slide" Target="slides/slide25.xml"/><Relationship Id="rId51" Type="http://schemas.openxmlformats.org/officeDocument/2006/relationships/slide" Target="slides/slide47.xml"/><Relationship Id="rId50" Type="http://schemas.openxmlformats.org/officeDocument/2006/relationships/slide" Target="slides/slide46.xml"/><Relationship Id="rId53" Type="http://schemas.openxmlformats.org/officeDocument/2006/relationships/slide" Target="slides/slide49.xml"/><Relationship Id="rId52" Type="http://schemas.openxmlformats.org/officeDocument/2006/relationships/slide" Target="slides/slide48.xml"/><Relationship Id="rId11" Type="http://schemas.openxmlformats.org/officeDocument/2006/relationships/slide" Target="slides/slide7.xml"/><Relationship Id="rId55" Type="http://schemas.openxmlformats.org/officeDocument/2006/relationships/slide" Target="slides/slide51.xml"/><Relationship Id="rId10" Type="http://schemas.openxmlformats.org/officeDocument/2006/relationships/slide" Target="slides/slide6.xml"/><Relationship Id="rId54" Type="http://schemas.openxmlformats.org/officeDocument/2006/relationships/slide" Target="slides/slide50.xml"/><Relationship Id="rId13" Type="http://schemas.openxmlformats.org/officeDocument/2006/relationships/slide" Target="slides/slide9.xml"/><Relationship Id="rId57" Type="http://schemas.openxmlformats.org/officeDocument/2006/relationships/slide" Target="slides/slide53.xml"/><Relationship Id="rId12" Type="http://schemas.openxmlformats.org/officeDocument/2006/relationships/slide" Target="slides/slide8.xml"/><Relationship Id="rId56" Type="http://schemas.openxmlformats.org/officeDocument/2006/relationships/slide" Target="slides/slide52.xml"/><Relationship Id="rId15" Type="http://schemas.openxmlformats.org/officeDocument/2006/relationships/slide" Target="slides/slide11.xml"/><Relationship Id="rId59" Type="http://schemas.openxmlformats.org/officeDocument/2006/relationships/slide" Target="slides/slide55.xml"/><Relationship Id="rId14" Type="http://schemas.openxmlformats.org/officeDocument/2006/relationships/slide" Target="slides/slide10.xml"/><Relationship Id="rId58" Type="http://schemas.openxmlformats.org/officeDocument/2006/relationships/slide" Target="slides/slide5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0f08d5f6c_0_2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20f08d5f6c_0_2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g20f08d5f6c_0_24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0f08d5f6c_0_3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0f08d5f6c_0_3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g20f08d5f6c_0_30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ce8e88951_0_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1ce8e88951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g1ce8e88951_0_8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1ce8e88951_0_1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1ce8e88951_0_1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g1ce8e88951_0_15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1ce8e88951_0_2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1ce8e88951_0_2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g1ce8e88951_0_21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ce8e88951_0_2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1ce8e88951_0_2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g1ce8e88951_0_27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cec1eb8ca_0_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1cec1eb8ca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g1cec1eb8ca_0_0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20f08d5f6c_0_3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20f08d5f6c_0_3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g20f08d5f6c_0_36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1cebe919bc_0_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1cebe919bc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g1cebe919bc_0_0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1cebe919bc_0_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1cebe919bc_0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g1cebe919bc_0_6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0f08d5f6c_0_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0f08d5f6c_0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g20f08d5f6c_0_6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1cebe919bc_0_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1cebe919bc_0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g1cebe919bc_0_12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20f394c7f5_2_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20f394c7f5_2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g20f394c7f5_2_0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1d09acb350_0_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1d09acb350_0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g1d09acb350_0_6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1d09acb350_0_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1d09acb350_0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g1d09acb350_0_12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1cec1eb8ca_0_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1cec1eb8ca_0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g1cec1eb8ca_0_6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1cec1eb8ca_0_2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1cec1eb8ca_0_2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g1cec1eb8ca_0_26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1cec1eb8ca_0_3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Google Shape;258;g1cec1eb8ca_0_3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g1cec1eb8ca_0_32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20f394c7f5_2_10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20f394c7f5_2_10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g20f394c7f5_2_102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1cec1eb8ca_0_1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1cec1eb8ca_0_1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g1cec1eb8ca_0_18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1cec1eb8ca_0_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Google Shape;279;g1cec1eb8ca_0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g1cec1eb8ca_0_12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0f08d5f6c_0_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0f08d5f6c_0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g20f08d5f6c_0_12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1d09acb350_0_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1d09acb350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g1d09acb350_0_0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20f394c7f5_2_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20f394c7f5_2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g20f394c7f5_2_6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20f394c7f5_2_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20f394c7f5_2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g20f394c7f5_2_12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20f394c7f5_2_1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20f394c7f5_2_1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g20f394c7f5_2_18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1d09acb350_0_1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1d09acb350_0_1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g1d09acb350_0_18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1de8045aad_0_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Google Shape;321;g1de8045aad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g1de8045aad_0_0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1de8045aad_0_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Google Shape;328;g1de8045aad_0_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g1de8045aad_0_7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20f394c7f5_2_2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Google Shape;335;g20f394c7f5_2_2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Google Shape;336;g20f394c7f5_2_24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20f394c7f5_2_3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2" name="Google Shape;342;g20f394c7f5_2_3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g20f394c7f5_2_30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20f394c7f5_2_3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9" name="Google Shape;349;g20f394c7f5_2_3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g20f394c7f5_2_36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1ceffa0469_0_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Google Shape;356;g1ceffa0469_0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7" name="Google Shape;357;g1ceffa0469_0_6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g20f394c7f5_2_4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3" name="Google Shape;363;g20f394c7f5_2_4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" name="Google Shape;364;g20f394c7f5_2_42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1d09acb350_0_2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0" name="Google Shape;370;g1d09acb350_0_2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g1d09acb350_0_24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g1ceffa0469_0_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7" name="Google Shape;377;g1ceffa0469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8" name="Google Shape;378;g1ceffa0469_0_0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g20f394c7f5_2_4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4" name="Google Shape;384;g20f394c7f5_2_4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5" name="Google Shape;385;g20f394c7f5_2_48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20f394c7f5_2_5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1" name="Google Shape;391;g20f394c7f5_2_5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2" name="Google Shape;392;g20f394c7f5_2_54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6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g2253fa7476_0_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8" name="Google Shape;398;g2253fa7476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9" name="Google Shape;399;g2253fa7476_0_0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g20f394c7f5_2_6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5" name="Google Shape;405;g20f394c7f5_2_6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6" name="Google Shape;406;g20f394c7f5_2_60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2253fa7476_0_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2253fa7476_0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3" name="Google Shape;413;g2253fa7476_0_6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g23063a0cdd_0_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9" name="Google Shape;419;g23063a0cdd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0" name="Google Shape;420;g23063a0cdd_0_0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g23063a0cdd_0_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6" name="Google Shape;426;g23063a0cdd_0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7" name="Google Shape;427;g23063a0cdd_0_6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g23063a0cdd_0_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3" name="Google Shape;433;g23063a0cdd_0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4" name="Google Shape;434;g23063a0cdd_0_12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g23063a0cdd_0_1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0" name="Google Shape;440;g23063a0cdd_0_1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1" name="Google Shape;441;g23063a0cdd_0_18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g2253fa7476_0_12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7" name="Google Shape;447;g2253fa7476_0_12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8" name="Google Shape;448;g2253fa7476_0_125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g2253fa7476_0_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4" name="Google Shape;454;g2253fa7476_0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5" name="Google Shape;455;g2253fa7476_0_12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9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g2253fa7476_0_1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1" name="Google Shape;461;g2253fa7476_0_1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2" name="Google Shape;462;g2253fa7476_0_19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g22fc3313d2_0_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8" name="Google Shape;468;g22fc3313d2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9" name="Google Shape;469;g22fc3313d2_0_0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g20f394c7f5_2_7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5" name="Google Shape;475;g20f394c7f5_2_7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6" name="Google Shape;476;g20f394c7f5_2_78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0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oogle Shape;481;g2253fa7476_0_4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2" name="Google Shape;482;g2253fa7476_0_4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3" name="Google Shape;483;g2253fa7476_0_43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7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g23063a0cdd_0_2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9" name="Google Shape;489;g23063a0cdd_0_2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0" name="Google Shape;490;g23063a0cdd_0_24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4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g2253fa7476_0_3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6" name="Google Shape;496;g2253fa7476_0_3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7" name="Google Shape;497;g2253fa7476_0_31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g2253fa7476_0_3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3" name="Google Shape;503;g2253fa7476_0_3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4" name="Google Shape;504;g2253fa7476_0_37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8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g20f394c7f5_2_8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0" name="Google Shape;510;g20f394c7f5_2_8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1" name="Google Shape;511;g20f394c7f5_2_84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g20f394c7f5_2_9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7" name="Google Shape;517;g20f394c7f5_2_9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8" name="Google Shape;518;g20f394c7f5_2_90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2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g20f394c7f5_2_9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4" name="Google Shape;524;g20f394c7f5_2_9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5" name="Google Shape;525;g20f394c7f5_2_96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ce8e88951_0_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ce8e88951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g1ce8e88951_0_0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0f08d5f6c_0_4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0f08d5f6c_0_4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g20f08d5f6c_0_42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0f08d5f6c_0_1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0f08d5f6c_0_1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g20f08d5f6c_0_18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11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Google Shape;76;p1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Google Shape;77;p1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Google Shape;81;p12"/>
          <p:cNvSpPr txBox="1"/>
          <p:nvPr>
            <p:ph idx="1" type="body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Google Shape;82;p1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3" name="Google Shape;83;p1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4" name="Google Shape;84;p1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5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6"/>
          <p:cNvSpPr/>
          <p:nvPr>
            <p:ph idx="2" type="pic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1" type="body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/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1" type="body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Google Shape;50;p7"/>
          <p:cNvSpPr txBox="1"/>
          <p:nvPr>
            <p:ph idx="2" type="body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 txBox="1"/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" type="body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10"/>
          <p:cNvSpPr txBox="1"/>
          <p:nvPr>
            <p:ph idx="2" type="body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3" type="body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4" type="body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2.jpg"/><Relationship Id="rId2" Type="http://schemas.openxmlformats.org/officeDocument/2006/relationships/hyperlink" Target="http://www.free-power-point-templates.com/" TargetMode="External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  <p:sp>
        <p:nvSpPr>
          <p:cNvPr id="15" name="Google Shape;15;p1"/>
          <p:cNvSpPr txBox="1"/>
          <p:nvPr/>
        </p:nvSpPr>
        <p:spPr>
          <a:xfrm>
            <a:off x="0" y="6858000"/>
            <a:ext cx="5364162" cy="276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2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"/>
              </a:rPr>
              <a:t>http://www.free-power-point-templates.com</a:t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3.xml"/><Relationship Id="rId4" Type="http://schemas.openxmlformats.org/officeDocument/2006/relationships/slide" Target="/ppt/slides/slide9.xml"/><Relationship Id="rId9" Type="http://schemas.openxmlformats.org/officeDocument/2006/relationships/slide" Target="/ppt/slides/slide60.xml"/><Relationship Id="rId5" Type="http://schemas.openxmlformats.org/officeDocument/2006/relationships/slide" Target="/ppt/slides/slide18.xml"/><Relationship Id="rId6" Type="http://schemas.openxmlformats.org/officeDocument/2006/relationships/slide" Target="/ppt/slides/slide44.xml"/><Relationship Id="rId7" Type="http://schemas.openxmlformats.org/officeDocument/2006/relationships/slide" Target="/ppt/slides/slide53.xml"/><Relationship Id="rId8" Type="http://schemas.openxmlformats.org/officeDocument/2006/relationships/slide" Target="/ppt/slides/slide57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Relationship Id="rId3" Type="http://schemas.openxmlformats.org/officeDocument/2006/relationships/hyperlink" Target="https://my.mindnode.com/kzMktoxYQxzMPGp3bGHjzjDRxTthxZwXsxUmdfsD" TargetMode="External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5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0.xml"/></Relationships>
</file>

<file path=ppt/slides/_rels/slide6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1.xml"/></Relationships>
</file>

<file path=ppt/slides/_rels/slide6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2.xml"/></Relationships>
</file>

<file path=ppt/slides/_rels/slide6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3.xml"/></Relationships>
</file>

<file path=ppt/slides/_rels/slide6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4.xml"/><Relationship Id="rId3" Type="http://schemas.openxmlformats.org/officeDocument/2006/relationships/hyperlink" Target="http://www.pristupnost-informaci.cz" TargetMode="External"/><Relationship Id="rId4" Type="http://schemas.openxmlformats.org/officeDocument/2006/relationships/hyperlink" Target="http://www.digiczech.eu" TargetMode="External"/><Relationship Id="rId5" Type="http://schemas.openxmlformats.org/officeDocument/2006/relationships/hyperlink" Target="http://czgaf.site44.com" TargetMode="External"/><Relationship Id="rId6" Type="http://schemas.openxmlformats.org/officeDocument/2006/relationships/hyperlink" Target="http://www.blindfriendly.cz" TargetMode="External"/><Relationship Id="rId7" Type="http://schemas.openxmlformats.org/officeDocument/2006/relationships/hyperlink" Target="mailto:michal.rada@mvcr.cz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/>
          <p:nvPr>
            <p:ph type="ctrTitle"/>
          </p:nvPr>
        </p:nvSpPr>
        <p:spPr>
          <a:xfrm>
            <a:off x="237375" y="4162300"/>
            <a:ext cx="5184900" cy="123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lang="en-US" sz="4400">
                <a:solidFill>
                  <a:schemeClr val="lt1"/>
                </a:solidFill>
              </a:rPr>
              <a:t>Přístupnost informací</a:t>
            </a:r>
            <a:endParaRPr/>
          </a:p>
        </p:txBody>
      </p:sp>
      <p:sp>
        <p:nvSpPr>
          <p:cNvPr id="90" name="Google Shape;90;p13"/>
          <p:cNvSpPr txBox="1"/>
          <p:nvPr/>
        </p:nvSpPr>
        <p:spPr>
          <a:xfrm>
            <a:off x="323850" y="5516541"/>
            <a:ext cx="3714000" cy="93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lang="en-US" sz="1800">
                <a:solidFill>
                  <a:schemeClr val="lt1"/>
                </a:solidFill>
              </a:rPr>
              <a:t>Úvod do problematiky</a:t>
            </a:r>
            <a:endParaRPr b="1" sz="1800">
              <a:solidFill>
                <a:schemeClr val="lt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lang="en-US" sz="1800">
                <a:solidFill>
                  <a:schemeClr val="lt1"/>
                </a:solidFill>
              </a:rPr>
              <a:t>verze 2.5 z 19.6.2017</a:t>
            </a:r>
            <a:endParaRPr b="1" sz="1800">
              <a:solidFill>
                <a:schemeClr val="lt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lang="en-US" sz="1500">
                <a:solidFill>
                  <a:schemeClr val="lt1"/>
                </a:solidFill>
              </a:rPr>
              <a:t>© 2017 Michal Rada a kolektiv</a:t>
            </a:r>
            <a:endParaRPr b="1" sz="1500">
              <a:solidFill>
                <a:schemeClr val="lt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lang="en-US" sz="1500">
                <a:solidFill>
                  <a:schemeClr val="lt1"/>
                </a:solidFill>
              </a:rPr>
              <a:t>Verze pro Garanční výbor I202020</a:t>
            </a:r>
            <a:endParaRPr b="1" sz="15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Proč to řešit</a:t>
            </a:r>
            <a:endParaRPr/>
          </a:p>
        </p:txBody>
      </p:sp>
      <p:sp>
        <p:nvSpPr>
          <p:cNvPr id="150" name="Google Shape;150;p22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Přístupnost zajistí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Aby k informacím měli přístup všichni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Aby služby byly pro všechny využitelné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Abychom nikoho nediskriminovali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Aby prezentace našich informací byla lepší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Přístupné prostředí v práci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OZP</a:t>
            </a:r>
            <a:endParaRPr/>
          </a:p>
        </p:txBody>
      </p:sp>
      <p:sp>
        <p:nvSpPr>
          <p:cNvPr id="157" name="Google Shape;157;p23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Osoby se zdravotním postižením: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musí mít možnost přístupu k informacím na rovnoprávném základě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musí mít možnost využívat elektronické služby se stejnými právy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nesmí být diskriminováni technickým řešením a nepřístupností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Druhy bariér</a:t>
            </a:r>
            <a:endParaRPr/>
          </a:p>
        </p:txBody>
      </p:sp>
      <p:sp>
        <p:nvSpPr>
          <p:cNvPr id="164" name="Google Shape;164;p2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Obecně lze rozlišit bariéry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Fyzické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Sociální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Informační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Komunikační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Ekonomické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Problémy</a:t>
            </a:r>
            <a:endParaRPr/>
          </a:p>
        </p:txBody>
      </p:sp>
      <p:sp>
        <p:nvSpPr>
          <p:cNvPr id="171" name="Google Shape;171;p25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Osoby se zrakovým postižením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Nemožnost vnímat vizuální informaci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Snížená schopnost vizuálně vnímat strukturu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Potřeba statických ovládacích prvků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Dostupnost pouze textových informací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Potřeba vizuální úpravy a kontrastu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Problematická orientace ve velkém množství informací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Problémy</a:t>
            </a:r>
            <a:endParaRPr/>
          </a:p>
        </p:txBody>
      </p:sp>
      <p:sp>
        <p:nvSpPr>
          <p:cNvPr id="178" name="Google Shape;178;p26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Osoby se sluchovým postižením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Rozdílné druhy hendikepu a možností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Neschopnost vnímat zvukové informace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Potřeba přepisování či překladu do znakového jazyka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Pro některé je čeština cizím jazykem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Nejnákladnější realizace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Nejistý dopad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Problémy</a:t>
            </a:r>
            <a:endParaRPr/>
          </a:p>
        </p:txBody>
      </p:sp>
      <p:sp>
        <p:nvSpPr>
          <p:cNvPr id="185" name="Google Shape;185;p27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Osoby s pohybovým postižením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Omezené schopnosti ovládání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Potřeba čistého rozhraní s velkými prvky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Nutnost udržovat konzistenci ovládání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Problémy</a:t>
            </a:r>
            <a:endParaRPr/>
          </a:p>
        </p:txBody>
      </p:sp>
      <p:sp>
        <p:nvSpPr>
          <p:cNvPr id="192" name="Google Shape;192;p28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3000"/>
              <a:t>Osoby s kognitivními poruchami</a:t>
            </a:r>
            <a:endParaRPr sz="3000"/>
          </a:p>
          <a:p>
            <a:pPr indent="-419100" lvl="0" marL="457200" rtl="0" algn="l">
              <a:spcBef>
                <a:spcPts val="64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nekonzistentní prostředí (například blok s navigací pokaždé na jiném místě)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nemožnost přizpůsobit si obsah svým potřebám (zvětšit, změnit barvy…)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informace jsou nabízeny jen prostřednictvím jednoho média (například video)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problémy s porozuměním prezentovaným informacím</a:t>
            </a:r>
            <a:endParaRPr sz="3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Jak pracují</a:t>
            </a:r>
            <a:endParaRPr/>
          </a:p>
        </p:txBody>
      </p:sp>
      <p:sp>
        <p:nvSpPr>
          <p:cNvPr id="199" name="Google Shape;199;p29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zrakově postižení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s odečítačem obrazovky (braillský či hlasový výstup)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se zvětšovacím softwarem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jinou formou prezentace informací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sluchově postižení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s titulky či přepisem hlasu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s vizualizací zvuků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0"/>
          <p:cNvSpPr txBox="1"/>
          <p:nvPr>
            <p:ph type="title"/>
          </p:nvPr>
        </p:nvSpPr>
        <p:spPr>
          <a:xfrm>
            <a:off x="623888" y="1709738"/>
            <a:ext cx="7886700" cy="2852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Přístupnost prakticky</a:t>
            </a:r>
            <a:endParaRPr/>
          </a:p>
        </p:txBody>
      </p:sp>
      <p:sp>
        <p:nvSpPr>
          <p:cNvPr id="206" name="Google Shape;206;p30"/>
          <p:cNvSpPr txBox="1"/>
          <p:nvPr>
            <p:ph idx="1" type="body"/>
          </p:nvPr>
        </p:nvSpPr>
        <p:spPr>
          <a:xfrm>
            <a:off x="623888" y="4589463"/>
            <a:ext cx="7886700" cy="15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None/>
            </a:pPr>
            <a:r>
              <a:rPr lang="en-US"/>
              <a:t>Část 3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Přístupnost pro...</a:t>
            </a:r>
            <a:endParaRPr/>
          </a:p>
        </p:txBody>
      </p:sp>
      <p:sp>
        <p:nvSpPr>
          <p:cNvPr id="213" name="Google Shape;213;p31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Přístupnost je třeba zajistit pro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webové stránky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webové aplikace a informační systémy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digitální dokumenty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aplikace (mobilní i desktopové)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informační terminály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Obsah</a:t>
            </a:r>
            <a:endParaRPr/>
          </a:p>
        </p:txBody>
      </p:sp>
      <p:sp>
        <p:nvSpPr>
          <p:cNvPr id="97" name="Google Shape;97;p14"/>
          <p:cNvSpPr txBox="1"/>
          <p:nvPr>
            <p:ph idx="1" type="body"/>
          </p:nvPr>
        </p:nvSpPr>
        <p:spPr>
          <a:xfrm>
            <a:off x="457200" y="1286000"/>
            <a:ext cx="8229600" cy="489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Prezentace je velice široká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b="1" lang="en-US"/>
              <a:t>Obsah částí:</a:t>
            </a:r>
            <a:endParaRPr b="1"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AutoNum type="arabicPeriod"/>
            </a:pPr>
            <a:r>
              <a:rPr lang="en-US" u="sng">
                <a:solidFill>
                  <a:schemeClr val="hlink"/>
                </a:solidFill>
                <a:hlinkClick action="ppaction://hlinksldjump" r:id="rId3"/>
              </a:rPr>
              <a:t>Zasaďme to do kontextu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 u="sng">
                <a:solidFill>
                  <a:schemeClr val="hlink"/>
                </a:solidFill>
                <a:hlinkClick action="ppaction://hlinksldjump" r:id="rId4"/>
              </a:rPr>
              <a:t>Pro koho a proč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 u="sng">
                <a:solidFill>
                  <a:schemeClr val="hlink"/>
                </a:solidFill>
                <a:hlinkClick action="ppaction://hlinksldjump" r:id="rId5"/>
              </a:rPr>
              <a:t>Přístupnost prakticky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 u="sng">
                <a:solidFill>
                  <a:schemeClr val="hlink"/>
                </a:solidFill>
                <a:hlinkClick action="ppaction://hlinksldjump" r:id="rId6"/>
              </a:rPr>
              <a:t>Legislativní rámec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 u="sng">
                <a:solidFill>
                  <a:schemeClr val="hlink"/>
                </a:solidFill>
                <a:hlinkClick action="ppaction://hlinksldjump" r:id="rId7"/>
              </a:rPr>
              <a:t>Jeden špatný příklad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 u="sng">
                <a:solidFill>
                  <a:schemeClr val="hlink"/>
                </a:solidFill>
                <a:hlinkClick action="ppaction://hlinksldjump" r:id="rId8"/>
              </a:rPr>
              <a:t>Přístupnost mimo veřejnou správu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 u="sng">
                <a:solidFill>
                  <a:schemeClr val="hlink"/>
                </a:solidFill>
                <a:hlinkClick action="ppaction://hlinksldjump" r:id="rId9"/>
              </a:rPr>
              <a:t>Zabýváme se tím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Základní principy</a:t>
            </a:r>
            <a:endParaRPr/>
          </a:p>
        </p:txBody>
      </p:sp>
      <p:sp>
        <p:nvSpPr>
          <p:cNvPr id="220" name="Google Shape;220;p32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Popsat netextové prvky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Strukturovat pomocí nadpisů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Srozumitelná navigace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Popsány a vysvětleny ovládací prvky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Neměnit svévolně obsah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Předvídatelný vzhled a chování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Pravidla vzhledu a kontrastů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Popsaná média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Přístupnost webů</a:t>
            </a:r>
            <a:endParaRPr/>
          </a:p>
        </p:txBody>
      </p:sp>
      <p:sp>
        <p:nvSpPr>
          <p:cNvPr id="227" name="Google Shape;227;p33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Webové stránky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e-shopy a e-services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klientské systémy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sociální sítě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informační zdroje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pracovní systémy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Jak se staví web</a:t>
            </a:r>
            <a:endParaRPr/>
          </a:p>
        </p:txBody>
      </p:sp>
      <p:sp>
        <p:nvSpPr>
          <p:cNvPr id="234" name="Google Shape;234;p3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Způsoby tvorby webu jsou vesměs následující: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Napsání na zelené louce (HTML/skripty psané od základů)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Využití redakčního systému (WordPress/Joomla/cokoliv)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Použití webového frameworku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Generování ze systému či OCS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Dynamická aplikace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Kde a jak?</a:t>
            </a:r>
            <a:endParaRPr/>
          </a:p>
        </p:txBody>
      </p:sp>
      <p:sp>
        <p:nvSpPr>
          <p:cNvPr id="241" name="Google Shape;241;p35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800"/>
              <a:t>Je dobré to řešit komplexně, ale zejména:</a:t>
            </a:r>
            <a:endParaRPr sz="2800"/>
          </a:p>
          <a:p>
            <a:pPr indent="-406400" lvl="0" marL="457200" rtl="0" algn="l">
              <a:spcBef>
                <a:spcPts val="64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Vědět, v jaké technologii web tvořím a zda generuje přístupný výsledek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Mít vyřešenu přístupnost v šablonách designu webu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Správně řešit přístupnost při grafickém návrhu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Nezapomenout na přístupnost obsahu jednotlivých stránek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Vhodné je mít přístupné rozhraní pro správce a editory</a:t>
            </a:r>
            <a:endParaRPr sz="28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WCAG 2.0 1/3</a:t>
            </a:r>
            <a:endParaRPr/>
          </a:p>
        </p:txBody>
      </p:sp>
      <p:sp>
        <p:nvSpPr>
          <p:cNvPr id="248" name="Google Shape;248;p36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doporučení pracovní skupiny WAI konsorcia W3C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ISO/IEC 40500:2012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celosvětově uznávané, transpozice do řady národních legislativ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z roku 2008, ale stále aktuální, protože je postavena primárně na principech, ne pravidlech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WCAG 2.0 2/3</a:t>
            </a:r>
            <a:endParaRPr/>
          </a:p>
        </p:txBody>
      </p:sp>
      <p:sp>
        <p:nvSpPr>
          <p:cNvPr id="255" name="Google Shape;255;p37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Princip – pravidlo – kritérium – technika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b="1" lang="en-US"/>
              <a:t>4 principy</a:t>
            </a:r>
            <a:endParaRPr b="1"/>
          </a:p>
          <a:p>
            <a:pPr indent="-431800" lvl="0" marL="9144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Vnímatelnost</a:t>
            </a:r>
            <a:endParaRPr/>
          </a:p>
          <a:p>
            <a:pPr indent="-431800" lvl="0" marL="9144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Ovladatelnost</a:t>
            </a:r>
            <a:endParaRPr/>
          </a:p>
          <a:p>
            <a:pPr indent="-431800" lvl="0" marL="9144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Srozumitelnost</a:t>
            </a:r>
            <a:endParaRPr/>
          </a:p>
          <a:p>
            <a:pPr indent="-431800" lvl="0" marL="9144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Robustnost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WCAG 2.0 3/3</a:t>
            </a:r>
            <a:endParaRPr/>
          </a:p>
        </p:txBody>
      </p:sp>
      <p:sp>
        <p:nvSpPr>
          <p:cNvPr id="262" name="Google Shape;262;p38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Každý princip je dále členěn na několik pravidel (celkem je jich 12).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Každé pravidlo má několik kritérií, které mají opět přiřazeny priority (A, AA, AAA) a jejich ne/splnění lze ověřit.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K pravidlům a kritériím jsou přiřazeny techniky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postačující,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poradenské.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Jak na WCAG</a:t>
            </a:r>
            <a:endParaRPr/>
          </a:p>
        </p:txBody>
      </p:sp>
      <p:sp>
        <p:nvSpPr>
          <p:cNvPr id="269" name="Google Shape;269;p39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Norma WCAG 2.0 je dobrým návodem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součástí jsou metodiky a techniky (v angličtině)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V češtině jsou: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WCAG overview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WCAG checklist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Informace na portálu PI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4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WAI-ARIA 1.0</a:t>
            </a:r>
            <a:endParaRPr/>
          </a:p>
        </p:txBody>
      </p:sp>
      <p:sp>
        <p:nvSpPr>
          <p:cNvPr id="276" name="Google Shape;276;p4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pomáhá zlepšit sémantiku webu či webové aplikace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poskytuje asistivním technologiím informace, které jim nemůže nabídnout HTML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snadná implementace do již existujících řešení (weby, webové aplikace)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4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Odkazy na zdroje </a:t>
            </a:r>
            <a:endParaRPr/>
          </a:p>
        </p:txBody>
      </p:sp>
      <p:sp>
        <p:nvSpPr>
          <p:cNvPr id="283" name="Google Shape;283;p41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https://www.w3.org/TR/WCAG20/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https://www.w3.org/TR/wai-aria/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http://webaim.org/articles/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http://www.iheni.com/mobile-accessibility-guidelines/ 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http://blindfriendly.cz/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/>
          <p:nvPr>
            <p:ph type="title"/>
          </p:nvPr>
        </p:nvSpPr>
        <p:spPr>
          <a:xfrm>
            <a:off x="623888" y="1709738"/>
            <a:ext cx="7886700" cy="2852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Zasaďme to do kontextu</a:t>
            </a:r>
            <a:endParaRPr/>
          </a:p>
        </p:txBody>
      </p:sp>
      <p:sp>
        <p:nvSpPr>
          <p:cNvPr id="104" name="Google Shape;104;p15"/>
          <p:cNvSpPr txBox="1"/>
          <p:nvPr>
            <p:ph idx="1" type="body"/>
          </p:nvPr>
        </p:nvSpPr>
        <p:spPr>
          <a:xfrm>
            <a:off x="623888" y="4589463"/>
            <a:ext cx="7886700" cy="15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None/>
            </a:pPr>
            <a:r>
              <a:rPr lang="en-US"/>
              <a:t>Část 1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4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Myslete na to</a:t>
            </a:r>
            <a:endParaRPr/>
          </a:p>
        </p:txBody>
      </p:sp>
      <p:sp>
        <p:nvSpPr>
          <p:cNvPr id="290" name="Google Shape;290;p42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Je dobré na přístupnost myslet již od začátku, a hlavně ji brát jako povinnou součást projektu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Řešit potřeby již při návrhu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Používat přístupné technologie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Dodržovat základy přístupnosti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Alespoň základně si to otestovat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Brát to jako kontinuální proces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4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Přístupnost mobilních aplikací</a:t>
            </a:r>
            <a:endParaRPr/>
          </a:p>
        </p:txBody>
      </p:sp>
      <p:sp>
        <p:nvSpPr>
          <p:cNvPr id="297" name="Google Shape;297;p43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Mobilní aplikace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Navigace a dopravní služby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Aplikace služeb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Klientské aplikace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4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Nejčastější platformy</a:t>
            </a:r>
            <a:endParaRPr/>
          </a:p>
        </p:txBody>
      </p:sp>
      <p:sp>
        <p:nvSpPr>
          <p:cNvPr id="304" name="Google Shape;304;p4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Mobilních platforem je více, nejčastějšími jsou: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Android (Google, otevřená)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OS (Apple, uzavřená)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Windows 10 mobile (Microsoft, uzavřená)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ChromeOS (Google, končící)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FirefoxOS (Mozilla, polootevřená)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Web (univerzální)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4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V rámci platforem</a:t>
            </a:r>
            <a:endParaRPr/>
          </a:p>
        </p:txBody>
      </p:sp>
      <p:sp>
        <p:nvSpPr>
          <p:cNvPr id="311" name="Google Shape;311;p45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64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Android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Obsahuje odečítač a zvětšovač, k dispozici jsou i alternativy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iOS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Obsahuje odečítač a zvětšovač, alternativy nejsou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Windows 10 mobile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Neobsahuje asistivní software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Pro desktop Windows 10 existují odečítače i zvětšovače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4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Formy mobilních aplikací</a:t>
            </a:r>
            <a:endParaRPr/>
          </a:p>
        </p:txBody>
      </p:sp>
      <p:sp>
        <p:nvSpPr>
          <p:cNvPr id="318" name="Google Shape;318;p46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K mobilní aplikaci se můžeme dostat třemi způsoby: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AutoNum type="arabicPeriod"/>
            </a:pPr>
            <a:r>
              <a:rPr lang="en-US"/>
              <a:t>Nativní mobilní aplikace (naprogramovaná pro danou platformu)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/>
              <a:t>Aplikace vygenerovaná MAP (Mobile app platform - stejná pro více platforem)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/>
              <a:t>Webová stránka (pouze překreslená jakoby aplikace)</a:t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4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Kde řešit přístupnost?</a:t>
            </a:r>
            <a:endParaRPr/>
          </a:p>
        </p:txBody>
      </p:sp>
      <p:sp>
        <p:nvSpPr>
          <p:cNvPr id="325" name="Google Shape;325;p47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3000"/>
              <a:t>Není to jen o aplikaci. V rámci aplikací je nutno zajistit:</a:t>
            </a:r>
            <a:endParaRPr sz="3000"/>
          </a:p>
          <a:p>
            <a:pPr indent="-419100" lvl="0" marL="457200" rtl="0" algn="l">
              <a:spcBef>
                <a:spcPts val="64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Přístupnost samotné aplikace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Přístupnost jejího obsahu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Přístupnost kanálu pro získání a správu aplikace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Přístupnou dokumentaci a nápovědu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Přístupné informace o aktualizacích a změnách v aplikaci</a:t>
            </a:r>
            <a:endParaRPr sz="30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4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Principy MAAP</a:t>
            </a:r>
            <a:endParaRPr/>
          </a:p>
        </p:txBody>
      </p:sp>
      <p:sp>
        <p:nvSpPr>
          <p:cNvPr id="332" name="Google Shape;332;p48"/>
          <p:cNvSpPr txBox="1"/>
          <p:nvPr>
            <p:ph idx="1" type="body"/>
          </p:nvPr>
        </p:nvSpPr>
        <p:spPr>
          <a:xfrm>
            <a:off x="457200" y="1600200"/>
            <a:ext cx="8229600" cy="48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1700"/>
              <a:t>Existují základní principy pro přístupné aplikace (Mobile applications accessibility principles):</a:t>
            </a:r>
            <a:endParaRPr sz="1700"/>
          </a:p>
          <a:p>
            <a:pPr indent="-336550" lvl="0" marL="457200" rtl="0" algn="l">
              <a:spcBef>
                <a:spcPts val="640"/>
              </a:spcBef>
              <a:spcAft>
                <a:spcPts val="0"/>
              </a:spcAft>
              <a:buSzPts val="1700"/>
              <a:buAutoNum type="arabicPeriod"/>
            </a:pPr>
            <a:r>
              <a:rPr lang="en-US" sz="1700"/>
              <a:t>Veškeré prvky aplikace musejí být popsány dle jejich významu, kromě ryze designových prvků.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-US" sz="1700"/>
              <a:t>Ovládací prvky aplikace musejí mít vždy jasnou svoji funkci.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-US" sz="1700"/>
              <a:t>Aplikace musí být ovladatelná standardními metodami.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-US" sz="1700"/>
              <a:t>Aplikace musí být plně funkční i s asistivními technologiemi a odečítači obrazovky.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-US" sz="1700"/>
              <a:t>Informace a objekty v aplikaci musejí být vždy dobře čitelné a designované s ohledem na přístupnost a univerzalitu.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-US" sz="1700"/>
              <a:t>Aplikace musí být ovladatelná klávesnicí či obdobnými hardwarovými prostředky.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-US" sz="1700"/>
              <a:t>Aplikace se musí chovat předvídatelně.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-US" sz="1700"/>
              <a:t>Aplikace nesmí měnit sdělované informace a obsah bez vědomí uživatele.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-US" sz="1700"/>
              <a:t>U funkcí aplikace, jež nelze udělat přístupnými, to musí být uživateli sděleno.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-US" sz="1700"/>
              <a:t>Jakýkoliv reklamní obsah v aplikaci nesmí omezovat přístupnost a použitelnost aplikace.</a:t>
            </a:r>
            <a:endParaRPr sz="17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4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Normy a rámce</a:t>
            </a:r>
            <a:endParaRPr/>
          </a:p>
        </p:txBody>
      </p:sp>
      <p:sp>
        <p:nvSpPr>
          <p:cNvPr id="339" name="Google Shape;339;p49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Jednotné principy (MAAP) jako základ evropské harmonizace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Neexistují technické normy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V rámci WCAG 2.0 jsou i praktiky pro mobilní aplikace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Existují guidelines pro jednotlivé platformy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Požadavky společné, ale programátorské techniky různé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5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Přístupnost dokumentů</a:t>
            </a:r>
            <a:endParaRPr/>
          </a:p>
        </p:txBody>
      </p:sp>
      <p:sp>
        <p:nvSpPr>
          <p:cNvPr id="346" name="Google Shape;346;p5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Digitální statické dokumenty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Zejména dokumenty veřejné správy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Technická a obsahová přístupnost</a:t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5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Proč?</a:t>
            </a:r>
            <a:endParaRPr/>
          </a:p>
        </p:txBody>
      </p:sp>
      <p:sp>
        <p:nvSpPr>
          <p:cNvPr id="353" name="Google Shape;353;p51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Časté otázky jsou, proč se tím zabývat?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Nepřístupnost dokumentu je přímou diskriminací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Dokumenty jsou nosiči rozhodování o právech a povinnostech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Přístup na rovnoprávném základě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Mělo by se týkat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všech zveřejněných dokumentů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dokumentů účastníkům a klientům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 je to </a:t>
            </a:r>
            <a:r>
              <a:rPr b="1" lang="en-US"/>
              <a:t>přístupnost</a:t>
            </a:r>
            <a:r>
              <a:rPr lang="en-US"/>
              <a:t>?</a:t>
            </a:r>
            <a:endParaRPr i="0" sz="44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6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397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/>
              <a:t>Lidsky řečeno, “přístupnost” je “dělat věci tak, aby byly přístupné a použitelné pro všechny.</a:t>
            </a:r>
            <a:endParaRPr/>
          </a:p>
          <a:p>
            <a:pPr indent="-431800" lvl="0" marL="457200" marR="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Informace přístupné</a:t>
            </a:r>
            <a:endParaRPr/>
          </a:p>
          <a:p>
            <a:pPr indent="-431800" lvl="0" marL="457200" marR="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Služby použitelné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5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Je to složitější</a:t>
            </a:r>
            <a:endParaRPr/>
          </a:p>
        </p:txBody>
      </p:sp>
      <p:sp>
        <p:nvSpPr>
          <p:cNvPr id="360" name="Google Shape;360;p52"/>
          <p:cNvSpPr txBox="1"/>
          <p:nvPr>
            <p:ph idx="1" type="body"/>
          </p:nvPr>
        </p:nvSpPr>
        <p:spPr>
          <a:xfrm>
            <a:off x="457200" y="1247000"/>
            <a:ext cx="8229600" cy="517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Na rozdíl od webů je tvorba dokumentů složitější: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Způsobů, jak se tvoří dokumenty je mnoho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kancelářský software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spisové služby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informační systémy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výstupy portálů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Neexistuje jednotný postup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Nejhorší je skenování</a:t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5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Nejčastější formáty</a:t>
            </a:r>
            <a:endParaRPr/>
          </a:p>
        </p:txBody>
      </p:sp>
      <p:sp>
        <p:nvSpPr>
          <p:cNvPr id="367" name="Google Shape;367;p53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3000"/>
              <a:t>V prostoru veřejné správy jsou nejčastějšími formáty:</a:t>
            </a:r>
            <a:endParaRPr sz="3000"/>
          </a:p>
          <a:p>
            <a:pPr indent="-419100" lvl="0" marL="457200" rtl="0" algn="l">
              <a:spcBef>
                <a:spcPts val="64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PDF a PDF/A1x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Microsoft office (DOC/DOC(X)/XLS(X)/PPT(X))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Open document formats (ODT, ODS, ODP)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Pro grafické dokumenty JPEG/TIFF/PNG/GIF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V ČR existuje povinnost výstupních formátů</a:t>
            </a:r>
            <a:endParaRPr sz="300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5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Zvykněte si dělat</a:t>
            </a:r>
            <a:endParaRPr/>
          </a:p>
        </p:txBody>
      </p:sp>
      <p:sp>
        <p:nvSpPr>
          <p:cNvPr id="374" name="Google Shape;374;p5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900"/>
              <a:t>Pokud vytváříte dokument v jakémkoliv prostředí či editoru, osvojte si základní návyky:</a:t>
            </a:r>
            <a:endParaRPr sz="2900"/>
          </a:p>
          <a:p>
            <a:pPr indent="-412750" lvl="0" marL="457200" rtl="0" algn="l">
              <a:spcBef>
                <a:spcPts val="640"/>
              </a:spcBef>
              <a:spcAft>
                <a:spcPts val="0"/>
              </a:spcAft>
              <a:buSzPts val="2900"/>
              <a:buChar char="●"/>
            </a:pPr>
            <a:r>
              <a:rPr lang="en-US" sz="2900"/>
              <a:t>Nadpisy opravdu jako technické nadpisy</a:t>
            </a:r>
            <a:endParaRPr sz="2900"/>
          </a:p>
          <a:p>
            <a:pPr indent="-412750" lvl="0" marL="457200" rtl="0" algn="l"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-US" sz="2900"/>
              <a:t>Netextové prvky a obrázky pojmenovat a popsat</a:t>
            </a:r>
            <a:endParaRPr sz="2900"/>
          </a:p>
          <a:p>
            <a:pPr indent="-412750" lvl="0" marL="457200" rtl="0" algn="l"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-US" sz="2900"/>
              <a:t>Objektům dávat titulky</a:t>
            </a:r>
            <a:endParaRPr sz="2900"/>
          </a:p>
          <a:p>
            <a:pPr indent="-412750" lvl="0" marL="457200" rtl="0" algn="l"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-US" sz="2900"/>
              <a:t>Interaktivní obsah u rozsáhlejšího dokumentu</a:t>
            </a:r>
            <a:endParaRPr sz="2900"/>
          </a:p>
          <a:p>
            <a:pPr indent="-412750" lvl="0" marL="457200" rtl="0" algn="l"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-US" sz="2900"/>
              <a:t>Nezamykat dokument pro úpravy a používání</a:t>
            </a:r>
            <a:endParaRPr sz="29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5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Návody</a:t>
            </a:r>
            <a:endParaRPr/>
          </a:p>
        </p:txBody>
      </p:sp>
      <p:sp>
        <p:nvSpPr>
          <p:cNvPr id="381" name="Google Shape;381;p55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Neexistuje jednotná norma, ale…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U jednotlivých formátů jsou accessibility guidelines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WCAG 2.0 má i část pro dokumenty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MV vydalo “Sedmero zásad pro přístupné dokumenty”</a:t>
            </a: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56"/>
          <p:cNvSpPr txBox="1"/>
          <p:nvPr>
            <p:ph type="title"/>
          </p:nvPr>
        </p:nvSpPr>
        <p:spPr>
          <a:xfrm>
            <a:off x="623888" y="1709738"/>
            <a:ext cx="7886700" cy="2852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Legislativní rámec</a:t>
            </a:r>
            <a:endParaRPr/>
          </a:p>
        </p:txBody>
      </p:sp>
      <p:sp>
        <p:nvSpPr>
          <p:cNvPr id="388" name="Google Shape;388;p56"/>
          <p:cNvSpPr txBox="1"/>
          <p:nvPr>
            <p:ph idx="1" type="body"/>
          </p:nvPr>
        </p:nvSpPr>
        <p:spPr>
          <a:xfrm>
            <a:off x="623888" y="4589463"/>
            <a:ext cx="7886700" cy="15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None/>
            </a:pPr>
            <a:r>
              <a:rPr lang="en-US"/>
              <a:t>Část 4</a:t>
            </a:r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5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Současná legislativa</a:t>
            </a:r>
            <a:endParaRPr/>
          </a:p>
        </p:txBody>
      </p:sp>
      <p:sp>
        <p:nvSpPr>
          <p:cNvPr id="395" name="Google Shape;395;p57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74650" lvl="0" marL="457200" rtl="0" algn="l">
              <a:spcBef>
                <a:spcPts val="640"/>
              </a:spcBef>
              <a:spcAft>
                <a:spcPts val="0"/>
              </a:spcAft>
              <a:buSzPts val="2300"/>
              <a:buChar char="●"/>
            </a:pPr>
            <a:r>
              <a:rPr lang="en-US" sz="2300"/>
              <a:t>Úmluva o právech OZP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 sz="2300"/>
              <a:t>Článek 15 nařízení eIDAS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 sz="2300"/>
              <a:t>Zákon 365/2000 o informačních systémech veřejné správy</a:t>
            </a:r>
            <a:endParaRPr sz="2300"/>
          </a:p>
          <a:p>
            <a:pPr indent="-374650" lvl="1" marL="914400" rtl="0" algn="l">
              <a:spcBef>
                <a:spcPts val="0"/>
              </a:spcBef>
              <a:spcAft>
                <a:spcPts val="0"/>
              </a:spcAft>
              <a:buSzPts val="2300"/>
              <a:buChar char="○"/>
            </a:pPr>
            <a:r>
              <a:rPr lang="en-US" sz="2300"/>
              <a:t>povinnost přístupnosti zveřejňovaných informací</a:t>
            </a:r>
            <a:endParaRPr sz="2300"/>
          </a:p>
          <a:p>
            <a:pPr indent="-374650" lvl="1" marL="914400" rtl="0" algn="l">
              <a:spcBef>
                <a:spcPts val="0"/>
              </a:spcBef>
              <a:spcAft>
                <a:spcPts val="0"/>
              </a:spcAft>
              <a:buSzPts val="2300"/>
              <a:buChar char="○"/>
            </a:pPr>
            <a:r>
              <a:rPr lang="en-US" sz="2300"/>
              <a:t>vztahuje se (nejen) na internetové stránky a zveřejňované informace</a:t>
            </a:r>
            <a:endParaRPr sz="2300"/>
          </a:p>
          <a:p>
            <a:pPr indent="-374650" lvl="1" marL="914400" rtl="0" algn="l">
              <a:spcBef>
                <a:spcPts val="0"/>
              </a:spcBef>
              <a:spcAft>
                <a:spcPts val="0"/>
              </a:spcAft>
              <a:buSzPts val="2300"/>
              <a:buChar char="○"/>
            </a:pPr>
            <a:r>
              <a:rPr lang="en-US" sz="2300"/>
              <a:t>za splnění se považuje naplnění pravidel ve vyhlášce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 sz="2300"/>
              <a:t>Vyhláška 64/2008 o přístupnosti</a:t>
            </a:r>
            <a:endParaRPr sz="2300"/>
          </a:p>
          <a:p>
            <a:pPr indent="-374650" lvl="1" marL="914400" rtl="0" algn="l">
              <a:spcBef>
                <a:spcPts val="0"/>
              </a:spcBef>
              <a:spcAft>
                <a:spcPts val="0"/>
              </a:spcAft>
              <a:buSzPts val="2300"/>
              <a:buChar char="○"/>
            </a:pPr>
            <a:r>
              <a:rPr lang="en-US" sz="2300"/>
              <a:t>Stanovuje jednotlivá pravidla</a:t>
            </a:r>
            <a:endParaRPr sz="2300"/>
          </a:p>
          <a:p>
            <a:pPr indent="-374650" lvl="1" marL="914400" rtl="0" algn="l">
              <a:spcBef>
                <a:spcPts val="0"/>
              </a:spcBef>
              <a:spcAft>
                <a:spcPts val="0"/>
              </a:spcAft>
              <a:buSzPts val="2300"/>
              <a:buChar char="○"/>
            </a:pPr>
            <a:r>
              <a:rPr lang="en-US" sz="2300"/>
              <a:t>Technologicky zastaralá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 sz="2300"/>
              <a:t>Oborová legislativa (třeba el. komunikace, ochrana spotřebitele apod.)</a:t>
            </a:r>
            <a:endParaRPr sz="23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5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Evropská unie</a:t>
            </a:r>
            <a:endParaRPr/>
          </a:p>
        </p:txBody>
      </p:sp>
      <p:sp>
        <p:nvSpPr>
          <p:cNvPr id="402" name="Google Shape;402;p58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800"/>
              <a:t>V rámci EU se principy GA a přístupnosti prosazují na všech úrovních:</a:t>
            </a:r>
            <a:endParaRPr sz="2800"/>
          </a:p>
          <a:p>
            <a:pPr indent="-406400" lvl="0" marL="457200" rtl="0" algn="l">
              <a:spcBef>
                <a:spcPts val="64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Strategické dokumenty (třeba aktualizovaná strategie Rady Evropy pro OZP na roky 2017-2022)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Digitální agenda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Principy eGovernmentu (Inclusiveness and accessibility)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Legislativa (eIDAS, ochrana spotřebitele, komunikace, doprava)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Dokumenty nižšího řádu</a:t>
            </a:r>
            <a:endParaRPr sz="280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5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Směrnice WMAA</a:t>
            </a:r>
            <a:endParaRPr/>
          </a:p>
        </p:txBody>
      </p:sp>
      <p:sp>
        <p:nvSpPr>
          <p:cNvPr id="409" name="Google Shape;409;p59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500"/>
              <a:t>EU přijala směrnici WMAA</a:t>
            </a:r>
            <a:endParaRPr sz="2500"/>
          </a:p>
          <a:p>
            <a:pPr indent="-387350" lvl="0" marL="457200" rtl="0" algn="l">
              <a:spcBef>
                <a:spcPts val="640"/>
              </a:spcBef>
              <a:spcAft>
                <a:spcPts val="0"/>
              </a:spcAft>
              <a:buSzPts val="2500"/>
              <a:buChar char="●"/>
            </a:pPr>
            <a:r>
              <a:rPr lang="en-US" sz="2500"/>
              <a:t>Bude transponována novým zákonem o přístupnosti</a:t>
            </a:r>
            <a:endParaRPr sz="25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-US" sz="2500"/>
              <a:t>Řeší oblasti</a:t>
            </a:r>
            <a:endParaRPr sz="2500"/>
          </a:p>
          <a:p>
            <a:pPr indent="-387350" lvl="1" marL="914400" rtl="0" algn="l">
              <a:spcBef>
                <a:spcPts val="0"/>
              </a:spcBef>
              <a:spcAft>
                <a:spcPts val="0"/>
              </a:spcAft>
              <a:buSzPts val="2500"/>
              <a:buChar char="○"/>
            </a:pPr>
            <a:r>
              <a:rPr lang="en-US" sz="2500"/>
              <a:t>přístupnost internetových stránek a jejich obsahu</a:t>
            </a:r>
            <a:endParaRPr sz="2500"/>
          </a:p>
          <a:p>
            <a:pPr indent="-387350" lvl="1" marL="914400" rtl="0" algn="l">
              <a:spcBef>
                <a:spcPts val="0"/>
              </a:spcBef>
              <a:spcAft>
                <a:spcPts val="0"/>
              </a:spcAft>
              <a:buSzPts val="2500"/>
              <a:buChar char="○"/>
            </a:pPr>
            <a:r>
              <a:rPr lang="en-US" sz="2500"/>
              <a:t>přístupnost dokumentů</a:t>
            </a:r>
            <a:endParaRPr sz="2500"/>
          </a:p>
          <a:p>
            <a:pPr indent="-387350" lvl="1" marL="914400" rtl="0" algn="l">
              <a:spcBef>
                <a:spcPts val="0"/>
              </a:spcBef>
              <a:spcAft>
                <a:spcPts val="0"/>
              </a:spcAft>
              <a:buSzPts val="2500"/>
              <a:buChar char="○"/>
            </a:pPr>
            <a:r>
              <a:rPr lang="en-US" sz="2500"/>
              <a:t>přístupnost mobilních aplikací</a:t>
            </a:r>
            <a:endParaRPr sz="2500"/>
          </a:p>
          <a:p>
            <a:pPr indent="-387350" lvl="1" marL="914400" rtl="0" algn="l">
              <a:spcBef>
                <a:spcPts val="0"/>
              </a:spcBef>
              <a:spcAft>
                <a:spcPts val="0"/>
              </a:spcAft>
              <a:buSzPts val="2500"/>
              <a:buChar char="○"/>
            </a:pPr>
            <a:r>
              <a:rPr lang="en-US" sz="2500"/>
              <a:t>monitoring přístupnosti</a:t>
            </a:r>
            <a:endParaRPr sz="2500"/>
          </a:p>
          <a:p>
            <a:pPr indent="-387350" lvl="1" marL="914400" rtl="0" algn="l">
              <a:spcBef>
                <a:spcPts val="0"/>
              </a:spcBef>
              <a:spcAft>
                <a:spcPts val="0"/>
              </a:spcAft>
              <a:buSzPts val="2500"/>
              <a:buChar char="○"/>
            </a:pPr>
            <a:r>
              <a:rPr lang="en-US" sz="2500"/>
              <a:t>osvěta, reakce, spory</a:t>
            </a:r>
            <a:endParaRPr sz="25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-US" sz="2500"/>
              <a:t>Řeší pracovní tým na MV</a:t>
            </a:r>
            <a:endParaRPr sz="25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-US" sz="2500"/>
              <a:t>Nová legislativa od srpna 2018</a:t>
            </a:r>
            <a:endParaRPr sz="250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6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Směrnice EAA</a:t>
            </a:r>
            <a:endParaRPr/>
          </a:p>
        </p:txBody>
      </p:sp>
      <p:sp>
        <p:nvSpPr>
          <p:cNvPr id="416" name="Google Shape;416;p6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1900"/>
              <a:t>Projednává se návrh směrnice </a:t>
            </a:r>
            <a:r>
              <a:rPr b="1" lang="en-US" sz="1900"/>
              <a:t>European accessibility act</a:t>
            </a:r>
            <a:endParaRPr sz="1900"/>
          </a:p>
          <a:p>
            <a:pPr indent="-349250" lvl="0" marL="457200" rtl="0" algn="l">
              <a:spcBef>
                <a:spcPts val="640"/>
              </a:spcBef>
              <a:spcAft>
                <a:spcPts val="0"/>
              </a:spcAft>
              <a:buSzPts val="1900"/>
              <a:buChar char="●"/>
            </a:pPr>
            <a:r>
              <a:rPr lang="en-US" sz="1900"/>
              <a:t>technické vybavení počítačů a operační systémy pro všeobecné účely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US" sz="1900"/>
              <a:t>samoobslužné terminály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US" sz="1900"/>
              <a:t>automatické bankovní stroje (bankomaty)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US" sz="1900"/>
              <a:t>stroje pro výdej lístků a jízdenek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US" sz="1900"/>
              <a:t>platební terminály pro placení kartou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US" sz="1900"/>
              <a:t>odbavovací kiosky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US" sz="1900"/>
              <a:t>telefonní služby a související koncová zařízení s pokročilým informačním potenciálem určená pro veřejnost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US" sz="1900"/>
              <a:t>audiovizuální mediální služby a související koncová zařízení s pokročilým informačním potenciálem určená pro veřejnost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US" sz="1900"/>
              <a:t>služby letecké, autobusové, železniční a vodní přepravy cestujících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US" sz="1900"/>
              <a:t>bankovní služby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US" sz="1900"/>
              <a:t>elektronické knihy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US" sz="1900"/>
              <a:t>elektronické obchodování</a:t>
            </a:r>
            <a:endParaRPr sz="190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6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Nový zákon o přístupnosti</a:t>
            </a:r>
            <a:endParaRPr/>
          </a:p>
        </p:txBody>
      </p:sp>
      <p:sp>
        <p:nvSpPr>
          <p:cNvPr id="423" name="Google Shape;423;p61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700"/>
              <a:t>Připravujeme nový zákon o přístupnosti</a:t>
            </a:r>
            <a:endParaRPr sz="2700"/>
          </a:p>
          <a:p>
            <a:pPr indent="-400050" lvl="0" marL="457200" rtl="0" algn="l">
              <a:spcBef>
                <a:spcPts val="640"/>
              </a:spcBef>
              <a:spcAft>
                <a:spcPts val="0"/>
              </a:spcAft>
              <a:buSzPts val="2700"/>
              <a:buChar char="●"/>
            </a:pPr>
            <a:r>
              <a:rPr lang="en-US" sz="2700"/>
              <a:t>Dopadne na subjekty veřejného sektoru</a:t>
            </a:r>
            <a:endParaRPr sz="2700"/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Char char="●"/>
            </a:pPr>
            <a:r>
              <a:rPr lang="en-US" sz="2700"/>
              <a:t>V zákoně obecná povinnost přístupnosti pro</a:t>
            </a:r>
            <a:endParaRPr sz="2700"/>
          </a:p>
          <a:p>
            <a:pPr indent="-400050" lvl="1" marL="914400" rtl="0" algn="l">
              <a:spcBef>
                <a:spcPts val="0"/>
              </a:spcBef>
              <a:spcAft>
                <a:spcPts val="0"/>
              </a:spcAft>
              <a:buSzPts val="2700"/>
              <a:buChar char="○"/>
            </a:pPr>
            <a:r>
              <a:rPr lang="en-US" sz="2700"/>
              <a:t>internetové stránky</a:t>
            </a:r>
            <a:endParaRPr sz="2700"/>
          </a:p>
          <a:p>
            <a:pPr indent="-400050" lvl="1" marL="914400" rtl="0" algn="l">
              <a:spcBef>
                <a:spcPts val="0"/>
              </a:spcBef>
              <a:spcAft>
                <a:spcPts val="0"/>
              </a:spcAft>
              <a:buSzPts val="2700"/>
              <a:buChar char="○"/>
            </a:pPr>
            <a:r>
              <a:rPr lang="en-US" sz="2700"/>
              <a:t>veřejné informační systémy</a:t>
            </a:r>
            <a:endParaRPr sz="2700"/>
          </a:p>
          <a:p>
            <a:pPr indent="-400050" lvl="1" marL="914400" rtl="0" algn="l">
              <a:spcBef>
                <a:spcPts val="0"/>
              </a:spcBef>
              <a:spcAft>
                <a:spcPts val="0"/>
              </a:spcAft>
              <a:buSzPts val="2700"/>
              <a:buChar char="○"/>
            </a:pPr>
            <a:r>
              <a:rPr lang="en-US" sz="2700"/>
              <a:t>mobilní aplikace</a:t>
            </a:r>
            <a:endParaRPr sz="2700"/>
          </a:p>
          <a:p>
            <a:pPr indent="-400050" lvl="1" marL="914400" rtl="0" algn="l">
              <a:spcBef>
                <a:spcPts val="0"/>
              </a:spcBef>
              <a:spcAft>
                <a:spcPts val="0"/>
              </a:spcAft>
              <a:buSzPts val="2700"/>
              <a:buChar char="○"/>
            </a:pPr>
            <a:r>
              <a:rPr lang="en-US" sz="2700"/>
              <a:t>...a jejich obsah</a:t>
            </a:r>
            <a:endParaRPr sz="2700"/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Char char="●"/>
            </a:pPr>
            <a:r>
              <a:rPr lang="en-US" sz="2700"/>
              <a:t>Prováděcí vyhlášky stanoví technické požadavky</a:t>
            </a:r>
            <a:endParaRPr sz="2700"/>
          </a:p>
          <a:p>
            <a:pPr indent="-400050" lvl="1" marL="914400" rtl="0" algn="l">
              <a:spcBef>
                <a:spcPts val="0"/>
              </a:spcBef>
              <a:spcAft>
                <a:spcPts val="0"/>
              </a:spcAft>
              <a:buSzPts val="2700"/>
              <a:buChar char="○"/>
            </a:pPr>
            <a:r>
              <a:rPr lang="en-US" sz="2700"/>
              <a:t>na přístupnost stránek, systémů a aplikací</a:t>
            </a:r>
            <a:endParaRPr sz="2700"/>
          </a:p>
          <a:p>
            <a:pPr indent="-400050" lvl="1" marL="914400" rtl="0" algn="l">
              <a:spcBef>
                <a:spcPts val="0"/>
              </a:spcBef>
              <a:spcAft>
                <a:spcPts val="0"/>
              </a:spcAft>
              <a:buSzPts val="2700"/>
              <a:buChar char="○"/>
            </a:pPr>
            <a:r>
              <a:rPr lang="en-US" sz="2700"/>
              <a:t>na prohlášení o přístupnosti</a:t>
            </a:r>
            <a:endParaRPr sz="27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Historie “accessibility”</a:t>
            </a:r>
            <a:endParaRPr b="0" i="0" sz="44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7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397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000"/>
              <a:t>Pojem “accessibility” měl v různé době různé významy a vnímání:</a:t>
            </a:r>
            <a:endParaRPr sz="3000"/>
          </a:p>
          <a:p>
            <a:pPr indent="-419100" lvl="0" marL="457200" marR="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Nejdřív “abych se k tomu dostal”</a:t>
            </a:r>
            <a:endParaRPr sz="3000"/>
          </a:p>
          <a:p>
            <a:pPr indent="-419100" lvl="0" marL="457200" marR="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Potom “aby se to vůbec načetlo”</a:t>
            </a:r>
            <a:endParaRPr sz="3000"/>
          </a:p>
          <a:p>
            <a:pPr indent="-419100" lvl="0" marL="457200" marR="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Potom “aby se to zobrazilo správně”</a:t>
            </a:r>
            <a:endParaRPr sz="3000"/>
          </a:p>
          <a:p>
            <a:pPr indent="-419100" lvl="0" marL="457200" marR="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Potom “aby se to zobrazilo a dalo se s tím pracovat”</a:t>
            </a:r>
            <a:endParaRPr sz="3000"/>
          </a:p>
          <a:p>
            <a:pPr indent="-419100" lvl="0" marL="457200" marR="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Pak “aby s tím mohli pracovat všichni”</a:t>
            </a:r>
            <a:endParaRPr sz="3000"/>
          </a:p>
          <a:p>
            <a:pPr indent="-419100" lvl="0" marL="457200" marR="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Dnes “aby to bylo přístupné a použitelné všem”</a:t>
            </a:r>
            <a:endParaRPr sz="300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8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6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Harmonogram tvorby zákona</a:t>
            </a:r>
            <a:endParaRPr/>
          </a:p>
        </p:txBody>
      </p:sp>
      <p:sp>
        <p:nvSpPr>
          <p:cNvPr id="430" name="Google Shape;430;p62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10/2016: Konečně schválená směrnice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3/2017: Rozhodnutí o novém zákoně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6/2017: vnitroresort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8/2017: meziresort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12/2017: předložení vládě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2018: projednávání v parlamentu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od 9/2018: účinnost</a:t>
            </a:r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6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Harmonogram povinností</a:t>
            </a:r>
            <a:endParaRPr/>
          </a:p>
        </p:txBody>
      </p:sp>
      <p:sp>
        <p:nvSpPr>
          <p:cNvPr id="437" name="Google Shape;437;p63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Povinnosti budou nabíhat postupně: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9/2018: účinnost zákona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9/2019: pro nové stránky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9/2020: pro všechny stránky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9/2021: pro mobilní aplikace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12/2021: první monitorovací zpráva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2021: přezkum na úrovni EU</a:t>
            </a:r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2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6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Komplexní model</a:t>
            </a:r>
            <a:endParaRPr/>
          </a:p>
        </p:txBody>
      </p:sp>
      <p:sp>
        <p:nvSpPr>
          <p:cNvPr id="444" name="Google Shape;444;p6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900"/>
              <a:t>Problematika to není složitá, ale je komplexní. Proto jsme vytvořili pro zájemce interaktivní model</a:t>
            </a:r>
            <a:endParaRPr sz="2900"/>
          </a:p>
          <a:p>
            <a:pPr indent="-412750" lvl="0" marL="457200" rtl="0" algn="l">
              <a:spcBef>
                <a:spcPts val="640"/>
              </a:spcBef>
              <a:spcAft>
                <a:spcPts val="0"/>
              </a:spcAft>
              <a:buSzPts val="2900"/>
              <a:buChar char="●"/>
            </a:pPr>
            <a:r>
              <a:rPr lang="en-US" sz="2900"/>
              <a:t>Popis legislativního rámce a jeho struktury</a:t>
            </a:r>
            <a:endParaRPr sz="2900"/>
          </a:p>
          <a:p>
            <a:pPr indent="-412750" lvl="0" marL="457200" rtl="0" algn="l"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-US" sz="2900"/>
              <a:t>Mezinárodní normy a standardy a jejich obsah</a:t>
            </a:r>
            <a:endParaRPr sz="2900"/>
          </a:p>
          <a:p>
            <a:pPr indent="-412750" lvl="0" marL="457200" rtl="0" algn="l"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-US" sz="2900"/>
              <a:t>Základní principy a požadavky na přístupnost</a:t>
            </a:r>
            <a:endParaRPr sz="2900"/>
          </a:p>
          <a:p>
            <a:pPr indent="-412750" lvl="0" marL="457200" rtl="0" algn="l"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-US" sz="2900"/>
              <a:t>Povinnosti a procesy</a:t>
            </a:r>
            <a:endParaRPr sz="29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900" u="sng">
                <a:solidFill>
                  <a:schemeClr val="hlink"/>
                </a:solidFill>
                <a:hlinkClick r:id="rId3"/>
              </a:rPr>
              <a:t>Zobrazit interaktivní model...</a:t>
            </a:r>
            <a:endParaRPr sz="290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65"/>
          <p:cNvSpPr txBox="1"/>
          <p:nvPr>
            <p:ph type="title"/>
          </p:nvPr>
        </p:nvSpPr>
        <p:spPr>
          <a:xfrm>
            <a:off x="623888" y="1709738"/>
            <a:ext cx="7886700" cy="2852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Jeden špatný příklad</a:t>
            </a:r>
            <a:endParaRPr/>
          </a:p>
        </p:txBody>
      </p:sp>
      <p:sp>
        <p:nvSpPr>
          <p:cNvPr id="451" name="Google Shape;451;p65"/>
          <p:cNvSpPr txBox="1"/>
          <p:nvPr>
            <p:ph idx="1" type="body"/>
          </p:nvPr>
        </p:nvSpPr>
        <p:spPr>
          <a:xfrm>
            <a:off x="623888" y="4589463"/>
            <a:ext cx="7886700" cy="15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None/>
            </a:pPr>
            <a:r>
              <a:rPr lang="en-US"/>
              <a:t>Část 5</a:t>
            </a:r>
            <a:endParaRPr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6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p6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Špatný příklad: EET</a:t>
            </a:r>
            <a:endParaRPr/>
          </a:p>
        </p:txBody>
      </p:sp>
      <p:sp>
        <p:nvSpPr>
          <p:cNvPr id="458" name="Google Shape;458;p66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900">
                <a:solidFill>
                  <a:srgbClr val="000000"/>
                </a:solidFill>
              </a:rPr>
              <a:t>EET je krásnou ukázkou, jak se to nemá dělat.</a:t>
            </a:r>
            <a:endParaRPr sz="2900">
              <a:solidFill>
                <a:srgbClr val="000000"/>
              </a:solidFill>
            </a:endParaRPr>
          </a:p>
          <a:p>
            <a:pPr indent="-412750" lvl="0" marL="457200" rtl="0" algn="l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900"/>
              <a:buChar char="●"/>
            </a:pPr>
            <a:r>
              <a:rPr lang="en-US" sz="2900">
                <a:solidFill>
                  <a:srgbClr val="000000"/>
                </a:solidFill>
              </a:rPr>
              <a:t>Naprosto se na to nedomyslelo</a:t>
            </a:r>
            <a:endParaRPr sz="2900">
              <a:solidFill>
                <a:srgbClr val="000000"/>
              </a:solidFill>
            </a:endParaRPr>
          </a:p>
          <a:p>
            <a:pPr indent="-4127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Char char="●"/>
            </a:pPr>
            <a:r>
              <a:rPr lang="en-US" sz="2900">
                <a:solidFill>
                  <a:srgbClr val="000000"/>
                </a:solidFill>
              </a:rPr>
              <a:t>Nikoho nenapadlo, že povinnými subjekty budou i OZP</a:t>
            </a:r>
            <a:endParaRPr sz="2900">
              <a:solidFill>
                <a:srgbClr val="000000"/>
              </a:solidFill>
            </a:endParaRPr>
          </a:p>
          <a:p>
            <a:pPr indent="-4127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Char char="●"/>
            </a:pPr>
            <a:r>
              <a:rPr lang="en-US" sz="2900">
                <a:solidFill>
                  <a:srgbClr val="000000"/>
                </a:solidFill>
              </a:rPr>
              <a:t>MF a GFŘ porušilo zákon (nepřístupné weby a systémy)</a:t>
            </a:r>
            <a:endParaRPr sz="2900">
              <a:solidFill>
                <a:srgbClr val="000000"/>
              </a:solidFill>
            </a:endParaRPr>
          </a:p>
          <a:p>
            <a:pPr indent="-4127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Char char="●"/>
            </a:pPr>
            <a:r>
              <a:rPr lang="en-US" sz="2900">
                <a:solidFill>
                  <a:srgbClr val="000000"/>
                </a:solidFill>
              </a:rPr>
              <a:t>Neodpracovali si analýzu vůči OZP</a:t>
            </a:r>
            <a:endParaRPr sz="2900">
              <a:solidFill>
                <a:srgbClr val="000000"/>
              </a:solidFill>
            </a:endParaRPr>
          </a:p>
          <a:p>
            <a:pPr indent="-4127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Char char="●"/>
            </a:pPr>
            <a:r>
              <a:rPr lang="en-US" sz="2900">
                <a:solidFill>
                  <a:srgbClr val="000000"/>
                </a:solidFill>
              </a:rPr>
              <a:t>Když nastaly problémy, byli dost překvapeni.</a:t>
            </a:r>
            <a:endParaRPr sz="29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3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6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Výsledek?</a:t>
            </a:r>
            <a:endParaRPr/>
          </a:p>
        </p:txBody>
      </p:sp>
      <p:sp>
        <p:nvSpPr>
          <p:cNvPr id="465" name="Google Shape;465;p67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</a:rPr>
              <a:t>Bohužel, výsledkem je, že povinné subjekty, které jsou OZP:</a:t>
            </a:r>
            <a:endParaRPr sz="2400">
              <a:solidFill>
                <a:srgbClr val="000000"/>
              </a:solidFill>
            </a:endParaRPr>
          </a:p>
          <a:p>
            <a:pPr indent="-381000" lvl="0" marL="457200" rtl="0" algn="l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arenR"/>
            </a:pPr>
            <a:r>
              <a:rPr lang="en-US" sz="2400">
                <a:solidFill>
                  <a:srgbClr val="000000"/>
                </a:solidFill>
              </a:rPr>
              <a:t>nemohou samy bez asistence projít registrací</a:t>
            </a:r>
            <a:endParaRPr sz="2400">
              <a:solidFill>
                <a:srgbClr val="000000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arenR"/>
            </a:pPr>
            <a:r>
              <a:rPr lang="en-US" sz="2400">
                <a:solidFill>
                  <a:srgbClr val="000000"/>
                </a:solidFill>
              </a:rPr>
              <a:t>nemají přístupné rozhraní pro registraci a generování certifikátu</a:t>
            </a:r>
            <a:endParaRPr sz="2400">
              <a:solidFill>
                <a:srgbClr val="000000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arenR"/>
            </a:pPr>
            <a:r>
              <a:rPr lang="en-US" sz="2400">
                <a:solidFill>
                  <a:srgbClr val="000000"/>
                </a:solidFill>
              </a:rPr>
              <a:t>chodí si EET vyřizovat do bariérových pracovišť FS</a:t>
            </a:r>
            <a:endParaRPr sz="2400">
              <a:solidFill>
                <a:srgbClr val="000000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arenR"/>
            </a:pPr>
            <a:r>
              <a:rPr lang="en-US" sz="2400">
                <a:solidFill>
                  <a:srgbClr val="000000"/>
                </a:solidFill>
              </a:rPr>
              <a:t>nemají k dispozici dostatečný výběr koncových zařízení</a:t>
            </a:r>
            <a:endParaRPr sz="2400">
              <a:solidFill>
                <a:srgbClr val="000000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arenR"/>
            </a:pPr>
            <a:r>
              <a:rPr lang="en-US" sz="2400">
                <a:solidFill>
                  <a:srgbClr val="000000"/>
                </a:solidFill>
              </a:rPr>
              <a:t>jsou přímo diskriminováni</a:t>
            </a:r>
            <a:endParaRPr sz="2400">
              <a:solidFill>
                <a:srgbClr val="000000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arenR"/>
            </a:pPr>
            <a:r>
              <a:rPr lang="en-US" sz="2400">
                <a:solidFill>
                  <a:srgbClr val="000000"/>
                </a:solidFill>
              </a:rPr>
              <a:t>bojí se nespravedlivých sankcí</a:t>
            </a:r>
            <a:endParaRPr sz="2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</a:rPr>
              <a:t>Výsledkem je nesystémová - naštěstí dočasná - výjimka pro EET, dokud se to nevyřeší.</a:t>
            </a:r>
            <a:endParaRPr sz="2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0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6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Musíme… </a:t>
            </a:r>
            <a:endParaRPr/>
          </a:p>
        </p:txBody>
      </p:sp>
      <p:sp>
        <p:nvSpPr>
          <p:cNvPr id="472" name="Google Shape;472;p68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900"/>
              <a:t>Nejen tento příklad ukazuje, že musíme</a:t>
            </a:r>
            <a:endParaRPr sz="2900"/>
          </a:p>
          <a:p>
            <a:pPr indent="-412750" lvl="0" marL="457200" rtl="0" algn="l">
              <a:spcBef>
                <a:spcPts val="640"/>
              </a:spcBef>
              <a:spcAft>
                <a:spcPts val="0"/>
              </a:spcAft>
              <a:buSzPts val="2900"/>
              <a:buChar char="●"/>
            </a:pPr>
            <a:r>
              <a:rPr lang="en-US" sz="2900"/>
              <a:t>vymyslet způsob analýzy a posuzování obecné přístupnosti již při přípravě služby</a:t>
            </a:r>
            <a:endParaRPr sz="2900"/>
          </a:p>
          <a:p>
            <a:pPr indent="-412750" lvl="0" marL="457200" rtl="0" algn="l"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-US" sz="2900"/>
              <a:t>zahrnout do přípravy legislativy otázky GA</a:t>
            </a:r>
            <a:endParaRPr sz="2900"/>
          </a:p>
          <a:p>
            <a:pPr indent="-412750" lvl="0" marL="457200" rtl="0" algn="l"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-US" sz="2900"/>
              <a:t>zpracovat metodiku, jak mají gestoři postupovat</a:t>
            </a:r>
            <a:endParaRPr sz="2900"/>
          </a:p>
          <a:p>
            <a:pPr indent="-412750" lvl="0" marL="457200" rtl="0" algn="l"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-US" sz="2900"/>
              <a:t>zamyslet se nad změnou kontrol</a:t>
            </a:r>
            <a:endParaRPr sz="2900"/>
          </a:p>
          <a:p>
            <a:pPr indent="-412750" lvl="0" marL="457200" rtl="0" algn="l"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-US" sz="2900"/>
              <a:t>rychle reagovat na vzniklé problémy</a:t>
            </a:r>
            <a:endParaRPr sz="2900"/>
          </a:p>
          <a:p>
            <a:pPr indent="-412750" lvl="0" marL="457200" rtl="0" algn="l"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-US" sz="2900"/>
              <a:t>naučit se to jako samozřejmost</a:t>
            </a:r>
            <a:endParaRPr sz="290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7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69"/>
          <p:cNvSpPr txBox="1"/>
          <p:nvPr>
            <p:ph type="title"/>
          </p:nvPr>
        </p:nvSpPr>
        <p:spPr>
          <a:xfrm>
            <a:off x="623888" y="1709738"/>
            <a:ext cx="7886700" cy="2852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Přístupnost mimo veřejnou správu</a:t>
            </a:r>
            <a:endParaRPr/>
          </a:p>
        </p:txBody>
      </p:sp>
      <p:sp>
        <p:nvSpPr>
          <p:cNvPr id="479" name="Google Shape;479;p69"/>
          <p:cNvSpPr txBox="1"/>
          <p:nvPr>
            <p:ph idx="1" type="body"/>
          </p:nvPr>
        </p:nvSpPr>
        <p:spPr>
          <a:xfrm>
            <a:off x="623888" y="4589463"/>
            <a:ext cx="7886700" cy="15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None/>
            </a:pPr>
            <a:r>
              <a:rPr lang="en-US"/>
              <a:t>Část 6</a:t>
            </a:r>
            <a:endParaRPr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7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Pár příkladů</a:t>
            </a:r>
            <a:endParaRPr/>
          </a:p>
        </p:txBody>
      </p:sp>
      <p:sp>
        <p:nvSpPr>
          <p:cNvPr id="486" name="Google Shape;486;p7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640"/>
              </a:spcBef>
              <a:spcAft>
                <a:spcPts val="0"/>
              </a:spcAft>
              <a:buSzPts val="2000"/>
              <a:buAutoNum type="arabicParenR"/>
            </a:pPr>
            <a:r>
              <a:rPr lang="en-US" sz="2000"/>
              <a:t>Přístupnost bank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AutoNum type="alphaLcParenR"/>
            </a:pPr>
            <a:r>
              <a:rPr lang="en-US" sz="2000"/>
              <a:t>Spolupráce s ČBA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AutoNum type="alphaLcParenR"/>
            </a:pPr>
            <a:r>
              <a:rPr lang="en-US" sz="2000"/>
              <a:t>Vysvětlení, trochu vyděsit, ale především motivovat a pomoci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AutoNum type="alphaLcParenR"/>
            </a:pPr>
            <a:r>
              <a:rPr lang="en-US" sz="2000"/>
              <a:t>Některé banky aktivní, ostatní to stejně budou muset řešit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arenR"/>
            </a:pPr>
            <a:r>
              <a:rPr lang="en-US" sz="2000"/>
              <a:t>Přístupnost operátorů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AutoNum type="alphaLcParenR"/>
            </a:pPr>
            <a:r>
              <a:rPr lang="en-US" sz="2000"/>
              <a:t>Spolupráce s ČTÚ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AutoNum type="alphaLcParenR"/>
            </a:pPr>
            <a:r>
              <a:rPr lang="en-US" sz="2000"/>
              <a:t>V březnu byl workshop s mobilními operátory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AutoNum type="alphaLcParenR"/>
            </a:pPr>
            <a:r>
              <a:rPr lang="en-US" sz="2000"/>
              <a:t>Překvapivě pozitivní reakce, jen zase netuší, jak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AutoNum type="alphaLcParenR"/>
            </a:pPr>
            <a:r>
              <a:rPr lang="en-US" sz="2000"/>
              <a:t>Nemají problém technický, ale korporátní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arenR"/>
            </a:pPr>
            <a:r>
              <a:rPr lang="en-US" sz="2000"/>
              <a:t>Přístupnost služeb Google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AutoNum type="alphaLcParenR"/>
            </a:pPr>
            <a:r>
              <a:rPr lang="en-US" sz="2000"/>
              <a:t>Navázání aktivity s Googlem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AutoNum type="alphaLcParenR"/>
            </a:pPr>
            <a:r>
              <a:rPr lang="en-US" sz="2000"/>
              <a:t>Obrovský celosvětový dopad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arenR"/>
            </a:pPr>
            <a:r>
              <a:rPr lang="en-US" sz="2000"/>
              <a:t>Aktivní diskuse v rámci digitální ekonomiky</a:t>
            </a:r>
            <a:endParaRPr sz="20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000"/>
              <a:t>Chcete best practice? Seznam.cz </a:t>
            </a:r>
            <a:endParaRPr sz="200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7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Příklad: eBankovnictví</a:t>
            </a:r>
            <a:endParaRPr/>
          </a:p>
        </p:txBody>
      </p:sp>
      <p:sp>
        <p:nvSpPr>
          <p:cNvPr id="493" name="Google Shape;493;p71"/>
          <p:cNvSpPr txBox="1"/>
          <p:nvPr>
            <p:ph idx="1" type="body"/>
          </p:nvPr>
        </p:nvSpPr>
        <p:spPr>
          <a:xfrm>
            <a:off x="457200" y="1600200"/>
            <a:ext cx="8229600" cy="471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600"/>
              <a:t>Možné cesty:</a:t>
            </a:r>
            <a:endParaRPr sz="2600"/>
          </a:p>
          <a:p>
            <a:pPr indent="-393700" lvl="0" marL="457200" rtl="0" algn="l">
              <a:spcBef>
                <a:spcPts val="640"/>
              </a:spcBef>
              <a:spcAft>
                <a:spcPts val="0"/>
              </a:spcAft>
              <a:buSzPts val="2600"/>
              <a:buChar char="●"/>
            </a:pPr>
            <a:r>
              <a:rPr lang="en-US" sz="2600"/>
              <a:t>banka si upraví stávající portály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2600"/>
              <a:t>banka si udělá vedle portálů i přístupné rozhraní</a:t>
            </a:r>
            <a:endParaRPr sz="26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600"/>
              <a:t>Nebo lze využít principu EIRA/EGA</a:t>
            </a:r>
            <a:endParaRPr sz="2600"/>
          </a:p>
          <a:p>
            <a:pPr indent="-393700" lvl="0" marL="457200" rtl="0" algn="l">
              <a:spcBef>
                <a:spcPts val="640"/>
              </a:spcBef>
              <a:spcAft>
                <a:spcPts val="0"/>
              </a:spcAft>
              <a:buSzPts val="2600"/>
              <a:buChar char="●"/>
            </a:pPr>
            <a:r>
              <a:rPr lang="en-US" sz="2600"/>
              <a:t>od ledna 2018 platí v EU směrnice PSD2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2600"/>
              <a:t>Umožňuje interoperabilitu a tvorbu rozhraní pro eBankovnictví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2600"/>
              <a:t>Jednotné rozhraní pro více bank, bezpečné a přístupné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2600"/>
              <a:t>...česká organizace již pracuje na univerzálním EU řešení</a:t>
            </a:r>
            <a:endParaRPr sz="2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Různé významy “přístupného”</a:t>
            </a:r>
            <a:endParaRPr b="0" i="0" sz="44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8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397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/>
              <a:t>Zejména český pojem “přístupné” má ale více výrazů:</a:t>
            </a:r>
            <a:endParaRPr/>
          </a:p>
          <a:p>
            <a:pPr indent="-431800" lvl="0" marL="457200" marR="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Dostupné, abych s tím mohl pracovat</a:t>
            </a:r>
            <a:endParaRPr/>
          </a:p>
          <a:p>
            <a:pPr indent="-431800" lvl="0" marL="457200" marR="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Přístupné mně jako oprávněnému subjektu</a:t>
            </a:r>
            <a:endParaRPr/>
          </a:p>
          <a:p>
            <a:pPr indent="-431800" lvl="0" marL="457200" marR="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Mohu se do toho / tam dostat</a:t>
            </a:r>
            <a:endParaRPr/>
          </a:p>
          <a:p>
            <a:pPr indent="-431800" lvl="0" marL="457200" marR="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b="1" lang="en-US" u="sng"/>
              <a:t>Přístupné všem i OZP</a:t>
            </a:r>
            <a:endParaRPr/>
          </a:p>
          <a:p>
            <a:pPr indent="-431800" lvl="0" marL="457200" marR="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Otevřené každému</a:t>
            </a:r>
            <a:endParaRPr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72"/>
          <p:cNvSpPr txBox="1"/>
          <p:nvPr>
            <p:ph type="title"/>
          </p:nvPr>
        </p:nvSpPr>
        <p:spPr>
          <a:xfrm>
            <a:off x="623888" y="1709738"/>
            <a:ext cx="7886700" cy="2852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Zabýváme se tím</a:t>
            </a:r>
            <a:endParaRPr/>
          </a:p>
        </p:txBody>
      </p:sp>
      <p:sp>
        <p:nvSpPr>
          <p:cNvPr id="500" name="Google Shape;500;p72"/>
          <p:cNvSpPr txBox="1"/>
          <p:nvPr>
            <p:ph idx="1" type="body"/>
          </p:nvPr>
        </p:nvSpPr>
        <p:spPr>
          <a:xfrm>
            <a:off x="623888" y="4589463"/>
            <a:ext cx="7886700" cy="15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None/>
            </a:pPr>
            <a:r>
              <a:rPr lang="en-US"/>
              <a:t>Část 7</a:t>
            </a:r>
            <a:endParaRPr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5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7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 děláme?</a:t>
            </a:r>
            <a:endParaRPr/>
          </a:p>
        </p:txBody>
      </p:sp>
      <p:sp>
        <p:nvSpPr>
          <p:cNvPr id="507" name="Google Shape;507;p73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Nové výzvy dávají nové úkoly: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Obecně zvýšit osvětu o přístupnosti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Komunikovat s “digitálními partnery”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Vysvětlovat a pomáhat i komerčním poskytovatelům služeb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Řešit věci neformálně, ale účinně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Ukazovat na výhody a pomáhat s dopady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Hlavně jim pomoct “jak…” </a:t>
            </a:r>
            <a:endParaRPr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2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p7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Kdo to řeší</a:t>
            </a:r>
            <a:endParaRPr/>
          </a:p>
        </p:txBody>
      </p:sp>
      <p:sp>
        <p:nvSpPr>
          <p:cNvPr id="514" name="Google Shape;514;p7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Pro oblast veřejné správy je gestorem MV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existuje Pracovní skupina pro přístupnost informací (MV a další resorty a odborníci)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Pro komerční sektor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konzultace možné u Michala Rady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spolugestor nově Koordinátor digitální agendy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Je to součást governance accessibility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Odborná pracovní skupina pro GA pod vládním výborem</a:t>
            </a:r>
            <a:endParaRPr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9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7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Opatření a úkoly</a:t>
            </a:r>
            <a:endParaRPr/>
          </a:p>
        </p:txBody>
      </p:sp>
      <p:sp>
        <p:nvSpPr>
          <p:cNvPr id="521" name="Google Shape;521;p75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Opatření k přístupnosti jsou součástí opatření ke governance accessibility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Dostává se to do vládních dokumentů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Národní plán rovných příležitostí OZP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Akční plán pro rozvoj digitálního trhu</a:t>
            </a:r>
            <a:endParaRPr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6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7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Kde hledat informace</a:t>
            </a:r>
            <a:endParaRPr/>
          </a:p>
        </p:txBody>
      </p:sp>
      <p:sp>
        <p:nvSpPr>
          <p:cNvPr id="528" name="Google Shape;528;p76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Více informací můžete najít na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 u="sng">
                <a:solidFill>
                  <a:schemeClr val="hlink"/>
                </a:solidFill>
                <a:hlinkClick r:id="rId3"/>
              </a:rPr>
              <a:t>www.pristupnost-informaci.cz</a:t>
            </a:r>
            <a:r>
              <a:rPr lang="en-US"/>
              <a:t> 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V sekci na webu </a:t>
            </a:r>
            <a:r>
              <a:rPr lang="en-US" u="sng">
                <a:solidFill>
                  <a:schemeClr val="hlink"/>
                </a:solidFill>
                <a:hlinkClick r:id="rId4"/>
              </a:rPr>
              <a:t>www.digiczech.eu</a:t>
            </a:r>
            <a:r>
              <a:rPr lang="en-US"/>
              <a:t> 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na </a:t>
            </a:r>
            <a:r>
              <a:rPr lang="en-US" u="sng">
                <a:solidFill>
                  <a:schemeClr val="hlink"/>
                </a:solidFill>
                <a:hlinkClick r:id="rId5"/>
              </a:rPr>
              <a:t>czgaf.site44.com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u="sng">
                <a:solidFill>
                  <a:schemeClr val="hlink"/>
                </a:solidFill>
                <a:hlinkClick r:id="rId6"/>
              </a:rPr>
              <a:t>www.blindfriendly.cz</a:t>
            </a:r>
            <a:r>
              <a:rPr lang="en-US"/>
              <a:t> 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Kontakt: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Michal Rada (</a:t>
            </a:r>
            <a:r>
              <a:rPr lang="en-US" u="sng">
                <a:solidFill>
                  <a:schemeClr val="hlink"/>
                </a:solidFill>
                <a:hlinkClick r:id="rId7"/>
              </a:rPr>
              <a:t>michal.rada@mvcr.cz</a:t>
            </a:r>
            <a:r>
              <a:rPr lang="en-US"/>
              <a:t>)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Desatero GA</a:t>
            </a:r>
            <a:endParaRPr/>
          </a:p>
        </p:txBody>
      </p:sp>
      <p:sp>
        <p:nvSpPr>
          <p:cNvPr id="129" name="Google Shape;129;p19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300"/>
              <a:t>Existuje deset evropských principů </a:t>
            </a:r>
            <a:r>
              <a:rPr b="1" lang="en-US" sz="2300"/>
              <a:t>governance accessibility</a:t>
            </a:r>
            <a:r>
              <a:rPr lang="en-US" sz="2300"/>
              <a:t>:</a:t>
            </a:r>
            <a:endParaRPr sz="2300"/>
          </a:p>
          <a:p>
            <a:pPr indent="-374650" lvl="0" marL="457200" rtl="0" algn="l">
              <a:spcBef>
                <a:spcPts val="640"/>
              </a:spcBef>
              <a:spcAft>
                <a:spcPts val="0"/>
              </a:spcAft>
              <a:buSzPts val="2300"/>
              <a:buAutoNum type="arabicPeriod"/>
            </a:pPr>
            <a:r>
              <a:rPr lang="en-US" sz="2300"/>
              <a:t>Rovné šance a rovný přístup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en-US" sz="2300"/>
              <a:t>Rovné možnosti práva a jeho dosažení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en-US" sz="2300"/>
              <a:t>Rovný přístup k veřejným i komerčním službám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en-US" sz="2300"/>
              <a:t>Liniová bezbariérovost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en-US" sz="2300"/>
              <a:t>Bezbariérová doprava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en-US" sz="2300"/>
              <a:t>Přístupné informace nejen veřejné správy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en-US" sz="2300"/>
              <a:t>Přístupné a použitelné služby včetně těch elektronických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en-US" sz="2300"/>
              <a:t>Podpora osob se zdravotním postižením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en-US" sz="2300"/>
              <a:t>Zabránění a předcházení diskriminaci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en-US" sz="2300"/>
              <a:t>Pozitivní kompenzace a integrace</a:t>
            </a:r>
            <a:endParaRPr sz="2300"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23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Povinnost či dobrovolnost</a:t>
            </a:r>
            <a:endParaRPr/>
          </a:p>
        </p:txBody>
      </p:sp>
      <p:sp>
        <p:nvSpPr>
          <p:cNvPr id="136" name="Google Shape;136;p2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600"/>
              <a:t>Přístupnost je de facto povinností:</a:t>
            </a:r>
            <a:endParaRPr sz="2600"/>
          </a:p>
          <a:p>
            <a:pPr indent="-393700" lvl="0" marL="457200" rtl="0" algn="l">
              <a:spcBef>
                <a:spcPts val="640"/>
              </a:spcBef>
              <a:spcAft>
                <a:spcPts val="0"/>
              </a:spcAft>
              <a:buSzPts val="2600"/>
              <a:buChar char="●"/>
            </a:pPr>
            <a:r>
              <a:rPr lang="en-US" sz="2600"/>
              <a:t>pro veřejný sektor zákonná povinnost</a:t>
            </a:r>
            <a:endParaRPr sz="2600"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n-US" sz="2600"/>
              <a:t>je svázán technickými pravidly</a:t>
            </a:r>
            <a:endParaRPr sz="2600"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n-US" sz="2600"/>
              <a:t>připravuje se nový rámec</a:t>
            </a:r>
            <a:endParaRPr sz="2600"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n-US" sz="2600"/>
              <a:t>kontroluje MV ČR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2600"/>
              <a:t>pro komerční sektor nepřímá povinnost a nediskriminace</a:t>
            </a:r>
            <a:endParaRPr sz="2600"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n-US" sz="2600"/>
              <a:t>nemá stanovená pravidla řešení</a:t>
            </a:r>
            <a:endParaRPr sz="2600"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n-US" sz="2600"/>
              <a:t>je vymahatelné, ale obtížně</a:t>
            </a:r>
            <a:endParaRPr sz="2600"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n-US" sz="2600"/>
              <a:t>sociálně odpovědný přístup</a:t>
            </a:r>
            <a:endParaRPr sz="2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1"/>
          <p:cNvSpPr txBox="1"/>
          <p:nvPr>
            <p:ph type="title"/>
          </p:nvPr>
        </p:nvSpPr>
        <p:spPr>
          <a:xfrm>
            <a:off x="623888" y="1709738"/>
            <a:ext cx="7886700" cy="2852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 koho a proč</a:t>
            </a:r>
            <a:endParaRPr/>
          </a:p>
        </p:txBody>
      </p:sp>
      <p:sp>
        <p:nvSpPr>
          <p:cNvPr id="143" name="Google Shape;143;p21"/>
          <p:cNvSpPr txBox="1"/>
          <p:nvPr>
            <p:ph idx="1" type="body"/>
          </p:nvPr>
        </p:nvSpPr>
        <p:spPr>
          <a:xfrm>
            <a:off x="623888" y="4589463"/>
            <a:ext cx="7886700" cy="15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None/>
            </a:pPr>
            <a:r>
              <a:rPr lang="en-US"/>
              <a:t>Část 2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iseño predeterminado">
  <a:themeElements>
    <a:clrScheme name="Custom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AEB8B2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