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2" r:id="rId2"/>
    <p:sldMasterId id="2147483683" r:id="rId3"/>
  </p:sldMasterIdLst>
  <p:notesMasterIdLst>
    <p:notesMasterId r:id="rId8"/>
  </p:notesMasterIdLst>
  <p:sldIdLst>
    <p:sldId id="256" r:id="rId4"/>
    <p:sldId id="257" r:id="rId5"/>
    <p:sldId id="258" r:id="rId6"/>
    <p:sldId id="259" r:id="rId7"/>
  </p:sldIdLst>
  <p:sldSz cx="9144000" cy="5143500" type="screen16x9"/>
  <p:notesSz cx="6858000" cy="9144000"/>
  <p:embeddedFontLst>
    <p:embeddedFont>
      <p:font typeface="Lobster"/>
      <p:regular r:id="rId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4" d="100"/>
          <a:sy n="114" d="100"/>
        </p:scale>
        <p:origin x="135" y="6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527869b31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527869b31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4f6952589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4f6952589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4f69525894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4f69525894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527869b316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527869b316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1" name="Google Shape;51;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2"/>
        <p:cNvGrpSpPr/>
        <p:nvPr/>
      </p:nvGrpSpPr>
      <p:grpSpPr>
        <a:xfrm>
          <a:off x="0" y="0"/>
          <a:ext cx="0" cy="0"/>
          <a:chOff x="0" y="0"/>
          <a:chExt cx="0" cy="0"/>
        </a:xfrm>
      </p:grpSpPr>
      <p:sp>
        <p:nvSpPr>
          <p:cNvPr id="63" name="Google Shape;63;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64" name="Google Shape;64;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5" name="Google Shape;65;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8" name="Google Shape;68;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1" name="Google Shape;71;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72" name="Google Shape;72;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3"/>
        <p:cNvGrpSpPr/>
        <p:nvPr/>
      </p:nvGrpSpPr>
      <p:grpSpPr>
        <a:xfrm>
          <a:off x="0" y="0"/>
          <a:ext cx="0" cy="0"/>
          <a:chOff x="0" y="0"/>
          <a:chExt cx="0" cy="0"/>
        </a:xfrm>
      </p:grpSpPr>
      <p:sp>
        <p:nvSpPr>
          <p:cNvPr id="74" name="Google Shape;74;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5" name="Google Shape;75;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6" name="Google Shape;76;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7" name="Google Shape;77;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0" name="Google Shape;80;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1"/>
        <p:cNvGrpSpPr/>
        <p:nvPr/>
      </p:nvGrpSpPr>
      <p:grpSpPr>
        <a:xfrm>
          <a:off x="0" y="0"/>
          <a:ext cx="0" cy="0"/>
          <a:chOff x="0" y="0"/>
          <a:chExt cx="0" cy="0"/>
        </a:xfrm>
      </p:grpSpPr>
      <p:sp>
        <p:nvSpPr>
          <p:cNvPr id="82" name="Google Shape;82;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3" name="Google Shape;83;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4" name="Google Shape;84;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5"/>
        <p:cNvGrpSpPr/>
        <p:nvPr/>
      </p:nvGrpSpPr>
      <p:grpSpPr>
        <a:xfrm>
          <a:off x="0" y="0"/>
          <a:ext cx="0" cy="0"/>
          <a:chOff x="0" y="0"/>
          <a:chExt cx="0" cy="0"/>
        </a:xfrm>
      </p:grpSpPr>
      <p:sp>
        <p:nvSpPr>
          <p:cNvPr id="86" name="Google Shape;86;p2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87" name="Google Shape;87;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8"/>
        <p:cNvGrpSpPr/>
        <p:nvPr/>
      </p:nvGrpSpPr>
      <p:grpSpPr>
        <a:xfrm>
          <a:off x="0" y="0"/>
          <a:ext cx="0" cy="0"/>
          <a:chOff x="0" y="0"/>
          <a:chExt cx="0" cy="0"/>
        </a:xfrm>
      </p:grpSpPr>
      <p:sp>
        <p:nvSpPr>
          <p:cNvPr id="89" name="Google Shape;89;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91" name="Google Shape;91;p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2" name="Google Shape;92;p2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93" name="Google Shape;93;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4"/>
        <p:cNvGrpSpPr/>
        <p:nvPr/>
      </p:nvGrpSpPr>
      <p:grpSpPr>
        <a:xfrm>
          <a:off x="0" y="0"/>
          <a:ext cx="0" cy="0"/>
          <a:chOff x="0" y="0"/>
          <a:chExt cx="0" cy="0"/>
        </a:xfrm>
      </p:grpSpPr>
      <p:sp>
        <p:nvSpPr>
          <p:cNvPr id="95" name="Google Shape;95;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96" name="Google Shape;96;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7"/>
        <p:cNvGrpSpPr/>
        <p:nvPr/>
      </p:nvGrpSpPr>
      <p:grpSpPr>
        <a:xfrm>
          <a:off x="0" y="0"/>
          <a:ext cx="0" cy="0"/>
          <a:chOff x="0" y="0"/>
          <a:chExt cx="0" cy="0"/>
        </a:xfrm>
      </p:grpSpPr>
      <p:sp>
        <p:nvSpPr>
          <p:cNvPr id="98" name="Google Shape;98;p2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9" name="Google Shape;99;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00" name="Google Shape;100;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1"/>
        <p:cNvGrpSpPr/>
        <p:nvPr/>
      </p:nvGrpSpPr>
      <p:grpSpPr>
        <a:xfrm>
          <a:off x="0" y="0"/>
          <a:ext cx="0" cy="0"/>
          <a:chOff x="0" y="0"/>
          <a:chExt cx="0" cy="0"/>
        </a:xfrm>
      </p:grpSpPr>
      <p:sp>
        <p:nvSpPr>
          <p:cNvPr id="102" name="Google Shape;102;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7"/>
        <p:cNvGrpSpPr/>
        <p:nvPr/>
      </p:nvGrpSpPr>
      <p:grpSpPr>
        <a:xfrm>
          <a:off x="0" y="0"/>
          <a:ext cx="0" cy="0"/>
          <a:chOff x="0" y="0"/>
          <a:chExt cx="0" cy="0"/>
        </a:xfrm>
      </p:grpSpPr>
      <p:sp>
        <p:nvSpPr>
          <p:cNvPr id="108" name="Google Shape;108;p26"/>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9" name="Google Shape;109;p26"/>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0" name="Google Shape;110;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1"/>
        <p:cNvGrpSpPr/>
        <p:nvPr/>
      </p:nvGrpSpPr>
      <p:grpSpPr>
        <a:xfrm>
          <a:off x="0" y="0"/>
          <a:ext cx="0" cy="0"/>
          <a:chOff x="0" y="0"/>
          <a:chExt cx="0" cy="0"/>
        </a:xfrm>
      </p:grpSpPr>
      <p:sp>
        <p:nvSpPr>
          <p:cNvPr id="112" name="Google Shape;112;p2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13" name="Google Shape;113;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4"/>
        <p:cNvGrpSpPr/>
        <p:nvPr/>
      </p:nvGrpSpPr>
      <p:grpSpPr>
        <a:xfrm>
          <a:off x="0" y="0"/>
          <a:ext cx="0" cy="0"/>
          <a:chOff x="0" y="0"/>
          <a:chExt cx="0" cy="0"/>
        </a:xfrm>
      </p:grpSpPr>
      <p:sp>
        <p:nvSpPr>
          <p:cNvPr id="115" name="Google Shape;115;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6" name="Google Shape;116;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17" name="Google Shape;117;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8"/>
        <p:cNvGrpSpPr/>
        <p:nvPr/>
      </p:nvGrpSpPr>
      <p:grpSpPr>
        <a:xfrm>
          <a:off x="0" y="0"/>
          <a:ext cx="0" cy="0"/>
          <a:chOff x="0" y="0"/>
          <a:chExt cx="0" cy="0"/>
        </a:xfrm>
      </p:grpSpPr>
      <p:sp>
        <p:nvSpPr>
          <p:cNvPr id="119" name="Google Shape;119;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0" name="Google Shape;120;p29"/>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21" name="Google Shape;121;p29"/>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22" name="Google Shape;122;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3"/>
        <p:cNvGrpSpPr/>
        <p:nvPr/>
      </p:nvGrpSpPr>
      <p:grpSpPr>
        <a:xfrm>
          <a:off x="0" y="0"/>
          <a:ext cx="0" cy="0"/>
          <a:chOff x="0" y="0"/>
          <a:chExt cx="0" cy="0"/>
        </a:xfrm>
      </p:grpSpPr>
      <p:sp>
        <p:nvSpPr>
          <p:cNvPr id="124" name="Google Shape;124;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5" name="Google Shape;125;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26"/>
        <p:cNvGrpSpPr/>
        <p:nvPr/>
      </p:nvGrpSpPr>
      <p:grpSpPr>
        <a:xfrm>
          <a:off x="0" y="0"/>
          <a:ext cx="0" cy="0"/>
          <a:chOff x="0" y="0"/>
          <a:chExt cx="0" cy="0"/>
        </a:xfrm>
      </p:grpSpPr>
      <p:sp>
        <p:nvSpPr>
          <p:cNvPr id="127" name="Google Shape;127;p31"/>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8" name="Google Shape;128;p31"/>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29" name="Google Shape;129;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30"/>
        <p:cNvGrpSpPr/>
        <p:nvPr/>
      </p:nvGrpSpPr>
      <p:grpSpPr>
        <a:xfrm>
          <a:off x="0" y="0"/>
          <a:ext cx="0" cy="0"/>
          <a:chOff x="0" y="0"/>
          <a:chExt cx="0" cy="0"/>
        </a:xfrm>
      </p:grpSpPr>
      <p:sp>
        <p:nvSpPr>
          <p:cNvPr id="131" name="Google Shape;131;p32"/>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32" name="Google Shape;132;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3"/>
        <p:cNvGrpSpPr/>
        <p:nvPr/>
      </p:nvGrpSpPr>
      <p:grpSpPr>
        <a:xfrm>
          <a:off x="0" y="0"/>
          <a:ext cx="0" cy="0"/>
          <a:chOff x="0" y="0"/>
          <a:chExt cx="0" cy="0"/>
        </a:xfrm>
      </p:grpSpPr>
      <p:sp>
        <p:nvSpPr>
          <p:cNvPr id="134" name="Google Shape;134;p33"/>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3"/>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36" name="Google Shape;136;p33"/>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37" name="Google Shape;137;p33"/>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38" name="Google Shape;138;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9"/>
        <p:cNvGrpSpPr/>
        <p:nvPr/>
      </p:nvGrpSpPr>
      <p:grpSpPr>
        <a:xfrm>
          <a:off x="0" y="0"/>
          <a:ext cx="0" cy="0"/>
          <a:chOff x="0" y="0"/>
          <a:chExt cx="0" cy="0"/>
        </a:xfrm>
      </p:grpSpPr>
      <p:sp>
        <p:nvSpPr>
          <p:cNvPr id="140" name="Google Shape;140;p34"/>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141" name="Google Shape;141;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42"/>
        <p:cNvGrpSpPr/>
        <p:nvPr/>
      </p:nvGrpSpPr>
      <p:grpSpPr>
        <a:xfrm>
          <a:off x="0" y="0"/>
          <a:ext cx="0" cy="0"/>
          <a:chOff x="0" y="0"/>
          <a:chExt cx="0" cy="0"/>
        </a:xfrm>
      </p:grpSpPr>
      <p:sp>
        <p:nvSpPr>
          <p:cNvPr id="143" name="Google Shape;143;p3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44" name="Google Shape;144;p35"/>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45" name="Google Shape;145;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6"/>
        <p:cNvGrpSpPr/>
        <p:nvPr/>
      </p:nvGrpSpPr>
      <p:grpSpPr>
        <a:xfrm>
          <a:off x="0" y="0"/>
          <a:ext cx="0" cy="0"/>
          <a:chOff x="0" y="0"/>
          <a:chExt cx="0" cy="0"/>
        </a:xfrm>
      </p:grpSpPr>
      <p:sp>
        <p:nvSpPr>
          <p:cNvPr id="147" name="Google Shape;147;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1" name="Google Shape;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8" name="Google Shape;38;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4" name="Google Shape;44;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9" name="Google Shape;9;p1"/>
          <p:cNvPicPr preferRelativeResize="0"/>
          <p:nvPr/>
        </p:nvPicPr>
        <p:blipFill rotWithShape="1">
          <a:blip r:embed="rId13">
            <a:alphaModFix/>
          </a:blip>
          <a:srcRect t="39" b="29"/>
          <a:stretch/>
        </p:blipFill>
        <p:spPr>
          <a:xfrm>
            <a:off x="1" y="0"/>
            <a:ext cx="497998" cy="5143498"/>
          </a:xfrm>
          <a:prstGeom prst="rect">
            <a:avLst/>
          </a:prstGeom>
          <a:noFill/>
          <a:ln>
            <a:noFill/>
          </a:ln>
        </p:spPr>
      </p:pic>
      <p:pic>
        <p:nvPicPr>
          <p:cNvPr id="10" name="Google Shape;10;p1"/>
          <p:cNvPicPr preferRelativeResize="0"/>
          <p:nvPr/>
        </p:nvPicPr>
        <p:blipFill>
          <a:blip r:embed="rId14">
            <a:alphaModFix/>
          </a:blip>
          <a:stretch>
            <a:fillRect/>
          </a:stretch>
        </p:blipFill>
        <p:spPr>
          <a:xfrm>
            <a:off x="570800" y="4743825"/>
            <a:ext cx="1761387" cy="331625"/>
          </a:xfrm>
          <a:prstGeom prst="rect">
            <a:avLst/>
          </a:prstGeom>
          <a:noFill/>
          <a:ln>
            <a:noFill/>
          </a:ln>
        </p:spPr>
      </p:pic>
      <p:pic>
        <p:nvPicPr>
          <p:cNvPr id="11" name="Google Shape;11;p1"/>
          <p:cNvPicPr preferRelativeResize="0"/>
          <p:nvPr/>
        </p:nvPicPr>
        <p:blipFill>
          <a:blip r:embed="rId15">
            <a:alphaModFix/>
          </a:blip>
          <a:stretch>
            <a:fillRect/>
          </a:stretch>
        </p:blipFill>
        <p:spPr>
          <a:xfrm>
            <a:off x="8273610" y="4743825"/>
            <a:ext cx="801965" cy="331626"/>
          </a:xfrm>
          <a:prstGeom prst="rect">
            <a:avLst/>
          </a:prstGeom>
          <a:noFill/>
          <a:ln>
            <a:noFill/>
          </a:ln>
        </p:spPr>
      </p:pic>
      <p:pic>
        <p:nvPicPr>
          <p:cNvPr id="12" name="Google Shape;12;p1"/>
          <p:cNvPicPr preferRelativeResize="0"/>
          <p:nvPr/>
        </p:nvPicPr>
        <p:blipFill>
          <a:blip r:embed="rId16">
            <a:alphaModFix/>
          </a:blip>
          <a:stretch>
            <a:fillRect/>
          </a:stretch>
        </p:blipFill>
        <p:spPr>
          <a:xfrm>
            <a:off x="69752" y="499600"/>
            <a:ext cx="358499" cy="35741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6" name="Google Shape;56;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57" name="Google Shape;57;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58" name="Google Shape;58;p13"/>
          <p:cNvPicPr preferRelativeResize="0"/>
          <p:nvPr/>
        </p:nvPicPr>
        <p:blipFill rotWithShape="1">
          <a:blip r:embed="rId13">
            <a:alphaModFix/>
          </a:blip>
          <a:srcRect t="39" b="29"/>
          <a:stretch/>
        </p:blipFill>
        <p:spPr>
          <a:xfrm>
            <a:off x="1" y="0"/>
            <a:ext cx="497998" cy="5143498"/>
          </a:xfrm>
          <a:prstGeom prst="rect">
            <a:avLst/>
          </a:prstGeom>
          <a:noFill/>
          <a:ln>
            <a:noFill/>
          </a:ln>
        </p:spPr>
      </p:pic>
      <p:pic>
        <p:nvPicPr>
          <p:cNvPr id="59" name="Google Shape;59;p13"/>
          <p:cNvPicPr preferRelativeResize="0"/>
          <p:nvPr/>
        </p:nvPicPr>
        <p:blipFill>
          <a:blip r:embed="rId14">
            <a:alphaModFix/>
          </a:blip>
          <a:stretch>
            <a:fillRect/>
          </a:stretch>
        </p:blipFill>
        <p:spPr>
          <a:xfrm>
            <a:off x="570800" y="4743825"/>
            <a:ext cx="1761387" cy="331625"/>
          </a:xfrm>
          <a:prstGeom prst="rect">
            <a:avLst/>
          </a:prstGeom>
          <a:noFill/>
          <a:ln>
            <a:noFill/>
          </a:ln>
        </p:spPr>
      </p:pic>
      <p:pic>
        <p:nvPicPr>
          <p:cNvPr id="60" name="Google Shape;60;p13"/>
          <p:cNvPicPr preferRelativeResize="0"/>
          <p:nvPr/>
        </p:nvPicPr>
        <p:blipFill>
          <a:blip r:embed="rId15">
            <a:alphaModFix/>
          </a:blip>
          <a:stretch>
            <a:fillRect/>
          </a:stretch>
        </p:blipFill>
        <p:spPr>
          <a:xfrm>
            <a:off x="8273610" y="4743825"/>
            <a:ext cx="801965" cy="331626"/>
          </a:xfrm>
          <a:prstGeom prst="rect">
            <a:avLst/>
          </a:prstGeom>
          <a:noFill/>
          <a:ln>
            <a:noFill/>
          </a:ln>
        </p:spPr>
      </p:pic>
      <p:pic>
        <p:nvPicPr>
          <p:cNvPr id="61" name="Google Shape;61;p13"/>
          <p:cNvPicPr preferRelativeResize="0"/>
          <p:nvPr/>
        </p:nvPicPr>
        <p:blipFill>
          <a:blip r:embed="rId16">
            <a:alphaModFix/>
          </a:blip>
          <a:stretch>
            <a:fillRect/>
          </a:stretch>
        </p:blipFill>
        <p:spPr>
          <a:xfrm>
            <a:off x="38286" y="512500"/>
            <a:ext cx="421426" cy="35309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103"/>
        <p:cNvGrpSpPr/>
        <p:nvPr/>
      </p:nvGrpSpPr>
      <p:grpSpPr>
        <a:xfrm>
          <a:off x="0" y="0"/>
          <a:ext cx="0" cy="0"/>
          <a:chOff x="0" y="0"/>
          <a:chExt cx="0" cy="0"/>
        </a:xfrm>
      </p:grpSpPr>
      <p:sp>
        <p:nvSpPr>
          <p:cNvPr id="104" name="Google Shape;104;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05" name="Google Shape;105;p2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106" name="Google Shape;106;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drive.google.com/open?id=1orxT6OR4OeTA6rcxnbmQ4RRqB67RtWqR" TargetMode="External"/><Relationship Id="rId7" Type="http://schemas.openxmlformats.org/officeDocument/2006/relationships/hyperlink" Target="https://drive.google.com/open?id=1-S50meyjGAgN5vaBp5Q-YvRCh7enClKt"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hyperlink" Target="https://drive.google.com/open?id=1gJy1Gk0tZObOVwMnVB03llx4tGfs0BZN" TargetMode="Externa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4.png"/><Relationship Id="rId3" Type="http://schemas.openxmlformats.org/officeDocument/2006/relationships/image" Target="../media/image3.png"/><Relationship Id="rId7" Type="http://schemas.openxmlformats.org/officeDocument/2006/relationships/image" Target="../media/image15.png"/><Relationship Id="rId12"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4.png"/><Relationship Id="rId11" Type="http://schemas.openxmlformats.org/officeDocument/2006/relationships/image" Target="../media/image18.png"/><Relationship Id="rId5" Type="http://schemas.openxmlformats.org/officeDocument/2006/relationships/image" Target="../media/image2.png"/><Relationship Id="rId10" Type="http://schemas.openxmlformats.org/officeDocument/2006/relationships/image" Target="../media/image1.png"/><Relationship Id="rId4" Type="http://schemas.openxmlformats.org/officeDocument/2006/relationships/image" Target="../media/image13.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37"/>
          <p:cNvPicPr preferRelativeResize="0"/>
          <p:nvPr/>
        </p:nvPicPr>
        <p:blipFill rotWithShape="1">
          <a:blip r:embed="rId3">
            <a:alphaModFix/>
          </a:blip>
          <a:srcRect t="39" b="29"/>
          <a:stretch/>
        </p:blipFill>
        <p:spPr>
          <a:xfrm>
            <a:off x="1" y="0"/>
            <a:ext cx="497998" cy="5143498"/>
          </a:xfrm>
          <a:prstGeom prst="rect">
            <a:avLst/>
          </a:prstGeom>
          <a:noFill/>
          <a:ln>
            <a:noFill/>
          </a:ln>
        </p:spPr>
      </p:pic>
      <p:pic>
        <p:nvPicPr>
          <p:cNvPr id="153" name="Google Shape;153;p37"/>
          <p:cNvPicPr preferRelativeResize="0"/>
          <p:nvPr/>
        </p:nvPicPr>
        <p:blipFill rotWithShape="1">
          <a:blip r:embed="rId4">
            <a:alphaModFix/>
          </a:blip>
          <a:srcRect/>
          <a:stretch/>
        </p:blipFill>
        <p:spPr>
          <a:xfrm>
            <a:off x="611425" y="54900"/>
            <a:ext cx="409150" cy="407908"/>
          </a:xfrm>
          <a:prstGeom prst="rect">
            <a:avLst/>
          </a:prstGeom>
          <a:noFill/>
          <a:ln>
            <a:noFill/>
          </a:ln>
        </p:spPr>
      </p:pic>
      <p:pic>
        <p:nvPicPr>
          <p:cNvPr id="154" name="Google Shape;154;p37"/>
          <p:cNvPicPr preferRelativeResize="0"/>
          <p:nvPr/>
        </p:nvPicPr>
        <p:blipFill>
          <a:blip r:embed="rId5">
            <a:alphaModFix/>
          </a:blip>
          <a:stretch>
            <a:fillRect/>
          </a:stretch>
        </p:blipFill>
        <p:spPr>
          <a:xfrm>
            <a:off x="570800" y="4743825"/>
            <a:ext cx="1761387" cy="331625"/>
          </a:xfrm>
          <a:prstGeom prst="rect">
            <a:avLst/>
          </a:prstGeom>
          <a:noFill/>
          <a:ln>
            <a:noFill/>
          </a:ln>
        </p:spPr>
      </p:pic>
      <p:pic>
        <p:nvPicPr>
          <p:cNvPr id="155" name="Google Shape;155;p37"/>
          <p:cNvPicPr preferRelativeResize="0"/>
          <p:nvPr/>
        </p:nvPicPr>
        <p:blipFill>
          <a:blip r:embed="rId6">
            <a:alphaModFix/>
          </a:blip>
          <a:stretch>
            <a:fillRect/>
          </a:stretch>
        </p:blipFill>
        <p:spPr>
          <a:xfrm>
            <a:off x="8273610" y="4743825"/>
            <a:ext cx="801965" cy="331626"/>
          </a:xfrm>
          <a:prstGeom prst="rect">
            <a:avLst/>
          </a:prstGeom>
          <a:noFill/>
          <a:ln>
            <a:noFill/>
          </a:ln>
        </p:spPr>
      </p:pic>
      <p:sp>
        <p:nvSpPr>
          <p:cNvPr id="156" name="Google Shape;156;p37"/>
          <p:cNvSpPr txBox="1">
            <a:spLocks noGrp="1"/>
          </p:cNvSpPr>
          <p:nvPr>
            <p:ph type="ctrTitle"/>
          </p:nvPr>
        </p:nvSpPr>
        <p:spPr>
          <a:xfrm>
            <a:off x="902950" y="995000"/>
            <a:ext cx="4366200" cy="2613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da-DK" sz="4800" b="1"/>
              <a:t>Forstærke succesfulde kampagner </a:t>
            </a:r>
            <a:endParaRPr sz="4800" b="1"/>
          </a:p>
        </p:txBody>
      </p:sp>
      <p:sp>
        <p:nvSpPr>
          <p:cNvPr id="157" name="Google Shape;157;p37"/>
          <p:cNvSpPr txBox="1"/>
          <p:nvPr/>
        </p:nvSpPr>
        <p:spPr>
          <a:xfrm>
            <a:off x="1065000" y="53850"/>
            <a:ext cx="8010900" cy="35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DK">
                <a:solidFill>
                  <a:srgbClr val="2BB0D4"/>
                </a:solidFill>
              </a:rPr>
              <a:t>Ændre verden &gt; Medieproduktion &gt; </a:t>
            </a:r>
            <a:r>
              <a:rPr lang="da-DK" b="1">
                <a:solidFill>
                  <a:srgbClr val="2BB0D4"/>
                </a:solidFill>
              </a:rPr>
              <a:t>Forstærke succesfulde kampagner </a:t>
            </a:r>
            <a:endParaRPr b="1">
              <a:solidFill>
                <a:srgbClr val="2BB0D4"/>
              </a:solidFill>
            </a:endParaRPr>
          </a:p>
        </p:txBody>
      </p:sp>
      <p:pic>
        <p:nvPicPr>
          <p:cNvPr id="158" name="Google Shape;158;p37"/>
          <p:cNvPicPr preferRelativeResize="0"/>
          <p:nvPr/>
        </p:nvPicPr>
        <p:blipFill>
          <a:blip r:embed="rId7">
            <a:alphaModFix/>
          </a:blip>
          <a:stretch>
            <a:fillRect/>
          </a:stretch>
        </p:blipFill>
        <p:spPr>
          <a:xfrm>
            <a:off x="5674100" y="844850"/>
            <a:ext cx="2895926" cy="28959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38">
            <a:hlinkClick r:id="rId3"/>
          </p:cNvPr>
          <p:cNvPicPr preferRelativeResize="0"/>
          <p:nvPr/>
        </p:nvPicPr>
        <p:blipFill>
          <a:blip r:embed="rId4">
            <a:alphaModFix/>
          </a:blip>
          <a:stretch>
            <a:fillRect/>
          </a:stretch>
        </p:blipFill>
        <p:spPr>
          <a:xfrm>
            <a:off x="702163" y="1807700"/>
            <a:ext cx="2406349" cy="1188301"/>
          </a:xfrm>
          <a:prstGeom prst="rect">
            <a:avLst/>
          </a:prstGeom>
          <a:noFill/>
          <a:ln>
            <a:noFill/>
          </a:ln>
        </p:spPr>
      </p:pic>
      <p:sp>
        <p:nvSpPr>
          <p:cNvPr id="164" name="Google Shape;164;p38"/>
          <p:cNvSpPr/>
          <p:nvPr/>
        </p:nvSpPr>
        <p:spPr>
          <a:xfrm>
            <a:off x="1495788" y="1004500"/>
            <a:ext cx="620700" cy="620700"/>
          </a:xfrm>
          <a:prstGeom prst="ellipse">
            <a:avLst/>
          </a:pr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a-DK" sz="3600">
                <a:solidFill>
                  <a:srgbClr val="FFFFFF"/>
                </a:solidFill>
                <a:latin typeface="Lobster"/>
                <a:ea typeface="Lobster"/>
                <a:cs typeface="Lobster"/>
                <a:sym typeface="Lobster"/>
              </a:rPr>
              <a:t>1</a:t>
            </a:r>
            <a:endParaRPr sz="3600">
              <a:solidFill>
                <a:srgbClr val="FFFFFF"/>
              </a:solidFill>
              <a:latin typeface="Lobster"/>
              <a:ea typeface="Lobster"/>
              <a:cs typeface="Lobster"/>
              <a:sym typeface="Lobster"/>
            </a:endParaRPr>
          </a:p>
        </p:txBody>
      </p:sp>
      <p:sp>
        <p:nvSpPr>
          <p:cNvPr id="165" name="Google Shape;165;p38"/>
          <p:cNvSpPr/>
          <p:nvPr/>
        </p:nvSpPr>
        <p:spPr>
          <a:xfrm>
            <a:off x="4441913" y="1004500"/>
            <a:ext cx="620700" cy="620700"/>
          </a:xfrm>
          <a:prstGeom prst="ellipse">
            <a:avLst/>
          </a:pr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a-DK" sz="3600">
                <a:solidFill>
                  <a:srgbClr val="FFFFFF"/>
                </a:solidFill>
                <a:latin typeface="Lobster"/>
                <a:ea typeface="Lobster"/>
                <a:cs typeface="Lobster"/>
                <a:sym typeface="Lobster"/>
              </a:rPr>
              <a:t>2</a:t>
            </a:r>
            <a:endParaRPr sz="3600">
              <a:solidFill>
                <a:srgbClr val="FFFFFF"/>
              </a:solidFill>
              <a:latin typeface="Lobster"/>
              <a:ea typeface="Lobster"/>
              <a:cs typeface="Lobster"/>
              <a:sym typeface="Lobster"/>
            </a:endParaRPr>
          </a:p>
        </p:txBody>
      </p:sp>
      <p:sp>
        <p:nvSpPr>
          <p:cNvPr id="166" name="Google Shape;166;p38"/>
          <p:cNvSpPr/>
          <p:nvPr/>
        </p:nvSpPr>
        <p:spPr>
          <a:xfrm>
            <a:off x="7460763" y="1004500"/>
            <a:ext cx="620700" cy="620700"/>
          </a:xfrm>
          <a:prstGeom prst="ellipse">
            <a:avLst/>
          </a:pr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a-DK" sz="3600">
                <a:solidFill>
                  <a:srgbClr val="FFFFFF"/>
                </a:solidFill>
                <a:latin typeface="Lobster"/>
                <a:ea typeface="Lobster"/>
                <a:cs typeface="Lobster"/>
                <a:sym typeface="Lobster"/>
              </a:rPr>
              <a:t>3</a:t>
            </a:r>
            <a:endParaRPr sz="3600">
              <a:solidFill>
                <a:srgbClr val="FFFFFF"/>
              </a:solidFill>
              <a:latin typeface="Lobster"/>
              <a:ea typeface="Lobster"/>
              <a:cs typeface="Lobster"/>
              <a:sym typeface="Lobster"/>
            </a:endParaRPr>
          </a:p>
        </p:txBody>
      </p:sp>
      <p:pic>
        <p:nvPicPr>
          <p:cNvPr id="167" name="Google Shape;167;p38">
            <a:hlinkClick r:id="rId5"/>
          </p:cNvPr>
          <p:cNvPicPr preferRelativeResize="0"/>
          <p:nvPr/>
        </p:nvPicPr>
        <p:blipFill>
          <a:blip r:embed="rId6">
            <a:alphaModFix/>
          </a:blip>
          <a:stretch>
            <a:fillRect/>
          </a:stretch>
        </p:blipFill>
        <p:spPr>
          <a:xfrm>
            <a:off x="3713449" y="1807700"/>
            <a:ext cx="2077626" cy="1386226"/>
          </a:xfrm>
          <a:prstGeom prst="rect">
            <a:avLst/>
          </a:prstGeom>
          <a:noFill/>
          <a:ln>
            <a:noFill/>
          </a:ln>
        </p:spPr>
      </p:pic>
      <p:pic>
        <p:nvPicPr>
          <p:cNvPr id="168" name="Google Shape;168;p38">
            <a:hlinkClick r:id="rId7"/>
          </p:cNvPr>
          <p:cNvPicPr preferRelativeResize="0"/>
          <p:nvPr/>
        </p:nvPicPr>
        <p:blipFill>
          <a:blip r:embed="rId8">
            <a:alphaModFix/>
          </a:blip>
          <a:stretch>
            <a:fillRect/>
          </a:stretch>
        </p:blipFill>
        <p:spPr>
          <a:xfrm>
            <a:off x="6606830" y="1807700"/>
            <a:ext cx="2328557" cy="1386225"/>
          </a:xfrm>
          <a:prstGeom prst="rect">
            <a:avLst/>
          </a:prstGeom>
          <a:noFill/>
          <a:ln>
            <a:noFill/>
          </a:ln>
        </p:spPr>
      </p:pic>
      <p:sp>
        <p:nvSpPr>
          <p:cNvPr id="169" name="Google Shape;169;p38"/>
          <p:cNvSpPr txBox="1">
            <a:spLocks noGrp="1"/>
          </p:cNvSpPr>
          <p:nvPr>
            <p:ph type="ctrTitle"/>
          </p:nvPr>
        </p:nvSpPr>
        <p:spPr>
          <a:xfrm>
            <a:off x="983400" y="3376425"/>
            <a:ext cx="7838400" cy="1292400"/>
          </a:xfrm>
          <a:prstGeom prst="rect">
            <a:avLst/>
          </a:prstGeom>
        </p:spPr>
        <p:txBody>
          <a:bodyPr spcFirstLastPara="1" wrap="square" lIns="91425" tIns="91425" rIns="91425" bIns="91425" anchor="ctr" anchorCtr="0">
            <a:noAutofit/>
          </a:bodyPr>
          <a:lstStyle/>
          <a:p>
            <a:pPr marL="457200" lvl="0" indent="-342900" algn="l" rtl="0">
              <a:spcBef>
                <a:spcPts val="0"/>
              </a:spcBef>
              <a:spcAft>
                <a:spcPts val="0"/>
              </a:spcAft>
              <a:buSzPts val="1800"/>
              <a:buChar char="●"/>
            </a:pPr>
            <a:r>
              <a:rPr lang="da-DK" sz="1800"/>
              <a:t>Hvad gjorde disse kampagner/kampagnefolk succesfulde?</a:t>
            </a:r>
            <a:endParaRPr sz="1800"/>
          </a:p>
          <a:p>
            <a:pPr marL="457200" lvl="0" indent="-342900" algn="l" rtl="0">
              <a:spcBef>
                <a:spcPts val="0"/>
              </a:spcBef>
              <a:spcAft>
                <a:spcPts val="0"/>
              </a:spcAft>
              <a:buSzPts val="1800"/>
              <a:buChar char="●"/>
            </a:pPr>
            <a:r>
              <a:rPr lang="da-DK" sz="1800"/>
              <a:t>Hvis du var deres kampagneleder, hvilke anbefalinger ville du så give for yderligere at forbedre deres kampagneaktiviteter og succeser?</a:t>
            </a:r>
            <a:endParaRPr sz="1800"/>
          </a:p>
        </p:txBody>
      </p:sp>
      <p:sp>
        <p:nvSpPr>
          <p:cNvPr id="170" name="Google Shape;170;p38"/>
          <p:cNvSpPr txBox="1"/>
          <p:nvPr/>
        </p:nvSpPr>
        <p:spPr>
          <a:xfrm>
            <a:off x="493525" y="146075"/>
            <a:ext cx="86505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da-DK" sz="3000" b="1">
                <a:solidFill>
                  <a:srgbClr val="2BB0D4"/>
                </a:solidFill>
              </a:rPr>
              <a:t>Casestudier</a:t>
            </a:r>
            <a:endParaRPr sz="3000" b="1">
              <a:solidFill>
                <a:srgbClr val="2BB0D4"/>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9"/>
          <p:cNvSpPr txBox="1">
            <a:spLocks noGrp="1"/>
          </p:cNvSpPr>
          <p:nvPr>
            <p:ph type="ctrTitle"/>
          </p:nvPr>
        </p:nvSpPr>
        <p:spPr>
          <a:xfrm>
            <a:off x="640825" y="958975"/>
            <a:ext cx="6424500" cy="3436500"/>
          </a:xfrm>
          <a:prstGeom prst="rect">
            <a:avLst/>
          </a:prstGeom>
        </p:spPr>
        <p:txBody>
          <a:bodyPr spcFirstLastPara="1" wrap="square" lIns="91425" tIns="91425" rIns="91425" bIns="91425" anchor="ctr" anchorCtr="0">
            <a:noAutofit/>
          </a:bodyPr>
          <a:lstStyle/>
          <a:p>
            <a:pPr marL="457200" lvl="0" indent="-342900" algn="l" rtl="0">
              <a:spcBef>
                <a:spcPts val="0"/>
              </a:spcBef>
              <a:spcAft>
                <a:spcPts val="0"/>
              </a:spcAft>
              <a:buSzPts val="1800"/>
              <a:buChar char="●"/>
            </a:pPr>
            <a:r>
              <a:rPr lang="da-DK" sz="1800" b="1" dirty="0">
                <a:solidFill>
                  <a:srgbClr val="2BB0D4"/>
                </a:solidFill>
              </a:rPr>
              <a:t>Personligt til kampagnedeltageren</a:t>
            </a:r>
            <a:r>
              <a:rPr lang="da-DK" sz="1800" dirty="0"/>
              <a:t> </a:t>
            </a:r>
            <a:endParaRPr sz="1800" dirty="0"/>
          </a:p>
          <a:p>
            <a:pPr marL="457200" lvl="0" indent="-342900" algn="l" rtl="0">
              <a:spcBef>
                <a:spcPts val="0"/>
              </a:spcBef>
              <a:spcAft>
                <a:spcPts val="0"/>
              </a:spcAft>
              <a:buSzPts val="1800"/>
              <a:buChar char="●"/>
            </a:pPr>
            <a:r>
              <a:rPr lang="da-DK" sz="1800" b="1" dirty="0">
                <a:solidFill>
                  <a:srgbClr val="2BB0D4"/>
                </a:solidFill>
              </a:rPr>
              <a:t>Ofte involveres venner og familie</a:t>
            </a:r>
            <a:r>
              <a:rPr lang="da-DK" sz="1800" b="1" dirty="0"/>
              <a:t> </a:t>
            </a:r>
            <a:r>
              <a:rPr lang="da-DK" sz="1800" dirty="0"/>
              <a:t>før den bredes videre ud</a:t>
            </a:r>
            <a:endParaRPr sz="1800" dirty="0"/>
          </a:p>
          <a:p>
            <a:pPr marL="457200" lvl="0" indent="-342900" algn="l" rtl="0">
              <a:spcBef>
                <a:spcPts val="0"/>
              </a:spcBef>
              <a:spcAft>
                <a:spcPts val="0"/>
              </a:spcAft>
              <a:buSzPts val="1800"/>
              <a:buChar char="●"/>
            </a:pPr>
            <a:r>
              <a:rPr lang="da-DK" sz="1800" dirty="0"/>
              <a:t>Har et </a:t>
            </a:r>
            <a:r>
              <a:rPr lang="da-DK" sz="1800" b="1" dirty="0"/>
              <a:t> </a:t>
            </a:r>
            <a:r>
              <a:rPr lang="da-DK" sz="1800" b="1" dirty="0">
                <a:solidFill>
                  <a:srgbClr val="2BB0D4"/>
                </a:solidFill>
              </a:rPr>
              <a:t>klart kampagnebudskab</a:t>
            </a:r>
            <a:r>
              <a:rPr lang="da-DK" sz="1800" b="1" dirty="0"/>
              <a:t> </a:t>
            </a:r>
            <a:r>
              <a:rPr lang="da-DK" sz="1800" dirty="0"/>
              <a:t> og hashtag</a:t>
            </a:r>
            <a:endParaRPr sz="1800" dirty="0"/>
          </a:p>
          <a:p>
            <a:pPr marL="457200" lvl="0" indent="-342900" algn="l" rtl="0">
              <a:spcBef>
                <a:spcPts val="0"/>
              </a:spcBef>
              <a:spcAft>
                <a:spcPts val="0"/>
              </a:spcAft>
              <a:buSzPts val="1800"/>
              <a:buChar char="●"/>
            </a:pPr>
            <a:r>
              <a:rPr lang="da-DK" sz="1800" b="1" dirty="0">
                <a:solidFill>
                  <a:srgbClr val="2BB0D4"/>
                </a:solidFill>
              </a:rPr>
              <a:t>Regelmæssig kommunikation online </a:t>
            </a:r>
            <a:r>
              <a:rPr lang="da-DK" sz="1800" dirty="0"/>
              <a:t> for at opfordre til at deltage og at sprede budskabet</a:t>
            </a:r>
            <a:endParaRPr sz="1800" dirty="0"/>
          </a:p>
          <a:p>
            <a:pPr marL="457200" lvl="0" indent="-342900" algn="l" rtl="0">
              <a:spcBef>
                <a:spcPts val="0"/>
              </a:spcBef>
              <a:spcAft>
                <a:spcPts val="0"/>
              </a:spcAft>
              <a:buSzPts val="1800"/>
              <a:buChar char="●"/>
            </a:pPr>
            <a:r>
              <a:rPr lang="da-DK" sz="1800" b="1" dirty="0">
                <a:solidFill>
                  <a:srgbClr val="2BB0D4"/>
                </a:solidFill>
              </a:rPr>
              <a:t>Fokuserer opmærksomhed</a:t>
            </a:r>
            <a:r>
              <a:rPr lang="da-DK" sz="1800" dirty="0"/>
              <a:t>, først lokalt, så nationalt via aviser, blogs, online platforme</a:t>
            </a:r>
            <a:endParaRPr sz="1800" dirty="0"/>
          </a:p>
          <a:p>
            <a:pPr marL="457200" lvl="0" indent="-342900" algn="l" rtl="0">
              <a:spcBef>
                <a:spcPts val="0"/>
              </a:spcBef>
              <a:spcAft>
                <a:spcPts val="0"/>
              </a:spcAft>
              <a:buSzPts val="1800"/>
              <a:buChar char="●"/>
            </a:pPr>
            <a:r>
              <a:rPr lang="da-DK" sz="1800" b="1" dirty="0">
                <a:solidFill>
                  <a:srgbClr val="2BB0D4"/>
                </a:solidFill>
              </a:rPr>
              <a:t>Påkalder sig national nyhedsinteresse</a:t>
            </a:r>
            <a:r>
              <a:rPr lang="da-DK" sz="1800" dirty="0"/>
              <a:t> som et resultat af lokale præstationer og anerkendelser</a:t>
            </a:r>
            <a:endParaRPr sz="1800" dirty="0"/>
          </a:p>
          <a:p>
            <a:pPr marL="457200" lvl="0" indent="-342900" algn="l" rtl="0">
              <a:spcBef>
                <a:spcPts val="0"/>
              </a:spcBef>
              <a:spcAft>
                <a:spcPts val="0"/>
              </a:spcAft>
              <a:buSzPts val="1800"/>
              <a:buChar char="●"/>
            </a:pPr>
            <a:r>
              <a:rPr lang="da-DK" sz="1800" dirty="0"/>
              <a:t>Fortsætter med at</a:t>
            </a:r>
            <a:r>
              <a:rPr lang="da-DK" sz="1800" b="1" dirty="0"/>
              <a:t> </a:t>
            </a:r>
            <a:r>
              <a:rPr lang="da-DK" sz="1800" b="1" dirty="0">
                <a:solidFill>
                  <a:srgbClr val="2BB0D4"/>
                </a:solidFill>
              </a:rPr>
              <a:t>bygge på succeser</a:t>
            </a:r>
            <a:r>
              <a:rPr lang="da-DK" sz="1800" dirty="0"/>
              <a:t> ved at starte anmodninger, protester eller andre ansigt-til-ansigt events for at skabe dækning.</a:t>
            </a:r>
            <a:endParaRPr sz="1800" dirty="0"/>
          </a:p>
        </p:txBody>
      </p:sp>
      <p:pic>
        <p:nvPicPr>
          <p:cNvPr id="176" name="Google Shape;176;p39"/>
          <p:cNvPicPr preferRelativeResize="0"/>
          <p:nvPr/>
        </p:nvPicPr>
        <p:blipFill>
          <a:blip r:embed="rId3">
            <a:alphaModFix/>
          </a:blip>
          <a:stretch>
            <a:fillRect/>
          </a:stretch>
        </p:blipFill>
        <p:spPr>
          <a:xfrm>
            <a:off x="7109750" y="1720437"/>
            <a:ext cx="1825350" cy="1825350"/>
          </a:xfrm>
          <a:prstGeom prst="rect">
            <a:avLst/>
          </a:prstGeom>
          <a:noFill/>
          <a:ln>
            <a:noFill/>
          </a:ln>
        </p:spPr>
      </p:pic>
      <p:sp>
        <p:nvSpPr>
          <p:cNvPr id="177" name="Google Shape;177;p39"/>
          <p:cNvSpPr txBox="1"/>
          <p:nvPr/>
        </p:nvSpPr>
        <p:spPr>
          <a:xfrm>
            <a:off x="493525" y="146075"/>
            <a:ext cx="86505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da-DK" sz="3000" b="1">
                <a:solidFill>
                  <a:srgbClr val="2BB0D4"/>
                </a:solidFill>
              </a:rPr>
              <a:t>Hvad gør en kampagne succesfuld?</a:t>
            </a:r>
            <a:endParaRPr sz="3000" b="1">
              <a:solidFill>
                <a:srgbClr val="2BB0D4"/>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40"/>
          <p:cNvPicPr preferRelativeResize="0"/>
          <p:nvPr/>
        </p:nvPicPr>
        <p:blipFill rotWithShape="1">
          <a:blip r:embed="rId3">
            <a:alphaModFix/>
          </a:blip>
          <a:srcRect/>
          <a:stretch/>
        </p:blipFill>
        <p:spPr>
          <a:xfrm>
            <a:off x="2313182" y="703750"/>
            <a:ext cx="4517626" cy="1868000"/>
          </a:xfrm>
          <a:prstGeom prst="rect">
            <a:avLst/>
          </a:prstGeom>
          <a:noFill/>
          <a:ln>
            <a:noFill/>
          </a:ln>
        </p:spPr>
      </p:pic>
      <p:sp>
        <p:nvSpPr>
          <p:cNvPr id="183" name="Google Shape;183;p40"/>
          <p:cNvSpPr txBox="1"/>
          <p:nvPr/>
        </p:nvSpPr>
        <p:spPr>
          <a:xfrm>
            <a:off x="1933950" y="2764750"/>
            <a:ext cx="5276100" cy="73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a-DK" sz="3600" b="1">
                <a:solidFill>
                  <a:srgbClr val="F7931D"/>
                </a:solidFill>
              </a:rPr>
              <a:t>www.hackinghate.eu</a:t>
            </a:r>
            <a:endParaRPr sz="3600" b="1">
              <a:solidFill>
                <a:srgbClr val="F7931D"/>
              </a:solidFill>
            </a:endParaRPr>
          </a:p>
        </p:txBody>
      </p:sp>
      <p:sp>
        <p:nvSpPr>
          <p:cNvPr id="184" name="Google Shape;184;p40"/>
          <p:cNvSpPr txBox="1"/>
          <p:nvPr/>
        </p:nvSpPr>
        <p:spPr>
          <a:xfrm>
            <a:off x="3498613" y="3742400"/>
            <a:ext cx="2146800" cy="413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a-DK" sz="2500" b="1">
                <a:solidFill>
                  <a:srgbClr val="F7931D"/>
                </a:solidFill>
              </a:rPr>
              <a:t>#SELMA_eu</a:t>
            </a:r>
            <a:endParaRPr sz="2500" b="1">
              <a:solidFill>
                <a:srgbClr val="F7931D"/>
              </a:solidFill>
            </a:endParaRPr>
          </a:p>
        </p:txBody>
      </p:sp>
      <p:pic>
        <p:nvPicPr>
          <p:cNvPr id="185" name="Google Shape;185;p40"/>
          <p:cNvPicPr preferRelativeResize="0"/>
          <p:nvPr/>
        </p:nvPicPr>
        <p:blipFill rotWithShape="1">
          <a:blip r:embed="rId4">
            <a:alphaModFix/>
          </a:blip>
          <a:srcRect/>
          <a:stretch/>
        </p:blipFill>
        <p:spPr>
          <a:xfrm>
            <a:off x="2994226" y="3738238"/>
            <a:ext cx="421425" cy="421425"/>
          </a:xfrm>
          <a:prstGeom prst="rect">
            <a:avLst/>
          </a:prstGeom>
          <a:noFill/>
          <a:ln>
            <a:noFill/>
          </a:ln>
        </p:spPr>
      </p:pic>
      <p:pic>
        <p:nvPicPr>
          <p:cNvPr id="186" name="Google Shape;186;p40"/>
          <p:cNvPicPr preferRelativeResize="0"/>
          <p:nvPr/>
        </p:nvPicPr>
        <p:blipFill>
          <a:blip r:embed="rId5">
            <a:alphaModFix/>
          </a:blip>
          <a:stretch>
            <a:fillRect/>
          </a:stretch>
        </p:blipFill>
        <p:spPr>
          <a:xfrm>
            <a:off x="698200" y="4566900"/>
            <a:ext cx="2193600" cy="413000"/>
          </a:xfrm>
          <a:prstGeom prst="rect">
            <a:avLst/>
          </a:prstGeom>
          <a:noFill/>
          <a:ln>
            <a:noFill/>
          </a:ln>
        </p:spPr>
      </p:pic>
      <p:pic>
        <p:nvPicPr>
          <p:cNvPr id="187" name="Google Shape;187;p40"/>
          <p:cNvPicPr preferRelativeResize="0"/>
          <p:nvPr/>
        </p:nvPicPr>
        <p:blipFill rotWithShape="1">
          <a:blip r:embed="rId6">
            <a:alphaModFix/>
          </a:blip>
          <a:srcRect/>
          <a:stretch/>
        </p:blipFill>
        <p:spPr>
          <a:xfrm>
            <a:off x="4951950" y="4627776"/>
            <a:ext cx="953696" cy="291250"/>
          </a:xfrm>
          <a:prstGeom prst="rect">
            <a:avLst/>
          </a:prstGeom>
          <a:noFill/>
          <a:ln>
            <a:noFill/>
          </a:ln>
        </p:spPr>
      </p:pic>
      <p:pic>
        <p:nvPicPr>
          <p:cNvPr id="188" name="Google Shape;188;p40"/>
          <p:cNvPicPr preferRelativeResize="0"/>
          <p:nvPr/>
        </p:nvPicPr>
        <p:blipFill rotWithShape="1">
          <a:blip r:embed="rId7">
            <a:alphaModFix/>
          </a:blip>
          <a:srcRect t="6263" b="6254"/>
          <a:stretch/>
        </p:blipFill>
        <p:spPr>
          <a:xfrm>
            <a:off x="3022725" y="4566900"/>
            <a:ext cx="1169370" cy="412999"/>
          </a:xfrm>
          <a:prstGeom prst="rect">
            <a:avLst/>
          </a:prstGeom>
          <a:noFill/>
          <a:ln>
            <a:noFill/>
          </a:ln>
        </p:spPr>
      </p:pic>
      <p:pic>
        <p:nvPicPr>
          <p:cNvPr id="189" name="Google Shape;189;p40"/>
          <p:cNvPicPr preferRelativeResize="0"/>
          <p:nvPr/>
        </p:nvPicPr>
        <p:blipFill rotWithShape="1">
          <a:blip r:embed="rId8">
            <a:alphaModFix/>
          </a:blip>
          <a:srcRect/>
          <a:stretch/>
        </p:blipFill>
        <p:spPr>
          <a:xfrm>
            <a:off x="4323031" y="4524394"/>
            <a:ext cx="498000" cy="498000"/>
          </a:xfrm>
          <a:prstGeom prst="rect">
            <a:avLst/>
          </a:prstGeom>
          <a:noFill/>
          <a:ln>
            <a:noFill/>
          </a:ln>
        </p:spPr>
      </p:pic>
      <p:pic>
        <p:nvPicPr>
          <p:cNvPr id="190" name="Google Shape;190;p40"/>
          <p:cNvPicPr preferRelativeResize="0"/>
          <p:nvPr/>
        </p:nvPicPr>
        <p:blipFill rotWithShape="1">
          <a:blip r:embed="rId9">
            <a:alphaModFix/>
          </a:blip>
          <a:srcRect/>
          <a:stretch/>
        </p:blipFill>
        <p:spPr>
          <a:xfrm>
            <a:off x="6036575" y="4499890"/>
            <a:ext cx="498002" cy="547023"/>
          </a:xfrm>
          <a:prstGeom prst="rect">
            <a:avLst/>
          </a:prstGeom>
          <a:noFill/>
          <a:ln>
            <a:noFill/>
          </a:ln>
        </p:spPr>
      </p:pic>
      <p:pic>
        <p:nvPicPr>
          <p:cNvPr id="191" name="Google Shape;191;p40"/>
          <p:cNvPicPr preferRelativeResize="0"/>
          <p:nvPr/>
        </p:nvPicPr>
        <p:blipFill rotWithShape="1">
          <a:blip r:embed="rId10">
            <a:alphaModFix/>
          </a:blip>
          <a:srcRect t="39" b="29"/>
          <a:stretch/>
        </p:blipFill>
        <p:spPr>
          <a:xfrm>
            <a:off x="1" y="0"/>
            <a:ext cx="497998" cy="5143498"/>
          </a:xfrm>
          <a:prstGeom prst="rect">
            <a:avLst/>
          </a:prstGeom>
          <a:noFill/>
          <a:ln>
            <a:noFill/>
          </a:ln>
        </p:spPr>
      </p:pic>
      <p:pic>
        <p:nvPicPr>
          <p:cNvPr id="192" name="Google Shape;192;p40"/>
          <p:cNvPicPr preferRelativeResize="0"/>
          <p:nvPr/>
        </p:nvPicPr>
        <p:blipFill rotWithShape="1">
          <a:blip r:embed="rId11">
            <a:alphaModFix/>
          </a:blip>
          <a:srcRect/>
          <a:stretch/>
        </p:blipFill>
        <p:spPr>
          <a:xfrm>
            <a:off x="6665500" y="4617700"/>
            <a:ext cx="953698" cy="311403"/>
          </a:xfrm>
          <a:prstGeom prst="rect">
            <a:avLst/>
          </a:prstGeom>
          <a:noFill/>
          <a:ln>
            <a:noFill/>
          </a:ln>
        </p:spPr>
      </p:pic>
      <p:pic>
        <p:nvPicPr>
          <p:cNvPr id="193" name="Google Shape;193;p40"/>
          <p:cNvPicPr preferRelativeResize="0"/>
          <p:nvPr/>
        </p:nvPicPr>
        <p:blipFill rotWithShape="1">
          <a:blip r:embed="rId12">
            <a:alphaModFix/>
          </a:blip>
          <a:srcRect/>
          <a:stretch/>
        </p:blipFill>
        <p:spPr>
          <a:xfrm>
            <a:off x="7750125" y="4627775"/>
            <a:ext cx="1142175" cy="291250"/>
          </a:xfrm>
          <a:prstGeom prst="rect">
            <a:avLst/>
          </a:prstGeom>
          <a:noFill/>
          <a:ln>
            <a:noFill/>
          </a:ln>
        </p:spPr>
      </p:pic>
      <p:pic>
        <p:nvPicPr>
          <p:cNvPr id="194" name="Google Shape;194;p40"/>
          <p:cNvPicPr preferRelativeResize="0"/>
          <p:nvPr/>
        </p:nvPicPr>
        <p:blipFill>
          <a:blip r:embed="rId13">
            <a:alphaModFix/>
          </a:blip>
          <a:stretch>
            <a:fillRect/>
          </a:stretch>
        </p:blipFill>
        <p:spPr>
          <a:xfrm>
            <a:off x="69752" y="499600"/>
            <a:ext cx="358499" cy="35741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131</Words>
  <Application>Microsoft Office PowerPoint</Application>
  <PresentationFormat>On-screen Show (16:9)</PresentationFormat>
  <Paragraphs>18</Paragraphs>
  <Slides>4</Slides>
  <Notes>4</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4</vt:i4>
      </vt:variant>
    </vt:vector>
  </HeadingPairs>
  <TitlesOfParts>
    <vt:vector size="9" baseType="lpstr">
      <vt:lpstr>Lobster</vt:lpstr>
      <vt:lpstr>Arial</vt:lpstr>
      <vt:lpstr>Simple Light</vt:lpstr>
      <vt:lpstr>Simple Light</vt:lpstr>
      <vt:lpstr>Simple Light</vt:lpstr>
      <vt:lpstr>Forstærke succesfulde kampagner </vt:lpstr>
      <vt:lpstr>Hvad gjorde disse kampagner/kampagnefolk succesfulde? Hvis du var deres kampagneleder, hvilke anbefalinger ville du så give for yderligere at forbedre deres kampagneaktiviteter og succeser?</vt:lpstr>
      <vt:lpstr>Personligt til kampagnedeltageren  Ofte involveres venner og familie før den bredes videre ud Har et  klart kampagnebudskab  og hashtag Regelmæssig kommunikation online  for at opfordre til at deltage og at sprede budskabet Fokuserer opmærksomhed, først lokalt, så nationalt via aviser, blogs, online platforme Påkalder sig national nyhedsinteresse som et resultat af lokale præstationer og anerkendelser Fortsætter med at bygge på succeser ved at starte anmodninger, protester eller andre ansigt-til-ansigt events for at skabe dækning.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Forstærke succesfulde kampagner </dc:title>
  <cp:lastModifiedBy>Oscar Güell</cp:lastModifiedBy>
  <cp:revision>1</cp:revision>
  <dcterms:modified xsi:type="dcterms:W3CDTF">2019-07-16T12:36:22Z</dcterms:modified>
</cp:coreProperties>
</file>