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5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6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7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9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0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3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2" r:id="rId18"/>
  </p:sldMasterIdLst>
  <p:notesMasterIdLst>
    <p:notesMasterId r:id="rId31"/>
  </p:notesMasterIdLst>
  <p:handoutMasterIdLst>
    <p:handoutMasterId r:id="rId32"/>
  </p:handoutMasterIdLst>
  <p:sldIdLst>
    <p:sldId id="256" r:id="rId19"/>
    <p:sldId id="798" r:id="rId20"/>
    <p:sldId id="1256" r:id="rId21"/>
    <p:sldId id="1255" r:id="rId22"/>
    <p:sldId id="1252" r:id="rId23"/>
    <p:sldId id="1257" r:id="rId24"/>
    <p:sldId id="1147" r:id="rId25"/>
    <p:sldId id="1261" r:id="rId26"/>
    <p:sldId id="1233" r:id="rId27"/>
    <p:sldId id="1262" r:id="rId28"/>
    <p:sldId id="1235" r:id="rId29"/>
    <p:sldId id="1260" r:id="rId30"/>
  </p:sldIdLst>
  <p:sldSz cx="9144000" cy="6858000" type="screen4x3"/>
  <p:notesSz cx="6735763" cy="9866313"/>
  <p:embeddedFontLst>
    <p:embeddedFont>
      <p:font typeface="Comic Sans MS" panose="030F0702030302020204" pitchFamily="66" charset="0"/>
      <p:regular r:id="rId33"/>
      <p:bold r:id="rId34"/>
      <p:italic r:id="rId35"/>
      <p:boldItalic r:id="rId36"/>
    </p:embeddedFont>
    <p:embeddedFont>
      <p:font typeface="Dosis" pitchFamily="2" charset="0"/>
      <p:regular r:id="rId37"/>
      <p:bold r:id="rId38"/>
    </p:embeddedFont>
    <p:embeddedFont>
      <p:font typeface="Dosis ExtraBold" pitchFamily="2" charset="0"/>
      <p:bold r:id="rId39"/>
    </p:embeddedFont>
    <p:embeddedFont>
      <p:font typeface="Dosis Medium" pitchFamily="2" charset="0"/>
      <p:regular r:id="rId40"/>
      <p:bold r:id="rId41"/>
    </p:embeddedFont>
    <p:embeddedFont>
      <p:font typeface="Dosis SemiBold" pitchFamily="2" charset="0"/>
      <p:regular r:id="rId42"/>
      <p:bold r:id="rId43"/>
    </p:embeddedFont>
    <p:embeddedFont>
      <p:font typeface="Mistral" panose="03090702030407020403" pitchFamily="66" charset="0"/>
      <p:regular r:id="rId4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BE6EC"/>
    <a:srgbClr val="565F88"/>
    <a:srgbClr val="4B5377"/>
    <a:srgbClr val="2196B1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69" d="100"/>
          <a:sy n="69" d="100"/>
        </p:scale>
        <p:origin x="1158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303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8.xml"/><Relationship Id="rId39" Type="http://schemas.openxmlformats.org/officeDocument/2006/relationships/font" Target="fonts/font7.fntdata"/><Relationship Id="rId21" Type="http://schemas.openxmlformats.org/officeDocument/2006/relationships/slide" Target="slides/slide3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1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font" Target="fonts/font4.fntdata"/><Relationship Id="rId49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viewProps" Target="viewProps.xml"/><Relationship Id="rId20" Type="http://schemas.openxmlformats.org/officeDocument/2006/relationships/slide" Target="slides/slide2.xml"/><Relationship Id="rId41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6E7F836-438A-677A-5298-7CF6A86B21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8B5AEF-52A9-C779-B799-EDE45FFFFA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75440-4F8A-4B1D-86B8-C49FE8339CD0}" type="datetimeFigureOut">
              <a:rPr lang="fr-MA" smtClean="0"/>
              <a:t>04/12/2025</a:t>
            </a:fld>
            <a:endParaRPr lang="fr-M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FCA7378-9767-02EF-C821-C3A50075AFC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887C5D6-8DF9-C296-8B06-B647C4F68A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00D81-0138-4B3C-9599-565AE39D2E51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721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04/12/2025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04/12/2025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9357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842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332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6275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6776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3623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6482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933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9961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918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9362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34441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1704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2999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0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6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2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1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0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9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8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7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4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theme" Target="../theme/theme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5468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98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D0ED4DD-E966-6609-BCD1-0EC5D8468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47" name="TextBox 9">
            <a:extLst>
              <a:ext uri="{FF2B5EF4-FFF2-40B4-BE49-F238E27FC236}">
                <a16:creationId xmlns:a16="http://schemas.microsoft.com/office/drawing/2014/main" id="{8F402D47-7BB1-3EE5-D92D-0A6B369E1B0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9737" y="1500989"/>
            <a:ext cx="822452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199"/>
              </a:lnSpc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Objectif de la semaine</a:t>
            </a:r>
            <a:endParaRPr lang="ar-MA" sz="3600" b="1" dirty="0">
              <a:solidFill>
                <a:srgbClr val="4BACC6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3026"/>
              </a:lnSpc>
              <a:spcAft>
                <a:spcPts val="6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Évaluer les acquis de </a:t>
            </a:r>
            <a:r>
              <a:rPr lang="fr-FR" sz="3600" b="1" dirty="0">
                <a:solidFill>
                  <a:srgbClr val="C00000"/>
                </a:solidFill>
                <a:latin typeface="Dosis SemiBold" pitchFamily="2" charset="0"/>
              </a:rPr>
              <a:t>la période 1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3026"/>
              </a:lnSpc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748862" y="2006534"/>
            <a:ext cx="7646276" cy="3539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C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omprendre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à l’oral des mots de vocabulaire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Comprendre à l’oral des phrases et des textes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 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P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articiper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à un dialogue en mobilisant les actes de paroles étudiés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rendre la parole pour me présenter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et lire </a:t>
            </a:r>
            <a:r>
              <a:rPr lang="fr-FR" sz="2000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es lettres étudiées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: Écrire correctement </a:t>
            </a:r>
            <a:r>
              <a:rPr lang="fr-FR" sz="2000" b="1" dirty="0">
                <a:solidFill>
                  <a:schemeClr val="bg1">
                    <a:lumMod val="65000"/>
                  </a:schemeClr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es lettres étudiées</a:t>
            </a:r>
          </a:p>
        </p:txBody>
      </p:sp>
    </p:spTree>
    <p:extLst>
      <p:ext uri="{BB962C8B-B14F-4D97-AF65-F5344CB8AC3E}">
        <p14:creationId xmlns:p14="http://schemas.microsoft.com/office/powerpoint/2010/main" val="176268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01249-1A21-1A5E-9A63-968609E25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30">
            <a:extLst>
              <a:ext uri="{FF2B5EF4-FFF2-40B4-BE49-F238E27FC236}">
                <a16:creationId xmlns:a16="http://schemas.microsoft.com/office/drawing/2014/main" id="{9EB957A6-9B9F-C7CC-84C3-8569F2669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90" y="850434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d’évaluation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560E6A9-2F71-DEEE-34E3-8E6C823D42A9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0476059-E23F-1912-1F34-3ECF54AC5C9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405B79-071B-C81A-6130-570DFCF5D7D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3CB6B1FE-22DB-4333-B27C-407418A7B01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62E48EC-0D0F-180D-6F6C-315F54B41CAD}"/>
              </a:ext>
            </a:extLst>
          </p:cNvPr>
          <p:cNvSpPr/>
          <p:nvPr/>
        </p:nvSpPr>
        <p:spPr>
          <a:xfrm>
            <a:off x="677801" y="35340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rganigramme : Terminateur 18">
            <a:extLst>
              <a:ext uri="{FF2B5EF4-FFF2-40B4-BE49-F238E27FC236}">
                <a16:creationId xmlns:a16="http://schemas.microsoft.com/office/drawing/2014/main" id="{C457FECA-E2EA-76D8-6D6F-140FD736B295}"/>
              </a:ext>
            </a:extLst>
          </p:cNvPr>
          <p:cNvSpPr/>
          <p:nvPr/>
        </p:nvSpPr>
        <p:spPr>
          <a:xfrm>
            <a:off x="893801" y="32820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4CEECE38-197D-8A80-0139-E998E777F602}"/>
              </a:ext>
            </a:extLst>
          </p:cNvPr>
          <p:cNvSpPr/>
          <p:nvPr/>
        </p:nvSpPr>
        <p:spPr>
          <a:xfrm>
            <a:off x="636251" y="1996181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rganigramme : Terminateur 21">
            <a:extLst>
              <a:ext uri="{FF2B5EF4-FFF2-40B4-BE49-F238E27FC236}">
                <a16:creationId xmlns:a16="http://schemas.microsoft.com/office/drawing/2014/main" id="{84C4CABF-500F-083D-748D-01696F6AFABC}"/>
              </a:ext>
            </a:extLst>
          </p:cNvPr>
          <p:cNvSpPr/>
          <p:nvPr/>
        </p:nvSpPr>
        <p:spPr>
          <a:xfrm>
            <a:off x="852251" y="1744181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6B8CD7-4136-7800-DDF4-336D2E2FF1F2}"/>
              </a:ext>
            </a:extLst>
          </p:cNvPr>
          <p:cNvSpPr/>
          <p:nvPr/>
        </p:nvSpPr>
        <p:spPr>
          <a:xfrm>
            <a:off x="4776140" y="3501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rganigramme : Terminateur 27">
            <a:extLst>
              <a:ext uri="{FF2B5EF4-FFF2-40B4-BE49-F238E27FC236}">
                <a16:creationId xmlns:a16="http://schemas.microsoft.com/office/drawing/2014/main" id="{F212138A-4A6B-E291-2E7A-6C61CE7F55D7}"/>
              </a:ext>
            </a:extLst>
          </p:cNvPr>
          <p:cNvSpPr/>
          <p:nvPr/>
        </p:nvSpPr>
        <p:spPr>
          <a:xfrm>
            <a:off x="4992140" y="3249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1407A89F-1B70-A462-170C-A9F6D6D285E0}"/>
              </a:ext>
            </a:extLst>
          </p:cNvPr>
          <p:cNvSpPr/>
          <p:nvPr/>
        </p:nvSpPr>
        <p:spPr>
          <a:xfrm>
            <a:off x="3156199" y="5085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Organigramme : Terminateur 29">
            <a:extLst>
              <a:ext uri="{FF2B5EF4-FFF2-40B4-BE49-F238E27FC236}">
                <a16:creationId xmlns:a16="http://schemas.microsoft.com/office/drawing/2014/main" id="{F03EBF7B-B811-ADFB-1F7E-0B3186C9F5A4}"/>
              </a:ext>
            </a:extLst>
          </p:cNvPr>
          <p:cNvSpPr/>
          <p:nvPr/>
        </p:nvSpPr>
        <p:spPr>
          <a:xfrm>
            <a:off x="3372199" y="4833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3" name="Espace réservé du texte 5">
            <a:extLst>
              <a:ext uri="{FF2B5EF4-FFF2-40B4-BE49-F238E27FC236}">
                <a16:creationId xmlns:a16="http://schemas.microsoft.com/office/drawing/2014/main" id="{7E7A9BA9-216F-275B-73FE-5F028398C59B}"/>
              </a:ext>
            </a:extLst>
          </p:cNvPr>
          <p:cNvSpPr txBox="1">
            <a:spLocks/>
          </p:cNvSpPr>
          <p:nvPr/>
        </p:nvSpPr>
        <p:spPr>
          <a:xfrm>
            <a:off x="947860" y="3716141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 compétences : CO2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 – PO2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34" name="Espace réservé du texte 5">
            <a:extLst>
              <a:ext uri="{FF2B5EF4-FFF2-40B4-BE49-F238E27FC236}">
                <a16:creationId xmlns:a16="http://schemas.microsoft.com/office/drawing/2014/main" id="{E418D51A-1A95-4C26-34F2-0036C6E0CE8E}"/>
              </a:ext>
            </a:extLst>
          </p:cNvPr>
          <p:cNvSpPr txBox="1">
            <a:spLocks/>
          </p:cNvSpPr>
          <p:nvPr/>
        </p:nvSpPr>
        <p:spPr>
          <a:xfrm>
            <a:off x="852251" y="2187122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 CO1 – PO1</a:t>
            </a:r>
          </a:p>
        </p:txBody>
      </p:sp>
      <p:sp>
        <p:nvSpPr>
          <p:cNvPr id="36" name="Espace réservé du texte 5">
            <a:extLst>
              <a:ext uri="{FF2B5EF4-FFF2-40B4-BE49-F238E27FC236}">
                <a16:creationId xmlns:a16="http://schemas.microsoft.com/office/drawing/2014/main" id="{FF7FFD7C-620C-8063-4EC7-6485BBC5EEAB}"/>
              </a:ext>
            </a:extLst>
          </p:cNvPr>
          <p:cNvSpPr txBox="1">
            <a:spLocks/>
          </p:cNvSpPr>
          <p:nvPr/>
        </p:nvSpPr>
        <p:spPr>
          <a:xfrm>
            <a:off x="5046199" y="3645928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 PE1 </a:t>
            </a:r>
          </a:p>
        </p:txBody>
      </p:sp>
      <p:sp>
        <p:nvSpPr>
          <p:cNvPr id="37" name="Espace réservé du texte 5">
            <a:extLst>
              <a:ext uri="{FF2B5EF4-FFF2-40B4-BE49-F238E27FC236}">
                <a16:creationId xmlns:a16="http://schemas.microsoft.com/office/drawing/2014/main" id="{21802068-15AC-0AA2-E49C-9D74AE23B44D}"/>
              </a:ext>
            </a:extLst>
          </p:cNvPr>
          <p:cNvSpPr txBox="1">
            <a:spLocks/>
          </p:cNvSpPr>
          <p:nvPr/>
        </p:nvSpPr>
        <p:spPr>
          <a:xfrm>
            <a:off x="3336199" y="5273726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Compilation et renseignement des livrets de compétences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F64173E6-2F68-4B62-390F-BDD1B6B8D4B1}"/>
              </a:ext>
            </a:extLst>
          </p:cNvPr>
          <p:cNvSpPr/>
          <p:nvPr/>
        </p:nvSpPr>
        <p:spPr>
          <a:xfrm>
            <a:off x="4727751" y="1993906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ABB32B10-E296-7A3B-467A-E417C1062589}"/>
              </a:ext>
            </a:extLst>
          </p:cNvPr>
          <p:cNvSpPr/>
          <p:nvPr/>
        </p:nvSpPr>
        <p:spPr>
          <a:xfrm>
            <a:off x="4943751" y="1741906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458639D-2A94-BD57-DB39-8C23AE9C83FC}"/>
              </a:ext>
            </a:extLst>
          </p:cNvPr>
          <p:cNvSpPr/>
          <p:nvPr/>
        </p:nvSpPr>
        <p:spPr>
          <a:xfrm>
            <a:off x="4880362" y="2171815"/>
            <a:ext cx="3420000" cy="79200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6E9F8861-9BB1-7BB1-41D9-D88E7FA34E9E}"/>
              </a:ext>
            </a:extLst>
          </p:cNvPr>
          <p:cNvSpPr txBox="1">
            <a:spLocks/>
          </p:cNvSpPr>
          <p:nvPr/>
        </p:nvSpPr>
        <p:spPr>
          <a:xfrm>
            <a:off x="4943751" y="2193194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 PO3 - LF1</a:t>
            </a:r>
          </a:p>
        </p:txBody>
      </p:sp>
    </p:spTree>
    <p:extLst>
      <p:ext uri="{BB962C8B-B14F-4D97-AF65-F5344CB8AC3E}">
        <p14:creationId xmlns:p14="http://schemas.microsoft.com/office/powerpoint/2010/main" val="153934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schemeClr val="accent2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La séance 2   est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consacrée à l’évaluation des compétences suivantes  :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PO3 et LF1</a:t>
            </a: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La passation se fait de manière </a:t>
            </a:r>
            <a:r>
              <a:rPr lang="fr-FR" sz="1600" b="1" u="sng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individuelle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: l’enseignant évalue chaque élève en l’ invitant à son bureau</a:t>
            </a:r>
          </a:p>
          <a:p>
            <a:pPr marL="457247" lvl="1" algn="just" defTabSz="1028778">
              <a:defRPr/>
            </a:pP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L’enseignant est guidé par le </a:t>
            </a:r>
            <a:r>
              <a:rPr lang="fr-FR" sz="1600" dirty="0" err="1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ppt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lang="fr-FR" sz="1600" dirty="0" err="1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Datashow</a:t>
            </a: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) ;</a:t>
            </a:r>
          </a:p>
          <a:p>
            <a:pPr marL="885872" lvl="1" indent="-428625" algn="just" defTabSz="1028778"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dessin;</a:t>
            </a:r>
          </a:p>
          <a:p>
            <a:pPr marL="885872" lvl="1" indent="-428625" algn="just" defTabSz="1028778">
              <a:buFont typeface="Wingdings" panose="05000000000000000000" pitchFamily="2" charset="2"/>
              <a:buChar char="§"/>
              <a:defRPr/>
            </a:pPr>
            <a:endParaRPr lang="fr-FR" sz="1000" dirty="0">
              <a:solidFill>
                <a:srgbClr val="424D7B"/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800147" lvl="1" indent="-342900" algn="just" defTabSz="1028778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424D7B"/>
                </a:solidFill>
                <a:latin typeface="Dosis" pitchFamily="2" charset="0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lang="fr-FR" sz="1600" dirty="0">
                <a:solidFill>
                  <a:schemeClr val="accent2"/>
                </a:solidFill>
                <a:latin typeface="Dosis" pitchFamily="2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E7C1C11-FDE0-F64E-68F7-730BC06750D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648127" y="974731"/>
            <a:ext cx="3813031" cy="612000"/>
            <a:chOff x="2403987" y="1096335"/>
            <a:chExt cx="3528511" cy="408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6BF9855-43D8-1A9C-F7DA-2EB8CC3E0E52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623268" y="1096335"/>
              <a:ext cx="3195019" cy="408000"/>
            </a:xfrm>
            <a:prstGeom prst="roundRect">
              <a:avLst>
                <a:gd name="adj" fmla="val 32324"/>
              </a:avLst>
            </a:prstGeom>
            <a:solidFill>
              <a:srgbClr val="424D7B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4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72B81DBD-DB8F-4479-719A-BB03282DAEFF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2403987" y="1169530"/>
              <a:ext cx="3528511" cy="2385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5" eaLnBrk="1" fontAlgn="auto" latinLnBrk="0" hangingPunct="1">
                <a:lnSpc>
                  <a:spcPts val="302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 SemiBold" pitchFamily="2" charset="0"/>
                </a:rPr>
                <a:t>Séance  3</a:t>
              </a:r>
              <a:endPara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SemiBold" pitchFamily="2" charset="0"/>
              </a:endParaRP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6506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71216" y="1797784"/>
            <a:ext cx="9686431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Aft>
                <a:spcPts val="1800"/>
              </a:spcAft>
              <a:defRPr/>
            </a:pP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indent="-442913" algn="ctr"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1-  Garder à portée de main la grille de compilation </a:t>
            </a:r>
          </a:p>
          <a:p>
            <a:pPr marL="442913" indent="-442913" algn="ctr">
              <a:spcAft>
                <a:spcPts val="1800"/>
              </a:spcAft>
              <a:defRPr/>
            </a:pPr>
            <a:r>
              <a:rPr lang="fr-FR" sz="24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A4C84D9-F506-30AD-75BD-C91B7173B87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87590" y="3698911"/>
            <a:ext cx="6053314" cy="1162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Ex. Demander aux élèves de prendre leur livret d’éducation</a:t>
            </a:r>
            <a:r>
              <a:rPr kumimoji="0" lang="ar-MA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MA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artistique</a:t>
            </a:r>
            <a:r>
              <a:rPr kumimoji="0" lang="fr-FR" sz="16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et désigner l’activité à réaliser, ou distribuer des feuilles blanches et leur demander de faire un dessin.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se présenter.</a:t>
            </a: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Présente-toi. Tu dois dire ton nom, ton âge, ta classe et ton école.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499" y="2215847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6193" y="1473491"/>
            <a:ext cx="1219370" cy="136226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A675981-761B-6488-41A2-D687E6B9E0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8843" y="2154624"/>
            <a:ext cx="4230542" cy="22137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D65F844-2ADF-009D-934C-0D91902FA0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8270" y="5003838"/>
            <a:ext cx="6461115" cy="150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 et tu dois les lire.</a:t>
            </a:r>
          </a:p>
        </p:txBody>
      </p:sp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1A948DEF-3EC6-5725-2EFD-32B18D15E4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12698" y="2180998"/>
            <a:ext cx="7318603" cy="2619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pt-BR" sz="3600" b="1" kern="100" dirty="0">
                <a:solidFill>
                  <a:prstClr val="black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   </a:t>
            </a:r>
            <a:r>
              <a:rPr kumimoji="0" lang="pt-BR" sz="3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   </a:t>
            </a:r>
            <a:r>
              <a:rPr kumimoji="0" lang="pt-BR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kumimoji="0" lang="pt-BR" sz="3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   I    </a:t>
            </a:r>
            <a:r>
              <a:rPr kumimoji="0" lang="pt-BR" sz="4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kumimoji="0" lang="pt-BR" sz="36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    u    i    A    U</a:t>
            </a:r>
            <a:endParaRPr kumimoji="0" lang="it-IT" sz="36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fr-FR" sz="1400" b="1" dirty="0">
                <a:solidFill>
                  <a:srgbClr val="FF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point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C’est fini. Reviens à ta place !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75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80F8CA-9E32-43B4-9801-C91788857021}">
  <ds:schemaRefs>
    <ds:schemaRef ds:uri="http://schemas.microsoft.com/office/2006/metadata/properties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202b3bc9-e036-45c7-aea0-06aec8cd7a40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f0534ec5-868f-4ce6-85c7-99f0612daa52"/>
  </ds:schemaRefs>
</ds:datastoreItem>
</file>

<file path=customXml/itemProps3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8041</TotalTime>
  <Words>447</Words>
  <PresentationFormat>Affichage à l'écran (4:3)</PresentationFormat>
  <Paragraphs>51</Paragraphs>
  <Slides>12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15</vt:i4>
      </vt:variant>
      <vt:variant>
        <vt:lpstr>Titres des diapositives</vt:lpstr>
      </vt:variant>
      <vt:variant>
        <vt:i4>12</vt:i4>
      </vt:variant>
    </vt:vector>
  </HeadingPairs>
  <TitlesOfParts>
    <vt:vector size="37" baseType="lpstr">
      <vt:lpstr>Dosis</vt:lpstr>
      <vt:lpstr>Mistral</vt:lpstr>
      <vt:lpstr>Comic Sans MS</vt:lpstr>
      <vt:lpstr>Arial</vt:lpstr>
      <vt:lpstr>Calibri</vt:lpstr>
      <vt:lpstr>Dosis SemiBold</vt:lpstr>
      <vt:lpstr>Dosis Medium</vt:lpstr>
      <vt:lpstr>Dosis ExtraBold</vt:lpstr>
      <vt:lpstr>Wingdings</vt:lpstr>
      <vt:lpstr>Aptos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1_Révision</vt:lpstr>
      <vt:lpstr>Présentation PowerPoint</vt:lpstr>
      <vt:lpstr>Présentation PowerPoint</vt:lpstr>
      <vt:lpstr>Présentation PowerPoint</vt:lpstr>
      <vt:lpstr>Organisation de la semaine d’évaluation 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Présente-toi. Tu dois dire ton nom, ton âge, ta classe et ton école. L’enseignant explique la consigne dans la langue de l’apprenant.  </vt:lpstr>
      <vt:lpstr>Présentation PowerPoint</vt:lpstr>
      <vt:lpstr>Je vais te montrer des lettres et tu dois les lire.</vt:lpstr>
      <vt:lpstr>C’est fini. Reviens à ta place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2025-12-04T00:10:57Z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