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solidFill>
          <a:schemeClr val="accen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6459607" y="0"/>
            <a:ext cx="3598793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722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468085" y="2241915"/>
            <a:ext cx="4923064" cy="22259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Libre Franklin Medium"/>
              <a:buNone/>
              <a:defRPr sz="7200">
                <a:solidFill>
                  <a:srgbClr val="3F3F3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468086" y="4582886"/>
            <a:ext cx="4923064" cy="1375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lvl="0" algn="l">
              <a:lnSpc>
                <a:spcPct val="13875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lvl="1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650"/>
              <a:buNone/>
              <a:defRPr sz="1650"/>
            </a:lvl2pPr>
            <a:lvl3pPr lvl="2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None/>
              <a:defRPr sz="1485"/>
            </a:lvl3pPr>
            <a:lvl4pPr lvl="3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4pPr>
            <a:lvl5pPr lvl="4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5pPr>
            <a:lvl6pPr lvl="5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6pPr>
            <a:lvl7pPr lvl="6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7pPr>
            <a:lvl8pPr lvl="7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8pPr>
            <a:lvl9pPr lvl="8" algn="ctr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9pPr>
          </a:lstStyle>
          <a:p/>
        </p:txBody>
      </p:sp>
      <p:sp>
        <p:nvSpPr>
          <p:cNvPr id="15" name="Google Shape;15;p2"/>
          <p:cNvSpPr txBox="1"/>
          <p:nvPr>
            <p:ph idx="2" type="body"/>
          </p:nvPr>
        </p:nvSpPr>
        <p:spPr>
          <a:xfrm>
            <a:off x="468313" y="729343"/>
            <a:ext cx="4395787" cy="38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2310"/>
              <a:buNone/>
              <a:defRPr b="1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3" type="body"/>
          </p:nvPr>
        </p:nvSpPr>
        <p:spPr>
          <a:xfrm>
            <a:off x="467385" y="2022951"/>
            <a:ext cx="4915828" cy="27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9606" y="0"/>
            <a:ext cx="3598793" cy="777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/>
          <p:nvPr>
            <p:ph idx="4" type="pic"/>
          </p:nvPr>
        </p:nvSpPr>
        <p:spPr>
          <a:xfrm>
            <a:off x="567670" y="6092031"/>
            <a:ext cx="2121555" cy="304798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2"/>
          <p:cNvSpPr txBox="1"/>
          <p:nvPr>
            <p:ph idx="5" type="body"/>
          </p:nvPr>
        </p:nvSpPr>
        <p:spPr>
          <a:xfrm>
            <a:off x="468313" y="6601385"/>
            <a:ext cx="227488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0" name="Google Shape;20;p2"/>
          <p:cNvCxnSpPr/>
          <p:nvPr/>
        </p:nvCxnSpPr>
        <p:spPr>
          <a:xfrm>
            <a:off x="467385" y="6536267"/>
            <a:ext cx="2267348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" name="Google Shape;21;p2"/>
          <p:cNvCxnSpPr/>
          <p:nvPr/>
        </p:nvCxnSpPr>
        <p:spPr>
          <a:xfrm>
            <a:off x="3117452" y="6536267"/>
            <a:ext cx="2267348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" name="Google Shape;22;p2"/>
          <p:cNvSpPr txBox="1"/>
          <p:nvPr>
            <p:ph idx="6" type="body"/>
          </p:nvPr>
        </p:nvSpPr>
        <p:spPr>
          <a:xfrm>
            <a:off x="3116263" y="6138863"/>
            <a:ext cx="2266950" cy="211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7" type="body"/>
          </p:nvPr>
        </p:nvSpPr>
        <p:spPr>
          <a:xfrm>
            <a:off x="3116263" y="6601385"/>
            <a:ext cx="227488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>
                <a:solidFill>
                  <a:srgbClr val="3F3F3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91516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30"/>
              <a:buFont typeface="Libre Franklin Medium"/>
              <a:buNone/>
              <a:defRPr b="0" i="0" sz="3630" u="none" cap="none" strike="noStrike">
                <a:solidFill>
                  <a:schemeClr val="dk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91516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5285" lvl="0" marL="457200" marR="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2310"/>
              <a:buFont typeface="Arial"/>
              <a:buChar char="•"/>
              <a:defRPr b="0" i="0" sz="231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4330" lvl="1" marL="9144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8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33375" lvl="2" marL="13716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22898" lvl="3" marL="18288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22898" lvl="4" marL="22860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22898" lvl="5" marL="27432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22898" lvl="6" marL="32004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22897" lvl="7" marL="36576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22897" lvl="8" marL="4114800" marR="0" rtl="0" algn="l">
              <a:lnSpc>
                <a:spcPct val="90000"/>
              </a:lnSpc>
              <a:spcBef>
                <a:spcPts val="412"/>
              </a:spcBef>
              <a:spcAft>
                <a:spcPts val="0"/>
              </a:spcAft>
              <a:buClr>
                <a:schemeClr val="dk1"/>
              </a:buClr>
              <a:buSzPts val="1485"/>
              <a:buFont typeface="Arial"/>
              <a:buChar char="•"/>
              <a:defRPr b="0" i="0" sz="1485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331846" y="7203864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9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ctrTitle"/>
          </p:nvPr>
        </p:nvSpPr>
        <p:spPr>
          <a:xfrm>
            <a:off x="468085" y="2241915"/>
            <a:ext cx="4923064" cy="22259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Libre Franklin Medium"/>
              <a:buNone/>
            </a:pPr>
            <a:r>
              <a:rPr lang="en-US"/>
              <a:t>Neha Benjaree</a:t>
            </a:r>
            <a:endParaRPr/>
          </a:p>
        </p:txBody>
      </p:sp>
      <p:sp>
        <p:nvSpPr>
          <p:cNvPr id="29" name="Google Shape;29;p3"/>
          <p:cNvSpPr txBox="1"/>
          <p:nvPr>
            <p:ph idx="1" type="subTitle"/>
          </p:nvPr>
        </p:nvSpPr>
        <p:spPr>
          <a:xfrm>
            <a:off x="468086" y="4582886"/>
            <a:ext cx="4923064" cy="1375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/>
          </a:bodyPr>
          <a:lstStyle/>
          <a:p>
            <a:pPr indent="0" lvl="0" marL="0" rtl="0" algn="l">
              <a:lnSpc>
                <a:spcPct val="13875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</a:pPr>
            <a:r>
              <a:rPr lang="en-US"/>
              <a:t>for outstanding performance during the Fall Sales Sprint. Congratulations on your accomplishment of “Most Deals Closed” during this event. </a:t>
            </a:r>
            <a:endParaRPr/>
          </a:p>
        </p:txBody>
      </p:sp>
      <p:sp>
        <p:nvSpPr>
          <p:cNvPr id="30" name="Google Shape;30;p3"/>
          <p:cNvSpPr txBox="1"/>
          <p:nvPr>
            <p:ph idx="2" type="body"/>
          </p:nvPr>
        </p:nvSpPr>
        <p:spPr>
          <a:xfrm>
            <a:off x="468313" y="729343"/>
            <a:ext cx="4395787" cy="38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300"/>
              <a:buNone/>
            </a:pPr>
            <a:r>
              <a:rPr lang="en-US"/>
              <a:t>Employee of the Month</a:t>
            </a:r>
            <a:endParaRPr/>
          </a:p>
        </p:txBody>
      </p:sp>
      <p:sp>
        <p:nvSpPr>
          <p:cNvPr id="31" name="Google Shape;31;p3"/>
          <p:cNvSpPr txBox="1"/>
          <p:nvPr>
            <p:ph idx="3" type="body"/>
          </p:nvPr>
        </p:nvSpPr>
        <p:spPr>
          <a:xfrm>
            <a:off x="467385" y="2022951"/>
            <a:ext cx="4915828" cy="27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None/>
            </a:pPr>
            <a:r>
              <a:rPr lang="en-US"/>
              <a:t>This certificate is awarded to </a:t>
            </a:r>
            <a:endParaRPr/>
          </a:p>
        </p:txBody>
      </p:sp>
      <p:pic>
        <p:nvPicPr>
          <p:cNvPr descr="Signature Placeholder" id="32" name="Google Shape;32;p3"/>
          <p:cNvPicPr preferRelativeResize="0"/>
          <p:nvPr>
            <p:ph idx="4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7670" y="6092031"/>
            <a:ext cx="2121555" cy="304798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3"/>
          <p:cNvSpPr txBox="1"/>
          <p:nvPr>
            <p:ph idx="5" type="body"/>
          </p:nvPr>
        </p:nvSpPr>
        <p:spPr>
          <a:xfrm>
            <a:off x="468313" y="6601385"/>
            <a:ext cx="227488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</a:pPr>
            <a:r>
              <a:rPr lang="en-US"/>
              <a:t>Payton Davis, CMO</a:t>
            </a:r>
            <a:endParaRPr/>
          </a:p>
        </p:txBody>
      </p:sp>
      <p:sp>
        <p:nvSpPr>
          <p:cNvPr id="34" name="Google Shape;34;p3"/>
          <p:cNvSpPr txBox="1"/>
          <p:nvPr>
            <p:ph idx="6" type="body"/>
          </p:nvPr>
        </p:nvSpPr>
        <p:spPr>
          <a:xfrm>
            <a:off x="3116263" y="6138863"/>
            <a:ext cx="2266950" cy="211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</a:pPr>
            <a:r>
              <a:rPr lang="en-US"/>
              <a:t>June 6, 20XX</a:t>
            </a:r>
            <a:endParaRPr/>
          </a:p>
        </p:txBody>
      </p:sp>
      <p:sp>
        <p:nvSpPr>
          <p:cNvPr id="35" name="Google Shape;35;p3"/>
          <p:cNvSpPr txBox="1"/>
          <p:nvPr>
            <p:ph idx="7" type="body"/>
          </p:nvPr>
        </p:nvSpPr>
        <p:spPr>
          <a:xfrm>
            <a:off x="3116263" y="6601385"/>
            <a:ext cx="2274887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</a:pPr>
            <a:r>
              <a:rPr lang="en-US"/>
              <a:t>Date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mployee of the Month">
  <a:themeElements>
    <a:clrScheme name="Employee of the Month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DF7ED"/>
      </a:accent1>
      <a:accent2>
        <a:srgbClr val="FBEED9"/>
      </a:accent2>
      <a:accent3>
        <a:srgbClr val="677312"/>
      </a:accent3>
      <a:accent4>
        <a:srgbClr val="8B9069"/>
      </a:accent4>
      <a:accent5>
        <a:srgbClr val="687033"/>
      </a:accent5>
      <a:accent6>
        <a:srgbClr val="58595B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