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  <p:sldMasterId id="2147483772" r:id="rId10"/>
  </p:sldMasterIdLst>
  <p:notesMasterIdLst>
    <p:notesMasterId r:id="rId54"/>
  </p:notesMasterIdLst>
  <p:sldIdLst>
    <p:sldId id="256" r:id="rId11"/>
    <p:sldId id="1029" r:id="rId12"/>
    <p:sldId id="705" r:id="rId13"/>
    <p:sldId id="847" r:id="rId14"/>
    <p:sldId id="1038" r:id="rId15"/>
    <p:sldId id="864" r:id="rId16"/>
    <p:sldId id="779" r:id="rId17"/>
    <p:sldId id="1087" r:id="rId18"/>
    <p:sldId id="1048" r:id="rId19"/>
    <p:sldId id="1077" r:id="rId20"/>
    <p:sldId id="1083" r:id="rId21"/>
    <p:sldId id="780" r:id="rId22"/>
    <p:sldId id="884" r:id="rId23"/>
    <p:sldId id="1088" r:id="rId24"/>
    <p:sldId id="887" r:id="rId25"/>
    <p:sldId id="1066" r:id="rId26"/>
    <p:sldId id="888" r:id="rId27"/>
    <p:sldId id="800" r:id="rId28"/>
    <p:sldId id="814" r:id="rId29"/>
    <p:sldId id="819" r:id="rId30"/>
    <p:sldId id="820" r:id="rId31"/>
    <p:sldId id="1069" r:id="rId32"/>
    <p:sldId id="1056" r:id="rId33"/>
    <p:sldId id="1057" r:id="rId34"/>
    <p:sldId id="855" r:id="rId35"/>
    <p:sldId id="831" r:id="rId36"/>
    <p:sldId id="856" r:id="rId37"/>
    <p:sldId id="1050" r:id="rId38"/>
    <p:sldId id="805" r:id="rId39"/>
    <p:sldId id="653" r:id="rId40"/>
    <p:sldId id="835" r:id="rId41"/>
    <p:sldId id="837" r:id="rId42"/>
    <p:sldId id="839" r:id="rId43"/>
    <p:sldId id="866" r:id="rId44"/>
    <p:sldId id="858" r:id="rId45"/>
    <p:sldId id="1044" r:id="rId46"/>
    <p:sldId id="1045" r:id="rId47"/>
    <p:sldId id="1046" r:id="rId48"/>
    <p:sldId id="1047" r:id="rId49"/>
    <p:sldId id="817" r:id="rId50"/>
    <p:sldId id="818" r:id="rId51"/>
    <p:sldId id="843" r:id="rId52"/>
    <p:sldId id="679" r:id="rId53"/>
  </p:sldIdLst>
  <p:sldSz cx="9144000" cy="6858000" type="screen4x3"/>
  <p:notesSz cx="6735763" cy="9866313"/>
  <p:embeddedFontLst>
    <p:embeddedFont>
      <p:font typeface="Dosis" pitchFamily="2" charset="0"/>
      <p:regular r:id="rId55"/>
      <p:bold r:id="rId56"/>
    </p:embeddedFont>
    <p:embeddedFont>
      <p:font typeface="Dosis ExtraBold" pitchFamily="2" charset="0"/>
      <p:bold r:id="rId57"/>
    </p:embeddedFont>
    <p:embeddedFont>
      <p:font typeface="Dosis Medium" pitchFamily="2" charset="0"/>
      <p:regular r:id="rId58"/>
      <p:bold r:id="rId59"/>
    </p:embeddedFont>
    <p:embeddedFont>
      <p:font typeface="Dosis SemiBold" pitchFamily="2" charset="0"/>
      <p:regular r:id="rId60"/>
      <p:bold r:id="rId61"/>
    </p:embeddedFont>
    <p:embeddedFont>
      <p:font typeface="Mistral" panose="03090702030407020403" pitchFamily="66" charset="0"/>
      <p:regular r:id="rId6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39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02467"/>
    <a:srgbClr val="E9E8E8"/>
    <a:srgbClr val="E13B82"/>
    <a:srgbClr val="424D7B"/>
    <a:srgbClr val="00ACA4"/>
    <a:srgbClr val="565F88"/>
    <a:srgbClr val="E84234"/>
    <a:srgbClr val="F26553"/>
    <a:srgbClr val="FEF1E3"/>
    <a:srgbClr val="00A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7" autoAdjust="0"/>
    <p:restoredTop sz="94620" autoAdjust="0"/>
  </p:normalViewPr>
  <p:slideViewPr>
    <p:cSldViewPr snapToGrid="0">
      <p:cViewPr varScale="1">
        <p:scale>
          <a:sx n="96" d="100"/>
          <a:sy n="96" d="100"/>
        </p:scale>
        <p:origin x="917" y="62"/>
      </p:cViewPr>
      <p:guideLst>
        <p:guide pos="5239"/>
        <p:guide pos="453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font" Target="fonts/font1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font" Target="fonts/font4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7.fntdata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2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5.fntdata"/><Relationship Id="rId67" Type="http://schemas.microsoft.com/office/2018/10/relationships/authors" Target="author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3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6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1F854F-C2FC-AF4D-25B0-67E7B33097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b="4691"/>
          <a:stretch>
            <a:fillRect/>
          </a:stretch>
        </p:blipFill>
        <p:spPr>
          <a:xfrm>
            <a:off x="0" y="3048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3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id="{D8A3F1A0-5401-5371-C464-CD8FCF11AD6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48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1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02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78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49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5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49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38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1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514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1845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07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695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77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4115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638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139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983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200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47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70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39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582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3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7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2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4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7.xm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59.png"/><Relationship Id="rId4" Type="http://schemas.openxmlformats.org/officeDocument/2006/relationships/image" Target="../media/image430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6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1.xml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59.png"/><Relationship Id="rId4" Type="http://schemas.openxmlformats.org/officeDocument/2006/relationships/image" Target="../media/image4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34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80FBDD-FEF2-45C5-A5F0-18233153D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 oiseau – Une chemise – Un arrosoir – Une rose – Le gazon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Une valise.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oiseau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chemise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arrosoir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valise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rose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FR" dirty="0">
                <a:latin typeface="Dosis SemiBold" pitchFamily="2" charset="0"/>
              </a:rPr>
              <a:t> gazon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D57F339-940D-46D3-9751-35E8BA553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97" y="4230753"/>
            <a:ext cx="1692000" cy="19482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9647EC3-98C3-4911-B3F0-4C50C911A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65" y="4230754"/>
            <a:ext cx="1692000" cy="19482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5C1B15B-B91D-41CF-AB7E-D13C63870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78" y="1836165"/>
            <a:ext cx="1692000" cy="19482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082148-79FD-4402-846C-AD02E2628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2" y="1836166"/>
            <a:ext cx="1692000" cy="194822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7F146C4-55A6-417B-8365-349D9684F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54" y="1836513"/>
            <a:ext cx="1692000" cy="19482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F673239-9DB0-47A1-9506-140AB3CDD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2" y="4195517"/>
            <a:ext cx="1692000" cy="1948225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924974E5-187E-45C0-BAA7-E8BDE13C0E0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C6EE642-A508-4388-8633-6E57EFE29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834F7D-4B03-4EB7-B8FA-84A6E309C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2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2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56E0CAE-2D4E-4E97-BFCD-7DFDD9720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28139B-5D7F-4316-9BF3-998A35176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97" y="4230753"/>
            <a:ext cx="1692000" cy="19482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D5B1CD-8D6C-4597-B37C-48F4A087D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65" y="4230754"/>
            <a:ext cx="1692000" cy="19482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272E4A-EC4A-4967-8C83-FF66AD233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78" y="1836165"/>
            <a:ext cx="1692000" cy="1948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81A35C-7007-4077-B69B-4ECBA0E6B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2" y="1836166"/>
            <a:ext cx="1692000" cy="19482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2D5F09-EB5A-450D-8A69-4388CB6DA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54" y="1836513"/>
            <a:ext cx="1692000" cy="19482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37850F-6D3E-447E-859D-670E3D26CE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2" y="4195517"/>
            <a:ext cx="1692000" cy="19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poser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ADP1 N2 S2 ">
            <a:hlinkClick r:id="" action="ppaction://media"/>
            <a:extLst>
              <a:ext uri="{FF2B5EF4-FFF2-40B4-BE49-F238E27FC236}">
                <a16:creationId xmlns:a16="http://schemas.microsoft.com/office/drawing/2014/main" id="{D42C72C4-1C52-9929-DBD6-7268E47FA08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90788"/>
            <a:ext cx="7559675" cy="3297237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49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706F5-3B87-1B99-7881-311EC6FC2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FB5D4C-167E-19E1-FA6B-05F881B9CC7D}"/>
              </a:ext>
            </a:extLst>
          </p:cNvPr>
          <p:cNvSpPr/>
          <p:nvPr/>
        </p:nvSpPr>
        <p:spPr>
          <a:xfrm>
            <a:off x="1385430" y="2561613"/>
            <a:ext cx="6671942" cy="2247454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7FDF37-A65C-D5D9-DF90-789ED736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poser les questions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Répétons ensemble.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A1CACB5-ECD5-BA33-3C85-5FD4CE1B481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144DD67-65E6-49EA-FB64-546E6A418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E866B9-882C-ACC2-E014-BFB728FF1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4060EDFB-397B-28F2-F770-D8F6CF9BA3CF}"/>
              </a:ext>
            </a:extLst>
          </p:cNvPr>
          <p:cNvSpPr txBox="1"/>
          <p:nvPr/>
        </p:nvSpPr>
        <p:spPr>
          <a:xfrm>
            <a:off x="1525836" y="2854019"/>
            <a:ext cx="6531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Qu’est-ce que tu fais avec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ta famille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avec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tes amis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52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279A886-0C1F-A12B-8761-0B7FED76319C}"/>
              </a:ext>
            </a:extLst>
          </p:cNvPr>
          <p:cNvSpPr/>
          <p:nvPr/>
        </p:nvSpPr>
        <p:spPr>
          <a:xfrm>
            <a:off x="699426" y="3429000"/>
            <a:ext cx="2406381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836512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votre tour. Qui veut poser la question en français ?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852" y="217892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899483" y="3604490"/>
            <a:ext cx="2130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rgbClr val="445C80"/>
                </a:solidFill>
                <a:latin typeface="Dosis SemiBold" pitchFamily="2" charset="0"/>
              </a:rPr>
              <a:t>Qu’est-ce que tu fais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2000" b="1" dirty="0">
                <a:solidFill>
                  <a:srgbClr val="445C80"/>
                </a:solidFill>
                <a:latin typeface="Dosis SemiBold" pitchFamily="2" charset="0"/>
              </a:rPr>
              <a:t>avec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______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AAD5435-0F1C-4AB0-8A72-EA5FA181BA7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993" y="4608443"/>
            <a:ext cx="928405" cy="11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80826" y="2843448"/>
            <a:ext cx="4887827" cy="325855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B4048EA-C603-3C4B-FCD6-9FD29F5E8322}"/>
              </a:ext>
            </a:extLst>
          </p:cNvPr>
          <p:cNvSpPr/>
          <p:nvPr/>
        </p:nvSpPr>
        <p:spPr>
          <a:xfrm>
            <a:off x="5764306" y="3463824"/>
            <a:ext cx="2575653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poser la question en français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8DEE68-5807-4D4B-906B-964C03D14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6505">
            <a:off x="5044996" y="2080548"/>
            <a:ext cx="1219370" cy="108600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289FB33-3D09-4FA2-A273-73621C6F563E}"/>
              </a:ext>
            </a:extLst>
          </p:cNvPr>
          <p:cNvSpPr txBox="1"/>
          <p:nvPr/>
        </p:nvSpPr>
        <p:spPr>
          <a:xfrm>
            <a:off x="6071698" y="3660953"/>
            <a:ext cx="1960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Qu’est-ce que tu fais avec _______ 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7A6D35F-3DDB-4880-833F-216DC54BB6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904" y="4690611"/>
            <a:ext cx="1032455" cy="115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pose la question à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352195" y="3847795"/>
            <a:ext cx="2616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 </a:t>
            </a:r>
            <a:r>
              <a:rPr lang="fr-FR" sz="2000" b="1" dirty="0">
                <a:solidFill>
                  <a:srgbClr val="445C80"/>
                </a:solidFill>
                <a:latin typeface="Dosis SemiBold" pitchFamily="2" charset="0"/>
              </a:rPr>
              <a:t> Qu’est-ce que tu fais  avec _________ ?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092FB28-B074-4016-A096-09346620A126}"/>
              </a:ext>
            </a:extLst>
          </p:cNvPr>
          <p:cNvSpPr txBox="1"/>
          <p:nvPr/>
        </p:nvSpPr>
        <p:spPr>
          <a:xfrm>
            <a:off x="6422490" y="3847795"/>
            <a:ext cx="212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8D6F91"/>
                </a:solidFill>
                <a:latin typeface="Dosis SemiBold" pitchFamily="2" charset="0"/>
              </a:rPr>
              <a:t>Qu’est-ce que tu fais avec _________ ?</a:t>
            </a:r>
          </a:p>
        </p:txBody>
      </p:sp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Poser la question : « Qu’est-ce que tu fais avec ta famille ?  »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des graphèmes (s = z)  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3818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1DD40-054A-528A-8462-7044DD136166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53">
            <a:extLst>
              <a:ext uri="{FF2B5EF4-FFF2-40B4-BE49-F238E27FC236}">
                <a16:creationId xmlns:a16="http://schemas.microsoft.com/office/drawing/2014/main" id="{907FE046-5696-C52D-8AF7-1B1048345393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386091-248F-0AF0-716E-499B747E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17" y="3477125"/>
            <a:ext cx="6254069" cy="14461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CB9F6EE-46D2-DD08-C94A-D892BC9EE5B8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15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2A10B64-20BD-651A-DC75-1E1F65DC1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03858"/>
            <a:ext cx="540000" cy="540000"/>
          </a:xfrm>
          <a:prstGeom prst="rect">
            <a:avLst/>
          </a:prstGeom>
          <a:noFill/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395960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des graphèmes (s = z)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FD18D97-4F54-0E99-EBE3-1DD3290C468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C0F2F7-2FDC-7FD1-02A2-1CCCA48D72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D59273-7495-8C69-A272-F8CFED3AEBF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53">
              <a:extLst>
                <a:ext uri="{FF2B5EF4-FFF2-40B4-BE49-F238E27FC236}">
                  <a16:creationId xmlns:a16="http://schemas.microsoft.com/office/drawing/2014/main" id="{DE6F9AD4-3D56-1FFE-9D4C-3B82EF9134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141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apprendre différentes façons de lire la lettre  s. Soyez attentifs.</a:t>
            </a:r>
            <a:endParaRPr lang="fr-FR" dirty="0"/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CE3F7E-9242-42C6-E679-D27AD3FD55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B62CCD5-9959-E7BB-342C-7F16E2C498C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4EA5794-3DBA-943E-D32F-D3727C3D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165F4EA-60B0-96C5-A79E-E6632B9EA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générée">
            <a:extLst>
              <a:ext uri="{FF2B5EF4-FFF2-40B4-BE49-F238E27FC236}">
                <a16:creationId xmlns:a16="http://schemas.microsoft.com/office/drawing/2014/main" id="{29DC821D-BCD6-4B0A-A861-8D1EEE8005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id="{21A8927E-D3C1-E300-60C5-B06CCC12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A95A951-1197-D246-0B5F-C2621AD67A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62F291F-99D3-0A84-EFD6-12BAF1B8D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7" y="6110355"/>
            <a:ext cx="812539" cy="812539"/>
          </a:xfrm>
          <a:prstGeom prst="rect">
            <a:avLst/>
          </a:prstGeom>
        </p:spPr>
      </p:pic>
      <p:pic>
        <p:nvPicPr>
          <p:cNvPr id="5" name="lecture s=z N23 S2">
            <a:hlinkClick r:id="" action="ppaction://media"/>
            <a:extLst>
              <a:ext uri="{FF2B5EF4-FFF2-40B4-BE49-F238E27FC236}">
                <a16:creationId xmlns:a16="http://schemas.microsoft.com/office/drawing/2014/main" id="{1073DC11-BB9A-2316-FB1A-7B1FB3684C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783" y="1941378"/>
            <a:ext cx="7286434" cy="409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16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9E6B5CA-39CD-6825-2950-4FD13D32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: « s = z ».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1F55E95-1923-1BD9-7590-355C1EE52FF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54D4B4D-D289-D5A2-9927-F2943D508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7DE250-9CD7-0FA7-248B-6A1FAFD41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DF1B9D4-69C6-0182-69CF-A053C7996D00}"/>
              </a:ext>
            </a:extLst>
          </p:cNvPr>
          <p:cNvSpPr txBox="1"/>
          <p:nvPr/>
        </p:nvSpPr>
        <p:spPr>
          <a:xfrm>
            <a:off x="1152000" y="2767280"/>
            <a:ext cx="6839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0" b="1" dirty="0">
                <a:solidFill>
                  <a:srgbClr val="424D7B"/>
                </a:solidFill>
                <a:latin typeface="Dosis SemiBold" pitchFamily="2" charset="0"/>
              </a:rPr>
              <a:t>s   =  z  </a:t>
            </a:r>
          </a:p>
        </p:txBody>
      </p:sp>
    </p:spTree>
    <p:extLst>
      <p:ext uri="{BB962C8B-B14F-4D97-AF65-F5344CB8AC3E}">
        <p14:creationId xmlns:p14="http://schemas.microsoft.com/office/powerpoint/2010/main" val="42080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 z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00ACA4"/>
                </a:solidFill>
                <a:latin typeface="Dosis" pitchFamily="2" charset="0"/>
              </a:rPr>
              <a:t>s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27287A-7918-4BEB-802F-05004CCC4AF4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ase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usé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asi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sé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5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1C926-4E02-0A09-036F-3C1E180D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B88253F-E0EE-2C50-00DE-EC73DAC0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0ED1CF0-4CE7-85F2-E677-3CFB112C1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D17079D-A405-4384-88EF-9BF59A0E8C4E}"/>
              </a:ext>
            </a:extLst>
          </p:cNvPr>
          <p:cNvGrpSpPr/>
          <p:nvPr/>
        </p:nvGrpSpPr>
        <p:grpSpPr>
          <a:xfrm>
            <a:off x="586298" y="3082817"/>
            <a:ext cx="7971405" cy="692365"/>
            <a:chOff x="1168584" y="3110203"/>
            <a:chExt cx="7971405" cy="69236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389C88D-C40C-4C29-88B6-2A7CC93CFA59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17EB9A66-7416-4CFC-A86A-ABABC7722C5C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ai</a:t>
                </a: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CB6C3A-88D9-4C66-8FA8-0E2370027C1F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usé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41B2BF4B-CAE2-49E2-BD17-ADBC9300656F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pr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D18E1DAD-DAF6-41E5-9902-B087D225F476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ei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B6CDC900-5DD8-4448-8FC3-47EACEFE18FF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u</a:t>
                </a: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si</a:t>
                </a: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0E0D03F-FAC7-4DB0-9B15-673A21B1EFF9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gr</a:t>
                </a: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039CB81-394A-4013-8228-026FEFD36B2E}"/>
                </a:ext>
              </a:extLst>
            </p:cNvPr>
            <p:cNvSpPr/>
            <p:nvPr/>
          </p:nvSpPr>
          <p:spPr>
            <a:xfrm>
              <a:off x="8156028" y="312014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7112-4B55-1114-9496-947F7C01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A43639-FC3F-A4EC-0137-2904D46A0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9FE988-4253-2170-CB20-B958CBB5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33114F2-1027-47EE-983B-A318EF513A19}"/>
              </a:ext>
            </a:extLst>
          </p:cNvPr>
          <p:cNvGrpSpPr/>
          <p:nvPr/>
        </p:nvGrpSpPr>
        <p:grpSpPr>
          <a:xfrm>
            <a:off x="586296" y="3087787"/>
            <a:ext cx="7971407" cy="682426"/>
            <a:chOff x="1168584" y="3110203"/>
            <a:chExt cx="7971407" cy="68242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0A2488B-DC4C-46A6-841B-FFDB00D44A6C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67800487-F5C4-45AF-AE49-E9A3B0414146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et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057D28-9FD0-4C96-A478-488B16009791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oi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0CA5AC2B-B7FF-4AB1-85DA-CA4CFE1E0667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aise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AEC06D98-8DFB-4CB6-80B4-41D846647A8C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ai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82C5591C-37B1-46A3-B9C7-C6740CA9FAE0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42073540-852A-4137-AEB9-D7CE20E2451F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ase</a:t>
                </a: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4D936ED-393E-47F7-9D3D-6F43FFF87875}"/>
                </a:ext>
              </a:extLst>
            </p:cNvPr>
            <p:cNvSpPr/>
            <p:nvPr/>
          </p:nvSpPr>
          <p:spPr>
            <a:xfrm>
              <a:off x="8156030" y="311020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9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61003-5CE1-2348-C6A4-D517D649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105B5E2-80B9-8071-855C-F77D0640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votre livret à la page 62.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E2AE176-B015-68E7-B711-B29DC4C98C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62938A5-8B9C-39CF-651B-722838F2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DDFA69-FBDD-6E6A-4976-DE502E49D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2002619-5D74-4213-B827-DE4D3DAFD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71" y="1715714"/>
            <a:ext cx="3224658" cy="49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Qui veut expliquer la consigne ?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6421CD-D269-A6CF-4763-8677358CD44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D788BA2-2550-EC40-715A-C5312618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D6886D1-F02B-B055-1888-BC2B6C2FD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2A114DF-C9AF-4D69-B52B-EDA5BDBE1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67" y="1615550"/>
            <a:ext cx="3122898" cy="4790094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986C039-0B11-4A5C-8BD0-389B8E14323F}"/>
              </a:ext>
            </a:extLst>
          </p:cNvPr>
          <p:cNvSpPr/>
          <p:nvPr/>
        </p:nvSpPr>
        <p:spPr>
          <a:xfrm>
            <a:off x="3111667" y="2375555"/>
            <a:ext cx="3122898" cy="6759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790E-193A-482D-F5DC-DAA9E966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AA40599-C3EF-D46F-531F-6797C80B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vous allez travailler en binômes. Comparez et discutez vos réponses avec votre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797614D-AA1C-14F5-840B-237B5BF2844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926093A-9096-3DD6-2083-FCEAAC6CF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6AD3B02-86CE-40C0-D94A-BE0AFF24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D6B7F70-2B51-DFA7-769A-4422D6EFAA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439970" y="2802801"/>
            <a:ext cx="2934010" cy="2250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114938-391B-4096-9022-85480D2580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7" t="16168" r="11714" b="70373"/>
          <a:stretch/>
        </p:blipFill>
        <p:spPr>
          <a:xfrm>
            <a:off x="851834" y="2881631"/>
            <a:ext cx="4442891" cy="923046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31FD024-DB59-478F-9E52-86D2257A9F09}"/>
              </a:ext>
            </a:extLst>
          </p:cNvPr>
          <p:cNvSpPr/>
          <p:nvPr/>
        </p:nvSpPr>
        <p:spPr>
          <a:xfrm>
            <a:off x="817318" y="2881631"/>
            <a:ext cx="4477408" cy="9641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6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169DA7B-4674-4A95-870F-5B69672AA8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8613" b="7585"/>
          <a:stretch>
            <a:fillRect/>
          </a:stretch>
        </p:blipFill>
        <p:spPr>
          <a:xfrm>
            <a:off x="442761" y="692504"/>
            <a:ext cx="818148" cy="923046"/>
          </a:xfrm>
          <a:prstGeom prst="ellipse">
            <a:avLst/>
          </a:prstGeom>
        </p:spPr>
      </p:pic>
      <p:pic>
        <p:nvPicPr>
          <p:cNvPr id="2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725A6F7-5ED8-4E41-9A44-65D5B3D16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0" r="56840" b="22619"/>
          <a:stretch>
            <a:fillRect/>
          </a:stretch>
        </p:blipFill>
        <p:spPr>
          <a:xfrm>
            <a:off x="113769" y="634753"/>
            <a:ext cx="475067" cy="74657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96CB388-E013-4104-A258-628B8C5187F8}"/>
              </a:ext>
            </a:extLst>
          </p:cNvPr>
          <p:cNvGrpSpPr/>
          <p:nvPr/>
        </p:nvGrpSpPr>
        <p:grpSpPr>
          <a:xfrm>
            <a:off x="588837" y="2455986"/>
            <a:ext cx="7816302" cy="3058694"/>
            <a:chOff x="588837" y="2455986"/>
            <a:chExt cx="7816302" cy="305869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19F2D7B-050C-4B91-8916-B66C8E648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7" t="16168" r="11714" b="70373"/>
            <a:stretch/>
          </p:blipFill>
          <p:spPr>
            <a:xfrm>
              <a:off x="588837" y="2455986"/>
              <a:ext cx="7816302" cy="3058694"/>
            </a:xfrm>
            <a:prstGeom prst="rect">
              <a:avLst/>
            </a:prstGeom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D7A71734-E8AC-4B54-9F80-186BC5E5B93A}"/>
                </a:ext>
              </a:extLst>
            </p:cNvPr>
            <p:cNvSpPr/>
            <p:nvPr/>
          </p:nvSpPr>
          <p:spPr>
            <a:xfrm>
              <a:off x="829559" y="3563332"/>
              <a:ext cx="226243" cy="499621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968F35F7-F3B7-4A22-A927-6335A29E2AAA}"/>
                </a:ext>
              </a:extLst>
            </p:cNvPr>
            <p:cNvSpPr/>
            <p:nvPr/>
          </p:nvSpPr>
          <p:spPr>
            <a:xfrm>
              <a:off x="2198017" y="3563332"/>
              <a:ext cx="226243" cy="49176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D23BB7E4-E878-4F15-819B-18506B7A2B5C}"/>
                </a:ext>
              </a:extLst>
            </p:cNvPr>
            <p:cNvSpPr/>
            <p:nvPr/>
          </p:nvSpPr>
          <p:spPr>
            <a:xfrm>
              <a:off x="2934879" y="3563332"/>
              <a:ext cx="226243" cy="49176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B0F95EF-DA67-4F7D-ABF1-162E8FAB35A7}"/>
                </a:ext>
              </a:extLst>
            </p:cNvPr>
            <p:cNvSpPr/>
            <p:nvPr/>
          </p:nvSpPr>
          <p:spPr>
            <a:xfrm>
              <a:off x="3671741" y="3563332"/>
              <a:ext cx="226243" cy="49176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594DBC7-1A05-4B9B-8368-29A0C3EFE0B5}"/>
                </a:ext>
              </a:extLst>
            </p:cNvPr>
            <p:cNvSpPr/>
            <p:nvPr/>
          </p:nvSpPr>
          <p:spPr>
            <a:xfrm>
              <a:off x="5075335" y="3563332"/>
              <a:ext cx="226243" cy="49176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51167EFD-1A87-4BD0-9F95-B8B7DEB1B271}"/>
                </a:ext>
              </a:extLst>
            </p:cNvPr>
            <p:cNvSpPr/>
            <p:nvPr/>
          </p:nvSpPr>
          <p:spPr>
            <a:xfrm>
              <a:off x="7047109" y="3542273"/>
              <a:ext cx="226243" cy="49176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CFB07FAD-5C90-4CE7-BCA4-590995BEA3D6}"/>
                </a:ext>
              </a:extLst>
            </p:cNvPr>
            <p:cNvSpPr/>
            <p:nvPr/>
          </p:nvSpPr>
          <p:spPr>
            <a:xfrm>
              <a:off x="5756637" y="3542273"/>
              <a:ext cx="226243" cy="49176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18377A8-ED87-4AB8-AC50-2EB2C1948CDE}"/>
                </a:ext>
              </a:extLst>
            </p:cNvPr>
            <p:cNvSpPr/>
            <p:nvPr/>
          </p:nvSpPr>
          <p:spPr>
            <a:xfrm>
              <a:off x="2090609" y="4403768"/>
              <a:ext cx="226243" cy="49176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F537D7B8-3B7F-4558-AE9A-D5CA219DC10F}"/>
                </a:ext>
              </a:extLst>
            </p:cNvPr>
            <p:cNvSpPr/>
            <p:nvPr/>
          </p:nvSpPr>
          <p:spPr>
            <a:xfrm>
              <a:off x="3053714" y="4403768"/>
              <a:ext cx="226243" cy="49176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7425276-0A8E-4EA6-A3B8-C4858602E573}"/>
                </a:ext>
              </a:extLst>
            </p:cNvPr>
            <p:cNvSpPr/>
            <p:nvPr/>
          </p:nvSpPr>
          <p:spPr>
            <a:xfrm>
              <a:off x="6469930" y="4406911"/>
              <a:ext cx="226243" cy="49176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0ABBCB8-26E1-4C7F-8303-3D227732CE14}"/>
                </a:ext>
              </a:extLst>
            </p:cNvPr>
            <p:cNvSpPr/>
            <p:nvPr/>
          </p:nvSpPr>
          <p:spPr>
            <a:xfrm>
              <a:off x="7047109" y="4403768"/>
              <a:ext cx="226243" cy="49176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207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des graphèmes  (s = z)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Poser la question : « Qu’est-ce que tu fais avec ta famille ?  » </a:t>
            </a:r>
            <a:endParaRPr lang="fr-MA" sz="1400" dirty="0"/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BBFE6241-3026-2F81-6968-41A8BAAC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41DF7D4-06FF-49B4-564F-3062F64D9E5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947D42-3283-A7B7-5411-DB01DA09A80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4053D5-8355-C0A4-6EE0-7FA8A9FDFB6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6FCDF0C3-19F7-DAFA-CBBC-75C8D0753F6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7FFC25E-F031-BF41-858D-B38AFCC9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47" y="4981395"/>
            <a:ext cx="6415249" cy="14266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7BF1CE-DD39-BE66-EC09-257F2C06C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797" y="5694739"/>
            <a:ext cx="2696837" cy="495369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09" y="553416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des graphèmes  (s = z)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13168"/>
            <a:ext cx="540000" cy="540000"/>
          </a:xfrm>
        </p:spPr>
      </p:pic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les sons « s = z ». 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B08126D7-9DE3-8132-4816-018D3A36C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76375"/>
            <a:ext cx="4565583" cy="304372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8956C94-909F-E36A-BEE8-57D5E83A94C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6C588BC-3529-2AB2-7E57-9BB68C1B8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9AAAE2-1D0E-D8D9-7185-AD76953BF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F435288-5949-07DA-5D6D-82338074FE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89BA62F-55A8-4DE2-DE45-818331D984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79FF2E1-01CD-1BC4-473F-C3FB1775E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F833D4-E3EA-32FA-1369-68F1C487C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chemise». Le son « z » s’écrit avec la lettre s.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8636BE-A5A5-3D0E-57FA-2BE56F5443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3960000" cy="662104"/>
          </a:xfrm>
        </p:spPr>
        <p:txBody>
          <a:bodyPr/>
          <a:lstStyle/>
          <a:p>
            <a:r>
              <a:rPr lang="fr-FR" sz="6600" b="0" dirty="0">
                <a:solidFill>
                  <a:srgbClr val="424D7B"/>
                </a:solidFill>
                <a:latin typeface="Dosis SemiBold" pitchFamily="2" charset="0"/>
              </a:rPr>
              <a:t>chemi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e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F5E812D8-27E1-9019-0FBD-6C401746333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E20103F-5812-6DF1-79BF-2004ABD3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8CB00B-A91A-3D24-60B4-5EEF6DC39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3EC6296-EAC8-D633-EB10-C5C8EE643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19" y="2403882"/>
            <a:ext cx="2169803" cy="24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5B7780B-E25D-E90B-D121-AE4D875CB5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57A4BEDF-3D2B-4229-BE87-0078594700D4}"/>
              </a:ext>
            </a:extLst>
          </p:cNvPr>
          <p:cNvSpPr txBox="1">
            <a:spLocks/>
          </p:cNvSpPr>
          <p:nvPr/>
        </p:nvSpPr>
        <p:spPr>
          <a:xfrm>
            <a:off x="4572000" y="3429000"/>
            <a:ext cx="396000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6600" b="0" dirty="0" err="1">
                <a:solidFill>
                  <a:srgbClr val="424D7B"/>
                </a:solidFill>
                <a:latin typeface="Dosis SemiBold" pitchFamily="2" charset="0"/>
              </a:rPr>
              <a:t>chemi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___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D2E767-0026-3CF7-3946-92CADFA28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19" y="2403882"/>
            <a:ext cx="2169803" cy="24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488F8-6C66-EDE3-D8AD-86FEBF6A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E21DE-2E6C-1BB9-E190-0B535BFC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6148BD1-7F39-B6F8-C46B-09889504C2C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18841D2-2A06-8A49-2216-D1DDF6EE193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20F5857-1E1B-CB26-E538-8EF542CAF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355CA0C-28F5-BF79-3F95-CCA9DCE6A9D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106CB8C-EE33-797A-1DE6-E1B8F8A35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5D1CC7E-23D1-799B-A97C-C60704F14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2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D53F3-6764-05D4-ECA3-A876337B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8048A-BEBF-8449-669C-31BAEA3D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02B2182-2F51-8625-BD57-9A75E1790CB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2E32AA3-7D05-B972-57BF-AB5844059B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9906A1A8-C6A0-44AC-A702-359BEC1D28C7}"/>
              </a:ext>
            </a:extLst>
          </p:cNvPr>
          <p:cNvSpPr txBox="1">
            <a:spLocks/>
          </p:cNvSpPr>
          <p:nvPr/>
        </p:nvSpPr>
        <p:spPr>
          <a:xfrm>
            <a:off x="4572000" y="3429000"/>
            <a:ext cx="396000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200" b="0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37EB5604-A3A4-4EF5-8E31-E30223D482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4400" y="3581400"/>
            <a:ext cx="3960000" cy="662104"/>
          </a:xfrm>
        </p:spPr>
        <p:txBody>
          <a:bodyPr/>
          <a:lstStyle/>
          <a:p>
            <a:r>
              <a:rPr lang="fr-FR" sz="6600" b="0" dirty="0">
                <a:solidFill>
                  <a:srgbClr val="424D7B"/>
                </a:solidFill>
                <a:latin typeface="Dosis SemiBold" pitchFamily="2" charset="0"/>
              </a:rPr>
              <a:t>chemi</a:t>
            </a:r>
            <a:r>
              <a:rPr lang="fr-FR" sz="6600" b="0" dirty="0">
                <a:solidFill>
                  <a:srgbClr val="00ACA4"/>
                </a:solidFill>
                <a:latin typeface="Dosis SemiBold" pitchFamily="2" charset="0"/>
              </a:rPr>
              <a:t>s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746198-2A31-5CC6-39C6-436F177A6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19" y="2403882"/>
            <a:ext cx="2169803" cy="24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gazon. Le son « z » s’écrit avec la lettre 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Ga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z</a:t>
            </a:r>
            <a:r>
              <a:rPr lang="fr-FR" sz="7200" b="0" dirty="0">
                <a:latin typeface="Dosis SemiBold" pitchFamily="2" charset="0"/>
              </a:rPr>
              <a:t>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72668E-292C-1E5F-8295-25C7E9647B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655528"/>
            <a:ext cx="2194157" cy="25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F398156E-DDB6-46A2-B7DB-77113CE7E385}"/>
              </a:ext>
            </a:extLst>
          </p:cNvPr>
          <p:cNvSpPr txBox="1">
            <a:spLocks/>
          </p:cNvSpPr>
          <p:nvPr/>
        </p:nvSpPr>
        <p:spPr>
          <a:xfrm>
            <a:off x="4412945" y="3429000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b="0" dirty="0">
                <a:latin typeface="Dosis SemiBold" pitchFamily="2" charset="0"/>
              </a:rPr>
              <a:t>Ga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___ </a:t>
            </a:r>
            <a:r>
              <a:rPr lang="fr-FR" sz="7200" b="0" dirty="0">
                <a:latin typeface="Dosis SemiBold" pitchFamily="2" charset="0"/>
              </a:rPr>
              <a:t>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CF9991-8D64-3E3F-0D90-FE726538A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655528"/>
            <a:ext cx="2194157" cy="25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07AB067-3286-C8C0-0B4D-38D8EF0697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9E59872-4483-D82C-866E-F7354DC4F9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8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373BA01-B8CD-51CB-1E7E-A9BF23658D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E9C1B584-8156-4A15-A62C-E1D038A6D87E}"/>
              </a:ext>
            </a:extLst>
          </p:cNvPr>
          <p:cNvSpPr txBox="1">
            <a:spLocks/>
          </p:cNvSpPr>
          <p:nvPr/>
        </p:nvSpPr>
        <p:spPr>
          <a:xfrm>
            <a:off x="4412945" y="3460722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b="0" dirty="0">
                <a:latin typeface="Dosis SemiBold" pitchFamily="2" charset="0"/>
              </a:rPr>
              <a:t>Ga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z</a:t>
            </a:r>
            <a:r>
              <a:rPr lang="fr-FR" sz="7200" b="0" dirty="0">
                <a:latin typeface="Dosis SemiBold" pitchFamily="2" charset="0"/>
              </a:rPr>
              <a:t>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AB81A7-473D-EC7A-6D60-97D4DF495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655528"/>
            <a:ext cx="2194157" cy="25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3A1DDA2-11DC-4015-9E76-C62447B15107}"/>
              </a:ext>
            </a:extLst>
          </p:cNvPr>
          <p:cNvGrpSpPr/>
          <p:nvPr/>
        </p:nvGrpSpPr>
        <p:grpSpPr>
          <a:xfrm>
            <a:off x="3637109" y="2480553"/>
            <a:ext cx="3284418" cy="3312000"/>
            <a:chOff x="1263112" y="150829"/>
            <a:chExt cx="8920412" cy="6858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F941B96-95DF-48D3-95A3-695D1C947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112" y="150829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33DDA9D-0DA2-475E-8600-48DC3EEEA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2456" y="150829"/>
              <a:ext cx="4471068" cy="6858000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19FA57E2-4369-414C-8940-444F7F97E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17" y="2480553"/>
            <a:ext cx="1834225" cy="331200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8F26E53-CA66-45FA-B912-449AB51D1512}"/>
              </a:ext>
            </a:extLst>
          </p:cNvPr>
          <p:cNvGrpSpPr/>
          <p:nvPr/>
        </p:nvGrpSpPr>
        <p:grpSpPr>
          <a:xfrm>
            <a:off x="336601" y="2480553"/>
            <a:ext cx="3284418" cy="3312000"/>
            <a:chOff x="-4245254" y="182880"/>
            <a:chExt cx="8918318" cy="686122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7833BFD-086A-4AA4-8836-37075C67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45254" y="182880"/>
              <a:ext cx="4471068" cy="6858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CAEF237-B3C8-4CFC-800A-B61AF3E59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96" y="186109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64.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2EF51F-0DF1-9B61-B1F1-181CDB0F637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D56DFEF-7137-D082-2558-93D3A028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62B03E2-55DB-D2EF-E330-25605E51D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DBDCE94-CFFE-4B29-9D96-F663C0FC5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38" y="1624585"/>
            <a:ext cx="3189123" cy="489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D777782-649C-4B2B-B71C-6A9619EEB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31" y="2729839"/>
            <a:ext cx="4225381" cy="16845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Je vais expliquer la consigne et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7034357-F5D7-AA5B-9E68-144310622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66" y="2123712"/>
            <a:ext cx="3006113" cy="3006113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D0B5543-74E9-471E-8B91-78E78CB3AD17}"/>
              </a:ext>
            </a:extLst>
          </p:cNvPr>
          <p:cNvSpPr/>
          <p:nvPr/>
        </p:nvSpPr>
        <p:spPr>
          <a:xfrm>
            <a:off x="617493" y="2729839"/>
            <a:ext cx="4590155" cy="16845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1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BDE4410-2C85-36FB-DB4D-AE8488C9013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8FE3F3-5CEF-E26A-FB54-C97D9B83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0AF2237-7FDF-01CF-0043-F2129871E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43DE4A8-1BF5-4965-B017-506C58663730}"/>
              </a:ext>
            </a:extLst>
          </p:cNvPr>
          <p:cNvGrpSpPr/>
          <p:nvPr/>
        </p:nvGrpSpPr>
        <p:grpSpPr>
          <a:xfrm>
            <a:off x="756000" y="2161818"/>
            <a:ext cx="7632000" cy="3312000"/>
            <a:chOff x="409757" y="2256086"/>
            <a:chExt cx="8307755" cy="3312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689E73D-97FC-4DA4-819B-35D1890F8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757" y="2256086"/>
              <a:ext cx="8307755" cy="331200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E74B7FC-CF69-4C45-90A0-389A8A0E1A4F}"/>
                </a:ext>
              </a:extLst>
            </p:cNvPr>
            <p:cNvSpPr txBox="1"/>
            <p:nvPr/>
          </p:nvSpPr>
          <p:spPr>
            <a:xfrm>
              <a:off x="2262434" y="4783587"/>
              <a:ext cx="37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  <a:latin typeface="Dosis SemiBold" pitchFamily="2" charset="0"/>
                </a:rPr>
                <a:t>s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5990C43-813F-40BC-9464-CFB72E407673}"/>
                </a:ext>
              </a:extLst>
            </p:cNvPr>
            <p:cNvSpPr txBox="1"/>
            <p:nvPr/>
          </p:nvSpPr>
          <p:spPr>
            <a:xfrm>
              <a:off x="7592142" y="4783585"/>
              <a:ext cx="37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  <a:latin typeface="Dosis SemiBold" pitchFamily="2" charset="0"/>
                </a:rPr>
                <a:t>z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0C29B45-3E15-412F-A939-E28822165A6C}"/>
                </a:ext>
              </a:extLst>
            </p:cNvPr>
            <p:cNvSpPr txBox="1"/>
            <p:nvPr/>
          </p:nvSpPr>
          <p:spPr>
            <a:xfrm>
              <a:off x="5115824" y="4783586"/>
              <a:ext cx="377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00000"/>
                  </a:solidFill>
                  <a:latin typeface="Dosis SemiBold" pitchFamily="2" charset="0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61D264-138F-779B-378B-8BABAFBD5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2A8F124B-1ACA-2A4F-B73F-637A10D03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1" name="majd_wave">
            <a:hlinkClick r:id="" action="ppaction://media"/>
            <a:extLst>
              <a:ext uri="{FF2B5EF4-FFF2-40B4-BE49-F238E27FC236}">
                <a16:creationId xmlns:a16="http://schemas.microsoft.com/office/drawing/2014/main" id="{9FFD65ED-C090-0BEA-8460-79F862CD21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5387" y="2362199"/>
            <a:ext cx="1996613" cy="35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00" y="1119413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69163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A0C4F78-66B1-85DB-62FE-AB32821E248D}"/>
              </a:ext>
            </a:extLst>
          </p:cNvPr>
          <p:cNvSpPr/>
          <p:nvPr/>
        </p:nvSpPr>
        <p:spPr>
          <a:xfrm>
            <a:off x="828000" y="3797892"/>
            <a:ext cx="3420000" cy="889829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814762" y="3867307"/>
            <a:ext cx="3613238" cy="810588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Oral – Acte de parole</a:t>
            </a:r>
          </a:p>
          <a:p>
            <a:pPr lvl="0">
              <a:defRPr/>
            </a:pPr>
            <a:r>
              <a:rPr lang="fr-FR" dirty="0"/>
              <a:t>Lecture – Graphèmes : s = z. </a:t>
            </a:r>
          </a:p>
          <a:p>
            <a:pPr lvl="0">
              <a:defRPr/>
            </a:pPr>
            <a:r>
              <a:rPr lang="fr-FR" dirty="0"/>
              <a:t>Ecriture – Graphèmes : s = z.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293755-6AF3-429E-701A-AC3A2F60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192797" y="21524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 Qu’est-ce que tu fais avec ta famille ? 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892EE380-A38B-92FB-E143-31DDD68E72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Lecture des graphèmes (s = z) </a:t>
            </a:r>
            <a:endParaRPr lang="fr-MA" sz="1400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F94B371D-3E1D-2CD2-1782-B60D9F8EB0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 des graphèmes (s = z)</a:t>
            </a:r>
            <a:endParaRPr lang="fr-MA" sz="1400" dirty="0"/>
          </a:p>
        </p:txBody>
      </p:sp>
      <p:pic>
        <p:nvPicPr>
          <p:cNvPr id="10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2DEA49F-63D4-2615-D31E-4269C8DC1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6691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4AF7DE-C021-1CBB-B7DD-52C9EFC764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6F25FE5-0F71-6D01-C44B-A4FC4190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ED0E36-872A-7A15-81B2-A0F5AA001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Voyager – Se promener – Regarder la télé – Un parc de jeux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Une maison – Une chaise.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Voyager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Se promener 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Regarder la télé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 chaise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parc de jeux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MA" dirty="0">
                <a:latin typeface="Dosis SemiBold" pitchFamily="2" charset="0"/>
              </a:rPr>
              <a:t> maison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D1737B-73B5-48FD-84CE-032514924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1868420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D9DF97D-0502-4906-BA9C-365ACE4CC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50" y="1868420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D265269-6815-40CD-BEBC-23441572A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4240841"/>
            <a:ext cx="1711300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489ED1A-F230-408B-87D7-56ADB6D8E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50" y="4244421"/>
            <a:ext cx="1711300" cy="187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DCADE3E-B3FE-4D03-9776-CED38C825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37" y="1868420"/>
            <a:ext cx="1711300" cy="187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CED5F54-AA0E-4104-BFC7-67FD7117A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4240841"/>
            <a:ext cx="1711300" cy="187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810D9DF7-5D61-4A11-998C-D4E5C3E3EE6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4DA72EB-102C-4209-BA46-FF3617B60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FAE8E6-1560-40DB-9042-788811DAA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12967A-8B02-4CA1-86E6-CD39DB3BA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1868420"/>
            <a:ext cx="1711300" cy="187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D02F5A-AC6C-4524-A21F-E2C14A9CD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50" y="1868420"/>
            <a:ext cx="1711300" cy="187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009969-17EB-4F77-9145-3D691C8D2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4240841"/>
            <a:ext cx="1711300" cy="187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4C6D6D-0BA2-4E62-9D2C-6B4A00E92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50" y="4244421"/>
            <a:ext cx="1711300" cy="18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795D4F-4E5A-4242-9422-8A88AD610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37" y="1868420"/>
            <a:ext cx="1711300" cy="18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93DC48-D726-4205-8C64-C4632E26F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424084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42A20C-6713-4306-AF06-F55A46A249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E6AA07-77C3-43AE-A96A-3665FF5A6A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ABE855-8BB2-429D-A116-664B8BBEE7D7}">
  <ds:schemaRefs>
    <ds:schemaRef ds:uri="202b3bc9-e036-45c7-aea0-06aec8cd7a4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f0534ec5-868f-4ce6-85c7-99f0612daa5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14749</TotalTime>
  <Words>777</Words>
  <PresentationFormat>Affichage à l'écran (4:3)</PresentationFormat>
  <Paragraphs>140</Paragraphs>
  <Slides>43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43</vt:i4>
      </vt:variant>
    </vt:vector>
  </HeadingPairs>
  <TitlesOfParts>
    <vt:vector size="60" baseType="lpstr">
      <vt:lpstr>Dosis ExtraBold</vt:lpstr>
      <vt:lpstr>Dosis Medium</vt:lpstr>
      <vt:lpstr>Aptos Display</vt:lpstr>
      <vt:lpstr>Calibri</vt:lpstr>
      <vt:lpstr>Dosis</vt:lpstr>
      <vt:lpstr>Arial</vt:lpstr>
      <vt:lpstr>Aptos</vt:lpstr>
      <vt:lpstr>Wingdings</vt:lpstr>
      <vt:lpstr>Dosis SemiBold</vt:lpstr>
      <vt:lpstr>Mistral</vt:lpstr>
      <vt:lpstr>2_Conception personnalisée</vt:lpstr>
      <vt:lpstr>00_Env-Enseignant</vt:lpstr>
      <vt:lpstr>Oral</vt:lpstr>
      <vt:lpstr>Lecture</vt:lpstr>
      <vt:lpstr>Ecriture</vt:lpstr>
      <vt:lpstr>02_New Voc_01-Présentation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2</vt:lpstr>
      <vt:lpstr>Bonjour les enfants ! La leçon de français commence maintenant. Soyez attentifs.</vt:lpstr>
      <vt:lpstr>Répétons ensemble : Voyager – Se promener – Regarder la télé – Un parc de jeux  – Une maison – Une chaise.</vt:lpstr>
      <vt:lpstr>Qui veut passer au tableau pour nommer les images ? </vt:lpstr>
      <vt:lpstr>Répétons ensemble : Un oiseau – Une chemise – Un arrosoir – Une rose – Le gazon  – Une valise.</vt:lpstr>
      <vt:lpstr>Qui veut passer au tableau pour nommer les images ? </vt:lpstr>
      <vt:lpstr>Maintenant, on passe à l’activité de l’oral. Nous allons apprendre à poser une question avec Majd et Nada. </vt:lpstr>
      <vt:lpstr>Lecture de la vidéo. </vt:lpstr>
      <vt:lpstr>Maintenant, on va poser les questions comme Majd et Nada. Répétons ensemble. </vt:lpstr>
      <vt:lpstr>Présentation PowerPoint</vt:lpstr>
      <vt:lpstr>Présentation PowerPoint</vt:lpstr>
      <vt:lpstr>Chacun pose la question à son voisin. </vt:lpstr>
      <vt:lpstr>Plan de la séance 2</vt:lpstr>
      <vt:lpstr>Maintenant, on va faire de la lecture. On va apprendre différentes façons de lire la lettre  s. Soyez attentifs.</vt:lpstr>
      <vt:lpstr>Lecture de la vidéo. </vt:lpstr>
      <vt:lpstr>Lisons ensemble : « s = z ». </vt:lpstr>
      <vt:lpstr>Qui veut passer au tableau pour montrer les cartes qui font le son « z » ?</vt:lpstr>
      <vt:lpstr>Qui veut passer au tableau pour lire ?</vt:lpstr>
      <vt:lpstr>Qui veut passer au tableau pour lire ?</vt:lpstr>
      <vt:lpstr>Ouvrez votre livret à la page 62. </vt:lpstr>
      <vt:lpstr>Vous allez faire l’activité 1. Qui veut expliquer la consigne ? </vt:lpstr>
      <vt:lpstr>Maintenant vous allez travailler en binômes. Comparez et discutez vos réponses avec votre voisin. </vt:lpstr>
      <vt:lpstr>Corrigez.</vt:lpstr>
      <vt:lpstr>Plan de la séance 2</vt:lpstr>
      <vt:lpstr>Maintenant, nous allons écrire des mots avec les sons « s = z ».  Soyez attentifs.</vt:lpstr>
      <vt:lpstr>Prenez vos ardoises.</vt:lpstr>
      <vt:lpstr>Observez le mot « chemise». Le son « z » s’écrit avec la lettre s. </vt:lpstr>
      <vt:lpstr>Écrivez le mot complet sur vos ardoises.</vt:lpstr>
      <vt:lpstr>Levez vos ardoises. </vt:lpstr>
      <vt:lpstr>Corrigez.</vt:lpstr>
      <vt:lpstr>Observez le mot gazon. Le son « z » s’écrit avec la lettre z. </vt:lpstr>
      <vt:lpstr>Écrivez le mot complet sur vos ardoises.</vt:lpstr>
      <vt:lpstr>Levez vos ardoises. </vt:lpstr>
      <vt:lpstr>Corrigez. </vt:lpstr>
      <vt:lpstr>Prenez vos livrets à la page 64.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2026-02-02T08:44:01Z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