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6858000" cx="12192000"/>
  <p:notesSz cx="6858000" cy="9144000"/>
  <p:embeddedFontLst>
    <p:embeddedFont>
      <p:font typeface="Play"/>
      <p:regular r:id="rId32"/>
      <p:bold r:id="rId33"/>
    </p:embeddedFont>
    <p:embeddedFont>
      <p:font typeface="Inter SemiBold"/>
      <p:regular r:id="rId34"/>
      <p:bold r:id="rId35"/>
      <p:italic r:id="rId36"/>
      <p:boldItalic r:id="rId37"/>
    </p:embeddedFont>
    <p:embeddedFont>
      <p:font typeface="Poppins"/>
      <p:bold r:id="rId38"/>
      <p:boldItalic r:id="rId39"/>
    </p:embeddedFont>
    <p:embeddedFont>
      <p:font typeface="Inter"/>
      <p:bold r:id="rId40"/>
      <p:boldItalic r:id="rId41"/>
    </p:embeddedFont>
    <p:embeddedFont>
      <p:font typeface="Poppins Light"/>
      <p:regular r:id="rId42"/>
      <p:bold r:id="rId43"/>
      <p:italic r:id="rId44"/>
      <p:boldItalic r:id="rId45"/>
    </p:embeddedFont>
    <p:embeddedFont>
      <p:font typeface="Poppins Medium"/>
      <p:regular r:id="rId46"/>
      <p:bold r:id="rId47"/>
      <p:italic r:id="rId48"/>
      <p:boldItalic r:id="rId49"/>
    </p:embeddedFont>
    <p:embeddedFont>
      <p:font typeface="Inter ExtraBold"/>
      <p:bold r:id="rId50"/>
      <p:boldItalic r:id="rId51"/>
    </p:embeddedFont>
    <p:embeddedFont>
      <p:font typeface="Poppins SemiBold"/>
      <p:regular r:id="rId52"/>
      <p:bold r:id="rId53"/>
      <p:italic r:id="rId54"/>
      <p:boldItalic r:id="rId55"/>
    </p:embeddedFont>
    <p:embeddedFont>
      <p:font typeface="Inter Medium"/>
      <p:regular r:id="rId56"/>
      <p:bold r:id="rId57"/>
      <p:italic r:id="rId58"/>
      <p:boldItalic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60" roundtripDataSignature="AMtx7mg89hx81zG+5bChSzkmyADoflNp9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B6C3A08-40CA-4D12-9924-F539C53F2CC7}">
  <a:tblStyle styleId="{FB6C3A08-40CA-4D12-9924-F539C53F2CC7}" styleName="Table_0">
    <a:wholeTbl>
      <a:tcTxStyle b="off" i="off">
        <a:font>
          <a:latin typeface="Aptos"/>
          <a:ea typeface="Aptos"/>
          <a:cs typeface="Aptos"/>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9EC"/>
          </a:solidFill>
        </a:fill>
      </a:tcStyle>
    </a:wholeTbl>
    <a:band1H>
      <a:tcTxStyle/>
      <a:tcStyle>
        <a:fill>
          <a:solidFill>
            <a:srgbClr val="CAD1D8"/>
          </a:solidFill>
        </a:fill>
      </a:tcStyle>
    </a:band1H>
    <a:band2H>
      <a:tcTxStyle/>
    </a:band2H>
    <a:band1V>
      <a:tcTxStyle/>
      <a:tcStyle>
        <a:fill>
          <a:solidFill>
            <a:srgbClr val="CAD1D8"/>
          </a:solidFill>
        </a:fill>
      </a:tcStyle>
    </a:band1V>
    <a:band2V>
      <a:tcTxStyle/>
    </a:band2V>
    <a:lastCol>
      <a:tcTxStyle b="on" i="off">
        <a:font>
          <a:latin typeface="Aptos"/>
          <a:ea typeface="Aptos"/>
          <a:cs typeface="Aptos"/>
        </a:font>
        <a:schemeClr val="lt1"/>
      </a:tcTxStyle>
      <a:tcStyle>
        <a:fill>
          <a:solidFill>
            <a:schemeClr val="accent1"/>
          </a:solidFill>
        </a:fill>
      </a:tcStyle>
    </a:lastCol>
    <a:firstCol>
      <a:tcTxStyle b="on" i="off">
        <a:font>
          <a:latin typeface="Aptos"/>
          <a:ea typeface="Aptos"/>
          <a:cs typeface="Aptos"/>
        </a:font>
        <a:schemeClr val="lt1"/>
      </a:tcTxStyle>
      <a:tcStyle>
        <a:fill>
          <a:solidFill>
            <a:schemeClr val="accent1"/>
          </a:solidFill>
        </a:fill>
      </a:tcStyle>
    </a:firstCol>
    <a:lastRow>
      <a:tcTxStyle b="on" i="off">
        <a:font>
          <a:latin typeface="Aptos"/>
          <a:ea typeface="Aptos"/>
          <a:cs typeface="Aptos"/>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ptos"/>
          <a:ea typeface="Aptos"/>
          <a:cs typeface="Aptos"/>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F209177D-176E-4BCA-A486-1F102F409C7C}"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Inter-bold.fntdata"/><Relationship Id="rId42" Type="http://schemas.openxmlformats.org/officeDocument/2006/relationships/font" Target="fonts/PoppinsLight-regular.fntdata"/><Relationship Id="rId41" Type="http://schemas.openxmlformats.org/officeDocument/2006/relationships/font" Target="fonts/Inter-boldItalic.fntdata"/><Relationship Id="rId44" Type="http://schemas.openxmlformats.org/officeDocument/2006/relationships/font" Target="fonts/PoppinsLight-italic.fntdata"/><Relationship Id="rId43" Type="http://schemas.openxmlformats.org/officeDocument/2006/relationships/font" Target="fonts/PoppinsLight-bold.fntdata"/><Relationship Id="rId46" Type="http://schemas.openxmlformats.org/officeDocument/2006/relationships/font" Target="fonts/PoppinsMedium-regular.fntdata"/><Relationship Id="rId45" Type="http://schemas.openxmlformats.org/officeDocument/2006/relationships/font" Target="fonts/PoppinsLight-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PoppinsMedium-italic.fntdata"/><Relationship Id="rId47" Type="http://schemas.openxmlformats.org/officeDocument/2006/relationships/font" Target="fonts/PoppinsMedium-bold.fntdata"/><Relationship Id="rId49" Type="http://schemas.openxmlformats.org/officeDocument/2006/relationships/font" Target="fonts/PoppinsMedium-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font" Target="fonts/Play-bold.fntdata"/><Relationship Id="rId32" Type="http://schemas.openxmlformats.org/officeDocument/2006/relationships/font" Target="fonts/Play-regular.fntdata"/><Relationship Id="rId35" Type="http://schemas.openxmlformats.org/officeDocument/2006/relationships/font" Target="fonts/InterSemiBold-bold.fntdata"/><Relationship Id="rId34" Type="http://schemas.openxmlformats.org/officeDocument/2006/relationships/font" Target="fonts/InterSemiBold-regular.fntdata"/><Relationship Id="rId37" Type="http://schemas.openxmlformats.org/officeDocument/2006/relationships/font" Target="fonts/InterSemiBold-boldItalic.fntdata"/><Relationship Id="rId36" Type="http://schemas.openxmlformats.org/officeDocument/2006/relationships/font" Target="fonts/InterSemiBold-italic.fntdata"/><Relationship Id="rId39" Type="http://schemas.openxmlformats.org/officeDocument/2006/relationships/font" Target="fonts/Poppins-boldItalic.fntdata"/><Relationship Id="rId38" Type="http://schemas.openxmlformats.org/officeDocument/2006/relationships/font" Target="fonts/Poppins-bold.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customschemas.google.com/relationships/presentationmetadata" Target="meta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InterExtraBold-boldItalic.fntdata"/><Relationship Id="rId50" Type="http://schemas.openxmlformats.org/officeDocument/2006/relationships/font" Target="fonts/InterExtraBold-bold.fntdata"/><Relationship Id="rId53" Type="http://schemas.openxmlformats.org/officeDocument/2006/relationships/font" Target="fonts/PoppinsSemiBold-bold.fntdata"/><Relationship Id="rId52" Type="http://schemas.openxmlformats.org/officeDocument/2006/relationships/font" Target="fonts/PoppinsSemiBold-regular.fntdata"/><Relationship Id="rId11" Type="http://schemas.openxmlformats.org/officeDocument/2006/relationships/slide" Target="slides/slide6.xml"/><Relationship Id="rId55" Type="http://schemas.openxmlformats.org/officeDocument/2006/relationships/font" Target="fonts/PoppinsSemiBold-boldItalic.fntdata"/><Relationship Id="rId10" Type="http://schemas.openxmlformats.org/officeDocument/2006/relationships/slide" Target="slides/slide5.xml"/><Relationship Id="rId54" Type="http://schemas.openxmlformats.org/officeDocument/2006/relationships/font" Target="fonts/PoppinsSemiBold-italic.fntdata"/><Relationship Id="rId13" Type="http://schemas.openxmlformats.org/officeDocument/2006/relationships/slide" Target="slides/slide8.xml"/><Relationship Id="rId57" Type="http://schemas.openxmlformats.org/officeDocument/2006/relationships/font" Target="fonts/InterMedium-bold.fntdata"/><Relationship Id="rId12" Type="http://schemas.openxmlformats.org/officeDocument/2006/relationships/slide" Target="slides/slide7.xml"/><Relationship Id="rId56" Type="http://schemas.openxmlformats.org/officeDocument/2006/relationships/font" Target="fonts/InterMedium-regular.fntdata"/><Relationship Id="rId15" Type="http://schemas.openxmlformats.org/officeDocument/2006/relationships/slide" Target="slides/slide10.xml"/><Relationship Id="rId59" Type="http://schemas.openxmlformats.org/officeDocument/2006/relationships/font" Target="fonts/InterMedium-boldItalic.fntdata"/><Relationship Id="rId14" Type="http://schemas.openxmlformats.org/officeDocument/2006/relationships/slide" Target="slides/slide9.xml"/><Relationship Id="rId58" Type="http://schemas.openxmlformats.org/officeDocument/2006/relationships/font" Target="fonts/InterMedium-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US"/>
              <a:t>Starting/Team Intro – Slide 1 , 2 -  Shubhangi</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Skit – Samin &amp; Shubhangi</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Central Problem – Slides 5,6, 7 - Samin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Persona, Target Audience, Early adaptors – 8, 9, 10 -  Shubhangi</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Product intro , Prototype evolution – 12, 13, 14 – Videep</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Product – physical calendar + Figma screen – 15,16,17 – Smriti</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Digital App Journey, show the screens , value proposition - 19,20,21 – Sakshi</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Business model overview -  go-to-market strategy, price model, sale distribution – 22, 23, 24 - Xingshu</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Product USP – Success value -  Samin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Next steps &amp; wrap up - Shubhangi</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 name="Google Shape;252;p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3" name="Google Shape;253;p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4" name="Google Shape;274;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 name="Google Shape;275;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8" name="Google Shape;29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0" name="Google Shape;320;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1" name="Google Shape;321;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 name="Google Shape;340;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US"/>
              <a:t>QR code to scan //.  Live interaction with everyone.</a:t>
            </a:r>
            <a:endParaRPr/>
          </a:p>
          <a:p>
            <a:pPr indent="0" lvl="0" marL="0" rtl="0" algn="l">
              <a:spcBef>
                <a:spcPts val="0"/>
              </a:spcBef>
              <a:spcAft>
                <a:spcPts val="0"/>
              </a:spcAft>
              <a:buNone/>
            </a:pPr>
            <a:r>
              <a:t/>
            </a:r>
            <a:endParaRPr/>
          </a:p>
        </p:txBody>
      </p:sp>
      <p:sp>
        <p:nvSpPr>
          <p:cNvPr id="341" name="Google Shape;341;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p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0" name="Google Shape;370;p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Google Shape;395;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US"/>
              <a:t>Desktop calendar &gt;. App screens &gt;. Mobile screens &gt; smartwatch  : user interface. -  Showing accessibility on all digital screens </a:t>
            </a:r>
            <a:endParaRPr/>
          </a:p>
        </p:txBody>
      </p:sp>
      <p:sp>
        <p:nvSpPr>
          <p:cNvPr id="396" name="Google Shape;396;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8" name="Google Shape;418;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7" name="Google Shape;44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2" name="Google Shape;46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 name="Google Shape;96;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US"/>
              <a:t>Add user quotes to prove the stated pain points </a:t>
            </a:r>
            <a:endParaRPr/>
          </a:p>
        </p:txBody>
      </p:sp>
      <p:sp>
        <p:nvSpPr>
          <p:cNvPr id="97" name="Google Shape;97;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0" name="Google Shape;470;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6" name="Google Shape;49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7" name="Google Shape;517;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8" name="Google Shape;518;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4" name="Google Shape;544;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2" name="Google Shape;572;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2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9" name="Google Shape;57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2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5" name="Google Shape;59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 name="Google Shape;11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 name="Google Shape;138;p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 name="Google Shape;139;p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 name="Google Shape;17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 name="Google Shape;192;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Target customer:</a:t>
            </a:r>
            <a:endParaRPr/>
          </a:p>
          <a:p>
            <a:pPr indent="-342900" lvl="0" marL="342900" rtl="0" algn="l">
              <a:lnSpc>
                <a:spcPct val="150000"/>
              </a:lnSpc>
              <a:spcBef>
                <a:spcPts val="0"/>
              </a:spcBef>
              <a:spcAft>
                <a:spcPts val="0"/>
              </a:spcAft>
              <a:buClr>
                <a:schemeClr val="dk1"/>
              </a:buClr>
              <a:buSzPts val="1200"/>
              <a:buFont typeface="Noto Sans Symbols"/>
              <a:buChar char="∙"/>
            </a:pPr>
            <a:r>
              <a:rPr lang="en-US" sz="1200">
                <a:latin typeface="Times New Roman"/>
                <a:ea typeface="Times New Roman"/>
                <a:cs typeface="Times New Roman"/>
                <a:sym typeface="Times New Roman"/>
              </a:rPr>
              <a:t>Students at university at undergraduate and graduate levels. </a:t>
            </a:r>
            <a:endParaRPr/>
          </a:p>
          <a:p>
            <a:pPr indent="-342900" lvl="0" marL="342900" rtl="0" algn="l">
              <a:lnSpc>
                <a:spcPct val="150000"/>
              </a:lnSpc>
              <a:spcBef>
                <a:spcPts val="800"/>
              </a:spcBef>
              <a:spcAft>
                <a:spcPts val="0"/>
              </a:spcAft>
              <a:buClr>
                <a:schemeClr val="dk1"/>
              </a:buClr>
              <a:buSzPts val="1200"/>
              <a:buFont typeface="Noto Sans Symbols"/>
              <a:buChar char="∙"/>
            </a:pPr>
            <a:r>
              <a:rPr lang="en-US" sz="1200">
                <a:latin typeface="Times New Roman"/>
                <a:ea typeface="Times New Roman"/>
                <a:cs typeface="Times New Roman"/>
                <a:sym typeface="Times New Roman"/>
              </a:rPr>
              <a:t>Young professionals.</a:t>
            </a:r>
            <a:endParaRPr sz="1200">
              <a:latin typeface="Times New Roman"/>
              <a:ea typeface="Times New Roman"/>
              <a:cs typeface="Times New Roman"/>
              <a:sym typeface="Times New Roman"/>
            </a:endParaRPr>
          </a:p>
          <a:p>
            <a:pPr indent="-342900" lvl="0" marL="342900" rtl="0" algn="l">
              <a:lnSpc>
                <a:spcPct val="150000"/>
              </a:lnSpc>
              <a:spcBef>
                <a:spcPts val="800"/>
              </a:spcBef>
              <a:spcAft>
                <a:spcPts val="0"/>
              </a:spcAft>
              <a:buClr>
                <a:schemeClr val="dk1"/>
              </a:buClr>
              <a:buSzPts val="1200"/>
              <a:buFont typeface="Noto Sans Symbols"/>
              <a:buChar char="∙"/>
            </a:pPr>
            <a:r>
              <a:rPr lang="en-US" sz="1200">
                <a:latin typeface="Times New Roman"/>
                <a:ea typeface="Times New Roman"/>
                <a:cs typeface="Times New Roman"/>
                <a:sym typeface="Times New Roman"/>
              </a:rPr>
              <a:t>Age range of 18 – 35 years.</a:t>
            </a:r>
            <a:endParaRPr/>
          </a:p>
          <a:p>
            <a:pPr indent="-266700" lvl="0" marL="342900" rtl="0" algn="l">
              <a:lnSpc>
                <a:spcPct val="150000"/>
              </a:lnSpc>
              <a:spcBef>
                <a:spcPts val="800"/>
              </a:spcBef>
              <a:spcAft>
                <a:spcPts val="0"/>
              </a:spcAft>
              <a:buClr>
                <a:schemeClr val="dk1"/>
              </a:buClr>
              <a:buSzPts val="1200"/>
              <a:buFont typeface="Noto Sans Symbols"/>
              <a:buNone/>
            </a:pPr>
            <a:r>
              <a:t/>
            </a:r>
            <a:endParaRPr sz="1200">
              <a:latin typeface="Times New Roman"/>
              <a:ea typeface="Times New Roman"/>
              <a:cs typeface="Times New Roman"/>
              <a:sym typeface="Times New Roman"/>
            </a:endParaRPr>
          </a:p>
          <a:p>
            <a:pPr indent="-342900" lvl="0" marL="342900" rtl="0" algn="l">
              <a:lnSpc>
                <a:spcPct val="150000"/>
              </a:lnSpc>
              <a:spcBef>
                <a:spcPts val="800"/>
              </a:spcBef>
              <a:spcAft>
                <a:spcPts val="0"/>
              </a:spcAft>
              <a:buClr>
                <a:schemeClr val="dk1"/>
              </a:buClr>
              <a:buSzPts val="1200"/>
              <a:buFont typeface="Noto Sans Symbols"/>
              <a:buChar char="∙"/>
            </a:pPr>
            <a:r>
              <a:rPr lang="en-US" sz="1200">
                <a:latin typeface="Times New Roman"/>
                <a:ea typeface="Times New Roman"/>
                <a:cs typeface="Times New Roman"/>
                <a:sym typeface="Times New Roman"/>
              </a:rPr>
              <a:t>Samin - Students and young professionals self-aware procrastinators in the age range of 18-35 years. (in class)</a:t>
            </a:r>
            <a:endParaRPr/>
          </a:p>
          <a:p>
            <a:pPr indent="-266700" lvl="0" marL="342900" rtl="0" algn="l">
              <a:lnSpc>
                <a:spcPct val="150000"/>
              </a:lnSpc>
              <a:spcBef>
                <a:spcPts val="800"/>
              </a:spcBef>
              <a:spcAft>
                <a:spcPts val="0"/>
              </a:spcAft>
              <a:buClr>
                <a:schemeClr val="dk1"/>
              </a:buClr>
              <a:buSzPts val="1200"/>
              <a:buFont typeface="Noto Sans Symbols"/>
              <a:buNone/>
            </a:pPr>
            <a:r>
              <a:t/>
            </a:r>
            <a:endParaRPr sz="1200">
              <a:latin typeface="Times New Roman"/>
              <a:ea typeface="Times New Roman"/>
              <a:cs typeface="Times New Roman"/>
              <a:sym typeface="Times New Roman"/>
            </a:endParaRPr>
          </a:p>
          <a:p>
            <a:pPr indent="-342900" lvl="0" marL="342900" rtl="0" algn="l">
              <a:lnSpc>
                <a:spcPct val="150000"/>
              </a:lnSpc>
              <a:spcBef>
                <a:spcPts val="800"/>
              </a:spcBef>
              <a:spcAft>
                <a:spcPts val="0"/>
              </a:spcAft>
              <a:buClr>
                <a:schemeClr val="dk1"/>
              </a:buClr>
              <a:buSzPts val="1200"/>
              <a:buFont typeface="Noto Sans Symbols"/>
              <a:buChar char="∙"/>
            </a:pPr>
            <a:r>
              <a:rPr lang="en-US" sz="1200">
                <a:latin typeface="Times New Roman"/>
                <a:ea typeface="Times New Roman"/>
                <a:cs typeface="Times New Roman"/>
                <a:sym typeface="Times New Roman"/>
              </a:rPr>
              <a:t>Sakshi – Self-aware unorganised students and young professionals in the age range of 18-35 years who are highly motivated to change but struggling.</a:t>
            </a:r>
            <a:endParaRPr/>
          </a:p>
        </p:txBody>
      </p:sp>
      <p:sp>
        <p:nvSpPr>
          <p:cNvPr id="193" name="Google Shape;193;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 name="Google Shape;208;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Note – Early adopters can be different from our prime target audience.</a:t>
            </a:r>
            <a:endParaRPr/>
          </a:p>
          <a:p>
            <a:pPr indent="0" lvl="0" marL="0" rtl="0" algn="l">
              <a:spcBef>
                <a:spcPts val="0"/>
              </a:spcBef>
              <a:spcAft>
                <a:spcPts val="0"/>
              </a:spcAft>
              <a:buNone/>
            </a:pPr>
            <a:br>
              <a:rPr lang="en-US"/>
            </a:br>
            <a:r>
              <a:rPr lang="en-US"/>
              <a:t>Target customer</a:t>
            </a:r>
            <a:endParaRPr/>
          </a:p>
          <a:p>
            <a:pPr indent="-342900" lvl="0" marL="342900" rtl="0" algn="l">
              <a:lnSpc>
                <a:spcPct val="150000"/>
              </a:lnSpc>
              <a:spcBef>
                <a:spcPts val="0"/>
              </a:spcBef>
              <a:spcAft>
                <a:spcPts val="0"/>
              </a:spcAft>
              <a:buClr>
                <a:schemeClr val="dk1"/>
              </a:buClr>
              <a:buSzPts val="1200"/>
              <a:buFont typeface="Noto Sans Symbols"/>
              <a:buChar char="∙"/>
            </a:pPr>
            <a:r>
              <a:rPr lang="en-US" sz="1200">
                <a:latin typeface="Times New Roman"/>
                <a:ea typeface="Times New Roman"/>
                <a:cs typeface="Times New Roman"/>
                <a:sym typeface="Times New Roman"/>
              </a:rPr>
              <a:t>Students at university at undergraduate and graduate levels. </a:t>
            </a:r>
            <a:endParaRPr/>
          </a:p>
          <a:p>
            <a:pPr indent="-342900" lvl="0" marL="342900" rtl="0" algn="l">
              <a:lnSpc>
                <a:spcPct val="150000"/>
              </a:lnSpc>
              <a:spcBef>
                <a:spcPts val="800"/>
              </a:spcBef>
              <a:spcAft>
                <a:spcPts val="0"/>
              </a:spcAft>
              <a:buClr>
                <a:schemeClr val="dk1"/>
              </a:buClr>
              <a:buSzPts val="1200"/>
              <a:buFont typeface="Noto Sans Symbols"/>
              <a:buChar char="∙"/>
            </a:pPr>
            <a:r>
              <a:rPr lang="en-US" sz="1200">
                <a:latin typeface="Times New Roman"/>
                <a:ea typeface="Times New Roman"/>
                <a:cs typeface="Times New Roman"/>
                <a:sym typeface="Times New Roman"/>
              </a:rPr>
              <a:t>Young professionals.</a:t>
            </a:r>
            <a:endParaRPr sz="1200">
              <a:latin typeface="Times New Roman"/>
              <a:ea typeface="Times New Roman"/>
              <a:cs typeface="Times New Roman"/>
              <a:sym typeface="Times New Roman"/>
            </a:endParaRPr>
          </a:p>
          <a:p>
            <a:pPr indent="-342900" lvl="0" marL="342900" rtl="0" algn="l">
              <a:lnSpc>
                <a:spcPct val="150000"/>
              </a:lnSpc>
              <a:spcBef>
                <a:spcPts val="800"/>
              </a:spcBef>
              <a:spcAft>
                <a:spcPts val="0"/>
              </a:spcAft>
              <a:buClr>
                <a:schemeClr val="dk1"/>
              </a:buClr>
              <a:buSzPts val="1200"/>
              <a:buFont typeface="Noto Sans Symbols"/>
              <a:buChar char="∙"/>
            </a:pPr>
            <a:r>
              <a:rPr lang="en-US" sz="1200">
                <a:latin typeface="Times New Roman"/>
                <a:ea typeface="Times New Roman"/>
                <a:cs typeface="Times New Roman"/>
                <a:sym typeface="Times New Roman"/>
              </a:rPr>
              <a:t>Age range of 18 – 35 years.</a:t>
            </a:r>
            <a:endParaRPr/>
          </a:p>
        </p:txBody>
      </p:sp>
      <p:sp>
        <p:nvSpPr>
          <p:cNvPr id="209" name="Google Shape;209;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9" name="Google Shape;22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 name="Google Shape;243;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85750" lvl="0" marL="285750" rtl="0" algn="l">
              <a:lnSpc>
                <a:spcPct val="150000"/>
              </a:lnSpc>
              <a:spcBef>
                <a:spcPts val="0"/>
              </a:spcBef>
              <a:spcAft>
                <a:spcPts val="0"/>
              </a:spcAft>
              <a:buClr>
                <a:schemeClr val="dk1"/>
              </a:buClr>
              <a:buSzPts val="1200"/>
              <a:buFont typeface="Arial"/>
              <a:buChar char="•"/>
            </a:pPr>
            <a:r>
              <a:rPr lang="en-US" sz="1200"/>
              <a:t>A physical-digital calendar</a:t>
            </a:r>
            <a:endParaRPr/>
          </a:p>
          <a:p>
            <a:pPr indent="-285750" lvl="0" marL="285750" rtl="0" algn="l">
              <a:lnSpc>
                <a:spcPct val="150000"/>
              </a:lnSpc>
              <a:spcBef>
                <a:spcPts val="0"/>
              </a:spcBef>
              <a:spcAft>
                <a:spcPts val="0"/>
              </a:spcAft>
              <a:buClr>
                <a:schemeClr val="dk1"/>
              </a:buClr>
              <a:buSzPts val="1200"/>
              <a:buFont typeface="Arial"/>
              <a:buChar char="•"/>
            </a:pPr>
            <a:r>
              <a:rPr lang="en-US" sz="1200"/>
              <a:t>Keep on the desk or hang on a wall</a:t>
            </a:r>
            <a:endParaRPr/>
          </a:p>
          <a:p>
            <a:pPr indent="-285750" lvl="0" marL="285750" rtl="0" algn="l">
              <a:lnSpc>
                <a:spcPct val="150000"/>
              </a:lnSpc>
              <a:spcBef>
                <a:spcPts val="0"/>
              </a:spcBef>
              <a:spcAft>
                <a:spcPts val="0"/>
              </a:spcAft>
              <a:buClr>
                <a:schemeClr val="dk1"/>
              </a:buClr>
              <a:buSzPts val="1200"/>
              <a:buFont typeface="Arial"/>
              <a:buChar char="•"/>
            </a:pPr>
            <a:r>
              <a:rPr lang="en-US" sz="1200"/>
              <a:t>AI-enabled to take voice notes</a:t>
            </a:r>
            <a:endParaRPr/>
          </a:p>
          <a:p>
            <a:pPr indent="-285750" lvl="0" marL="285750" rtl="0" algn="l">
              <a:lnSpc>
                <a:spcPct val="150000"/>
              </a:lnSpc>
              <a:spcBef>
                <a:spcPts val="0"/>
              </a:spcBef>
              <a:spcAft>
                <a:spcPts val="0"/>
              </a:spcAft>
              <a:buClr>
                <a:schemeClr val="dk1"/>
              </a:buClr>
              <a:buSzPts val="1200"/>
              <a:buFont typeface="Arial"/>
              <a:buChar char="•"/>
            </a:pPr>
            <a:r>
              <a:rPr lang="en-US" sz="1200"/>
              <a:t>Customizable to one’s preference</a:t>
            </a:r>
            <a:endParaRPr/>
          </a:p>
          <a:p>
            <a:pPr indent="-285750" lvl="0" marL="285750" rtl="0" algn="l">
              <a:lnSpc>
                <a:spcPct val="150000"/>
              </a:lnSpc>
              <a:spcBef>
                <a:spcPts val="0"/>
              </a:spcBef>
              <a:spcAft>
                <a:spcPts val="0"/>
              </a:spcAft>
              <a:buClr>
                <a:schemeClr val="dk1"/>
              </a:buClr>
              <a:buSzPts val="1200"/>
              <a:buFont typeface="Arial"/>
              <a:buChar char="•"/>
            </a:pPr>
            <a:r>
              <a:rPr lang="en-US" sz="1200"/>
              <a:t>Fun &amp; Engaging</a:t>
            </a:r>
            <a:endParaRPr/>
          </a:p>
          <a:p>
            <a:pPr indent="-285750" lvl="0" marL="285750" rtl="0" algn="l">
              <a:lnSpc>
                <a:spcPct val="150000"/>
              </a:lnSpc>
              <a:spcBef>
                <a:spcPts val="0"/>
              </a:spcBef>
              <a:spcAft>
                <a:spcPts val="0"/>
              </a:spcAft>
              <a:buClr>
                <a:schemeClr val="dk1"/>
              </a:buClr>
              <a:buSzPts val="1200"/>
              <a:buFont typeface="Arial"/>
              <a:buChar char="•"/>
            </a:pPr>
            <a:r>
              <a:rPr lang="en-US" sz="1200"/>
              <a:t>Easy setup &amp; sync with all other calendars</a:t>
            </a:r>
            <a:endParaRPr/>
          </a:p>
          <a:p>
            <a:pPr indent="-285750" lvl="0" marL="285750" rtl="0" algn="l">
              <a:lnSpc>
                <a:spcPct val="150000"/>
              </a:lnSpc>
              <a:spcBef>
                <a:spcPts val="0"/>
              </a:spcBef>
              <a:spcAft>
                <a:spcPts val="0"/>
              </a:spcAft>
              <a:buClr>
                <a:schemeClr val="dk1"/>
              </a:buClr>
              <a:buSzPts val="1200"/>
              <a:buFont typeface="Arial"/>
              <a:buChar char="•"/>
            </a:pPr>
            <a:r>
              <a:rPr lang="en-US" sz="1200"/>
              <a:t>One-stop for all events &amp; schedules</a:t>
            </a:r>
            <a:endParaRPr/>
          </a:p>
          <a:p>
            <a:pPr indent="-285750" lvl="0" marL="285750" rtl="0" algn="l">
              <a:lnSpc>
                <a:spcPct val="150000"/>
              </a:lnSpc>
              <a:spcBef>
                <a:spcPts val="0"/>
              </a:spcBef>
              <a:spcAft>
                <a:spcPts val="0"/>
              </a:spcAft>
              <a:buClr>
                <a:schemeClr val="dk1"/>
              </a:buClr>
              <a:buSzPts val="1200"/>
              <a:buFont typeface="Arial"/>
              <a:buChar char="•"/>
            </a:pPr>
            <a:r>
              <a:rPr lang="en-US" sz="1200"/>
              <a:t>Reminders, Alarms, to-do lists, chore charts,</a:t>
            </a:r>
            <a:endParaRPr/>
          </a:p>
          <a:p>
            <a:pPr indent="0" lvl="0" marL="0" rtl="0" algn="l">
              <a:lnSpc>
                <a:spcPct val="150000"/>
              </a:lnSpc>
              <a:spcBef>
                <a:spcPts val="0"/>
              </a:spcBef>
              <a:spcAft>
                <a:spcPts val="0"/>
              </a:spcAft>
              <a:buNone/>
            </a:pPr>
            <a:r>
              <a:rPr lang="en-US" sz="1200"/>
              <a:t>	and so much more…..</a:t>
            </a:r>
            <a:endParaRPr/>
          </a:p>
        </p:txBody>
      </p:sp>
      <p:sp>
        <p:nvSpPr>
          <p:cNvPr id="244" name="Google Shape;244;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3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3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2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 name="Shape 32"/>
        <p:cNvGrpSpPr/>
        <p:nvPr/>
      </p:nvGrpSpPr>
      <p:grpSpPr>
        <a:xfrm>
          <a:off x="0" y="0"/>
          <a:ext cx="0" cy="0"/>
          <a:chOff x="0" y="0"/>
          <a:chExt cx="0" cy="0"/>
        </a:xfrm>
      </p:grpSpPr>
      <p:sp>
        <p:nvSpPr>
          <p:cNvPr id="33" name="Google Shape;33;p3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3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57575"/>
              </a:buClr>
              <a:buSzPts val="2400"/>
              <a:buNone/>
              <a:defRPr sz="2400">
                <a:solidFill>
                  <a:srgbClr val="757575"/>
                </a:solidFill>
              </a:defRPr>
            </a:lvl1pPr>
            <a:lvl2pPr indent="-228600" lvl="1" marL="914400" algn="l">
              <a:lnSpc>
                <a:spcPct val="90000"/>
              </a:lnSpc>
              <a:spcBef>
                <a:spcPts val="500"/>
              </a:spcBef>
              <a:spcAft>
                <a:spcPts val="0"/>
              </a:spcAft>
              <a:buClr>
                <a:srgbClr val="757575"/>
              </a:buClr>
              <a:buSzPts val="2000"/>
              <a:buNone/>
              <a:defRPr sz="2000">
                <a:solidFill>
                  <a:srgbClr val="757575"/>
                </a:solidFill>
              </a:defRPr>
            </a:lvl2pPr>
            <a:lvl3pPr indent="-228600" lvl="2" marL="1371600" algn="l">
              <a:lnSpc>
                <a:spcPct val="90000"/>
              </a:lnSpc>
              <a:spcBef>
                <a:spcPts val="500"/>
              </a:spcBef>
              <a:spcAft>
                <a:spcPts val="0"/>
              </a:spcAft>
              <a:buClr>
                <a:srgbClr val="757575"/>
              </a:buClr>
              <a:buSzPts val="1800"/>
              <a:buNone/>
              <a:defRPr sz="1800">
                <a:solidFill>
                  <a:srgbClr val="757575"/>
                </a:solidFill>
              </a:defRPr>
            </a:lvl3pPr>
            <a:lvl4pPr indent="-228600" lvl="3" marL="1828800" algn="l">
              <a:lnSpc>
                <a:spcPct val="90000"/>
              </a:lnSpc>
              <a:spcBef>
                <a:spcPts val="500"/>
              </a:spcBef>
              <a:spcAft>
                <a:spcPts val="0"/>
              </a:spcAft>
              <a:buClr>
                <a:srgbClr val="757575"/>
              </a:buClr>
              <a:buSzPts val="1600"/>
              <a:buNone/>
              <a:defRPr sz="1600">
                <a:solidFill>
                  <a:srgbClr val="757575"/>
                </a:solidFill>
              </a:defRPr>
            </a:lvl4pPr>
            <a:lvl5pPr indent="-228600" lvl="4" marL="2286000" algn="l">
              <a:lnSpc>
                <a:spcPct val="90000"/>
              </a:lnSpc>
              <a:spcBef>
                <a:spcPts val="500"/>
              </a:spcBef>
              <a:spcAft>
                <a:spcPts val="0"/>
              </a:spcAft>
              <a:buClr>
                <a:srgbClr val="757575"/>
              </a:buClr>
              <a:buSzPts val="1600"/>
              <a:buNone/>
              <a:defRPr sz="1600">
                <a:solidFill>
                  <a:srgbClr val="757575"/>
                </a:solidFill>
              </a:defRPr>
            </a:lvl5pPr>
            <a:lvl6pPr indent="-228600" lvl="5" marL="2743200" algn="l">
              <a:lnSpc>
                <a:spcPct val="90000"/>
              </a:lnSpc>
              <a:spcBef>
                <a:spcPts val="500"/>
              </a:spcBef>
              <a:spcAft>
                <a:spcPts val="0"/>
              </a:spcAft>
              <a:buClr>
                <a:srgbClr val="757575"/>
              </a:buClr>
              <a:buSzPts val="1600"/>
              <a:buNone/>
              <a:defRPr sz="1600">
                <a:solidFill>
                  <a:srgbClr val="757575"/>
                </a:solidFill>
              </a:defRPr>
            </a:lvl6pPr>
            <a:lvl7pPr indent="-228600" lvl="6" marL="3200400" algn="l">
              <a:lnSpc>
                <a:spcPct val="90000"/>
              </a:lnSpc>
              <a:spcBef>
                <a:spcPts val="500"/>
              </a:spcBef>
              <a:spcAft>
                <a:spcPts val="0"/>
              </a:spcAft>
              <a:buClr>
                <a:srgbClr val="757575"/>
              </a:buClr>
              <a:buSzPts val="1600"/>
              <a:buNone/>
              <a:defRPr sz="1600">
                <a:solidFill>
                  <a:srgbClr val="757575"/>
                </a:solidFill>
              </a:defRPr>
            </a:lvl7pPr>
            <a:lvl8pPr indent="-228600" lvl="7" marL="3657600" algn="l">
              <a:lnSpc>
                <a:spcPct val="90000"/>
              </a:lnSpc>
              <a:spcBef>
                <a:spcPts val="500"/>
              </a:spcBef>
              <a:spcAft>
                <a:spcPts val="0"/>
              </a:spcAft>
              <a:buClr>
                <a:srgbClr val="757575"/>
              </a:buClr>
              <a:buSzPts val="1600"/>
              <a:buNone/>
              <a:defRPr sz="1600">
                <a:solidFill>
                  <a:srgbClr val="757575"/>
                </a:solidFill>
              </a:defRPr>
            </a:lvl8pPr>
            <a:lvl9pPr indent="-228600" lvl="8" marL="4114800" algn="l">
              <a:lnSpc>
                <a:spcPct val="90000"/>
              </a:lnSpc>
              <a:spcBef>
                <a:spcPts val="500"/>
              </a:spcBef>
              <a:spcAft>
                <a:spcPts val="0"/>
              </a:spcAft>
              <a:buClr>
                <a:srgbClr val="757575"/>
              </a:buClr>
              <a:buSzPts val="1600"/>
              <a:buNone/>
              <a:defRPr sz="1600">
                <a:solidFill>
                  <a:srgbClr val="757575"/>
                </a:solidFill>
              </a:defRPr>
            </a:lvl9pPr>
          </a:lstStyle>
          <a:p/>
        </p:txBody>
      </p:sp>
      <p:sp>
        <p:nvSpPr>
          <p:cNvPr id="35" name="Google Shape;35;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8" name="Shape 38"/>
        <p:cNvGrpSpPr/>
        <p:nvPr/>
      </p:nvGrpSpPr>
      <p:grpSpPr>
        <a:xfrm>
          <a:off x="0" y="0"/>
          <a:ext cx="0" cy="0"/>
          <a:chOff x="0" y="0"/>
          <a:chExt cx="0" cy="0"/>
        </a:xfrm>
      </p:grpSpPr>
      <p:sp>
        <p:nvSpPr>
          <p:cNvPr id="39" name="Google Shape;39;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3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3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5" name="Shape 45"/>
        <p:cNvGrpSpPr/>
        <p:nvPr/>
      </p:nvGrpSpPr>
      <p:grpSpPr>
        <a:xfrm>
          <a:off x="0" y="0"/>
          <a:ext cx="0" cy="0"/>
          <a:chOff x="0" y="0"/>
          <a:chExt cx="0" cy="0"/>
        </a:xfrm>
      </p:grpSpPr>
      <p:sp>
        <p:nvSpPr>
          <p:cNvPr id="46" name="Google Shape;46;p3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3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8" name="Google Shape;48;p3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3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0" name="Google Shape;50;p3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3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3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3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3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36"/>
          <p:cNvSpPr/>
          <p:nvPr>
            <p:ph idx="2" type="pic"/>
          </p:nvPr>
        </p:nvSpPr>
        <p:spPr>
          <a:xfrm>
            <a:off x="5183188" y="987425"/>
            <a:ext cx="6172200" cy="4873625"/>
          </a:xfrm>
          <a:prstGeom prst="rect">
            <a:avLst/>
          </a:prstGeom>
          <a:noFill/>
          <a:ln>
            <a:noFill/>
          </a:ln>
        </p:spPr>
      </p:sp>
      <p:sp>
        <p:nvSpPr>
          <p:cNvPr id="68" name="Google Shape;68;p3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Play"/>
              <a:buNone/>
              <a:defRPr b="0" i="0" sz="4400" u="none" cap="none" strike="noStrik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757575"/>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 name="Google Shape;13;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757575"/>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757575"/>
                </a:solidFill>
                <a:latin typeface="Arial"/>
                <a:ea typeface="Arial"/>
                <a:cs typeface="Arial"/>
                <a:sym typeface="Arial"/>
              </a:defRPr>
            </a:lvl1pPr>
            <a:lvl2pPr indent="0" lvl="1" marL="0" marR="0" rtl="0" algn="r">
              <a:spcBef>
                <a:spcPts val="0"/>
              </a:spcBef>
              <a:buNone/>
              <a:defRPr b="0" i="0" sz="1200" u="none" cap="none" strike="noStrike">
                <a:solidFill>
                  <a:srgbClr val="757575"/>
                </a:solidFill>
                <a:latin typeface="Arial"/>
                <a:ea typeface="Arial"/>
                <a:cs typeface="Arial"/>
                <a:sym typeface="Arial"/>
              </a:defRPr>
            </a:lvl2pPr>
            <a:lvl3pPr indent="0" lvl="2" marL="0" marR="0" rtl="0" algn="r">
              <a:spcBef>
                <a:spcPts val="0"/>
              </a:spcBef>
              <a:buNone/>
              <a:defRPr b="0" i="0" sz="1200" u="none" cap="none" strike="noStrike">
                <a:solidFill>
                  <a:srgbClr val="757575"/>
                </a:solidFill>
                <a:latin typeface="Arial"/>
                <a:ea typeface="Arial"/>
                <a:cs typeface="Arial"/>
                <a:sym typeface="Arial"/>
              </a:defRPr>
            </a:lvl3pPr>
            <a:lvl4pPr indent="0" lvl="3" marL="0" marR="0" rtl="0" algn="r">
              <a:spcBef>
                <a:spcPts val="0"/>
              </a:spcBef>
              <a:buNone/>
              <a:defRPr b="0" i="0" sz="1200" u="none" cap="none" strike="noStrike">
                <a:solidFill>
                  <a:srgbClr val="757575"/>
                </a:solidFill>
                <a:latin typeface="Arial"/>
                <a:ea typeface="Arial"/>
                <a:cs typeface="Arial"/>
                <a:sym typeface="Arial"/>
              </a:defRPr>
            </a:lvl4pPr>
            <a:lvl5pPr indent="0" lvl="4" marL="0" marR="0" rtl="0" algn="r">
              <a:spcBef>
                <a:spcPts val="0"/>
              </a:spcBef>
              <a:buNone/>
              <a:defRPr b="0" i="0" sz="1200" u="none" cap="none" strike="noStrike">
                <a:solidFill>
                  <a:srgbClr val="757575"/>
                </a:solidFill>
                <a:latin typeface="Arial"/>
                <a:ea typeface="Arial"/>
                <a:cs typeface="Arial"/>
                <a:sym typeface="Arial"/>
              </a:defRPr>
            </a:lvl5pPr>
            <a:lvl6pPr indent="0" lvl="5" marL="0" marR="0" rtl="0" algn="r">
              <a:spcBef>
                <a:spcPts val="0"/>
              </a:spcBef>
              <a:buNone/>
              <a:defRPr b="0" i="0" sz="1200" u="none" cap="none" strike="noStrike">
                <a:solidFill>
                  <a:srgbClr val="757575"/>
                </a:solidFill>
                <a:latin typeface="Arial"/>
                <a:ea typeface="Arial"/>
                <a:cs typeface="Arial"/>
                <a:sym typeface="Arial"/>
              </a:defRPr>
            </a:lvl6pPr>
            <a:lvl7pPr indent="0" lvl="6" marL="0" marR="0" rtl="0" algn="r">
              <a:spcBef>
                <a:spcPts val="0"/>
              </a:spcBef>
              <a:buNone/>
              <a:defRPr b="0" i="0" sz="1200" u="none" cap="none" strike="noStrike">
                <a:solidFill>
                  <a:srgbClr val="757575"/>
                </a:solidFill>
                <a:latin typeface="Arial"/>
                <a:ea typeface="Arial"/>
                <a:cs typeface="Arial"/>
                <a:sym typeface="Arial"/>
              </a:defRPr>
            </a:lvl7pPr>
            <a:lvl8pPr indent="0" lvl="7" marL="0" marR="0" rtl="0" algn="r">
              <a:spcBef>
                <a:spcPts val="0"/>
              </a:spcBef>
              <a:buNone/>
              <a:defRPr b="0" i="0" sz="1200" u="none" cap="none" strike="noStrike">
                <a:solidFill>
                  <a:srgbClr val="757575"/>
                </a:solidFill>
                <a:latin typeface="Arial"/>
                <a:ea typeface="Arial"/>
                <a:cs typeface="Arial"/>
                <a:sym typeface="Arial"/>
              </a:defRPr>
            </a:lvl8pPr>
            <a:lvl9pPr indent="0" lvl="8" marL="0" marR="0" rtl="0" algn="r">
              <a:spcBef>
                <a:spcPts val="0"/>
              </a:spcBef>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0.png"/><Relationship Id="rId4" Type="http://schemas.openxmlformats.org/officeDocument/2006/relationships/image" Target="../media/image25.png"/><Relationship Id="rId5" Type="http://schemas.openxmlformats.org/officeDocument/2006/relationships/image" Target="../media/image49.png"/><Relationship Id="rId6" Type="http://schemas.openxmlformats.org/officeDocument/2006/relationships/image" Target="../media/image4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6.jpg"/><Relationship Id="rId4" Type="http://schemas.openxmlformats.org/officeDocument/2006/relationships/image" Target="../media/image46.png"/><Relationship Id="rId5" Type="http://schemas.openxmlformats.org/officeDocument/2006/relationships/image" Target="../media/image39.png"/><Relationship Id="rId6" Type="http://schemas.openxmlformats.org/officeDocument/2006/relationships/image" Target="../media/image48.png"/><Relationship Id="rId7"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28.png"/><Relationship Id="rId5" Type="http://schemas.openxmlformats.org/officeDocument/2006/relationships/image" Target="../media/image27.png"/><Relationship Id="rId6"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s://www.figma.com/make/mX8cYx5GmqexVRffzVmPHa/Desktop-Calendar-App-Interface?node-id=0-1&amp;p=f&amp;t=ZcuNNkgZLiIDlZpW-0&amp;fullscreen=1"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8.png"/><Relationship Id="rId4" Type="http://schemas.openxmlformats.org/officeDocument/2006/relationships/image" Target="../media/image45.png"/><Relationship Id="rId5"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g"/><Relationship Id="rId4" Type="http://schemas.openxmlformats.org/officeDocument/2006/relationships/image" Target="../media/image1.jpg"/><Relationship Id="rId5" Type="http://schemas.openxmlformats.org/officeDocument/2006/relationships/image" Target="../media/image2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6.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3.png"/><Relationship Id="rId4" Type="http://schemas.openxmlformats.org/officeDocument/2006/relationships/image" Target="../media/image47.png"/><Relationship Id="rId5" Type="http://schemas.openxmlformats.org/officeDocument/2006/relationships/image" Target="../media/image4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4.jpg"/><Relationship Id="rId4" Type="http://schemas.openxmlformats.org/officeDocument/2006/relationships/image" Target="../media/image52.png"/><Relationship Id="rId5" Type="http://schemas.openxmlformats.org/officeDocument/2006/relationships/image" Target="../media/image5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5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2.jpg"/><Relationship Id="rId5" Type="http://schemas.openxmlformats.org/officeDocument/2006/relationships/image" Target="../media/image3.jpg"/><Relationship Id="rId6" Type="http://schemas.openxmlformats.org/officeDocument/2006/relationships/image" Target="../media/image8.jpg"/><Relationship Id="rId7" Type="http://schemas.openxmlformats.org/officeDocument/2006/relationships/image" Target="../media/image9.png"/><Relationship Id="rId8"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21.png"/><Relationship Id="rId5" Type="http://schemas.openxmlformats.org/officeDocument/2006/relationships/image" Target="../media/image1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8" name="Shape 88"/>
        <p:cNvGrpSpPr/>
        <p:nvPr/>
      </p:nvGrpSpPr>
      <p:grpSpPr>
        <a:xfrm>
          <a:off x="0" y="0"/>
          <a:ext cx="0" cy="0"/>
          <a:chOff x="0" y="0"/>
          <a:chExt cx="0" cy="0"/>
        </a:xfrm>
      </p:grpSpPr>
      <p:sp>
        <p:nvSpPr>
          <p:cNvPr id="89" name="Google Shape;89;p1"/>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descr="A group of colorful notes with writing on them&#10;&#10;AI-generated content may be incorrect." id="90" name="Google Shape;90;p1"/>
          <p:cNvPicPr preferRelativeResize="0"/>
          <p:nvPr/>
        </p:nvPicPr>
        <p:blipFill rotWithShape="1">
          <a:blip r:embed="rId3">
            <a:alphaModFix/>
          </a:blip>
          <a:srcRect b="-1" l="0" r="5882" t="0"/>
          <a:stretch/>
        </p:blipFill>
        <p:spPr>
          <a:xfrm>
            <a:off x="1" y="10"/>
            <a:ext cx="9669642" cy="6857990"/>
          </a:xfrm>
          <a:prstGeom prst="rect">
            <a:avLst/>
          </a:prstGeom>
          <a:noFill/>
          <a:ln>
            <a:noFill/>
          </a:ln>
        </p:spPr>
      </p:pic>
      <p:sp>
        <p:nvSpPr>
          <p:cNvPr id="91" name="Google Shape;91;p1"/>
          <p:cNvSpPr/>
          <p:nvPr/>
        </p:nvSpPr>
        <p:spPr>
          <a:xfrm flipH="1">
            <a:off x="5125019" y="0"/>
            <a:ext cx="7066978" cy="6858000"/>
          </a:xfrm>
          <a:prstGeom prst="rect">
            <a:avLst/>
          </a:prstGeom>
          <a:gradFill>
            <a:gsLst>
              <a:gs pos="0">
                <a:srgbClr val="FFFFFF">
                  <a:alpha val="0"/>
                </a:srgbClr>
              </a:gs>
              <a:gs pos="19000">
                <a:srgbClr val="FFFFFF">
                  <a:alpha val="38039"/>
                </a:srgbClr>
              </a:gs>
              <a:gs pos="35000">
                <a:srgbClr val="FFFFFF">
                  <a:alpha val="76863"/>
                </a:srgbClr>
              </a:gs>
              <a:gs pos="48000">
                <a:schemeClr val="lt1"/>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92" name="Google Shape;92;p1"/>
          <p:cNvSpPr txBox="1"/>
          <p:nvPr>
            <p:ph type="ctrTitle"/>
          </p:nvPr>
        </p:nvSpPr>
        <p:spPr>
          <a:xfrm>
            <a:off x="7935402" y="743447"/>
            <a:ext cx="3445765" cy="3692028"/>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200"/>
              <a:buFont typeface="Play"/>
              <a:buNone/>
            </a:pPr>
            <a:r>
              <a:rPr lang="en-US" sz="5200"/>
              <a:t>Personal Habits</a:t>
            </a:r>
            <a:endParaRPr/>
          </a:p>
        </p:txBody>
      </p:sp>
      <p:sp>
        <p:nvSpPr>
          <p:cNvPr id="93" name="Google Shape;93;p1"/>
          <p:cNvSpPr txBox="1"/>
          <p:nvPr>
            <p:ph idx="1" type="subTitle"/>
          </p:nvPr>
        </p:nvSpPr>
        <p:spPr>
          <a:xfrm>
            <a:off x="7935403" y="4629234"/>
            <a:ext cx="3445766" cy="148531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Project Presented by </a:t>
            </a:r>
            <a:br>
              <a:rPr lang="en-US"/>
            </a:br>
            <a:br>
              <a:rPr lang="en-US"/>
            </a:br>
            <a:r>
              <a:rPr lang="en-US"/>
              <a:t>Md. Samin Yeasir Hasan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4" name="Shape 254"/>
        <p:cNvGrpSpPr/>
        <p:nvPr/>
      </p:nvGrpSpPr>
      <p:grpSpPr>
        <a:xfrm>
          <a:off x="0" y="0"/>
          <a:ext cx="0" cy="0"/>
          <a:chOff x="0" y="0"/>
          <a:chExt cx="0" cy="0"/>
        </a:xfrm>
      </p:grpSpPr>
      <p:sp>
        <p:nvSpPr>
          <p:cNvPr id="255" name="Google Shape;255;p10"/>
          <p:cNvSpPr txBox="1"/>
          <p:nvPr/>
        </p:nvSpPr>
        <p:spPr>
          <a:xfrm>
            <a:off x="571500" y="381000"/>
            <a:ext cx="11049000" cy="762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US" sz="3200">
                <a:solidFill>
                  <a:srgbClr val="0F172A"/>
                </a:solidFill>
                <a:latin typeface="Play"/>
                <a:ea typeface="Play"/>
                <a:cs typeface="Play"/>
                <a:sym typeface="Play"/>
              </a:rPr>
              <a:t>Prototype Fidelity Evolution </a:t>
            </a:r>
            <a:r>
              <a:rPr b="0" i="1" lang="en-US" sz="2400">
                <a:solidFill>
                  <a:srgbClr val="64748B"/>
                </a:solidFill>
                <a:latin typeface="Play"/>
                <a:ea typeface="Play"/>
                <a:cs typeface="Play"/>
                <a:sym typeface="Play"/>
              </a:rPr>
              <a:t>But it wasn’t that easy...</a:t>
            </a:r>
            <a:endParaRPr b="1" sz="3200">
              <a:solidFill>
                <a:srgbClr val="0F172A"/>
              </a:solidFill>
              <a:latin typeface="Play"/>
              <a:ea typeface="Play"/>
              <a:cs typeface="Play"/>
              <a:sym typeface="Play"/>
            </a:endParaRPr>
          </a:p>
        </p:txBody>
      </p:sp>
      <p:grpSp>
        <p:nvGrpSpPr>
          <p:cNvPr id="256" name="Google Shape;256;p10"/>
          <p:cNvGrpSpPr/>
          <p:nvPr/>
        </p:nvGrpSpPr>
        <p:grpSpPr>
          <a:xfrm>
            <a:off x="571500" y="1333500"/>
            <a:ext cx="2057400" cy="4953000"/>
            <a:chOff x="571500" y="1333500"/>
            <a:chExt cx="2057400" cy="4953000"/>
          </a:xfrm>
        </p:grpSpPr>
        <p:sp>
          <p:nvSpPr>
            <p:cNvPr id="257" name="Google Shape;257;p10"/>
            <p:cNvSpPr/>
            <p:nvPr/>
          </p:nvSpPr>
          <p:spPr>
            <a:xfrm>
              <a:off x="571500" y="1333500"/>
              <a:ext cx="2057400" cy="4953000"/>
            </a:xfrm>
            <a:prstGeom prst="roundRect">
              <a:avLst>
                <a:gd fmla="val 7407" name="adj"/>
              </a:avLst>
            </a:prstGeom>
            <a:solidFill>
              <a:srgbClr val="FFFFFF"/>
            </a:solidFill>
            <a:ln cap="flat" cmpd="sng" w="14300">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58" name="Google Shape;258;p10"/>
            <p:cNvSpPr/>
            <p:nvPr/>
          </p:nvSpPr>
          <p:spPr>
            <a:xfrm>
              <a:off x="723900" y="1485900"/>
              <a:ext cx="857400" cy="228600"/>
            </a:xfrm>
            <a:prstGeom prst="roundRect">
              <a:avLst>
                <a:gd fmla="val 50000" name="adj"/>
              </a:avLst>
            </a:prstGeom>
            <a:solidFill>
              <a:srgbClr val="FFEFE6"/>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59" name="Google Shape;259;p10"/>
            <p:cNvSpPr txBox="1"/>
            <p:nvPr/>
          </p:nvSpPr>
          <p:spPr>
            <a:xfrm>
              <a:off x="571500" y="1333500"/>
              <a:ext cx="2057400" cy="4953000"/>
            </a:xfrm>
            <a:prstGeom prst="rect">
              <a:avLst/>
            </a:prstGeom>
            <a:noFill/>
            <a:ln>
              <a:noFill/>
            </a:ln>
          </p:spPr>
          <p:txBody>
            <a:bodyPr anchorCtr="0" anchor="t" bIns="152400" lIns="152400" spcFirstLastPara="1" rIns="152400" wrap="square" tIns="152400">
              <a:noAutofit/>
            </a:bodyPr>
            <a:lstStyle/>
            <a:p>
              <a:pPr indent="0" lvl="0" marL="0" rtl="0" algn="l">
                <a:spcBef>
                  <a:spcPts val="0"/>
                </a:spcBef>
                <a:spcAft>
                  <a:spcPts val="0"/>
                </a:spcAft>
                <a:buNone/>
              </a:pPr>
              <a:r>
                <a:rPr b="1" lang="en-US" sz="900">
                  <a:solidFill>
                    <a:srgbClr val="E76F51"/>
                  </a:solidFill>
                  <a:latin typeface="Inter"/>
                  <a:ea typeface="Inter"/>
                  <a:cs typeface="Inter"/>
                  <a:sym typeface="Inter"/>
                </a:rPr>
                <a:t>01 / CONCEPT</a:t>
              </a:r>
              <a:endParaRPr>
                <a:latin typeface="Inter"/>
                <a:ea typeface="Inter"/>
                <a:cs typeface="Inter"/>
                <a:sym typeface="Inter"/>
              </a:endParaRPr>
            </a:p>
            <a:p>
              <a:pPr indent="0" lvl="0" marL="0" rtl="0" algn="l">
                <a:spcBef>
                  <a:spcPts val="900"/>
                </a:spcBef>
                <a:spcAft>
                  <a:spcPts val="0"/>
                </a:spcAft>
                <a:buNone/>
              </a:pPr>
              <a:r>
                <a:rPr b="1" lang="en-US" sz="1500">
                  <a:solidFill>
                    <a:srgbClr val="0F172A"/>
                  </a:solidFill>
                  <a:latin typeface="Play"/>
                  <a:ea typeface="Play"/>
                  <a:cs typeface="Play"/>
                  <a:sym typeface="Play"/>
                </a:rPr>
                <a:t>Initial Solution</a:t>
              </a:r>
              <a:endParaRPr b="1" sz="1500">
                <a:solidFill>
                  <a:srgbClr val="0F172A"/>
                </a:solidFill>
                <a:latin typeface="Play"/>
                <a:ea typeface="Play"/>
                <a:cs typeface="Play"/>
                <a:sym typeface="Play"/>
              </a:endParaRPr>
            </a:p>
            <a:p>
              <a:pPr indent="-295275" lvl="0" marL="457200" rtl="0" algn="l">
                <a:spcBef>
                  <a:spcPts val="1200"/>
                </a:spcBef>
                <a:spcAft>
                  <a:spcPts val="0"/>
                </a:spcAft>
                <a:buClr>
                  <a:srgbClr val="94A3B8"/>
                </a:buClr>
                <a:buSzPts val="1050"/>
                <a:buFont typeface="Inter"/>
                <a:buChar char="●"/>
              </a:pPr>
              <a:r>
                <a:rPr lang="en-US" sz="1050">
                  <a:solidFill>
                    <a:srgbClr val="475569"/>
                  </a:solidFill>
                  <a:latin typeface="Inter"/>
                  <a:ea typeface="Inter"/>
                  <a:cs typeface="Inter"/>
                  <a:sym typeface="Inter"/>
                </a:rPr>
                <a:t>Started with a physical desk calendar.</a:t>
              </a:r>
              <a:endParaRPr sz="1050">
                <a:solidFill>
                  <a:srgbClr val="475569"/>
                </a:solidFill>
                <a:latin typeface="Inter"/>
                <a:ea typeface="Inter"/>
                <a:cs typeface="Inter"/>
                <a:sym typeface="Inter"/>
              </a:endParaRPr>
            </a:p>
            <a:p>
              <a:pPr indent="-295275" lvl="0" marL="457200" rtl="0" algn="l">
                <a:spcBef>
                  <a:spcPts val="900"/>
                </a:spcBef>
                <a:spcAft>
                  <a:spcPts val="0"/>
                </a:spcAft>
                <a:buClr>
                  <a:srgbClr val="94A3B8"/>
                </a:buClr>
                <a:buSzPts val="1050"/>
                <a:buFont typeface="Inter"/>
                <a:buChar char="●"/>
              </a:pPr>
              <a:r>
                <a:rPr lang="en-US" sz="1050">
                  <a:solidFill>
                    <a:srgbClr val="475569"/>
                  </a:solidFill>
                  <a:latin typeface="Inter"/>
                  <a:ea typeface="Inter"/>
                  <a:cs typeface="Inter"/>
                  <a:sym typeface="Inter"/>
                </a:rPr>
                <a:t>Limited features (basic calendar, reminders, voice notes).</a:t>
              </a:r>
              <a:endParaRPr sz="1050">
                <a:solidFill>
                  <a:srgbClr val="475569"/>
                </a:solidFill>
                <a:latin typeface="Inter"/>
                <a:ea typeface="Inter"/>
                <a:cs typeface="Inter"/>
                <a:sym typeface="Inter"/>
              </a:endParaRPr>
            </a:p>
            <a:p>
              <a:pPr indent="-295275" lvl="0" marL="457200" rtl="0" algn="l">
                <a:spcBef>
                  <a:spcPts val="900"/>
                </a:spcBef>
                <a:spcAft>
                  <a:spcPts val="0"/>
                </a:spcAft>
                <a:buClr>
                  <a:srgbClr val="94A3B8"/>
                </a:buClr>
                <a:buSzPts val="1050"/>
                <a:buFont typeface="Inter"/>
                <a:buChar char="●"/>
              </a:pPr>
              <a:r>
                <a:rPr lang="en-US" sz="1050">
                  <a:solidFill>
                    <a:srgbClr val="94A3B8"/>
                  </a:solidFill>
                  <a:latin typeface="Inter"/>
                  <a:ea typeface="Inter"/>
                  <a:cs typeface="Inter"/>
                  <a:sym typeface="Inter"/>
                </a:rPr>
                <a:t>No digital app integration.</a:t>
              </a:r>
              <a:endParaRPr sz="1050">
                <a:solidFill>
                  <a:srgbClr val="94A3B8"/>
                </a:solidFill>
                <a:latin typeface="Inter"/>
                <a:ea typeface="Inter"/>
                <a:cs typeface="Inter"/>
                <a:sym typeface="Inter"/>
              </a:endParaRPr>
            </a:p>
            <a:p>
              <a:pPr indent="-295275" lvl="0" marL="457200" rtl="0" algn="l">
                <a:spcBef>
                  <a:spcPts val="900"/>
                </a:spcBef>
                <a:spcAft>
                  <a:spcPts val="0"/>
                </a:spcAft>
                <a:buClr>
                  <a:srgbClr val="94A3B8"/>
                </a:buClr>
                <a:buSzPts val="1050"/>
                <a:buFont typeface="Inter"/>
                <a:buChar char="●"/>
              </a:pPr>
              <a:r>
                <a:rPr lang="en-US" sz="1050">
                  <a:solidFill>
                    <a:srgbClr val="94A3B8"/>
                  </a:solidFill>
                  <a:latin typeface="Inter"/>
                  <a:ea typeface="Inter"/>
                  <a:cs typeface="Inter"/>
                  <a:sym typeface="Inter"/>
                </a:rPr>
                <a:t>No reward or loyalty-points system.</a:t>
              </a:r>
              <a:endParaRPr sz="1050">
                <a:solidFill>
                  <a:srgbClr val="94A3B8"/>
                </a:solidFill>
                <a:latin typeface="Inter"/>
                <a:ea typeface="Inter"/>
                <a:cs typeface="Inter"/>
                <a:sym typeface="Inter"/>
              </a:endParaRPr>
            </a:p>
          </p:txBody>
        </p:sp>
      </p:grpSp>
      <p:grpSp>
        <p:nvGrpSpPr>
          <p:cNvPr id="260" name="Google Shape;260;p10"/>
          <p:cNvGrpSpPr/>
          <p:nvPr/>
        </p:nvGrpSpPr>
        <p:grpSpPr>
          <a:xfrm>
            <a:off x="2819400" y="1333500"/>
            <a:ext cx="2057400" cy="4953000"/>
            <a:chOff x="2819400" y="1333500"/>
            <a:chExt cx="2057400" cy="4953000"/>
          </a:xfrm>
        </p:grpSpPr>
        <p:sp>
          <p:nvSpPr>
            <p:cNvPr id="261" name="Google Shape;261;p10"/>
            <p:cNvSpPr/>
            <p:nvPr/>
          </p:nvSpPr>
          <p:spPr>
            <a:xfrm>
              <a:off x="2819400" y="1333500"/>
              <a:ext cx="2057400" cy="4953000"/>
            </a:xfrm>
            <a:prstGeom prst="roundRect">
              <a:avLst>
                <a:gd fmla="val 7407" name="adj"/>
              </a:avLst>
            </a:prstGeom>
            <a:solidFill>
              <a:srgbClr val="FFFFFF"/>
            </a:solidFill>
            <a:ln cap="flat" cmpd="sng" w="14300">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62" name="Google Shape;262;p10"/>
            <p:cNvSpPr txBox="1"/>
            <p:nvPr/>
          </p:nvSpPr>
          <p:spPr>
            <a:xfrm>
              <a:off x="2819400" y="1333500"/>
              <a:ext cx="2057400" cy="4953000"/>
            </a:xfrm>
            <a:prstGeom prst="rect">
              <a:avLst/>
            </a:prstGeom>
            <a:noFill/>
            <a:ln>
              <a:noFill/>
            </a:ln>
          </p:spPr>
          <p:txBody>
            <a:bodyPr anchorCtr="0" anchor="t" bIns="152400" lIns="152400" spcFirstLastPara="1" rIns="152400" wrap="square" tIns="152400">
              <a:noAutofit/>
            </a:bodyPr>
            <a:lstStyle/>
            <a:p>
              <a:pPr indent="0" lvl="0" marL="0" rtl="0" algn="l">
                <a:spcBef>
                  <a:spcPts val="0"/>
                </a:spcBef>
                <a:spcAft>
                  <a:spcPts val="0"/>
                </a:spcAft>
                <a:buNone/>
              </a:pPr>
              <a:r>
                <a:rPr b="1" lang="en-US" sz="900">
                  <a:solidFill>
                    <a:srgbClr val="F4A261"/>
                  </a:solidFill>
                  <a:latin typeface="Inter"/>
                  <a:ea typeface="Inter"/>
                  <a:cs typeface="Inter"/>
                  <a:sym typeface="Inter"/>
                </a:rPr>
                <a:t>02 / EVAL</a:t>
              </a:r>
              <a:endParaRPr>
                <a:latin typeface="Inter"/>
                <a:ea typeface="Inter"/>
                <a:cs typeface="Inter"/>
                <a:sym typeface="Inter"/>
              </a:endParaRPr>
            </a:p>
            <a:p>
              <a:pPr indent="0" lvl="0" marL="0" rtl="0" algn="l">
                <a:spcBef>
                  <a:spcPts val="900"/>
                </a:spcBef>
                <a:spcAft>
                  <a:spcPts val="0"/>
                </a:spcAft>
                <a:buNone/>
              </a:pPr>
              <a:r>
                <a:rPr b="1" lang="en-US" sz="1500">
                  <a:solidFill>
                    <a:srgbClr val="0F172A"/>
                  </a:solidFill>
                  <a:latin typeface="Play"/>
                  <a:ea typeface="Play"/>
                  <a:cs typeface="Play"/>
                  <a:sym typeface="Play"/>
                </a:rPr>
                <a:t>Usability Test</a:t>
              </a:r>
              <a:endParaRPr b="1" sz="1500">
                <a:solidFill>
                  <a:srgbClr val="0F172A"/>
                </a:solidFill>
                <a:latin typeface="Play"/>
                <a:ea typeface="Play"/>
                <a:cs typeface="Play"/>
                <a:sym typeface="Play"/>
              </a:endParaRPr>
            </a:p>
            <a:p>
              <a:pPr indent="-295275" lvl="0" marL="457200" rtl="0" algn="l">
                <a:spcBef>
                  <a:spcPts val="1200"/>
                </a:spcBef>
                <a:spcAft>
                  <a:spcPts val="0"/>
                </a:spcAft>
                <a:buClr>
                  <a:srgbClr val="475569"/>
                </a:buClr>
                <a:buSzPts val="1050"/>
                <a:buFont typeface="Inter"/>
                <a:buChar char="●"/>
              </a:pPr>
              <a:r>
                <a:rPr lang="en-US" sz="1050">
                  <a:solidFill>
                    <a:srgbClr val="475569"/>
                  </a:solidFill>
                  <a:latin typeface="Inter"/>
                  <a:ea typeface="Inter"/>
                  <a:cs typeface="Inter"/>
                  <a:sym typeface="Inter"/>
                </a:rPr>
                <a:t>Tested versatility with desk or wall mounting options.</a:t>
              </a:r>
              <a:endParaRPr sz="1050">
                <a:solidFill>
                  <a:srgbClr val="475569"/>
                </a:solidFill>
                <a:latin typeface="Inter"/>
                <a:ea typeface="Inter"/>
                <a:cs typeface="Inter"/>
                <a:sym typeface="Inter"/>
              </a:endParaRPr>
            </a:p>
            <a:p>
              <a:pPr indent="-295275" lvl="0" marL="457200" rtl="0" algn="l">
                <a:spcBef>
                  <a:spcPts val="900"/>
                </a:spcBef>
                <a:spcAft>
                  <a:spcPts val="0"/>
                </a:spcAft>
                <a:buClr>
                  <a:srgbClr val="475569"/>
                </a:buClr>
                <a:buSzPts val="1050"/>
                <a:buFont typeface="Inter"/>
                <a:buChar char="●"/>
              </a:pPr>
              <a:r>
                <a:rPr lang="en-US" sz="1050">
                  <a:solidFill>
                    <a:srgbClr val="475569"/>
                  </a:solidFill>
                  <a:latin typeface="Inter"/>
                  <a:ea typeface="Inter"/>
                  <a:cs typeface="Inter"/>
                  <a:sym typeface="Inter"/>
                </a:rPr>
                <a:t>Identified need for digital sync with other calendars &amp; mobile.</a:t>
              </a:r>
              <a:endParaRPr sz="1050">
                <a:solidFill>
                  <a:srgbClr val="475569"/>
                </a:solidFill>
                <a:latin typeface="Inter"/>
                <a:ea typeface="Inter"/>
                <a:cs typeface="Inter"/>
                <a:sym typeface="Inter"/>
              </a:endParaRPr>
            </a:p>
            <a:p>
              <a:pPr indent="-295275" lvl="0" marL="457200" rtl="0" algn="l">
                <a:spcBef>
                  <a:spcPts val="900"/>
                </a:spcBef>
                <a:spcAft>
                  <a:spcPts val="0"/>
                </a:spcAft>
                <a:buClr>
                  <a:srgbClr val="475569"/>
                </a:buClr>
                <a:buSzPts val="1050"/>
                <a:buFont typeface="Inter"/>
                <a:buChar char="●"/>
              </a:pPr>
              <a:r>
                <a:rPr lang="en-US" sz="1050">
                  <a:solidFill>
                    <a:srgbClr val="475569"/>
                  </a:solidFill>
                  <a:latin typeface="Inter"/>
                  <a:ea typeface="Inter"/>
                  <a:cs typeface="Inter"/>
                  <a:sym typeface="Inter"/>
                </a:rPr>
                <a:t>Requested features: to-do lists, alarms, chores, &amp; calendar sharing.</a:t>
              </a:r>
              <a:endParaRPr sz="1050">
                <a:solidFill>
                  <a:srgbClr val="475569"/>
                </a:solidFill>
                <a:latin typeface="Inter"/>
                <a:ea typeface="Inter"/>
                <a:cs typeface="Inter"/>
                <a:sym typeface="Inter"/>
              </a:endParaRPr>
            </a:p>
          </p:txBody>
        </p:sp>
      </p:grpSp>
      <p:grpSp>
        <p:nvGrpSpPr>
          <p:cNvPr id="263" name="Google Shape;263;p10"/>
          <p:cNvGrpSpPr/>
          <p:nvPr/>
        </p:nvGrpSpPr>
        <p:grpSpPr>
          <a:xfrm>
            <a:off x="5067300" y="1333500"/>
            <a:ext cx="2057400" cy="4953000"/>
            <a:chOff x="5067300" y="1333500"/>
            <a:chExt cx="2057400" cy="4953000"/>
          </a:xfrm>
        </p:grpSpPr>
        <p:sp>
          <p:nvSpPr>
            <p:cNvPr id="264" name="Google Shape;264;p10"/>
            <p:cNvSpPr/>
            <p:nvPr/>
          </p:nvSpPr>
          <p:spPr>
            <a:xfrm>
              <a:off x="5067300" y="1333500"/>
              <a:ext cx="2057400" cy="4953000"/>
            </a:xfrm>
            <a:prstGeom prst="roundRect">
              <a:avLst>
                <a:gd fmla="val 7407" name="adj"/>
              </a:avLst>
            </a:prstGeom>
            <a:solidFill>
              <a:srgbClr val="FFFFFF"/>
            </a:solidFill>
            <a:ln cap="flat" cmpd="sng" w="14300">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65" name="Google Shape;265;p10"/>
            <p:cNvSpPr txBox="1"/>
            <p:nvPr/>
          </p:nvSpPr>
          <p:spPr>
            <a:xfrm>
              <a:off x="5067300" y="1333500"/>
              <a:ext cx="2057400" cy="4953000"/>
            </a:xfrm>
            <a:prstGeom prst="rect">
              <a:avLst/>
            </a:prstGeom>
            <a:noFill/>
            <a:ln>
              <a:noFill/>
            </a:ln>
          </p:spPr>
          <p:txBody>
            <a:bodyPr anchorCtr="0" anchor="t" bIns="152400" lIns="152400" spcFirstLastPara="1" rIns="152400" wrap="square" tIns="152400">
              <a:noAutofit/>
            </a:bodyPr>
            <a:lstStyle/>
            <a:p>
              <a:pPr indent="0" lvl="0" marL="0" rtl="0" algn="l">
                <a:spcBef>
                  <a:spcPts val="0"/>
                </a:spcBef>
                <a:spcAft>
                  <a:spcPts val="0"/>
                </a:spcAft>
                <a:buNone/>
              </a:pPr>
              <a:r>
                <a:rPr b="1" lang="en-US" sz="900">
                  <a:solidFill>
                    <a:srgbClr val="8CAE1E"/>
                  </a:solidFill>
                  <a:latin typeface="Inter"/>
                  <a:ea typeface="Inter"/>
                  <a:cs typeface="Inter"/>
                  <a:sym typeface="Inter"/>
                </a:rPr>
                <a:t>03 / UPDATE</a:t>
              </a:r>
              <a:endParaRPr>
                <a:latin typeface="Inter"/>
                <a:ea typeface="Inter"/>
                <a:cs typeface="Inter"/>
                <a:sym typeface="Inter"/>
              </a:endParaRPr>
            </a:p>
            <a:p>
              <a:pPr indent="0" lvl="0" marL="0" rtl="0" algn="l">
                <a:spcBef>
                  <a:spcPts val="900"/>
                </a:spcBef>
                <a:spcAft>
                  <a:spcPts val="0"/>
                </a:spcAft>
                <a:buNone/>
              </a:pPr>
              <a:r>
                <a:rPr b="1" lang="en-US" sz="1500">
                  <a:solidFill>
                    <a:srgbClr val="0F172A"/>
                  </a:solidFill>
                  <a:latin typeface="Play"/>
                  <a:ea typeface="Play"/>
                  <a:cs typeface="Play"/>
                  <a:sym typeface="Play"/>
                </a:rPr>
                <a:t>Prototype Iteration</a:t>
              </a:r>
              <a:endParaRPr b="1" sz="1500">
                <a:solidFill>
                  <a:srgbClr val="0F172A"/>
                </a:solidFill>
                <a:latin typeface="Play"/>
                <a:ea typeface="Play"/>
                <a:cs typeface="Play"/>
                <a:sym typeface="Play"/>
              </a:endParaRPr>
            </a:p>
            <a:p>
              <a:pPr indent="-295275" lvl="0" marL="457200" rtl="0" algn="l">
                <a:spcBef>
                  <a:spcPts val="1200"/>
                </a:spcBef>
                <a:spcAft>
                  <a:spcPts val="0"/>
                </a:spcAft>
                <a:buClr>
                  <a:srgbClr val="475569"/>
                </a:buClr>
                <a:buSzPts val="1050"/>
                <a:buFont typeface="Inter"/>
                <a:buChar char="●"/>
              </a:pPr>
              <a:r>
                <a:rPr b="0" lang="en-US" sz="1050">
                  <a:solidFill>
                    <a:srgbClr val="3E8B1C"/>
                  </a:solidFill>
                  <a:latin typeface="Inter SemiBold"/>
                  <a:ea typeface="Inter SemiBold"/>
                  <a:cs typeface="Inter SemiBold"/>
                  <a:sym typeface="Inter SemiBold"/>
                </a:rPr>
                <a:t>Engagement drivers: </a:t>
              </a:r>
              <a:r>
                <a:rPr b="0" lang="en-US" sz="1050">
                  <a:solidFill>
                    <a:srgbClr val="475569"/>
                  </a:solidFill>
                  <a:latin typeface="Inter"/>
                  <a:ea typeface="Inter"/>
                  <a:cs typeface="Inter"/>
                  <a:sym typeface="Inter"/>
                </a:rPr>
                <a:t>• Interactive character</a:t>
              </a:r>
              <a:br>
                <a:rPr b="0" lang="en-US" sz="1050">
                  <a:solidFill>
                    <a:srgbClr val="475569"/>
                  </a:solidFill>
                  <a:latin typeface="Inter"/>
                  <a:ea typeface="Inter"/>
                  <a:cs typeface="Inter"/>
                  <a:sym typeface="Inter"/>
                </a:rPr>
              </a:br>
              <a:r>
                <a:rPr b="0" lang="en-US" sz="1050">
                  <a:solidFill>
                    <a:srgbClr val="475569"/>
                  </a:solidFill>
                  <a:latin typeface="Inter"/>
                  <a:ea typeface="Inter"/>
                  <a:cs typeface="Inter"/>
                  <a:sym typeface="Inter"/>
                </a:rPr>
                <a:t>• Motivational quotes</a:t>
              </a:r>
              <a:br>
                <a:rPr b="0" lang="en-US" sz="1050">
                  <a:solidFill>
                    <a:srgbClr val="475569"/>
                  </a:solidFill>
                  <a:latin typeface="Inter"/>
                  <a:ea typeface="Inter"/>
                  <a:cs typeface="Inter"/>
                  <a:sym typeface="Inter"/>
                </a:rPr>
              </a:br>
              <a:r>
                <a:rPr b="0" lang="en-US" sz="1050">
                  <a:solidFill>
                    <a:srgbClr val="475569"/>
                  </a:solidFill>
                  <a:latin typeface="Inter"/>
                  <a:ea typeface="Inter"/>
                  <a:cs typeface="Inter"/>
                  <a:sym typeface="Inter"/>
                </a:rPr>
                <a:t>• Color visual aids</a:t>
              </a:r>
              <a:br>
                <a:rPr b="0" lang="en-US" sz="1050">
                  <a:solidFill>
                    <a:srgbClr val="475569"/>
                  </a:solidFill>
                  <a:latin typeface="Inter"/>
                  <a:ea typeface="Inter"/>
                  <a:cs typeface="Inter"/>
                  <a:sym typeface="Inter"/>
                </a:rPr>
              </a:br>
              <a:r>
                <a:rPr b="0" lang="en-US" sz="1050">
                  <a:solidFill>
                    <a:srgbClr val="475569"/>
                  </a:solidFill>
                  <a:latin typeface="Inter"/>
                  <a:ea typeface="Inter"/>
                  <a:cs typeface="Inter"/>
                  <a:sym typeface="Inter"/>
                </a:rPr>
                <a:t>• Loyalty/streak points</a:t>
              </a:r>
              <a:endParaRPr b="0" sz="1050">
                <a:solidFill>
                  <a:srgbClr val="3E8B1C"/>
                </a:solidFill>
                <a:latin typeface="Inter SemiBold"/>
                <a:ea typeface="Inter SemiBold"/>
                <a:cs typeface="Inter SemiBold"/>
                <a:sym typeface="Inter SemiBold"/>
              </a:endParaRPr>
            </a:p>
            <a:p>
              <a:pPr indent="-295275" lvl="0" marL="457200" rtl="0" algn="l">
                <a:spcBef>
                  <a:spcPts val="900"/>
                </a:spcBef>
                <a:spcAft>
                  <a:spcPts val="0"/>
                </a:spcAft>
                <a:buClr>
                  <a:srgbClr val="475569"/>
                </a:buClr>
                <a:buSzPts val="1050"/>
                <a:buFont typeface="Inter"/>
                <a:buChar char="●"/>
              </a:pPr>
              <a:r>
                <a:rPr lang="en-US" sz="1050">
                  <a:solidFill>
                    <a:srgbClr val="475569"/>
                  </a:solidFill>
                  <a:latin typeface="Inter"/>
                  <a:ea typeface="Inter"/>
                  <a:cs typeface="Inter"/>
                  <a:sym typeface="Inter"/>
                </a:rPr>
                <a:t>Added "Mobile App" for integration &amp; user flexibility.</a:t>
              </a:r>
              <a:endParaRPr sz="1050">
                <a:solidFill>
                  <a:srgbClr val="475569"/>
                </a:solidFill>
                <a:latin typeface="Inter"/>
                <a:ea typeface="Inter"/>
                <a:cs typeface="Inter"/>
                <a:sym typeface="Inter"/>
              </a:endParaRPr>
            </a:p>
          </p:txBody>
        </p:sp>
      </p:grpSp>
      <p:grpSp>
        <p:nvGrpSpPr>
          <p:cNvPr id="266" name="Google Shape;266;p10"/>
          <p:cNvGrpSpPr/>
          <p:nvPr/>
        </p:nvGrpSpPr>
        <p:grpSpPr>
          <a:xfrm>
            <a:off x="7315200" y="1333500"/>
            <a:ext cx="2057400" cy="4953000"/>
            <a:chOff x="7315200" y="1333500"/>
            <a:chExt cx="2057400" cy="4953000"/>
          </a:xfrm>
        </p:grpSpPr>
        <p:sp>
          <p:nvSpPr>
            <p:cNvPr id="267" name="Google Shape;267;p10"/>
            <p:cNvSpPr/>
            <p:nvPr/>
          </p:nvSpPr>
          <p:spPr>
            <a:xfrm>
              <a:off x="7315200" y="1333500"/>
              <a:ext cx="2057400" cy="4953000"/>
            </a:xfrm>
            <a:prstGeom prst="roundRect">
              <a:avLst>
                <a:gd fmla="val 7407" name="adj"/>
              </a:avLst>
            </a:prstGeom>
            <a:solidFill>
              <a:srgbClr val="FFFFFF"/>
            </a:solidFill>
            <a:ln cap="flat" cmpd="sng" w="14300">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68" name="Google Shape;268;p10"/>
            <p:cNvSpPr txBox="1"/>
            <p:nvPr/>
          </p:nvSpPr>
          <p:spPr>
            <a:xfrm>
              <a:off x="7315200" y="1333500"/>
              <a:ext cx="2057400" cy="4953000"/>
            </a:xfrm>
            <a:prstGeom prst="rect">
              <a:avLst/>
            </a:prstGeom>
            <a:noFill/>
            <a:ln>
              <a:noFill/>
            </a:ln>
          </p:spPr>
          <p:txBody>
            <a:bodyPr anchorCtr="0" anchor="t" bIns="152400" lIns="152400" spcFirstLastPara="1" rIns="152400" wrap="square" tIns="152400">
              <a:noAutofit/>
            </a:bodyPr>
            <a:lstStyle/>
            <a:p>
              <a:pPr indent="0" lvl="0" marL="0" rtl="0" algn="l">
                <a:spcBef>
                  <a:spcPts val="0"/>
                </a:spcBef>
                <a:spcAft>
                  <a:spcPts val="0"/>
                </a:spcAft>
                <a:buNone/>
              </a:pPr>
              <a:r>
                <a:rPr b="1" lang="en-US" sz="900">
                  <a:solidFill>
                    <a:srgbClr val="3E8B1C"/>
                  </a:solidFill>
                  <a:latin typeface="Inter"/>
                  <a:ea typeface="Inter"/>
                  <a:cs typeface="Inter"/>
                  <a:sym typeface="Inter"/>
                </a:rPr>
                <a:t>04 / TEST 2</a:t>
              </a:r>
              <a:endParaRPr>
                <a:latin typeface="Inter"/>
                <a:ea typeface="Inter"/>
                <a:cs typeface="Inter"/>
                <a:sym typeface="Inter"/>
              </a:endParaRPr>
            </a:p>
            <a:p>
              <a:pPr indent="0" lvl="0" marL="0" rtl="0" algn="l">
                <a:spcBef>
                  <a:spcPts val="900"/>
                </a:spcBef>
                <a:spcAft>
                  <a:spcPts val="0"/>
                </a:spcAft>
                <a:buNone/>
              </a:pPr>
              <a:r>
                <a:rPr b="1" lang="en-US" sz="1500">
                  <a:solidFill>
                    <a:srgbClr val="0F172A"/>
                  </a:solidFill>
                  <a:latin typeface="Play"/>
                  <a:ea typeface="Play"/>
                  <a:cs typeface="Play"/>
                  <a:sym typeface="Play"/>
                </a:rPr>
                <a:t>2nd Usability Test</a:t>
              </a:r>
              <a:endParaRPr b="1" sz="1500">
                <a:solidFill>
                  <a:srgbClr val="0F172A"/>
                </a:solidFill>
                <a:latin typeface="Play"/>
                <a:ea typeface="Play"/>
                <a:cs typeface="Play"/>
                <a:sym typeface="Play"/>
              </a:endParaRPr>
            </a:p>
            <a:p>
              <a:pPr indent="-295275" lvl="0" marL="457200" rtl="0" algn="l">
                <a:spcBef>
                  <a:spcPts val="1200"/>
                </a:spcBef>
                <a:spcAft>
                  <a:spcPts val="0"/>
                </a:spcAft>
                <a:buClr>
                  <a:srgbClr val="0F172A"/>
                </a:buClr>
                <a:buSzPts val="1050"/>
                <a:buFont typeface="Inter"/>
                <a:buChar char="●"/>
              </a:pPr>
              <a:r>
                <a:rPr lang="en-US" sz="1050">
                  <a:solidFill>
                    <a:srgbClr val="475569"/>
                  </a:solidFill>
                  <a:latin typeface="Inter"/>
                  <a:ea typeface="Inter"/>
                  <a:cs typeface="Inter"/>
                  <a:sym typeface="Inter"/>
                </a:rPr>
                <a:t>Introduced AI-driven automatic event creation.</a:t>
              </a:r>
              <a:endParaRPr sz="1050">
                <a:solidFill>
                  <a:srgbClr val="475569"/>
                </a:solidFill>
                <a:latin typeface="Inter"/>
                <a:ea typeface="Inter"/>
                <a:cs typeface="Inter"/>
                <a:sym typeface="Inter"/>
              </a:endParaRPr>
            </a:p>
            <a:p>
              <a:pPr indent="-295275" lvl="0" marL="457200" rtl="0" algn="l">
                <a:spcBef>
                  <a:spcPts val="900"/>
                </a:spcBef>
                <a:spcAft>
                  <a:spcPts val="0"/>
                </a:spcAft>
                <a:buClr>
                  <a:srgbClr val="0F172A"/>
                </a:buClr>
                <a:buSzPts val="1050"/>
                <a:buFont typeface="Inter"/>
                <a:buChar char="●"/>
              </a:pPr>
              <a:r>
                <a:rPr lang="en-US" sz="1050">
                  <a:solidFill>
                    <a:srgbClr val="475569"/>
                  </a:solidFill>
                  <a:latin typeface="Inter"/>
                  <a:ea typeface="Inter"/>
                  <a:cs typeface="Inter"/>
                  <a:sym typeface="Inter"/>
                </a:rPr>
                <a:t>Observed significantly more positive feedback on the new version.</a:t>
              </a:r>
              <a:endParaRPr sz="1050">
                <a:solidFill>
                  <a:srgbClr val="475569"/>
                </a:solidFill>
                <a:latin typeface="Inter"/>
                <a:ea typeface="Inter"/>
                <a:cs typeface="Inter"/>
                <a:sym typeface="Inter"/>
              </a:endParaRPr>
            </a:p>
            <a:p>
              <a:pPr indent="-295275" lvl="0" marL="457200" rtl="0" algn="l">
                <a:spcBef>
                  <a:spcPts val="900"/>
                </a:spcBef>
                <a:spcAft>
                  <a:spcPts val="0"/>
                </a:spcAft>
                <a:buClr>
                  <a:srgbClr val="0F172A"/>
                </a:buClr>
                <a:buSzPts val="1050"/>
                <a:buFont typeface="Inter"/>
                <a:buChar char="●"/>
              </a:pPr>
              <a:r>
                <a:rPr lang="en-US" sz="1050">
                  <a:solidFill>
                    <a:srgbClr val="475569"/>
                  </a:solidFill>
                  <a:latin typeface="Inter"/>
                  <a:ea typeface="Inter"/>
                  <a:cs typeface="Inter"/>
                  <a:sym typeface="Inter"/>
                </a:rPr>
                <a:t>Improved product likeability &amp; user acceptance.</a:t>
              </a:r>
              <a:endParaRPr sz="1050">
                <a:solidFill>
                  <a:srgbClr val="475569"/>
                </a:solidFill>
                <a:latin typeface="Inter"/>
                <a:ea typeface="Inter"/>
                <a:cs typeface="Inter"/>
                <a:sym typeface="Inter"/>
              </a:endParaRPr>
            </a:p>
            <a:p>
              <a:pPr indent="-295275" lvl="0" marL="457200" rtl="0" algn="l">
                <a:spcBef>
                  <a:spcPts val="900"/>
                </a:spcBef>
                <a:spcAft>
                  <a:spcPts val="0"/>
                </a:spcAft>
                <a:buClr>
                  <a:srgbClr val="0F172A"/>
                </a:buClr>
                <a:buSzPts val="1050"/>
                <a:buFont typeface="Inter"/>
                <a:buChar char="●"/>
              </a:pPr>
              <a:r>
                <a:rPr b="0" lang="en-US" sz="1050">
                  <a:solidFill>
                    <a:srgbClr val="0F172A"/>
                  </a:solidFill>
                  <a:latin typeface="Inter SemiBold"/>
                  <a:ea typeface="Inter SemiBold"/>
                  <a:cs typeface="Inter SemiBold"/>
                  <a:sym typeface="Inter SemiBold"/>
                </a:rPr>
                <a:t>Digital sync was validated as critical.</a:t>
              </a:r>
              <a:endParaRPr b="0" sz="1050">
                <a:solidFill>
                  <a:srgbClr val="0F172A"/>
                </a:solidFill>
                <a:latin typeface="Inter SemiBold"/>
                <a:ea typeface="Inter SemiBold"/>
                <a:cs typeface="Inter SemiBold"/>
                <a:sym typeface="Inter SemiBold"/>
              </a:endParaRPr>
            </a:p>
          </p:txBody>
        </p:sp>
      </p:grpSp>
      <p:grpSp>
        <p:nvGrpSpPr>
          <p:cNvPr id="269" name="Google Shape;269;p10"/>
          <p:cNvGrpSpPr/>
          <p:nvPr/>
        </p:nvGrpSpPr>
        <p:grpSpPr>
          <a:xfrm>
            <a:off x="9563100" y="1333500"/>
            <a:ext cx="2057400" cy="4953000"/>
            <a:chOff x="9563100" y="1333500"/>
            <a:chExt cx="2057400" cy="4953000"/>
          </a:xfrm>
        </p:grpSpPr>
        <p:sp>
          <p:nvSpPr>
            <p:cNvPr id="270" name="Google Shape;270;p10"/>
            <p:cNvSpPr/>
            <p:nvPr/>
          </p:nvSpPr>
          <p:spPr>
            <a:xfrm>
              <a:off x="9563100" y="1333500"/>
              <a:ext cx="2057400" cy="4953000"/>
            </a:xfrm>
            <a:prstGeom prst="roundRect">
              <a:avLst>
                <a:gd fmla="val 7407" name="adj"/>
              </a:avLst>
            </a:prstGeom>
            <a:solidFill>
              <a:srgbClr val="FFFFFF"/>
            </a:solidFill>
            <a:ln cap="flat" cmpd="sng" w="14300">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71" name="Google Shape;271;p10"/>
            <p:cNvSpPr txBox="1"/>
            <p:nvPr/>
          </p:nvSpPr>
          <p:spPr>
            <a:xfrm>
              <a:off x="9563100" y="1333500"/>
              <a:ext cx="2057400" cy="4953000"/>
            </a:xfrm>
            <a:prstGeom prst="rect">
              <a:avLst/>
            </a:prstGeom>
            <a:noFill/>
            <a:ln>
              <a:noFill/>
            </a:ln>
          </p:spPr>
          <p:txBody>
            <a:bodyPr anchorCtr="0" anchor="t" bIns="152400" lIns="152400" spcFirstLastPara="1" rIns="152400" wrap="square" tIns="152400">
              <a:noAutofit/>
            </a:bodyPr>
            <a:lstStyle/>
            <a:p>
              <a:pPr indent="0" lvl="0" marL="0" rtl="0" algn="l">
                <a:spcBef>
                  <a:spcPts val="0"/>
                </a:spcBef>
                <a:spcAft>
                  <a:spcPts val="0"/>
                </a:spcAft>
                <a:buNone/>
              </a:pPr>
              <a:r>
                <a:rPr b="1" lang="en-US" sz="765">
                  <a:solidFill>
                    <a:srgbClr val="196823"/>
                  </a:solidFill>
                  <a:highlight>
                    <a:srgbClr val="EBF6ED"/>
                  </a:highlight>
                  <a:latin typeface="Inter"/>
                  <a:ea typeface="Inter"/>
                  <a:cs typeface="Inter"/>
                  <a:sym typeface="Inter"/>
                </a:rPr>
                <a:t>05 / FINAL</a:t>
              </a:r>
              <a:endParaRPr sz="1190">
                <a:latin typeface="Inter"/>
                <a:ea typeface="Inter"/>
                <a:cs typeface="Inter"/>
                <a:sym typeface="Inter"/>
              </a:endParaRPr>
            </a:p>
            <a:p>
              <a:pPr indent="0" lvl="0" marL="0" rtl="0" algn="l">
                <a:spcBef>
                  <a:spcPts val="900"/>
                </a:spcBef>
                <a:spcAft>
                  <a:spcPts val="0"/>
                </a:spcAft>
                <a:buNone/>
              </a:pPr>
              <a:r>
                <a:rPr b="1" lang="en-US" sz="1275">
                  <a:solidFill>
                    <a:srgbClr val="0F172A"/>
                  </a:solidFill>
                  <a:latin typeface="Play"/>
                  <a:ea typeface="Play"/>
                  <a:cs typeface="Play"/>
                  <a:sym typeface="Play"/>
                </a:rPr>
                <a:t>Prioritization</a:t>
              </a:r>
              <a:endParaRPr b="1" sz="1275">
                <a:solidFill>
                  <a:srgbClr val="0F172A"/>
                </a:solidFill>
                <a:latin typeface="Play"/>
                <a:ea typeface="Play"/>
                <a:cs typeface="Play"/>
                <a:sym typeface="Play"/>
              </a:endParaRPr>
            </a:p>
            <a:p>
              <a:pPr indent="-285274" lvl="0" marL="457200" rtl="0" algn="l">
                <a:spcBef>
                  <a:spcPts val="1200"/>
                </a:spcBef>
                <a:spcAft>
                  <a:spcPts val="0"/>
                </a:spcAft>
                <a:buClr>
                  <a:srgbClr val="475569"/>
                </a:buClr>
                <a:buSzPts val="893"/>
                <a:buFont typeface="Inter"/>
                <a:buChar char="●"/>
              </a:pPr>
              <a:r>
                <a:rPr lang="en-US" sz="893">
                  <a:solidFill>
                    <a:srgbClr val="475569"/>
                  </a:solidFill>
                  <a:latin typeface="Inter"/>
                  <a:ea typeface="Inter"/>
                  <a:cs typeface="Inter"/>
                  <a:sym typeface="Inter"/>
                </a:rPr>
                <a:t>Wi-Fi connectivity &amp; App sync.</a:t>
              </a:r>
              <a:endParaRPr sz="893">
                <a:solidFill>
                  <a:srgbClr val="475569"/>
                </a:solidFill>
                <a:latin typeface="Inter"/>
                <a:ea typeface="Inter"/>
                <a:cs typeface="Inter"/>
                <a:sym typeface="Inter"/>
              </a:endParaRPr>
            </a:p>
            <a:p>
              <a:pPr indent="-285274" lvl="0" marL="457200" rtl="0" algn="l">
                <a:spcBef>
                  <a:spcPts val="750"/>
                </a:spcBef>
                <a:spcAft>
                  <a:spcPts val="0"/>
                </a:spcAft>
                <a:buClr>
                  <a:srgbClr val="475569"/>
                </a:buClr>
                <a:buSzPts val="893"/>
                <a:buFont typeface="Inter"/>
                <a:buChar char="●"/>
              </a:pPr>
              <a:r>
                <a:rPr lang="en-US" sz="893">
                  <a:solidFill>
                    <a:srgbClr val="475569"/>
                  </a:solidFill>
                  <a:latin typeface="Inter"/>
                  <a:ea typeface="Inter"/>
                  <a:cs typeface="Inter"/>
                  <a:sym typeface="Inter"/>
                </a:rPr>
                <a:t>Seamless calendar integrations.</a:t>
              </a:r>
              <a:endParaRPr sz="893">
                <a:solidFill>
                  <a:srgbClr val="475569"/>
                </a:solidFill>
                <a:latin typeface="Inter"/>
                <a:ea typeface="Inter"/>
                <a:cs typeface="Inter"/>
                <a:sym typeface="Inter"/>
              </a:endParaRPr>
            </a:p>
            <a:p>
              <a:pPr indent="-285274" lvl="0" marL="457200" rtl="0" algn="l">
                <a:spcBef>
                  <a:spcPts val="750"/>
                </a:spcBef>
                <a:spcAft>
                  <a:spcPts val="0"/>
                </a:spcAft>
                <a:buClr>
                  <a:srgbClr val="475569"/>
                </a:buClr>
                <a:buSzPts val="893"/>
                <a:buFont typeface="Inter"/>
                <a:buChar char="●"/>
              </a:pPr>
              <a:r>
                <a:rPr lang="en-US" sz="893">
                  <a:solidFill>
                    <a:srgbClr val="475569"/>
                  </a:solidFill>
                  <a:latin typeface="Inter"/>
                  <a:ea typeface="Inter"/>
                  <a:cs typeface="Inter"/>
                  <a:sym typeface="Inter"/>
                </a:rPr>
                <a:t>Voice memo to event creation.</a:t>
              </a:r>
              <a:endParaRPr sz="893">
                <a:solidFill>
                  <a:srgbClr val="475569"/>
                </a:solidFill>
                <a:latin typeface="Inter"/>
                <a:ea typeface="Inter"/>
                <a:cs typeface="Inter"/>
                <a:sym typeface="Inter"/>
              </a:endParaRPr>
            </a:p>
            <a:p>
              <a:pPr indent="-285274" lvl="0" marL="457200" rtl="0" algn="l">
                <a:spcBef>
                  <a:spcPts val="750"/>
                </a:spcBef>
                <a:spcAft>
                  <a:spcPts val="0"/>
                </a:spcAft>
                <a:buClr>
                  <a:srgbClr val="475569"/>
                </a:buClr>
                <a:buSzPts val="893"/>
                <a:buFont typeface="Inter"/>
                <a:buChar char="●"/>
              </a:pPr>
              <a:r>
                <a:rPr lang="en-US" sz="893">
                  <a:solidFill>
                    <a:srgbClr val="475569"/>
                  </a:solidFill>
                  <a:latin typeface="Inter"/>
                  <a:ea typeface="Inter"/>
                  <a:cs typeface="Inter"/>
                  <a:sym typeface="Inter"/>
                </a:rPr>
                <a:t>Enhanced visual cues &amp; custom settings.</a:t>
              </a:r>
              <a:endParaRPr sz="893">
                <a:solidFill>
                  <a:srgbClr val="475569"/>
                </a:solidFill>
                <a:latin typeface="Inter"/>
                <a:ea typeface="Inter"/>
                <a:cs typeface="Inter"/>
                <a:sym typeface="Inter"/>
              </a:endParaRPr>
            </a:p>
            <a:p>
              <a:pPr indent="-285274" lvl="0" marL="457200" rtl="0" algn="l">
                <a:spcBef>
                  <a:spcPts val="750"/>
                </a:spcBef>
                <a:spcAft>
                  <a:spcPts val="0"/>
                </a:spcAft>
                <a:buClr>
                  <a:srgbClr val="475569"/>
                </a:buClr>
                <a:buSzPts val="893"/>
                <a:buFont typeface="Inter"/>
                <a:buChar char="●"/>
              </a:pPr>
              <a:r>
                <a:rPr lang="en-US" sz="893">
                  <a:solidFill>
                    <a:srgbClr val="475569"/>
                  </a:solidFill>
                  <a:latin typeface="Inter"/>
                  <a:ea typeface="Inter"/>
                  <a:cs typeface="Inter"/>
                  <a:sym typeface="Inter"/>
                </a:rPr>
                <a:t>Procrastinator-friendly early deadlines (positive reinforcement).</a:t>
              </a:r>
              <a:endParaRPr sz="893">
                <a:solidFill>
                  <a:srgbClr val="475569"/>
                </a:solidFill>
                <a:latin typeface="Inter"/>
                <a:ea typeface="Inter"/>
                <a:cs typeface="Inter"/>
                <a:sym typeface="Inte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6" name="Shape 276"/>
        <p:cNvGrpSpPr/>
        <p:nvPr/>
      </p:nvGrpSpPr>
      <p:grpSpPr>
        <a:xfrm>
          <a:off x="0" y="0"/>
          <a:ext cx="0" cy="0"/>
          <a:chOff x="0" y="0"/>
          <a:chExt cx="0" cy="0"/>
        </a:xfrm>
      </p:grpSpPr>
      <p:sp>
        <p:nvSpPr>
          <p:cNvPr id="277" name="Google Shape;277;p11"/>
          <p:cNvSpPr/>
          <p:nvPr/>
        </p:nvSpPr>
        <p:spPr>
          <a:xfrm>
            <a:off x="0" y="1"/>
            <a:ext cx="12191695"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78" name="Google Shape;278;p11"/>
          <p:cNvSpPr/>
          <p:nvPr/>
        </p:nvSpPr>
        <p:spPr>
          <a:xfrm>
            <a:off x="305" y="0"/>
            <a:ext cx="12191695"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800">
              <a:solidFill>
                <a:schemeClr val="lt1"/>
              </a:solidFill>
              <a:latin typeface="Arial"/>
              <a:ea typeface="Arial"/>
              <a:cs typeface="Arial"/>
              <a:sym typeface="Arial"/>
            </a:endParaRPr>
          </a:p>
        </p:txBody>
      </p:sp>
      <p:sp>
        <p:nvSpPr>
          <p:cNvPr id="279" name="Google Shape;279;p11"/>
          <p:cNvSpPr/>
          <p:nvPr/>
        </p:nvSpPr>
        <p:spPr>
          <a:xfrm>
            <a:off x="0" y="0"/>
            <a:ext cx="12191695" cy="6858000"/>
          </a:xfrm>
          <a:prstGeom prst="rect">
            <a:avLst/>
          </a:prstGeom>
          <a:gradFill>
            <a:gsLst>
              <a:gs pos="0">
                <a:srgbClr val="4EA72E">
                  <a:alpha val="20000"/>
                </a:srgbClr>
              </a:gs>
              <a:gs pos="16000">
                <a:srgbClr val="4EA72E">
                  <a:alpha val="20000"/>
                </a:srgbClr>
              </a:gs>
              <a:gs pos="85000">
                <a:srgbClr val="156082">
                  <a:alpha val="40000"/>
                </a:srgbClr>
              </a:gs>
              <a:gs pos="100000">
                <a:srgbClr val="156082">
                  <a:alpha val="40000"/>
                </a:srgbClr>
              </a:gs>
            </a:gsLst>
            <a:lin ang="12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280" name="Google Shape;280;p11"/>
          <p:cNvGrpSpPr/>
          <p:nvPr/>
        </p:nvGrpSpPr>
        <p:grpSpPr>
          <a:xfrm flipH="1">
            <a:off x="-18230" y="-43336"/>
            <a:ext cx="5163047" cy="2657478"/>
            <a:chOff x="6867015" y="-1"/>
            <a:chExt cx="5324985" cy="3251912"/>
          </a:xfrm>
        </p:grpSpPr>
        <p:sp>
          <p:nvSpPr>
            <p:cNvPr id="281" name="Google Shape;281;p11"/>
            <p:cNvSpPr/>
            <p:nvPr/>
          </p:nvSpPr>
          <p:spPr>
            <a:xfrm>
              <a:off x="6867015" y="-1"/>
              <a:ext cx="5324985" cy="3251912"/>
            </a:xfrm>
            <a:custGeom>
              <a:rect b="b" l="l" r="r" t="t"/>
              <a:pathLst>
                <a:path extrusionOk="0" h="3251912" w="5324985">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solidFill>
              <a:schemeClr val="lt1">
                <a:alpha val="3019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2" name="Google Shape;282;p11"/>
            <p:cNvSpPr/>
            <p:nvPr/>
          </p:nvSpPr>
          <p:spPr>
            <a:xfrm>
              <a:off x="6916467" y="-1"/>
              <a:ext cx="5275533" cy="2980757"/>
            </a:xfrm>
            <a:custGeom>
              <a:rect b="b" l="l" r="r" t="t"/>
              <a:pathLst>
                <a:path extrusionOk="0" h="2980757" w="5275533">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solidFill>
              <a:schemeClr val="lt1">
                <a:alpha val="3019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3" name="Google Shape;283;p11"/>
            <p:cNvSpPr/>
            <p:nvPr/>
          </p:nvSpPr>
          <p:spPr>
            <a:xfrm>
              <a:off x="6921214" y="-1"/>
              <a:ext cx="5270786" cy="2927775"/>
            </a:xfrm>
            <a:custGeom>
              <a:rect b="b" l="l" r="r" t="t"/>
              <a:pathLst>
                <a:path extrusionOk="0" h="2927775" w="5270786">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solidFill>
              <a:schemeClr val="lt1">
                <a:alpha val="3019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4" name="Google Shape;284;p11"/>
            <p:cNvSpPr/>
            <p:nvPr/>
          </p:nvSpPr>
          <p:spPr>
            <a:xfrm>
              <a:off x="6921214" y="-1"/>
              <a:ext cx="5270786" cy="2927775"/>
            </a:xfrm>
            <a:custGeom>
              <a:rect b="b" l="l" r="r" t="t"/>
              <a:pathLst>
                <a:path extrusionOk="0" h="2927775" w="5270786">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solidFill>
              <a:schemeClr val="lt1">
                <a:alpha val="3019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285" name="Google Shape;285;p11"/>
          <p:cNvGrpSpPr/>
          <p:nvPr/>
        </p:nvGrpSpPr>
        <p:grpSpPr>
          <a:xfrm rot="10800000">
            <a:off x="9058275" y="4146310"/>
            <a:ext cx="3142400" cy="2716805"/>
            <a:chOff x="-305" y="-4155"/>
            <a:chExt cx="2514948" cy="2174333"/>
          </a:xfrm>
        </p:grpSpPr>
        <p:sp>
          <p:nvSpPr>
            <p:cNvPr id="286" name="Google Shape;286;p11"/>
            <p:cNvSpPr/>
            <p:nvPr/>
          </p:nvSpPr>
          <p:spPr>
            <a:xfrm>
              <a:off x="-305" y="0"/>
              <a:ext cx="2514948" cy="2170178"/>
            </a:xfrm>
            <a:custGeom>
              <a:rect b="b" l="l" r="r" t="t"/>
              <a:pathLst>
                <a:path extrusionOk="0" h="2170178" w="251494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solidFill>
              <a:schemeClr val="lt1">
                <a:alpha val="3019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7" name="Google Shape;287;p11"/>
            <p:cNvSpPr/>
            <p:nvPr/>
          </p:nvSpPr>
          <p:spPr>
            <a:xfrm>
              <a:off x="-305" y="-4155"/>
              <a:ext cx="2493062" cy="1947896"/>
            </a:xfrm>
            <a:custGeom>
              <a:rect b="b" l="l" r="r" t="t"/>
              <a:pathLst>
                <a:path extrusionOk="0" h="1947896" w="2493062">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solidFill>
              <a:schemeClr val="lt1">
                <a:alpha val="3019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88" name="Google Shape;288;p11"/>
            <p:cNvSpPr/>
            <p:nvPr/>
          </p:nvSpPr>
          <p:spPr>
            <a:xfrm>
              <a:off x="-305" y="0"/>
              <a:ext cx="2501089" cy="1972702"/>
            </a:xfrm>
            <a:custGeom>
              <a:rect b="b" l="l" r="r" t="t"/>
              <a:pathLst>
                <a:path extrusionOk="0" h="1972702" w="2501089">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solidFill>
              <a:schemeClr val="lt1">
                <a:alpha val="3019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800">
                <a:solidFill>
                  <a:schemeClr val="lt1"/>
                </a:solidFill>
                <a:latin typeface="Arial"/>
                <a:ea typeface="Arial"/>
                <a:cs typeface="Arial"/>
                <a:sym typeface="Arial"/>
              </a:endParaRPr>
            </a:p>
          </p:txBody>
        </p:sp>
        <p:sp>
          <p:nvSpPr>
            <p:cNvPr id="289" name="Google Shape;289;p11"/>
            <p:cNvSpPr/>
            <p:nvPr/>
          </p:nvSpPr>
          <p:spPr>
            <a:xfrm>
              <a:off x="305" y="1"/>
              <a:ext cx="2491105" cy="1943661"/>
            </a:xfrm>
            <a:custGeom>
              <a:rect b="b" l="l" r="r" t="t"/>
              <a:pathLst>
                <a:path extrusionOk="0" h="1943661" w="2491105">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solidFill>
              <a:schemeClr val="lt1">
                <a:alpha val="3019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290" name="Google Shape;290;p11"/>
          <p:cNvSpPr txBox="1"/>
          <p:nvPr>
            <p:ph type="title"/>
          </p:nvPr>
        </p:nvSpPr>
        <p:spPr>
          <a:xfrm>
            <a:off x="4114262" y="128853"/>
            <a:ext cx="7760420" cy="89553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2"/>
              </a:buClr>
              <a:buSzPts val="5200"/>
              <a:buFont typeface="Play"/>
              <a:buNone/>
            </a:pPr>
            <a:r>
              <a:rPr lang="en-US" sz="5200">
                <a:solidFill>
                  <a:schemeClr val="dk2"/>
                </a:solidFill>
                <a:latin typeface="Play"/>
                <a:ea typeface="Play"/>
                <a:cs typeface="Play"/>
                <a:sym typeface="Play"/>
              </a:rPr>
              <a:t>Usability test results</a:t>
            </a:r>
            <a:endParaRPr/>
          </a:p>
        </p:txBody>
      </p:sp>
      <p:graphicFrame>
        <p:nvGraphicFramePr>
          <p:cNvPr id="291" name="Google Shape;291;p11"/>
          <p:cNvGraphicFramePr/>
          <p:nvPr/>
        </p:nvGraphicFramePr>
        <p:xfrm>
          <a:off x="4102948" y="1024439"/>
          <a:ext cx="3000000" cy="3000000"/>
        </p:xfrm>
        <a:graphic>
          <a:graphicData uri="http://schemas.openxmlformats.org/drawingml/2006/table">
            <a:tbl>
              <a:tblPr>
                <a:noFill/>
                <a:tableStyleId>{FB6C3A08-40CA-4D12-9924-F539C53F2CC7}</a:tableStyleId>
              </a:tblPr>
              <a:tblGrid>
                <a:gridCol w="1519475"/>
                <a:gridCol w="1793475"/>
                <a:gridCol w="1843300"/>
                <a:gridCol w="2615475"/>
              </a:tblGrid>
              <a:tr h="572550">
                <a:tc>
                  <a:txBody>
                    <a:bodyPr/>
                    <a:lstStyle/>
                    <a:p>
                      <a:pPr indent="0" lvl="0" marL="0" marR="0" rtl="0" algn="ctr">
                        <a:lnSpc>
                          <a:spcPct val="115000"/>
                        </a:lnSpc>
                        <a:spcBef>
                          <a:spcPts val="0"/>
                        </a:spcBef>
                        <a:spcAft>
                          <a:spcPts val="0"/>
                        </a:spcAft>
                        <a:buClr>
                          <a:schemeClr val="dk1"/>
                        </a:buClr>
                        <a:buSzPts val="1600"/>
                        <a:buFont typeface="Arial"/>
                        <a:buNone/>
                      </a:pPr>
                      <a:r>
                        <a:rPr b="1" lang="en-US" sz="1600" u="none" cap="none" strike="noStrike"/>
                        <a:t>Category</a:t>
                      </a:r>
                      <a:endParaRPr b="1" sz="1600" u="none" cap="none" strike="noStrike">
                        <a:latin typeface="Arial"/>
                        <a:ea typeface="Arial"/>
                        <a:cs typeface="Arial"/>
                        <a:sym typeface="Arial"/>
                      </a:endParaRPr>
                    </a:p>
                  </a:txBody>
                  <a:tcPr marT="63500" marB="63500" marR="63500" marL="6350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ctr">
                        <a:lnSpc>
                          <a:spcPct val="115000"/>
                        </a:lnSpc>
                        <a:spcBef>
                          <a:spcPts val="0"/>
                        </a:spcBef>
                        <a:spcAft>
                          <a:spcPts val="0"/>
                        </a:spcAft>
                        <a:buClr>
                          <a:schemeClr val="dk1"/>
                        </a:buClr>
                        <a:buSzPts val="1600"/>
                        <a:buFont typeface="Arial"/>
                        <a:buNone/>
                      </a:pPr>
                      <a:r>
                        <a:rPr b="1" lang="en-US" sz="1600" u="none" cap="none" strike="noStrike"/>
                        <a:t>Key Goal</a:t>
                      </a:r>
                      <a:endParaRPr b="1" sz="1600" u="none" cap="none" strike="noStrike">
                        <a:latin typeface="Arial"/>
                        <a:ea typeface="Arial"/>
                        <a:cs typeface="Arial"/>
                        <a:sym typeface="Arial"/>
                      </a:endParaRPr>
                    </a:p>
                  </a:txBody>
                  <a:tcPr marT="63500" marB="63500" marR="63500" marL="63500" anchor="ctr">
                    <a:lnL cap="flat" cmpd="sng" w="12700">
                      <a:solidFill>
                        <a:schemeClr val="dk1"/>
                      </a:solidFill>
                      <a:prstDash val="solid"/>
                      <a:round/>
                      <a:headEnd len="sm" w="sm" type="none"/>
                      <a:tailEnd len="sm" w="sm" type="none"/>
                    </a:lnL>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ctr">
                        <a:lnSpc>
                          <a:spcPct val="115000"/>
                        </a:lnSpc>
                        <a:spcBef>
                          <a:spcPts val="0"/>
                        </a:spcBef>
                        <a:spcAft>
                          <a:spcPts val="0"/>
                        </a:spcAft>
                        <a:buClr>
                          <a:schemeClr val="dk1"/>
                        </a:buClr>
                        <a:buSzPts val="1600"/>
                        <a:buFont typeface="Arial"/>
                        <a:buNone/>
                      </a:pPr>
                      <a:r>
                        <a:rPr b="1" lang="en-US" sz="1600" u="none" cap="none" strike="noStrike"/>
                        <a:t>Key Metric</a:t>
                      </a:r>
                      <a:endParaRPr b="1" sz="1600" u="none" cap="none" strike="noStrike">
                        <a:latin typeface="Arial"/>
                        <a:ea typeface="Arial"/>
                        <a:cs typeface="Arial"/>
                        <a:sym typeface="Arial"/>
                      </a:endParaRPr>
                    </a:p>
                  </a:txBody>
                  <a:tcPr marT="63500" marB="63500" marR="63500" marL="63500" anchor="ct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ctr">
                        <a:lnSpc>
                          <a:spcPct val="115000"/>
                        </a:lnSpc>
                        <a:spcBef>
                          <a:spcPts val="0"/>
                        </a:spcBef>
                        <a:spcAft>
                          <a:spcPts val="0"/>
                        </a:spcAft>
                        <a:buClr>
                          <a:schemeClr val="dk1"/>
                        </a:buClr>
                        <a:buSzPts val="1600"/>
                        <a:buFont typeface="Arial"/>
                        <a:buNone/>
                      </a:pPr>
                      <a:r>
                        <a:rPr b="1" lang="en-US" sz="1600" u="none" cap="none" strike="noStrike"/>
                        <a:t>Key Insight</a:t>
                      </a:r>
                      <a:endParaRPr b="1" sz="1600" u="none" cap="none" strike="noStrike">
                        <a:latin typeface="Arial"/>
                        <a:ea typeface="Arial"/>
                        <a:cs typeface="Arial"/>
                        <a:sym typeface="Arial"/>
                      </a:endParaRPr>
                    </a:p>
                  </a:txBody>
                  <a:tcPr marT="63500" marB="63500" marR="63500" marL="63500" anchor="ctr">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r>
              <a:tr h="1252075">
                <a:tc>
                  <a:txBody>
                    <a:bodyPr/>
                    <a:lstStyle/>
                    <a:p>
                      <a:pPr indent="0" lvl="0" marL="0" marR="0" rtl="0" algn="ctr">
                        <a:lnSpc>
                          <a:spcPct val="115000"/>
                        </a:lnSpc>
                        <a:spcBef>
                          <a:spcPts val="0"/>
                        </a:spcBef>
                        <a:spcAft>
                          <a:spcPts val="0"/>
                        </a:spcAft>
                        <a:buClr>
                          <a:schemeClr val="dk1"/>
                        </a:buClr>
                        <a:buSzPts val="1600"/>
                        <a:buFont typeface="Arial"/>
                        <a:buNone/>
                      </a:pPr>
                      <a:r>
                        <a:rPr b="1" lang="en-US" sz="1600" u="none" cap="none" strike="noStrike"/>
                        <a:t>Happiness</a:t>
                      </a:r>
                      <a:endParaRPr b="1" sz="1600" u="none" cap="none" strike="noStrike">
                        <a:latin typeface="Arial"/>
                        <a:ea typeface="Arial"/>
                        <a:cs typeface="Arial"/>
                        <a:sym typeface="Arial"/>
                      </a:endParaRPr>
                    </a:p>
                  </a:txBody>
                  <a:tcPr marT="63500" marB="63500" marR="63500" marL="6350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ctr">
                        <a:lnSpc>
                          <a:spcPct val="115000"/>
                        </a:lnSpc>
                        <a:spcBef>
                          <a:spcPts val="0"/>
                        </a:spcBef>
                        <a:spcAft>
                          <a:spcPts val="0"/>
                        </a:spcAft>
                        <a:buClr>
                          <a:schemeClr val="dk1"/>
                        </a:buClr>
                        <a:buSzPts val="1400"/>
                        <a:buFont typeface="Arial"/>
                        <a:buNone/>
                      </a:pPr>
                      <a:r>
                        <a:rPr lang="en-US" sz="1400" u="none" cap="none" strike="noStrike"/>
                        <a:t>Supportive, motivating experience</a:t>
                      </a:r>
                      <a:endParaRPr sz="1400" u="none" cap="none" strike="noStrike">
                        <a:latin typeface="Arial"/>
                        <a:ea typeface="Arial"/>
                        <a:cs typeface="Arial"/>
                        <a:sym typeface="Arial"/>
                      </a:endParaRPr>
                    </a:p>
                  </a:txBody>
                  <a:tcPr marT="63500" marB="63500" marR="63500" marL="63500" anchor="ctr">
                    <a:lnL cap="flat" cmpd="sng" w="12700">
                      <a:solidFill>
                        <a:schemeClr val="dk1"/>
                      </a:solidFill>
                      <a:prstDash val="solid"/>
                      <a:round/>
                      <a:headEnd len="sm" w="sm" type="none"/>
                      <a:tailEnd len="sm" w="sm" type="none"/>
                    </a:lnL>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chemeClr val="dk1"/>
                        </a:buClr>
                        <a:buSzPts val="1400"/>
                        <a:buFont typeface="Arial"/>
                        <a:buNone/>
                      </a:pPr>
                      <a:r>
                        <a:rPr lang="en-US" sz="1400" u="none" cap="none" strike="noStrike"/>
                        <a:t>Satisfaction score, sentiment</a:t>
                      </a:r>
                      <a:endParaRPr sz="1400" u="none" cap="none" strike="noStrike">
                        <a:latin typeface="Arial"/>
                        <a:ea typeface="Arial"/>
                        <a:cs typeface="Arial"/>
                        <a:sym typeface="Arial"/>
                      </a:endParaRPr>
                    </a:p>
                  </a:txBody>
                  <a:tcPr marT="63500" marB="63500" marR="63500" marL="63500" anchor="ct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chemeClr val="dk1"/>
                        </a:buClr>
                        <a:buSzPts val="1400"/>
                        <a:buFont typeface="Arial"/>
                        <a:buNone/>
                      </a:pPr>
                      <a:r>
                        <a:rPr lang="en-US" sz="1400" u="none" cap="none" strike="noStrike"/>
                        <a:t>Tone of Kitty messages heavily impacts mood.</a:t>
                      </a:r>
                      <a:endParaRPr sz="1400" u="none" cap="none" strike="noStrike">
                        <a:latin typeface="Arial"/>
                        <a:ea typeface="Arial"/>
                        <a:cs typeface="Arial"/>
                        <a:sym typeface="Arial"/>
                      </a:endParaRPr>
                    </a:p>
                  </a:txBody>
                  <a:tcPr marT="63500" marB="63500" marR="63500" marL="63500" anchor="ctr">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904400">
                <a:tc>
                  <a:txBody>
                    <a:bodyPr/>
                    <a:lstStyle/>
                    <a:p>
                      <a:pPr indent="0" lvl="0" marL="0" marR="0" rtl="0" algn="ctr">
                        <a:lnSpc>
                          <a:spcPct val="115000"/>
                        </a:lnSpc>
                        <a:spcBef>
                          <a:spcPts val="0"/>
                        </a:spcBef>
                        <a:spcAft>
                          <a:spcPts val="0"/>
                        </a:spcAft>
                        <a:buClr>
                          <a:schemeClr val="dk1"/>
                        </a:buClr>
                        <a:buSzPts val="1600"/>
                        <a:buFont typeface="Arial"/>
                        <a:buNone/>
                      </a:pPr>
                      <a:r>
                        <a:rPr b="1" lang="en-US" sz="1600" u="none" cap="none" strike="noStrike"/>
                        <a:t>Engagement</a:t>
                      </a:r>
                      <a:endParaRPr b="1" sz="1600" u="none" cap="none" strike="noStrike">
                        <a:latin typeface="Arial"/>
                        <a:ea typeface="Arial"/>
                        <a:cs typeface="Arial"/>
                        <a:sym typeface="Arial"/>
                      </a:endParaRPr>
                    </a:p>
                  </a:txBody>
                  <a:tcPr marT="63500" marB="63500" marR="63500" marL="6350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ctr">
                        <a:lnSpc>
                          <a:spcPct val="115000"/>
                        </a:lnSpc>
                        <a:spcBef>
                          <a:spcPts val="0"/>
                        </a:spcBef>
                        <a:spcAft>
                          <a:spcPts val="0"/>
                        </a:spcAft>
                        <a:buClr>
                          <a:schemeClr val="dk1"/>
                        </a:buClr>
                        <a:buSzPts val="1400"/>
                        <a:buFont typeface="Arial"/>
                        <a:buNone/>
                      </a:pPr>
                      <a:r>
                        <a:rPr lang="en-US" sz="1400" u="none" cap="none" strike="noStrike"/>
                        <a:t>Consistent task interaction</a:t>
                      </a:r>
                      <a:endParaRPr sz="1400" u="none" cap="none" strike="noStrike">
                        <a:latin typeface="Arial"/>
                        <a:ea typeface="Arial"/>
                        <a:cs typeface="Arial"/>
                        <a:sym typeface="Arial"/>
                      </a:endParaRPr>
                    </a:p>
                  </a:txBody>
                  <a:tcPr marT="63500" marB="63500" marR="63500" marL="63500" anchor="ctr">
                    <a:lnL cap="flat" cmpd="sng" w="12700">
                      <a:solidFill>
                        <a:schemeClr val="dk1"/>
                      </a:solidFill>
                      <a:prstDash val="solid"/>
                      <a:round/>
                      <a:headEnd len="sm" w="sm" type="none"/>
                      <a:tailEnd len="sm" w="sm" type="none"/>
                    </a:lnL>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chemeClr val="dk1"/>
                        </a:buClr>
                        <a:buSzPts val="1400"/>
                        <a:buFont typeface="Arial"/>
                        <a:buNone/>
                      </a:pPr>
                      <a:r>
                        <a:rPr lang="en-US" sz="1400" u="none" cap="none" strike="noStrike"/>
                        <a:t>DAU, task count</a:t>
                      </a:r>
                      <a:endParaRPr sz="1400" u="none" cap="none" strike="noStrike">
                        <a:latin typeface="Arial"/>
                        <a:ea typeface="Arial"/>
                        <a:cs typeface="Arial"/>
                        <a:sym typeface="Arial"/>
                      </a:endParaRPr>
                    </a:p>
                  </a:txBody>
                  <a:tcPr marT="63500" marB="63500" marR="63500" marL="63500" anchor="ct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chemeClr val="dk1"/>
                        </a:buClr>
                        <a:buSzPts val="1400"/>
                        <a:buFont typeface="Arial"/>
                        <a:buNone/>
                      </a:pPr>
                      <a:r>
                        <a:rPr lang="en-US" sz="1400" u="none" cap="none" strike="noStrike"/>
                        <a:t>Students engage more with visual feedback.</a:t>
                      </a:r>
                      <a:endParaRPr sz="1400" u="none" cap="none" strike="noStrike">
                        <a:latin typeface="Arial"/>
                        <a:ea typeface="Arial"/>
                        <a:cs typeface="Arial"/>
                        <a:sym typeface="Arial"/>
                      </a:endParaRPr>
                    </a:p>
                  </a:txBody>
                  <a:tcPr marT="63500" marB="63500" marR="63500" marL="63500" anchor="ctr">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904400">
                <a:tc>
                  <a:txBody>
                    <a:bodyPr/>
                    <a:lstStyle/>
                    <a:p>
                      <a:pPr indent="0" lvl="0" marL="0" marR="0" rtl="0" algn="ctr">
                        <a:lnSpc>
                          <a:spcPct val="115000"/>
                        </a:lnSpc>
                        <a:spcBef>
                          <a:spcPts val="0"/>
                        </a:spcBef>
                        <a:spcAft>
                          <a:spcPts val="0"/>
                        </a:spcAft>
                        <a:buClr>
                          <a:schemeClr val="dk1"/>
                        </a:buClr>
                        <a:buSzPts val="1600"/>
                        <a:buFont typeface="Arial"/>
                        <a:buNone/>
                      </a:pPr>
                      <a:r>
                        <a:rPr b="1" lang="en-US" sz="1600" u="none" cap="none" strike="noStrike"/>
                        <a:t>Adoption</a:t>
                      </a:r>
                      <a:endParaRPr b="1" sz="1600" u="none" cap="none" strike="noStrike">
                        <a:latin typeface="Arial"/>
                        <a:ea typeface="Arial"/>
                        <a:cs typeface="Arial"/>
                        <a:sym typeface="Arial"/>
                      </a:endParaRPr>
                    </a:p>
                  </a:txBody>
                  <a:tcPr marT="63500" marB="63500" marR="63500" marL="6350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ctr">
                        <a:lnSpc>
                          <a:spcPct val="115000"/>
                        </a:lnSpc>
                        <a:spcBef>
                          <a:spcPts val="0"/>
                        </a:spcBef>
                        <a:spcAft>
                          <a:spcPts val="0"/>
                        </a:spcAft>
                        <a:buClr>
                          <a:schemeClr val="dk1"/>
                        </a:buClr>
                        <a:buSzPts val="1400"/>
                        <a:buFont typeface="Arial"/>
                        <a:buNone/>
                      </a:pPr>
                      <a:r>
                        <a:rPr lang="en-US" sz="1400" u="none" cap="none" strike="noStrike"/>
                        <a:t>Understand app in 3 minutes</a:t>
                      </a:r>
                      <a:endParaRPr sz="1400" u="none" cap="none" strike="noStrike">
                        <a:latin typeface="Arial"/>
                        <a:ea typeface="Arial"/>
                        <a:cs typeface="Arial"/>
                        <a:sym typeface="Arial"/>
                      </a:endParaRPr>
                    </a:p>
                  </a:txBody>
                  <a:tcPr marT="63500" marB="63500" marR="63500" marL="63500" anchor="ctr">
                    <a:lnL cap="flat" cmpd="sng" w="12700">
                      <a:solidFill>
                        <a:schemeClr val="dk1"/>
                      </a:solidFill>
                      <a:prstDash val="solid"/>
                      <a:round/>
                      <a:headEnd len="sm" w="sm" type="none"/>
                      <a:tailEnd len="sm" w="sm" type="none"/>
                    </a:lnL>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chemeClr val="dk1"/>
                        </a:buClr>
                        <a:buSzPts val="1400"/>
                        <a:buFont typeface="Arial"/>
                        <a:buNone/>
                      </a:pPr>
                      <a:r>
                        <a:rPr lang="en-US" sz="1400" u="none" cap="none" strike="noStrike"/>
                        <a:t>Onboarding completion</a:t>
                      </a:r>
                      <a:endParaRPr sz="1400" u="none" cap="none" strike="noStrike">
                        <a:latin typeface="Arial"/>
                        <a:ea typeface="Arial"/>
                        <a:cs typeface="Arial"/>
                        <a:sym typeface="Arial"/>
                      </a:endParaRPr>
                    </a:p>
                  </a:txBody>
                  <a:tcPr marT="63500" marB="63500" marR="63500" marL="63500" anchor="ct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chemeClr val="dk1"/>
                        </a:buClr>
                        <a:buSzPts val="1400"/>
                        <a:buFont typeface="Arial"/>
                        <a:buNone/>
                      </a:pPr>
                      <a:r>
                        <a:rPr lang="en-US" sz="1400" u="none" cap="none" strike="noStrike"/>
                        <a:t>Daily vs. Calendar confusion slows adoption.</a:t>
                      </a:r>
                      <a:endParaRPr sz="1400" u="none" cap="none" strike="noStrike">
                        <a:latin typeface="Arial"/>
                        <a:ea typeface="Arial"/>
                        <a:cs typeface="Arial"/>
                        <a:sym typeface="Arial"/>
                      </a:endParaRPr>
                    </a:p>
                  </a:txBody>
                  <a:tcPr marT="63500" marB="63500" marR="63500" marL="63500" anchor="ctr">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904400">
                <a:tc>
                  <a:txBody>
                    <a:bodyPr/>
                    <a:lstStyle/>
                    <a:p>
                      <a:pPr indent="0" lvl="0" marL="0" marR="0" rtl="0" algn="ctr">
                        <a:lnSpc>
                          <a:spcPct val="115000"/>
                        </a:lnSpc>
                        <a:spcBef>
                          <a:spcPts val="0"/>
                        </a:spcBef>
                        <a:spcAft>
                          <a:spcPts val="0"/>
                        </a:spcAft>
                        <a:buClr>
                          <a:schemeClr val="dk1"/>
                        </a:buClr>
                        <a:buSzPts val="1600"/>
                        <a:buFont typeface="Arial"/>
                        <a:buNone/>
                      </a:pPr>
                      <a:r>
                        <a:rPr b="1" lang="en-US" sz="1600" u="none" cap="none" strike="noStrike"/>
                        <a:t>Retention</a:t>
                      </a:r>
                      <a:endParaRPr b="1" sz="1600" u="none" cap="none" strike="noStrike">
                        <a:latin typeface="Arial"/>
                        <a:ea typeface="Arial"/>
                        <a:cs typeface="Arial"/>
                        <a:sym typeface="Arial"/>
                      </a:endParaRPr>
                    </a:p>
                  </a:txBody>
                  <a:tcPr marT="63500" marB="63500" marR="63500" marL="6350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ctr">
                        <a:lnSpc>
                          <a:spcPct val="115000"/>
                        </a:lnSpc>
                        <a:spcBef>
                          <a:spcPts val="0"/>
                        </a:spcBef>
                        <a:spcAft>
                          <a:spcPts val="0"/>
                        </a:spcAft>
                        <a:buClr>
                          <a:schemeClr val="dk1"/>
                        </a:buClr>
                        <a:buSzPts val="1400"/>
                        <a:buFont typeface="Arial"/>
                        <a:buNone/>
                      </a:pPr>
                      <a:r>
                        <a:rPr lang="en-US" sz="1400" u="none" cap="none" strike="noStrike"/>
                        <a:t>Return even after missed days</a:t>
                      </a:r>
                      <a:endParaRPr sz="1400" u="none" cap="none" strike="noStrike">
                        <a:latin typeface="Arial"/>
                        <a:ea typeface="Arial"/>
                        <a:cs typeface="Arial"/>
                        <a:sym typeface="Arial"/>
                      </a:endParaRPr>
                    </a:p>
                  </a:txBody>
                  <a:tcPr marT="63500" marB="63500" marR="63500" marL="63500" anchor="ctr">
                    <a:lnL cap="flat" cmpd="sng" w="12700">
                      <a:solidFill>
                        <a:schemeClr val="dk1"/>
                      </a:solidFill>
                      <a:prstDash val="solid"/>
                      <a:round/>
                      <a:headEnd len="sm" w="sm" type="none"/>
                      <a:tailEnd len="sm" w="sm" type="none"/>
                    </a:lnL>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chemeClr val="dk1"/>
                        </a:buClr>
                        <a:buSzPts val="1400"/>
                        <a:buFont typeface="Arial"/>
                        <a:buNone/>
                      </a:pPr>
                      <a:r>
                        <a:rPr lang="en-US" sz="1400" u="none" cap="none" strike="noStrike"/>
                        <a:t>Streak retention</a:t>
                      </a:r>
                      <a:endParaRPr sz="1400" u="none" cap="none" strike="noStrike">
                        <a:latin typeface="Arial"/>
                        <a:ea typeface="Arial"/>
                        <a:cs typeface="Arial"/>
                        <a:sym typeface="Arial"/>
                      </a:endParaRPr>
                    </a:p>
                  </a:txBody>
                  <a:tcPr marT="63500" marB="63500" marR="63500" marL="63500" anchor="ct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chemeClr val="dk1"/>
                        </a:buClr>
                        <a:buSzPts val="1400"/>
                        <a:buFont typeface="Arial"/>
                        <a:buNone/>
                      </a:pPr>
                      <a:r>
                        <a:rPr lang="en-US" sz="1400" u="none" cap="none" strike="noStrike"/>
                        <a:t>Overdue overload decreases retention.</a:t>
                      </a:r>
                      <a:endParaRPr sz="1400" u="none" cap="none" strike="noStrike">
                        <a:latin typeface="Arial"/>
                        <a:ea typeface="Arial"/>
                        <a:cs typeface="Arial"/>
                        <a:sym typeface="Arial"/>
                      </a:endParaRPr>
                    </a:p>
                  </a:txBody>
                  <a:tcPr marT="63500" marB="63500" marR="63500" marL="63500" anchor="ctr">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904400">
                <a:tc>
                  <a:txBody>
                    <a:bodyPr/>
                    <a:lstStyle/>
                    <a:p>
                      <a:pPr indent="0" lvl="0" marL="0" marR="0" rtl="0" algn="ctr">
                        <a:lnSpc>
                          <a:spcPct val="115000"/>
                        </a:lnSpc>
                        <a:spcBef>
                          <a:spcPts val="0"/>
                        </a:spcBef>
                        <a:spcAft>
                          <a:spcPts val="0"/>
                        </a:spcAft>
                        <a:buClr>
                          <a:schemeClr val="dk1"/>
                        </a:buClr>
                        <a:buSzPts val="1600"/>
                        <a:buFont typeface="Arial"/>
                        <a:buNone/>
                      </a:pPr>
                      <a:r>
                        <a:rPr b="1" lang="en-US" sz="1600" u="none" cap="none" strike="noStrike"/>
                        <a:t>Task Success</a:t>
                      </a:r>
                      <a:endParaRPr b="1" sz="1600" u="none" cap="none" strike="noStrike">
                        <a:latin typeface="Arial"/>
                        <a:ea typeface="Arial"/>
                        <a:cs typeface="Arial"/>
                        <a:sym typeface="Arial"/>
                      </a:endParaRPr>
                    </a:p>
                  </a:txBody>
                  <a:tcPr marT="63500" marB="63500" marR="63500" marL="6350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ctr">
                        <a:lnSpc>
                          <a:spcPct val="115000"/>
                        </a:lnSpc>
                        <a:spcBef>
                          <a:spcPts val="0"/>
                        </a:spcBef>
                        <a:spcAft>
                          <a:spcPts val="0"/>
                        </a:spcAft>
                        <a:buClr>
                          <a:schemeClr val="dk1"/>
                        </a:buClr>
                        <a:buSzPts val="1400"/>
                        <a:buFont typeface="Arial"/>
                        <a:buNone/>
                      </a:pPr>
                      <a:r>
                        <a:rPr lang="en-US" sz="1400" u="none" cap="none" strike="noStrike"/>
                        <a:t>Complete tasks easily</a:t>
                      </a:r>
                      <a:endParaRPr sz="1400" u="none" cap="none" strike="noStrike">
                        <a:latin typeface="Arial"/>
                        <a:ea typeface="Arial"/>
                        <a:cs typeface="Arial"/>
                        <a:sym typeface="Arial"/>
                      </a:endParaRPr>
                    </a:p>
                  </a:txBody>
                  <a:tcPr marT="63500" marB="63500" marR="63500" marL="63500" anchor="ctr">
                    <a:lnL cap="flat" cmpd="sng" w="12700">
                      <a:solidFill>
                        <a:schemeClr val="dk1"/>
                      </a:solidFill>
                      <a:prstDash val="solid"/>
                      <a:round/>
                      <a:headEnd len="sm" w="sm" type="none"/>
                      <a:tailEnd len="sm" w="sm" type="none"/>
                    </a:lnL>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chemeClr val="dk1"/>
                        </a:buClr>
                        <a:buSzPts val="1400"/>
                        <a:buFont typeface="Arial"/>
                        <a:buNone/>
                      </a:pPr>
                      <a:r>
                        <a:rPr lang="en-US" sz="1400" u="none" cap="none" strike="noStrike"/>
                        <a:t>Task creation success</a:t>
                      </a:r>
                      <a:endParaRPr sz="1400" u="none" cap="none" strike="noStrike">
                        <a:latin typeface="Arial"/>
                        <a:ea typeface="Arial"/>
                        <a:cs typeface="Arial"/>
                        <a:sym typeface="Arial"/>
                      </a:endParaRPr>
                    </a:p>
                  </a:txBody>
                  <a:tcPr marT="63500" marB="63500" marR="63500" marL="63500" anchor="ct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15000"/>
                        </a:lnSpc>
                        <a:spcBef>
                          <a:spcPts val="0"/>
                        </a:spcBef>
                        <a:spcAft>
                          <a:spcPts val="0"/>
                        </a:spcAft>
                        <a:buClr>
                          <a:schemeClr val="dk1"/>
                        </a:buClr>
                        <a:buSzPts val="1400"/>
                        <a:buFont typeface="Arial"/>
                        <a:buNone/>
                      </a:pPr>
                      <a:r>
                        <a:rPr lang="en-US" sz="1400" u="none" cap="none" strike="noStrike"/>
                        <a:t>Add Task is smooth; task visibility needs clarity.</a:t>
                      </a:r>
                      <a:endParaRPr sz="1400" u="none" cap="none" strike="noStrike">
                        <a:latin typeface="Arial"/>
                        <a:ea typeface="Arial"/>
                        <a:cs typeface="Arial"/>
                        <a:sym typeface="Arial"/>
                      </a:endParaRPr>
                    </a:p>
                  </a:txBody>
                  <a:tcPr marT="63500" marB="63500" marR="63500" marL="63500" anchor="ctr">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pic>
        <p:nvPicPr>
          <p:cNvPr id="292" name="Google Shape;292;p11"/>
          <p:cNvPicPr preferRelativeResize="0"/>
          <p:nvPr/>
        </p:nvPicPr>
        <p:blipFill rotWithShape="1">
          <a:blip r:embed="rId3">
            <a:alphaModFix/>
          </a:blip>
          <a:srcRect b="0" l="0" r="0" t="0"/>
          <a:stretch/>
        </p:blipFill>
        <p:spPr>
          <a:xfrm>
            <a:off x="423106" y="79011"/>
            <a:ext cx="3221775" cy="2416332"/>
          </a:xfrm>
          <a:prstGeom prst="rect">
            <a:avLst/>
          </a:prstGeom>
          <a:noFill/>
          <a:ln>
            <a:noFill/>
          </a:ln>
        </p:spPr>
      </p:pic>
      <p:pic>
        <p:nvPicPr>
          <p:cNvPr id="293" name="Google Shape;293;p11"/>
          <p:cNvPicPr preferRelativeResize="0"/>
          <p:nvPr/>
        </p:nvPicPr>
        <p:blipFill rotWithShape="1">
          <a:blip r:embed="rId4">
            <a:alphaModFix/>
          </a:blip>
          <a:srcRect b="13565" l="12335" r="13957" t="18351"/>
          <a:stretch/>
        </p:blipFill>
        <p:spPr>
          <a:xfrm>
            <a:off x="382275" y="2544150"/>
            <a:ext cx="3303439" cy="2228960"/>
          </a:xfrm>
          <a:prstGeom prst="rect">
            <a:avLst/>
          </a:prstGeom>
          <a:noFill/>
          <a:ln>
            <a:noFill/>
          </a:ln>
        </p:spPr>
      </p:pic>
      <p:pic>
        <p:nvPicPr>
          <p:cNvPr id="294" name="Google Shape;294;p11"/>
          <p:cNvPicPr preferRelativeResize="0"/>
          <p:nvPr/>
        </p:nvPicPr>
        <p:blipFill rotWithShape="1">
          <a:blip r:embed="rId5">
            <a:alphaModFix/>
          </a:blip>
          <a:srcRect b="12546" l="15793" r="10374" t="5221"/>
          <a:stretch/>
        </p:blipFill>
        <p:spPr>
          <a:xfrm>
            <a:off x="62736" y="4815007"/>
            <a:ext cx="2395597" cy="2001096"/>
          </a:xfrm>
          <a:prstGeom prst="rect">
            <a:avLst/>
          </a:prstGeom>
          <a:noFill/>
          <a:ln>
            <a:noFill/>
          </a:ln>
        </p:spPr>
      </p:pic>
      <p:pic>
        <p:nvPicPr>
          <p:cNvPr id="295" name="Google Shape;295;p11"/>
          <p:cNvPicPr preferRelativeResize="0"/>
          <p:nvPr/>
        </p:nvPicPr>
        <p:blipFill rotWithShape="1">
          <a:blip r:embed="rId6">
            <a:alphaModFix/>
          </a:blip>
          <a:srcRect b="0" l="0" r="0" t="0"/>
          <a:stretch/>
        </p:blipFill>
        <p:spPr>
          <a:xfrm>
            <a:off x="2520763" y="4792876"/>
            <a:ext cx="1515469" cy="20206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9" name="Shape 299"/>
        <p:cNvGrpSpPr/>
        <p:nvPr/>
      </p:nvGrpSpPr>
      <p:grpSpPr>
        <a:xfrm>
          <a:off x="0" y="0"/>
          <a:ext cx="0" cy="0"/>
          <a:chOff x="0" y="0"/>
          <a:chExt cx="0" cy="0"/>
        </a:xfrm>
      </p:grpSpPr>
      <p:sp>
        <p:nvSpPr>
          <p:cNvPr id="300" name="Google Shape;300;p12"/>
          <p:cNvSpPr/>
          <p:nvPr/>
        </p:nvSpPr>
        <p:spPr>
          <a:xfrm>
            <a:off x="0" y="1"/>
            <a:ext cx="12191695"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1" name="Google Shape;301;p12"/>
          <p:cNvSpPr/>
          <p:nvPr/>
        </p:nvSpPr>
        <p:spPr>
          <a:xfrm>
            <a:off x="305" y="0"/>
            <a:ext cx="12191695"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800">
              <a:solidFill>
                <a:schemeClr val="lt1"/>
              </a:solidFill>
              <a:latin typeface="Arial"/>
              <a:ea typeface="Arial"/>
              <a:cs typeface="Arial"/>
              <a:sym typeface="Arial"/>
            </a:endParaRPr>
          </a:p>
        </p:txBody>
      </p:sp>
      <p:grpSp>
        <p:nvGrpSpPr>
          <p:cNvPr id="302" name="Google Shape;302;p12"/>
          <p:cNvGrpSpPr/>
          <p:nvPr/>
        </p:nvGrpSpPr>
        <p:grpSpPr>
          <a:xfrm>
            <a:off x="1303402" y="3985"/>
            <a:ext cx="9772765" cy="6858000"/>
            <a:chOff x="1303402" y="36937"/>
            <a:chExt cx="9772765" cy="6858000"/>
          </a:xfrm>
        </p:grpSpPr>
        <p:sp>
          <p:nvSpPr>
            <p:cNvPr id="303" name="Google Shape;303;p12"/>
            <p:cNvSpPr/>
            <p:nvPr/>
          </p:nvSpPr>
          <p:spPr>
            <a:xfrm>
              <a:off x="1560551" y="36937"/>
              <a:ext cx="9313016" cy="6858000"/>
            </a:xfrm>
            <a:custGeom>
              <a:rect b="b" l="l" r="r" t="t"/>
              <a:pathLst>
                <a:path extrusionOk="0" h="6858000" w="9313016">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0">
                  <a:srgbClr val="FFFFFF">
                    <a:alpha val="10196"/>
                  </a:srgbClr>
                </a:gs>
                <a:gs pos="2000">
                  <a:srgbClr val="FFFFFF">
                    <a:alpha val="10196"/>
                  </a:srgbClr>
                </a:gs>
                <a:gs pos="16000">
                  <a:srgbClr val="4EA72E">
                    <a:alpha val="7843"/>
                  </a:srgbClr>
                </a:gs>
                <a:gs pos="85000">
                  <a:srgbClr val="156082">
                    <a:alpha val="10196"/>
                  </a:srgbClr>
                </a:gs>
                <a:gs pos="100000">
                  <a:srgbClr val="FFFFFF">
                    <a:alpha val="10196"/>
                  </a:srgbClr>
                </a:gs>
              </a:gsLst>
              <a:lin ang="12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4" name="Google Shape;304;p12"/>
            <p:cNvSpPr/>
            <p:nvPr/>
          </p:nvSpPr>
          <p:spPr>
            <a:xfrm>
              <a:off x="1659468" y="36937"/>
              <a:ext cx="9065550" cy="6858000"/>
            </a:xfrm>
            <a:custGeom>
              <a:rect b="b" l="l" r="r" t="t"/>
              <a:pathLst>
                <a:path extrusionOk="0" h="6858000" w="906555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784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5" name="Google Shape;305;p12"/>
            <p:cNvSpPr/>
            <p:nvPr/>
          </p:nvSpPr>
          <p:spPr>
            <a:xfrm>
              <a:off x="1648217" y="36937"/>
              <a:ext cx="9088051" cy="6858000"/>
            </a:xfrm>
            <a:custGeom>
              <a:rect b="b" l="l" r="r" t="t"/>
              <a:pathLst>
                <a:path extrusionOk="0" h="6858000" w="9088051">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0">
                  <a:srgbClr val="FFFFFF">
                    <a:alpha val="10196"/>
                  </a:srgbClr>
                </a:gs>
                <a:gs pos="2000">
                  <a:srgbClr val="FFFFFF">
                    <a:alpha val="10196"/>
                  </a:srgbClr>
                </a:gs>
                <a:gs pos="16000">
                  <a:srgbClr val="4EA72E">
                    <a:alpha val="20000"/>
                  </a:srgbClr>
                </a:gs>
                <a:gs pos="85000">
                  <a:srgbClr val="156082">
                    <a:alpha val="10196"/>
                  </a:srgbClr>
                </a:gs>
                <a:gs pos="100000">
                  <a:srgbClr val="FFFFFF">
                    <a:alpha val="10196"/>
                  </a:srgbClr>
                </a:gs>
              </a:gsLst>
              <a:lin ang="12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6" name="Google Shape;306;p12"/>
            <p:cNvSpPr/>
            <p:nvPr/>
          </p:nvSpPr>
          <p:spPr>
            <a:xfrm>
              <a:off x="1629061" y="36937"/>
              <a:ext cx="9107210" cy="6858000"/>
            </a:xfrm>
            <a:custGeom>
              <a:rect b="b" l="l" r="r" t="t"/>
              <a:pathLst>
                <a:path extrusionOk="0" h="6858000" w="910721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0">
                  <a:srgbClr val="FFFFFF">
                    <a:alpha val="10196"/>
                  </a:srgbClr>
                </a:gs>
                <a:gs pos="2000">
                  <a:srgbClr val="FFFFFF">
                    <a:alpha val="10196"/>
                  </a:srgbClr>
                </a:gs>
                <a:gs pos="16000">
                  <a:srgbClr val="4EA72E">
                    <a:alpha val="7843"/>
                  </a:srgbClr>
                </a:gs>
                <a:gs pos="85000">
                  <a:srgbClr val="156082">
                    <a:alpha val="10196"/>
                  </a:srgbClr>
                </a:gs>
                <a:gs pos="100000">
                  <a:srgbClr val="FFFFFF">
                    <a:alpha val="10196"/>
                  </a:srgbClr>
                </a:gs>
              </a:gsLst>
              <a:lin ang="12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7" name="Google Shape;307;p12"/>
            <p:cNvSpPr/>
            <p:nvPr/>
          </p:nvSpPr>
          <p:spPr>
            <a:xfrm>
              <a:off x="1318434" y="36937"/>
              <a:ext cx="9747620" cy="6858000"/>
            </a:xfrm>
            <a:custGeom>
              <a:rect b="b" l="l" r="r" t="t"/>
              <a:pathLst>
                <a:path extrusionOk="0" h="6858000" w="974762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0">
                  <a:srgbClr val="FFFFFF">
                    <a:alpha val="10196"/>
                  </a:srgbClr>
                </a:gs>
                <a:gs pos="2000">
                  <a:srgbClr val="FFFFFF">
                    <a:alpha val="10196"/>
                  </a:srgbClr>
                </a:gs>
                <a:gs pos="16000">
                  <a:srgbClr val="4EA72E">
                    <a:alpha val="20000"/>
                  </a:srgbClr>
                </a:gs>
                <a:gs pos="85000">
                  <a:srgbClr val="156082">
                    <a:alpha val="10196"/>
                  </a:srgbClr>
                </a:gs>
                <a:gs pos="100000">
                  <a:srgbClr val="FFFFFF">
                    <a:alpha val="10196"/>
                  </a:srgbClr>
                </a:gs>
              </a:gsLst>
              <a:lin ang="12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8" name="Google Shape;308;p12"/>
            <p:cNvSpPr/>
            <p:nvPr/>
          </p:nvSpPr>
          <p:spPr>
            <a:xfrm>
              <a:off x="1308320" y="36937"/>
              <a:ext cx="9767847" cy="6858000"/>
            </a:xfrm>
            <a:custGeom>
              <a:rect b="b" l="l" r="r" t="t"/>
              <a:pathLst>
                <a:path extrusionOk="0" h="6858000" w="9767847">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gradFill>
              <a:gsLst>
                <a:gs pos="0">
                  <a:srgbClr val="FFFFFF">
                    <a:alpha val="41176"/>
                  </a:srgbClr>
                </a:gs>
                <a:gs pos="813">
                  <a:srgbClr val="FFFFFF">
                    <a:alpha val="41176"/>
                  </a:srgbClr>
                </a:gs>
                <a:gs pos="20000">
                  <a:srgbClr val="88247C">
                    <a:alpha val="56078"/>
                  </a:srgbClr>
                </a:gs>
                <a:gs pos="44000">
                  <a:srgbClr val="B3E5A0">
                    <a:alpha val="56863"/>
                  </a:srgbClr>
                </a:gs>
                <a:gs pos="74000">
                  <a:srgbClr val="19749D">
                    <a:alpha val="34118"/>
                  </a:srgbClr>
                </a:gs>
                <a:gs pos="100000">
                  <a:srgbClr val="FFFFFF">
                    <a:alpha val="58824"/>
                  </a:srgbClr>
                </a:gs>
              </a:gsLst>
              <a:lin ang="12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09" name="Google Shape;309;p12"/>
            <p:cNvSpPr/>
            <p:nvPr/>
          </p:nvSpPr>
          <p:spPr>
            <a:xfrm>
              <a:off x="1303402" y="36937"/>
              <a:ext cx="9767847" cy="6858000"/>
            </a:xfrm>
            <a:custGeom>
              <a:rect b="b" l="l" r="r" t="t"/>
              <a:pathLst>
                <a:path extrusionOk="0" h="6858000" w="9767847">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lt1">
                <a:alpha val="4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310" name="Google Shape;310;p12"/>
          <p:cNvSpPr txBox="1"/>
          <p:nvPr>
            <p:ph type="title"/>
          </p:nvPr>
        </p:nvSpPr>
        <p:spPr>
          <a:xfrm>
            <a:off x="483824" y="176011"/>
            <a:ext cx="2260276" cy="82805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Play"/>
              <a:buNone/>
            </a:pPr>
            <a:r>
              <a:rPr lang="en-US" sz="3600"/>
              <a:t>Prototype</a:t>
            </a:r>
            <a:endParaRPr/>
          </a:p>
        </p:txBody>
      </p:sp>
      <p:sp>
        <p:nvSpPr>
          <p:cNvPr id="311" name="Google Shape;311;p12"/>
          <p:cNvSpPr/>
          <p:nvPr/>
        </p:nvSpPr>
        <p:spPr>
          <a:xfrm>
            <a:off x="2888052" y="372249"/>
            <a:ext cx="5369442" cy="435574"/>
          </a:xfrm>
          <a:prstGeom prst="rightArrow">
            <a:avLst>
              <a:gd fmla="val 50000" name="adj1"/>
              <a:gd fmla="val 50000" name="adj2"/>
            </a:avLst>
          </a:prstGeom>
          <a:solidFill>
            <a:schemeClr val="accent1"/>
          </a:solidFill>
          <a:ln cap="flat" cmpd="sng" w="19050">
            <a:solidFill>
              <a:srgbClr val="082836"/>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12" name="Google Shape;312;p12"/>
          <p:cNvPicPr preferRelativeResize="0"/>
          <p:nvPr/>
        </p:nvPicPr>
        <p:blipFill rotWithShape="1">
          <a:blip r:embed="rId3">
            <a:alphaModFix/>
          </a:blip>
          <a:srcRect b="14342" l="0" r="0" t="5618"/>
          <a:stretch/>
        </p:blipFill>
        <p:spPr>
          <a:xfrm>
            <a:off x="187569" y="926609"/>
            <a:ext cx="5393090" cy="5755380"/>
          </a:xfrm>
          <a:prstGeom prst="rect">
            <a:avLst/>
          </a:prstGeom>
          <a:noFill/>
          <a:ln>
            <a:noFill/>
          </a:ln>
        </p:spPr>
      </p:pic>
      <p:pic>
        <p:nvPicPr>
          <p:cNvPr id="313" name="Google Shape;313;p12"/>
          <p:cNvPicPr preferRelativeResize="0"/>
          <p:nvPr/>
        </p:nvPicPr>
        <p:blipFill rotWithShape="1">
          <a:blip r:embed="rId4">
            <a:alphaModFix/>
          </a:blip>
          <a:srcRect b="3099" l="12598" r="6204" t="2686"/>
          <a:stretch/>
        </p:blipFill>
        <p:spPr>
          <a:xfrm rot="-5400000">
            <a:off x="7033732" y="451913"/>
            <a:ext cx="2089297" cy="3232296"/>
          </a:xfrm>
          <a:prstGeom prst="rect">
            <a:avLst/>
          </a:prstGeom>
          <a:noFill/>
          <a:ln>
            <a:noFill/>
          </a:ln>
        </p:spPr>
      </p:pic>
      <p:pic>
        <p:nvPicPr>
          <p:cNvPr id="314" name="Google Shape;314;p12"/>
          <p:cNvPicPr preferRelativeResize="0"/>
          <p:nvPr/>
        </p:nvPicPr>
        <p:blipFill rotWithShape="1">
          <a:blip r:embed="rId5">
            <a:alphaModFix/>
          </a:blip>
          <a:srcRect b="12517" l="8413" r="32216" t="37232"/>
          <a:stretch/>
        </p:blipFill>
        <p:spPr>
          <a:xfrm>
            <a:off x="5987522" y="3326702"/>
            <a:ext cx="3200921" cy="1523938"/>
          </a:xfrm>
          <a:prstGeom prst="rect">
            <a:avLst/>
          </a:prstGeom>
          <a:noFill/>
          <a:ln>
            <a:noFill/>
          </a:ln>
        </p:spPr>
      </p:pic>
      <p:pic>
        <p:nvPicPr>
          <p:cNvPr id="315" name="Google Shape;315;p12"/>
          <p:cNvPicPr preferRelativeResize="0"/>
          <p:nvPr/>
        </p:nvPicPr>
        <p:blipFill rotWithShape="1">
          <a:blip r:embed="rId6">
            <a:alphaModFix/>
          </a:blip>
          <a:srcRect b="9599" l="2896" r="0" t="5221"/>
          <a:stretch/>
        </p:blipFill>
        <p:spPr>
          <a:xfrm>
            <a:off x="9001139" y="2592660"/>
            <a:ext cx="3062786" cy="2015010"/>
          </a:xfrm>
          <a:prstGeom prst="rect">
            <a:avLst/>
          </a:prstGeom>
          <a:noFill/>
          <a:ln>
            <a:noFill/>
          </a:ln>
        </p:spPr>
      </p:pic>
      <p:pic>
        <p:nvPicPr>
          <p:cNvPr id="316" name="Google Shape;316;p12"/>
          <p:cNvPicPr preferRelativeResize="0"/>
          <p:nvPr/>
        </p:nvPicPr>
        <p:blipFill rotWithShape="1">
          <a:blip r:embed="rId7">
            <a:alphaModFix/>
          </a:blip>
          <a:srcRect b="5598" l="8413" r="4765" t="5598"/>
          <a:stretch/>
        </p:blipFill>
        <p:spPr>
          <a:xfrm>
            <a:off x="8672665" y="4658287"/>
            <a:ext cx="3151645" cy="2149096"/>
          </a:xfrm>
          <a:prstGeom prst="rect">
            <a:avLst/>
          </a:prstGeom>
          <a:noFill/>
          <a:ln>
            <a:noFill/>
          </a:ln>
        </p:spPr>
      </p:pic>
      <p:sp>
        <p:nvSpPr>
          <p:cNvPr id="317" name="Google Shape;317;p12"/>
          <p:cNvSpPr txBox="1"/>
          <p:nvPr/>
        </p:nvSpPr>
        <p:spPr>
          <a:xfrm>
            <a:off x="8516597" y="280278"/>
            <a:ext cx="3612613"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dk1"/>
                </a:solidFill>
                <a:latin typeface="Play"/>
                <a:ea typeface="Play"/>
                <a:cs typeface="Play"/>
                <a:sym typeface="Play"/>
              </a:rPr>
              <a:t>Product (physical)</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2" name="Shape 322"/>
        <p:cNvGrpSpPr/>
        <p:nvPr/>
      </p:nvGrpSpPr>
      <p:grpSpPr>
        <a:xfrm>
          <a:off x="0" y="0"/>
          <a:ext cx="0" cy="0"/>
          <a:chOff x="0" y="0"/>
          <a:chExt cx="0" cy="0"/>
        </a:xfrm>
      </p:grpSpPr>
      <p:sp>
        <p:nvSpPr>
          <p:cNvPr id="323" name="Google Shape;323;p13"/>
          <p:cNvSpPr/>
          <p:nvPr/>
        </p:nvSpPr>
        <p:spPr>
          <a:xfrm>
            <a:off x="0" y="1"/>
            <a:ext cx="12191695"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4" name="Google Shape;324;p13"/>
          <p:cNvSpPr/>
          <p:nvPr/>
        </p:nvSpPr>
        <p:spPr>
          <a:xfrm>
            <a:off x="305" y="0"/>
            <a:ext cx="12191695" cy="6858000"/>
          </a:xfrm>
          <a:prstGeom prst="rect">
            <a:avLst/>
          </a:prstGeom>
          <a:gradFill>
            <a:gsLst>
              <a:gs pos="0">
                <a:srgbClr val="4EA72E">
                  <a:alpha val="20000"/>
                </a:srgbClr>
              </a:gs>
              <a:gs pos="16000">
                <a:srgbClr val="4EA72E">
                  <a:alpha val="20000"/>
                </a:srgbClr>
              </a:gs>
              <a:gs pos="85000">
                <a:srgbClr val="156082">
                  <a:alpha val="40000"/>
                </a:srgbClr>
              </a:gs>
              <a:gs pos="100000">
                <a:srgbClr val="156082">
                  <a:alpha val="40000"/>
                </a:srgbClr>
              </a:gs>
            </a:gsLst>
            <a:lin ang="12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325" name="Google Shape;325;p13"/>
          <p:cNvGrpSpPr/>
          <p:nvPr/>
        </p:nvGrpSpPr>
        <p:grpSpPr>
          <a:xfrm>
            <a:off x="1303402" y="3985"/>
            <a:ext cx="9772765" cy="6858000"/>
            <a:chOff x="1303402" y="3985"/>
            <a:chExt cx="9772765" cy="6858000"/>
          </a:xfrm>
        </p:grpSpPr>
        <p:sp>
          <p:nvSpPr>
            <p:cNvPr id="326" name="Google Shape;326;p13"/>
            <p:cNvSpPr/>
            <p:nvPr/>
          </p:nvSpPr>
          <p:spPr>
            <a:xfrm>
              <a:off x="1560551" y="3985"/>
              <a:ext cx="9313016" cy="6858000"/>
            </a:xfrm>
            <a:custGeom>
              <a:rect b="b" l="l" r="r" t="t"/>
              <a:pathLst>
                <a:path extrusionOk="0" h="6858000" w="9313016">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lt1">
                <a:alpha val="2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7" name="Google Shape;327;p13"/>
            <p:cNvSpPr/>
            <p:nvPr/>
          </p:nvSpPr>
          <p:spPr>
            <a:xfrm>
              <a:off x="1659468" y="3985"/>
              <a:ext cx="9065550" cy="6858000"/>
            </a:xfrm>
            <a:custGeom>
              <a:rect b="b" l="l" r="r" t="t"/>
              <a:pathLst>
                <a:path extrusionOk="0" h="6858000" w="906555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lt1">
                <a:alpha val="2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8" name="Google Shape;328;p13"/>
            <p:cNvSpPr/>
            <p:nvPr/>
          </p:nvSpPr>
          <p:spPr>
            <a:xfrm>
              <a:off x="1648217" y="3985"/>
              <a:ext cx="9088051" cy="6858000"/>
            </a:xfrm>
            <a:custGeom>
              <a:rect b="b" l="l" r="r" t="t"/>
              <a:pathLst>
                <a:path extrusionOk="0" h="6858000" w="9088051">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lt1">
                <a:alpha val="2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9" name="Google Shape;329;p13"/>
            <p:cNvSpPr/>
            <p:nvPr/>
          </p:nvSpPr>
          <p:spPr>
            <a:xfrm>
              <a:off x="1629061" y="3985"/>
              <a:ext cx="9107210" cy="6858000"/>
            </a:xfrm>
            <a:custGeom>
              <a:rect b="b" l="l" r="r" t="t"/>
              <a:pathLst>
                <a:path extrusionOk="0" h="6858000" w="910721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lt1">
                <a:alpha val="2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0" name="Google Shape;330;p13"/>
            <p:cNvSpPr/>
            <p:nvPr/>
          </p:nvSpPr>
          <p:spPr>
            <a:xfrm>
              <a:off x="1303402" y="3985"/>
              <a:ext cx="9767847" cy="6858000"/>
            </a:xfrm>
            <a:custGeom>
              <a:rect b="b" l="l" r="r" t="t"/>
              <a:pathLst>
                <a:path extrusionOk="0" h="6858000" w="9767847">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lt1">
                <a:alpha val="5098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1" name="Google Shape;331;p13"/>
            <p:cNvSpPr/>
            <p:nvPr/>
          </p:nvSpPr>
          <p:spPr>
            <a:xfrm>
              <a:off x="1318434" y="3985"/>
              <a:ext cx="9747620" cy="6858000"/>
            </a:xfrm>
            <a:custGeom>
              <a:rect b="b" l="l" r="r" t="t"/>
              <a:pathLst>
                <a:path extrusionOk="0" h="6858000" w="974762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lt1">
                <a:alpha val="2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32" name="Google Shape;332;p13"/>
            <p:cNvSpPr/>
            <p:nvPr/>
          </p:nvSpPr>
          <p:spPr>
            <a:xfrm>
              <a:off x="1308320" y="3985"/>
              <a:ext cx="9767847" cy="6858000"/>
            </a:xfrm>
            <a:custGeom>
              <a:rect b="b" l="l" r="r" t="t"/>
              <a:pathLst>
                <a:path extrusionOk="0" h="6858000" w="9767847">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lt1">
                <a:alpha val="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pic>
        <p:nvPicPr>
          <p:cNvPr id="333" name="Google Shape;333;p13"/>
          <p:cNvPicPr preferRelativeResize="0"/>
          <p:nvPr/>
        </p:nvPicPr>
        <p:blipFill rotWithShape="1">
          <a:blip r:embed="rId3">
            <a:alphaModFix/>
          </a:blip>
          <a:srcRect b="0" l="0" r="0" t="0"/>
          <a:stretch/>
        </p:blipFill>
        <p:spPr>
          <a:xfrm>
            <a:off x="96266" y="738663"/>
            <a:ext cx="3739054" cy="5964683"/>
          </a:xfrm>
          <a:prstGeom prst="rect">
            <a:avLst/>
          </a:prstGeom>
          <a:noFill/>
          <a:ln>
            <a:noFill/>
          </a:ln>
        </p:spPr>
      </p:pic>
      <p:pic>
        <p:nvPicPr>
          <p:cNvPr id="334" name="Google Shape;334;p13"/>
          <p:cNvPicPr preferRelativeResize="0"/>
          <p:nvPr/>
        </p:nvPicPr>
        <p:blipFill rotWithShape="1">
          <a:blip r:embed="rId4">
            <a:alphaModFix/>
          </a:blip>
          <a:srcRect b="0" l="0" r="0" t="0"/>
          <a:stretch/>
        </p:blipFill>
        <p:spPr>
          <a:xfrm>
            <a:off x="4231202" y="86669"/>
            <a:ext cx="7489130" cy="4116025"/>
          </a:xfrm>
          <a:prstGeom prst="rect">
            <a:avLst/>
          </a:prstGeom>
          <a:noFill/>
          <a:ln>
            <a:noFill/>
          </a:ln>
        </p:spPr>
      </p:pic>
      <p:pic>
        <p:nvPicPr>
          <p:cNvPr id="335" name="Google Shape;335;p13"/>
          <p:cNvPicPr preferRelativeResize="0"/>
          <p:nvPr/>
        </p:nvPicPr>
        <p:blipFill rotWithShape="1">
          <a:blip r:embed="rId5">
            <a:alphaModFix/>
          </a:blip>
          <a:srcRect b="0" l="0" r="0" t="0"/>
          <a:stretch/>
        </p:blipFill>
        <p:spPr>
          <a:xfrm>
            <a:off x="4530831" y="4340234"/>
            <a:ext cx="3321724" cy="2457627"/>
          </a:xfrm>
          <a:prstGeom prst="rect">
            <a:avLst/>
          </a:prstGeom>
          <a:noFill/>
          <a:ln>
            <a:noFill/>
          </a:ln>
        </p:spPr>
      </p:pic>
      <p:pic>
        <p:nvPicPr>
          <p:cNvPr id="336" name="Google Shape;336;p13"/>
          <p:cNvPicPr preferRelativeResize="0"/>
          <p:nvPr/>
        </p:nvPicPr>
        <p:blipFill rotWithShape="1">
          <a:blip r:embed="rId6">
            <a:alphaModFix/>
          </a:blip>
          <a:srcRect b="3425" l="5542" r="2550" t="0"/>
          <a:stretch/>
        </p:blipFill>
        <p:spPr>
          <a:xfrm>
            <a:off x="8260413" y="4340234"/>
            <a:ext cx="3321724" cy="2444362"/>
          </a:xfrm>
          <a:prstGeom prst="rect">
            <a:avLst/>
          </a:prstGeom>
          <a:noFill/>
          <a:ln>
            <a:noFill/>
          </a:ln>
        </p:spPr>
      </p:pic>
      <p:sp>
        <p:nvSpPr>
          <p:cNvPr id="337" name="Google Shape;337;p13"/>
          <p:cNvSpPr txBox="1"/>
          <p:nvPr/>
        </p:nvSpPr>
        <p:spPr>
          <a:xfrm>
            <a:off x="0" y="30777"/>
            <a:ext cx="3931587" cy="707886"/>
          </a:xfrm>
          <a:prstGeom prst="rect">
            <a:avLst/>
          </a:prstGeom>
          <a:solidFill>
            <a:srgbClr val="D8F2CF"/>
          </a:solidFill>
          <a:ln cap="flat" cmpd="sng" w="9525">
            <a:solidFill>
              <a:srgbClr val="FAE2D5"/>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4000">
                <a:solidFill>
                  <a:schemeClr val="dk1"/>
                </a:solidFill>
                <a:latin typeface="Arial"/>
                <a:ea typeface="Arial"/>
                <a:cs typeface="Arial"/>
                <a:sym typeface="Arial"/>
              </a:rPr>
              <a:t>Screen Designs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2" name="Shape 342"/>
        <p:cNvGrpSpPr/>
        <p:nvPr/>
      </p:nvGrpSpPr>
      <p:grpSpPr>
        <a:xfrm>
          <a:off x="0" y="0"/>
          <a:ext cx="0" cy="0"/>
          <a:chOff x="0" y="0"/>
          <a:chExt cx="0" cy="0"/>
        </a:xfrm>
      </p:grpSpPr>
      <p:sp>
        <p:nvSpPr>
          <p:cNvPr id="343" name="Google Shape;343;p14"/>
          <p:cNvSpPr/>
          <p:nvPr/>
        </p:nvSpPr>
        <p:spPr>
          <a:xfrm>
            <a:off x="0" y="1"/>
            <a:ext cx="12191695"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4" name="Google Shape;344;p14"/>
          <p:cNvSpPr/>
          <p:nvPr/>
        </p:nvSpPr>
        <p:spPr>
          <a:xfrm>
            <a:off x="305" y="0"/>
            <a:ext cx="12191695"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800">
              <a:solidFill>
                <a:schemeClr val="lt1"/>
              </a:solidFill>
              <a:latin typeface="Arial"/>
              <a:ea typeface="Arial"/>
              <a:cs typeface="Arial"/>
              <a:sym typeface="Arial"/>
            </a:endParaRPr>
          </a:p>
        </p:txBody>
      </p:sp>
      <p:sp>
        <p:nvSpPr>
          <p:cNvPr id="345" name="Google Shape;345;p14"/>
          <p:cNvSpPr/>
          <p:nvPr/>
        </p:nvSpPr>
        <p:spPr>
          <a:xfrm>
            <a:off x="1496934" y="3984"/>
            <a:ext cx="9376632" cy="6858000"/>
          </a:xfrm>
          <a:custGeom>
            <a:rect b="b" l="l" r="r" t="t"/>
            <a:pathLst>
              <a:path extrusionOk="0" h="6858000" w="9376632">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a:gsLst>
              <a:gs pos="0">
                <a:srgbClr val="4EA72E">
                  <a:alpha val="20000"/>
                </a:srgbClr>
              </a:gs>
              <a:gs pos="16000">
                <a:srgbClr val="4EA72E">
                  <a:alpha val="20000"/>
                </a:srgbClr>
              </a:gs>
              <a:gs pos="85000">
                <a:srgbClr val="156082">
                  <a:alpha val="40000"/>
                </a:srgbClr>
              </a:gs>
              <a:gs pos="100000">
                <a:srgbClr val="156082">
                  <a:alpha val="40000"/>
                </a:srgbClr>
              </a:gs>
            </a:gsLst>
            <a:lin ang="12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346" name="Google Shape;346;p14"/>
          <p:cNvGrpSpPr/>
          <p:nvPr/>
        </p:nvGrpSpPr>
        <p:grpSpPr>
          <a:xfrm>
            <a:off x="1303402" y="3985"/>
            <a:ext cx="9772765" cy="6858000"/>
            <a:chOff x="1303402" y="36937"/>
            <a:chExt cx="9772765" cy="6858000"/>
          </a:xfrm>
        </p:grpSpPr>
        <p:sp>
          <p:nvSpPr>
            <p:cNvPr id="347" name="Google Shape;347;p14"/>
            <p:cNvSpPr/>
            <p:nvPr/>
          </p:nvSpPr>
          <p:spPr>
            <a:xfrm>
              <a:off x="1560551" y="36937"/>
              <a:ext cx="9313016" cy="6858000"/>
            </a:xfrm>
            <a:custGeom>
              <a:rect b="b" l="l" r="r" t="t"/>
              <a:pathLst>
                <a:path extrusionOk="0" h="6858000" w="9313016">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lt1">
                <a:alpha val="3019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8" name="Google Shape;348;p14"/>
            <p:cNvSpPr/>
            <p:nvPr/>
          </p:nvSpPr>
          <p:spPr>
            <a:xfrm>
              <a:off x="1659468" y="36937"/>
              <a:ext cx="9065550" cy="6858000"/>
            </a:xfrm>
            <a:custGeom>
              <a:rect b="b" l="l" r="r" t="t"/>
              <a:pathLst>
                <a:path extrusionOk="0" h="6858000" w="906555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lt1">
                <a:alpha val="3019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49" name="Google Shape;349;p14"/>
            <p:cNvSpPr/>
            <p:nvPr/>
          </p:nvSpPr>
          <p:spPr>
            <a:xfrm>
              <a:off x="1648217" y="36937"/>
              <a:ext cx="9088051" cy="6858000"/>
            </a:xfrm>
            <a:custGeom>
              <a:rect b="b" l="l" r="r" t="t"/>
              <a:pathLst>
                <a:path extrusionOk="0" h="6858000" w="9088051">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lt1">
                <a:alpha val="3019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0" name="Google Shape;350;p14"/>
            <p:cNvSpPr/>
            <p:nvPr/>
          </p:nvSpPr>
          <p:spPr>
            <a:xfrm>
              <a:off x="1629061" y="36937"/>
              <a:ext cx="9107210" cy="6858000"/>
            </a:xfrm>
            <a:custGeom>
              <a:rect b="b" l="l" r="r" t="t"/>
              <a:pathLst>
                <a:path extrusionOk="0" h="6858000" w="910721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lt1">
                <a:alpha val="3019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1" name="Google Shape;351;p14"/>
            <p:cNvSpPr/>
            <p:nvPr/>
          </p:nvSpPr>
          <p:spPr>
            <a:xfrm>
              <a:off x="1318434" y="36937"/>
              <a:ext cx="9747620" cy="6858000"/>
            </a:xfrm>
            <a:custGeom>
              <a:rect b="b" l="l" r="r" t="t"/>
              <a:pathLst>
                <a:path extrusionOk="0" h="6858000" w="974762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lt1">
                <a:alpha val="3019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2" name="Google Shape;352;p14"/>
            <p:cNvSpPr/>
            <p:nvPr/>
          </p:nvSpPr>
          <p:spPr>
            <a:xfrm>
              <a:off x="1308320" y="36937"/>
              <a:ext cx="9767847" cy="6858000"/>
            </a:xfrm>
            <a:custGeom>
              <a:rect b="b" l="l" r="r" t="t"/>
              <a:pathLst>
                <a:path extrusionOk="0" h="6858000" w="9767847">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3" name="Google Shape;353;p14"/>
            <p:cNvSpPr/>
            <p:nvPr/>
          </p:nvSpPr>
          <p:spPr>
            <a:xfrm>
              <a:off x="1303402" y="36937"/>
              <a:ext cx="9767847" cy="6858000"/>
            </a:xfrm>
            <a:custGeom>
              <a:rect b="b" l="l" r="r" t="t"/>
              <a:pathLst>
                <a:path extrusionOk="0" h="6858000" w="9767847">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354" name="Google Shape;354;p14"/>
          <p:cNvGrpSpPr/>
          <p:nvPr/>
        </p:nvGrpSpPr>
        <p:grpSpPr>
          <a:xfrm>
            <a:off x="-305" y="-4155"/>
            <a:ext cx="2514948" cy="2174333"/>
            <a:chOff x="-305" y="-4155"/>
            <a:chExt cx="2514948" cy="2174333"/>
          </a:xfrm>
        </p:grpSpPr>
        <p:sp>
          <p:nvSpPr>
            <p:cNvPr id="355" name="Google Shape;355;p14"/>
            <p:cNvSpPr/>
            <p:nvPr/>
          </p:nvSpPr>
          <p:spPr>
            <a:xfrm>
              <a:off x="-305" y="0"/>
              <a:ext cx="2514948" cy="2170178"/>
            </a:xfrm>
            <a:custGeom>
              <a:rect b="b" l="l" r="r" t="t"/>
              <a:pathLst>
                <a:path extrusionOk="0" h="2170178" w="251494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0">
                  <a:srgbClr val="FFFFFF">
                    <a:alpha val="10196"/>
                  </a:srgbClr>
                </a:gs>
                <a:gs pos="2000">
                  <a:srgbClr val="FFFFFF">
                    <a:alpha val="10196"/>
                  </a:srgbClr>
                </a:gs>
                <a:gs pos="16000">
                  <a:srgbClr val="4EA72E">
                    <a:alpha val="10196"/>
                  </a:srgbClr>
                </a:gs>
                <a:gs pos="85000">
                  <a:srgbClr val="156082">
                    <a:alpha val="10196"/>
                  </a:srgbClr>
                </a:gs>
                <a:gs pos="100000">
                  <a:srgbClr val="FFFFFF">
                    <a:alpha val="10196"/>
                  </a:srgbClr>
                </a:gs>
              </a:gsLst>
              <a:lin ang="12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6" name="Google Shape;356;p14"/>
            <p:cNvSpPr/>
            <p:nvPr/>
          </p:nvSpPr>
          <p:spPr>
            <a:xfrm>
              <a:off x="-305" y="-4155"/>
              <a:ext cx="2493062" cy="1947896"/>
            </a:xfrm>
            <a:custGeom>
              <a:rect b="b" l="l" r="r" t="t"/>
              <a:pathLst>
                <a:path extrusionOk="0" h="1947896" w="2493062">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0">
                  <a:srgbClr val="FFFFFF">
                    <a:alpha val="10196"/>
                  </a:srgbClr>
                </a:gs>
                <a:gs pos="2000">
                  <a:srgbClr val="FFFFFF">
                    <a:alpha val="10196"/>
                  </a:srgbClr>
                </a:gs>
                <a:gs pos="16000">
                  <a:srgbClr val="4EA72E">
                    <a:alpha val="10196"/>
                  </a:srgbClr>
                </a:gs>
                <a:gs pos="85000">
                  <a:srgbClr val="156082">
                    <a:alpha val="10196"/>
                  </a:srgbClr>
                </a:gs>
                <a:gs pos="100000">
                  <a:srgbClr val="FFFFFF">
                    <a:alpha val="10196"/>
                  </a:srgbClr>
                </a:gs>
              </a:gsLst>
              <a:lin ang="12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57" name="Google Shape;357;p14"/>
            <p:cNvSpPr/>
            <p:nvPr/>
          </p:nvSpPr>
          <p:spPr>
            <a:xfrm>
              <a:off x="-305" y="0"/>
              <a:ext cx="2501089" cy="1972702"/>
            </a:xfrm>
            <a:custGeom>
              <a:rect b="b" l="l" r="r" t="t"/>
              <a:pathLst>
                <a:path extrusionOk="0" h="1972702" w="2501089">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0">
                  <a:srgbClr val="FFFFFF">
                    <a:alpha val="10196"/>
                  </a:srgbClr>
                </a:gs>
                <a:gs pos="2000">
                  <a:srgbClr val="FFFFFF">
                    <a:alpha val="10196"/>
                  </a:srgbClr>
                </a:gs>
                <a:gs pos="16000">
                  <a:srgbClr val="4EA72E">
                    <a:alpha val="10196"/>
                  </a:srgbClr>
                </a:gs>
                <a:gs pos="85000">
                  <a:srgbClr val="156082">
                    <a:alpha val="10196"/>
                  </a:srgbClr>
                </a:gs>
                <a:gs pos="100000">
                  <a:srgbClr val="FFFFFF">
                    <a:alpha val="10196"/>
                  </a:srgbClr>
                </a:gs>
              </a:gsLst>
              <a:lin ang="12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800">
                <a:solidFill>
                  <a:schemeClr val="lt1"/>
                </a:solidFill>
                <a:latin typeface="Arial"/>
                <a:ea typeface="Arial"/>
                <a:cs typeface="Arial"/>
                <a:sym typeface="Arial"/>
              </a:endParaRPr>
            </a:p>
          </p:txBody>
        </p:sp>
        <p:sp>
          <p:nvSpPr>
            <p:cNvPr id="358" name="Google Shape;358;p14"/>
            <p:cNvSpPr/>
            <p:nvPr/>
          </p:nvSpPr>
          <p:spPr>
            <a:xfrm>
              <a:off x="305" y="1"/>
              <a:ext cx="2491105" cy="1943661"/>
            </a:xfrm>
            <a:custGeom>
              <a:rect b="b" l="l" r="r" t="t"/>
              <a:pathLst>
                <a:path extrusionOk="0" h="1943661" w="2491105">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0">
                  <a:srgbClr val="FFFFFF">
                    <a:alpha val="10196"/>
                  </a:srgbClr>
                </a:gs>
                <a:gs pos="2000">
                  <a:srgbClr val="FFFFFF">
                    <a:alpha val="10196"/>
                  </a:srgbClr>
                </a:gs>
                <a:gs pos="16000">
                  <a:srgbClr val="4EA72E">
                    <a:alpha val="10196"/>
                  </a:srgbClr>
                </a:gs>
                <a:gs pos="85000">
                  <a:srgbClr val="156082">
                    <a:alpha val="10196"/>
                  </a:srgbClr>
                </a:gs>
                <a:gs pos="100000">
                  <a:srgbClr val="FFFFFF">
                    <a:alpha val="10196"/>
                  </a:srgbClr>
                </a:gs>
              </a:gsLst>
              <a:lin ang="12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359" name="Google Shape;359;p14"/>
          <p:cNvGrpSpPr/>
          <p:nvPr/>
        </p:nvGrpSpPr>
        <p:grpSpPr>
          <a:xfrm rot="10800000">
            <a:off x="9685727" y="4683666"/>
            <a:ext cx="2514948" cy="2174333"/>
            <a:chOff x="-305" y="-4155"/>
            <a:chExt cx="2514948" cy="2174333"/>
          </a:xfrm>
        </p:grpSpPr>
        <p:sp>
          <p:nvSpPr>
            <p:cNvPr id="360" name="Google Shape;360;p14"/>
            <p:cNvSpPr/>
            <p:nvPr/>
          </p:nvSpPr>
          <p:spPr>
            <a:xfrm>
              <a:off x="-305" y="0"/>
              <a:ext cx="2514948" cy="2170178"/>
            </a:xfrm>
            <a:custGeom>
              <a:rect b="b" l="l" r="r" t="t"/>
              <a:pathLst>
                <a:path extrusionOk="0" h="2170178" w="251494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0">
                  <a:srgbClr val="FFFFFF">
                    <a:alpha val="10196"/>
                  </a:srgbClr>
                </a:gs>
                <a:gs pos="2000">
                  <a:srgbClr val="FFFFFF">
                    <a:alpha val="10196"/>
                  </a:srgbClr>
                </a:gs>
                <a:gs pos="16000">
                  <a:srgbClr val="4EA72E">
                    <a:alpha val="10196"/>
                  </a:srgbClr>
                </a:gs>
                <a:gs pos="85000">
                  <a:srgbClr val="156082">
                    <a:alpha val="10196"/>
                  </a:srgbClr>
                </a:gs>
                <a:gs pos="100000">
                  <a:srgbClr val="FFFFFF">
                    <a:alpha val="10196"/>
                  </a:srgbClr>
                </a:gs>
              </a:gsLst>
              <a:lin ang="12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1" name="Google Shape;361;p14"/>
            <p:cNvSpPr/>
            <p:nvPr/>
          </p:nvSpPr>
          <p:spPr>
            <a:xfrm>
              <a:off x="-305" y="-4155"/>
              <a:ext cx="2493062" cy="1947896"/>
            </a:xfrm>
            <a:custGeom>
              <a:rect b="b" l="l" r="r" t="t"/>
              <a:pathLst>
                <a:path extrusionOk="0" h="1947896" w="2493062">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0">
                  <a:srgbClr val="FFFFFF">
                    <a:alpha val="10196"/>
                  </a:srgbClr>
                </a:gs>
                <a:gs pos="2000">
                  <a:srgbClr val="FFFFFF">
                    <a:alpha val="10196"/>
                  </a:srgbClr>
                </a:gs>
                <a:gs pos="16000">
                  <a:srgbClr val="4EA72E">
                    <a:alpha val="10196"/>
                  </a:srgbClr>
                </a:gs>
                <a:gs pos="85000">
                  <a:srgbClr val="156082">
                    <a:alpha val="10196"/>
                  </a:srgbClr>
                </a:gs>
                <a:gs pos="100000">
                  <a:srgbClr val="FFFFFF">
                    <a:alpha val="10196"/>
                  </a:srgbClr>
                </a:gs>
              </a:gsLst>
              <a:lin ang="12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2" name="Google Shape;362;p14"/>
            <p:cNvSpPr/>
            <p:nvPr/>
          </p:nvSpPr>
          <p:spPr>
            <a:xfrm>
              <a:off x="-305" y="0"/>
              <a:ext cx="2501089" cy="1972702"/>
            </a:xfrm>
            <a:custGeom>
              <a:rect b="b" l="l" r="r" t="t"/>
              <a:pathLst>
                <a:path extrusionOk="0" h="1972702" w="2501089">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0">
                  <a:srgbClr val="FFFFFF">
                    <a:alpha val="10196"/>
                  </a:srgbClr>
                </a:gs>
                <a:gs pos="2000">
                  <a:srgbClr val="FFFFFF">
                    <a:alpha val="10196"/>
                  </a:srgbClr>
                </a:gs>
                <a:gs pos="16000">
                  <a:srgbClr val="4EA72E">
                    <a:alpha val="10196"/>
                  </a:srgbClr>
                </a:gs>
                <a:gs pos="85000">
                  <a:srgbClr val="156082">
                    <a:alpha val="10196"/>
                  </a:srgbClr>
                </a:gs>
                <a:gs pos="100000">
                  <a:srgbClr val="FFFFFF">
                    <a:alpha val="10196"/>
                  </a:srgbClr>
                </a:gs>
              </a:gsLst>
              <a:lin ang="12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800">
                <a:solidFill>
                  <a:schemeClr val="lt1"/>
                </a:solidFill>
                <a:latin typeface="Arial"/>
                <a:ea typeface="Arial"/>
                <a:cs typeface="Arial"/>
                <a:sym typeface="Arial"/>
              </a:endParaRPr>
            </a:p>
          </p:txBody>
        </p:sp>
        <p:sp>
          <p:nvSpPr>
            <p:cNvPr id="363" name="Google Shape;363;p14"/>
            <p:cNvSpPr/>
            <p:nvPr/>
          </p:nvSpPr>
          <p:spPr>
            <a:xfrm>
              <a:off x="305" y="1"/>
              <a:ext cx="2491105" cy="1943661"/>
            </a:xfrm>
            <a:custGeom>
              <a:rect b="b" l="l" r="r" t="t"/>
              <a:pathLst>
                <a:path extrusionOk="0" h="1943661" w="2491105">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0">
                  <a:srgbClr val="FFFFFF">
                    <a:alpha val="10196"/>
                  </a:srgbClr>
                </a:gs>
                <a:gs pos="2000">
                  <a:srgbClr val="FFFFFF">
                    <a:alpha val="10196"/>
                  </a:srgbClr>
                </a:gs>
                <a:gs pos="16000">
                  <a:srgbClr val="4EA72E">
                    <a:alpha val="10196"/>
                  </a:srgbClr>
                </a:gs>
                <a:gs pos="85000">
                  <a:srgbClr val="156082">
                    <a:alpha val="10196"/>
                  </a:srgbClr>
                </a:gs>
                <a:gs pos="100000">
                  <a:srgbClr val="FFFFFF">
                    <a:alpha val="10196"/>
                  </a:srgbClr>
                </a:gs>
              </a:gsLst>
              <a:lin ang="12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364" name="Google Shape;364;p14"/>
          <p:cNvSpPr txBox="1"/>
          <p:nvPr/>
        </p:nvSpPr>
        <p:spPr>
          <a:xfrm>
            <a:off x="2416366" y="2472446"/>
            <a:ext cx="7269361" cy="813842"/>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90000"/>
              </a:lnSpc>
              <a:spcBef>
                <a:spcPts val="0"/>
              </a:spcBef>
              <a:spcAft>
                <a:spcPts val="0"/>
              </a:spcAft>
              <a:buNone/>
            </a:pPr>
            <a:r>
              <a:rPr lang="en-US" sz="5400">
                <a:solidFill>
                  <a:schemeClr val="dk1"/>
                </a:solidFill>
                <a:latin typeface="Play"/>
                <a:ea typeface="Play"/>
                <a:cs typeface="Play"/>
                <a:sym typeface="Play"/>
              </a:rPr>
              <a:t>Let’s try- Click on the Link</a:t>
            </a:r>
            <a:endParaRPr/>
          </a:p>
        </p:txBody>
      </p:sp>
      <p:sp>
        <p:nvSpPr>
          <p:cNvPr id="365" name="Google Shape;365;p14"/>
          <p:cNvSpPr txBox="1"/>
          <p:nvPr/>
        </p:nvSpPr>
        <p:spPr>
          <a:xfrm>
            <a:off x="2067886" y="4041430"/>
            <a:ext cx="8563563"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u="sng">
                <a:solidFill>
                  <a:schemeClr val="dk1"/>
                </a:solidFill>
                <a:latin typeface="Arial"/>
                <a:ea typeface="Arial"/>
                <a:cs typeface="Arial"/>
                <a:sym typeface="Arial"/>
                <a:hlinkClick r:id="rId3">
                  <a:extLst>
                    <a:ext uri="{A12FA001-AC4F-418D-AE19-62706E023703}">
                      <ahyp:hlinkClr val="tx"/>
                    </a:ext>
                  </a:extLst>
                </a:hlinkClick>
              </a:rPr>
              <a:t>https://www.figma.com/make/mX8cYx5GmqexVRffzVmPHa/Desktop-Calendar-App-Interface?node-id=0-1&amp;p=f&amp;t=ZcuNNkgZLiIDlZpW-0&amp;fullscreen=1</a:t>
            </a:r>
            <a:r>
              <a:rPr lang="en-US" sz="1000">
                <a:solidFill>
                  <a:schemeClr val="dk1"/>
                </a:solidFill>
                <a:latin typeface="Arial"/>
                <a:ea typeface="Arial"/>
                <a:cs typeface="Arial"/>
                <a:sym typeface="Arial"/>
              </a:rPr>
              <a:t> </a:t>
            </a:r>
            <a:endParaRPr/>
          </a:p>
        </p:txBody>
      </p:sp>
      <p:sp>
        <p:nvSpPr>
          <p:cNvPr id="366" name="Google Shape;366;p14"/>
          <p:cNvSpPr txBox="1"/>
          <p:nvPr/>
        </p:nvSpPr>
        <p:spPr>
          <a:xfrm>
            <a:off x="372426" y="4041429"/>
            <a:ext cx="141737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Arial"/>
                <a:ea typeface="Arial"/>
                <a:cs typeface="Arial"/>
                <a:sym typeface="Arial"/>
              </a:rPr>
              <a:t>Design Screen (Figma)</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1" name="Shape 371"/>
        <p:cNvGrpSpPr/>
        <p:nvPr/>
      </p:nvGrpSpPr>
      <p:grpSpPr>
        <a:xfrm>
          <a:off x="0" y="0"/>
          <a:ext cx="0" cy="0"/>
          <a:chOff x="0" y="0"/>
          <a:chExt cx="0" cy="0"/>
        </a:xfrm>
      </p:grpSpPr>
      <p:sp>
        <p:nvSpPr>
          <p:cNvPr id="372" name="Google Shape;372;p15"/>
          <p:cNvSpPr txBox="1"/>
          <p:nvPr/>
        </p:nvSpPr>
        <p:spPr>
          <a:xfrm>
            <a:off x="571500" y="428625"/>
            <a:ext cx="11049000" cy="1143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0" lang="en-US" sz="3600">
                <a:solidFill>
                  <a:srgbClr val="0F172A"/>
                </a:solidFill>
                <a:latin typeface="Inter ExtraBold"/>
                <a:ea typeface="Inter ExtraBold"/>
                <a:cs typeface="Inter ExtraBold"/>
                <a:sym typeface="Inter ExtraBold"/>
              </a:rPr>
              <a:t>FlowHabit App Journey</a:t>
            </a:r>
            <a:endParaRPr b="0" sz="3600">
              <a:solidFill>
                <a:srgbClr val="0F172A"/>
              </a:solidFill>
              <a:latin typeface="Inter ExtraBold"/>
              <a:ea typeface="Inter ExtraBold"/>
              <a:cs typeface="Inter ExtraBold"/>
              <a:sym typeface="Inter ExtraBold"/>
            </a:endParaRPr>
          </a:p>
          <a:p>
            <a:pPr indent="0" lvl="0" marL="0" rtl="0" algn="l">
              <a:spcBef>
                <a:spcPts val="450"/>
              </a:spcBef>
              <a:spcAft>
                <a:spcPts val="0"/>
              </a:spcAft>
              <a:buNone/>
            </a:pPr>
            <a:r>
              <a:rPr b="0" lang="en-US" sz="1400">
                <a:solidFill>
                  <a:srgbClr val="64748B"/>
                </a:solidFill>
                <a:latin typeface="Inter Medium"/>
                <a:ea typeface="Inter Medium"/>
                <a:cs typeface="Inter Medium"/>
                <a:sym typeface="Inter Medium"/>
              </a:rPr>
              <a:t>Supporting users at every step of their habit-building routine</a:t>
            </a:r>
            <a:endParaRPr b="0" sz="1400">
              <a:solidFill>
                <a:srgbClr val="64748B"/>
              </a:solidFill>
              <a:latin typeface="Inter Medium"/>
              <a:ea typeface="Inter Medium"/>
              <a:cs typeface="Inter Medium"/>
              <a:sym typeface="Inter Medium"/>
            </a:endParaRPr>
          </a:p>
        </p:txBody>
      </p:sp>
      <p:grpSp>
        <p:nvGrpSpPr>
          <p:cNvPr id="373" name="Google Shape;373;p15"/>
          <p:cNvGrpSpPr/>
          <p:nvPr/>
        </p:nvGrpSpPr>
        <p:grpSpPr>
          <a:xfrm>
            <a:off x="571500" y="1714500"/>
            <a:ext cx="2524200" cy="4000500"/>
            <a:chOff x="571500" y="1714500"/>
            <a:chExt cx="2524200" cy="4000500"/>
          </a:xfrm>
        </p:grpSpPr>
        <p:sp>
          <p:nvSpPr>
            <p:cNvPr id="374" name="Google Shape;374;p15"/>
            <p:cNvSpPr/>
            <p:nvPr/>
          </p:nvSpPr>
          <p:spPr>
            <a:xfrm>
              <a:off x="571500" y="1714500"/>
              <a:ext cx="2524200" cy="4000500"/>
            </a:xfrm>
            <a:prstGeom prst="roundRect">
              <a:avLst>
                <a:gd fmla="val 6037" name="adj"/>
              </a:avLst>
            </a:prstGeom>
            <a:solidFill>
              <a:srgbClr val="FFFFFF"/>
            </a:solidFill>
            <a:ln cap="flat" cmpd="sng" w="14300">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75" name="Google Shape;375;p15"/>
            <p:cNvSpPr/>
            <p:nvPr/>
          </p:nvSpPr>
          <p:spPr>
            <a:xfrm>
              <a:off x="800100" y="1981200"/>
              <a:ext cx="533400" cy="266700"/>
            </a:xfrm>
            <a:prstGeom prst="roundRect">
              <a:avLst>
                <a:gd fmla="val 50000" name="adj"/>
              </a:avLst>
            </a:prstGeom>
            <a:solidFill>
              <a:srgbClr val="F3E8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76" name="Google Shape;376;p15"/>
            <p:cNvSpPr txBox="1"/>
            <p:nvPr/>
          </p:nvSpPr>
          <p:spPr>
            <a:xfrm>
              <a:off x="800100" y="1981200"/>
              <a:ext cx="533400" cy="266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1100">
                  <a:solidFill>
                    <a:srgbClr val="9333EA"/>
                  </a:solidFill>
                  <a:latin typeface="Inter"/>
                  <a:ea typeface="Inter"/>
                  <a:cs typeface="Inter"/>
                  <a:sym typeface="Inter"/>
                </a:rPr>
                <a:t>01</a:t>
              </a:r>
              <a:endParaRPr b="1" sz="1100">
                <a:solidFill>
                  <a:srgbClr val="9333EA"/>
                </a:solidFill>
                <a:latin typeface="Inter"/>
                <a:ea typeface="Inter"/>
                <a:cs typeface="Inter"/>
                <a:sym typeface="Inter"/>
              </a:endParaRPr>
            </a:p>
          </p:txBody>
        </p:sp>
        <p:sp>
          <p:nvSpPr>
            <p:cNvPr id="377" name="Google Shape;377;p15"/>
            <p:cNvSpPr txBox="1"/>
            <p:nvPr/>
          </p:nvSpPr>
          <p:spPr>
            <a:xfrm>
              <a:off x="800100" y="2428875"/>
              <a:ext cx="2067000" cy="3048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US" sz="1600">
                  <a:solidFill>
                    <a:srgbClr val="0F172A"/>
                  </a:solidFill>
                  <a:latin typeface="Inter"/>
                  <a:ea typeface="Inter"/>
                  <a:cs typeface="Inter"/>
                  <a:sym typeface="Inter"/>
                </a:rPr>
                <a:t>Download &amp; Sign Up</a:t>
              </a:r>
              <a:endParaRPr b="1" sz="1600">
                <a:solidFill>
                  <a:srgbClr val="0F172A"/>
                </a:solidFill>
                <a:latin typeface="Inter"/>
                <a:ea typeface="Inter"/>
                <a:cs typeface="Inter"/>
                <a:sym typeface="Inter"/>
              </a:endParaRPr>
            </a:p>
            <a:p>
              <a:pPr indent="0" lvl="0" marL="0" rtl="0" algn="l">
                <a:spcBef>
                  <a:spcPts val="1200"/>
                </a:spcBef>
                <a:spcAft>
                  <a:spcPts val="0"/>
                </a:spcAft>
                <a:buNone/>
              </a:pPr>
              <a:r>
                <a:rPr b="0" lang="en-US" sz="1150">
                  <a:solidFill>
                    <a:srgbClr val="0F172A"/>
                  </a:solidFill>
                  <a:latin typeface="Inter SemiBold"/>
                  <a:ea typeface="Inter SemiBold"/>
                  <a:cs typeface="Inter SemiBold"/>
                  <a:sym typeface="Inter SemiBold"/>
                </a:rPr>
                <a:t>FlowHabit App</a:t>
              </a:r>
              <a:r>
                <a:rPr lang="en-US" sz="1150">
                  <a:solidFill>
                    <a:srgbClr val="475569"/>
                  </a:solidFill>
                  <a:latin typeface="Inter"/>
                  <a:ea typeface="Inter"/>
                  <a:cs typeface="Inter"/>
                  <a:sym typeface="Inter"/>
                </a:rPr>
                <a:t> is available to download for Android &amp; iOS.</a:t>
              </a:r>
              <a:endParaRPr sz="1150">
                <a:solidFill>
                  <a:srgbClr val="475569"/>
                </a:solidFill>
                <a:latin typeface="Inter"/>
                <a:ea typeface="Inter"/>
                <a:cs typeface="Inter"/>
                <a:sym typeface="Inter"/>
              </a:endParaRPr>
            </a:p>
            <a:p>
              <a:pPr indent="0" lvl="0" marL="0" rtl="0" algn="l">
                <a:spcBef>
                  <a:spcPts val="900"/>
                </a:spcBef>
                <a:spcAft>
                  <a:spcPts val="0"/>
                </a:spcAft>
                <a:buNone/>
              </a:pPr>
              <a:r>
                <a:rPr b="0" lang="en-US" sz="1150">
                  <a:solidFill>
                    <a:srgbClr val="0F172A"/>
                  </a:solidFill>
                  <a:latin typeface="Inter SemiBold"/>
                  <a:ea typeface="Inter SemiBold"/>
                  <a:cs typeface="Inter SemiBold"/>
                  <a:sym typeface="Inter SemiBold"/>
                </a:rPr>
                <a:t>Easy sign-up</a:t>
              </a:r>
              <a:r>
                <a:rPr lang="en-US" sz="1150">
                  <a:solidFill>
                    <a:srgbClr val="475569"/>
                  </a:solidFill>
                  <a:latin typeface="Inter"/>
                  <a:ea typeface="Inter"/>
                  <a:cs typeface="Inter"/>
                  <a:sym typeface="Inter"/>
                </a:rPr>
                <a:t> using your email address to get started instantly.</a:t>
              </a:r>
              <a:endParaRPr sz="1150">
                <a:solidFill>
                  <a:srgbClr val="475569"/>
                </a:solidFill>
                <a:latin typeface="Inter"/>
                <a:ea typeface="Inter"/>
                <a:cs typeface="Inter"/>
                <a:sym typeface="Inter"/>
              </a:endParaRPr>
            </a:p>
          </p:txBody>
        </p:sp>
      </p:grpSp>
      <p:grpSp>
        <p:nvGrpSpPr>
          <p:cNvPr id="378" name="Google Shape;378;p15"/>
          <p:cNvGrpSpPr/>
          <p:nvPr/>
        </p:nvGrpSpPr>
        <p:grpSpPr>
          <a:xfrm>
            <a:off x="3381375" y="1714500"/>
            <a:ext cx="2524200" cy="4000500"/>
            <a:chOff x="3381375" y="1714500"/>
            <a:chExt cx="2524200" cy="4000500"/>
          </a:xfrm>
        </p:grpSpPr>
        <p:sp>
          <p:nvSpPr>
            <p:cNvPr id="379" name="Google Shape;379;p15"/>
            <p:cNvSpPr/>
            <p:nvPr/>
          </p:nvSpPr>
          <p:spPr>
            <a:xfrm>
              <a:off x="3381375" y="1714500"/>
              <a:ext cx="2524200" cy="4000500"/>
            </a:xfrm>
            <a:prstGeom prst="roundRect">
              <a:avLst>
                <a:gd fmla="val 6037" name="adj"/>
              </a:avLst>
            </a:prstGeom>
            <a:solidFill>
              <a:srgbClr val="FFFFFF"/>
            </a:solidFill>
            <a:ln cap="flat" cmpd="sng" w="14300">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80" name="Google Shape;380;p15"/>
            <p:cNvSpPr/>
            <p:nvPr/>
          </p:nvSpPr>
          <p:spPr>
            <a:xfrm>
              <a:off x="3609975" y="1981200"/>
              <a:ext cx="533400" cy="266700"/>
            </a:xfrm>
            <a:prstGeom prst="roundRect">
              <a:avLst>
                <a:gd fmla="val 50000" name="adj"/>
              </a:avLst>
            </a:prstGeom>
            <a:solidFill>
              <a:srgbClr val="E0E7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81" name="Google Shape;381;p15"/>
            <p:cNvSpPr txBox="1"/>
            <p:nvPr/>
          </p:nvSpPr>
          <p:spPr>
            <a:xfrm>
              <a:off x="3609975" y="1981200"/>
              <a:ext cx="533400" cy="266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1100">
                  <a:solidFill>
                    <a:srgbClr val="4F46E5"/>
                  </a:solidFill>
                  <a:latin typeface="Inter"/>
                  <a:ea typeface="Inter"/>
                  <a:cs typeface="Inter"/>
                  <a:sym typeface="Inter"/>
                </a:rPr>
                <a:t>02</a:t>
              </a:r>
              <a:endParaRPr b="1" sz="1100">
                <a:solidFill>
                  <a:srgbClr val="4F46E5"/>
                </a:solidFill>
                <a:latin typeface="Inter"/>
                <a:ea typeface="Inter"/>
                <a:cs typeface="Inter"/>
                <a:sym typeface="Inter"/>
              </a:endParaRPr>
            </a:p>
          </p:txBody>
        </p:sp>
        <p:sp>
          <p:nvSpPr>
            <p:cNvPr id="382" name="Google Shape;382;p15"/>
            <p:cNvSpPr txBox="1"/>
            <p:nvPr/>
          </p:nvSpPr>
          <p:spPr>
            <a:xfrm>
              <a:off x="3609975" y="2428875"/>
              <a:ext cx="2067000" cy="3048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US" sz="1600">
                  <a:solidFill>
                    <a:srgbClr val="0F172A"/>
                  </a:solidFill>
                  <a:latin typeface="Inter"/>
                  <a:ea typeface="Inter"/>
                  <a:cs typeface="Inter"/>
                  <a:sym typeface="Inter"/>
                </a:rPr>
                <a:t>Onboarding</a:t>
              </a:r>
              <a:endParaRPr b="1" sz="1600">
                <a:solidFill>
                  <a:srgbClr val="0F172A"/>
                </a:solidFill>
                <a:latin typeface="Inter"/>
                <a:ea typeface="Inter"/>
                <a:cs typeface="Inter"/>
                <a:sym typeface="Inter"/>
              </a:endParaRPr>
            </a:p>
            <a:p>
              <a:pPr indent="0" lvl="0" marL="0" rtl="0" algn="l">
                <a:spcBef>
                  <a:spcPts val="1200"/>
                </a:spcBef>
                <a:spcAft>
                  <a:spcPts val="0"/>
                </a:spcAft>
                <a:buNone/>
              </a:pPr>
              <a:r>
                <a:rPr b="0" lang="en-US" sz="1150">
                  <a:solidFill>
                    <a:srgbClr val="0F172A"/>
                  </a:solidFill>
                  <a:latin typeface="Inter SemiBold"/>
                  <a:ea typeface="Inter SemiBold"/>
                  <a:cs typeface="Inter SemiBold"/>
                  <a:sym typeface="Inter SemiBold"/>
                </a:rPr>
                <a:t>Quick video tutorial</a:t>
              </a:r>
              <a:r>
                <a:rPr lang="en-US" sz="1150">
                  <a:solidFill>
                    <a:srgbClr val="475569"/>
                  </a:solidFill>
                  <a:latin typeface="Inter"/>
                  <a:ea typeface="Inter"/>
                  <a:cs typeface="Inter"/>
                  <a:sym typeface="Inter"/>
                </a:rPr>
                <a:t> guides users to start using their physical calendar.</a:t>
              </a:r>
              <a:endParaRPr sz="1150">
                <a:solidFill>
                  <a:srgbClr val="475569"/>
                </a:solidFill>
                <a:latin typeface="Inter"/>
                <a:ea typeface="Inter"/>
                <a:cs typeface="Inter"/>
                <a:sym typeface="Inter"/>
              </a:endParaRPr>
            </a:p>
            <a:p>
              <a:pPr indent="0" lvl="0" marL="0" rtl="0" algn="l">
                <a:spcBef>
                  <a:spcPts val="900"/>
                </a:spcBef>
                <a:spcAft>
                  <a:spcPts val="0"/>
                </a:spcAft>
                <a:buNone/>
              </a:pPr>
              <a:r>
                <a:rPr b="0" lang="en-US" sz="1150">
                  <a:solidFill>
                    <a:srgbClr val="0F172A"/>
                  </a:solidFill>
                  <a:latin typeface="Inter SemiBold"/>
                  <a:ea typeface="Inter SemiBold"/>
                  <a:cs typeface="Inter SemiBold"/>
                  <a:sym typeface="Inter SemiBold"/>
                </a:rPr>
                <a:t>Sync seamlessly</a:t>
              </a:r>
              <a:r>
                <a:rPr lang="en-US" sz="1150">
                  <a:solidFill>
                    <a:srgbClr val="475569"/>
                  </a:solidFill>
                  <a:latin typeface="Inter"/>
                  <a:ea typeface="Inter"/>
                  <a:cs typeface="Inter"/>
                  <a:sym typeface="Inter"/>
                </a:rPr>
                <a:t> with other device and calendar apps.</a:t>
              </a:r>
              <a:endParaRPr sz="1150">
                <a:solidFill>
                  <a:srgbClr val="475569"/>
                </a:solidFill>
                <a:latin typeface="Inter"/>
                <a:ea typeface="Inter"/>
                <a:cs typeface="Inter"/>
                <a:sym typeface="Inter"/>
              </a:endParaRPr>
            </a:p>
          </p:txBody>
        </p:sp>
      </p:grpSp>
      <p:grpSp>
        <p:nvGrpSpPr>
          <p:cNvPr id="383" name="Google Shape;383;p15"/>
          <p:cNvGrpSpPr/>
          <p:nvPr/>
        </p:nvGrpSpPr>
        <p:grpSpPr>
          <a:xfrm>
            <a:off x="6191250" y="1714500"/>
            <a:ext cx="2524200" cy="4000500"/>
            <a:chOff x="6191250" y="1714500"/>
            <a:chExt cx="2524200" cy="4000500"/>
          </a:xfrm>
        </p:grpSpPr>
        <p:sp>
          <p:nvSpPr>
            <p:cNvPr id="384" name="Google Shape;384;p15"/>
            <p:cNvSpPr/>
            <p:nvPr/>
          </p:nvSpPr>
          <p:spPr>
            <a:xfrm>
              <a:off x="6191250" y="1714500"/>
              <a:ext cx="2524200" cy="4000500"/>
            </a:xfrm>
            <a:prstGeom prst="roundRect">
              <a:avLst>
                <a:gd fmla="val 6037" name="adj"/>
              </a:avLst>
            </a:prstGeom>
            <a:solidFill>
              <a:srgbClr val="FFFFFF"/>
            </a:solidFill>
            <a:ln cap="flat" cmpd="sng" w="14300">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85" name="Google Shape;385;p15"/>
            <p:cNvSpPr/>
            <p:nvPr/>
          </p:nvSpPr>
          <p:spPr>
            <a:xfrm>
              <a:off x="6419850" y="1981200"/>
              <a:ext cx="533400" cy="266700"/>
            </a:xfrm>
            <a:prstGeom prst="roundRect">
              <a:avLst>
                <a:gd fmla="val 50000" name="adj"/>
              </a:avLst>
            </a:prstGeom>
            <a:solidFill>
              <a:srgbClr val="E0F2FE"/>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86" name="Google Shape;386;p15"/>
            <p:cNvSpPr txBox="1"/>
            <p:nvPr/>
          </p:nvSpPr>
          <p:spPr>
            <a:xfrm>
              <a:off x="6419850" y="1981200"/>
              <a:ext cx="533400" cy="266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1100">
                  <a:solidFill>
                    <a:srgbClr val="0284C7"/>
                  </a:solidFill>
                  <a:latin typeface="Inter"/>
                  <a:ea typeface="Inter"/>
                  <a:cs typeface="Inter"/>
                  <a:sym typeface="Inter"/>
                </a:rPr>
                <a:t>03</a:t>
              </a:r>
              <a:endParaRPr b="1" sz="1100">
                <a:solidFill>
                  <a:srgbClr val="0284C7"/>
                </a:solidFill>
                <a:latin typeface="Inter"/>
                <a:ea typeface="Inter"/>
                <a:cs typeface="Inter"/>
                <a:sym typeface="Inter"/>
              </a:endParaRPr>
            </a:p>
          </p:txBody>
        </p:sp>
        <p:sp>
          <p:nvSpPr>
            <p:cNvPr id="387" name="Google Shape;387;p15"/>
            <p:cNvSpPr txBox="1"/>
            <p:nvPr/>
          </p:nvSpPr>
          <p:spPr>
            <a:xfrm>
              <a:off x="6419850" y="2428875"/>
              <a:ext cx="2067000" cy="3048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US" sz="1600">
                  <a:solidFill>
                    <a:srgbClr val="0F172A"/>
                  </a:solidFill>
                  <a:latin typeface="Inter"/>
                  <a:ea typeface="Inter"/>
                  <a:cs typeface="Inter"/>
                  <a:sym typeface="Inter"/>
                </a:rPr>
                <a:t>Customization</a:t>
              </a:r>
              <a:endParaRPr b="1" sz="1600">
                <a:solidFill>
                  <a:srgbClr val="0F172A"/>
                </a:solidFill>
                <a:latin typeface="Inter"/>
                <a:ea typeface="Inter"/>
                <a:cs typeface="Inter"/>
                <a:sym typeface="Inter"/>
              </a:endParaRPr>
            </a:p>
            <a:p>
              <a:pPr indent="0" lvl="0" marL="0" rtl="0" algn="l">
                <a:spcBef>
                  <a:spcPts val="1200"/>
                </a:spcBef>
                <a:spcAft>
                  <a:spcPts val="0"/>
                </a:spcAft>
                <a:buNone/>
              </a:pPr>
              <a:r>
                <a:rPr b="0" lang="en-US" sz="1150">
                  <a:solidFill>
                    <a:srgbClr val="0F172A"/>
                  </a:solidFill>
                  <a:latin typeface="Inter SemiBold"/>
                  <a:ea typeface="Inter SemiBold"/>
                  <a:cs typeface="Inter SemiBold"/>
                  <a:sym typeface="Inter SemiBold"/>
                </a:rPr>
                <a:t>Customizable settings</a:t>
              </a:r>
              <a:r>
                <a:rPr lang="en-US" sz="1150">
                  <a:solidFill>
                    <a:srgbClr val="475569"/>
                  </a:solidFill>
                  <a:latin typeface="Inter"/>
                  <a:ea typeface="Inter"/>
                  <a:cs typeface="Inter"/>
                  <a:sym typeface="Inter"/>
                </a:rPr>
                <a:t> allow you to mold the app to your lifestyle.</a:t>
              </a:r>
              <a:endParaRPr sz="1150">
                <a:solidFill>
                  <a:srgbClr val="475569"/>
                </a:solidFill>
                <a:latin typeface="Inter"/>
                <a:ea typeface="Inter"/>
                <a:cs typeface="Inter"/>
                <a:sym typeface="Inter"/>
              </a:endParaRPr>
            </a:p>
            <a:p>
              <a:pPr indent="0" lvl="0" marL="0" rtl="0" algn="l">
                <a:spcBef>
                  <a:spcPts val="900"/>
                </a:spcBef>
                <a:spcAft>
                  <a:spcPts val="0"/>
                </a:spcAft>
                <a:buNone/>
              </a:pPr>
              <a:r>
                <a:rPr lang="en-US" sz="1150">
                  <a:solidFill>
                    <a:srgbClr val="475569"/>
                  </a:solidFill>
                  <a:latin typeface="Inter"/>
                  <a:ea typeface="Inter"/>
                  <a:cs typeface="Inter"/>
                  <a:sym typeface="Inter"/>
                </a:rPr>
                <a:t>Adjust </a:t>
              </a:r>
              <a:r>
                <a:rPr b="0" lang="en-US" sz="1150">
                  <a:solidFill>
                    <a:srgbClr val="0F172A"/>
                  </a:solidFill>
                  <a:latin typeface="Inter SemiBold"/>
                  <a:ea typeface="Inter SemiBold"/>
                  <a:cs typeface="Inter SemiBold"/>
                  <a:sym typeface="Inter SemiBold"/>
                </a:rPr>
                <a:t>Display, Privacy, &amp; Account Settings</a:t>
              </a:r>
              <a:r>
                <a:rPr lang="en-US" sz="1150">
                  <a:solidFill>
                    <a:srgbClr val="475569"/>
                  </a:solidFill>
                  <a:latin typeface="Inter"/>
                  <a:ea typeface="Inter"/>
                  <a:cs typeface="Inter"/>
                  <a:sym typeface="Inter"/>
                </a:rPr>
                <a:t> easily.</a:t>
              </a:r>
              <a:endParaRPr sz="1150">
                <a:solidFill>
                  <a:srgbClr val="475569"/>
                </a:solidFill>
                <a:latin typeface="Inter"/>
                <a:ea typeface="Inter"/>
                <a:cs typeface="Inter"/>
                <a:sym typeface="Inter"/>
              </a:endParaRPr>
            </a:p>
          </p:txBody>
        </p:sp>
      </p:grpSp>
      <p:grpSp>
        <p:nvGrpSpPr>
          <p:cNvPr id="388" name="Google Shape;388;p15"/>
          <p:cNvGrpSpPr/>
          <p:nvPr/>
        </p:nvGrpSpPr>
        <p:grpSpPr>
          <a:xfrm>
            <a:off x="9001125" y="1714500"/>
            <a:ext cx="2524200" cy="4000500"/>
            <a:chOff x="9001125" y="1714500"/>
            <a:chExt cx="2524200" cy="4000500"/>
          </a:xfrm>
        </p:grpSpPr>
        <p:sp>
          <p:nvSpPr>
            <p:cNvPr id="389" name="Google Shape;389;p15"/>
            <p:cNvSpPr/>
            <p:nvPr/>
          </p:nvSpPr>
          <p:spPr>
            <a:xfrm>
              <a:off x="9001125" y="1714500"/>
              <a:ext cx="2524200" cy="4000500"/>
            </a:xfrm>
            <a:prstGeom prst="roundRect">
              <a:avLst>
                <a:gd fmla="val 6037" name="adj"/>
              </a:avLst>
            </a:prstGeom>
            <a:solidFill>
              <a:srgbClr val="FFFFFF"/>
            </a:solidFill>
            <a:ln cap="flat" cmpd="sng" w="14300">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90" name="Google Shape;390;p15"/>
            <p:cNvSpPr/>
            <p:nvPr/>
          </p:nvSpPr>
          <p:spPr>
            <a:xfrm>
              <a:off x="9229725" y="1981200"/>
              <a:ext cx="533400" cy="266700"/>
            </a:xfrm>
            <a:prstGeom prst="roundRect">
              <a:avLst>
                <a:gd fmla="val 50000" name="adj"/>
              </a:avLst>
            </a:prstGeom>
            <a:solidFill>
              <a:srgbClr val="D1FAE5"/>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91" name="Google Shape;391;p15"/>
            <p:cNvSpPr txBox="1"/>
            <p:nvPr/>
          </p:nvSpPr>
          <p:spPr>
            <a:xfrm>
              <a:off x="9229725" y="1981200"/>
              <a:ext cx="533400" cy="266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1100">
                  <a:solidFill>
                    <a:srgbClr val="059669"/>
                  </a:solidFill>
                  <a:latin typeface="Inter"/>
                  <a:ea typeface="Inter"/>
                  <a:cs typeface="Inter"/>
                  <a:sym typeface="Inter"/>
                </a:rPr>
                <a:t>04</a:t>
              </a:r>
              <a:endParaRPr b="1" sz="1100">
                <a:solidFill>
                  <a:srgbClr val="059669"/>
                </a:solidFill>
                <a:latin typeface="Inter"/>
                <a:ea typeface="Inter"/>
                <a:cs typeface="Inter"/>
                <a:sym typeface="Inter"/>
              </a:endParaRPr>
            </a:p>
          </p:txBody>
        </p:sp>
        <p:sp>
          <p:nvSpPr>
            <p:cNvPr id="392" name="Google Shape;392;p15"/>
            <p:cNvSpPr txBox="1"/>
            <p:nvPr/>
          </p:nvSpPr>
          <p:spPr>
            <a:xfrm>
              <a:off x="9229725" y="2428875"/>
              <a:ext cx="2067000" cy="3048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US" sz="1600">
                  <a:solidFill>
                    <a:srgbClr val="0F172A"/>
                  </a:solidFill>
                  <a:latin typeface="Inter"/>
                  <a:ea typeface="Inter"/>
                  <a:cs typeface="Inter"/>
                  <a:sym typeface="Inter"/>
                </a:rPr>
                <a:t>Active Use</a:t>
              </a:r>
              <a:endParaRPr b="1" sz="1600">
                <a:solidFill>
                  <a:srgbClr val="0F172A"/>
                </a:solidFill>
                <a:latin typeface="Inter"/>
                <a:ea typeface="Inter"/>
                <a:cs typeface="Inter"/>
                <a:sym typeface="Inter"/>
              </a:endParaRPr>
            </a:p>
            <a:p>
              <a:pPr indent="0" lvl="0" marL="0" rtl="0" algn="l">
                <a:spcBef>
                  <a:spcPts val="1200"/>
                </a:spcBef>
                <a:spcAft>
                  <a:spcPts val="0"/>
                </a:spcAft>
                <a:buNone/>
              </a:pPr>
              <a:r>
                <a:rPr b="0" lang="en-US" sz="1150">
                  <a:solidFill>
                    <a:srgbClr val="0F172A"/>
                  </a:solidFill>
                  <a:latin typeface="Inter SemiBold"/>
                  <a:ea typeface="Inter SemiBold"/>
                  <a:cs typeface="Inter SemiBold"/>
                  <a:sym typeface="Inter SemiBold"/>
                </a:rPr>
                <a:t>Get started</a:t>
              </a:r>
              <a:r>
                <a:rPr lang="en-US" sz="1150">
                  <a:solidFill>
                    <a:srgbClr val="475569"/>
                  </a:solidFill>
                  <a:latin typeface="Inter"/>
                  <a:ea typeface="Inter"/>
                  <a:cs typeface="Inter"/>
                  <a:sym typeface="Inter"/>
                </a:rPr>
                <a:t> by setting up your very first habit tracking task.</a:t>
              </a:r>
              <a:endParaRPr sz="1150">
                <a:solidFill>
                  <a:srgbClr val="475569"/>
                </a:solidFill>
                <a:latin typeface="Inter"/>
                <a:ea typeface="Inter"/>
                <a:cs typeface="Inter"/>
                <a:sym typeface="Inter"/>
              </a:endParaRPr>
            </a:p>
            <a:p>
              <a:pPr indent="0" lvl="0" marL="0" rtl="0" algn="l">
                <a:spcBef>
                  <a:spcPts val="900"/>
                </a:spcBef>
                <a:spcAft>
                  <a:spcPts val="0"/>
                </a:spcAft>
                <a:buNone/>
              </a:pPr>
              <a:r>
                <a:rPr b="0" lang="en-US" sz="1150">
                  <a:solidFill>
                    <a:srgbClr val="0F172A"/>
                  </a:solidFill>
                  <a:latin typeface="Inter SemiBold"/>
                  <a:ea typeface="Inter SemiBold"/>
                  <a:cs typeface="Inter SemiBold"/>
                  <a:sym typeface="Inter SemiBold"/>
                </a:rPr>
                <a:t>Easily accessible</a:t>
              </a:r>
              <a:r>
                <a:rPr lang="en-US" sz="1150">
                  <a:solidFill>
                    <a:srgbClr val="475569"/>
                  </a:solidFill>
                  <a:latin typeface="Inter"/>
                  <a:ea typeface="Inter"/>
                  <a:cs typeface="Inter"/>
                  <a:sym typeface="Inter"/>
                </a:rPr>
                <a:t> on all your preferred devices and screens.</a:t>
              </a:r>
              <a:endParaRPr sz="1150">
                <a:solidFill>
                  <a:srgbClr val="475569"/>
                </a:solidFill>
                <a:latin typeface="Inter"/>
                <a:ea typeface="Inter"/>
                <a:cs typeface="Inter"/>
                <a:sym typeface="Inte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7" name="Shape 397"/>
        <p:cNvGrpSpPr/>
        <p:nvPr/>
      </p:nvGrpSpPr>
      <p:grpSpPr>
        <a:xfrm>
          <a:off x="0" y="0"/>
          <a:ext cx="0" cy="0"/>
          <a:chOff x="0" y="0"/>
          <a:chExt cx="0" cy="0"/>
        </a:xfrm>
      </p:grpSpPr>
      <p:sp>
        <p:nvSpPr>
          <p:cNvPr id="398" name="Google Shape;398;p16"/>
          <p:cNvSpPr/>
          <p:nvPr/>
        </p:nvSpPr>
        <p:spPr>
          <a:xfrm>
            <a:off x="0" y="1"/>
            <a:ext cx="12191695"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9" name="Google Shape;399;p16"/>
          <p:cNvSpPr/>
          <p:nvPr/>
        </p:nvSpPr>
        <p:spPr>
          <a:xfrm>
            <a:off x="305" y="0"/>
            <a:ext cx="12191695"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800">
              <a:solidFill>
                <a:schemeClr val="lt1"/>
              </a:solidFill>
              <a:latin typeface="Arial"/>
              <a:ea typeface="Arial"/>
              <a:cs typeface="Arial"/>
              <a:sym typeface="Arial"/>
            </a:endParaRPr>
          </a:p>
        </p:txBody>
      </p:sp>
      <p:sp>
        <p:nvSpPr>
          <p:cNvPr id="400" name="Google Shape;400;p16"/>
          <p:cNvSpPr/>
          <p:nvPr/>
        </p:nvSpPr>
        <p:spPr>
          <a:xfrm>
            <a:off x="0" y="0"/>
            <a:ext cx="12191695" cy="6858000"/>
          </a:xfrm>
          <a:prstGeom prst="rect">
            <a:avLst/>
          </a:prstGeom>
          <a:gradFill>
            <a:gsLst>
              <a:gs pos="0">
                <a:srgbClr val="4EA72E">
                  <a:alpha val="20000"/>
                </a:srgbClr>
              </a:gs>
              <a:gs pos="16000">
                <a:srgbClr val="4EA72E">
                  <a:alpha val="20000"/>
                </a:srgbClr>
              </a:gs>
              <a:gs pos="85000">
                <a:srgbClr val="156082">
                  <a:alpha val="40000"/>
                </a:srgbClr>
              </a:gs>
              <a:gs pos="100000">
                <a:srgbClr val="156082">
                  <a:alpha val="40000"/>
                </a:srgbClr>
              </a:gs>
            </a:gsLst>
            <a:lin ang="12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401" name="Google Shape;401;p16"/>
          <p:cNvGrpSpPr/>
          <p:nvPr/>
        </p:nvGrpSpPr>
        <p:grpSpPr>
          <a:xfrm flipH="1">
            <a:off x="-18230" y="-43336"/>
            <a:ext cx="5163047" cy="2657478"/>
            <a:chOff x="6867015" y="-1"/>
            <a:chExt cx="5324985" cy="3251912"/>
          </a:xfrm>
        </p:grpSpPr>
        <p:sp>
          <p:nvSpPr>
            <p:cNvPr id="402" name="Google Shape;402;p16"/>
            <p:cNvSpPr/>
            <p:nvPr/>
          </p:nvSpPr>
          <p:spPr>
            <a:xfrm>
              <a:off x="6867015" y="-1"/>
              <a:ext cx="5324985" cy="3251912"/>
            </a:xfrm>
            <a:custGeom>
              <a:rect b="b" l="l" r="r" t="t"/>
              <a:pathLst>
                <a:path extrusionOk="0" h="3251912" w="5324985">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solidFill>
              <a:schemeClr val="lt1">
                <a:alpha val="3019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3" name="Google Shape;403;p16"/>
            <p:cNvSpPr/>
            <p:nvPr/>
          </p:nvSpPr>
          <p:spPr>
            <a:xfrm>
              <a:off x="6916467" y="-1"/>
              <a:ext cx="5275533" cy="2980757"/>
            </a:xfrm>
            <a:custGeom>
              <a:rect b="b" l="l" r="r" t="t"/>
              <a:pathLst>
                <a:path extrusionOk="0" h="2980757" w="5275533">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solidFill>
              <a:schemeClr val="lt1">
                <a:alpha val="3019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4" name="Google Shape;404;p16"/>
            <p:cNvSpPr/>
            <p:nvPr/>
          </p:nvSpPr>
          <p:spPr>
            <a:xfrm>
              <a:off x="6921214" y="-1"/>
              <a:ext cx="5270786" cy="2927775"/>
            </a:xfrm>
            <a:custGeom>
              <a:rect b="b" l="l" r="r" t="t"/>
              <a:pathLst>
                <a:path extrusionOk="0" h="2927775" w="5270786">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solidFill>
              <a:schemeClr val="lt1">
                <a:alpha val="3019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5" name="Google Shape;405;p16"/>
            <p:cNvSpPr/>
            <p:nvPr/>
          </p:nvSpPr>
          <p:spPr>
            <a:xfrm>
              <a:off x="6921214" y="-1"/>
              <a:ext cx="5270786" cy="2927775"/>
            </a:xfrm>
            <a:custGeom>
              <a:rect b="b" l="l" r="r" t="t"/>
              <a:pathLst>
                <a:path extrusionOk="0" h="2927775" w="5270786">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solidFill>
              <a:schemeClr val="lt1">
                <a:alpha val="3019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406" name="Google Shape;406;p16"/>
          <p:cNvGrpSpPr/>
          <p:nvPr/>
        </p:nvGrpSpPr>
        <p:grpSpPr>
          <a:xfrm rot="10800000">
            <a:off x="9058275" y="4146310"/>
            <a:ext cx="3142400" cy="2716805"/>
            <a:chOff x="-305" y="-4155"/>
            <a:chExt cx="2514948" cy="2174333"/>
          </a:xfrm>
        </p:grpSpPr>
        <p:sp>
          <p:nvSpPr>
            <p:cNvPr id="407" name="Google Shape;407;p16"/>
            <p:cNvSpPr/>
            <p:nvPr/>
          </p:nvSpPr>
          <p:spPr>
            <a:xfrm>
              <a:off x="-305" y="0"/>
              <a:ext cx="2514948" cy="2170178"/>
            </a:xfrm>
            <a:custGeom>
              <a:rect b="b" l="l" r="r" t="t"/>
              <a:pathLst>
                <a:path extrusionOk="0" h="2170178" w="251494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solidFill>
              <a:schemeClr val="lt1">
                <a:alpha val="3019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8" name="Google Shape;408;p16"/>
            <p:cNvSpPr/>
            <p:nvPr/>
          </p:nvSpPr>
          <p:spPr>
            <a:xfrm>
              <a:off x="-305" y="-4155"/>
              <a:ext cx="2493062" cy="1947896"/>
            </a:xfrm>
            <a:custGeom>
              <a:rect b="b" l="l" r="r" t="t"/>
              <a:pathLst>
                <a:path extrusionOk="0" h="1947896" w="2493062">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solidFill>
              <a:schemeClr val="lt1">
                <a:alpha val="3019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9" name="Google Shape;409;p16"/>
            <p:cNvSpPr/>
            <p:nvPr/>
          </p:nvSpPr>
          <p:spPr>
            <a:xfrm>
              <a:off x="-305" y="0"/>
              <a:ext cx="2501089" cy="1972702"/>
            </a:xfrm>
            <a:custGeom>
              <a:rect b="b" l="l" r="r" t="t"/>
              <a:pathLst>
                <a:path extrusionOk="0" h="1972702" w="2501089">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solidFill>
              <a:schemeClr val="lt1">
                <a:alpha val="3019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800">
                <a:solidFill>
                  <a:schemeClr val="lt1"/>
                </a:solidFill>
                <a:latin typeface="Arial"/>
                <a:ea typeface="Arial"/>
                <a:cs typeface="Arial"/>
                <a:sym typeface="Arial"/>
              </a:endParaRPr>
            </a:p>
          </p:txBody>
        </p:sp>
        <p:sp>
          <p:nvSpPr>
            <p:cNvPr id="410" name="Google Shape;410;p16"/>
            <p:cNvSpPr/>
            <p:nvPr/>
          </p:nvSpPr>
          <p:spPr>
            <a:xfrm>
              <a:off x="305" y="1"/>
              <a:ext cx="2491105" cy="1943661"/>
            </a:xfrm>
            <a:custGeom>
              <a:rect b="b" l="l" r="r" t="t"/>
              <a:pathLst>
                <a:path extrusionOk="0" h="1943661" w="2491105">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solidFill>
              <a:schemeClr val="lt1">
                <a:alpha val="3019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411" name="Google Shape;411;p16"/>
          <p:cNvSpPr txBox="1"/>
          <p:nvPr>
            <p:ph type="title"/>
          </p:nvPr>
        </p:nvSpPr>
        <p:spPr>
          <a:xfrm>
            <a:off x="237460" y="173740"/>
            <a:ext cx="11717079" cy="76192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US"/>
              <a:t>Available for all screens -</a:t>
            </a:r>
            <a:endParaRPr/>
          </a:p>
        </p:txBody>
      </p:sp>
      <p:sp>
        <p:nvSpPr>
          <p:cNvPr id="412" name="Google Shape;412;p16"/>
          <p:cNvSpPr txBox="1"/>
          <p:nvPr/>
        </p:nvSpPr>
        <p:spPr>
          <a:xfrm>
            <a:off x="403648" y="987312"/>
            <a:ext cx="1004422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Desktop, Mobile and Smartwatch interface</a:t>
            </a:r>
            <a:endParaRPr/>
          </a:p>
        </p:txBody>
      </p:sp>
      <p:pic>
        <p:nvPicPr>
          <p:cNvPr id="413" name="Google Shape;413;p16"/>
          <p:cNvPicPr preferRelativeResize="0"/>
          <p:nvPr/>
        </p:nvPicPr>
        <p:blipFill rotWithShape="1">
          <a:blip r:embed="rId3">
            <a:alphaModFix/>
          </a:blip>
          <a:srcRect b="0" l="7309" r="17189" t="2616"/>
          <a:stretch/>
        </p:blipFill>
        <p:spPr>
          <a:xfrm>
            <a:off x="203167" y="1999787"/>
            <a:ext cx="4997302" cy="3625702"/>
          </a:xfrm>
          <a:prstGeom prst="rect">
            <a:avLst/>
          </a:prstGeom>
          <a:noFill/>
          <a:ln>
            <a:noFill/>
          </a:ln>
        </p:spPr>
      </p:pic>
      <p:pic>
        <p:nvPicPr>
          <p:cNvPr id="414" name="Google Shape;414;p16"/>
          <p:cNvPicPr preferRelativeResize="0"/>
          <p:nvPr/>
        </p:nvPicPr>
        <p:blipFill rotWithShape="1">
          <a:blip r:embed="rId4">
            <a:alphaModFix/>
          </a:blip>
          <a:srcRect b="0" l="0" r="0" t="0"/>
          <a:stretch/>
        </p:blipFill>
        <p:spPr>
          <a:xfrm>
            <a:off x="5616758" y="935666"/>
            <a:ext cx="6062797" cy="2441688"/>
          </a:xfrm>
          <a:prstGeom prst="rect">
            <a:avLst/>
          </a:prstGeom>
          <a:noFill/>
          <a:ln>
            <a:noFill/>
          </a:ln>
        </p:spPr>
      </p:pic>
      <p:pic>
        <p:nvPicPr>
          <p:cNvPr id="415" name="Google Shape;415;p16"/>
          <p:cNvPicPr preferRelativeResize="0"/>
          <p:nvPr/>
        </p:nvPicPr>
        <p:blipFill rotWithShape="1">
          <a:blip r:embed="rId5">
            <a:alphaModFix/>
          </a:blip>
          <a:srcRect b="52216" l="0" r="0" t="0"/>
          <a:stretch/>
        </p:blipFill>
        <p:spPr>
          <a:xfrm>
            <a:off x="5403331" y="3569867"/>
            <a:ext cx="6551208" cy="230082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19" name="Shape 419"/>
        <p:cNvGrpSpPr/>
        <p:nvPr/>
      </p:nvGrpSpPr>
      <p:grpSpPr>
        <a:xfrm>
          <a:off x="0" y="0"/>
          <a:ext cx="0" cy="0"/>
          <a:chOff x="0" y="0"/>
          <a:chExt cx="0" cy="0"/>
        </a:xfrm>
      </p:grpSpPr>
      <p:sp>
        <p:nvSpPr>
          <p:cNvPr id="420" name="Google Shape;420;p17"/>
          <p:cNvSpPr txBox="1"/>
          <p:nvPr/>
        </p:nvSpPr>
        <p:spPr>
          <a:xfrm>
            <a:off x="571500" y="333375"/>
            <a:ext cx="11049000" cy="762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0" lang="en-US" sz="3200">
                <a:solidFill>
                  <a:srgbClr val="0F172A"/>
                </a:solidFill>
                <a:latin typeface="Inter ExtraBold"/>
                <a:ea typeface="Inter ExtraBold"/>
                <a:cs typeface="Inter ExtraBold"/>
                <a:sym typeface="Inter ExtraBold"/>
              </a:rPr>
              <a:t>Value Proposition Canvas</a:t>
            </a:r>
            <a:endParaRPr b="0" sz="3200">
              <a:solidFill>
                <a:srgbClr val="0F172A"/>
              </a:solidFill>
              <a:latin typeface="Inter ExtraBold"/>
              <a:ea typeface="Inter ExtraBold"/>
              <a:cs typeface="Inter ExtraBold"/>
              <a:sym typeface="Inter ExtraBold"/>
            </a:endParaRPr>
          </a:p>
          <a:p>
            <a:pPr indent="0" lvl="0" marL="0" rtl="0" algn="l">
              <a:spcBef>
                <a:spcPts val="300"/>
              </a:spcBef>
              <a:spcAft>
                <a:spcPts val="0"/>
              </a:spcAft>
              <a:buNone/>
            </a:pPr>
            <a:r>
              <a:rPr b="0" lang="en-US" sz="1300">
                <a:solidFill>
                  <a:srgbClr val="64748B"/>
                </a:solidFill>
                <a:latin typeface="Inter"/>
                <a:ea typeface="Inter"/>
                <a:cs typeface="Inter"/>
                <a:sym typeface="Inter"/>
              </a:rPr>
              <a:t>Mapping FlowHabit's system capabilities directly to target customer profiles</a:t>
            </a:r>
            <a:endParaRPr b="0" sz="1300">
              <a:solidFill>
                <a:srgbClr val="64748B"/>
              </a:solidFill>
              <a:latin typeface="Inter"/>
              <a:ea typeface="Inter"/>
              <a:cs typeface="Inter"/>
              <a:sym typeface="Inter"/>
            </a:endParaRPr>
          </a:p>
        </p:txBody>
      </p:sp>
      <p:grpSp>
        <p:nvGrpSpPr>
          <p:cNvPr id="421" name="Google Shape;421;p17"/>
          <p:cNvGrpSpPr/>
          <p:nvPr/>
        </p:nvGrpSpPr>
        <p:grpSpPr>
          <a:xfrm>
            <a:off x="571500" y="1190625"/>
            <a:ext cx="7143900" cy="5143500"/>
            <a:chOff x="571500" y="1190625"/>
            <a:chExt cx="7143900" cy="5143500"/>
          </a:xfrm>
        </p:grpSpPr>
        <p:sp>
          <p:nvSpPr>
            <p:cNvPr id="422" name="Google Shape;422;p17"/>
            <p:cNvSpPr/>
            <p:nvPr/>
          </p:nvSpPr>
          <p:spPr>
            <a:xfrm>
              <a:off x="571500" y="1190625"/>
              <a:ext cx="1714500" cy="266700"/>
            </a:xfrm>
            <a:prstGeom prst="roundRect">
              <a:avLst>
                <a:gd fmla="val 21428" name="adj"/>
              </a:avLst>
            </a:prstGeom>
            <a:solidFill>
              <a:srgbClr val="EEF2F6"/>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23" name="Google Shape;423;p17"/>
            <p:cNvSpPr txBox="1"/>
            <p:nvPr/>
          </p:nvSpPr>
          <p:spPr>
            <a:xfrm>
              <a:off x="571500" y="1190625"/>
              <a:ext cx="1714500" cy="266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900">
                  <a:solidFill>
                    <a:srgbClr val="475569"/>
                  </a:solidFill>
                  <a:latin typeface="Inter"/>
                  <a:ea typeface="Inter"/>
                  <a:cs typeface="Inter"/>
                  <a:sym typeface="Inter"/>
                </a:rPr>
                <a:t>VALUE PROPOSITION</a:t>
              </a:r>
              <a:endParaRPr b="1" sz="900">
                <a:solidFill>
                  <a:srgbClr val="475569"/>
                </a:solidFill>
                <a:latin typeface="Inter"/>
                <a:ea typeface="Inter"/>
                <a:cs typeface="Inter"/>
                <a:sym typeface="Inter"/>
              </a:endParaRPr>
            </a:p>
          </p:txBody>
        </p:sp>
        <p:sp>
          <p:nvSpPr>
            <p:cNvPr id="424" name="Google Shape;424;p17"/>
            <p:cNvSpPr/>
            <p:nvPr/>
          </p:nvSpPr>
          <p:spPr>
            <a:xfrm>
              <a:off x="571500" y="1571625"/>
              <a:ext cx="3429000" cy="4762500"/>
            </a:xfrm>
            <a:prstGeom prst="roundRect">
              <a:avLst>
                <a:gd fmla="val 4444" name="adj"/>
              </a:avLst>
            </a:prstGeom>
            <a:solidFill>
              <a:srgbClr val="FFFFFF"/>
            </a:solidFill>
            <a:ln cap="flat" cmpd="sng" w="14300">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25" name="Google Shape;425;p17"/>
            <p:cNvSpPr/>
            <p:nvPr/>
          </p:nvSpPr>
          <p:spPr>
            <a:xfrm>
              <a:off x="571500" y="1571625"/>
              <a:ext cx="3429000" cy="114300"/>
            </a:xfrm>
            <a:prstGeom prst="roundRect">
              <a:avLst>
                <a:gd fmla="val 50000" name="adj"/>
              </a:avLst>
            </a:prstGeom>
            <a:solidFill>
              <a:srgbClr val="8B5CF6"/>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26" name="Google Shape;426;p17"/>
            <p:cNvSpPr txBox="1"/>
            <p:nvPr/>
          </p:nvSpPr>
          <p:spPr>
            <a:xfrm>
              <a:off x="809625" y="1857375"/>
              <a:ext cx="2952900" cy="4191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US" sz="2000">
                  <a:solidFill>
                    <a:srgbClr val="8B5CF6"/>
                  </a:solidFill>
                  <a:latin typeface="Material Icons"/>
                  <a:ea typeface="Material Icons"/>
                  <a:cs typeface="Material Icons"/>
                  <a:sym typeface="Material Icons"/>
                </a:rPr>
                <a:t>inventory_2</a:t>
              </a:r>
              <a:r>
                <a:rPr lang="en-US">
                  <a:latin typeface="Inter"/>
                  <a:ea typeface="Inter"/>
                  <a:cs typeface="Inter"/>
                  <a:sym typeface="Inter"/>
                </a:rPr>
                <a:t> </a:t>
              </a:r>
              <a:r>
                <a:rPr b="1" lang="en-US" sz="1600">
                  <a:solidFill>
                    <a:srgbClr val="1E293B"/>
                  </a:solidFill>
                  <a:latin typeface="Inter"/>
                  <a:ea typeface="Inter"/>
                  <a:cs typeface="Inter"/>
                  <a:sym typeface="Inter"/>
                </a:rPr>
                <a:t>Products &amp; Services</a:t>
              </a:r>
              <a:endParaRPr>
                <a:latin typeface="Inter"/>
                <a:ea typeface="Inter"/>
                <a:cs typeface="Inter"/>
                <a:sym typeface="Inter"/>
              </a:endParaRPr>
            </a:p>
            <a:p>
              <a:pPr indent="-298450" lvl="0" marL="457200" rtl="0" algn="l">
                <a:spcBef>
                  <a:spcPts val="1500"/>
                </a:spcBef>
                <a:spcAft>
                  <a:spcPts val="0"/>
                </a:spcAft>
                <a:buClr>
                  <a:srgbClr val="475569"/>
                </a:buClr>
                <a:buSzPts val="1100"/>
                <a:buFont typeface="Inter"/>
                <a:buChar char="●"/>
              </a:pPr>
              <a:r>
                <a:rPr b="1" lang="en-US" sz="1100">
                  <a:solidFill>
                    <a:srgbClr val="0F172A"/>
                  </a:solidFill>
                  <a:latin typeface="Inter"/>
                  <a:ea typeface="Inter"/>
                  <a:cs typeface="Inter"/>
                  <a:sym typeface="Inter"/>
                </a:rPr>
                <a:t>Physical planner</a:t>
              </a:r>
              <a:br>
                <a:rPr b="0" lang="en-US" sz="1100">
                  <a:solidFill>
                    <a:srgbClr val="475569"/>
                  </a:solidFill>
                  <a:latin typeface="Inter Medium"/>
                  <a:ea typeface="Inter Medium"/>
                  <a:cs typeface="Inter Medium"/>
                  <a:sym typeface="Inter Medium"/>
                </a:rPr>
              </a:br>
              <a:r>
                <a:rPr b="0" lang="en-US" sz="1000">
                  <a:solidFill>
                    <a:srgbClr val="64748B"/>
                  </a:solidFill>
                  <a:latin typeface="Inter Medium"/>
                  <a:ea typeface="Inter Medium"/>
                  <a:cs typeface="Inter Medium"/>
                  <a:sym typeface="Inter Medium"/>
                </a:rPr>
                <a:t>Tangible desk calendar hardware</a:t>
              </a:r>
              <a:endParaRPr b="0" sz="1100">
                <a:solidFill>
                  <a:srgbClr val="475569"/>
                </a:solidFill>
                <a:latin typeface="Inter Medium"/>
                <a:ea typeface="Inter Medium"/>
                <a:cs typeface="Inter Medium"/>
                <a:sym typeface="Inter Medium"/>
              </a:endParaRPr>
            </a:p>
            <a:p>
              <a:pPr indent="-298450" lvl="0" marL="457200" rtl="0" algn="l">
                <a:spcBef>
                  <a:spcPts val="1200"/>
                </a:spcBef>
                <a:spcAft>
                  <a:spcPts val="0"/>
                </a:spcAft>
                <a:buClr>
                  <a:srgbClr val="475569"/>
                </a:buClr>
                <a:buSzPts val="1100"/>
                <a:buFont typeface="Inter"/>
                <a:buChar char="●"/>
              </a:pPr>
              <a:r>
                <a:rPr b="1" lang="en-US" sz="1100">
                  <a:solidFill>
                    <a:srgbClr val="0F172A"/>
                  </a:solidFill>
                  <a:latin typeface="Inter"/>
                  <a:ea typeface="Inter"/>
                  <a:cs typeface="Inter"/>
                  <a:sym typeface="Inter"/>
                </a:rPr>
                <a:t>E-ink display</a:t>
              </a:r>
              <a:br>
                <a:rPr b="0" lang="en-US" sz="1100">
                  <a:solidFill>
                    <a:srgbClr val="475569"/>
                  </a:solidFill>
                  <a:latin typeface="Inter Medium"/>
                  <a:ea typeface="Inter Medium"/>
                  <a:cs typeface="Inter Medium"/>
                  <a:sym typeface="Inter Medium"/>
                </a:rPr>
              </a:br>
              <a:r>
                <a:rPr b="0" lang="en-US" sz="1000">
                  <a:solidFill>
                    <a:srgbClr val="64748B"/>
                  </a:solidFill>
                  <a:latin typeface="Inter Medium"/>
                  <a:ea typeface="Inter Medium"/>
                  <a:cs typeface="Inter Medium"/>
                  <a:sym typeface="Inter Medium"/>
                </a:rPr>
                <a:t>Low-glare, ambient screen tech</a:t>
              </a:r>
              <a:endParaRPr b="0" sz="1100">
                <a:solidFill>
                  <a:srgbClr val="475569"/>
                </a:solidFill>
                <a:latin typeface="Inter Medium"/>
                <a:ea typeface="Inter Medium"/>
                <a:cs typeface="Inter Medium"/>
                <a:sym typeface="Inter Medium"/>
              </a:endParaRPr>
            </a:p>
            <a:p>
              <a:pPr indent="-298450" lvl="0" marL="457200" rtl="0" algn="l">
                <a:spcBef>
                  <a:spcPts val="1200"/>
                </a:spcBef>
                <a:spcAft>
                  <a:spcPts val="0"/>
                </a:spcAft>
                <a:buClr>
                  <a:srgbClr val="475569"/>
                </a:buClr>
                <a:buSzPts val="1100"/>
                <a:buFont typeface="Inter"/>
                <a:buChar char="●"/>
              </a:pPr>
              <a:r>
                <a:rPr b="1" lang="en-US" sz="1100">
                  <a:solidFill>
                    <a:srgbClr val="0F172A"/>
                  </a:solidFill>
                  <a:latin typeface="Inter"/>
                  <a:ea typeface="Inter"/>
                  <a:cs typeface="Inter"/>
                  <a:sym typeface="Inter"/>
                </a:rPr>
                <a:t>AI voice scheduler</a:t>
              </a:r>
              <a:br>
                <a:rPr b="0" lang="en-US" sz="1100">
                  <a:solidFill>
                    <a:srgbClr val="475569"/>
                  </a:solidFill>
                  <a:latin typeface="Inter Medium"/>
                  <a:ea typeface="Inter Medium"/>
                  <a:cs typeface="Inter Medium"/>
                  <a:sym typeface="Inter Medium"/>
                </a:rPr>
              </a:br>
              <a:r>
                <a:rPr b="0" lang="en-US" sz="1000">
                  <a:solidFill>
                    <a:srgbClr val="64748B"/>
                  </a:solidFill>
                  <a:latin typeface="Inter Medium"/>
                  <a:ea typeface="Inter Medium"/>
                  <a:cs typeface="Inter Medium"/>
                  <a:sym typeface="Inter Medium"/>
                </a:rPr>
                <a:t>Voice-activated scheduling engine</a:t>
              </a:r>
              <a:endParaRPr b="0" sz="1100">
                <a:solidFill>
                  <a:srgbClr val="475569"/>
                </a:solidFill>
                <a:latin typeface="Inter Medium"/>
                <a:ea typeface="Inter Medium"/>
                <a:cs typeface="Inter Medium"/>
                <a:sym typeface="Inter Medium"/>
              </a:endParaRPr>
            </a:p>
            <a:p>
              <a:pPr indent="-298450" lvl="0" marL="457200" rtl="0" algn="l">
                <a:spcBef>
                  <a:spcPts val="1200"/>
                </a:spcBef>
                <a:spcAft>
                  <a:spcPts val="0"/>
                </a:spcAft>
                <a:buClr>
                  <a:srgbClr val="475569"/>
                </a:buClr>
                <a:buSzPts val="1100"/>
                <a:buFont typeface="Inter"/>
                <a:buChar char="●"/>
              </a:pPr>
              <a:r>
                <a:rPr b="1" lang="en-US" sz="1100">
                  <a:solidFill>
                    <a:srgbClr val="0F172A"/>
                  </a:solidFill>
                  <a:latin typeface="Inter"/>
                  <a:ea typeface="Inter"/>
                  <a:cs typeface="Inter"/>
                  <a:sym typeface="Inter"/>
                </a:rPr>
                <a:t>Wearable integration</a:t>
              </a:r>
              <a:br>
                <a:rPr b="0" lang="en-US" sz="1100">
                  <a:solidFill>
                    <a:srgbClr val="475569"/>
                  </a:solidFill>
                  <a:latin typeface="Inter Medium"/>
                  <a:ea typeface="Inter Medium"/>
                  <a:cs typeface="Inter Medium"/>
                  <a:sym typeface="Inter Medium"/>
                </a:rPr>
              </a:br>
              <a:r>
                <a:rPr b="0" lang="en-US" sz="1000">
                  <a:solidFill>
                    <a:srgbClr val="64748B"/>
                  </a:solidFill>
                  <a:latin typeface="Inter Medium"/>
                  <a:ea typeface="Inter Medium"/>
                  <a:cs typeface="Inter Medium"/>
                  <a:sym typeface="Inter Medium"/>
                </a:rPr>
                <a:t>Haptic wrist-device sync</a:t>
              </a:r>
              <a:endParaRPr b="0" sz="1100">
                <a:solidFill>
                  <a:srgbClr val="475569"/>
                </a:solidFill>
                <a:latin typeface="Inter Medium"/>
                <a:ea typeface="Inter Medium"/>
                <a:cs typeface="Inter Medium"/>
                <a:sym typeface="Inter Medium"/>
              </a:endParaRPr>
            </a:p>
            <a:p>
              <a:pPr indent="-298450" lvl="0" marL="457200" rtl="0" algn="l">
                <a:spcBef>
                  <a:spcPts val="1200"/>
                </a:spcBef>
                <a:spcAft>
                  <a:spcPts val="1200"/>
                </a:spcAft>
                <a:buClr>
                  <a:srgbClr val="475569"/>
                </a:buClr>
                <a:buSzPts val="1100"/>
                <a:buFont typeface="Inter"/>
                <a:buChar char="●"/>
              </a:pPr>
              <a:r>
                <a:rPr b="1" lang="en-US" sz="1100">
                  <a:solidFill>
                    <a:srgbClr val="0F172A"/>
                  </a:solidFill>
                  <a:latin typeface="Inter"/>
                  <a:ea typeface="Inter"/>
                  <a:cs typeface="Inter"/>
                  <a:sym typeface="Inter"/>
                </a:rPr>
                <a:t>Mobile companion app</a:t>
              </a:r>
              <a:br>
                <a:rPr b="0" lang="en-US" sz="1100">
                  <a:solidFill>
                    <a:srgbClr val="475569"/>
                  </a:solidFill>
                  <a:latin typeface="Inter Medium"/>
                  <a:ea typeface="Inter Medium"/>
                  <a:cs typeface="Inter Medium"/>
                  <a:sym typeface="Inter Medium"/>
                </a:rPr>
              </a:br>
              <a:r>
                <a:rPr b="0" lang="en-US" sz="1000">
                  <a:solidFill>
                    <a:srgbClr val="64748B"/>
                  </a:solidFill>
                  <a:latin typeface="Inter Medium"/>
                  <a:ea typeface="Inter Medium"/>
                  <a:cs typeface="Inter Medium"/>
                  <a:sym typeface="Inter Medium"/>
                </a:rPr>
                <a:t>On-the-go habit companion</a:t>
              </a:r>
              <a:endParaRPr b="0" sz="1100">
                <a:solidFill>
                  <a:srgbClr val="475569"/>
                </a:solidFill>
                <a:latin typeface="Inter Medium"/>
                <a:ea typeface="Inter Medium"/>
                <a:cs typeface="Inter Medium"/>
                <a:sym typeface="Inter Medium"/>
              </a:endParaRPr>
            </a:p>
          </p:txBody>
        </p:sp>
        <p:sp>
          <p:nvSpPr>
            <p:cNvPr id="427" name="Google Shape;427;p17"/>
            <p:cNvSpPr/>
            <p:nvPr/>
          </p:nvSpPr>
          <p:spPr>
            <a:xfrm>
              <a:off x="4191000" y="1571625"/>
              <a:ext cx="3524400" cy="2286000"/>
            </a:xfrm>
            <a:prstGeom prst="roundRect">
              <a:avLst>
                <a:gd fmla="val 6666" name="adj"/>
              </a:avLst>
            </a:prstGeom>
            <a:solidFill>
              <a:srgbClr val="FFFFFF"/>
            </a:solidFill>
            <a:ln cap="flat" cmpd="sng" w="14300">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28" name="Google Shape;428;p17"/>
            <p:cNvSpPr/>
            <p:nvPr/>
          </p:nvSpPr>
          <p:spPr>
            <a:xfrm>
              <a:off x="4191000" y="1571625"/>
              <a:ext cx="3524400" cy="114300"/>
            </a:xfrm>
            <a:prstGeom prst="roundRect">
              <a:avLst>
                <a:gd fmla="val 50000" name="adj"/>
              </a:avLst>
            </a:prstGeom>
            <a:solidFill>
              <a:srgbClr val="10B98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29" name="Google Shape;429;p17"/>
            <p:cNvSpPr txBox="1"/>
            <p:nvPr/>
          </p:nvSpPr>
          <p:spPr>
            <a:xfrm>
              <a:off x="4429125" y="1857375"/>
              <a:ext cx="3048000" cy="1809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US" sz="1800">
                  <a:solidFill>
                    <a:srgbClr val="10B981"/>
                  </a:solidFill>
                  <a:latin typeface="Material Icons"/>
                  <a:ea typeface="Material Icons"/>
                  <a:cs typeface="Material Icons"/>
                  <a:sym typeface="Material Icons"/>
                </a:rPr>
                <a:t>add_circle</a:t>
              </a:r>
              <a:r>
                <a:rPr lang="en-US">
                  <a:latin typeface="Inter"/>
                  <a:ea typeface="Inter"/>
                  <a:cs typeface="Inter"/>
                  <a:sym typeface="Inter"/>
                </a:rPr>
                <a:t> </a:t>
              </a:r>
              <a:r>
                <a:rPr b="1" lang="en-US" sz="1400">
                  <a:solidFill>
                    <a:srgbClr val="1E293B"/>
                  </a:solidFill>
                  <a:latin typeface="Inter"/>
                  <a:ea typeface="Inter"/>
                  <a:cs typeface="Inter"/>
                  <a:sym typeface="Inter"/>
                </a:rPr>
                <a:t>Gain Creators</a:t>
              </a:r>
              <a:endParaRPr>
                <a:latin typeface="Inter"/>
                <a:ea typeface="Inter"/>
                <a:cs typeface="Inter"/>
                <a:sym typeface="Inter"/>
              </a:endParaRPr>
            </a:p>
            <a:p>
              <a:pPr indent="-292100" lvl="0" marL="457200" rtl="0" algn="l">
                <a:spcBef>
                  <a:spcPts val="900"/>
                </a:spcBef>
                <a:spcAft>
                  <a:spcPts val="0"/>
                </a:spcAft>
                <a:buClr>
                  <a:srgbClr val="475569"/>
                </a:buClr>
                <a:buSzPts val="1000"/>
                <a:buFont typeface="Inter"/>
                <a:buChar char="●"/>
              </a:pPr>
              <a:r>
                <a:rPr b="0" lang="en-US" sz="1000">
                  <a:solidFill>
                    <a:srgbClr val="475569"/>
                  </a:solidFill>
                  <a:latin typeface="Inter Medium"/>
                  <a:ea typeface="Inter Medium"/>
                  <a:cs typeface="Inter Medium"/>
                  <a:sym typeface="Inter Medium"/>
                </a:rPr>
                <a:t>Creates structure &amp; control</a:t>
              </a:r>
              <a:endParaRPr b="0" sz="1000">
                <a:solidFill>
                  <a:srgbClr val="475569"/>
                </a:solidFill>
                <a:latin typeface="Inter Medium"/>
                <a:ea typeface="Inter Medium"/>
                <a:cs typeface="Inter Medium"/>
                <a:sym typeface="Inter Medium"/>
              </a:endParaRPr>
            </a:p>
            <a:p>
              <a:pPr indent="-292100" lvl="0" marL="457200" rtl="0" algn="l">
                <a:spcBef>
                  <a:spcPts val="450"/>
                </a:spcBef>
                <a:spcAft>
                  <a:spcPts val="0"/>
                </a:spcAft>
                <a:buClr>
                  <a:srgbClr val="475569"/>
                </a:buClr>
                <a:buSzPts val="1000"/>
                <a:buFont typeface="Inter"/>
                <a:buChar char="●"/>
              </a:pPr>
              <a:r>
                <a:rPr b="0" lang="en-US" sz="1000">
                  <a:solidFill>
                    <a:srgbClr val="475569"/>
                  </a:solidFill>
                  <a:latin typeface="Inter Medium"/>
                  <a:ea typeface="Inter Medium"/>
                  <a:cs typeface="Inter Medium"/>
                  <a:sym typeface="Inter Medium"/>
                </a:rPr>
                <a:t>Enables clean daily momentum</a:t>
              </a:r>
              <a:endParaRPr b="0" sz="1000">
                <a:solidFill>
                  <a:srgbClr val="475569"/>
                </a:solidFill>
                <a:latin typeface="Inter Medium"/>
                <a:ea typeface="Inter Medium"/>
                <a:cs typeface="Inter Medium"/>
                <a:sym typeface="Inter Medium"/>
              </a:endParaRPr>
            </a:p>
            <a:p>
              <a:pPr indent="-292100" lvl="0" marL="457200" rtl="0" algn="l">
                <a:spcBef>
                  <a:spcPts val="450"/>
                </a:spcBef>
                <a:spcAft>
                  <a:spcPts val="0"/>
                </a:spcAft>
                <a:buClr>
                  <a:srgbClr val="475569"/>
                </a:buClr>
                <a:buSzPts val="1000"/>
                <a:buFont typeface="Inter"/>
                <a:buChar char="●"/>
              </a:pPr>
              <a:r>
                <a:rPr b="0" lang="en-US" sz="1000">
                  <a:solidFill>
                    <a:srgbClr val="475569"/>
                  </a:solidFill>
                  <a:latin typeface="Inter Medium"/>
                  <a:ea typeface="Inter Medium"/>
                  <a:cs typeface="Inter Medium"/>
                  <a:sym typeface="Inter Medium"/>
                </a:rPr>
                <a:t>Improves target focus &amp; productivity</a:t>
              </a:r>
              <a:endParaRPr b="0" sz="1000">
                <a:solidFill>
                  <a:srgbClr val="475569"/>
                </a:solidFill>
                <a:latin typeface="Inter Medium"/>
                <a:ea typeface="Inter Medium"/>
                <a:cs typeface="Inter Medium"/>
                <a:sym typeface="Inter Medium"/>
              </a:endParaRPr>
            </a:p>
            <a:p>
              <a:pPr indent="-292100" lvl="0" marL="457200" rtl="0" algn="l">
                <a:spcBef>
                  <a:spcPts val="450"/>
                </a:spcBef>
                <a:spcAft>
                  <a:spcPts val="0"/>
                </a:spcAft>
                <a:buClr>
                  <a:srgbClr val="475569"/>
                </a:buClr>
                <a:buSzPts val="1000"/>
                <a:buFont typeface="Inter"/>
                <a:buChar char="●"/>
              </a:pPr>
              <a:r>
                <a:rPr b="0" lang="en-US" sz="1000">
                  <a:solidFill>
                    <a:srgbClr val="475569"/>
                  </a:solidFill>
                  <a:latin typeface="Inter Medium"/>
                  <a:ea typeface="Inter Medium"/>
                  <a:cs typeface="Inter Medium"/>
                  <a:sym typeface="Inter Medium"/>
                </a:rPr>
                <a:t>Builds pride and self-efficacy</a:t>
              </a:r>
              <a:endParaRPr b="0" sz="1000">
                <a:solidFill>
                  <a:srgbClr val="475569"/>
                </a:solidFill>
                <a:latin typeface="Inter Medium"/>
                <a:ea typeface="Inter Medium"/>
                <a:cs typeface="Inter Medium"/>
                <a:sym typeface="Inter Medium"/>
              </a:endParaRPr>
            </a:p>
            <a:p>
              <a:pPr indent="-292100" lvl="0" marL="457200" rtl="0" algn="l">
                <a:spcBef>
                  <a:spcPts val="450"/>
                </a:spcBef>
                <a:spcAft>
                  <a:spcPts val="450"/>
                </a:spcAft>
                <a:buClr>
                  <a:srgbClr val="475569"/>
                </a:buClr>
                <a:buSzPts val="1000"/>
                <a:buFont typeface="Inter"/>
                <a:buChar char="●"/>
              </a:pPr>
              <a:r>
                <a:rPr b="0" lang="en-US" sz="1000">
                  <a:solidFill>
                    <a:srgbClr val="475569"/>
                  </a:solidFill>
                  <a:latin typeface="Inter Medium"/>
                  <a:ea typeface="Inter Medium"/>
                  <a:cs typeface="Inter Medium"/>
                  <a:sym typeface="Inter Medium"/>
                </a:rPr>
                <a:t>Fosters community support structures</a:t>
              </a:r>
              <a:endParaRPr b="0" sz="1000">
                <a:solidFill>
                  <a:srgbClr val="475569"/>
                </a:solidFill>
                <a:latin typeface="Inter Medium"/>
                <a:ea typeface="Inter Medium"/>
                <a:cs typeface="Inter Medium"/>
                <a:sym typeface="Inter Medium"/>
              </a:endParaRPr>
            </a:p>
          </p:txBody>
        </p:sp>
        <p:sp>
          <p:nvSpPr>
            <p:cNvPr id="430" name="Google Shape;430;p17"/>
            <p:cNvSpPr/>
            <p:nvPr/>
          </p:nvSpPr>
          <p:spPr>
            <a:xfrm>
              <a:off x="4191000" y="4048125"/>
              <a:ext cx="3524400" cy="2286000"/>
            </a:xfrm>
            <a:prstGeom prst="roundRect">
              <a:avLst>
                <a:gd fmla="val 6666" name="adj"/>
              </a:avLst>
            </a:prstGeom>
            <a:solidFill>
              <a:srgbClr val="FFFFFF"/>
            </a:solidFill>
            <a:ln cap="flat" cmpd="sng" w="14300">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31" name="Google Shape;431;p17"/>
            <p:cNvSpPr/>
            <p:nvPr/>
          </p:nvSpPr>
          <p:spPr>
            <a:xfrm>
              <a:off x="4191000" y="4048125"/>
              <a:ext cx="3524400" cy="114300"/>
            </a:xfrm>
            <a:prstGeom prst="roundRect">
              <a:avLst>
                <a:gd fmla="val 50000" name="adj"/>
              </a:avLst>
            </a:prstGeom>
            <a:solidFill>
              <a:srgbClr val="3B82F6"/>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32" name="Google Shape;432;p17"/>
            <p:cNvSpPr txBox="1"/>
            <p:nvPr/>
          </p:nvSpPr>
          <p:spPr>
            <a:xfrm>
              <a:off x="4429125" y="4333875"/>
              <a:ext cx="3048000" cy="1809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US" sz="1800">
                  <a:solidFill>
                    <a:srgbClr val="3B82F6"/>
                  </a:solidFill>
                  <a:latin typeface="Material Icons"/>
                  <a:ea typeface="Material Icons"/>
                  <a:cs typeface="Material Icons"/>
                  <a:sym typeface="Material Icons"/>
                </a:rPr>
                <a:t>remove_circle</a:t>
              </a:r>
              <a:r>
                <a:rPr lang="en-US">
                  <a:latin typeface="Inter"/>
                  <a:ea typeface="Inter"/>
                  <a:cs typeface="Inter"/>
                  <a:sym typeface="Inter"/>
                </a:rPr>
                <a:t> </a:t>
              </a:r>
              <a:r>
                <a:rPr b="1" lang="en-US" sz="1400">
                  <a:solidFill>
                    <a:srgbClr val="1E293B"/>
                  </a:solidFill>
                  <a:latin typeface="Inter"/>
                  <a:ea typeface="Inter"/>
                  <a:cs typeface="Inter"/>
                  <a:sym typeface="Inter"/>
                </a:rPr>
                <a:t>Pain Relievers</a:t>
              </a:r>
              <a:endParaRPr>
                <a:latin typeface="Inter"/>
                <a:ea typeface="Inter"/>
                <a:cs typeface="Inter"/>
                <a:sym typeface="Inter"/>
              </a:endParaRPr>
            </a:p>
            <a:p>
              <a:pPr indent="-292100" lvl="0" marL="457200" rtl="0" algn="l">
                <a:spcBef>
                  <a:spcPts val="900"/>
                </a:spcBef>
                <a:spcAft>
                  <a:spcPts val="0"/>
                </a:spcAft>
                <a:buClr>
                  <a:srgbClr val="475569"/>
                </a:buClr>
                <a:buSzPts val="1000"/>
                <a:buFont typeface="Inter"/>
                <a:buChar char="●"/>
              </a:pPr>
              <a:r>
                <a:rPr b="0" lang="en-US" sz="1000">
                  <a:solidFill>
                    <a:srgbClr val="475569"/>
                  </a:solidFill>
                  <a:latin typeface="Inter Medium"/>
                  <a:ea typeface="Inter Medium"/>
                  <a:cs typeface="Inter Medium"/>
                  <a:sym typeface="Inter Medium"/>
                </a:rPr>
                <a:t>Eliminates systemic disorganization</a:t>
              </a:r>
              <a:endParaRPr b="0" sz="1000">
                <a:solidFill>
                  <a:srgbClr val="475569"/>
                </a:solidFill>
                <a:latin typeface="Inter Medium"/>
                <a:ea typeface="Inter Medium"/>
                <a:cs typeface="Inter Medium"/>
                <a:sym typeface="Inter Medium"/>
              </a:endParaRPr>
            </a:p>
            <a:p>
              <a:pPr indent="-292100" lvl="0" marL="457200" rtl="0" algn="l">
                <a:spcBef>
                  <a:spcPts val="450"/>
                </a:spcBef>
                <a:spcAft>
                  <a:spcPts val="0"/>
                </a:spcAft>
                <a:buClr>
                  <a:srgbClr val="475569"/>
                </a:buClr>
                <a:buSzPts val="1000"/>
                <a:buFont typeface="Inter"/>
                <a:buChar char="●"/>
              </a:pPr>
              <a:r>
                <a:rPr b="0" lang="en-US" sz="1000">
                  <a:solidFill>
                    <a:srgbClr val="475569"/>
                  </a:solidFill>
                  <a:latin typeface="Inter Medium"/>
                  <a:ea typeface="Inter Medium"/>
                  <a:cs typeface="Inter Medium"/>
                  <a:sym typeface="Inter Medium"/>
                </a:rPr>
                <a:t>Reduces constant screen &amp; phone distraction</a:t>
              </a:r>
              <a:endParaRPr b="0" sz="1000">
                <a:solidFill>
                  <a:srgbClr val="475569"/>
                </a:solidFill>
                <a:latin typeface="Inter Medium"/>
                <a:ea typeface="Inter Medium"/>
                <a:cs typeface="Inter Medium"/>
                <a:sym typeface="Inter Medium"/>
              </a:endParaRPr>
            </a:p>
            <a:p>
              <a:pPr indent="-292100" lvl="0" marL="457200" rtl="0" algn="l">
                <a:spcBef>
                  <a:spcPts val="450"/>
                </a:spcBef>
                <a:spcAft>
                  <a:spcPts val="0"/>
                </a:spcAft>
                <a:buClr>
                  <a:srgbClr val="475569"/>
                </a:buClr>
                <a:buSzPts val="1000"/>
                <a:buFont typeface="Inter"/>
                <a:buChar char="●"/>
              </a:pPr>
              <a:r>
                <a:rPr b="0" lang="en-US" sz="1000">
                  <a:solidFill>
                    <a:srgbClr val="475569"/>
                  </a:solidFill>
                  <a:latin typeface="Inter Medium"/>
                  <a:ea typeface="Inter Medium"/>
                  <a:cs typeface="Inter Medium"/>
                  <a:sym typeface="Inter Medium"/>
                </a:rPr>
                <a:t>Consolidates tool fragmentation</a:t>
              </a:r>
              <a:endParaRPr b="0" sz="1000">
                <a:solidFill>
                  <a:srgbClr val="475569"/>
                </a:solidFill>
                <a:latin typeface="Inter Medium"/>
                <a:ea typeface="Inter Medium"/>
                <a:cs typeface="Inter Medium"/>
                <a:sym typeface="Inter Medium"/>
              </a:endParaRPr>
            </a:p>
            <a:p>
              <a:pPr indent="-292100" lvl="0" marL="457200" rtl="0" algn="l">
                <a:spcBef>
                  <a:spcPts val="450"/>
                </a:spcBef>
                <a:spcAft>
                  <a:spcPts val="0"/>
                </a:spcAft>
                <a:buClr>
                  <a:srgbClr val="475569"/>
                </a:buClr>
                <a:buSzPts val="1000"/>
                <a:buFont typeface="Inter"/>
                <a:buChar char="●"/>
              </a:pPr>
              <a:r>
                <a:rPr b="0" lang="en-US" sz="1000">
                  <a:solidFill>
                    <a:srgbClr val="475569"/>
                  </a:solidFill>
                  <a:latin typeface="Inter Medium"/>
                  <a:ea typeface="Inter Medium"/>
                  <a:cs typeface="Inter Medium"/>
                  <a:sym typeface="Inter Medium"/>
                </a:rPr>
                <a:t>Breaks the damaging guilt-shame cycle</a:t>
              </a:r>
              <a:endParaRPr b="0" sz="1000">
                <a:solidFill>
                  <a:srgbClr val="475569"/>
                </a:solidFill>
                <a:latin typeface="Inter Medium"/>
                <a:ea typeface="Inter Medium"/>
                <a:cs typeface="Inter Medium"/>
                <a:sym typeface="Inter Medium"/>
              </a:endParaRPr>
            </a:p>
            <a:p>
              <a:pPr indent="-292100" lvl="0" marL="457200" rtl="0" algn="l">
                <a:spcBef>
                  <a:spcPts val="450"/>
                </a:spcBef>
                <a:spcAft>
                  <a:spcPts val="450"/>
                </a:spcAft>
                <a:buClr>
                  <a:srgbClr val="475569"/>
                </a:buClr>
                <a:buSzPts val="1000"/>
                <a:buFont typeface="Inter"/>
                <a:buChar char="●"/>
              </a:pPr>
              <a:r>
                <a:rPr b="0" lang="en-US" sz="1000">
                  <a:solidFill>
                    <a:srgbClr val="475569"/>
                  </a:solidFill>
                  <a:latin typeface="Inter Medium"/>
                  <a:ea typeface="Inter Medium"/>
                  <a:cs typeface="Inter Medium"/>
                  <a:sym typeface="Inter Medium"/>
                </a:rPr>
                <a:t>Fixes failing habits &amp; provides direct support</a:t>
              </a:r>
              <a:endParaRPr b="0" sz="1000">
                <a:solidFill>
                  <a:srgbClr val="475569"/>
                </a:solidFill>
                <a:latin typeface="Inter Medium"/>
                <a:ea typeface="Inter Medium"/>
                <a:cs typeface="Inter Medium"/>
                <a:sym typeface="Inter Medium"/>
              </a:endParaRPr>
            </a:p>
          </p:txBody>
        </p:sp>
      </p:grpSp>
      <p:grpSp>
        <p:nvGrpSpPr>
          <p:cNvPr id="433" name="Google Shape;433;p17"/>
          <p:cNvGrpSpPr/>
          <p:nvPr/>
        </p:nvGrpSpPr>
        <p:grpSpPr>
          <a:xfrm>
            <a:off x="7905750" y="1190625"/>
            <a:ext cx="3714900" cy="5143425"/>
            <a:chOff x="7905750" y="1190625"/>
            <a:chExt cx="3714900" cy="5143425"/>
          </a:xfrm>
        </p:grpSpPr>
        <p:sp>
          <p:nvSpPr>
            <p:cNvPr id="434" name="Google Shape;434;p17"/>
            <p:cNvSpPr/>
            <p:nvPr/>
          </p:nvSpPr>
          <p:spPr>
            <a:xfrm>
              <a:off x="7905750" y="1190625"/>
              <a:ext cx="1714500" cy="266700"/>
            </a:xfrm>
            <a:prstGeom prst="roundRect">
              <a:avLst>
                <a:gd fmla="val 21428" name="adj"/>
              </a:avLst>
            </a:prstGeom>
            <a:solidFill>
              <a:srgbClr val="EEF2F6"/>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35" name="Google Shape;435;p17"/>
            <p:cNvSpPr txBox="1"/>
            <p:nvPr/>
          </p:nvSpPr>
          <p:spPr>
            <a:xfrm>
              <a:off x="7905750" y="1190625"/>
              <a:ext cx="1714500" cy="266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900">
                  <a:solidFill>
                    <a:srgbClr val="475569"/>
                  </a:solidFill>
                  <a:latin typeface="Inter"/>
                  <a:ea typeface="Inter"/>
                  <a:cs typeface="Inter"/>
                  <a:sym typeface="Inter"/>
                </a:rPr>
                <a:t>CUSTOMER PROFILE</a:t>
              </a:r>
              <a:endParaRPr b="1" sz="900">
                <a:solidFill>
                  <a:srgbClr val="475569"/>
                </a:solidFill>
                <a:latin typeface="Inter"/>
                <a:ea typeface="Inter"/>
                <a:cs typeface="Inter"/>
                <a:sym typeface="Inter"/>
              </a:endParaRPr>
            </a:p>
          </p:txBody>
        </p:sp>
        <p:sp>
          <p:nvSpPr>
            <p:cNvPr id="436" name="Google Shape;436;p17"/>
            <p:cNvSpPr/>
            <p:nvPr/>
          </p:nvSpPr>
          <p:spPr>
            <a:xfrm>
              <a:off x="7905750" y="1571625"/>
              <a:ext cx="3714900" cy="1476300"/>
            </a:xfrm>
            <a:prstGeom prst="roundRect">
              <a:avLst>
                <a:gd fmla="val 10322" name="adj"/>
              </a:avLst>
            </a:prstGeom>
            <a:solidFill>
              <a:srgbClr val="FFFFFF"/>
            </a:solidFill>
            <a:ln cap="flat" cmpd="sng" w="14300">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37" name="Google Shape;437;p17"/>
            <p:cNvSpPr/>
            <p:nvPr/>
          </p:nvSpPr>
          <p:spPr>
            <a:xfrm>
              <a:off x="7905750" y="1571625"/>
              <a:ext cx="3714900" cy="114300"/>
            </a:xfrm>
            <a:prstGeom prst="roundRect">
              <a:avLst>
                <a:gd fmla="val 50000" name="adj"/>
              </a:avLst>
            </a:prstGeom>
            <a:solidFill>
              <a:srgbClr val="4F46E5"/>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38" name="Google Shape;438;p17"/>
            <p:cNvSpPr txBox="1"/>
            <p:nvPr/>
          </p:nvSpPr>
          <p:spPr>
            <a:xfrm>
              <a:off x="8143875" y="1809750"/>
              <a:ext cx="3238500" cy="1143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US" sz="1600">
                  <a:solidFill>
                    <a:srgbClr val="4F46E5"/>
                  </a:solidFill>
                  <a:latin typeface="Material Icons"/>
                  <a:ea typeface="Material Icons"/>
                  <a:cs typeface="Material Icons"/>
                  <a:sym typeface="Material Icons"/>
                </a:rPr>
                <a:t>assignment</a:t>
              </a:r>
              <a:r>
                <a:rPr lang="en-US">
                  <a:latin typeface="Inter"/>
                  <a:ea typeface="Inter"/>
                  <a:cs typeface="Inter"/>
                  <a:sym typeface="Inter"/>
                </a:rPr>
                <a:t> </a:t>
              </a:r>
              <a:r>
                <a:rPr b="1" lang="en-US" sz="1300">
                  <a:solidFill>
                    <a:srgbClr val="1E293B"/>
                  </a:solidFill>
                  <a:latin typeface="Inter"/>
                  <a:ea typeface="Inter"/>
                  <a:cs typeface="Inter"/>
                  <a:sym typeface="Inter"/>
                </a:rPr>
                <a:t>Customer Jobs</a:t>
              </a:r>
              <a:endParaRPr>
                <a:latin typeface="Inter"/>
                <a:ea typeface="Inter"/>
                <a:cs typeface="Inter"/>
                <a:sym typeface="Inter"/>
              </a:endParaRPr>
            </a:p>
            <a:p>
              <a:pPr indent="0" lvl="0" marL="0" rtl="0" algn="l">
                <a:spcBef>
                  <a:spcPts val="600"/>
                </a:spcBef>
                <a:spcAft>
                  <a:spcPts val="0"/>
                </a:spcAft>
                <a:buNone/>
              </a:pPr>
              <a:r>
                <a:rPr lang="en-US" sz="950">
                  <a:solidFill>
                    <a:srgbClr val="475569"/>
                  </a:solidFill>
                  <a:latin typeface="Inter"/>
                  <a:ea typeface="Inter"/>
                  <a:cs typeface="Inter"/>
                  <a:sym typeface="Inter"/>
                </a:rPr>
                <a:t>Organize complex deadlines, reduce procrastination, maintain daily momentum, regain focus, balance personal structure, and build flexibility.</a:t>
              </a:r>
              <a:endParaRPr sz="950">
                <a:solidFill>
                  <a:srgbClr val="475569"/>
                </a:solidFill>
                <a:latin typeface="Inter"/>
                <a:ea typeface="Inter"/>
                <a:cs typeface="Inter"/>
                <a:sym typeface="Inter"/>
              </a:endParaRPr>
            </a:p>
          </p:txBody>
        </p:sp>
        <p:sp>
          <p:nvSpPr>
            <p:cNvPr id="439" name="Google Shape;439;p17"/>
            <p:cNvSpPr/>
            <p:nvPr/>
          </p:nvSpPr>
          <p:spPr>
            <a:xfrm>
              <a:off x="7905750" y="3209925"/>
              <a:ext cx="3714900" cy="1476300"/>
            </a:xfrm>
            <a:prstGeom prst="roundRect">
              <a:avLst>
                <a:gd fmla="val 10322" name="adj"/>
              </a:avLst>
            </a:prstGeom>
            <a:solidFill>
              <a:srgbClr val="FFFFFF"/>
            </a:solidFill>
            <a:ln cap="flat" cmpd="sng" w="14300">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40" name="Google Shape;440;p17"/>
            <p:cNvSpPr/>
            <p:nvPr/>
          </p:nvSpPr>
          <p:spPr>
            <a:xfrm>
              <a:off x="7905750" y="3209925"/>
              <a:ext cx="3714900" cy="114300"/>
            </a:xfrm>
            <a:prstGeom prst="roundRect">
              <a:avLst>
                <a:gd fmla="val 50000" name="adj"/>
              </a:avLst>
            </a:prstGeom>
            <a:solidFill>
              <a:srgbClr val="0D9488"/>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41" name="Google Shape;441;p17"/>
            <p:cNvSpPr txBox="1"/>
            <p:nvPr/>
          </p:nvSpPr>
          <p:spPr>
            <a:xfrm>
              <a:off x="8143875" y="3448050"/>
              <a:ext cx="3238500" cy="1143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US" sz="1600">
                  <a:solidFill>
                    <a:srgbClr val="0D9488"/>
                  </a:solidFill>
                  <a:latin typeface="Material Icons"/>
                  <a:ea typeface="Material Icons"/>
                  <a:cs typeface="Material Icons"/>
                  <a:sym typeface="Material Icons"/>
                </a:rPr>
                <a:t>trending_up</a:t>
              </a:r>
              <a:r>
                <a:rPr lang="en-US">
                  <a:latin typeface="Inter"/>
                  <a:ea typeface="Inter"/>
                  <a:cs typeface="Inter"/>
                  <a:sym typeface="Inter"/>
                </a:rPr>
                <a:t> </a:t>
              </a:r>
              <a:r>
                <a:rPr b="1" lang="en-US" sz="1300">
                  <a:solidFill>
                    <a:srgbClr val="1E293B"/>
                  </a:solidFill>
                  <a:latin typeface="Inter"/>
                  <a:ea typeface="Inter"/>
                  <a:cs typeface="Inter"/>
                  <a:sym typeface="Inter"/>
                </a:rPr>
                <a:t>Desired Gains</a:t>
              </a:r>
              <a:endParaRPr>
                <a:latin typeface="Inter"/>
                <a:ea typeface="Inter"/>
                <a:cs typeface="Inter"/>
                <a:sym typeface="Inter"/>
              </a:endParaRPr>
            </a:p>
            <a:p>
              <a:pPr indent="0" lvl="0" marL="0" rtl="0" algn="l">
                <a:spcBef>
                  <a:spcPts val="600"/>
                </a:spcBef>
                <a:spcAft>
                  <a:spcPts val="0"/>
                </a:spcAft>
                <a:buNone/>
              </a:pPr>
              <a:r>
                <a:rPr lang="en-US" sz="950">
                  <a:solidFill>
                    <a:srgbClr val="475569"/>
                  </a:solidFill>
                  <a:latin typeface="Inter"/>
                  <a:ea typeface="Inter"/>
                  <a:cs typeface="Inter"/>
                  <a:sym typeface="Inter"/>
                </a:rPr>
                <a:t>Control, organization, reliable momentum, elevated productivity, pride in self-efficacy, holistic wellbeing, and robust peer community.</a:t>
              </a:r>
              <a:endParaRPr sz="950">
                <a:solidFill>
                  <a:srgbClr val="475569"/>
                </a:solidFill>
                <a:latin typeface="Inter"/>
                <a:ea typeface="Inter"/>
                <a:cs typeface="Inter"/>
                <a:sym typeface="Inter"/>
              </a:endParaRPr>
            </a:p>
          </p:txBody>
        </p:sp>
        <p:sp>
          <p:nvSpPr>
            <p:cNvPr id="442" name="Google Shape;442;p17"/>
            <p:cNvSpPr/>
            <p:nvPr/>
          </p:nvSpPr>
          <p:spPr>
            <a:xfrm>
              <a:off x="7905750" y="4857750"/>
              <a:ext cx="3714900" cy="1476300"/>
            </a:xfrm>
            <a:prstGeom prst="roundRect">
              <a:avLst>
                <a:gd fmla="val 10322" name="adj"/>
              </a:avLst>
            </a:prstGeom>
            <a:solidFill>
              <a:srgbClr val="FFFFFF"/>
            </a:solidFill>
            <a:ln cap="flat" cmpd="sng" w="14300">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43" name="Google Shape;443;p17"/>
            <p:cNvSpPr/>
            <p:nvPr/>
          </p:nvSpPr>
          <p:spPr>
            <a:xfrm>
              <a:off x="7905750" y="4857750"/>
              <a:ext cx="3714900" cy="114300"/>
            </a:xfrm>
            <a:prstGeom prst="roundRect">
              <a:avLst>
                <a:gd fmla="val 50000" name="adj"/>
              </a:avLst>
            </a:prstGeom>
            <a:solidFill>
              <a:srgbClr val="EF4444"/>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444" name="Google Shape;444;p17"/>
            <p:cNvSpPr txBox="1"/>
            <p:nvPr/>
          </p:nvSpPr>
          <p:spPr>
            <a:xfrm>
              <a:off x="8143875" y="5095875"/>
              <a:ext cx="3238500" cy="1143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US" sz="1600">
                  <a:solidFill>
                    <a:srgbClr val="EF4444"/>
                  </a:solidFill>
                  <a:latin typeface="Material Icons"/>
                  <a:ea typeface="Material Icons"/>
                  <a:cs typeface="Material Icons"/>
                  <a:sym typeface="Material Icons"/>
                </a:rPr>
                <a:t>report_problem</a:t>
              </a:r>
              <a:r>
                <a:rPr lang="en-US">
                  <a:latin typeface="Inter"/>
                  <a:ea typeface="Inter"/>
                  <a:cs typeface="Inter"/>
                  <a:sym typeface="Inter"/>
                </a:rPr>
                <a:t> </a:t>
              </a:r>
              <a:r>
                <a:rPr b="1" lang="en-US" sz="1300">
                  <a:solidFill>
                    <a:srgbClr val="1E293B"/>
                  </a:solidFill>
                  <a:latin typeface="Inter"/>
                  <a:ea typeface="Inter"/>
                  <a:cs typeface="Inter"/>
                  <a:sym typeface="Inter"/>
                </a:rPr>
                <a:t>Customer Pains</a:t>
              </a:r>
              <a:endParaRPr>
                <a:latin typeface="Inter"/>
                <a:ea typeface="Inter"/>
                <a:cs typeface="Inter"/>
                <a:sym typeface="Inter"/>
              </a:endParaRPr>
            </a:p>
            <a:p>
              <a:pPr indent="0" lvl="0" marL="0" rtl="0" algn="l">
                <a:spcBef>
                  <a:spcPts val="600"/>
                </a:spcBef>
                <a:spcAft>
                  <a:spcPts val="0"/>
                </a:spcAft>
                <a:buNone/>
              </a:pPr>
              <a:r>
                <a:rPr lang="en-US" sz="950">
                  <a:solidFill>
                    <a:srgbClr val="475569"/>
                  </a:solidFill>
                  <a:latin typeface="Inter"/>
                  <a:ea typeface="Inter"/>
                  <a:cs typeface="Inter"/>
                  <a:sym typeface="Inter"/>
                </a:rPr>
                <a:t>Disorganization, screen/phone addiction, fragmented tools, isolation, habit decay, and a persistent cycle of deadline overwhelm.</a:t>
              </a:r>
              <a:endParaRPr sz="950">
                <a:solidFill>
                  <a:srgbClr val="475569"/>
                </a:solidFill>
                <a:latin typeface="Inter"/>
                <a:ea typeface="Inter"/>
                <a:cs typeface="Inter"/>
                <a:sym typeface="Inte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8" name="Shape 448"/>
        <p:cNvGrpSpPr/>
        <p:nvPr/>
      </p:nvGrpSpPr>
      <p:grpSpPr>
        <a:xfrm>
          <a:off x="0" y="0"/>
          <a:ext cx="0" cy="0"/>
          <a:chOff x="0" y="0"/>
          <a:chExt cx="0" cy="0"/>
        </a:xfrm>
      </p:grpSpPr>
      <p:sp>
        <p:nvSpPr>
          <p:cNvPr id="449" name="Google Shape;449;p18"/>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50" name="Google Shape;450;p18"/>
          <p:cNvSpPr/>
          <p:nvPr/>
        </p:nvSpPr>
        <p:spPr>
          <a:xfrm>
            <a:off x="10198657" y="1"/>
            <a:ext cx="1155142" cy="625027"/>
          </a:xfrm>
          <a:custGeom>
            <a:rect b="b" l="l" r="r" t="t"/>
            <a:pathLst>
              <a:path extrusionOk="0" h="625027" w="1155142">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4902"/>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51" name="Google Shape;451;p18"/>
          <p:cNvSpPr/>
          <p:nvPr/>
        </p:nvSpPr>
        <p:spPr>
          <a:xfrm>
            <a:off x="6808185" y="3423959"/>
            <a:ext cx="540822" cy="540822"/>
          </a:xfrm>
          <a:prstGeom prst="ellipse">
            <a:avLst/>
          </a:prstGeom>
          <a:noFill/>
          <a:ln cap="flat" cmpd="sng" w="127000">
            <a:solidFill>
              <a:schemeClr val="accent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Kiosk" id="452" name="Google Shape;452;p18"/>
          <p:cNvPicPr preferRelativeResize="0"/>
          <p:nvPr/>
        </p:nvPicPr>
        <p:blipFill rotWithShape="1">
          <a:blip r:embed="rId3">
            <a:alphaModFix/>
          </a:blip>
          <a:srcRect b="0" l="0" r="0" t="0"/>
          <a:stretch/>
        </p:blipFill>
        <p:spPr>
          <a:xfrm>
            <a:off x="7887184" y="1216485"/>
            <a:ext cx="3781051" cy="3781051"/>
          </a:xfrm>
          <a:custGeom>
            <a:rect b="b" l="l" r="r" t="t"/>
            <a:pathLst>
              <a:path extrusionOk="0" h="5712488" w="4114800">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a:noFill/>
          <a:ln>
            <a:noFill/>
          </a:ln>
        </p:spPr>
      </p:pic>
      <p:sp>
        <p:nvSpPr>
          <p:cNvPr id="453" name="Google Shape;453;p18"/>
          <p:cNvSpPr/>
          <p:nvPr/>
        </p:nvSpPr>
        <p:spPr>
          <a:xfrm>
            <a:off x="6749602" y="1"/>
            <a:ext cx="2066948" cy="1621879"/>
          </a:xfrm>
          <a:custGeom>
            <a:rect b="b" l="l" r="r" t="t"/>
            <a:pathLst>
              <a:path extrusionOk="0" h="1621879" w="2066948">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cxnSp>
        <p:nvCxnSpPr>
          <p:cNvPr id="454" name="Google Shape;454;p18"/>
          <p:cNvCxnSpPr/>
          <p:nvPr/>
        </p:nvCxnSpPr>
        <p:spPr>
          <a:xfrm>
            <a:off x="12138745" y="1027906"/>
            <a:ext cx="0" cy="1597708"/>
          </a:xfrm>
          <a:prstGeom prst="straightConnector1">
            <a:avLst/>
          </a:prstGeom>
          <a:noFill/>
          <a:ln cap="rnd" cmpd="sng" w="127000">
            <a:solidFill>
              <a:schemeClr val="accent4"/>
            </a:solidFill>
            <a:prstDash val="dash"/>
            <a:miter lim="8000"/>
            <a:headEnd len="sm" w="sm" type="none"/>
            <a:tailEnd len="sm" w="sm" type="none"/>
          </a:ln>
        </p:spPr>
      </p:cxnSp>
      <p:sp>
        <p:nvSpPr>
          <p:cNvPr id="455" name="Google Shape;455;p18"/>
          <p:cNvSpPr/>
          <p:nvPr/>
        </p:nvSpPr>
        <p:spPr>
          <a:xfrm rot="-1136562">
            <a:off x="7456580" y="5166682"/>
            <a:ext cx="1835725" cy="2024785"/>
          </a:xfrm>
          <a:custGeom>
            <a:rect b="b" l="l" r="r" t="t"/>
            <a:pathLst>
              <a:path extrusionOk="0" h="2024785" w="183572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56" name="Google Shape;456;p18"/>
          <p:cNvSpPr/>
          <p:nvPr/>
        </p:nvSpPr>
        <p:spPr>
          <a:xfrm>
            <a:off x="6809527" y="6033795"/>
            <a:ext cx="1991064" cy="824205"/>
          </a:xfrm>
          <a:custGeom>
            <a:rect b="b" l="l" r="r" t="t"/>
            <a:pathLst>
              <a:path extrusionOk="0" h="824205" w="1991064">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57" name="Google Shape;457;p18"/>
          <p:cNvSpPr/>
          <p:nvPr/>
        </p:nvSpPr>
        <p:spPr>
          <a:xfrm>
            <a:off x="10851696" y="5519196"/>
            <a:ext cx="1340305" cy="1338805"/>
          </a:xfrm>
          <a:custGeom>
            <a:rect b="b" l="l" r="r" t="t"/>
            <a:pathLst>
              <a:path extrusionOk="0" h="1338805" w="13403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58" name="Google Shape;458;p18"/>
          <p:cNvSpPr txBox="1"/>
          <p:nvPr>
            <p:ph type="title"/>
          </p:nvPr>
        </p:nvSpPr>
        <p:spPr>
          <a:xfrm>
            <a:off x="1136397" y="502021"/>
            <a:ext cx="4959603" cy="164296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Play"/>
              <a:buNone/>
            </a:pPr>
            <a:r>
              <a:rPr i="1" lang="en-US" sz="4000">
                <a:solidFill>
                  <a:schemeClr val="dk1"/>
                </a:solidFill>
                <a:latin typeface="Play"/>
                <a:ea typeface="Play"/>
                <a:cs typeface="Play"/>
                <a:sym typeface="Play"/>
              </a:rPr>
              <a:t>Our Business Model: </a:t>
            </a:r>
            <a:endParaRPr sz="4000">
              <a:solidFill>
                <a:schemeClr val="dk1"/>
              </a:solidFill>
              <a:latin typeface="Play"/>
              <a:ea typeface="Play"/>
              <a:cs typeface="Play"/>
              <a:sym typeface="Play"/>
            </a:endParaRPr>
          </a:p>
        </p:txBody>
      </p:sp>
      <p:sp>
        <p:nvSpPr>
          <p:cNvPr id="459" name="Google Shape;459;p18"/>
          <p:cNvSpPr txBox="1"/>
          <p:nvPr/>
        </p:nvSpPr>
        <p:spPr>
          <a:xfrm>
            <a:off x="1136397" y="2418408"/>
            <a:ext cx="4959603" cy="2442959"/>
          </a:xfrm>
          <a:prstGeom prst="rect">
            <a:avLst/>
          </a:prstGeom>
          <a:noFill/>
          <a:ln>
            <a:noFill/>
          </a:ln>
        </p:spPr>
        <p:txBody>
          <a:bodyPr anchorCtr="0" anchor="t" bIns="45700" lIns="91425" spcFirstLastPara="1" rIns="91425" wrap="square" tIns="45700">
            <a:normAutofit/>
          </a:bodyPr>
          <a:lstStyle/>
          <a:p>
            <a:pPr indent="-228600" lvl="0" marL="285750" marR="0" rtl="0" algn="l">
              <a:lnSpc>
                <a:spcPct val="200000"/>
              </a:lnSpc>
              <a:spcBef>
                <a:spcPts val="0"/>
              </a:spcBef>
              <a:spcAft>
                <a:spcPts val="0"/>
              </a:spcAft>
              <a:buClr>
                <a:schemeClr val="dk1"/>
              </a:buClr>
              <a:buSzPts val="2000"/>
              <a:buFont typeface="Arial"/>
              <a:buChar char="•"/>
            </a:pPr>
            <a:r>
              <a:rPr lang="en-US" sz="2000">
                <a:solidFill>
                  <a:schemeClr val="dk1"/>
                </a:solidFill>
                <a:latin typeface="Arial"/>
                <a:ea typeface="Arial"/>
                <a:cs typeface="Arial"/>
                <a:sym typeface="Arial"/>
              </a:rPr>
              <a:t>Go-To-Market strategy</a:t>
            </a:r>
            <a:endParaRPr/>
          </a:p>
          <a:p>
            <a:pPr indent="-228600" lvl="0" marL="285750" marR="0" rtl="0" algn="l">
              <a:lnSpc>
                <a:spcPct val="200000"/>
              </a:lnSpc>
              <a:spcBef>
                <a:spcPts val="600"/>
              </a:spcBef>
              <a:spcAft>
                <a:spcPts val="0"/>
              </a:spcAft>
              <a:buClr>
                <a:schemeClr val="dk1"/>
              </a:buClr>
              <a:buSzPts val="2000"/>
              <a:buFont typeface="Arial"/>
              <a:buChar char="•"/>
            </a:pPr>
            <a:r>
              <a:rPr lang="en-US" sz="2000">
                <a:solidFill>
                  <a:schemeClr val="dk1"/>
                </a:solidFill>
                <a:latin typeface="Arial"/>
                <a:ea typeface="Arial"/>
                <a:cs typeface="Arial"/>
                <a:sym typeface="Arial"/>
              </a:rPr>
              <a:t>Pricing &amp; revenue Model</a:t>
            </a:r>
            <a:endParaRPr/>
          </a:p>
          <a:p>
            <a:pPr indent="-228600" lvl="0" marL="285750" marR="0" rtl="0" algn="l">
              <a:lnSpc>
                <a:spcPct val="200000"/>
              </a:lnSpc>
              <a:spcBef>
                <a:spcPts val="600"/>
              </a:spcBef>
              <a:spcAft>
                <a:spcPts val="0"/>
              </a:spcAft>
              <a:buClr>
                <a:schemeClr val="dk1"/>
              </a:buClr>
              <a:buSzPts val="2000"/>
              <a:buFont typeface="Arial"/>
              <a:buChar char="•"/>
            </a:pPr>
            <a:r>
              <a:rPr lang="en-US" sz="2000">
                <a:solidFill>
                  <a:schemeClr val="dk1"/>
                </a:solidFill>
                <a:latin typeface="Arial"/>
                <a:ea typeface="Arial"/>
                <a:cs typeface="Arial"/>
                <a:sym typeface="Arial"/>
              </a:rPr>
              <a:t>Sales and distribution channels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3" name="Shape 463"/>
        <p:cNvGrpSpPr/>
        <p:nvPr/>
      </p:nvGrpSpPr>
      <p:grpSpPr>
        <a:xfrm>
          <a:off x="0" y="0"/>
          <a:ext cx="0" cy="0"/>
          <a:chOff x="0" y="0"/>
          <a:chExt cx="0" cy="0"/>
        </a:xfrm>
      </p:grpSpPr>
      <p:sp>
        <p:nvSpPr>
          <p:cNvPr id="464" name="Google Shape;464;p19"/>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65" name="Google Shape;465;p19"/>
          <p:cNvSpPr/>
          <p:nvPr/>
        </p:nvSpPr>
        <p:spPr>
          <a:xfrm flipH="1" rot="10800000">
            <a:off x="0" y="6400799"/>
            <a:ext cx="12192000" cy="456773"/>
          </a:xfrm>
          <a:prstGeom prst="rect">
            <a:avLst/>
          </a:prstGeom>
          <a:gradFill>
            <a:gsLst>
              <a:gs pos="0">
                <a:schemeClr val="accent1"/>
              </a:gs>
              <a:gs pos="78000">
                <a:srgbClr val="000000"/>
              </a:gs>
              <a:gs pos="100000">
                <a:srgbClr val="000000"/>
              </a:gs>
            </a:gsLst>
            <a:lin ang="2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66" name="Google Shape;466;p19"/>
          <p:cNvSpPr/>
          <p:nvPr/>
        </p:nvSpPr>
        <p:spPr>
          <a:xfrm flipH="1">
            <a:off x="4038600" y="6400799"/>
            <a:ext cx="8153398" cy="456772"/>
          </a:xfrm>
          <a:prstGeom prst="rect">
            <a:avLst/>
          </a:prstGeom>
          <a:gradFill>
            <a:gsLst>
              <a:gs pos="0">
                <a:srgbClr val="000000">
                  <a:alpha val="63137"/>
                </a:srgbClr>
              </a:gs>
              <a:gs pos="100000">
                <a:srgbClr val="0F4761"/>
              </a:gs>
            </a:gsLst>
            <a:lin ang="13800001"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467" name="Google Shape;467;p19"/>
          <p:cNvPicPr preferRelativeResize="0"/>
          <p:nvPr/>
        </p:nvPicPr>
        <p:blipFill rotWithShape="1">
          <a:blip r:embed="rId3">
            <a:alphaModFix/>
          </a:blip>
          <a:srcRect b="0" l="0" r="0" t="0"/>
          <a:stretch/>
        </p:blipFill>
        <p:spPr>
          <a:xfrm>
            <a:off x="1529377" y="135517"/>
            <a:ext cx="9385550" cy="626485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2"/>
          <p:cNvSpPr txBox="1"/>
          <p:nvPr>
            <p:ph type="title"/>
          </p:nvPr>
        </p:nvSpPr>
        <p:spPr>
          <a:xfrm>
            <a:off x="176578" y="154564"/>
            <a:ext cx="11838844" cy="834081"/>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Play"/>
              <a:buNone/>
            </a:pPr>
            <a:r>
              <a:rPr lang="en-US"/>
              <a:t>Process to identify a “Central Problem”  </a:t>
            </a:r>
            <a:endParaRPr/>
          </a:p>
        </p:txBody>
      </p:sp>
      <p:grpSp>
        <p:nvGrpSpPr>
          <p:cNvPr id="100" name="Google Shape;100;p2"/>
          <p:cNvGrpSpPr/>
          <p:nvPr/>
        </p:nvGrpSpPr>
        <p:grpSpPr>
          <a:xfrm>
            <a:off x="355133" y="992482"/>
            <a:ext cx="5845811" cy="5603820"/>
            <a:chOff x="886761" y="3837"/>
            <a:chExt cx="5845811" cy="5603820"/>
          </a:xfrm>
        </p:grpSpPr>
        <p:sp>
          <p:nvSpPr>
            <p:cNvPr id="101" name="Google Shape;101;p2"/>
            <p:cNvSpPr/>
            <p:nvPr/>
          </p:nvSpPr>
          <p:spPr>
            <a:xfrm rot="10800000">
              <a:off x="1665715" y="3837"/>
              <a:ext cx="5066857" cy="1557908"/>
            </a:xfrm>
            <a:prstGeom prst="homePlate">
              <a:avLst>
                <a:gd fmla="val 50000" name="adj"/>
              </a:avLst>
            </a:prstGeom>
            <a:solidFill>
              <a:srgbClr val="0F9BD4"/>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2"/>
            <p:cNvSpPr txBox="1"/>
            <p:nvPr/>
          </p:nvSpPr>
          <p:spPr>
            <a:xfrm>
              <a:off x="2055192" y="3837"/>
              <a:ext cx="4677380" cy="1557908"/>
            </a:xfrm>
            <a:prstGeom prst="rect">
              <a:avLst/>
            </a:prstGeom>
            <a:noFill/>
            <a:ln>
              <a:noFill/>
            </a:ln>
          </p:spPr>
          <p:txBody>
            <a:bodyPr anchorCtr="0" anchor="ctr" bIns="53325" lIns="686975" spcFirstLastPara="1" rIns="99550" wrap="square" tIns="53325">
              <a:noAutofit/>
            </a:bodyPr>
            <a:lstStyle/>
            <a:p>
              <a:pPr indent="0" lvl="0" marL="0" marR="0" rtl="0" algn="l">
                <a:lnSpc>
                  <a:spcPct val="90000"/>
                </a:lnSpc>
                <a:spcBef>
                  <a:spcPts val="0"/>
                </a:spcBef>
                <a:spcAft>
                  <a:spcPts val="0"/>
                </a:spcAft>
                <a:buClr>
                  <a:schemeClr val="lt1"/>
                </a:buClr>
                <a:buSzPts val="1400"/>
                <a:buFont typeface="Arial"/>
                <a:buNone/>
              </a:pPr>
              <a:r>
                <a:rPr b="0" i="0" lang="en-US" sz="1400" u="none" cap="none" strike="noStrike">
                  <a:solidFill>
                    <a:schemeClr val="lt1"/>
                  </a:solidFill>
                  <a:latin typeface="Arial"/>
                  <a:ea typeface="Arial"/>
                  <a:cs typeface="Arial"/>
                  <a:sym typeface="Arial"/>
                </a:rPr>
                <a:t>Initial Interviews [Exploration]</a:t>
              </a:r>
              <a:endParaRPr/>
            </a:p>
            <a:p>
              <a:pPr indent="-69850" lvl="1" marL="57150" marR="0" rtl="0" algn="l">
                <a:lnSpc>
                  <a:spcPct val="90000"/>
                </a:lnSpc>
                <a:spcBef>
                  <a:spcPts val="490"/>
                </a:spcBef>
                <a:spcAft>
                  <a:spcPts val="0"/>
                </a:spcAft>
                <a:buClr>
                  <a:schemeClr val="lt1"/>
                </a:buClr>
                <a:buSzPts val="1100"/>
                <a:buFont typeface="Arial"/>
                <a:buChar char="•"/>
              </a:pPr>
              <a:r>
                <a:rPr b="0" i="0" lang="en-US" sz="1100" u="none" cap="none" strike="noStrike">
                  <a:solidFill>
                    <a:schemeClr val="lt1"/>
                  </a:solidFill>
                  <a:latin typeface="Arial"/>
                  <a:ea typeface="Arial"/>
                  <a:cs typeface="Arial"/>
                  <a:sym typeface="Arial"/>
                </a:rPr>
                <a:t>Gaining perceptions regarding </a:t>
              </a:r>
              <a:r>
                <a:rPr b="1" i="1" lang="en-US" sz="1100" u="none" cap="none" strike="noStrike">
                  <a:solidFill>
                    <a:schemeClr val="lt1"/>
                  </a:solidFill>
                  <a:latin typeface="Arial"/>
                  <a:ea typeface="Arial"/>
                  <a:cs typeface="Arial"/>
                  <a:sym typeface="Arial"/>
                </a:rPr>
                <a:t>Personal Habits</a:t>
              </a:r>
              <a:r>
                <a:rPr b="0" i="0" lang="en-US" sz="1100" u="none" cap="none" strike="noStrike">
                  <a:solidFill>
                    <a:schemeClr val="lt1"/>
                  </a:solidFill>
                  <a:latin typeface="Arial"/>
                  <a:ea typeface="Arial"/>
                  <a:cs typeface="Arial"/>
                  <a:sym typeface="Arial"/>
                </a:rPr>
                <a:t>. </a:t>
              </a:r>
              <a:endParaRPr/>
            </a:p>
            <a:p>
              <a:pPr indent="-69850" lvl="1" marL="57150" marR="0" rtl="0" algn="l">
                <a:lnSpc>
                  <a:spcPct val="90000"/>
                </a:lnSpc>
                <a:spcBef>
                  <a:spcPts val="165"/>
                </a:spcBef>
                <a:spcAft>
                  <a:spcPts val="0"/>
                </a:spcAft>
                <a:buClr>
                  <a:schemeClr val="lt1"/>
                </a:buClr>
                <a:buSzPts val="1100"/>
                <a:buFont typeface="Arial"/>
                <a:buChar char="•"/>
              </a:pPr>
              <a:r>
                <a:rPr b="0" i="0" lang="en-US" sz="1100" u="none" cap="none" strike="noStrike">
                  <a:solidFill>
                    <a:schemeClr val="lt1"/>
                  </a:solidFill>
                  <a:latin typeface="Arial"/>
                  <a:ea typeface="Arial"/>
                  <a:cs typeface="Arial"/>
                  <a:sym typeface="Arial"/>
                </a:rPr>
                <a:t>Understanding the overall process in shaping habits, decision makers and motivation behind it.</a:t>
              </a:r>
              <a:endParaRPr/>
            </a:p>
            <a:p>
              <a:pPr indent="-69850" lvl="1" marL="57150" marR="0" rtl="0" algn="l">
                <a:lnSpc>
                  <a:spcPct val="90000"/>
                </a:lnSpc>
                <a:spcBef>
                  <a:spcPts val="165"/>
                </a:spcBef>
                <a:spcAft>
                  <a:spcPts val="0"/>
                </a:spcAft>
                <a:buClr>
                  <a:schemeClr val="lt1"/>
                </a:buClr>
                <a:buSzPts val="1100"/>
                <a:buFont typeface="Arial"/>
                <a:buChar char="•"/>
              </a:pPr>
              <a:r>
                <a:rPr b="0" i="0" lang="en-US" sz="1100" u="none" cap="none" strike="noStrike">
                  <a:solidFill>
                    <a:schemeClr val="lt1"/>
                  </a:solidFill>
                  <a:latin typeface="Arial"/>
                  <a:ea typeface="Arial"/>
                  <a:cs typeface="Arial"/>
                  <a:sym typeface="Arial"/>
                </a:rPr>
                <a:t>Identifying major pain points in accomplishing a goal related to habits : namely - starting a new habit, breaking a bad habit  or staying consistent.</a:t>
              </a:r>
              <a:endParaRPr/>
            </a:p>
          </p:txBody>
        </p:sp>
        <p:sp>
          <p:nvSpPr>
            <p:cNvPr id="103" name="Google Shape;103;p2"/>
            <p:cNvSpPr/>
            <p:nvPr/>
          </p:nvSpPr>
          <p:spPr>
            <a:xfrm>
              <a:off x="886761" y="3837"/>
              <a:ext cx="1557908" cy="1557908"/>
            </a:xfrm>
            <a:prstGeom prst="ellipse">
              <a:avLst/>
            </a:prstGeom>
            <a:blipFill rotWithShape="1">
              <a:blip r:embed="rId3">
                <a:alphaModFix/>
              </a:blip>
              <a:stretch>
                <a:fillRect b="0" l="0" r="0" t="0"/>
              </a:stretch>
            </a:blip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
            <p:cNvSpPr/>
            <p:nvPr/>
          </p:nvSpPr>
          <p:spPr>
            <a:xfrm rot="10800000">
              <a:off x="1665715" y="2037418"/>
              <a:ext cx="5066857" cy="1557908"/>
            </a:xfrm>
            <a:prstGeom prst="homePlate">
              <a:avLst>
                <a:gd fmla="val 50000" name="adj"/>
              </a:avLst>
            </a:prstGeom>
            <a:solidFill>
              <a:srgbClr val="3B1DB8"/>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2"/>
            <p:cNvSpPr txBox="1"/>
            <p:nvPr/>
          </p:nvSpPr>
          <p:spPr>
            <a:xfrm>
              <a:off x="2055192" y="2037418"/>
              <a:ext cx="4677380" cy="1557908"/>
            </a:xfrm>
            <a:prstGeom prst="rect">
              <a:avLst/>
            </a:prstGeom>
            <a:noFill/>
            <a:ln>
              <a:noFill/>
            </a:ln>
          </p:spPr>
          <p:txBody>
            <a:bodyPr anchorCtr="0" anchor="ctr" bIns="53325" lIns="686975" spcFirstLastPara="1" rIns="99550" wrap="square" tIns="53325">
              <a:noAutofit/>
            </a:bodyPr>
            <a:lstStyle/>
            <a:p>
              <a:pPr indent="0" lvl="0" marL="0" marR="0" rtl="0" algn="l">
                <a:lnSpc>
                  <a:spcPct val="90000"/>
                </a:lnSpc>
                <a:spcBef>
                  <a:spcPts val="0"/>
                </a:spcBef>
                <a:spcAft>
                  <a:spcPts val="0"/>
                </a:spcAft>
                <a:buClr>
                  <a:schemeClr val="lt1"/>
                </a:buClr>
                <a:buSzPts val="1400"/>
                <a:buFont typeface="Arial"/>
                <a:buNone/>
              </a:pPr>
              <a:r>
                <a:rPr b="0" i="0" lang="en-US" sz="1400" u="none" cap="none" strike="noStrike">
                  <a:solidFill>
                    <a:schemeClr val="lt1"/>
                  </a:solidFill>
                  <a:latin typeface="Arial"/>
                  <a:ea typeface="Arial"/>
                  <a:cs typeface="Arial"/>
                  <a:sym typeface="Arial"/>
                </a:rPr>
                <a:t>More in-depth interviews [2</a:t>
              </a:r>
              <a:r>
                <a:rPr b="0" baseline="30000" i="0" lang="en-US" sz="1400" u="none" cap="none" strike="noStrike">
                  <a:solidFill>
                    <a:schemeClr val="lt1"/>
                  </a:solidFill>
                  <a:latin typeface="Arial"/>
                  <a:ea typeface="Arial"/>
                  <a:cs typeface="Arial"/>
                  <a:sym typeface="Arial"/>
                </a:rPr>
                <a:t>nd</a:t>
              </a:r>
              <a:r>
                <a:rPr b="0" i="0" lang="en-US" sz="1400" u="none" cap="none" strike="noStrike">
                  <a:solidFill>
                    <a:schemeClr val="lt1"/>
                  </a:solidFill>
                  <a:latin typeface="Arial"/>
                  <a:ea typeface="Arial"/>
                  <a:cs typeface="Arial"/>
                  <a:sym typeface="Arial"/>
                </a:rPr>
                <a:t> round data-collection]</a:t>
              </a:r>
              <a:endParaRPr/>
            </a:p>
            <a:p>
              <a:pPr indent="-69850" lvl="1" marL="57150" marR="0" rtl="0" algn="l">
                <a:lnSpc>
                  <a:spcPct val="90000"/>
                </a:lnSpc>
                <a:spcBef>
                  <a:spcPts val="490"/>
                </a:spcBef>
                <a:spcAft>
                  <a:spcPts val="0"/>
                </a:spcAft>
                <a:buClr>
                  <a:schemeClr val="lt1"/>
                </a:buClr>
                <a:buSzPts val="1100"/>
                <a:buFont typeface="Arial"/>
                <a:buChar char="•"/>
              </a:pPr>
              <a:r>
                <a:rPr b="0" i="0" lang="en-US" sz="1100" u="none" cap="none" strike="noStrike">
                  <a:solidFill>
                    <a:schemeClr val="lt1"/>
                  </a:solidFill>
                  <a:latin typeface="Arial"/>
                  <a:ea typeface="Arial"/>
                  <a:cs typeface="Arial"/>
                  <a:sym typeface="Arial"/>
                </a:rPr>
                <a:t>Narrowing down on most-stated pain points that we can address.</a:t>
              </a:r>
              <a:endParaRPr/>
            </a:p>
            <a:p>
              <a:pPr indent="-69850" lvl="1" marL="57150" marR="0" rtl="0" algn="l">
                <a:lnSpc>
                  <a:spcPct val="90000"/>
                </a:lnSpc>
                <a:spcBef>
                  <a:spcPts val="165"/>
                </a:spcBef>
                <a:spcAft>
                  <a:spcPts val="0"/>
                </a:spcAft>
                <a:buClr>
                  <a:schemeClr val="lt1"/>
                </a:buClr>
                <a:buSzPts val="1100"/>
                <a:buFont typeface="Arial"/>
                <a:buChar char="•"/>
              </a:pPr>
              <a:r>
                <a:rPr b="0" i="0" lang="en-US" sz="1100" u="none" cap="none" strike="noStrike">
                  <a:solidFill>
                    <a:schemeClr val="lt1"/>
                  </a:solidFill>
                  <a:latin typeface="Arial"/>
                  <a:ea typeface="Arial"/>
                  <a:cs typeface="Arial"/>
                  <a:sym typeface="Arial"/>
                </a:rPr>
                <a:t>Identifying the different personas we discovered.</a:t>
              </a:r>
              <a:endParaRPr/>
            </a:p>
            <a:p>
              <a:pPr indent="-69850" lvl="1" marL="57150" marR="0" rtl="0" algn="l">
                <a:lnSpc>
                  <a:spcPct val="90000"/>
                </a:lnSpc>
                <a:spcBef>
                  <a:spcPts val="165"/>
                </a:spcBef>
                <a:spcAft>
                  <a:spcPts val="0"/>
                </a:spcAft>
                <a:buClr>
                  <a:schemeClr val="lt1"/>
                </a:buClr>
                <a:buSzPts val="1100"/>
                <a:buFont typeface="Arial"/>
                <a:buChar char="•"/>
              </a:pPr>
              <a:r>
                <a:rPr b="0" i="0" lang="en-US" sz="1100" u="none" cap="none" strike="noStrike">
                  <a:solidFill>
                    <a:schemeClr val="lt1"/>
                  </a:solidFill>
                  <a:latin typeface="Arial"/>
                  <a:ea typeface="Arial"/>
                  <a:cs typeface="Arial"/>
                  <a:sym typeface="Arial"/>
                </a:rPr>
                <a:t>Comparing the personas for overlapping insights &amp; behaviors.</a:t>
              </a:r>
              <a:endParaRPr/>
            </a:p>
            <a:p>
              <a:pPr indent="-69850" lvl="1" marL="57150" marR="0" rtl="0" algn="l">
                <a:lnSpc>
                  <a:spcPct val="90000"/>
                </a:lnSpc>
                <a:spcBef>
                  <a:spcPts val="165"/>
                </a:spcBef>
                <a:spcAft>
                  <a:spcPts val="0"/>
                </a:spcAft>
                <a:buClr>
                  <a:schemeClr val="lt1"/>
                </a:buClr>
                <a:buSzPts val="1100"/>
                <a:buFont typeface="Arial"/>
                <a:buChar char="•"/>
              </a:pPr>
              <a:r>
                <a:rPr b="0" i="0" lang="en-US" sz="1100" u="none" cap="none" strike="noStrike">
                  <a:solidFill>
                    <a:schemeClr val="lt1"/>
                  </a:solidFill>
                  <a:latin typeface="Arial"/>
                  <a:ea typeface="Arial"/>
                  <a:cs typeface="Arial"/>
                  <a:sym typeface="Arial"/>
                </a:rPr>
                <a:t>Selecting one to proceed for solution ideation and concept.</a:t>
              </a:r>
              <a:endParaRPr/>
            </a:p>
          </p:txBody>
        </p:sp>
        <p:sp>
          <p:nvSpPr>
            <p:cNvPr id="106" name="Google Shape;106;p2"/>
            <p:cNvSpPr/>
            <p:nvPr/>
          </p:nvSpPr>
          <p:spPr>
            <a:xfrm>
              <a:off x="886761" y="2026793"/>
              <a:ext cx="1557908" cy="1557908"/>
            </a:xfrm>
            <a:prstGeom prst="ellipse">
              <a:avLst/>
            </a:prstGeom>
            <a:blipFill rotWithShape="1">
              <a:blip r:embed="rId4">
                <a:alphaModFix/>
              </a:blip>
              <a:stretch>
                <a:fillRect b="0" l="0" r="0" t="0"/>
              </a:stretch>
            </a:blip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2"/>
            <p:cNvSpPr/>
            <p:nvPr/>
          </p:nvSpPr>
          <p:spPr>
            <a:xfrm rot="10800000">
              <a:off x="1665715" y="4049749"/>
              <a:ext cx="5066857" cy="1557908"/>
            </a:xfrm>
            <a:prstGeom prst="homePlate">
              <a:avLst>
                <a:gd fmla="val 50000" name="adj"/>
              </a:avLst>
            </a:prstGeom>
            <a:solidFill>
              <a:srgbClr val="9E2A91"/>
            </a:solid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2"/>
            <p:cNvSpPr txBox="1"/>
            <p:nvPr/>
          </p:nvSpPr>
          <p:spPr>
            <a:xfrm>
              <a:off x="2055192" y="4049749"/>
              <a:ext cx="4677380" cy="1557908"/>
            </a:xfrm>
            <a:prstGeom prst="rect">
              <a:avLst/>
            </a:prstGeom>
            <a:noFill/>
            <a:ln>
              <a:noFill/>
            </a:ln>
          </p:spPr>
          <p:txBody>
            <a:bodyPr anchorCtr="0" anchor="ctr" bIns="53325" lIns="686975" spcFirstLastPara="1" rIns="99550" wrap="square" tIns="53325">
              <a:noAutofit/>
            </a:bodyPr>
            <a:lstStyle/>
            <a:p>
              <a:pPr indent="0" lvl="0" marL="0" marR="0" rtl="0" algn="l">
                <a:lnSpc>
                  <a:spcPct val="90000"/>
                </a:lnSpc>
                <a:spcBef>
                  <a:spcPts val="0"/>
                </a:spcBef>
                <a:spcAft>
                  <a:spcPts val="0"/>
                </a:spcAft>
                <a:buClr>
                  <a:schemeClr val="lt1"/>
                </a:buClr>
                <a:buSzPts val="1400"/>
                <a:buFont typeface="Arial"/>
                <a:buNone/>
              </a:pPr>
              <a:r>
                <a:rPr b="0" i="0" lang="en-US" sz="1400" u="none" cap="none" strike="noStrike">
                  <a:solidFill>
                    <a:schemeClr val="lt1"/>
                  </a:solidFill>
                  <a:latin typeface="Arial"/>
                  <a:ea typeface="Arial"/>
                  <a:cs typeface="Arial"/>
                  <a:sym typeface="Arial"/>
                </a:rPr>
                <a:t>Finalizing our persona &amp; the key problem </a:t>
              </a:r>
              <a:endParaRPr/>
            </a:p>
            <a:p>
              <a:pPr indent="-69850" lvl="1" marL="57150" marR="0" rtl="0" algn="l">
                <a:lnSpc>
                  <a:spcPct val="90000"/>
                </a:lnSpc>
                <a:spcBef>
                  <a:spcPts val="490"/>
                </a:spcBef>
                <a:spcAft>
                  <a:spcPts val="0"/>
                </a:spcAft>
                <a:buClr>
                  <a:schemeClr val="lt1"/>
                </a:buClr>
                <a:buSzPts val="1100"/>
                <a:buFont typeface="Arial"/>
                <a:buChar char="•"/>
              </a:pPr>
              <a:r>
                <a:rPr b="0" i="0" lang="en-US" sz="1100" u="none" cap="none" strike="noStrike">
                  <a:solidFill>
                    <a:schemeClr val="lt1"/>
                  </a:solidFill>
                  <a:latin typeface="Arial"/>
                  <a:ea typeface="Arial"/>
                  <a:cs typeface="Arial"/>
                  <a:sym typeface="Arial"/>
                </a:rPr>
                <a:t>Our chosen persona - un organized student, big time procrastinator but highly motivated to make an active change and needs help &amp; tool to succeed.</a:t>
              </a:r>
              <a:endParaRPr/>
            </a:p>
            <a:p>
              <a:pPr indent="-69850" lvl="1" marL="57150" marR="0" rtl="0" algn="l">
                <a:lnSpc>
                  <a:spcPct val="90000"/>
                </a:lnSpc>
                <a:spcBef>
                  <a:spcPts val="165"/>
                </a:spcBef>
                <a:spcAft>
                  <a:spcPts val="0"/>
                </a:spcAft>
                <a:buClr>
                  <a:schemeClr val="lt1"/>
                </a:buClr>
                <a:buSzPts val="1100"/>
                <a:buFont typeface="Arial"/>
                <a:buChar char="•"/>
              </a:pPr>
              <a:r>
                <a:rPr b="0" i="0" lang="en-US" sz="1100" u="none" cap="none" strike="noStrike">
                  <a:solidFill>
                    <a:schemeClr val="lt1"/>
                  </a:solidFill>
                  <a:latin typeface="Arial"/>
                  <a:ea typeface="Arial"/>
                  <a:cs typeface="Arial"/>
                  <a:sym typeface="Arial"/>
                </a:rPr>
                <a:t>Addressing the key reason leading to procatination i.e., high unorganized on his submission due dates , class schedules and other events of interest. </a:t>
              </a:r>
              <a:endParaRPr/>
            </a:p>
          </p:txBody>
        </p:sp>
        <p:sp>
          <p:nvSpPr>
            <p:cNvPr id="109" name="Google Shape;109;p2"/>
            <p:cNvSpPr/>
            <p:nvPr/>
          </p:nvSpPr>
          <p:spPr>
            <a:xfrm>
              <a:off x="886761" y="4049749"/>
              <a:ext cx="1557908" cy="1557908"/>
            </a:xfrm>
            <a:prstGeom prst="ellipse">
              <a:avLst/>
            </a:prstGeom>
            <a:blipFill rotWithShape="1">
              <a:blip r:embed="rId5">
                <a:alphaModFix/>
              </a:blip>
              <a:stretch>
                <a:fillRect b="0" l="-35999" r="-35999" t="0"/>
              </a:stretch>
            </a:blip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0" name="Google Shape;110;p2"/>
          <p:cNvSpPr/>
          <p:nvPr/>
        </p:nvSpPr>
        <p:spPr>
          <a:xfrm>
            <a:off x="6507125" y="1029128"/>
            <a:ext cx="2892056" cy="1721043"/>
          </a:xfrm>
          <a:prstGeom prst="wedgeEllipseCallout">
            <a:avLst>
              <a:gd fmla="val -20833" name="adj1"/>
              <a:gd fmla="val 62500" name="adj2"/>
            </a:avLst>
          </a:prstGeom>
          <a:solidFill>
            <a:schemeClr val="lt1"/>
          </a:solidFill>
          <a:ln cap="flat" cmpd="sng" w="19050">
            <a:solidFill>
              <a:schemeClr val="accent4"/>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
        <p:nvSpPr>
          <p:cNvPr id="111" name="Google Shape;111;p2"/>
          <p:cNvSpPr/>
          <p:nvPr/>
        </p:nvSpPr>
        <p:spPr>
          <a:xfrm>
            <a:off x="9211970" y="2493351"/>
            <a:ext cx="2632699" cy="1721043"/>
          </a:xfrm>
          <a:prstGeom prst="wedgeEllipseCallout">
            <a:avLst>
              <a:gd fmla="val -20833" name="adj1"/>
              <a:gd fmla="val 62500" name="adj2"/>
            </a:avLst>
          </a:prstGeom>
          <a:solidFill>
            <a:schemeClr val="lt1"/>
          </a:solidFill>
          <a:ln cap="flat" cmpd="sng" w="19050">
            <a:solidFill>
              <a:schemeClr val="accent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
        <p:nvSpPr>
          <p:cNvPr id="112" name="Google Shape;112;p2"/>
          <p:cNvSpPr/>
          <p:nvPr/>
        </p:nvSpPr>
        <p:spPr>
          <a:xfrm>
            <a:off x="6673037" y="4364649"/>
            <a:ext cx="2892056" cy="1721043"/>
          </a:xfrm>
          <a:prstGeom prst="wedgeEllipseCallout">
            <a:avLst>
              <a:gd fmla="val -20833" name="adj1"/>
              <a:gd fmla="val 62500" name="adj2"/>
            </a:avLst>
          </a:prstGeom>
          <a:solidFill>
            <a:schemeClr val="lt1"/>
          </a:solidFill>
          <a:ln cap="flat" cmpd="sng" w="19050">
            <a:solidFill>
              <a:schemeClr val="accent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
        <p:nvSpPr>
          <p:cNvPr id="113" name="Google Shape;113;p2"/>
          <p:cNvSpPr txBox="1"/>
          <p:nvPr/>
        </p:nvSpPr>
        <p:spPr>
          <a:xfrm>
            <a:off x="10147851" y="6611779"/>
            <a:ext cx="2044149"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000" u="none" cap="none" strike="noStrike">
                <a:solidFill>
                  <a:schemeClr val="dk1"/>
                </a:solidFill>
                <a:latin typeface="Arial"/>
                <a:ea typeface="Arial"/>
                <a:cs typeface="Arial"/>
                <a:sym typeface="Arial"/>
              </a:rPr>
              <a:t>*Illustrations from Google images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1" name="Shape 471"/>
        <p:cNvGrpSpPr/>
        <p:nvPr/>
      </p:nvGrpSpPr>
      <p:grpSpPr>
        <a:xfrm>
          <a:off x="0" y="0"/>
          <a:ext cx="0" cy="0"/>
          <a:chOff x="0" y="0"/>
          <a:chExt cx="0" cy="0"/>
        </a:xfrm>
      </p:grpSpPr>
      <p:sp>
        <p:nvSpPr>
          <p:cNvPr id="472" name="Google Shape;472;p20"/>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73" name="Google Shape;473;p20"/>
          <p:cNvSpPr/>
          <p:nvPr/>
        </p:nvSpPr>
        <p:spPr>
          <a:xfrm flipH="1" rot="10800000">
            <a:off x="0" y="6400799"/>
            <a:ext cx="12192000" cy="456773"/>
          </a:xfrm>
          <a:prstGeom prst="rect">
            <a:avLst/>
          </a:prstGeom>
          <a:gradFill>
            <a:gsLst>
              <a:gs pos="0">
                <a:schemeClr val="accent1"/>
              </a:gs>
              <a:gs pos="78000">
                <a:srgbClr val="000000"/>
              </a:gs>
              <a:gs pos="100000">
                <a:srgbClr val="000000"/>
              </a:gs>
            </a:gsLst>
            <a:lin ang="2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74" name="Google Shape;474;p20"/>
          <p:cNvSpPr/>
          <p:nvPr/>
        </p:nvSpPr>
        <p:spPr>
          <a:xfrm flipH="1">
            <a:off x="4038600" y="6400799"/>
            <a:ext cx="8153398" cy="456772"/>
          </a:xfrm>
          <a:prstGeom prst="rect">
            <a:avLst/>
          </a:prstGeom>
          <a:gradFill>
            <a:gsLst>
              <a:gs pos="0">
                <a:srgbClr val="000000">
                  <a:alpha val="63137"/>
                </a:srgbClr>
              </a:gs>
              <a:gs pos="100000">
                <a:srgbClr val="0F4761"/>
              </a:gs>
            </a:gsLst>
            <a:lin ang="13800001"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75" name="Google Shape;475;p20"/>
          <p:cNvSpPr txBox="1"/>
          <p:nvPr>
            <p:ph type="title"/>
          </p:nvPr>
        </p:nvSpPr>
        <p:spPr>
          <a:xfrm>
            <a:off x="478034" y="649224"/>
            <a:ext cx="4818888" cy="86277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Play"/>
              <a:buNone/>
            </a:pPr>
            <a:r>
              <a:rPr lang="en-US" sz="5400">
                <a:solidFill>
                  <a:schemeClr val="dk1"/>
                </a:solidFill>
                <a:latin typeface="Play"/>
                <a:ea typeface="Play"/>
                <a:cs typeface="Play"/>
                <a:sym typeface="Play"/>
              </a:rPr>
              <a:t>Revenue Model</a:t>
            </a:r>
            <a:endParaRPr/>
          </a:p>
        </p:txBody>
      </p:sp>
      <p:graphicFrame>
        <p:nvGraphicFramePr>
          <p:cNvPr id="476" name="Google Shape;476;p20"/>
          <p:cNvGraphicFramePr/>
          <p:nvPr/>
        </p:nvGraphicFramePr>
        <p:xfrm>
          <a:off x="5694126" y="320574"/>
          <a:ext cx="3000000" cy="3000000"/>
        </p:xfrm>
        <a:graphic>
          <a:graphicData uri="http://schemas.openxmlformats.org/drawingml/2006/table">
            <a:tbl>
              <a:tblPr>
                <a:noFill/>
                <a:tableStyleId>{F209177D-176E-4BCA-A486-1F102F409C7C}</a:tableStyleId>
              </a:tblPr>
              <a:tblGrid>
                <a:gridCol w="2558125"/>
                <a:gridCol w="1593475"/>
                <a:gridCol w="1949050"/>
              </a:tblGrid>
              <a:tr h="259875">
                <a:tc>
                  <a:txBody>
                    <a:bodyPr/>
                    <a:lstStyle/>
                    <a:p>
                      <a:pPr indent="0" lvl="0" marL="0" marR="0" rtl="0" algn="l">
                        <a:spcBef>
                          <a:spcPts val="0"/>
                        </a:spcBef>
                        <a:spcAft>
                          <a:spcPts val="0"/>
                        </a:spcAft>
                        <a:buClr>
                          <a:srgbClr val="000000"/>
                        </a:buClr>
                        <a:buSzPts val="1300"/>
                        <a:buFont typeface="Arial"/>
                        <a:buNone/>
                      </a:pPr>
                      <a:r>
                        <a:rPr b="1" i="0" lang="en-US" sz="1300" u="none" cap="none" strike="noStrike">
                          <a:solidFill>
                            <a:srgbClr val="000000"/>
                          </a:solidFill>
                          <a:latin typeface="Arial"/>
                          <a:ea typeface="Arial"/>
                          <a:cs typeface="Arial"/>
                          <a:sym typeface="Arial"/>
                        </a:rPr>
                        <a:t>What Users Get?</a:t>
                      </a:r>
                      <a:endParaRPr b="0" i="0" sz="1900" u="none" cap="none" strike="noStrike">
                        <a:latin typeface="Arial"/>
                        <a:ea typeface="Arial"/>
                        <a:cs typeface="Arial"/>
                        <a:sym typeface="Arial"/>
                      </a:endParaRPr>
                    </a:p>
                  </a:txBody>
                  <a:tcPr marT="10300" marB="0" marR="10300" marL="123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8E8E8"/>
                    </a:solidFill>
                  </a:tcPr>
                </a:tc>
                <a:tc>
                  <a:txBody>
                    <a:bodyPr/>
                    <a:lstStyle/>
                    <a:p>
                      <a:pPr indent="0" lvl="0" marL="0" marR="0" rtl="0" algn="ctr">
                        <a:spcBef>
                          <a:spcPts val="0"/>
                        </a:spcBef>
                        <a:spcAft>
                          <a:spcPts val="0"/>
                        </a:spcAft>
                        <a:buClr>
                          <a:srgbClr val="000000"/>
                        </a:buClr>
                        <a:buSzPts val="1300"/>
                        <a:buFont typeface="Arial"/>
                        <a:buNone/>
                      </a:pPr>
                      <a:r>
                        <a:rPr b="1" i="0" lang="en-US" sz="1300" u="none" cap="none" strike="noStrike">
                          <a:solidFill>
                            <a:srgbClr val="000000"/>
                          </a:solidFill>
                          <a:latin typeface="Arial"/>
                          <a:ea typeface="Arial"/>
                          <a:cs typeface="Arial"/>
                          <a:sym typeface="Arial"/>
                        </a:rPr>
                        <a:t>Free Tier</a:t>
                      </a:r>
                      <a:endParaRPr b="0" i="0" sz="1900" u="none" cap="none" strike="noStrike">
                        <a:latin typeface="Arial"/>
                        <a:ea typeface="Arial"/>
                        <a:cs typeface="Arial"/>
                        <a:sym typeface="Arial"/>
                      </a:endParaRPr>
                    </a:p>
                  </a:txBody>
                  <a:tcPr marT="10300" marB="0" marR="10300" marL="103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8E8E8"/>
                    </a:solidFill>
                  </a:tcPr>
                </a:tc>
                <a:tc>
                  <a:txBody>
                    <a:bodyPr/>
                    <a:lstStyle/>
                    <a:p>
                      <a:pPr indent="0" lvl="0" marL="0" marR="0" rtl="0" algn="ctr">
                        <a:spcBef>
                          <a:spcPts val="0"/>
                        </a:spcBef>
                        <a:spcAft>
                          <a:spcPts val="0"/>
                        </a:spcAft>
                        <a:buClr>
                          <a:srgbClr val="000000"/>
                        </a:buClr>
                        <a:buSzPts val="1300"/>
                        <a:buFont typeface="Arial"/>
                        <a:buNone/>
                      </a:pPr>
                      <a:r>
                        <a:rPr b="1" i="0" lang="en-US" sz="1300" u="none" cap="none" strike="noStrike">
                          <a:solidFill>
                            <a:srgbClr val="000000"/>
                          </a:solidFill>
                          <a:latin typeface="Arial"/>
                          <a:ea typeface="Arial"/>
                          <a:cs typeface="Arial"/>
                          <a:sym typeface="Arial"/>
                        </a:rPr>
                        <a:t>Premium Tier</a:t>
                      </a:r>
                      <a:endParaRPr b="0" i="0" sz="1900" u="none" cap="none" strike="noStrike">
                        <a:latin typeface="Arial"/>
                        <a:ea typeface="Arial"/>
                        <a:cs typeface="Arial"/>
                        <a:sym typeface="Arial"/>
                      </a:endParaRPr>
                    </a:p>
                  </a:txBody>
                  <a:tcPr marT="10300" marB="0" marR="10300" marL="103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8E8E8"/>
                    </a:solidFill>
                  </a:tcPr>
                </a:tc>
              </a:tr>
              <a:tr h="259875">
                <a:tc>
                  <a:txBody>
                    <a:bodyPr/>
                    <a:lstStyle/>
                    <a:p>
                      <a:pPr indent="0" lvl="0" marL="0" marR="0" rtl="0" algn="l">
                        <a:spcBef>
                          <a:spcPts val="0"/>
                        </a:spcBef>
                        <a:spcAft>
                          <a:spcPts val="0"/>
                        </a:spcAft>
                        <a:buClr>
                          <a:srgbClr val="000000"/>
                        </a:buClr>
                        <a:buSzPts val="1300"/>
                        <a:buFont typeface="Arial"/>
                        <a:buNone/>
                      </a:pPr>
                      <a:r>
                        <a:rPr b="1" i="0" lang="en-US" sz="1300" u="none" cap="none" strike="noStrike">
                          <a:solidFill>
                            <a:srgbClr val="000000"/>
                          </a:solidFill>
                          <a:latin typeface="Arial"/>
                          <a:ea typeface="Arial"/>
                          <a:cs typeface="Arial"/>
                          <a:sym typeface="Arial"/>
                        </a:rPr>
                        <a:t>Price</a:t>
                      </a:r>
                      <a:endParaRPr b="0" i="0" sz="1900" u="none" cap="none" strike="noStrike">
                        <a:latin typeface="Arial"/>
                        <a:ea typeface="Arial"/>
                        <a:cs typeface="Arial"/>
                        <a:sym typeface="Arial"/>
                      </a:endParaRPr>
                    </a:p>
                  </a:txBody>
                  <a:tcPr marT="10300" marB="0" marR="10300" marL="123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BE2D5"/>
                    </a:solidFill>
                  </a:tcPr>
                </a:tc>
                <a:tc>
                  <a:txBody>
                    <a:bodyPr/>
                    <a:lstStyle/>
                    <a:p>
                      <a:pPr indent="0" lvl="0" marL="0" marR="0" rtl="0" algn="ctr">
                        <a:spcBef>
                          <a:spcPts val="0"/>
                        </a:spcBef>
                        <a:spcAft>
                          <a:spcPts val="0"/>
                        </a:spcAft>
                        <a:buClr>
                          <a:srgbClr val="000000"/>
                        </a:buClr>
                        <a:buSzPts val="1300"/>
                        <a:buFont typeface="Arial"/>
                        <a:buNone/>
                      </a:pPr>
                      <a:r>
                        <a:rPr b="1" i="0" lang="en-US" sz="1300" u="none" cap="none" strike="noStrike">
                          <a:solidFill>
                            <a:srgbClr val="000000"/>
                          </a:solidFill>
                          <a:latin typeface="Arial"/>
                          <a:ea typeface="Arial"/>
                          <a:cs typeface="Arial"/>
                          <a:sym typeface="Arial"/>
                        </a:rPr>
                        <a:t>$0 </a:t>
                      </a:r>
                      <a:endParaRPr b="0" i="0" sz="1900" u="none" cap="none" strike="noStrike">
                        <a:latin typeface="Arial"/>
                        <a:ea typeface="Arial"/>
                        <a:cs typeface="Arial"/>
                        <a:sym typeface="Arial"/>
                      </a:endParaRPr>
                    </a:p>
                  </a:txBody>
                  <a:tcPr marT="10300" marB="0" marR="10300" marL="103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BE2D5"/>
                    </a:solidFill>
                  </a:tcPr>
                </a:tc>
                <a:tc>
                  <a:txBody>
                    <a:bodyPr/>
                    <a:lstStyle/>
                    <a:p>
                      <a:pPr indent="0" lvl="0" marL="0" marR="0" rtl="0" algn="ctr">
                        <a:spcBef>
                          <a:spcPts val="0"/>
                        </a:spcBef>
                        <a:spcAft>
                          <a:spcPts val="0"/>
                        </a:spcAft>
                        <a:buClr>
                          <a:srgbClr val="000000"/>
                        </a:buClr>
                        <a:buSzPts val="1300"/>
                        <a:buFont typeface="Arial"/>
                        <a:buNone/>
                      </a:pPr>
                      <a:r>
                        <a:rPr b="1" i="0" lang="en-US" sz="1300" u="none" cap="none" strike="noStrike">
                          <a:solidFill>
                            <a:srgbClr val="000000"/>
                          </a:solidFill>
                          <a:latin typeface="Arial"/>
                          <a:ea typeface="Arial"/>
                          <a:cs typeface="Arial"/>
                          <a:sym typeface="Arial"/>
                        </a:rPr>
                        <a:t>$9.99/month</a:t>
                      </a:r>
                      <a:endParaRPr b="0" i="0" sz="1900" u="none" cap="none" strike="noStrike">
                        <a:latin typeface="Arial"/>
                        <a:ea typeface="Arial"/>
                        <a:cs typeface="Arial"/>
                        <a:sym typeface="Arial"/>
                      </a:endParaRPr>
                    </a:p>
                  </a:txBody>
                  <a:tcPr marT="10300" marB="0" marR="10300" marL="103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BE2D5"/>
                    </a:solidFill>
                  </a:tcPr>
                </a:tc>
              </a:tr>
              <a:tr h="259875">
                <a:tc>
                  <a:txBody>
                    <a:bodyPr/>
                    <a:lstStyle/>
                    <a:p>
                      <a:pPr indent="0" lvl="0" marL="0" marR="0" rtl="0" algn="l">
                        <a:spcBef>
                          <a:spcPts val="0"/>
                        </a:spcBef>
                        <a:spcAft>
                          <a:spcPts val="0"/>
                        </a:spcAft>
                        <a:buClr>
                          <a:srgbClr val="000000"/>
                        </a:buClr>
                        <a:buSzPts val="1300"/>
                        <a:buFont typeface="Arial"/>
                        <a:buNone/>
                      </a:pPr>
                      <a:r>
                        <a:rPr b="1" i="0" lang="en-US" sz="1300" u="none" cap="none" strike="noStrike">
                          <a:solidFill>
                            <a:srgbClr val="000000"/>
                          </a:solidFill>
                          <a:latin typeface="Arial"/>
                          <a:ea typeface="Arial"/>
                          <a:cs typeface="Arial"/>
                          <a:sym typeface="Arial"/>
                        </a:rPr>
                        <a:t>Monthly Points</a:t>
                      </a:r>
                      <a:endParaRPr b="0" i="0" sz="1900" u="none" cap="none" strike="noStrike">
                        <a:latin typeface="Arial"/>
                        <a:ea typeface="Arial"/>
                        <a:cs typeface="Arial"/>
                        <a:sym typeface="Arial"/>
                      </a:endParaRPr>
                    </a:p>
                  </a:txBody>
                  <a:tcPr marT="10300" marB="0" marR="10300" marL="123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300"/>
                        <a:buFont typeface="Arial"/>
                        <a:buNone/>
                      </a:pPr>
                      <a:r>
                        <a:rPr b="0" i="0" lang="en-US" sz="1300" u="none" cap="none" strike="noStrike">
                          <a:solidFill>
                            <a:srgbClr val="000000"/>
                          </a:solidFill>
                          <a:latin typeface="Arial"/>
                          <a:ea typeface="Arial"/>
                          <a:cs typeface="Arial"/>
                          <a:sym typeface="Arial"/>
                        </a:rPr>
                        <a:t>25</a:t>
                      </a:r>
                      <a:endParaRPr b="0" i="0" sz="1900" u="none" cap="none" strike="noStrike">
                        <a:latin typeface="Arial"/>
                        <a:ea typeface="Arial"/>
                        <a:cs typeface="Arial"/>
                        <a:sym typeface="Arial"/>
                      </a:endParaRPr>
                    </a:p>
                  </a:txBody>
                  <a:tcPr marT="10300" marB="0" marR="10300" marL="103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0" i="0" lang="en-US" sz="1300" u="none" cap="none" strike="noStrike">
                          <a:solidFill>
                            <a:srgbClr val="000000"/>
                          </a:solidFill>
                          <a:latin typeface="Arial"/>
                          <a:ea typeface="Arial"/>
                          <a:cs typeface="Arial"/>
                          <a:sym typeface="Arial"/>
                        </a:rPr>
                        <a:t>✔️ Unlimited</a:t>
                      </a:r>
                      <a:endParaRPr b="0" i="0" sz="1900" u="none" cap="none" strike="noStrike">
                        <a:latin typeface="Arial"/>
                        <a:ea typeface="Arial"/>
                        <a:cs typeface="Arial"/>
                        <a:sym typeface="Arial"/>
                      </a:endParaRPr>
                    </a:p>
                  </a:txBody>
                  <a:tcPr marT="10300" marB="0" marR="10300" marL="3707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59875">
                <a:tc>
                  <a:txBody>
                    <a:bodyPr/>
                    <a:lstStyle/>
                    <a:p>
                      <a:pPr indent="0" lvl="0" marL="0" marR="0" rtl="0" algn="l">
                        <a:spcBef>
                          <a:spcPts val="0"/>
                        </a:spcBef>
                        <a:spcAft>
                          <a:spcPts val="0"/>
                        </a:spcAft>
                        <a:buClr>
                          <a:srgbClr val="000000"/>
                        </a:buClr>
                        <a:buSzPts val="1300"/>
                        <a:buFont typeface="Arial"/>
                        <a:buNone/>
                      </a:pPr>
                      <a:r>
                        <a:rPr b="1" i="0" lang="en-US" sz="1300" u="none" cap="none" strike="noStrike">
                          <a:solidFill>
                            <a:srgbClr val="000000"/>
                          </a:solidFill>
                          <a:latin typeface="Arial"/>
                          <a:ea typeface="Arial"/>
                          <a:cs typeface="Arial"/>
                          <a:sym typeface="Arial"/>
                        </a:rPr>
                        <a:t>Custom Tasks</a:t>
                      </a:r>
                      <a:endParaRPr b="0" i="0" sz="1900" u="none" cap="none" strike="noStrike">
                        <a:latin typeface="Arial"/>
                        <a:ea typeface="Arial"/>
                        <a:cs typeface="Arial"/>
                        <a:sym typeface="Arial"/>
                      </a:endParaRPr>
                    </a:p>
                  </a:txBody>
                  <a:tcPr marT="10300" marB="0" marR="10300" marL="123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300"/>
                        <a:buFont typeface="Arial"/>
                        <a:buNone/>
                      </a:pPr>
                      <a:r>
                        <a:rPr b="0" i="0" lang="en-US" sz="1300" u="none" cap="none" strike="noStrike">
                          <a:solidFill>
                            <a:srgbClr val="000000"/>
                          </a:solidFill>
                          <a:latin typeface="Arial"/>
                          <a:ea typeface="Arial"/>
                          <a:cs typeface="Arial"/>
                          <a:sym typeface="Arial"/>
                        </a:rPr>
                        <a:t>5</a:t>
                      </a:r>
                      <a:endParaRPr b="0" i="0" sz="1900" u="none" cap="none" strike="noStrike">
                        <a:latin typeface="Arial"/>
                        <a:ea typeface="Arial"/>
                        <a:cs typeface="Arial"/>
                        <a:sym typeface="Arial"/>
                      </a:endParaRPr>
                    </a:p>
                  </a:txBody>
                  <a:tcPr marT="10300" marB="0" marR="10300" marL="103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0" i="0" lang="en-US" sz="1300" u="none" cap="none" strike="noStrike">
                          <a:solidFill>
                            <a:srgbClr val="000000"/>
                          </a:solidFill>
                          <a:latin typeface="Arial"/>
                          <a:ea typeface="Arial"/>
                          <a:cs typeface="Arial"/>
                          <a:sym typeface="Arial"/>
                        </a:rPr>
                        <a:t>✔️ Unlimited</a:t>
                      </a:r>
                      <a:endParaRPr b="0" i="0" sz="1900" u="none" cap="none" strike="noStrike">
                        <a:latin typeface="Arial"/>
                        <a:ea typeface="Arial"/>
                        <a:cs typeface="Arial"/>
                        <a:sym typeface="Arial"/>
                      </a:endParaRPr>
                    </a:p>
                  </a:txBody>
                  <a:tcPr marT="10300" marB="0" marR="10300" marL="3707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59875">
                <a:tc>
                  <a:txBody>
                    <a:bodyPr/>
                    <a:lstStyle/>
                    <a:p>
                      <a:pPr indent="0" lvl="0" marL="0" marR="0" rtl="0" algn="l">
                        <a:spcBef>
                          <a:spcPts val="0"/>
                        </a:spcBef>
                        <a:spcAft>
                          <a:spcPts val="0"/>
                        </a:spcAft>
                        <a:buClr>
                          <a:srgbClr val="000000"/>
                        </a:buClr>
                        <a:buSzPts val="1300"/>
                        <a:buFont typeface="Arial"/>
                        <a:buNone/>
                      </a:pPr>
                      <a:r>
                        <a:rPr b="1" i="0" lang="en-US" sz="1300" u="none" cap="none" strike="noStrike">
                          <a:solidFill>
                            <a:srgbClr val="000000"/>
                          </a:solidFill>
                          <a:latin typeface="Arial"/>
                          <a:ea typeface="Arial"/>
                          <a:cs typeface="Arial"/>
                          <a:sym typeface="Arial"/>
                        </a:rPr>
                        <a:t>Kitty Mood</a:t>
                      </a:r>
                      <a:endParaRPr b="0" i="0" sz="1900" u="none" cap="none" strike="noStrike">
                        <a:latin typeface="Arial"/>
                        <a:ea typeface="Arial"/>
                        <a:cs typeface="Arial"/>
                        <a:sym typeface="Arial"/>
                      </a:endParaRPr>
                    </a:p>
                  </a:txBody>
                  <a:tcPr marT="10300" marB="0" marR="10300" marL="123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300"/>
                        <a:buFont typeface="Arial"/>
                        <a:buNone/>
                      </a:pPr>
                      <a:r>
                        <a:rPr b="0" i="0" lang="en-US" sz="1300" u="none" cap="none" strike="noStrike">
                          <a:solidFill>
                            <a:srgbClr val="000000"/>
                          </a:solidFill>
                          <a:latin typeface="Arial"/>
                          <a:ea typeface="Arial"/>
                          <a:cs typeface="Arial"/>
                          <a:sym typeface="Arial"/>
                        </a:rPr>
                        <a:t>✔️ Yes</a:t>
                      </a:r>
                      <a:endParaRPr b="0" i="0" sz="1900" u="none" cap="none" strike="noStrike">
                        <a:latin typeface="Arial"/>
                        <a:ea typeface="Arial"/>
                        <a:cs typeface="Arial"/>
                        <a:sym typeface="Arial"/>
                      </a:endParaRPr>
                    </a:p>
                  </a:txBody>
                  <a:tcPr marT="10300" marB="0" marR="10300" marL="103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0" i="0" lang="en-US" sz="1300" u="none" cap="none" strike="noStrike">
                          <a:solidFill>
                            <a:srgbClr val="000000"/>
                          </a:solidFill>
                          <a:latin typeface="Arial"/>
                          <a:ea typeface="Arial"/>
                          <a:cs typeface="Arial"/>
                          <a:sym typeface="Arial"/>
                        </a:rPr>
                        <a:t>✔️ Yes</a:t>
                      </a:r>
                      <a:endParaRPr b="0" i="0" sz="1900" u="none" cap="none" strike="noStrike">
                        <a:latin typeface="Arial"/>
                        <a:ea typeface="Arial"/>
                        <a:cs typeface="Arial"/>
                        <a:sym typeface="Arial"/>
                      </a:endParaRPr>
                    </a:p>
                  </a:txBody>
                  <a:tcPr marT="10300" marB="0" marR="10300" marL="3707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59875">
                <a:tc>
                  <a:txBody>
                    <a:bodyPr/>
                    <a:lstStyle/>
                    <a:p>
                      <a:pPr indent="0" lvl="0" marL="0" marR="0" rtl="0" algn="l">
                        <a:spcBef>
                          <a:spcPts val="0"/>
                        </a:spcBef>
                        <a:spcAft>
                          <a:spcPts val="0"/>
                        </a:spcAft>
                        <a:buClr>
                          <a:srgbClr val="000000"/>
                        </a:buClr>
                        <a:buSzPts val="1300"/>
                        <a:buFont typeface="Arial"/>
                        <a:buNone/>
                      </a:pPr>
                      <a:r>
                        <a:rPr b="1" i="0" lang="en-US" sz="1300" u="none" cap="none" strike="noStrike">
                          <a:solidFill>
                            <a:srgbClr val="000000"/>
                          </a:solidFill>
                          <a:latin typeface="Arial"/>
                          <a:ea typeface="Arial"/>
                          <a:cs typeface="Arial"/>
                          <a:sym typeface="Arial"/>
                        </a:rPr>
                        <a:t>Leaderboard</a:t>
                      </a:r>
                      <a:endParaRPr b="0" i="0" sz="1900" u="none" cap="none" strike="noStrike">
                        <a:latin typeface="Arial"/>
                        <a:ea typeface="Arial"/>
                        <a:cs typeface="Arial"/>
                        <a:sym typeface="Arial"/>
                      </a:endParaRPr>
                    </a:p>
                  </a:txBody>
                  <a:tcPr marT="10300" marB="0" marR="10300" marL="123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300"/>
                        <a:buFont typeface="Arial"/>
                        <a:buNone/>
                      </a:pPr>
                      <a:r>
                        <a:rPr b="0" i="0" lang="en-US" sz="1300" u="none" cap="none" strike="noStrike">
                          <a:solidFill>
                            <a:srgbClr val="000000"/>
                          </a:solidFill>
                          <a:latin typeface="Arial"/>
                          <a:ea typeface="Arial"/>
                          <a:cs typeface="Arial"/>
                          <a:sym typeface="Arial"/>
                        </a:rPr>
                        <a:t>✔️ Yes</a:t>
                      </a:r>
                      <a:endParaRPr b="0" i="0" sz="1900" u="none" cap="none" strike="noStrike">
                        <a:latin typeface="Arial"/>
                        <a:ea typeface="Arial"/>
                        <a:cs typeface="Arial"/>
                        <a:sym typeface="Arial"/>
                      </a:endParaRPr>
                    </a:p>
                  </a:txBody>
                  <a:tcPr marT="10300" marB="0" marR="10300" marL="103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0" i="0" lang="en-US" sz="1300" u="none" cap="none" strike="noStrike">
                          <a:solidFill>
                            <a:srgbClr val="000000"/>
                          </a:solidFill>
                          <a:latin typeface="Arial"/>
                          <a:ea typeface="Arial"/>
                          <a:cs typeface="Arial"/>
                          <a:sym typeface="Arial"/>
                        </a:rPr>
                        <a:t>✔️ Yes</a:t>
                      </a:r>
                      <a:endParaRPr b="0" i="0" sz="1900" u="none" cap="none" strike="noStrike">
                        <a:latin typeface="Arial"/>
                        <a:ea typeface="Arial"/>
                        <a:cs typeface="Arial"/>
                        <a:sym typeface="Arial"/>
                      </a:endParaRPr>
                    </a:p>
                  </a:txBody>
                  <a:tcPr marT="10300" marB="0" marR="10300" marL="3707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59875">
                <a:tc>
                  <a:txBody>
                    <a:bodyPr/>
                    <a:lstStyle/>
                    <a:p>
                      <a:pPr indent="0" lvl="0" marL="0" marR="0" rtl="0" algn="l">
                        <a:spcBef>
                          <a:spcPts val="0"/>
                        </a:spcBef>
                        <a:spcAft>
                          <a:spcPts val="0"/>
                        </a:spcAft>
                        <a:buClr>
                          <a:srgbClr val="000000"/>
                        </a:buClr>
                        <a:buSzPts val="1300"/>
                        <a:buFont typeface="Arial"/>
                        <a:buNone/>
                      </a:pPr>
                      <a:r>
                        <a:rPr b="1" i="0" lang="en-US" sz="1300" u="none" cap="none" strike="noStrike">
                          <a:solidFill>
                            <a:srgbClr val="000000"/>
                          </a:solidFill>
                          <a:latin typeface="Arial"/>
                          <a:ea typeface="Arial"/>
                          <a:cs typeface="Arial"/>
                          <a:sym typeface="Arial"/>
                        </a:rPr>
                        <a:t>Service Period</a:t>
                      </a:r>
                      <a:endParaRPr b="0" i="0" sz="1900" u="none" cap="none" strike="noStrike">
                        <a:latin typeface="Arial"/>
                        <a:ea typeface="Arial"/>
                        <a:cs typeface="Arial"/>
                        <a:sym typeface="Arial"/>
                      </a:endParaRPr>
                    </a:p>
                  </a:txBody>
                  <a:tcPr marT="10300" marB="0" marR="10300" marL="123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BE2D5"/>
                    </a:solidFill>
                  </a:tcPr>
                </a:tc>
                <a:tc>
                  <a:txBody>
                    <a:bodyPr/>
                    <a:lstStyle/>
                    <a:p>
                      <a:pPr indent="0" lvl="0" marL="0" marR="0" rtl="0" algn="ctr">
                        <a:spcBef>
                          <a:spcPts val="0"/>
                        </a:spcBef>
                        <a:spcAft>
                          <a:spcPts val="0"/>
                        </a:spcAft>
                        <a:buClr>
                          <a:srgbClr val="000000"/>
                        </a:buClr>
                        <a:buSzPts val="1300"/>
                        <a:buFont typeface="Arial"/>
                        <a:buNone/>
                      </a:pPr>
                      <a:r>
                        <a:rPr b="1" i="0" lang="en-US" sz="1300" u="none" cap="none" strike="noStrike">
                          <a:solidFill>
                            <a:srgbClr val="000000"/>
                          </a:solidFill>
                          <a:latin typeface="Arial"/>
                          <a:ea typeface="Arial"/>
                          <a:cs typeface="Arial"/>
                          <a:sym typeface="Arial"/>
                        </a:rPr>
                        <a:t>1-month free trial</a:t>
                      </a:r>
                      <a:endParaRPr b="0" i="0" sz="1900" u="none" cap="none" strike="noStrike">
                        <a:latin typeface="Arial"/>
                        <a:ea typeface="Arial"/>
                        <a:cs typeface="Arial"/>
                        <a:sym typeface="Arial"/>
                      </a:endParaRPr>
                    </a:p>
                  </a:txBody>
                  <a:tcPr marT="10300" marB="0" marR="10300" marL="103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BE2D5"/>
                    </a:solidFill>
                  </a:tcPr>
                </a:tc>
                <a:tc>
                  <a:txBody>
                    <a:bodyPr/>
                    <a:lstStyle/>
                    <a:p>
                      <a:pPr indent="0" lvl="0" marL="0" marR="0" rtl="0" algn="l">
                        <a:spcBef>
                          <a:spcPts val="0"/>
                        </a:spcBef>
                        <a:spcAft>
                          <a:spcPts val="0"/>
                        </a:spcAft>
                        <a:buClr>
                          <a:srgbClr val="000000"/>
                        </a:buClr>
                        <a:buSzPts val="1300"/>
                        <a:buFont typeface="Arial"/>
                        <a:buNone/>
                      </a:pPr>
                      <a:r>
                        <a:rPr b="1" i="0" lang="en-US" sz="1300" u="none" cap="none" strike="noStrike">
                          <a:solidFill>
                            <a:srgbClr val="000000"/>
                          </a:solidFill>
                          <a:latin typeface="Arial"/>
                          <a:ea typeface="Arial"/>
                          <a:cs typeface="Arial"/>
                          <a:sym typeface="Arial"/>
                        </a:rPr>
                        <a:t>✔️ Unlimited</a:t>
                      </a:r>
                      <a:endParaRPr b="0" i="0" sz="1900" u="none" cap="none" strike="noStrike">
                        <a:latin typeface="Arial"/>
                        <a:ea typeface="Arial"/>
                        <a:cs typeface="Arial"/>
                        <a:sym typeface="Arial"/>
                      </a:endParaRPr>
                    </a:p>
                  </a:txBody>
                  <a:tcPr marT="10300" marB="0" marR="10300" marL="3707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BE2D5"/>
                    </a:solidFill>
                  </a:tcPr>
                </a:tc>
              </a:tr>
              <a:tr h="259875">
                <a:tc>
                  <a:txBody>
                    <a:bodyPr/>
                    <a:lstStyle/>
                    <a:p>
                      <a:pPr indent="0" lvl="0" marL="0" marR="0" rtl="0" algn="l">
                        <a:spcBef>
                          <a:spcPts val="0"/>
                        </a:spcBef>
                        <a:spcAft>
                          <a:spcPts val="0"/>
                        </a:spcAft>
                        <a:buClr>
                          <a:srgbClr val="000000"/>
                        </a:buClr>
                        <a:buSzPts val="1300"/>
                        <a:buFont typeface="Arial"/>
                        <a:buNone/>
                      </a:pPr>
                      <a:r>
                        <a:rPr b="1" i="0" lang="en-US" sz="1300" u="none" cap="none" strike="noStrike">
                          <a:solidFill>
                            <a:srgbClr val="000000"/>
                          </a:solidFill>
                          <a:latin typeface="Arial"/>
                          <a:ea typeface="Arial"/>
                          <a:cs typeface="Arial"/>
                          <a:sym typeface="Arial"/>
                        </a:rPr>
                        <a:t>Full Calendar</a:t>
                      </a:r>
                      <a:endParaRPr b="0" i="0" sz="1900" u="none" cap="none" strike="noStrike">
                        <a:latin typeface="Arial"/>
                        <a:ea typeface="Arial"/>
                        <a:cs typeface="Arial"/>
                        <a:sym typeface="Arial"/>
                      </a:endParaRPr>
                    </a:p>
                  </a:txBody>
                  <a:tcPr marT="10300" marB="0" marR="10300" marL="123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300"/>
                        <a:buFont typeface="Arial"/>
                        <a:buNone/>
                      </a:pPr>
                      <a:r>
                        <a:rPr b="0" i="0" lang="en-US" sz="1300" u="none" cap="none" strike="noStrike">
                          <a:solidFill>
                            <a:srgbClr val="000000"/>
                          </a:solidFill>
                          <a:latin typeface="Arial"/>
                          <a:ea typeface="Arial"/>
                          <a:cs typeface="Arial"/>
                          <a:sym typeface="Arial"/>
                        </a:rPr>
                        <a:t>Limited access</a:t>
                      </a:r>
                      <a:endParaRPr b="0" i="0" sz="1900" u="none" cap="none" strike="noStrike">
                        <a:latin typeface="Arial"/>
                        <a:ea typeface="Arial"/>
                        <a:cs typeface="Arial"/>
                        <a:sym typeface="Arial"/>
                      </a:endParaRPr>
                    </a:p>
                  </a:txBody>
                  <a:tcPr marT="10300" marB="0" marR="10300" marL="103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0" i="0" lang="en-US" sz="1300" u="none" cap="none" strike="noStrike">
                          <a:solidFill>
                            <a:srgbClr val="000000"/>
                          </a:solidFill>
                          <a:latin typeface="Arial"/>
                          <a:ea typeface="Arial"/>
                          <a:cs typeface="Arial"/>
                          <a:sym typeface="Arial"/>
                        </a:rPr>
                        <a:t>✔️ Full access</a:t>
                      </a:r>
                      <a:endParaRPr b="0" i="0" sz="1900" u="none" cap="none" strike="noStrike">
                        <a:latin typeface="Arial"/>
                        <a:ea typeface="Arial"/>
                        <a:cs typeface="Arial"/>
                        <a:sym typeface="Arial"/>
                      </a:endParaRPr>
                    </a:p>
                  </a:txBody>
                  <a:tcPr marT="10300" marB="0" marR="10300" marL="3707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59875">
                <a:tc>
                  <a:txBody>
                    <a:bodyPr/>
                    <a:lstStyle/>
                    <a:p>
                      <a:pPr indent="0" lvl="0" marL="0" marR="0" rtl="0" algn="l">
                        <a:spcBef>
                          <a:spcPts val="0"/>
                        </a:spcBef>
                        <a:spcAft>
                          <a:spcPts val="0"/>
                        </a:spcAft>
                        <a:buClr>
                          <a:srgbClr val="000000"/>
                        </a:buClr>
                        <a:buSzPts val="1300"/>
                        <a:buFont typeface="Arial"/>
                        <a:buNone/>
                      </a:pPr>
                      <a:r>
                        <a:rPr b="1" i="0" lang="en-US" sz="1300" u="none" cap="none" strike="noStrike">
                          <a:solidFill>
                            <a:srgbClr val="000000"/>
                          </a:solidFill>
                          <a:latin typeface="Arial"/>
                          <a:ea typeface="Arial"/>
                          <a:cs typeface="Arial"/>
                          <a:sym typeface="Arial"/>
                        </a:rPr>
                        <a:t>Daily Planner</a:t>
                      </a:r>
                      <a:endParaRPr b="0" i="0" sz="1900" u="none" cap="none" strike="noStrike">
                        <a:latin typeface="Arial"/>
                        <a:ea typeface="Arial"/>
                        <a:cs typeface="Arial"/>
                        <a:sym typeface="Arial"/>
                      </a:endParaRPr>
                    </a:p>
                  </a:txBody>
                  <a:tcPr marT="10300" marB="0" marR="10300" marL="123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300"/>
                        <a:buFont typeface="Arial"/>
                        <a:buNone/>
                      </a:pPr>
                      <a:r>
                        <a:rPr b="0" i="0" lang="en-US" sz="1300" u="none" cap="none" strike="noStrike">
                          <a:solidFill>
                            <a:srgbClr val="000000"/>
                          </a:solidFill>
                          <a:latin typeface="Arial"/>
                          <a:ea typeface="Arial"/>
                          <a:cs typeface="Arial"/>
                          <a:sym typeface="Arial"/>
                        </a:rPr>
                        <a:t>Limited access</a:t>
                      </a:r>
                      <a:endParaRPr b="0" i="0" sz="1900" u="none" cap="none" strike="noStrike">
                        <a:latin typeface="Arial"/>
                        <a:ea typeface="Arial"/>
                        <a:cs typeface="Arial"/>
                        <a:sym typeface="Arial"/>
                      </a:endParaRPr>
                    </a:p>
                  </a:txBody>
                  <a:tcPr marT="10300" marB="0" marR="10300" marL="103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0" i="0" lang="en-US" sz="1300" u="none" cap="none" strike="noStrike">
                          <a:solidFill>
                            <a:srgbClr val="000000"/>
                          </a:solidFill>
                          <a:latin typeface="Arial"/>
                          <a:ea typeface="Arial"/>
                          <a:cs typeface="Arial"/>
                          <a:sym typeface="Arial"/>
                        </a:rPr>
                        <a:t>✔️ Full access</a:t>
                      </a:r>
                      <a:endParaRPr b="0" i="0" sz="1900" u="none" cap="none" strike="noStrike">
                        <a:latin typeface="Arial"/>
                        <a:ea typeface="Arial"/>
                        <a:cs typeface="Arial"/>
                        <a:sym typeface="Arial"/>
                      </a:endParaRPr>
                    </a:p>
                  </a:txBody>
                  <a:tcPr marT="10300" marB="0" marR="10300" marL="3707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59875">
                <a:tc>
                  <a:txBody>
                    <a:bodyPr/>
                    <a:lstStyle/>
                    <a:p>
                      <a:pPr indent="0" lvl="0" marL="0" marR="0" rtl="0" algn="l">
                        <a:spcBef>
                          <a:spcPts val="0"/>
                        </a:spcBef>
                        <a:spcAft>
                          <a:spcPts val="0"/>
                        </a:spcAft>
                        <a:buClr>
                          <a:srgbClr val="000000"/>
                        </a:buClr>
                        <a:buSzPts val="1300"/>
                        <a:buFont typeface="Arial"/>
                        <a:buNone/>
                      </a:pPr>
                      <a:r>
                        <a:rPr b="1" i="0" lang="en-US" sz="1300" u="none" cap="none" strike="noStrike">
                          <a:solidFill>
                            <a:srgbClr val="000000"/>
                          </a:solidFill>
                          <a:latin typeface="Arial"/>
                          <a:ea typeface="Arial"/>
                          <a:cs typeface="Arial"/>
                          <a:sym typeface="Arial"/>
                        </a:rPr>
                        <a:t>Habit Tracking</a:t>
                      </a:r>
                      <a:endParaRPr b="0" i="0" sz="1900" u="none" cap="none" strike="noStrike">
                        <a:latin typeface="Arial"/>
                        <a:ea typeface="Arial"/>
                        <a:cs typeface="Arial"/>
                        <a:sym typeface="Arial"/>
                      </a:endParaRPr>
                    </a:p>
                  </a:txBody>
                  <a:tcPr marT="10300" marB="0" marR="10300" marL="123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300"/>
                        <a:buFont typeface="Arial"/>
                        <a:buNone/>
                      </a:pPr>
                      <a:r>
                        <a:rPr b="0" i="0" lang="en-US" sz="1300" u="none" cap="none" strike="noStrike">
                          <a:solidFill>
                            <a:srgbClr val="000000"/>
                          </a:solidFill>
                          <a:latin typeface="Arial"/>
                          <a:ea typeface="Arial"/>
                          <a:cs typeface="Arial"/>
                          <a:sym typeface="Arial"/>
                        </a:rPr>
                        <a:t>Limited access</a:t>
                      </a:r>
                      <a:endParaRPr b="0" i="0" sz="1900" u="none" cap="none" strike="noStrike">
                        <a:latin typeface="Arial"/>
                        <a:ea typeface="Arial"/>
                        <a:cs typeface="Arial"/>
                        <a:sym typeface="Arial"/>
                      </a:endParaRPr>
                    </a:p>
                  </a:txBody>
                  <a:tcPr marT="10300" marB="0" marR="10300" marL="103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0" i="0" lang="en-US" sz="1300" u="none" cap="none" strike="noStrike">
                          <a:solidFill>
                            <a:srgbClr val="000000"/>
                          </a:solidFill>
                          <a:latin typeface="Arial"/>
                          <a:ea typeface="Arial"/>
                          <a:cs typeface="Arial"/>
                          <a:sym typeface="Arial"/>
                        </a:rPr>
                        <a:t>✔️ Full access</a:t>
                      </a:r>
                      <a:endParaRPr b="0" i="0" sz="1900" u="none" cap="none" strike="noStrike">
                        <a:latin typeface="Arial"/>
                        <a:ea typeface="Arial"/>
                        <a:cs typeface="Arial"/>
                        <a:sym typeface="Arial"/>
                      </a:endParaRPr>
                    </a:p>
                  </a:txBody>
                  <a:tcPr marT="10300" marB="0" marR="10300" marL="3707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59875">
                <a:tc>
                  <a:txBody>
                    <a:bodyPr/>
                    <a:lstStyle/>
                    <a:p>
                      <a:pPr indent="0" lvl="0" marL="0" marR="0" rtl="0" algn="l">
                        <a:spcBef>
                          <a:spcPts val="0"/>
                        </a:spcBef>
                        <a:spcAft>
                          <a:spcPts val="0"/>
                        </a:spcAft>
                        <a:buClr>
                          <a:srgbClr val="000000"/>
                        </a:buClr>
                        <a:buSzPts val="1300"/>
                        <a:buFont typeface="Arial"/>
                        <a:buNone/>
                      </a:pPr>
                      <a:r>
                        <a:rPr b="1" i="0" lang="en-US" sz="1300" u="none" cap="none" strike="noStrike">
                          <a:solidFill>
                            <a:srgbClr val="000000"/>
                          </a:solidFill>
                          <a:latin typeface="Arial"/>
                          <a:ea typeface="Arial"/>
                          <a:cs typeface="Arial"/>
                          <a:sym typeface="Arial"/>
                        </a:rPr>
                        <a:t>Customize Settings</a:t>
                      </a:r>
                      <a:endParaRPr b="0" i="0" sz="1900" u="none" cap="none" strike="noStrike">
                        <a:latin typeface="Arial"/>
                        <a:ea typeface="Arial"/>
                        <a:cs typeface="Arial"/>
                        <a:sym typeface="Arial"/>
                      </a:endParaRPr>
                    </a:p>
                  </a:txBody>
                  <a:tcPr marT="10300" marB="0" marR="10300" marL="123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300"/>
                        <a:buFont typeface="Arial"/>
                        <a:buNone/>
                      </a:pPr>
                      <a:r>
                        <a:rPr b="0" i="0" lang="en-US" sz="1300" u="none" cap="none" strike="noStrike">
                          <a:solidFill>
                            <a:srgbClr val="000000"/>
                          </a:solidFill>
                          <a:latin typeface="Arial"/>
                          <a:ea typeface="Arial"/>
                          <a:cs typeface="Arial"/>
                          <a:sym typeface="Arial"/>
                        </a:rPr>
                        <a:t>Limited access</a:t>
                      </a:r>
                      <a:endParaRPr b="0" i="0" sz="1900" u="none" cap="none" strike="noStrike">
                        <a:latin typeface="Arial"/>
                        <a:ea typeface="Arial"/>
                        <a:cs typeface="Arial"/>
                        <a:sym typeface="Arial"/>
                      </a:endParaRPr>
                    </a:p>
                  </a:txBody>
                  <a:tcPr marT="10300" marB="0" marR="10300" marL="103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0" i="0" lang="en-US" sz="1300" u="none" cap="none" strike="noStrike">
                          <a:solidFill>
                            <a:srgbClr val="000000"/>
                          </a:solidFill>
                          <a:latin typeface="Arial"/>
                          <a:ea typeface="Arial"/>
                          <a:cs typeface="Arial"/>
                          <a:sym typeface="Arial"/>
                        </a:rPr>
                        <a:t>✔️ Full access</a:t>
                      </a:r>
                      <a:endParaRPr b="0" i="0" sz="1900" u="none" cap="none" strike="noStrike">
                        <a:latin typeface="Arial"/>
                        <a:ea typeface="Arial"/>
                        <a:cs typeface="Arial"/>
                        <a:sym typeface="Arial"/>
                      </a:endParaRPr>
                    </a:p>
                  </a:txBody>
                  <a:tcPr marT="10300" marB="0" marR="10300" marL="3707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59875">
                <a:tc>
                  <a:txBody>
                    <a:bodyPr/>
                    <a:lstStyle/>
                    <a:p>
                      <a:pPr indent="0" lvl="0" marL="0" marR="0" rtl="0" algn="l">
                        <a:spcBef>
                          <a:spcPts val="0"/>
                        </a:spcBef>
                        <a:spcAft>
                          <a:spcPts val="0"/>
                        </a:spcAft>
                        <a:buClr>
                          <a:srgbClr val="000000"/>
                        </a:buClr>
                        <a:buSzPts val="1300"/>
                        <a:buFont typeface="Arial"/>
                        <a:buNone/>
                      </a:pPr>
                      <a:r>
                        <a:rPr b="1" i="0" lang="en-US" sz="1300" u="none" cap="none" strike="noStrike">
                          <a:solidFill>
                            <a:srgbClr val="000000"/>
                          </a:solidFill>
                          <a:latin typeface="Arial"/>
                          <a:ea typeface="Arial"/>
                          <a:cs typeface="Arial"/>
                          <a:sym typeface="Arial"/>
                        </a:rPr>
                        <a:t>App Streak</a:t>
                      </a:r>
                      <a:endParaRPr b="0" i="0" sz="1900" u="none" cap="none" strike="noStrike">
                        <a:latin typeface="Arial"/>
                        <a:ea typeface="Arial"/>
                        <a:cs typeface="Arial"/>
                        <a:sym typeface="Arial"/>
                      </a:endParaRPr>
                    </a:p>
                  </a:txBody>
                  <a:tcPr marT="10300" marB="0" marR="10300" marL="123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300"/>
                        <a:buFont typeface="Arial"/>
                        <a:buNone/>
                      </a:pPr>
                      <a:r>
                        <a:rPr b="0" i="0" lang="en-US" sz="1300" u="none" cap="none" strike="noStrike">
                          <a:solidFill>
                            <a:srgbClr val="000000"/>
                          </a:solidFill>
                          <a:latin typeface="Arial"/>
                          <a:ea typeface="Arial"/>
                          <a:cs typeface="Arial"/>
                          <a:sym typeface="Arial"/>
                        </a:rPr>
                        <a:t>Limited access</a:t>
                      </a:r>
                      <a:endParaRPr b="0" i="0" sz="1900" u="none" cap="none" strike="noStrike">
                        <a:latin typeface="Arial"/>
                        <a:ea typeface="Arial"/>
                        <a:cs typeface="Arial"/>
                        <a:sym typeface="Arial"/>
                      </a:endParaRPr>
                    </a:p>
                  </a:txBody>
                  <a:tcPr marT="10300" marB="0" marR="10300" marL="103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0" i="0" lang="en-US" sz="1300" u="none" cap="none" strike="noStrike">
                          <a:solidFill>
                            <a:srgbClr val="000000"/>
                          </a:solidFill>
                          <a:latin typeface="Arial"/>
                          <a:ea typeface="Arial"/>
                          <a:cs typeface="Arial"/>
                          <a:sym typeface="Arial"/>
                        </a:rPr>
                        <a:t>✔️ Full access</a:t>
                      </a:r>
                      <a:endParaRPr b="0" i="0" sz="1900" u="none" cap="none" strike="noStrike">
                        <a:latin typeface="Arial"/>
                        <a:ea typeface="Arial"/>
                        <a:cs typeface="Arial"/>
                        <a:sym typeface="Arial"/>
                      </a:endParaRPr>
                    </a:p>
                  </a:txBody>
                  <a:tcPr marT="10300" marB="0" marR="10300" marL="3707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59875">
                <a:tc>
                  <a:txBody>
                    <a:bodyPr/>
                    <a:lstStyle/>
                    <a:p>
                      <a:pPr indent="0" lvl="0" marL="0" marR="0" rtl="0" algn="l">
                        <a:spcBef>
                          <a:spcPts val="0"/>
                        </a:spcBef>
                        <a:spcAft>
                          <a:spcPts val="0"/>
                        </a:spcAft>
                        <a:buClr>
                          <a:srgbClr val="000000"/>
                        </a:buClr>
                        <a:buSzPts val="1300"/>
                        <a:buFont typeface="Arial"/>
                        <a:buNone/>
                      </a:pPr>
                      <a:r>
                        <a:rPr b="1" i="0" lang="en-US" sz="1300" u="none" cap="none" strike="noStrike">
                          <a:solidFill>
                            <a:srgbClr val="000000"/>
                          </a:solidFill>
                          <a:latin typeface="Arial"/>
                          <a:ea typeface="Arial"/>
                          <a:cs typeface="Arial"/>
                          <a:sym typeface="Arial"/>
                        </a:rPr>
                        <a:t>Cross-Device Sync</a:t>
                      </a:r>
                      <a:endParaRPr b="0" i="0" sz="1900" u="none" cap="none" strike="noStrike">
                        <a:latin typeface="Arial"/>
                        <a:ea typeface="Arial"/>
                        <a:cs typeface="Arial"/>
                        <a:sym typeface="Arial"/>
                      </a:endParaRPr>
                    </a:p>
                  </a:txBody>
                  <a:tcPr marT="10300" marB="0" marR="10300" marL="123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300"/>
                        <a:buFont typeface="Arial"/>
                        <a:buNone/>
                      </a:pPr>
                      <a:r>
                        <a:rPr b="0" i="0" lang="en-US" sz="1300" u="none" cap="none" strike="noStrike">
                          <a:solidFill>
                            <a:srgbClr val="000000"/>
                          </a:solidFill>
                          <a:latin typeface="Arial"/>
                          <a:ea typeface="Arial"/>
                          <a:cs typeface="Arial"/>
                          <a:sym typeface="Arial"/>
                        </a:rPr>
                        <a:t>1 device</a:t>
                      </a:r>
                      <a:endParaRPr b="0" i="0" sz="1900" u="none" cap="none" strike="noStrike">
                        <a:latin typeface="Arial"/>
                        <a:ea typeface="Arial"/>
                        <a:cs typeface="Arial"/>
                        <a:sym typeface="Arial"/>
                      </a:endParaRPr>
                    </a:p>
                  </a:txBody>
                  <a:tcPr marT="10300" marB="0" marR="10300" marL="103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0" i="0" lang="en-US" sz="1300" u="none" cap="none" strike="noStrike">
                          <a:solidFill>
                            <a:srgbClr val="000000"/>
                          </a:solidFill>
                          <a:latin typeface="Arial"/>
                          <a:ea typeface="Arial"/>
                          <a:cs typeface="Arial"/>
                          <a:sym typeface="Arial"/>
                        </a:rPr>
                        <a:t>Up to 6 devices</a:t>
                      </a:r>
                      <a:endParaRPr b="0" i="0" sz="1900" u="none" cap="none" strike="noStrike">
                        <a:latin typeface="Arial"/>
                        <a:ea typeface="Arial"/>
                        <a:cs typeface="Arial"/>
                        <a:sym typeface="Arial"/>
                      </a:endParaRPr>
                    </a:p>
                  </a:txBody>
                  <a:tcPr marT="10300" marB="0" marR="10300" marL="3707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59875">
                <a:tc>
                  <a:txBody>
                    <a:bodyPr/>
                    <a:lstStyle/>
                    <a:p>
                      <a:pPr indent="0" lvl="0" marL="0" marR="0" rtl="0" algn="l">
                        <a:spcBef>
                          <a:spcPts val="0"/>
                        </a:spcBef>
                        <a:spcAft>
                          <a:spcPts val="0"/>
                        </a:spcAft>
                        <a:buClr>
                          <a:srgbClr val="000000"/>
                        </a:buClr>
                        <a:buSzPts val="1300"/>
                        <a:buFont typeface="Arial"/>
                        <a:buNone/>
                      </a:pPr>
                      <a:r>
                        <a:rPr b="1" i="0" lang="en-US" sz="1300" u="none" cap="none" strike="noStrike">
                          <a:solidFill>
                            <a:srgbClr val="000000"/>
                          </a:solidFill>
                          <a:latin typeface="Arial"/>
                          <a:ea typeface="Arial"/>
                          <a:cs typeface="Arial"/>
                          <a:sym typeface="Arial"/>
                        </a:rPr>
                        <a:t>Streak Freeze</a:t>
                      </a:r>
                      <a:endParaRPr b="0" i="0" sz="1900" u="none" cap="none" strike="noStrike">
                        <a:latin typeface="Arial"/>
                        <a:ea typeface="Arial"/>
                        <a:cs typeface="Arial"/>
                        <a:sym typeface="Arial"/>
                      </a:endParaRPr>
                    </a:p>
                  </a:txBody>
                  <a:tcPr marT="10300" marB="0" marR="10300" marL="123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300"/>
                        <a:buFont typeface="Arial"/>
                        <a:buNone/>
                      </a:pPr>
                      <a:r>
                        <a:rPr b="0" i="0" lang="en-US" sz="1300" u="none" cap="none" strike="noStrike">
                          <a:solidFill>
                            <a:srgbClr val="000000"/>
                          </a:solidFill>
                          <a:latin typeface="Arial"/>
                          <a:ea typeface="Arial"/>
                          <a:cs typeface="Arial"/>
                          <a:sym typeface="Arial"/>
                        </a:rPr>
                        <a:t>❌</a:t>
                      </a:r>
                      <a:endParaRPr b="0" i="0" sz="1900" u="none" cap="none" strike="noStrike">
                        <a:latin typeface="Arial"/>
                        <a:ea typeface="Arial"/>
                        <a:cs typeface="Arial"/>
                        <a:sym typeface="Arial"/>
                      </a:endParaRPr>
                    </a:p>
                  </a:txBody>
                  <a:tcPr marT="10300" marB="0" marR="10300" marL="103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0" i="0" lang="en-US" sz="1300" u="none" cap="none" strike="noStrike">
                          <a:solidFill>
                            <a:srgbClr val="000000"/>
                          </a:solidFill>
                          <a:latin typeface="Arial"/>
                          <a:ea typeface="Arial"/>
                          <a:cs typeface="Arial"/>
                          <a:sym typeface="Arial"/>
                        </a:rPr>
                        <a:t>✔️ Yes</a:t>
                      </a:r>
                      <a:endParaRPr b="0" i="0" sz="1900" u="none" cap="none" strike="noStrike">
                        <a:latin typeface="Arial"/>
                        <a:ea typeface="Arial"/>
                        <a:cs typeface="Arial"/>
                        <a:sym typeface="Arial"/>
                      </a:endParaRPr>
                    </a:p>
                  </a:txBody>
                  <a:tcPr marT="10300" marB="0" marR="10300" marL="3707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59875">
                <a:tc>
                  <a:txBody>
                    <a:bodyPr/>
                    <a:lstStyle/>
                    <a:p>
                      <a:pPr indent="0" lvl="0" marL="0" marR="0" rtl="0" algn="l">
                        <a:spcBef>
                          <a:spcPts val="0"/>
                        </a:spcBef>
                        <a:spcAft>
                          <a:spcPts val="0"/>
                        </a:spcAft>
                        <a:buClr>
                          <a:srgbClr val="000000"/>
                        </a:buClr>
                        <a:buSzPts val="1300"/>
                        <a:buFont typeface="Arial"/>
                        <a:buNone/>
                      </a:pPr>
                      <a:r>
                        <a:rPr b="1" i="0" lang="en-US" sz="1300" u="none" cap="none" strike="noStrike">
                          <a:solidFill>
                            <a:srgbClr val="000000"/>
                          </a:solidFill>
                          <a:latin typeface="Arial"/>
                          <a:ea typeface="Arial"/>
                          <a:cs typeface="Arial"/>
                          <a:sym typeface="Arial"/>
                        </a:rPr>
                        <a:t>Refund Challenge Option</a:t>
                      </a:r>
                      <a:endParaRPr b="0" i="0" sz="1900" u="none" cap="none" strike="noStrike">
                        <a:latin typeface="Arial"/>
                        <a:ea typeface="Arial"/>
                        <a:cs typeface="Arial"/>
                        <a:sym typeface="Arial"/>
                      </a:endParaRPr>
                    </a:p>
                  </a:txBody>
                  <a:tcPr marT="10300" marB="0" marR="10300" marL="123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300"/>
                        <a:buFont typeface="Arial"/>
                        <a:buNone/>
                      </a:pPr>
                      <a:r>
                        <a:rPr b="0" i="0" lang="en-US" sz="1300" u="none" cap="none" strike="noStrike">
                          <a:solidFill>
                            <a:srgbClr val="000000"/>
                          </a:solidFill>
                          <a:latin typeface="Arial"/>
                          <a:ea typeface="Arial"/>
                          <a:cs typeface="Arial"/>
                          <a:sym typeface="Arial"/>
                        </a:rPr>
                        <a:t>❌</a:t>
                      </a:r>
                      <a:endParaRPr b="0" i="0" sz="1900" u="none" cap="none" strike="noStrike">
                        <a:latin typeface="Arial"/>
                        <a:ea typeface="Arial"/>
                        <a:cs typeface="Arial"/>
                        <a:sym typeface="Arial"/>
                      </a:endParaRPr>
                    </a:p>
                  </a:txBody>
                  <a:tcPr marT="10300" marB="0" marR="10300" marL="103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0" i="0" lang="en-US" sz="1300" u="none" cap="none" strike="noStrike">
                          <a:solidFill>
                            <a:srgbClr val="000000"/>
                          </a:solidFill>
                          <a:latin typeface="Arial"/>
                          <a:ea typeface="Arial"/>
                          <a:cs typeface="Arial"/>
                          <a:sym typeface="Arial"/>
                        </a:rPr>
                        <a:t>✔️ Yes</a:t>
                      </a:r>
                      <a:endParaRPr b="0" i="0" sz="1900" u="none" cap="none" strike="noStrike">
                        <a:latin typeface="Arial"/>
                        <a:ea typeface="Arial"/>
                        <a:cs typeface="Arial"/>
                        <a:sym typeface="Arial"/>
                      </a:endParaRPr>
                    </a:p>
                  </a:txBody>
                  <a:tcPr marT="10300" marB="0" marR="10300" marL="3707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59875">
                <a:tc>
                  <a:txBody>
                    <a:bodyPr/>
                    <a:lstStyle/>
                    <a:p>
                      <a:pPr indent="0" lvl="0" marL="0" marR="0" rtl="0" algn="l">
                        <a:spcBef>
                          <a:spcPts val="0"/>
                        </a:spcBef>
                        <a:spcAft>
                          <a:spcPts val="0"/>
                        </a:spcAft>
                        <a:buClr>
                          <a:srgbClr val="000000"/>
                        </a:buClr>
                        <a:buSzPts val="1300"/>
                        <a:buFont typeface="Arial"/>
                        <a:buNone/>
                      </a:pPr>
                      <a:r>
                        <a:rPr b="1" i="0" lang="en-US" sz="1300" u="none" cap="none" strike="noStrike">
                          <a:solidFill>
                            <a:srgbClr val="000000"/>
                          </a:solidFill>
                          <a:latin typeface="Arial"/>
                          <a:ea typeface="Arial"/>
                          <a:cs typeface="Arial"/>
                          <a:sym typeface="Arial"/>
                        </a:rPr>
                        <a:t>Task Verification</a:t>
                      </a:r>
                      <a:endParaRPr b="0" i="0" sz="1900" u="none" cap="none" strike="noStrike">
                        <a:latin typeface="Arial"/>
                        <a:ea typeface="Arial"/>
                        <a:cs typeface="Arial"/>
                        <a:sym typeface="Arial"/>
                      </a:endParaRPr>
                    </a:p>
                  </a:txBody>
                  <a:tcPr marT="10300" marB="0" marR="10300" marL="123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300"/>
                        <a:buFont typeface="Arial"/>
                        <a:buNone/>
                      </a:pPr>
                      <a:r>
                        <a:rPr b="0" i="0" lang="en-US" sz="1300" u="none" cap="none" strike="noStrike">
                          <a:solidFill>
                            <a:srgbClr val="000000"/>
                          </a:solidFill>
                          <a:latin typeface="Arial"/>
                          <a:ea typeface="Arial"/>
                          <a:cs typeface="Arial"/>
                          <a:sym typeface="Arial"/>
                        </a:rPr>
                        <a:t>❌</a:t>
                      </a:r>
                      <a:endParaRPr b="0" i="0" sz="1900" u="none" cap="none" strike="noStrike">
                        <a:latin typeface="Arial"/>
                        <a:ea typeface="Arial"/>
                        <a:cs typeface="Arial"/>
                        <a:sym typeface="Arial"/>
                      </a:endParaRPr>
                    </a:p>
                  </a:txBody>
                  <a:tcPr marT="10300" marB="0" marR="10300" marL="103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0" i="0" lang="en-US" sz="1300" u="none" cap="none" strike="noStrike">
                          <a:solidFill>
                            <a:srgbClr val="000000"/>
                          </a:solidFill>
                          <a:latin typeface="Arial"/>
                          <a:ea typeface="Arial"/>
                          <a:cs typeface="Arial"/>
                          <a:sym typeface="Arial"/>
                        </a:rPr>
                        <a:t>✔️ Yes</a:t>
                      </a:r>
                      <a:endParaRPr b="0" i="0" sz="1900" u="none" cap="none" strike="noStrike">
                        <a:latin typeface="Arial"/>
                        <a:ea typeface="Arial"/>
                        <a:cs typeface="Arial"/>
                        <a:sym typeface="Arial"/>
                      </a:endParaRPr>
                    </a:p>
                  </a:txBody>
                  <a:tcPr marT="10300" marB="0" marR="10300" marL="3707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59875">
                <a:tc>
                  <a:txBody>
                    <a:bodyPr/>
                    <a:lstStyle/>
                    <a:p>
                      <a:pPr indent="0" lvl="0" marL="0" marR="0" rtl="0" algn="l">
                        <a:spcBef>
                          <a:spcPts val="0"/>
                        </a:spcBef>
                        <a:spcAft>
                          <a:spcPts val="0"/>
                        </a:spcAft>
                        <a:buClr>
                          <a:srgbClr val="000000"/>
                        </a:buClr>
                        <a:buSzPts val="1300"/>
                        <a:buFont typeface="Arial"/>
                        <a:buNone/>
                      </a:pPr>
                      <a:r>
                        <a:rPr b="1" i="0" lang="en-US" sz="1300" u="none" cap="none" strike="noStrike">
                          <a:solidFill>
                            <a:srgbClr val="000000"/>
                          </a:solidFill>
                          <a:latin typeface="Arial"/>
                          <a:ea typeface="Arial"/>
                          <a:cs typeface="Arial"/>
                          <a:sym typeface="Arial"/>
                        </a:rPr>
                        <a:t>Share Calendar</a:t>
                      </a:r>
                      <a:endParaRPr b="0" i="0" sz="1900" u="none" cap="none" strike="noStrike">
                        <a:latin typeface="Arial"/>
                        <a:ea typeface="Arial"/>
                        <a:cs typeface="Arial"/>
                        <a:sym typeface="Arial"/>
                      </a:endParaRPr>
                    </a:p>
                  </a:txBody>
                  <a:tcPr marT="10300" marB="0" marR="10300" marL="123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300"/>
                        <a:buFont typeface="Arial"/>
                        <a:buNone/>
                      </a:pPr>
                      <a:r>
                        <a:rPr b="0" i="0" lang="en-US" sz="1300" u="none" cap="none" strike="noStrike">
                          <a:solidFill>
                            <a:srgbClr val="000000"/>
                          </a:solidFill>
                          <a:latin typeface="Arial"/>
                          <a:ea typeface="Arial"/>
                          <a:cs typeface="Arial"/>
                          <a:sym typeface="Arial"/>
                        </a:rPr>
                        <a:t>❌</a:t>
                      </a:r>
                      <a:endParaRPr b="0" i="0" sz="1900" u="none" cap="none" strike="noStrike">
                        <a:latin typeface="Arial"/>
                        <a:ea typeface="Arial"/>
                        <a:cs typeface="Arial"/>
                        <a:sym typeface="Arial"/>
                      </a:endParaRPr>
                    </a:p>
                  </a:txBody>
                  <a:tcPr marT="10300" marB="0" marR="10300" marL="103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0" i="0" lang="en-US" sz="1300" u="none" cap="none" strike="noStrike">
                          <a:solidFill>
                            <a:srgbClr val="000000"/>
                          </a:solidFill>
                          <a:latin typeface="Arial"/>
                          <a:ea typeface="Arial"/>
                          <a:cs typeface="Arial"/>
                          <a:sym typeface="Arial"/>
                        </a:rPr>
                        <a:t>✔️ Yes</a:t>
                      </a:r>
                      <a:endParaRPr b="0" i="0" sz="1900" u="none" cap="none" strike="noStrike">
                        <a:latin typeface="Arial"/>
                        <a:ea typeface="Arial"/>
                        <a:cs typeface="Arial"/>
                        <a:sym typeface="Arial"/>
                      </a:endParaRPr>
                    </a:p>
                  </a:txBody>
                  <a:tcPr marT="10300" marB="0" marR="10300" marL="3707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70025">
                <a:tc>
                  <a:txBody>
                    <a:bodyPr/>
                    <a:lstStyle/>
                    <a:p>
                      <a:pPr indent="0" lvl="0" marL="0" marR="0" rtl="0" algn="l">
                        <a:spcBef>
                          <a:spcPts val="0"/>
                        </a:spcBef>
                        <a:spcAft>
                          <a:spcPts val="0"/>
                        </a:spcAft>
                        <a:buClr>
                          <a:srgbClr val="000000"/>
                        </a:buClr>
                        <a:buSzPts val="1300"/>
                        <a:buFont typeface="Arial"/>
                        <a:buNone/>
                      </a:pPr>
                      <a:r>
                        <a:rPr b="1" i="0" lang="en-US" sz="1300" u="none" cap="none" strike="noStrike">
                          <a:solidFill>
                            <a:srgbClr val="000000"/>
                          </a:solidFill>
                          <a:latin typeface="Arial"/>
                          <a:ea typeface="Arial"/>
                          <a:cs typeface="Arial"/>
                          <a:sym typeface="Arial"/>
                        </a:rPr>
                        <a:t>Advanced Analytics (Weekly Reports)</a:t>
                      </a:r>
                      <a:endParaRPr b="0" i="0" sz="1900" u="none" cap="none" strike="noStrike">
                        <a:latin typeface="Arial"/>
                        <a:ea typeface="Arial"/>
                        <a:cs typeface="Arial"/>
                        <a:sym typeface="Arial"/>
                      </a:endParaRPr>
                    </a:p>
                  </a:txBody>
                  <a:tcPr marT="10300" marB="0" marR="10300" marL="123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300"/>
                        <a:buFont typeface="Arial"/>
                        <a:buNone/>
                      </a:pPr>
                      <a:r>
                        <a:rPr b="0" i="0" lang="en-US" sz="1300" u="none" cap="none" strike="noStrike">
                          <a:solidFill>
                            <a:srgbClr val="000000"/>
                          </a:solidFill>
                          <a:latin typeface="Arial"/>
                          <a:ea typeface="Arial"/>
                          <a:cs typeface="Arial"/>
                          <a:sym typeface="Arial"/>
                        </a:rPr>
                        <a:t>❌</a:t>
                      </a:r>
                      <a:endParaRPr b="0" i="0" sz="1900" u="none" cap="none" strike="noStrike">
                        <a:latin typeface="Arial"/>
                        <a:ea typeface="Arial"/>
                        <a:cs typeface="Arial"/>
                        <a:sym typeface="Arial"/>
                      </a:endParaRPr>
                    </a:p>
                  </a:txBody>
                  <a:tcPr marT="10300" marB="0" marR="10300" marL="103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0" i="0" lang="en-US" sz="1300" u="none" cap="none" strike="noStrike">
                          <a:solidFill>
                            <a:srgbClr val="000000"/>
                          </a:solidFill>
                          <a:latin typeface="Arial"/>
                          <a:ea typeface="Arial"/>
                          <a:cs typeface="Arial"/>
                          <a:sym typeface="Arial"/>
                        </a:rPr>
                        <a:t>✔️ Yes</a:t>
                      </a:r>
                      <a:endParaRPr b="0" i="0" sz="1900" u="none" cap="none" strike="noStrike">
                        <a:latin typeface="Arial"/>
                        <a:ea typeface="Arial"/>
                        <a:cs typeface="Arial"/>
                        <a:sym typeface="Arial"/>
                      </a:endParaRPr>
                    </a:p>
                  </a:txBody>
                  <a:tcPr marT="10300" marB="0" marR="10300" marL="3707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70025">
                <a:tc>
                  <a:txBody>
                    <a:bodyPr/>
                    <a:lstStyle/>
                    <a:p>
                      <a:pPr indent="0" lvl="0" marL="0" marR="0" rtl="0" algn="l">
                        <a:spcBef>
                          <a:spcPts val="0"/>
                        </a:spcBef>
                        <a:spcAft>
                          <a:spcPts val="0"/>
                        </a:spcAft>
                        <a:buClr>
                          <a:srgbClr val="000000"/>
                        </a:buClr>
                        <a:buSzPts val="1300"/>
                        <a:buFont typeface="Arial"/>
                        <a:buNone/>
                      </a:pPr>
                      <a:r>
                        <a:rPr b="1" i="0" lang="en-US" sz="1300" u="none" cap="none" strike="noStrike">
                          <a:solidFill>
                            <a:srgbClr val="000000"/>
                          </a:solidFill>
                          <a:latin typeface="Arial"/>
                          <a:ea typeface="Arial"/>
                          <a:cs typeface="Arial"/>
                          <a:sym typeface="Arial"/>
                        </a:rPr>
                        <a:t>Mood-Based Recommendations</a:t>
                      </a:r>
                      <a:endParaRPr b="0" i="0" sz="1900" u="none" cap="none" strike="noStrike">
                        <a:latin typeface="Arial"/>
                        <a:ea typeface="Arial"/>
                        <a:cs typeface="Arial"/>
                        <a:sym typeface="Arial"/>
                      </a:endParaRPr>
                    </a:p>
                  </a:txBody>
                  <a:tcPr marT="10300" marB="0" marR="10300" marL="123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300"/>
                        <a:buFont typeface="Arial"/>
                        <a:buNone/>
                      </a:pPr>
                      <a:r>
                        <a:rPr b="0" i="0" lang="en-US" sz="1300" u="none" cap="none" strike="noStrike">
                          <a:solidFill>
                            <a:srgbClr val="000000"/>
                          </a:solidFill>
                          <a:latin typeface="Arial"/>
                          <a:ea typeface="Arial"/>
                          <a:cs typeface="Arial"/>
                          <a:sym typeface="Arial"/>
                        </a:rPr>
                        <a:t>❌</a:t>
                      </a:r>
                      <a:endParaRPr b="0" i="0" sz="1900" u="none" cap="none" strike="noStrike">
                        <a:latin typeface="Arial"/>
                        <a:ea typeface="Arial"/>
                        <a:cs typeface="Arial"/>
                        <a:sym typeface="Arial"/>
                      </a:endParaRPr>
                    </a:p>
                  </a:txBody>
                  <a:tcPr marT="10300" marB="0" marR="10300" marL="103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0" i="0" lang="en-US" sz="1300" u="none" cap="none" strike="noStrike">
                          <a:solidFill>
                            <a:srgbClr val="000000"/>
                          </a:solidFill>
                          <a:latin typeface="Arial"/>
                          <a:ea typeface="Arial"/>
                          <a:cs typeface="Arial"/>
                          <a:sym typeface="Arial"/>
                        </a:rPr>
                        <a:t>✔️ Yes</a:t>
                      </a:r>
                      <a:endParaRPr b="0" i="0" sz="1900" u="none" cap="none" strike="noStrike">
                        <a:latin typeface="Arial"/>
                        <a:ea typeface="Arial"/>
                        <a:cs typeface="Arial"/>
                        <a:sym typeface="Arial"/>
                      </a:endParaRPr>
                    </a:p>
                  </a:txBody>
                  <a:tcPr marT="10300" marB="0" marR="10300" marL="3707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59875">
                <a:tc>
                  <a:txBody>
                    <a:bodyPr/>
                    <a:lstStyle/>
                    <a:p>
                      <a:pPr indent="0" lvl="0" marL="0" marR="0" rtl="0" algn="l">
                        <a:spcBef>
                          <a:spcPts val="0"/>
                        </a:spcBef>
                        <a:spcAft>
                          <a:spcPts val="0"/>
                        </a:spcAft>
                        <a:buClr>
                          <a:srgbClr val="000000"/>
                        </a:buClr>
                        <a:buSzPts val="1300"/>
                        <a:buFont typeface="Arial"/>
                        <a:buNone/>
                      </a:pPr>
                      <a:r>
                        <a:rPr b="1" i="0" lang="en-US" sz="1300" u="none" cap="none" strike="noStrike">
                          <a:solidFill>
                            <a:srgbClr val="000000"/>
                          </a:solidFill>
                          <a:latin typeface="Arial"/>
                          <a:ea typeface="Arial"/>
                          <a:cs typeface="Arial"/>
                          <a:sym typeface="Arial"/>
                        </a:rPr>
                        <a:t>AI-Suggested Routines</a:t>
                      </a:r>
                      <a:endParaRPr b="0" i="0" sz="1900" u="none" cap="none" strike="noStrike">
                        <a:latin typeface="Arial"/>
                        <a:ea typeface="Arial"/>
                        <a:cs typeface="Arial"/>
                        <a:sym typeface="Arial"/>
                      </a:endParaRPr>
                    </a:p>
                  </a:txBody>
                  <a:tcPr marT="10300" marB="0" marR="10300" marL="123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300"/>
                        <a:buFont typeface="Arial"/>
                        <a:buNone/>
                      </a:pPr>
                      <a:r>
                        <a:rPr b="0" i="0" lang="en-US" sz="1300" u="none" cap="none" strike="noStrike">
                          <a:solidFill>
                            <a:srgbClr val="000000"/>
                          </a:solidFill>
                          <a:latin typeface="Arial"/>
                          <a:ea typeface="Arial"/>
                          <a:cs typeface="Arial"/>
                          <a:sym typeface="Arial"/>
                        </a:rPr>
                        <a:t>❌</a:t>
                      </a:r>
                      <a:endParaRPr b="0" i="0" sz="1900" u="none" cap="none" strike="noStrike">
                        <a:latin typeface="Arial"/>
                        <a:ea typeface="Arial"/>
                        <a:cs typeface="Arial"/>
                        <a:sym typeface="Arial"/>
                      </a:endParaRPr>
                    </a:p>
                  </a:txBody>
                  <a:tcPr marT="10300" marB="0" marR="10300" marL="103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0" i="0" lang="en-US" sz="1300" u="none" cap="none" strike="noStrike">
                          <a:solidFill>
                            <a:srgbClr val="000000"/>
                          </a:solidFill>
                          <a:latin typeface="Arial"/>
                          <a:ea typeface="Arial"/>
                          <a:cs typeface="Arial"/>
                          <a:sym typeface="Arial"/>
                        </a:rPr>
                        <a:t>✔️ Yes</a:t>
                      </a:r>
                      <a:endParaRPr b="0" i="0" sz="1900" u="none" cap="none" strike="noStrike">
                        <a:latin typeface="Arial"/>
                        <a:ea typeface="Arial"/>
                        <a:cs typeface="Arial"/>
                        <a:sym typeface="Arial"/>
                      </a:endParaRPr>
                    </a:p>
                  </a:txBody>
                  <a:tcPr marT="10300" marB="0" marR="10300" marL="3707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59875">
                <a:tc>
                  <a:txBody>
                    <a:bodyPr/>
                    <a:lstStyle/>
                    <a:p>
                      <a:pPr indent="0" lvl="0" marL="0" marR="0" rtl="0" algn="l">
                        <a:spcBef>
                          <a:spcPts val="0"/>
                        </a:spcBef>
                        <a:spcAft>
                          <a:spcPts val="0"/>
                        </a:spcAft>
                        <a:buClr>
                          <a:srgbClr val="000000"/>
                        </a:buClr>
                        <a:buSzPts val="1300"/>
                        <a:buFont typeface="Arial"/>
                        <a:buNone/>
                      </a:pPr>
                      <a:r>
                        <a:rPr b="1" i="0" lang="en-US" sz="1300" u="none" cap="none" strike="noStrike">
                          <a:solidFill>
                            <a:srgbClr val="000000"/>
                          </a:solidFill>
                          <a:latin typeface="Arial"/>
                          <a:ea typeface="Arial"/>
                          <a:cs typeface="Arial"/>
                          <a:sym typeface="Arial"/>
                        </a:rPr>
                        <a:t>Avatar Selection</a:t>
                      </a:r>
                      <a:endParaRPr b="0" i="0" sz="1900" u="none" cap="none" strike="noStrike">
                        <a:latin typeface="Arial"/>
                        <a:ea typeface="Arial"/>
                        <a:cs typeface="Arial"/>
                        <a:sym typeface="Arial"/>
                      </a:endParaRPr>
                    </a:p>
                  </a:txBody>
                  <a:tcPr marT="10300" marB="0" marR="10300" marL="123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spcBef>
                          <a:spcPts val="0"/>
                        </a:spcBef>
                        <a:spcAft>
                          <a:spcPts val="0"/>
                        </a:spcAft>
                        <a:buClr>
                          <a:srgbClr val="000000"/>
                        </a:buClr>
                        <a:buSzPts val="1300"/>
                        <a:buFont typeface="Arial"/>
                        <a:buNone/>
                      </a:pPr>
                      <a:r>
                        <a:rPr b="0" i="0" lang="en-US" sz="1300" u="none" cap="none" strike="noStrike">
                          <a:solidFill>
                            <a:srgbClr val="000000"/>
                          </a:solidFill>
                          <a:latin typeface="Arial"/>
                          <a:ea typeface="Arial"/>
                          <a:cs typeface="Arial"/>
                          <a:sym typeface="Arial"/>
                        </a:rPr>
                        <a:t>❌</a:t>
                      </a:r>
                      <a:endParaRPr b="0" i="0" sz="1900" u="none" cap="none" strike="noStrike">
                        <a:latin typeface="Arial"/>
                        <a:ea typeface="Arial"/>
                        <a:cs typeface="Arial"/>
                        <a:sym typeface="Arial"/>
                      </a:endParaRPr>
                    </a:p>
                  </a:txBody>
                  <a:tcPr marT="10300" marB="0" marR="10300" marL="103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rgbClr val="000000"/>
                        </a:buClr>
                        <a:buSzPts val="1300"/>
                        <a:buFont typeface="Arial"/>
                        <a:buNone/>
                      </a:pPr>
                      <a:r>
                        <a:rPr b="0" i="0" lang="en-US" sz="1300" u="none" cap="none" strike="noStrike">
                          <a:solidFill>
                            <a:srgbClr val="000000"/>
                          </a:solidFill>
                          <a:latin typeface="Arial"/>
                          <a:ea typeface="Arial"/>
                          <a:cs typeface="Arial"/>
                          <a:sym typeface="Arial"/>
                        </a:rPr>
                        <a:t>✔️ Yes</a:t>
                      </a:r>
                      <a:endParaRPr b="0" i="0" sz="1900" u="none" cap="none" strike="noStrike">
                        <a:latin typeface="Arial"/>
                        <a:ea typeface="Arial"/>
                        <a:cs typeface="Arial"/>
                        <a:sym typeface="Arial"/>
                      </a:endParaRPr>
                    </a:p>
                  </a:txBody>
                  <a:tcPr marT="10300" marB="0" marR="10300" marL="3707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pSp>
        <p:nvGrpSpPr>
          <p:cNvPr id="477" name="Google Shape;477;p20"/>
          <p:cNvGrpSpPr/>
          <p:nvPr/>
        </p:nvGrpSpPr>
        <p:grpSpPr>
          <a:xfrm>
            <a:off x="397204" y="1716425"/>
            <a:ext cx="5054664" cy="4049049"/>
            <a:chOff x="0" y="1681"/>
            <a:chExt cx="5054664" cy="4049049"/>
          </a:xfrm>
        </p:grpSpPr>
        <p:sp>
          <p:nvSpPr>
            <p:cNvPr id="478" name="Google Shape;478;p20"/>
            <p:cNvSpPr/>
            <p:nvPr/>
          </p:nvSpPr>
          <p:spPr>
            <a:xfrm>
              <a:off x="0" y="1681"/>
              <a:ext cx="5054664" cy="852431"/>
            </a:xfrm>
            <a:prstGeom prst="roundRect">
              <a:avLst>
                <a:gd fmla="val 10000" name="adj"/>
              </a:avLst>
            </a:prstGeom>
            <a:solidFill>
              <a:srgbClr val="F6D2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20"/>
            <p:cNvSpPr/>
            <p:nvPr/>
          </p:nvSpPr>
          <p:spPr>
            <a:xfrm>
              <a:off x="257860" y="193478"/>
              <a:ext cx="468837" cy="468837"/>
            </a:xfrm>
            <a:prstGeom prst="rect">
              <a:avLst/>
            </a:prstGeom>
            <a:blipFill rotWithShape="1">
              <a:blip r:embed="rId3">
                <a:alphaModFix/>
              </a:blip>
              <a:stretch>
                <a:fillRect b="0" l="0" r="0" t="0"/>
              </a:stretch>
            </a:blip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20"/>
            <p:cNvSpPr/>
            <p:nvPr/>
          </p:nvSpPr>
          <p:spPr>
            <a:xfrm>
              <a:off x="984558" y="1681"/>
              <a:ext cx="4070106" cy="85243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0"/>
            <p:cNvSpPr txBox="1"/>
            <p:nvPr/>
          </p:nvSpPr>
          <p:spPr>
            <a:xfrm>
              <a:off x="984558" y="1681"/>
              <a:ext cx="4070106" cy="852431"/>
            </a:xfrm>
            <a:prstGeom prst="rect">
              <a:avLst/>
            </a:prstGeom>
            <a:noFill/>
            <a:ln>
              <a:noFill/>
            </a:ln>
          </p:spPr>
          <p:txBody>
            <a:bodyPr anchorCtr="0" anchor="ctr" bIns="90200" lIns="90200" spcFirstLastPara="1" rIns="90200" wrap="square" tIns="90200">
              <a:noAutofit/>
            </a:bodyPr>
            <a:lstStyle/>
            <a:p>
              <a:pPr indent="0" lvl="0" marL="0" marR="0" rtl="0" algn="l">
                <a:lnSpc>
                  <a:spcPct val="100000"/>
                </a:lnSpc>
                <a:spcBef>
                  <a:spcPts val="0"/>
                </a:spcBef>
                <a:spcAft>
                  <a:spcPts val="0"/>
                </a:spcAft>
                <a:buClr>
                  <a:schemeClr val="dk1"/>
                </a:buClr>
                <a:buSzPts val="1400"/>
                <a:buFont typeface="Arial"/>
                <a:buNone/>
              </a:pPr>
              <a:r>
                <a:rPr b="1" lang="en-US" sz="1400">
                  <a:solidFill>
                    <a:schemeClr val="dk1"/>
                  </a:solidFill>
                  <a:latin typeface="Arial"/>
                  <a:ea typeface="Arial"/>
                  <a:cs typeface="Arial"/>
                  <a:sym typeface="Arial"/>
                </a:rPr>
                <a:t>“Razor-Blade” Model </a:t>
              </a:r>
              <a:br>
                <a:rPr b="0" lang="en-US" sz="1400">
                  <a:solidFill>
                    <a:schemeClr val="dk1"/>
                  </a:solidFill>
                  <a:latin typeface="Arial"/>
                  <a:ea typeface="Arial"/>
                  <a:cs typeface="Arial"/>
                  <a:sym typeface="Arial"/>
                </a:rPr>
              </a:br>
              <a:r>
                <a:rPr b="0" lang="en-US" sz="1400">
                  <a:solidFill>
                    <a:schemeClr val="dk1"/>
                  </a:solidFill>
                  <a:latin typeface="Arial"/>
                  <a:ea typeface="Arial"/>
                  <a:cs typeface="Arial"/>
                  <a:sym typeface="Arial"/>
                </a:rPr>
                <a:t>(Example: </a:t>
              </a:r>
              <a:r>
                <a:rPr b="0" i="1" lang="en-US" sz="1400">
                  <a:solidFill>
                    <a:schemeClr val="dk1"/>
                  </a:solidFill>
                  <a:latin typeface="Arial"/>
                  <a:ea typeface="Arial"/>
                  <a:cs typeface="Arial"/>
                  <a:sym typeface="Arial"/>
                </a:rPr>
                <a:t>Whoop)</a:t>
              </a:r>
              <a:endParaRPr/>
            </a:p>
          </p:txBody>
        </p:sp>
        <p:sp>
          <p:nvSpPr>
            <p:cNvPr id="482" name="Google Shape;482;p20"/>
            <p:cNvSpPr/>
            <p:nvPr/>
          </p:nvSpPr>
          <p:spPr>
            <a:xfrm>
              <a:off x="0" y="1067221"/>
              <a:ext cx="5054664" cy="852431"/>
            </a:xfrm>
            <a:prstGeom prst="roundRect">
              <a:avLst>
                <a:gd fmla="val 10000" name="adj"/>
              </a:avLst>
            </a:prstGeom>
            <a:solidFill>
              <a:srgbClr val="F6D2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20"/>
            <p:cNvSpPr/>
            <p:nvPr/>
          </p:nvSpPr>
          <p:spPr>
            <a:xfrm>
              <a:off x="257860" y="1259018"/>
              <a:ext cx="468837" cy="468837"/>
            </a:xfrm>
            <a:prstGeom prst="rect">
              <a:avLst/>
            </a:prstGeom>
            <a:blipFill rotWithShape="1">
              <a:blip r:embed="rId4">
                <a:alphaModFix/>
              </a:blip>
              <a:stretch>
                <a:fillRect b="0" l="0" r="0" t="0"/>
              </a:stretch>
            </a:blip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20"/>
            <p:cNvSpPr/>
            <p:nvPr/>
          </p:nvSpPr>
          <p:spPr>
            <a:xfrm>
              <a:off x="984558" y="1067221"/>
              <a:ext cx="4070106" cy="85243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0"/>
            <p:cNvSpPr txBox="1"/>
            <p:nvPr/>
          </p:nvSpPr>
          <p:spPr>
            <a:xfrm>
              <a:off x="984558" y="1067221"/>
              <a:ext cx="4070106" cy="852431"/>
            </a:xfrm>
            <a:prstGeom prst="rect">
              <a:avLst/>
            </a:prstGeom>
            <a:noFill/>
            <a:ln>
              <a:noFill/>
            </a:ln>
          </p:spPr>
          <p:txBody>
            <a:bodyPr anchorCtr="0" anchor="ctr" bIns="90200" lIns="90200" spcFirstLastPara="1" rIns="90200" wrap="square" tIns="90200">
              <a:noAutofit/>
            </a:bodyPr>
            <a:lstStyle/>
            <a:p>
              <a:pPr indent="0" lvl="0" marL="0" marR="0" rtl="0" algn="l">
                <a:lnSpc>
                  <a:spcPct val="100000"/>
                </a:lnSpc>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Device is free. </a:t>
              </a:r>
              <a:endParaRPr/>
            </a:p>
          </p:txBody>
        </p:sp>
        <p:sp>
          <p:nvSpPr>
            <p:cNvPr id="486" name="Google Shape;486;p20"/>
            <p:cNvSpPr/>
            <p:nvPr/>
          </p:nvSpPr>
          <p:spPr>
            <a:xfrm>
              <a:off x="0" y="2132760"/>
              <a:ext cx="5054664" cy="852431"/>
            </a:xfrm>
            <a:prstGeom prst="roundRect">
              <a:avLst>
                <a:gd fmla="val 10000" name="adj"/>
              </a:avLst>
            </a:prstGeom>
            <a:solidFill>
              <a:srgbClr val="F6D2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20"/>
            <p:cNvSpPr/>
            <p:nvPr/>
          </p:nvSpPr>
          <p:spPr>
            <a:xfrm>
              <a:off x="257860" y="2324557"/>
              <a:ext cx="468837" cy="468837"/>
            </a:xfrm>
            <a:prstGeom prst="rect">
              <a:avLst/>
            </a:prstGeom>
            <a:blipFill rotWithShape="1">
              <a:blip r:embed="rId5">
                <a:alphaModFix/>
              </a:blip>
              <a:stretch>
                <a:fillRect b="0" l="0" r="0" t="0"/>
              </a:stretch>
            </a:blip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0"/>
            <p:cNvSpPr/>
            <p:nvPr/>
          </p:nvSpPr>
          <p:spPr>
            <a:xfrm>
              <a:off x="984558" y="2132760"/>
              <a:ext cx="4070106" cy="85243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20"/>
            <p:cNvSpPr txBox="1"/>
            <p:nvPr/>
          </p:nvSpPr>
          <p:spPr>
            <a:xfrm>
              <a:off x="984558" y="2132760"/>
              <a:ext cx="4070106" cy="852431"/>
            </a:xfrm>
            <a:prstGeom prst="rect">
              <a:avLst/>
            </a:prstGeom>
            <a:noFill/>
            <a:ln>
              <a:noFill/>
            </a:ln>
          </p:spPr>
          <p:txBody>
            <a:bodyPr anchorCtr="0" anchor="ctr" bIns="90200" lIns="90200" spcFirstLastPara="1" rIns="90200" wrap="square" tIns="90200">
              <a:noAutofit/>
            </a:bodyPr>
            <a:lstStyle/>
            <a:p>
              <a:pPr indent="0" lvl="0" marL="0" marR="0" rtl="0" algn="l">
                <a:lnSpc>
                  <a:spcPct val="100000"/>
                </a:lnSpc>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Users pay </a:t>
              </a:r>
              <a:r>
                <a:rPr b="1" lang="en-US" sz="1400">
                  <a:solidFill>
                    <a:schemeClr val="dk1"/>
                  </a:solidFill>
                  <a:latin typeface="Arial"/>
                  <a:ea typeface="Arial"/>
                  <a:cs typeface="Arial"/>
                  <a:sym typeface="Arial"/>
                </a:rPr>
                <a:t>$9.99/month </a:t>
              </a:r>
              <a:r>
                <a:rPr lang="en-US" sz="1400">
                  <a:solidFill>
                    <a:schemeClr val="dk1"/>
                  </a:solidFill>
                  <a:latin typeface="Arial"/>
                  <a:ea typeface="Arial"/>
                  <a:cs typeface="Arial"/>
                  <a:sym typeface="Arial"/>
                </a:rPr>
                <a:t>for subscription.</a:t>
              </a:r>
              <a:endParaRPr/>
            </a:p>
          </p:txBody>
        </p:sp>
        <p:sp>
          <p:nvSpPr>
            <p:cNvPr id="490" name="Google Shape;490;p20"/>
            <p:cNvSpPr/>
            <p:nvPr/>
          </p:nvSpPr>
          <p:spPr>
            <a:xfrm>
              <a:off x="0" y="3198299"/>
              <a:ext cx="5054664" cy="852431"/>
            </a:xfrm>
            <a:prstGeom prst="roundRect">
              <a:avLst>
                <a:gd fmla="val 10000" name="adj"/>
              </a:avLst>
            </a:prstGeom>
            <a:solidFill>
              <a:srgbClr val="F6D2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20"/>
            <p:cNvSpPr/>
            <p:nvPr/>
          </p:nvSpPr>
          <p:spPr>
            <a:xfrm>
              <a:off x="257860" y="3390096"/>
              <a:ext cx="468837" cy="468837"/>
            </a:xfrm>
            <a:prstGeom prst="rect">
              <a:avLst/>
            </a:prstGeom>
            <a:blipFill rotWithShape="1">
              <a:blip r:embed="rId6">
                <a:alphaModFix/>
              </a:blip>
              <a:stretch>
                <a:fillRect b="0" l="0" r="0" t="0"/>
              </a:stretch>
            </a:blip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20"/>
            <p:cNvSpPr/>
            <p:nvPr/>
          </p:nvSpPr>
          <p:spPr>
            <a:xfrm>
              <a:off x="984558" y="3198299"/>
              <a:ext cx="4070106" cy="85243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20"/>
            <p:cNvSpPr txBox="1"/>
            <p:nvPr/>
          </p:nvSpPr>
          <p:spPr>
            <a:xfrm>
              <a:off x="984558" y="3198299"/>
              <a:ext cx="4070106" cy="852431"/>
            </a:xfrm>
            <a:prstGeom prst="rect">
              <a:avLst/>
            </a:prstGeom>
            <a:noFill/>
            <a:ln>
              <a:noFill/>
            </a:ln>
          </p:spPr>
          <p:txBody>
            <a:bodyPr anchorCtr="0" anchor="ctr" bIns="90200" lIns="90200" spcFirstLastPara="1" rIns="90200" wrap="square" tIns="90200">
              <a:noAutofit/>
            </a:bodyPr>
            <a:lstStyle/>
            <a:p>
              <a:pPr indent="0" lvl="0" marL="0" marR="0" rtl="0" algn="l">
                <a:lnSpc>
                  <a:spcPct val="100000"/>
                </a:lnSpc>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If user completes more than </a:t>
              </a:r>
              <a:r>
                <a:rPr b="1" lang="en-US" sz="1400">
                  <a:solidFill>
                    <a:schemeClr val="dk1"/>
                  </a:solidFill>
                  <a:latin typeface="Arial"/>
                  <a:ea typeface="Arial"/>
                  <a:cs typeface="Arial"/>
                  <a:sym typeface="Arial"/>
                </a:rPr>
                <a:t>85% </a:t>
              </a:r>
              <a:r>
                <a:rPr lang="en-US" sz="1400">
                  <a:solidFill>
                    <a:schemeClr val="dk1"/>
                  </a:solidFill>
                  <a:latin typeface="Arial"/>
                  <a:ea typeface="Arial"/>
                  <a:cs typeface="Arial"/>
                  <a:sym typeface="Arial"/>
                </a:rPr>
                <a:t>of monthly tasks they get: </a:t>
              </a:r>
              <a:r>
                <a:rPr b="1" lang="en-US" sz="1400">
                  <a:solidFill>
                    <a:schemeClr val="dk1"/>
                  </a:solidFill>
                  <a:latin typeface="Arial"/>
                  <a:ea typeface="Arial"/>
                  <a:cs typeface="Arial"/>
                  <a:sym typeface="Arial"/>
                </a:rPr>
                <a:t>$4.99 as store credits.</a:t>
              </a:r>
              <a:br>
                <a:rPr lang="en-US" sz="1400">
                  <a:solidFill>
                    <a:schemeClr val="dk1"/>
                  </a:solidFill>
                  <a:latin typeface="Arial"/>
                  <a:ea typeface="Arial"/>
                  <a:cs typeface="Arial"/>
                  <a:sym typeface="Arial"/>
                </a:rPr>
              </a:br>
              <a:r>
                <a:rPr i="1" lang="en-US" sz="1400">
                  <a:solidFill>
                    <a:schemeClr val="dk1"/>
                  </a:solidFill>
                  <a:latin typeface="Arial"/>
                  <a:ea typeface="Arial"/>
                  <a:cs typeface="Arial"/>
                  <a:sym typeface="Arial"/>
                </a:rPr>
                <a:t>(Example: Amazon gift card / Starbucks etc.)</a:t>
              </a:r>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7" name="Shape 497"/>
        <p:cNvGrpSpPr/>
        <p:nvPr/>
      </p:nvGrpSpPr>
      <p:grpSpPr>
        <a:xfrm>
          <a:off x="0" y="0"/>
          <a:ext cx="0" cy="0"/>
          <a:chOff x="0" y="0"/>
          <a:chExt cx="0" cy="0"/>
        </a:xfrm>
      </p:grpSpPr>
      <p:sp>
        <p:nvSpPr>
          <p:cNvPr id="498" name="Google Shape;498;p2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99" name="Google Shape;499;p21"/>
          <p:cNvSpPr/>
          <p:nvPr/>
        </p:nvSpPr>
        <p:spPr>
          <a:xfrm flipH="1" rot="10800000">
            <a:off x="0" y="6400799"/>
            <a:ext cx="12192000" cy="456773"/>
          </a:xfrm>
          <a:prstGeom prst="rect">
            <a:avLst/>
          </a:prstGeom>
          <a:gradFill>
            <a:gsLst>
              <a:gs pos="0">
                <a:schemeClr val="accent1"/>
              </a:gs>
              <a:gs pos="78000">
                <a:srgbClr val="000000"/>
              </a:gs>
              <a:gs pos="100000">
                <a:srgbClr val="000000"/>
              </a:gs>
            </a:gsLst>
            <a:lin ang="2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00" name="Google Shape;500;p21"/>
          <p:cNvSpPr/>
          <p:nvPr/>
        </p:nvSpPr>
        <p:spPr>
          <a:xfrm flipH="1">
            <a:off x="4038600" y="6400799"/>
            <a:ext cx="8153398" cy="456772"/>
          </a:xfrm>
          <a:prstGeom prst="rect">
            <a:avLst/>
          </a:prstGeom>
          <a:gradFill>
            <a:gsLst>
              <a:gs pos="0">
                <a:srgbClr val="000000">
                  <a:alpha val="63137"/>
                </a:srgbClr>
              </a:gs>
              <a:gs pos="100000">
                <a:srgbClr val="0F4761"/>
              </a:gs>
            </a:gsLst>
            <a:lin ang="13800001"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01" name="Google Shape;501;p21"/>
          <p:cNvSpPr txBox="1"/>
          <p:nvPr>
            <p:ph type="title"/>
          </p:nvPr>
        </p:nvSpPr>
        <p:spPr>
          <a:xfrm>
            <a:off x="392308" y="526514"/>
            <a:ext cx="3939688" cy="5583126"/>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dk1"/>
              </a:buClr>
              <a:buSzPts val="6200"/>
              <a:buFont typeface="Play"/>
              <a:buNone/>
            </a:pPr>
            <a:r>
              <a:rPr lang="en-US" sz="6200">
                <a:latin typeface="Play"/>
                <a:ea typeface="Play"/>
                <a:cs typeface="Play"/>
                <a:sym typeface="Play"/>
              </a:rPr>
              <a:t>Sales and distribution channels</a:t>
            </a:r>
            <a:endParaRPr/>
          </a:p>
        </p:txBody>
      </p:sp>
      <p:grpSp>
        <p:nvGrpSpPr>
          <p:cNvPr id="502" name="Google Shape;502;p21"/>
          <p:cNvGrpSpPr/>
          <p:nvPr/>
        </p:nvGrpSpPr>
        <p:grpSpPr>
          <a:xfrm>
            <a:off x="5554427" y="520975"/>
            <a:ext cx="6245265" cy="5587982"/>
            <a:chOff x="0" y="682"/>
            <a:chExt cx="6245265" cy="5587982"/>
          </a:xfrm>
        </p:grpSpPr>
        <p:sp>
          <p:nvSpPr>
            <p:cNvPr id="503" name="Google Shape;503;p21"/>
            <p:cNvSpPr/>
            <p:nvPr/>
          </p:nvSpPr>
          <p:spPr>
            <a:xfrm>
              <a:off x="0" y="682"/>
              <a:ext cx="6245265" cy="1596566"/>
            </a:xfrm>
            <a:prstGeom prst="roundRect">
              <a:avLst>
                <a:gd fmla="val 10000" name="adj"/>
              </a:avLst>
            </a:pr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21"/>
            <p:cNvSpPr/>
            <p:nvPr/>
          </p:nvSpPr>
          <p:spPr>
            <a:xfrm>
              <a:off x="482961" y="359909"/>
              <a:ext cx="878111" cy="878111"/>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1"/>
            <p:cNvSpPr/>
            <p:nvPr/>
          </p:nvSpPr>
          <p:spPr>
            <a:xfrm>
              <a:off x="1844034" y="682"/>
              <a:ext cx="4401230" cy="1596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21"/>
            <p:cNvSpPr txBox="1"/>
            <p:nvPr/>
          </p:nvSpPr>
          <p:spPr>
            <a:xfrm>
              <a:off x="1844034" y="682"/>
              <a:ext cx="4401230" cy="1596566"/>
            </a:xfrm>
            <a:prstGeom prst="rect">
              <a:avLst/>
            </a:prstGeom>
            <a:noFill/>
            <a:ln>
              <a:noFill/>
            </a:ln>
          </p:spPr>
          <p:txBody>
            <a:bodyPr anchorCtr="0" anchor="ctr" bIns="168950" lIns="168950" spcFirstLastPara="1" rIns="168950" wrap="square" tIns="168950">
              <a:noAutofit/>
            </a:bodyPr>
            <a:lstStyle/>
            <a:p>
              <a:pPr indent="0" lvl="0" marL="0" marR="0" rtl="0" algn="l">
                <a:lnSpc>
                  <a:spcPct val="100000"/>
                </a:lnSpc>
                <a:spcBef>
                  <a:spcPts val="0"/>
                </a:spcBef>
                <a:spcAft>
                  <a:spcPts val="0"/>
                </a:spcAft>
                <a:buClr>
                  <a:schemeClr val="dk1"/>
                </a:buClr>
                <a:buSzPts val="2500"/>
                <a:buFont typeface="Arial"/>
                <a:buNone/>
              </a:pPr>
              <a:r>
                <a:rPr lang="en-US" sz="2500">
                  <a:solidFill>
                    <a:schemeClr val="dk1"/>
                  </a:solidFill>
                  <a:latin typeface="Arial"/>
                  <a:ea typeface="Arial"/>
                  <a:cs typeface="Arial"/>
                  <a:sym typeface="Arial"/>
                </a:rPr>
                <a:t>Through our website </a:t>
              </a:r>
              <a:br>
                <a:rPr lang="en-US" sz="2500">
                  <a:solidFill>
                    <a:schemeClr val="dk1"/>
                  </a:solidFill>
                  <a:latin typeface="Arial"/>
                  <a:ea typeface="Arial"/>
                  <a:cs typeface="Arial"/>
                  <a:sym typeface="Arial"/>
                </a:rPr>
              </a:br>
              <a:r>
                <a:rPr lang="en-US" sz="2500">
                  <a:solidFill>
                    <a:schemeClr val="dk1"/>
                  </a:solidFill>
                  <a:latin typeface="Arial"/>
                  <a:ea typeface="Arial"/>
                  <a:cs typeface="Arial"/>
                  <a:sym typeface="Arial"/>
                </a:rPr>
                <a:t>(Direct channel)</a:t>
              </a:r>
              <a:endParaRPr/>
            </a:p>
          </p:txBody>
        </p:sp>
        <p:sp>
          <p:nvSpPr>
            <p:cNvPr id="507" name="Google Shape;507;p21"/>
            <p:cNvSpPr/>
            <p:nvPr/>
          </p:nvSpPr>
          <p:spPr>
            <a:xfrm>
              <a:off x="0" y="1996390"/>
              <a:ext cx="6245265" cy="1596566"/>
            </a:xfrm>
            <a:prstGeom prst="roundRect">
              <a:avLst>
                <a:gd fmla="val 10000" name="adj"/>
              </a:avLst>
            </a:pr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21"/>
            <p:cNvSpPr/>
            <p:nvPr/>
          </p:nvSpPr>
          <p:spPr>
            <a:xfrm>
              <a:off x="482961" y="2355617"/>
              <a:ext cx="878111" cy="878111"/>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21"/>
            <p:cNvSpPr/>
            <p:nvPr/>
          </p:nvSpPr>
          <p:spPr>
            <a:xfrm>
              <a:off x="1844034" y="1996390"/>
              <a:ext cx="4401230" cy="1596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21"/>
            <p:cNvSpPr txBox="1"/>
            <p:nvPr/>
          </p:nvSpPr>
          <p:spPr>
            <a:xfrm>
              <a:off x="1844034" y="1996390"/>
              <a:ext cx="4401230" cy="1596566"/>
            </a:xfrm>
            <a:prstGeom prst="rect">
              <a:avLst/>
            </a:prstGeom>
            <a:noFill/>
            <a:ln>
              <a:noFill/>
            </a:ln>
          </p:spPr>
          <p:txBody>
            <a:bodyPr anchorCtr="0" anchor="ctr" bIns="168950" lIns="168950" spcFirstLastPara="1" rIns="168950" wrap="square" tIns="168950">
              <a:noAutofit/>
            </a:bodyPr>
            <a:lstStyle/>
            <a:p>
              <a:pPr indent="0" lvl="0" marL="0" marR="0" rtl="0" algn="l">
                <a:lnSpc>
                  <a:spcPct val="100000"/>
                </a:lnSpc>
                <a:spcBef>
                  <a:spcPts val="0"/>
                </a:spcBef>
                <a:spcAft>
                  <a:spcPts val="0"/>
                </a:spcAft>
                <a:buClr>
                  <a:schemeClr val="dk1"/>
                </a:buClr>
                <a:buSzPts val="2500"/>
                <a:buFont typeface="Arial"/>
                <a:buNone/>
              </a:pPr>
              <a:r>
                <a:rPr lang="en-US" sz="2500">
                  <a:solidFill>
                    <a:schemeClr val="dk1"/>
                  </a:solidFill>
                  <a:latin typeface="Arial"/>
                  <a:ea typeface="Arial"/>
                  <a:cs typeface="Arial"/>
                  <a:sym typeface="Arial"/>
                </a:rPr>
                <a:t>Partnerships with Tufts, Barnes &amp; Nobles.</a:t>
              </a:r>
              <a:br>
                <a:rPr lang="en-US" sz="2500">
                  <a:solidFill>
                    <a:schemeClr val="dk1"/>
                  </a:solidFill>
                  <a:latin typeface="Arial"/>
                  <a:ea typeface="Arial"/>
                  <a:cs typeface="Arial"/>
                  <a:sym typeface="Arial"/>
                </a:rPr>
              </a:br>
              <a:r>
                <a:rPr lang="en-US" sz="2500">
                  <a:solidFill>
                    <a:schemeClr val="dk1"/>
                  </a:solidFill>
                  <a:latin typeface="Arial"/>
                  <a:ea typeface="Arial"/>
                  <a:cs typeface="Arial"/>
                  <a:sym typeface="Arial"/>
                </a:rPr>
                <a:t>(Authorized Retailers)</a:t>
              </a:r>
              <a:endParaRPr/>
            </a:p>
          </p:txBody>
        </p:sp>
        <p:sp>
          <p:nvSpPr>
            <p:cNvPr id="511" name="Google Shape;511;p21"/>
            <p:cNvSpPr/>
            <p:nvPr/>
          </p:nvSpPr>
          <p:spPr>
            <a:xfrm>
              <a:off x="0" y="3992098"/>
              <a:ext cx="6245265" cy="1596566"/>
            </a:xfrm>
            <a:prstGeom prst="roundRect">
              <a:avLst>
                <a:gd fmla="val 10000" name="adj"/>
              </a:avLst>
            </a:prstGeom>
            <a:solidFill>
              <a:srgbClr val="F2F2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21"/>
            <p:cNvSpPr/>
            <p:nvPr/>
          </p:nvSpPr>
          <p:spPr>
            <a:xfrm>
              <a:off x="482961" y="4351325"/>
              <a:ext cx="878111" cy="878111"/>
            </a:xfrm>
            <a:prstGeom prst="rect">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21"/>
            <p:cNvSpPr/>
            <p:nvPr/>
          </p:nvSpPr>
          <p:spPr>
            <a:xfrm>
              <a:off x="1844034" y="3992098"/>
              <a:ext cx="4401230" cy="1596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21"/>
            <p:cNvSpPr txBox="1"/>
            <p:nvPr/>
          </p:nvSpPr>
          <p:spPr>
            <a:xfrm>
              <a:off x="1844034" y="3992098"/>
              <a:ext cx="4401230" cy="1596566"/>
            </a:xfrm>
            <a:prstGeom prst="rect">
              <a:avLst/>
            </a:prstGeom>
            <a:noFill/>
            <a:ln>
              <a:noFill/>
            </a:ln>
          </p:spPr>
          <p:txBody>
            <a:bodyPr anchorCtr="0" anchor="ctr" bIns="168950" lIns="168950" spcFirstLastPara="1" rIns="168950" wrap="square" tIns="168950">
              <a:noAutofit/>
            </a:bodyPr>
            <a:lstStyle/>
            <a:p>
              <a:pPr indent="0" lvl="0" marL="0" marR="0" rtl="0" algn="l">
                <a:lnSpc>
                  <a:spcPct val="100000"/>
                </a:lnSpc>
                <a:spcBef>
                  <a:spcPts val="0"/>
                </a:spcBef>
                <a:spcAft>
                  <a:spcPts val="0"/>
                </a:spcAft>
                <a:buClr>
                  <a:schemeClr val="dk1"/>
                </a:buClr>
                <a:buSzPts val="2500"/>
                <a:buFont typeface="Arial"/>
                <a:buNone/>
              </a:pPr>
              <a:r>
                <a:rPr lang="en-US" sz="2500">
                  <a:solidFill>
                    <a:schemeClr val="dk1"/>
                  </a:solidFill>
                  <a:latin typeface="Arial"/>
                  <a:ea typeface="Arial"/>
                  <a:cs typeface="Arial"/>
                  <a:sym typeface="Arial"/>
                </a:rPr>
                <a:t>Amazon </a:t>
              </a:r>
              <a:br>
                <a:rPr lang="en-US" sz="2500">
                  <a:solidFill>
                    <a:schemeClr val="dk1"/>
                  </a:solidFill>
                  <a:latin typeface="Arial"/>
                  <a:ea typeface="Arial"/>
                  <a:cs typeface="Arial"/>
                  <a:sym typeface="Arial"/>
                </a:rPr>
              </a:br>
              <a:r>
                <a:rPr lang="en-US" sz="2500">
                  <a:solidFill>
                    <a:schemeClr val="dk1"/>
                  </a:solidFill>
                  <a:latin typeface="Arial"/>
                  <a:ea typeface="Arial"/>
                  <a:cs typeface="Arial"/>
                  <a:sym typeface="Arial"/>
                </a:rPr>
                <a:t>(eCommerce channel)</a:t>
              </a:r>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9" name="Shape 519"/>
        <p:cNvGrpSpPr/>
        <p:nvPr/>
      </p:nvGrpSpPr>
      <p:grpSpPr>
        <a:xfrm>
          <a:off x="0" y="0"/>
          <a:ext cx="0" cy="0"/>
          <a:chOff x="0" y="0"/>
          <a:chExt cx="0" cy="0"/>
        </a:xfrm>
      </p:grpSpPr>
      <p:sp>
        <p:nvSpPr>
          <p:cNvPr id="520" name="Google Shape;520;p22"/>
          <p:cNvSpPr/>
          <p:nvPr/>
        </p:nvSpPr>
        <p:spPr>
          <a:xfrm>
            <a:off x="0" y="1"/>
            <a:ext cx="12191695"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21" name="Google Shape;521;p22"/>
          <p:cNvSpPr/>
          <p:nvPr/>
        </p:nvSpPr>
        <p:spPr>
          <a:xfrm>
            <a:off x="305" y="0"/>
            <a:ext cx="12191695"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800">
              <a:solidFill>
                <a:schemeClr val="lt1"/>
              </a:solidFill>
              <a:latin typeface="Arial"/>
              <a:ea typeface="Arial"/>
              <a:cs typeface="Arial"/>
              <a:sym typeface="Arial"/>
            </a:endParaRPr>
          </a:p>
        </p:txBody>
      </p:sp>
      <p:grpSp>
        <p:nvGrpSpPr>
          <p:cNvPr id="522" name="Google Shape;522;p22"/>
          <p:cNvGrpSpPr/>
          <p:nvPr/>
        </p:nvGrpSpPr>
        <p:grpSpPr>
          <a:xfrm>
            <a:off x="1303402" y="3985"/>
            <a:ext cx="9772765" cy="6858000"/>
            <a:chOff x="1303402" y="36937"/>
            <a:chExt cx="9772765" cy="6858000"/>
          </a:xfrm>
        </p:grpSpPr>
        <p:sp>
          <p:nvSpPr>
            <p:cNvPr id="523" name="Google Shape;523;p22"/>
            <p:cNvSpPr/>
            <p:nvPr/>
          </p:nvSpPr>
          <p:spPr>
            <a:xfrm>
              <a:off x="1560551" y="36937"/>
              <a:ext cx="9313016" cy="6858000"/>
            </a:xfrm>
            <a:custGeom>
              <a:rect b="b" l="l" r="r" t="t"/>
              <a:pathLst>
                <a:path extrusionOk="0" h="6858000" w="9313016">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0">
                  <a:srgbClr val="FFFFFF">
                    <a:alpha val="10196"/>
                  </a:srgbClr>
                </a:gs>
                <a:gs pos="2000">
                  <a:srgbClr val="FFFFFF">
                    <a:alpha val="10196"/>
                  </a:srgbClr>
                </a:gs>
                <a:gs pos="16000">
                  <a:srgbClr val="4EA72E">
                    <a:alpha val="7843"/>
                  </a:srgbClr>
                </a:gs>
                <a:gs pos="85000">
                  <a:srgbClr val="156082">
                    <a:alpha val="10196"/>
                  </a:srgbClr>
                </a:gs>
                <a:gs pos="100000">
                  <a:srgbClr val="FFFFFF">
                    <a:alpha val="10196"/>
                  </a:srgbClr>
                </a:gs>
              </a:gsLst>
              <a:lin ang="12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24" name="Google Shape;524;p22"/>
            <p:cNvSpPr/>
            <p:nvPr/>
          </p:nvSpPr>
          <p:spPr>
            <a:xfrm>
              <a:off x="1659468" y="36937"/>
              <a:ext cx="9065550" cy="6858000"/>
            </a:xfrm>
            <a:custGeom>
              <a:rect b="b" l="l" r="r" t="t"/>
              <a:pathLst>
                <a:path extrusionOk="0" h="6858000" w="906555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784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25" name="Google Shape;525;p22"/>
            <p:cNvSpPr/>
            <p:nvPr/>
          </p:nvSpPr>
          <p:spPr>
            <a:xfrm>
              <a:off x="1648217" y="36937"/>
              <a:ext cx="9088051" cy="6858000"/>
            </a:xfrm>
            <a:custGeom>
              <a:rect b="b" l="l" r="r" t="t"/>
              <a:pathLst>
                <a:path extrusionOk="0" h="6858000" w="9088051">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0">
                  <a:srgbClr val="FFFFFF">
                    <a:alpha val="10196"/>
                  </a:srgbClr>
                </a:gs>
                <a:gs pos="2000">
                  <a:srgbClr val="FFFFFF">
                    <a:alpha val="10196"/>
                  </a:srgbClr>
                </a:gs>
                <a:gs pos="16000">
                  <a:srgbClr val="4EA72E">
                    <a:alpha val="20000"/>
                  </a:srgbClr>
                </a:gs>
                <a:gs pos="85000">
                  <a:srgbClr val="156082">
                    <a:alpha val="10196"/>
                  </a:srgbClr>
                </a:gs>
                <a:gs pos="100000">
                  <a:srgbClr val="FFFFFF">
                    <a:alpha val="10196"/>
                  </a:srgbClr>
                </a:gs>
              </a:gsLst>
              <a:lin ang="12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26" name="Google Shape;526;p22"/>
            <p:cNvSpPr/>
            <p:nvPr/>
          </p:nvSpPr>
          <p:spPr>
            <a:xfrm>
              <a:off x="1629061" y="36937"/>
              <a:ext cx="9107210" cy="6858000"/>
            </a:xfrm>
            <a:custGeom>
              <a:rect b="b" l="l" r="r" t="t"/>
              <a:pathLst>
                <a:path extrusionOk="0" h="6858000" w="910721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0">
                  <a:srgbClr val="FFFFFF">
                    <a:alpha val="10196"/>
                  </a:srgbClr>
                </a:gs>
                <a:gs pos="2000">
                  <a:srgbClr val="FFFFFF">
                    <a:alpha val="10196"/>
                  </a:srgbClr>
                </a:gs>
                <a:gs pos="16000">
                  <a:srgbClr val="4EA72E">
                    <a:alpha val="7843"/>
                  </a:srgbClr>
                </a:gs>
                <a:gs pos="85000">
                  <a:srgbClr val="156082">
                    <a:alpha val="10196"/>
                  </a:srgbClr>
                </a:gs>
                <a:gs pos="100000">
                  <a:srgbClr val="FFFFFF">
                    <a:alpha val="10196"/>
                  </a:srgbClr>
                </a:gs>
              </a:gsLst>
              <a:lin ang="12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27" name="Google Shape;527;p22"/>
            <p:cNvSpPr/>
            <p:nvPr/>
          </p:nvSpPr>
          <p:spPr>
            <a:xfrm>
              <a:off x="1318434" y="36937"/>
              <a:ext cx="9747620" cy="6858000"/>
            </a:xfrm>
            <a:custGeom>
              <a:rect b="b" l="l" r="r" t="t"/>
              <a:pathLst>
                <a:path extrusionOk="0" h="6858000" w="974762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0">
                  <a:srgbClr val="FFFFFF">
                    <a:alpha val="10196"/>
                  </a:srgbClr>
                </a:gs>
                <a:gs pos="2000">
                  <a:srgbClr val="FFFFFF">
                    <a:alpha val="10196"/>
                  </a:srgbClr>
                </a:gs>
                <a:gs pos="16000">
                  <a:srgbClr val="4EA72E">
                    <a:alpha val="20000"/>
                  </a:srgbClr>
                </a:gs>
                <a:gs pos="85000">
                  <a:srgbClr val="156082">
                    <a:alpha val="10196"/>
                  </a:srgbClr>
                </a:gs>
                <a:gs pos="100000">
                  <a:srgbClr val="FFFFFF">
                    <a:alpha val="10196"/>
                  </a:srgbClr>
                </a:gs>
              </a:gsLst>
              <a:lin ang="12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28" name="Google Shape;528;p22"/>
            <p:cNvSpPr/>
            <p:nvPr/>
          </p:nvSpPr>
          <p:spPr>
            <a:xfrm>
              <a:off x="1308320" y="36937"/>
              <a:ext cx="9767847" cy="6858000"/>
            </a:xfrm>
            <a:custGeom>
              <a:rect b="b" l="l" r="r" t="t"/>
              <a:pathLst>
                <a:path extrusionOk="0" h="6858000" w="9767847">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gradFill>
              <a:gsLst>
                <a:gs pos="0">
                  <a:srgbClr val="FFFFFF">
                    <a:alpha val="41176"/>
                  </a:srgbClr>
                </a:gs>
                <a:gs pos="813">
                  <a:srgbClr val="FFFFFF">
                    <a:alpha val="41176"/>
                  </a:srgbClr>
                </a:gs>
                <a:gs pos="20000">
                  <a:srgbClr val="88247C">
                    <a:alpha val="56078"/>
                  </a:srgbClr>
                </a:gs>
                <a:gs pos="44000">
                  <a:srgbClr val="B3E5A0">
                    <a:alpha val="56863"/>
                  </a:srgbClr>
                </a:gs>
                <a:gs pos="74000">
                  <a:srgbClr val="19749D">
                    <a:alpha val="34118"/>
                  </a:srgbClr>
                </a:gs>
                <a:gs pos="100000">
                  <a:srgbClr val="FFFFFF">
                    <a:alpha val="58824"/>
                  </a:srgbClr>
                </a:gs>
              </a:gsLst>
              <a:lin ang="12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29" name="Google Shape;529;p22"/>
            <p:cNvSpPr/>
            <p:nvPr/>
          </p:nvSpPr>
          <p:spPr>
            <a:xfrm>
              <a:off x="1303402" y="36937"/>
              <a:ext cx="9767847" cy="6858000"/>
            </a:xfrm>
            <a:custGeom>
              <a:rect b="b" l="l" r="r" t="t"/>
              <a:pathLst>
                <a:path extrusionOk="0" h="6858000" w="9767847">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lt1">
                <a:alpha val="4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530" name="Google Shape;530;p22"/>
          <p:cNvSpPr txBox="1"/>
          <p:nvPr>
            <p:ph type="title"/>
          </p:nvPr>
        </p:nvSpPr>
        <p:spPr>
          <a:xfrm>
            <a:off x="531930" y="233916"/>
            <a:ext cx="11127833" cy="810522"/>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Play"/>
              <a:buNone/>
            </a:pPr>
            <a:r>
              <a:rPr i="1" lang="en-US" sz="5400"/>
              <a:t>Measuring success and growth</a:t>
            </a:r>
            <a:endParaRPr sz="5200">
              <a:solidFill>
                <a:schemeClr val="dk2"/>
              </a:solidFill>
              <a:latin typeface="Play"/>
              <a:ea typeface="Play"/>
              <a:cs typeface="Play"/>
              <a:sym typeface="Play"/>
            </a:endParaRPr>
          </a:p>
        </p:txBody>
      </p:sp>
      <p:sp>
        <p:nvSpPr>
          <p:cNvPr id="531" name="Google Shape;531;p22"/>
          <p:cNvSpPr txBox="1"/>
          <p:nvPr/>
        </p:nvSpPr>
        <p:spPr>
          <a:xfrm>
            <a:off x="0" y="1319730"/>
            <a:ext cx="5358809" cy="272382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Arial"/>
                <a:ea typeface="Arial"/>
                <a:cs typeface="Arial"/>
                <a:sym typeface="Arial"/>
              </a:rPr>
              <a:t>Success metrics for the product :</a:t>
            </a:r>
            <a:endParaRPr/>
          </a:p>
          <a:p>
            <a:pPr indent="-285750" lvl="1" marL="742950" marR="0" rtl="0" algn="l">
              <a:lnSpc>
                <a:spcPct val="15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User adoption</a:t>
            </a:r>
            <a:endParaRPr/>
          </a:p>
          <a:p>
            <a:pPr indent="-285750" lvl="1" marL="742950" marR="0" rtl="0" algn="l">
              <a:lnSpc>
                <a:spcPct val="15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No. of subscriptions purchased</a:t>
            </a:r>
            <a:endParaRPr/>
          </a:p>
          <a:p>
            <a:pPr indent="-285750" lvl="1" marL="742950" marR="0" rtl="0" algn="l">
              <a:lnSpc>
                <a:spcPct val="15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Average revenue generated per user</a:t>
            </a:r>
            <a:endParaRPr/>
          </a:p>
          <a:p>
            <a:pPr indent="-285750" lvl="1" marL="742950" marR="0" rtl="0" algn="l">
              <a:lnSpc>
                <a:spcPct val="15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No. of app signups [prospective subscribers]</a:t>
            </a:r>
            <a:endParaRPr/>
          </a:p>
          <a:p>
            <a:pPr indent="-285750" lvl="1" marL="742950" marR="0" rtl="0" algn="l">
              <a:lnSpc>
                <a:spcPct val="15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Customer ratings &amp; reviews </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5 Star Rating Images – Browse 150,018 Stock Photos, Vectors, and Video |  Adobe Stock" id="532" name="Google Shape;532;p22"/>
          <p:cNvPicPr preferRelativeResize="0"/>
          <p:nvPr/>
        </p:nvPicPr>
        <p:blipFill rotWithShape="1">
          <a:blip r:embed="rId3">
            <a:alphaModFix/>
          </a:blip>
          <a:srcRect b="16068" l="6163" r="6317" t="17611"/>
          <a:stretch/>
        </p:blipFill>
        <p:spPr>
          <a:xfrm>
            <a:off x="3589654" y="3309530"/>
            <a:ext cx="1769155" cy="379496"/>
          </a:xfrm>
          <a:prstGeom prst="rect">
            <a:avLst/>
          </a:prstGeom>
          <a:noFill/>
          <a:ln>
            <a:noFill/>
          </a:ln>
        </p:spPr>
      </p:pic>
      <p:sp>
        <p:nvSpPr>
          <p:cNvPr id="533" name="Google Shape;533;p22"/>
          <p:cNvSpPr txBox="1"/>
          <p:nvPr/>
        </p:nvSpPr>
        <p:spPr>
          <a:xfrm>
            <a:off x="6483912" y="4418369"/>
            <a:ext cx="5358809" cy="230832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Arial"/>
                <a:ea typeface="Arial"/>
                <a:cs typeface="Arial"/>
                <a:sym typeface="Arial"/>
              </a:rPr>
              <a:t>Success for our customers:</a:t>
            </a:r>
            <a:endParaRPr/>
          </a:p>
          <a:p>
            <a:pPr indent="-285750" lvl="1" marL="742950" marR="0" rtl="0" algn="l">
              <a:lnSpc>
                <a:spcPct val="15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No. of tasks completed WoW / MoM</a:t>
            </a:r>
            <a:endParaRPr/>
          </a:p>
          <a:p>
            <a:pPr indent="-285750" lvl="1" marL="742950" marR="0" rtl="0" algn="l">
              <a:lnSpc>
                <a:spcPct val="15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User likeability &amp; interaction</a:t>
            </a:r>
            <a:endParaRPr/>
          </a:p>
          <a:p>
            <a:pPr indent="-285750" lvl="1" marL="742950" marR="0" rtl="0" algn="l">
              <a:lnSpc>
                <a:spcPct val="15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User leaderboards &amp; streak engagements</a:t>
            </a:r>
            <a:endParaRPr/>
          </a:p>
          <a:p>
            <a:pPr indent="-285750" lvl="1" marL="742950" marR="0" rtl="0" algn="l">
              <a:lnSpc>
                <a:spcPct val="15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User feedbacks &amp; reviews</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id="534" name="Google Shape;534;p22"/>
          <p:cNvPicPr preferRelativeResize="0"/>
          <p:nvPr/>
        </p:nvPicPr>
        <p:blipFill rotWithShape="1">
          <a:blip r:embed="rId4">
            <a:alphaModFix/>
          </a:blip>
          <a:srcRect b="0" l="0" r="0" t="0"/>
          <a:stretch/>
        </p:blipFill>
        <p:spPr>
          <a:xfrm>
            <a:off x="531930" y="3900261"/>
            <a:ext cx="4568257" cy="2723823"/>
          </a:xfrm>
          <a:prstGeom prst="rect">
            <a:avLst/>
          </a:prstGeom>
          <a:noFill/>
          <a:ln>
            <a:noFill/>
          </a:ln>
        </p:spPr>
      </p:pic>
      <p:pic>
        <p:nvPicPr>
          <p:cNvPr id="535" name="Google Shape;535;p22"/>
          <p:cNvPicPr preferRelativeResize="0"/>
          <p:nvPr/>
        </p:nvPicPr>
        <p:blipFill rotWithShape="1">
          <a:blip r:embed="rId5">
            <a:alphaModFix/>
          </a:blip>
          <a:srcRect b="0" l="0" r="0" t="0"/>
          <a:stretch/>
        </p:blipFill>
        <p:spPr>
          <a:xfrm>
            <a:off x="6880889" y="1130206"/>
            <a:ext cx="4291522" cy="2558820"/>
          </a:xfrm>
          <a:prstGeom prst="rect">
            <a:avLst/>
          </a:prstGeom>
          <a:noFill/>
          <a:ln>
            <a:noFill/>
          </a:ln>
        </p:spPr>
      </p:pic>
      <p:sp>
        <p:nvSpPr>
          <p:cNvPr id="536" name="Google Shape;536;p22"/>
          <p:cNvSpPr txBox="1"/>
          <p:nvPr/>
        </p:nvSpPr>
        <p:spPr>
          <a:xfrm>
            <a:off x="7307096" y="3774794"/>
            <a:ext cx="73481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Tasks</a:t>
            </a:r>
            <a:endParaRPr/>
          </a:p>
        </p:txBody>
      </p:sp>
      <p:sp>
        <p:nvSpPr>
          <p:cNvPr id="537" name="Google Shape;537;p22"/>
          <p:cNvSpPr txBox="1"/>
          <p:nvPr/>
        </p:nvSpPr>
        <p:spPr>
          <a:xfrm>
            <a:off x="9620708" y="3774794"/>
            <a:ext cx="170271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Procrastination</a:t>
            </a:r>
            <a:endParaRPr/>
          </a:p>
        </p:txBody>
      </p:sp>
      <p:sp>
        <p:nvSpPr>
          <p:cNvPr id="538" name="Google Shape;538;p22"/>
          <p:cNvSpPr/>
          <p:nvPr/>
        </p:nvSpPr>
        <p:spPr>
          <a:xfrm>
            <a:off x="8041913" y="3784938"/>
            <a:ext cx="263887" cy="268759"/>
          </a:xfrm>
          <a:prstGeom prst="upArrow">
            <a:avLst>
              <a:gd fmla="val 50000" name="adj1"/>
              <a:gd fmla="val 50000" name="adj2"/>
            </a:avLst>
          </a:prstGeom>
          <a:solidFill>
            <a:srgbClr val="84E18F"/>
          </a:solidFill>
          <a:ln cap="flat" cmpd="sng" w="19050">
            <a:solidFill>
              <a:srgbClr val="082836"/>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39" name="Google Shape;539;p22"/>
          <p:cNvSpPr/>
          <p:nvPr/>
        </p:nvSpPr>
        <p:spPr>
          <a:xfrm rot="10800000">
            <a:off x="11261778" y="3784938"/>
            <a:ext cx="263887" cy="268759"/>
          </a:xfrm>
          <a:prstGeom prst="upArrow">
            <a:avLst>
              <a:gd fmla="val 50000" name="adj1"/>
              <a:gd fmla="val 50000" name="adj2"/>
            </a:avLst>
          </a:prstGeom>
          <a:solidFill>
            <a:srgbClr val="C00000"/>
          </a:solidFill>
          <a:ln cap="flat" cmpd="sng" w="19050">
            <a:solidFill>
              <a:srgbClr val="082836"/>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40" name="Google Shape;540;p22"/>
          <p:cNvSpPr/>
          <p:nvPr/>
        </p:nvSpPr>
        <p:spPr>
          <a:xfrm>
            <a:off x="1654629" y="4397829"/>
            <a:ext cx="2481942" cy="1262742"/>
          </a:xfrm>
          <a:custGeom>
            <a:rect b="b" l="l" r="r" t="t"/>
            <a:pathLst>
              <a:path extrusionOk="0" h="1262742" w="2481942">
                <a:moveTo>
                  <a:pt x="0" y="1262742"/>
                </a:moveTo>
                <a:cubicBezTo>
                  <a:pt x="50800" y="1240971"/>
                  <a:pt x="108185" y="1230590"/>
                  <a:pt x="152400" y="1197428"/>
                </a:cubicBezTo>
                <a:cubicBezTo>
                  <a:pt x="166914" y="1186542"/>
                  <a:pt x="180846" y="1174835"/>
                  <a:pt x="195942" y="1164771"/>
                </a:cubicBezTo>
                <a:cubicBezTo>
                  <a:pt x="213547" y="1153035"/>
                  <a:pt x="232521" y="1143473"/>
                  <a:pt x="250371" y="1132114"/>
                </a:cubicBezTo>
                <a:cubicBezTo>
                  <a:pt x="272446" y="1118066"/>
                  <a:pt x="293914" y="1103085"/>
                  <a:pt x="315685" y="1088571"/>
                </a:cubicBezTo>
                <a:lnTo>
                  <a:pt x="348342" y="1066800"/>
                </a:lnTo>
                <a:cubicBezTo>
                  <a:pt x="359228" y="1059543"/>
                  <a:pt x="368588" y="1049165"/>
                  <a:pt x="381000" y="1045028"/>
                </a:cubicBezTo>
                <a:lnTo>
                  <a:pt x="413657" y="1034142"/>
                </a:lnTo>
                <a:cubicBezTo>
                  <a:pt x="518954" y="955170"/>
                  <a:pt x="406737" y="1032160"/>
                  <a:pt x="489857" y="990600"/>
                </a:cubicBezTo>
                <a:cubicBezTo>
                  <a:pt x="501559" y="984749"/>
                  <a:pt x="510812" y="974679"/>
                  <a:pt x="522514" y="968828"/>
                </a:cubicBezTo>
                <a:cubicBezTo>
                  <a:pt x="532777" y="963696"/>
                  <a:pt x="544908" y="963074"/>
                  <a:pt x="555171" y="957942"/>
                </a:cubicBezTo>
                <a:cubicBezTo>
                  <a:pt x="566873" y="952091"/>
                  <a:pt x="576126" y="942022"/>
                  <a:pt x="587828" y="936171"/>
                </a:cubicBezTo>
                <a:cubicBezTo>
                  <a:pt x="605306" y="927432"/>
                  <a:pt x="624114" y="921657"/>
                  <a:pt x="642257" y="914400"/>
                </a:cubicBezTo>
                <a:cubicBezTo>
                  <a:pt x="669946" y="886710"/>
                  <a:pt x="663634" y="888432"/>
                  <a:pt x="707571" y="870857"/>
                </a:cubicBezTo>
                <a:cubicBezTo>
                  <a:pt x="728879" y="862334"/>
                  <a:pt x="772885" y="849085"/>
                  <a:pt x="772885" y="849085"/>
                </a:cubicBezTo>
                <a:cubicBezTo>
                  <a:pt x="780142" y="856342"/>
                  <a:pt x="792644" y="860793"/>
                  <a:pt x="794657" y="870857"/>
                </a:cubicBezTo>
                <a:cubicBezTo>
                  <a:pt x="796907" y="882109"/>
                  <a:pt x="786260" y="892313"/>
                  <a:pt x="783771" y="903514"/>
                </a:cubicBezTo>
                <a:cubicBezTo>
                  <a:pt x="778983" y="925060"/>
                  <a:pt x="776514" y="947057"/>
                  <a:pt x="772885" y="968828"/>
                </a:cubicBezTo>
                <a:cubicBezTo>
                  <a:pt x="776514" y="979714"/>
                  <a:pt x="772296" y="1001485"/>
                  <a:pt x="783771" y="1001485"/>
                </a:cubicBezTo>
                <a:cubicBezTo>
                  <a:pt x="796854" y="1001485"/>
                  <a:pt x="797369" y="979044"/>
                  <a:pt x="805542" y="968828"/>
                </a:cubicBezTo>
                <a:cubicBezTo>
                  <a:pt x="826106" y="943123"/>
                  <a:pt x="843917" y="937491"/>
                  <a:pt x="870857" y="914400"/>
                </a:cubicBezTo>
                <a:cubicBezTo>
                  <a:pt x="882546" y="904381"/>
                  <a:pt x="890526" y="890007"/>
                  <a:pt x="903514" y="881742"/>
                </a:cubicBezTo>
                <a:cubicBezTo>
                  <a:pt x="930895" y="864318"/>
                  <a:pt x="990600" y="838200"/>
                  <a:pt x="990600" y="838200"/>
                </a:cubicBezTo>
                <a:cubicBezTo>
                  <a:pt x="1075506" y="753292"/>
                  <a:pt x="966508" y="855408"/>
                  <a:pt x="1066800" y="783771"/>
                </a:cubicBezTo>
                <a:cubicBezTo>
                  <a:pt x="1079327" y="774823"/>
                  <a:pt x="1087305" y="760565"/>
                  <a:pt x="1099457" y="751114"/>
                </a:cubicBezTo>
                <a:cubicBezTo>
                  <a:pt x="1120111" y="735050"/>
                  <a:pt x="1146269" y="726073"/>
                  <a:pt x="1164771" y="707571"/>
                </a:cubicBezTo>
                <a:cubicBezTo>
                  <a:pt x="1196729" y="675613"/>
                  <a:pt x="1247237" y="622026"/>
                  <a:pt x="1284514" y="609600"/>
                </a:cubicBezTo>
                <a:lnTo>
                  <a:pt x="1317171" y="598714"/>
                </a:lnTo>
                <a:cubicBezTo>
                  <a:pt x="1372333" y="543549"/>
                  <a:pt x="1300944" y="608450"/>
                  <a:pt x="1371600" y="566057"/>
                </a:cubicBezTo>
                <a:cubicBezTo>
                  <a:pt x="1380401" y="560777"/>
                  <a:pt x="1384832" y="549978"/>
                  <a:pt x="1393371" y="544285"/>
                </a:cubicBezTo>
                <a:cubicBezTo>
                  <a:pt x="1406873" y="535284"/>
                  <a:pt x="1422400" y="529771"/>
                  <a:pt x="1436914" y="522514"/>
                </a:cubicBezTo>
                <a:cubicBezTo>
                  <a:pt x="1475716" y="483710"/>
                  <a:pt x="1440719" y="514118"/>
                  <a:pt x="1502228" y="478971"/>
                </a:cubicBezTo>
                <a:cubicBezTo>
                  <a:pt x="1513587" y="472480"/>
                  <a:pt x="1523183" y="463051"/>
                  <a:pt x="1534885" y="457200"/>
                </a:cubicBezTo>
                <a:cubicBezTo>
                  <a:pt x="1606210" y="421538"/>
                  <a:pt x="1534996" y="492494"/>
                  <a:pt x="1654628" y="402771"/>
                </a:cubicBezTo>
                <a:cubicBezTo>
                  <a:pt x="1674499" y="387868"/>
                  <a:pt x="1747405" y="331931"/>
                  <a:pt x="1763485" y="326571"/>
                </a:cubicBezTo>
                <a:cubicBezTo>
                  <a:pt x="1774371" y="322942"/>
                  <a:pt x="1786111" y="321258"/>
                  <a:pt x="1796142" y="315685"/>
                </a:cubicBezTo>
                <a:cubicBezTo>
                  <a:pt x="1908430" y="253303"/>
                  <a:pt x="1820222" y="285886"/>
                  <a:pt x="1894114" y="261257"/>
                </a:cubicBezTo>
                <a:lnTo>
                  <a:pt x="1872342" y="293914"/>
                </a:lnTo>
                <a:cubicBezTo>
                  <a:pt x="1869164" y="303448"/>
                  <a:pt x="1838405" y="360722"/>
                  <a:pt x="1894114" y="348342"/>
                </a:cubicBezTo>
                <a:cubicBezTo>
                  <a:pt x="1919657" y="342666"/>
                  <a:pt x="1937657" y="319314"/>
                  <a:pt x="1959428" y="304800"/>
                </a:cubicBezTo>
                <a:cubicBezTo>
                  <a:pt x="2001635" y="276662"/>
                  <a:pt x="1979671" y="287166"/>
                  <a:pt x="2024742" y="272142"/>
                </a:cubicBezTo>
                <a:cubicBezTo>
                  <a:pt x="2130035" y="193173"/>
                  <a:pt x="2017825" y="270158"/>
                  <a:pt x="2100942" y="228600"/>
                </a:cubicBezTo>
                <a:cubicBezTo>
                  <a:pt x="2112644" y="222749"/>
                  <a:pt x="2121898" y="212679"/>
                  <a:pt x="2133600" y="206828"/>
                </a:cubicBezTo>
                <a:cubicBezTo>
                  <a:pt x="2143863" y="201696"/>
                  <a:pt x="2155994" y="201074"/>
                  <a:pt x="2166257" y="195942"/>
                </a:cubicBezTo>
                <a:cubicBezTo>
                  <a:pt x="2177959" y="190091"/>
                  <a:pt x="2187555" y="180662"/>
                  <a:pt x="2198914" y="174171"/>
                </a:cubicBezTo>
                <a:cubicBezTo>
                  <a:pt x="2213003" y="166120"/>
                  <a:pt x="2227943" y="159657"/>
                  <a:pt x="2242457" y="152400"/>
                </a:cubicBezTo>
                <a:cubicBezTo>
                  <a:pt x="2273074" y="121782"/>
                  <a:pt x="2280306" y="111702"/>
                  <a:pt x="2329542" y="87085"/>
                </a:cubicBezTo>
                <a:cubicBezTo>
                  <a:pt x="2344056" y="79828"/>
                  <a:pt x="2358996" y="73365"/>
                  <a:pt x="2373085" y="65314"/>
                </a:cubicBezTo>
                <a:cubicBezTo>
                  <a:pt x="2432172" y="31550"/>
                  <a:pt x="2378523" y="52614"/>
                  <a:pt x="2438400" y="32657"/>
                </a:cubicBezTo>
                <a:cubicBezTo>
                  <a:pt x="2465908" y="5148"/>
                  <a:pt x="2450991" y="15475"/>
                  <a:pt x="2481942" y="0"/>
                </a:cubicBezTo>
              </a:path>
            </a:pathLst>
          </a:custGeom>
          <a:noFill/>
          <a:ln cap="flat" cmpd="sng" w="1905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541" name="Google Shape;541;p22"/>
          <p:cNvSpPr txBox="1"/>
          <p:nvPr/>
        </p:nvSpPr>
        <p:spPr>
          <a:xfrm rot="-1887074">
            <a:off x="2437494" y="4680943"/>
            <a:ext cx="91621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3A7D22"/>
                </a:solidFill>
                <a:latin typeface="Arial"/>
                <a:ea typeface="Arial"/>
                <a:cs typeface="Arial"/>
                <a:sym typeface="Arial"/>
              </a:rPr>
              <a:t>Growth</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45" name="Shape 545"/>
        <p:cNvGrpSpPr/>
        <p:nvPr/>
      </p:nvGrpSpPr>
      <p:grpSpPr>
        <a:xfrm>
          <a:off x="0" y="0"/>
          <a:ext cx="0" cy="0"/>
          <a:chOff x="0" y="0"/>
          <a:chExt cx="0" cy="0"/>
        </a:xfrm>
      </p:grpSpPr>
      <p:sp>
        <p:nvSpPr>
          <p:cNvPr id="546" name="Google Shape;546;p23"/>
          <p:cNvSpPr/>
          <p:nvPr/>
        </p:nvSpPr>
        <p:spPr>
          <a:xfrm>
            <a:off x="0" y="1"/>
            <a:ext cx="12191695"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47" name="Google Shape;547;p23"/>
          <p:cNvSpPr/>
          <p:nvPr/>
        </p:nvSpPr>
        <p:spPr>
          <a:xfrm>
            <a:off x="305" y="0"/>
            <a:ext cx="12191695"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800">
              <a:solidFill>
                <a:schemeClr val="lt1"/>
              </a:solidFill>
              <a:latin typeface="Arial"/>
              <a:ea typeface="Arial"/>
              <a:cs typeface="Arial"/>
              <a:sym typeface="Arial"/>
            </a:endParaRPr>
          </a:p>
        </p:txBody>
      </p:sp>
      <p:sp>
        <p:nvSpPr>
          <p:cNvPr id="548" name="Google Shape;548;p23"/>
          <p:cNvSpPr/>
          <p:nvPr/>
        </p:nvSpPr>
        <p:spPr>
          <a:xfrm>
            <a:off x="1496934" y="3984"/>
            <a:ext cx="9376632" cy="6858000"/>
          </a:xfrm>
          <a:custGeom>
            <a:rect b="b" l="l" r="r" t="t"/>
            <a:pathLst>
              <a:path extrusionOk="0" h="6858000" w="9376632">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a:gsLst>
              <a:gs pos="0">
                <a:srgbClr val="4EA72E">
                  <a:alpha val="20000"/>
                </a:srgbClr>
              </a:gs>
              <a:gs pos="16000">
                <a:srgbClr val="4EA72E">
                  <a:alpha val="20000"/>
                </a:srgbClr>
              </a:gs>
              <a:gs pos="85000">
                <a:srgbClr val="156082">
                  <a:alpha val="40000"/>
                </a:srgbClr>
              </a:gs>
              <a:gs pos="100000">
                <a:srgbClr val="156082">
                  <a:alpha val="40000"/>
                </a:srgbClr>
              </a:gs>
            </a:gsLst>
            <a:lin ang="12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549" name="Google Shape;549;p23"/>
          <p:cNvGrpSpPr/>
          <p:nvPr/>
        </p:nvGrpSpPr>
        <p:grpSpPr>
          <a:xfrm>
            <a:off x="1303402" y="3985"/>
            <a:ext cx="9772765" cy="6858000"/>
            <a:chOff x="1303402" y="36937"/>
            <a:chExt cx="9772765" cy="6858000"/>
          </a:xfrm>
        </p:grpSpPr>
        <p:sp>
          <p:nvSpPr>
            <p:cNvPr id="550" name="Google Shape;550;p23"/>
            <p:cNvSpPr/>
            <p:nvPr/>
          </p:nvSpPr>
          <p:spPr>
            <a:xfrm>
              <a:off x="1560551" y="36937"/>
              <a:ext cx="9313016" cy="6858000"/>
            </a:xfrm>
            <a:custGeom>
              <a:rect b="b" l="l" r="r" t="t"/>
              <a:pathLst>
                <a:path extrusionOk="0" h="6858000" w="9313016">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lt1">
                <a:alpha val="3019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51" name="Google Shape;551;p23"/>
            <p:cNvSpPr/>
            <p:nvPr/>
          </p:nvSpPr>
          <p:spPr>
            <a:xfrm>
              <a:off x="1659468" y="36937"/>
              <a:ext cx="9065550" cy="6858000"/>
            </a:xfrm>
            <a:custGeom>
              <a:rect b="b" l="l" r="r" t="t"/>
              <a:pathLst>
                <a:path extrusionOk="0" h="6858000" w="906555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lt1">
                <a:alpha val="3019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52" name="Google Shape;552;p23"/>
            <p:cNvSpPr/>
            <p:nvPr/>
          </p:nvSpPr>
          <p:spPr>
            <a:xfrm>
              <a:off x="1648217" y="36937"/>
              <a:ext cx="9088051" cy="6858000"/>
            </a:xfrm>
            <a:custGeom>
              <a:rect b="b" l="l" r="r" t="t"/>
              <a:pathLst>
                <a:path extrusionOk="0" h="6858000" w="9088051">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lt1">
                <a:alpha val="3019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53" name="Google Shape;553;p23"/>
            <p:cNvSpPr/>
            <p:nvPr/>
          </p:nvSpPr>
          <p:spPr>
            <a:xfrm>
              <a:off x="1629061" y="36937"/>
              <a:ext cx="9107210" cy="6858000"/>
            </a:xfrm>
            <a:custGeom>
              <a:rect b="b" l="l" r="r" t="t"/>
              <a:pathLst>
                <a:path extrusionOk="0" h="6858000" w="910721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lt1">
                <a:alpha val="3019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54" name="Google Shape;554;p23"/>
            <p:cNvSpPr/>
            <p:nvPr/>
          </p:nvSpPr>
          <p:spPr>
            <a:xfrm>
              <a:off x="1318434" y="36937"/>
              <a:ext cx="9747620" cy="6858000"/>
            </a:xfrm>
            <a:custGeom>
              <a:rect b="b" l="l" r="r" t="t"/>
              <a:pathLst>
                <a:path extrusionOk="0" h="6858000" w="974762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lt1">
                <a:alpha val="3019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55" name="Google Shape;555;p23"/>
            <p:cNvSpPr/>
            <p:nvPr/>
          </p:nvSpPr>
          <p:spPr>
            <a:xfrm>
              <a:off x="1308320" y="36937"/>
              <a:ext cx="9767847" cy="6858000"/>
            </a:xfrm>
            <a:custGeom>
              <a:rect b="b" l="l" r="r" t="t"/>
              <a:pathLst>
                <a:path extrusionOk="0" h="6858000" w="9767847">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56" name="Google Shape;556;p23"/>
            <p:cNvSpPr/>
            <p:nvPr/>
          </p:nvSpPr>
          <p:spPr>
            <a:xfrm>
              <a:off x="1303402" y="36937"/>
              <a:ext cx="9767847" cy="6858000"/>
            </a:xfrm>
            <a:custGeom>
              <a:rect b="b" l="l" r="r" t="t"/>
              <a:pathLst>
                <a:path extrusionOk="0" h="6858000" w="9767847">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557" name="Google Shape;557;p23"/>
          <p:cNvGrpSpPr/>
          <p:nvPr/>
        </p:nvGrpSpPr>
        <p:grpSpPr>
          <a:xfrm>
            <a:off x="-305" y="-4155"/>
            <a:ext cx="2514948" cy="2174333"/>
            <a:chOff x="-305" y="-4155"/>
            <a:chExt cx="2514948" cy="2174333"/>
          </a:xfrm>
        </p:grpSpPr>
        <p:sp>
          <p:nvSpPr>
            <p:cNvPr id="558" name="Google Shape;558;p23"/>
            <p:cNvSpPr/>
            <p:nvPr/>
          </p:nvSpPr>
          <p:spPr>
            <a:xfrm>
              <a:off x="-305" y="0"/>
              <a:ext cx="2514948" cy="2170178"/>
            </a:xfrm>
            <a:custGeom>
              <a:rect b="b" l="l" r="r" t="t"/>
              <a:pathLst>
                <a:path extrusionOk="0" h="2170178" w="251494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0">
                  <a:srgbClr val="FFFFFF">
                    <a:alpha val="10196"/>
                  </a:srgbClr>
                </a:gs>
                <a:gs pos="2000">
                  <a:srgbClr val="FFFFFF">
                    <a:alpha val="10196"/>
                  </a:srgbClr>
                </a:gs>
                <a:gs pos="16000">
                  <a:srgbClr val="4EA72E">
                    <a:alpha val="10196"/>
                  </a:srgbClr>
                </a:gs>
                <a:gs pos="85000">
                  <a:srgbClr val="156082">
                    <a:alpha val="10196"/>
                  </a:srgbClr>
                </a:gs>
                <a:gs pos="100000">
                  <a:srgbClr val="FFFFFF">
                    <a:alpha val="10196"/>
                  </a:srgbClr>
                </a:gs>
              </a:gsLst>
              <a:lin ang="12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59" name="Google Shape;559;p23"/>
            <p:cNvSpPr/>
            <p:nvPr/>
          </p:nvSpPr>
          <p:spPr>
            <a:xfrm>
              <a:off x="-305" y="-4155"/>
              <a:ext cx="2493062" cy="1947896"/>
            </a:xfrm>
            <a:custGeom>
              <a:rect b="b" l="l" r="r" t="t"/>
              <a:pathLst>
                <a:path extrusionOk="0" h="1947896" w="2493062">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0">
                  <a:srgbClr val="FFFFFF">
                    <a:alpha val="10196"/>
                  </a:srgbClr>
                </a:gs>
                <a:gs pos="2000">
                  <a:srgbClr val="FFFFFF">
                    <a:alpha val="10196"/>
                  </a:srgbClr>
                </a:gs>
                <a:gs pos="16000">
                  <a:srgbClr val="4EA72E">
                    <a:alpha val="10196"/>
                  </a:srgbClr>
                </a:gs>
                <a:gs pos="85000">
                  <a:srgbClr val="156082">
                    <a:alpha val="10196"/>
                  </a:srgbClr>
                </a:gs>
                <a:gs pos="100000">
                  <a:srgbClr val="FFFFFF">
                    <a:alpha val="10196"/>
                  </a:srgbClr>
                </a:gs>
              </a:gsLst>
              <a:lin ang="12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60" name="Google Shape;560;p23"/>
            <p:cNvSpPr/>
            <p:nvPr/>
          </p:nvSpPr>
          <p:spPr>
            <a:xfrm>
              <a:off x="-305" y="0"/>
              <a:ext cx="2501089" cy="1972702"/>
            </a:xfrm>
            <a:custGeom>
              <a:rect b="b" l="l" r="r" t="t"/>
              <a:pathLst>
                <a:path extrusionOk="0" h="1972702" w="2501089">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0">
                  <a:srgbClr val="FFFFFF">
                    <a:alpha val="10196"/>
                  </a:srgbClr>
                </a:gs>
                <a:gs pos="2000">
                  <a:srgbClr val="FFFFFF">
                    <a:alpha val="10196"/>
                  </a:srgbClr>
                </a:gs>
                <a:gs pos="16000">
                  <a:srgbClr val="4EA72E">
                    <a:alpha val="10196"/>
                  </a:srgbClr>
                </a:gs>
                <a:gs pos="85000">
                  <a:srgbClr val="156082">
                    <a:alpha val="10196"/>
                  </a:srgbClr>
                </a:gs>
                <a:gs pos="100000">
                  <a:srgbClr val="FFFFFF">
                    <a:alpha val="10196"/>
                  </a:srgbClr>
                </a:gs>
              </a:gsLst>
              <a:lin ang="12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800">
                <a:solidFill>
                  <a:schemeClr val="lt1"/>
                </a:solidFill>
                <a:latin typeface="Arial"/>
                <a:ea typeface="Arial"/>
                <a:cs typeface="Arial"/>
                <a:sym typeface="Arial"/>
              </a:endParaRPr>
            </a:p>
          </p:txBody>
        </p:sp>
        <p:sp>
          <p:nvSpPr>
            <p:cNvPr id="561" name="Google Shape;561;p23"/>
            <p:cNvSpPr/>
            <p:nvPr/>
          </p:nvSpPr>
          <p:spPr>
            <a:xfrm>
              <a:off x="305" y="1"/>
              <a:ext cx="2491105" cy="1943661"/>
            </a:xfrm>
            <a:custGeom>
              <a:rect b="b" l="l" r="r" t="t"/>
              <a:pathLst>
                <a:path extrusionOk="0" h="1943661" w="2491105">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0">
                  <a:srgbClr val="FFFFFF">
                    <a:alpha val="10196"/>
                  </a:srgbClr>
                </a:gs>
                <a:gs pos="2000">
                  <a:srgbClr val="FFFFFF">
                    <a:alpha val="10196"/>
                  </a:srgbClr>
                </a:gs>
                <a:gs pos="16000">
                  <a:srgbClr val="4EA72E">
                    <a:alpha val="10196"/>
                  </a:srgbClr>
                </a:gs>
                <a:gs pos="85000">
                  <a:srgbClr val="156082">
                    <a:alpha val="10196"/>
                  </a:srgbClr>
                </a:gs>
                <a:gs pos="100000">
                  <a:srgbClr val="FFFFFF">
                    <a:alpha val="10196"/>
                  </a:srgbClr>
                </a:gs>
              </a:gsLst>
              <a:lin ang="12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562" name="Google Shape;562;p23"/>
          <p:cNvGrpSpPr/>
          <p:nvPr/>
        </p:nvGrpSpPr>
        <p:grpSpPr>
          <a:xfrm rot="10800000">
            <a:off x="9685727" y="4683666"/>
            <a:ext cx="2514948" cy="2174333"/>
            <a:chOff x="-305" y="-4155"/>
            <a:chExt cx="2514948" cy="2174333"/>
          </a:xfrm>
        </p:grpSpPr>
        <p:sp>
          <p:nvSpPr>
            <p:cNvPr id="563" name="Google Shape;563;p23"/>
            <p:cNvSpPr/>
            <p:nvPr/>
          </p:nvSpPr>
          <p:spPr>
            <a:xfrm>
              <a:off x="-305" y="0"/>
              <a:ext cx="2514948" cy="2170178"/>
            </a:xfrm>
            <a:custGeom>
              <a:rect b="b" l="l" r="r" t="t"/>
              <a:pathLst>
                <a:path extrusionOk="0" h="2170178" w="251494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0">
                  <a:srgbClr val="FFFFFF">
                    <a:alpha val="10196"/>
                  </a:srgbClr>
                </a:gs>
                <a:gs pos="2000">
                  <a:srgbClr val="FFFFFF">
                    <a:alpha val="10196"/>
                  </a:srgbClr>
                </a:gs>
                <a:gs pos="16000">
                  <a:srgbClr val="4EA72E">
                    <a:alpha val="10196"/>
                  </a:srgbClr>
                </a:gs>
                <a:gs pos="85000">
                  <a:srgbClr val="156082">
                    <a:alpha val="10196"/>
                  </a:srgbClr>
                </a:gs>
                <a:gs pos="100000">
                  <a:srgbClr val="FFFFFF">
                    <a:alpha val="10196"/>
                  </a:srgbClr>
                </a:gs>
              </a:gsLst>
              <a:lin ang="12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64" name="Google Shape;564;p23"/>
            <p:cNvSpPr/>
            <p:nvPr/>
          </p:nvSpPr>
          <p:spPr>
            <a:xfrm>
              <a:off x="-305" y="-4155"/>
              <a:ext cx="2493062" cy="1947896"/>
            </a:xfrm>
            <a:custGeom>
              <a:rect b="b" l="l" r="r" t="t"/>
              <a:pathLst>
                <a:path extrusionOk="0" h="1947896" w="2493062">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0">
                  <a:srgbClr val="FFFFFF">
                    <a:alpha val="10196"/>
                  </a:srgbClr>
                </a:gs>
                <a:gs pos="2000">
                  <a:srgbClr val="FFFFFF">
                    <a:alpha val="10196"/>
                  </a:srgbClr>
                </a:gs>
                <a:gs pos="16000">
                  <a:srgbClr val="4EA72E">
                    <a:alpha val="10196"/>
                  </a:srgbClr>
                </a:gs>
                <a:gs pos="85000">
                  <a:srgbClr val="156082">
                    <a:alpha val="10196"/>
                  </a:srgbClr>
                </a:gs>
                <a:gs pos="100000">
                  <a:srgbClr val="FFFFFF">
                    <a:alpha val="10196"/>
                  </a:srgbClr>
                </a:gs>
              </a:gsLst>
              <a:lin ang="12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65" name="Google Shape;565;p23"/>
            <p:cNvSpPr/>
            <p:nvPr/>
          </p:nvSpPr>
          <p:spPr>
            <a:xfrm>
              <a:off x="-305" y="0"/>
              <a:ext cx="2501089" cy="1972702"/>
            </a:xfrm>
            <a:custGeom>
              <a:rect b="b" l="l" r="r" t="t"/>
              <a:pathLst>
                <a:path extrusionOk="0" h="1972702" w="2501089">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0">
                  <a:srgbClr val="FFFFFF">
                    <a:alpha val="10196"/>
                  </a:srgbClr>
                </a:gs>
                <a:gs pos="2000">
                  <a:srgbClr val="FFFFFF">
                    <a:alpha val="10196"/>
                  </a:srgbClr>
                </a:gs>
                <a:gs pos="16000">
                  <a:srgbClr val="4EA72E">
                    <a:alpha val="10196"/>
                  </a:srgbClr>
                </a:gs>
                <a:gs pos="85000">
                  <a:srgbClr val="156082">
                    <a:alpha val="10196"/>
                  </a:srgbClr>
                </a:gs>
                <a:gs pos="100000">
                  <a:srgbClr val="FFFFFF">
                    <a:alpha val="10196"/>
                  </a:srgbClr>
                </a:gs>
              </a:gsLst>
              <a:lin ang="12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800">
                <a:solidFill>
                  <a:schemeClr val="lt1"/>
                </a:solidFill>
                <a:latin typeface="Arial"/>
                <a:ea typeface="Arial"/>
                <a:cs typeface="Arial"/>
                <a:sym typeface="Arial"/>
              </a:endParaRPr>
            </a:p>
          </p:txBody>
        </p:sp>
        <p:sp>
          <p:nvSpPr>
            <p:cNvPr id="566" name="Google Shape;566;p23"/>
            <p:cNvSpPr/>
            <p:nvPr/>
          </p:nvSpPr>
          <p:spPr>
            <a:xfrm>
              <a:off x="305" y="1"/>
              <a:ext cx="2491105" cy="1943661"/>
            </a:xfrm>
            <a:custGeom>
              <a:rect b="b" l="l" r="r" t="t"/>
              <a:pathLst>
                <a:path extrusionOk="0" h="1943661" w="2491105">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0">
                  <a:srgbClr val="FFFFFF">
                    <a:alpha val="10196"/>
                  </a:srgbClr>
                </a:gs>
                <a:gs pos="2000">
                  <a:srgbClr val="FFFFFF">
                    <a:alpha val="10196"/>
                  </a:srgbClr>
                </a:gs>
                <a:gs pos="16000">
                  <a:srgbClr val="4EA72E">
                    <a:alpha val="10196"/>
                  </a:srgbClr>
                </a:gs>
                <a:gs pos="85000">
                  <a:srgbClr val="156082">
                    <a:alpha val="10196"/>
                  </a:srgbClr>
                </a:gs>
                <a:gs pos="100000">
                  <a:srgbClr val="FFFFFF">
                    <a:alpha val="10196"/>
                  </a:srgbClr>
                </a:gs>
              </a:gsLst>
              <a:lin ang="12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567" name="Google Shape;567;p23"/>
          <p:cNvSpPr txBox="1"/>
          <p:nvPr>
            <p:ph type="title"/>
          </p:nvPr>
        </p:nvSpPr>
        <p:spPr>
          <a:xfrm>
            <a:off x="127321" y="169614"/>
            <a:ext cx="10565027" cy="83408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US"/>
              <a:t>User storyboard!</a:t>
            </a:r>
            <a:endParaRPr/>
          </a:p>
        </p:txBody>
      </p:sp>
      <p:pic>
        <p:nvPicPr>
          <p:cNvPr descr="A collage of images of a person holding a tablet&#10;&#10;AI-generated content may be incorrect." id="568" name="Google Shape;568;p23"/>
          <p:cNvPicPr preferRelativeResize="0"/>
          <p:nvPr/>
        </p:nvPicPr>
        <p:blipFill rotWithShape="1">
          <a:blip r:embed="rId3">
            <a:alphaModFix/>
          </a:blip>
          <a:srcRect b="0" l="0" r="0" t="0"/>
          <a:stretch/>
        </p:blipFill>
        <p:spPr>
          <a:xfrm>
            <a:off x="127321" y="1003695"/>
            <a:ext cx="8783080" cy="5684691"/>
          </a:xfrm>
          <a:prstGeom prst="rect">
            <a:avLst/>
          </a:prstGeom>
          <a:noFill/>
          <a:ln>
            <a:noFill/>
          </a:ln>
        </p:spPr>
      </p:pic>
      <p:sp>
        <p:nvSpPr>
          <p:cNvPr id="569" name="Google Shape;569;p23"/>
          <p:cNvSpPr txBox="1"/>
          <p:nvPr/>
        </p:nvSpPr>
        <p:spPr>
          <a:xfrm>
            <a:off x="9015403" y="1461013"/>
            <a:ext cx="3195448" cy="372409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chemeClr val="dk1"/>
                </a:solidFill>
                <a:latin typeface="Arial"/>
                <a:ea typeface="Arial"/>
                <a:cs typeface="Arial"/>
                <a:sym typeface="Arial"/>
              </a:rPr>
              <a:t>Made for user’s success</a:t>
            </a:r>
            <a:endParaRPr b="1"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Customer centric designs</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Visual cues designed for customer engagement</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Keeps you on top of your schedules!</a:t>
            </a:r>
            <a:endParaRPr/>
          </a:p>
          <a:p>
            <a:pPr indent="-171450" lvl="0" marL="285750" marR="0" rtl="0" algn="l">
              <a:spcBef>
                <a:spcPts val="0"/>
              </a:spcBef>
              <a:spcAft>
                <a:spcPts val="0"/>
              </a:spcAft>
              <a:buClr>
                <a:schemeClr val="dk1"/>
              </a:buClr>
              <a:buSzPts val="1800"/>
              <a:buFont typeface="Arial"/>
              <a:buNone/>
            </a:pPr>
            <a:r>
              <a:t/>
            </a:r>
            <a:endParaRPr b="1" sz="1800">
              <a:solidFill>
                <a:schemeClr val="dk1"/>
              </a:solidFill>
              <a:latin typeface="Arial"/>
              <a:ea typeface="Arial"/>
              <a:cs typeface="Arial"/>
              <a:sym typeface="Arial"/>
            </a:endParaRPr>
          </a:p>
          <a:p>
            <a:pPr indent="0" lvl="0" marL="0" marR="0" rtl="0" algn="ctr">
              <a:spcBef>
                <a:spcPts val="0"/>
              </a:spcBef>
              <a:spcAft>
                <a:spcPts val="0"/>
              </a:spcAft>
              <a:buNone/>
            </a:pPr>
            <a:r>
              <a:rPr b="1" lang="en-US" sz="1800">
                <a:solidFill>
                  <a:schemeClr val="dk1"/>
                </a:solidFill>
                <a:latin typeface="Arial"/>
                <a:ea typeface="Arial"/>
                <a:cs typeface="Arial"/>
                <a:sym typeface="Arial"/>
              </a:rPr>
              <a:t>Unique Selling Proposition</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‘FlowHabit’ community</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Leaderboard</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Seamless connection across devices</a:t>
            </a:r>
            <a:endParaRPr/>
          </a:p>
          <a:p>
            <a:pPr indent="-171450" lvl="0" marL="285750" marR="0" rtl="0" algn="l">
              <a:spcBef>
                <a:spcPts val="0"/>
              </a:spcBef>
              <a:spcAft>
                <a:spcPts val="0"/>
              </a:spcAft>
              <a:buClr>
                <a:schemeClr val="dk1"/>
              </a:buClr>
              <a:buSzPts val="1800"/>
              <a:buFont typeface="Arial"/>
              <a:buNone/>
            </a:pPr>
            <a:r>
              <a:t/>
            </a:r>
            <a:endParaRPr b="1" sz="1800">
              <a:solidFill>
                <a:schemeClr val="dk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24"/>
          <p:cNvSpPr txBox="1"/>
          <p:nvPr>
            <p:ph type="title"/>
          </p:nvPr>
        </p:nvSpPr>
        <p:spPr>
          <a:xfrm>
            <a:off x="914399" y="345989"/>
            <a:ext cx="10565027" cy="83408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US"/>
              <a:t>Made for user’s success!</a:t>
            </a:r>
            <a:endParaRPr/>
          </a:p>
        </p:txBody>
      </p:sp>
      <p:pic>
        <p:nvPicPr>
          <p:cNvPr id="575" name="Google Shape;575;p24"/>
          <p:cNvPicPr preferRelativeResize="0"/>
          <p:nvPr/>
        </p:nvPicPr>
        <p:blipFill rotWithShape="1">
          <a:blip r:embed="rId3">
            <a:alphaModFix/>
          </a:blip>
          <a:srcRect b="0" l="0" r="0" t="0"/>
          <a:stretch/>
        </p:blipFill>
        <p:spPr>
          <a:xfrm>
            <a:off x="6328073" y="1103091"/>
            <a:ext cx="4949528" cy="4949528"/>
          </a:xfrm>
          <a:prstGeom prst="rect">
            <a:avLst/>
          </a:prstGeom>
          <a:noFill/>
          <a:ln>
            <a:noFill/>
          </a:ln>
        </p:spPr>
      </p:pic>
      <p:sp>
        <p:nvSpPr>
          <p:cNvPr id="576" name="Google Shape;576;p24"/>
          <p:cNvSpPr txBox="1"/>
          <p:nvPr/>
        </p:nvSpPr>
        <p:spPr>
          <a:xfrm>
            <a:off x="1105787" y="1541721"/>
            <a:ext cx="4380613" cy="2950038"/>
          </a:xfrm>
          <a:prstGeom prst="rect">
            <a:avLst/>
          </a:prstGeom>
          <a:noFill/>
          <a:ln>
            <a:noFill/>
          </a:ln>
        </p:spPr>
        <p:txBody>
          <a:bodyPr anchorCtr="0" anchor="t" bIns="45700" lIns="91425" spcFirstLastPara="1" rIns="91425" wrap="square" tIns="45700">
            <a:spAutoFit/>
          </a:bodyPr>
          <a:lstStyle/>
          <a:p>
            <a:pPr indent="-285750" lvl="0" marL="285750" marR="0" rtl="0" algn="l">
              <a:lnSpc>
                <a:spcPct val="150000"/>
              </a:lnSpc>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The physical calendar can be easily set up on your desk or a wall</a:t>
            </a:r>
            <a:endParaRPr/>
          </a:p>
          <a:p>
            <a:pPr indent="-285750" lvl="0" marL="285750" marR="0" rtl="0" algn="l">
              <a:lnSpc>
                <a:spcPct val="150000"/>
              </a:lnSpc>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Plug in to use</a:t>
            </a:r>
            <a:endParaRPr/>
          </a:p>
          <a:p>
            <a:pPr indent="-285750" lvl="0" marL="285750" marR="0" rtl="0" algn="l">
              <a:lnSpc>
                <a:spcPct val="150000"/>
              </a:lnSpc>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Rechargeable with long-lasting battery power</a:t>
            </a:r>
            <a:endParaRPr/>
          </a:p>
          <a:p>
            <a:pPr indent="-285750" lvl="0" marL="285750" marR="0" rtl="0" algn="l">
              <a:lnSpc>
                <a:spcPct val="150000"/>
              </a:lnSpc>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Easy wi-fi connect</a:t>
            </a:r>
            <a:endParaRPr/>
          </a:p>
          <a:p>
            <a:pPr indent="-285750" lvl="0" marL="285750" marR="0" rtl="0" algn="l">
              <a:lnSpc>
                <a:spcPct val="150000"/>
              </a:lnSpc>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Seamless app-sync</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25"/>
          <p:cNvSpPr txBox="1"/>
          <p:nvPr>
            <p:ph type="title"/>
          </p:nvPr>
        </p:nvSpPr>
        <p:spPr>
          <a:xfrm>
            <a:off x="124353" y="93177"/>
            <a:ext cx="10733700" cy="834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US"/>
              <a:t>Usability Tests</a:t>
            </a:r>
            <a:endParaRPr/>
          </a:p>
        </p:txBody>
      </p:sp>
      <p:grpSp>
        <p:nvGrpSpPr>
          <p:cNvPr id="582" name="Google Shape;582;p25"/>
          <p:cNvGrpSpPr/>
          <p:nvPr/>
        </p:nvGrpSpPr>
        <p:grpSpPr>
          <a:xfrm>
            <a:off x="381000" y="1095375"/>
            <a:ext cx="11430000" cy="5476800"/>
            <a:chOff x="381000" y="1095375"/>
            <a:chExt cx="11430000" cy="5476800"/>
          </a:xfrm>
        </p:grpSpPr>
        <p:sp>
          <p:nvSpPr>
            <p:cNvPr id="583" name="Google Shape;583;p25"/>
            <p:cNvSpPr/>
            <p:nvPr/>
          </p:nvSpPr>
          <p:spPr>
            <a:xfrm>
              <a:off x="381000" y="1095375"/>
              <a:ext cx="3619500" cy="5476800"/>
            </a:xfrm>
            <a:prstGeom prst="roundRect">
              <a:avLst>
                <a:gd fmla="val 2105" name="adj"/>
              </a:avLst>
            </a:prstGeom>
            <a:solidFill>
              <a:srgbClr val="F8FAFC"/>
            </a:solidFill>
            <a:ln cap="flat" cmpd="sng" w="14300">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84" name="Google Shape;584;p25"/>
            <p:cNvSpPr/>
            <p:nvPr/>
          </p:nvSpPr>
          <p:spPr>
            <a:xfrm>
              <a:off x="381000" y="1095375"/>
              <a:ext cx="57300" cy="5476800"/>
            </a:xfrm>
            <a:prstGeom prst="roundRect">
              <a:avLst>
                <a:gd fmla="val 50000" name="adj"/>
              </a:avLst>
            </a:prstGeom>
            <a:solidFill>
              <a:srgbClr val="156082"/>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85" name="Google Shape;585;p25"/>
            <p:cNvSpPr/>
            <p:nvPr/>
          </p:nvSpPr>
          <p:spPr>
            <a:xfrm>
              <a:off x="4286250" y="1095375"/>
              <a:ext cx="3619500" cy="5476800"/>
            </a:xfrm>
            <a:prstGeom prst="roundRect">
              <a:avLst>
                <a:gd fmla="val 2105" name="adj"/>
              </a:avLst>
            </a:prstGeom>
            <a:solidFill>
              <a:srgbClr val="F8FAFC"/>
            </a:solidFill>
            <a:ln cap="flat" cmpd="sng" w="14300">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86" name="Google Shape;586;p25"/>
            <p:cNvSpPr/>
            <p:nvPr/>
          </p:nvSpPr>
          <p:spPr>
            <a:xfrm>
              <a:off x="4286250" y="1095375"/>
              <a:ext cx="57300" cy="5476800"/>
            </a:xfrm>
            <a:prstGeom prst="roundRect">
              <a:avLst>
                <a:gd fmla="val 50000" name="adj"/>
              </a:avLst>
            </a:prstGeom>
            <a:solidFill>
              <a:srgbClr val="0EA5E9"/>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87" name="Google Shape;587;p25"/>
            <p:cNvSpPr/>
            <p:nvPr/>
          </p:nvSpPr>
          <p:spPr>
            <a:xfrm>
              <a:off x="8191500" y="1095375"/>
              <a:ext cx="3619500" cy="5476800"/>
            </a:xfrm>
            <a:prstGeom prst="roundRect">
              <a:avLst>
                <a:gd fmla="val 2105" name="adj"/>
              </a:avLst>
            </a:prstGeom>
            <a:solidFill>
              <a:srgbClr val="F8FAFC"/>
            </a:solidFill>
            <a:ln cap="flat" cmpd="sng" w="14300">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88" name="Google Shape;588;p25"/>
            <p:cNvSpPr/>
            <p:nvPr/>
          </p:nvSpPr>
          <p:spPr>
            <a:xfrm>
              <a:off x="8191500" y="1095375"/>
              <a:ext cx="57300" cy="5476800"/>
            </a:xfrm>
            <a:prstGeom prst="roundRect">
              <a:avLst>
                <a:gd fmla="val 50000" name="adj"/>
              </a:avLst>
            </a:prstGeom>
            <a:solidFill>
              <a:srgbClr val="10B98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sp>
        <p:nvSpPr>
          <p:cNvPr id="589" name="Google Shape;589;p25"/>
          <p:cNvSpPr txBox="1"/>
          <p:nvPr/>
        </p:nvSpPr>
        <p:spPr>
          <a:xfrm>
            <a:off x="523875" y="1190625"/>
            <a:ext cx="3333900" cy="1808700"/>
          </a:xfrm>
          <a:prstGeom prst="rect">
            <a:avLst/>
          </a:prstGeom>
          <a:solidFill>
            <a:srgbClr val="000000">
              <a:alpha val="0"/>
            </a:srgbClr>
          </a:solidFill>
          <a:ln>
            <a:noFill/>
          </a:ln>
        </p:spPr>
        <p:txBody>
          <a:bodyPr anchorCtr="0" anchor="t" bIns="47625" lIns="47625" spcFirstLastPara="1" rIns="47625" wrap="square" tIns="47625">
            <a:spAutoFit/>
          </a:bodyPr>
          <a:lstStyle/>
          <a:p>
            <a:pPr indent="0" lvl="0" marL="0" rtl="0" algn="l">
              <a:spcBef>
                <a:spcPts val="0"/>
              </a:spcBef>
              <a:spcAft>
                <a:spcPts val="0"/>
              </a:spcAft>
              <a:buNone/>
            </a:pPr>
            <a:r>
              <a:rPr b="1" lang="en-US" sz="1100">
                <a:solidFill>
                  <a:srgbClr val="156082"/>
                </a:solidFill>
                <a:latin typeface="Arial"/>
                <a:ea typeface="Arial"/>
                <a:cs typeface="Arial"/>
                <a:sym typeface="Arial"/>
              </a:rPr>
              <a:t>SECTION 1 — Warm Up</a:t>
            </a:r>
            <a:endParaRPr b="1" sz="1100">
              <a:solidFill>
                <a:srgbClr val="156082"/>
              </a:solidFill>
              <a:latin typeface="Arial"/>
              <a:ea typeface="Arial"/>
              <a:cs typeface="Arial"/>
              <a:sym typeface="Arial"/>
            </a:endParaRPr>
          </a:p>
          <a:p>
            <a:pPr indent="0" lvl="0" marL="0" rtl="0" algn="l">
              <a:spcBef>
                <a:spcPts val="300"/>
              </a:spcBef>
              <a:spcAft>
                <a:spcPts val="0"/>
              </a:spcAft>
              <a:buNone/>
            </a:pPr>
            <a:r>
              <a:rPr b="1" lang="en-US" sz="1050">
                <a:solidFill>
                  <a:srgbClr val="0F172A"/>
                </a:solidFill>
                <a:latin typeface="Arial"/>
                <a:ea typeface="Arial"/>
                <a:cs typeface="Arial"/>
                <a:sym typeface="Arial"/>
              </a:rPr>
              <a:t>1. Previous planner/calendar usage?</a:t>
            </a:r>
            <a:endParaRPr b="1" sz="1050">
              <a:solidFill>
                <a:srgbClr val="0F172A"/>
              </a:solidFill>
              <a:latin typeface="Arial"/>
              <a:ea typeface="Arial"/>
              <a:cs typeface="Arial"/>
              <a:sym typeface="Arial"/>
            </a:endParaRPr>
          </a:p>
          <a:p>
            <a:pPr indent="0" lvl="0" marL="0" rtl="0" algn="l">
              <a:spcBef>
                <a:spcPts val="300"/>
              </a:spcBef>
              <a:spcAft>
                <a:spcPts val="0"/>
              </a:spcAft>
              <a:buNone/>
            </a:pPr>
            <a:r>
              <a:rPr b="0" i="1" lang="en-US" sz="1050">
                <a:solidFill>
                  <a:srgbClr val="475569"/>
                </a:solidFill>
                <a:latin typeface="Arial"/>
                <a:ea typeface="Arial"/>
                <a:cs typeface="Arial"/>
                <a:sym typeface="Arial"/>
              </a:rPr>
              <a:t>“I use Google Calendar every day.”</a:t>
            </a:r>
            <a:endParaRPr b="0" i="1" sz="1050">
              <a:solidFill>
                <a:srgbClr val="475569"/>
              </a:solidFill>
              <a:latin typeface="Arial"/>
              <a:ea typeface="Arial"/>
              <a:cs typeface="Arial"/>
              <a:sym typeface="Arial"/>
            </a:endParaRPr>
          </a:p>
          <a:p>
            <a:pPr indent="0" lvl="0" marL="0" rtl="0" algn="l">
              <a:spcBef>
                <a:spcPts val="150"/>
              </a:spcBef>
              <a:spcAft>
                <a:spcPts val="0"/>
              </a:spcAft>
              <a:buNone/>
            </a:pPr>
            <a:r>
              <a:rPr b="0" i="1" lang="en-US" sz="1050">
                <a:solidFill>
                  <a:srgbClr val="475569"/>
                </a:solidFill>
                <a:latin typeface="Arial"/>
                <a:ea typeface="Arial"/>
                <a:cs typeface="Arial"/>
                <a:sym typeface="Arial"/>
              </a:rPr>
              <a:t>“I buy physical planners but stop after 2 weeks.”</a:t>
            </a:r>
            <a:endParaRPr b="0" i="1" sz="1050">
              <a:solidFill>
                <a:srgbClr val="475569"/>
              </a:solidFill>
              <a:latin typeface="Arial"/>
              <a:ea typeface="Arial"/>
              <a:cs typeface="Arial"/>
              <a:sym typeface="Arial"/>
            </a:endParaRPr>
          </a:p>
          <a:p>
            <a:pPr indent="0" lvl="0" marL="0" rtl="0" algn="l">
              <a:spcBef>
                <a:spcPts val="150"/>
              </a:spcBef>
              <a:spcAft>
                <a:spcPts val="0"/>
              </a:spcAft>
              <a:buNone/>
            </a:pPr>
            <a:r>
              <a:rPr b="0" i="1" lang="en-US" sz="1050">
                <a:solidFill>
                  <a:srgbClr val="475569"/>
                </a:solidFill>
                <a:latin typeface="Arial"/>
                <a:ea typeface="Arial"/>
                <a:cs typeface="Arial"/>
                <a:sym typeface="Arial"/>
              </a:rPr>
              <a:t>“Notion… but it overwhelms me.”</a:t>
            </a:r>
            <a:endParaRPr b="0" i="1" sz="1050">
              <a:solidFill>
                <a:srgbClr val="475569"/>
              </a:solidFill>
              <a:latin typeface="Arial"/>
              <a:ea typeface="Arial"/>
              <a:cs typeface="Arial"/>
              <a:sym typeface="Arial"/>
            </a:endParaRPr>
          </a:p>
          <a:p>
            <a:pPr indent="0" lvl="0" marL="0" rtl="0" algn="l">
              <a:spcBef>
                <a:spcPts val="450"/>
              </a:spcBef>
              <a:spcAft>
                <a:spcPts val="0"/>
              </a:spcAft>
              <a:buNone/>
            </a:pPr>
            <a:r>
              <a:rPr b="1" lang="en-US" sz="1050">
                <a:solidFill>
                  <a:srgbClr val="0F172A"/>
                </a:solidFill>
                <a:latin typeface="Arial"/>
                <a:ea typeface="Arial"/>
                <a:cs typeface="Arial"/>
                <a:sym typeface="Arial"/>
              </a:rPr>
              <a:t>2. Willing to test a new student task product?</a:t>
            </a:r>
            <a:endParaRPr b="1" sz="1050">
              <a:solidFill>
                <a:srgbClr val="0F172A"/>
              </a:solidFill>
              <a:latin typeface="Arial"/>
              <a:ea typeface="Arial"/>
              <a:cs typeface="Arial"/>
              <a:sym typeface="Arial"/>
            </a:endParaRPr>
          </a:p>
          <a:p>
            <a:pPr indent="-295275" lvl="0" marL="457200" rtl="0" algn="l">
              <a:spcBef>
                <a:spcPts val="300"/>
              </a:spcBef>
              <a:spcAft>
                <a:spcPts val="0"/>
              </a:spcAft>
              <a:buClr>
                <a:srgbClr val="334155"/>
              </a:buClr>
              <a:buSzPts val="1050"/>
              <a:buFont typeface="Arial"/>
              <a:buChar char="●"/>
            </a:pPr>
            <a:r>
              <a:rPr b="0" lang="en-US" sz="1050">
                <a:solidFill>
                  <a:srgbClr val="334155"/>
                </a:solidFill>
                <a:latin typeface="Arial"/>
                <a:ea typeface="Arial"/>
                <a:cs typeface="Arial"/>
                <a:sym typeface="Arial"/>
              </a:rPr>
              <a:t>“Yeah sure, I love new planning tools.”</a:t>
            </a:r>
            <a:endParaRPr b="0" sz="1050">
              <a:solidFill>
                <a:srgbClr val="334155"/>
              </a:solidFill>
              <a:latin typeface="Arial"/>
              <a:ea typeface="Arial"/>
              <a:cs typeface="Arial"/>
              <a:sym typeface="Arial"/>
            </a:endParaRPr>
          </a:p>
          <a:p>
            <a:pPr indent="-295275" lvl="0" marL="457200" rtl="0" algn="l">
              <a:spcBef>
                <a:spcPts val="150"/>
              </a:spcBef>
              <a:spcAft>
                <a:spcPts val="0"/>
              </a:spcAft>
              <a:buClr>
                <a:srgbClr val="334155"/>
              </a:buClr>
              <a:buSzPts val="1050"/>
              <a:buFont typeface="Arial"/>
              <a:buChar char="●"/>
            </a:pPr>
            <a:r>
              <a:rPr b="0" lang="en-US" sz="1050">
                <a:solidFill>
                  <a:srgbClr val="334155"/>
                </a:solidFill>
                <a:latin typeface="Arial"/>
                <a:ea typeface="Arial"/>
                <a:cs typeface="Arial"/>
                <a:sym typeface="Arial"/>
              </a:rPr>
              <a:t>“If it reduces stress, I’m all in.”</a:t>
            </a:r>
            <a:endParaRPr b="0" sz="1050">
              <a:solidFill>
                <a:srgbClr val="334155"/>
              </a:solidFill>
              <a:latin typeface="Arial"/>
              <a:ea typeface="Arial"/>
              <a:cs typeface="Arial"/>
              <a:sym typeface="Arial"/>
            </a:endParaRPr>
          </a:p>
          <a:p>
            <a:pPr indent="-295275" lvl="0" marL="457200" rtl="0" algn="l">
              <a:spcBef>
                <a:spcPts val="150"/>
              </a:spcBef>
              <a:spcAft>
                <a:spcPts val="0"/>
              </a:spcAft>
              <a:buClr>
                <a:srgbClr val="334155"/>
              </a:buClr>
              <a:buSzPts val="1050"/>
              <a:buFont typeface="Arial"/>
              <a:buChar char="●"/>
            </a:pPr>
            <a:r>
              <a:rPr b="0" lang="en-US" sz="1050">
                <a:solidFill>
                  <a:srgbClr val="334155"/>
                </a:solidFill>
                <a:latin typeface="Arial"/>
                <a:ea typeface="Arial"/>
                <a:cs typeface="Arial"/>
                <a:sym typeface="Arial"/>
              </a:rPr>
              <a:t>“I’m chaotic, so yes please.”</a:t>
            </a:r>
            <a:endParaRPr b="0" sz="1050">
              <a:solidFill>
                <a:srgbClr val="334155"/>
              </a:solidFill>
              <a:latin typeface="Arial"/>
              <a:ea typeface="Arial"/>
              <a:cs typeface="Arial"/>
              <a:sym typeface="Arial"/>
            </a:endParaRPr>
          </a:p>
        </p:txBody>
      </p:sp>
      <p:sp>
        <p:nvSpPr>
          <p:cNvPr id="590" name="Google Shape;590;p25"/>
          <p:cNvSpPr txBox="1"/>
          <p:nvPr/>
        </p:nvSpPr>
        <p:spPr>
          <a:xfrm>
            <a:off x="523875" y="3476625"/>
            <a:ext cx="3333900" cy="2574300"/>
          </a:xfrm>
          <a:prstGeom prst="rect">
            <a:avLst/>
          </a:prstGeom>
          <a:solidFill>
            <a:srgbClr val="000000">
              <a:alpha val="0"/>
            </a:srgbClr>
          </a:solidFill>
          <a:ln>
            <a:noFill/>
          </a:ln>
        </p:spPr>
        <p:txBody>
          <a:bodyPr anchorCtr="0" anchor="t" bIns="47625" lIns="47625" spcFirstLastPara="1" rIns="47625" wrap="square" tIns="47625">
            <a:spAutoFit/>
          </a:bodyPr>
          <a:lstStyle/>
          <a:p>
            <a:pPr indent="0" lvl="0" marL="0" rtl="0" algn="l">
              <a:spcBef>
                <a:spcPts val="0"/>
              </a:spcBef>
              <a:spcAft>
                <a:spcPts val="0"/>
              </a:spcAft>
              <a:buNone/>
            </a:pPr>
            <a:r>
              <a:rPr b="1" lang="en-US" sz="1100">
                <a:solidFill>
                  <a:srgbClr val="156082"/>
                </a:solidFill>
                <a:latin typeface="Arial"/>
                <a:ea typeface="Arial"/>
                <a:cs typeface="Arial"/>
                <a:sym typeface="Arial"/>
              </a:rPr>
              <a:t>SECTION 2 - First Impressions</a:t>
            </a:r>
            <a:endParaRPr b="1" sz="1100">
              <a:solidFill>
                <a:srgbClr val="156082"/>
              </a:solidFill>
              <a:latin typeface="Arial"/>
              <a:ea typeface="Arial"/>
              <a:cs typeface="Arial"/>
              <a:sym typeface="Arial"/>
            </a:endParaRPr>
          </a:p>
          <a:p>
            <a:pPr indent="0" lvl="0" marL="0" rtl="0" algn="l">
              <a:spcBef>
                <a:spcPts val="450"/>
              </a:spcBef>
              <a:spcAft>
                <a:spcPts val="0"/>
              </a:spcAft>
              <a:buNone/>
            </a:pPr>
            <a:r>
              <a:rPr b="1" lang="en-US" sz="1000">
                <a:solidFill>
                  <a:srgbClr val="0F172A"/>
                </a:solidFill>
                <a:latin typeface="Arial"/>
                <a:ea typeface="Arial"/>
                <a:cs typeface="Arial"/>
                <a:sym typeface="Arial"/>
              </a:rPr>
              <a:t>1. First impression of FlowHabit?</a:t>
            </a:r>
            <a:endParaRPr b="1" sz="1000">
              <a:solidFill>
                <a:srgbClr val="0F172A"/>
              </a:solidFill>
              <a:latin typeface="Arial"/>
              <a:ea typeface="Arial"/>
              <a:cs typeface="Arial"/>
              <a:sym typeface="Arial"/>
            </a:endParaRPr>
          </a:p>
          <a:p>
            <a:pPr indent="0" lvl="0" marL="0" rtl="0" algn="l">
              <a:spcBef>
                <a:spcPts val="150"/>
              </a:spcBef>
              <a:spcAft>
                <a:spcPts val="0"/>
              </a:spcAft>
              <a:buNone/>
            </a:pPr>
            <a:r>
              <a:rPr b="0" i="1" lang="en-US" sz="1000">
                <a:solidFill>
                  <a:srgbClr val="475569"/>
                </a:solidFill>
                <a:latin typeface="Arial"/>
                <a:ea typeface="Arial"/>
                <a:cs typeface="Arial"/>
                <a:sym typeface="Arial"/>
              </a:rPr>
              <a:t>“Cute - kitty gives me anxiety in a funny way.” / “Clean &amp; colorful.”</a:t>
            </a:r>
            <a:endParaRPr b="0" i="1" sz="1000">
              <a:solidFill>
                <a:srgbClr val="475569"/>
              </a:solidFill>
              <a:latin typeface="Arial"/>
              <a:ea typeface="Arial"/>
              <a:cs typeface="Arial"/>
              <a:sym typeface="Arial"/>
            </a:endParaRPr>
          </a:p>
          <a:p>
            <a:pPr indent="0" lvl="0" marL="0" rtl="0" algn="l">
              <a:spcBef>
                <a:spcPts val="300"/>
              </a:spcBef>
              <a:spcAft>
                <a:spcPts val="0"/>
              </a:spcAft>
              <a:buNone/>
            </a:pPr>
            <a:r>
              <a:rPr b="1" lang="en-US" sz="1000">
                <a:solidFill>
                  <a:srgbClr val="0F172A"/>
                </a:solidFill>
                <a:latin typeface="Arial"/>
                <a:ea typeface="Arial"/>
                <a:cs typeface="Arial"/>
                <a:sym typeface="Arial"/>
              </a:rPr>
              <a:t>2. Anything stand out immediately?</a:t>
            </a:r>
            <a:endParaRPr b="1" sz="1000">
              <a:solidFill>
                <a:srgbClr val="0F172A"/>
              </a:solidFill>
              <a:latin typeface="Arial"/>
              <a:ea typeface="Arial"/>
              <a:cs typeface="Arial"/>
              <a:sym typeface="Arial"/>
            </a:endParaRPr>
          </a:p>
          <a:p>
            <a:pPr indent="0" lvl="0" marL="0" rtl="0" algn="l">
              <a:spcBef>
                <a:spcPts val="150"/>
              </a:spcBef>
              <a:spcAft>
                <a:spcPts val="0"/>
              </a:spcAft>
              <a:buNone/>
            </a:pPr>
            <a:r>
              <a:rPr b="0" i="1" lang="en-US" sz="1000">
                <a:solidFill>
                  <a:srgbClr val="475569"/>
                </a:solidFill>
                <a:latin typeface="Arial"/>
                <a:ea typeface="Arial"/>
                <a:cs typeface="Arial"/>
                <a:sym typeface="Arial"/>
              </a:rPr>
              <a:t>“The angry cat definitely.” / “Loyalty points feel like a game.”</a:t>
            </a:r>
            <a:endParaRPr b="0" i="1" sz="1000">
              <a:solidFill>
                <a:srgbClr val="475569"/>
              </a:solidFill>
              <a:latin typeface="Arial"/>
              <a:ea typeface="Arial"/>
              <a:cs typeface="Arial"/>
              <a:sym typeface="Arial"/>
            </a:endParaRPr>
          </a:p>
          <a:p>
            <a:pPr indent="0" lvl="0" marL="0" rtl="0" algn="l">
              <a:spcBef>
                <a:spcPts val="300"/>
              </a:spcBef>
              <a:spcAft>
                <a:spcPts val="0"/>
              </a:spcAft>
              <a:buNone/>
            </a:pPr>
            <a:r>
              <a:rPr b="1" lang="en-US" sz="1000">
                <a:solidFill>
                  <a:srgbClr val="0F172A"/>
                </a:solidFill>
                <a:latin typeface="Arial"/>
                <a:ea typeface="Arial"/>
                <a:cs typeface="Arial"/>
                <a:sym typeface="Arial"/>
              </a:rPr>
              <a:t>3. How would this layout be used?</a:t>
            </a:r>
            <a:endParaRPr b="1" sz="1000">
              <a:solidFill>
                <a:srgbClr val="0F172A"/>
              </a:solidFill>
              <a:latin typeface="Arial"/>
              <a:ea typeface="Arial"/>
              <a:cs typeface="Arial"/>
              <a:sym typeface="Arial"/>
            </a:endParaRPr>
          </a:p>
          <a:p>
            <a:pPr indent="0" lvl="0" marL="0" rtl="0" algn="l">
              <a:spcBef>
                <a:spcPts val="150"/>
              </a:spcBef>
              <a:spcAft>
                <a:spcPts val="0"/>
              </a:spcAft>
              <a:buNone/>
            </a:pPr>
            <a:r>
              <a:rPr b="0" i="1" lang="en-US" sz="1000">
                <a:solidFill>
                  <a:srgbClr val="475569"/>
                </a:solidFill>
                <a:latin typeface="Arial"/>
                <a:ea typeface="Arial"/>
                <a:cs typeface="Arial"/>
                <a:sym typeface="Arial"/>
              </a:rPr>
              <a:t>“Mix of planner + calendar + habit tracker.” / “Shows overdue tasks.”</a:t>
            </a:r>
            <a:endParaRPr b="0" i="1" sz="1000">
              <a:solidFill>
                <a:srgbClr val="475569"/>
              </a:solidFill>
              <a:latin typeface="Arial"/>
              <a:ea typeface="Arial"/>
              <a:cs typeface="Arial"/>
              <a:sym typeface="Arial"/>
            </a:endParaRPr>
          </a:p>
          <a:p>
            <a:pPr indent="0" lvl="0" marL="0" rtl="0" algn="l">
              <a:spcBef>
                <a:spcPts val="300"/>
              </a:spcBef>
              <a:spcAft>
                <a:spcPts val="0"/>
              </a:spcAft>
              <a:buNone/>
            </a:pPr>
            <a:r>
              <a:rPr b="1" lang="en-US" sz="1000">
                <a:solidFill>
                  <a:srgbClr val="0F172A"/>
                </a:solidFill>
                <a:latin typeface="Arial"/>
                <a:ea typeface="Arial"/>
                <a:cs typeface="Arial"/>
                <a:sym typeface="Arial"/>
              </a:rPr>
              <a:t>4. Anything confusing at first glance?</a:t>
            </a:r>
            <a:endParaRPr b="1" sz="1000">
              <a:solidFill>
                <a:srgbClr val="0F172A"/>
              </a:solidFill>
              <a:latin typeface="Arial"/>
              <a:ea typeface="Arial"/>
              <a:cs typeface="Arial"/>
              <a:sym typeface="Arial"/>
            </a:endParaRPr>
          </a:p>
          <a:p>
            <a:pPr indent="0" lvl="0" marL="0" rtl="0" algn="l">
              <a:spcBef>
                <a:spcPts val="150"/>
              </a:spcBef>
              <a:spcAft>
                <a:spcPts val="0"/>
              </a:spcAft>
              <a:buNone/>
            </a:pPr>
            <a:r>
              <a:rPr b="0" i="1" lang="en-US" sz="1000">
                <a:solidFill>
                  <a:srgbClr val="475569"/>
                </a:solidFill>
                <a:latin typeface="Arial"/>
                <a:ea typeface="Arial"/>
                <a:cs typeface="Arial"/>
                <a:sym typeface="Arial"/>
              </a:rPr>
              <a:t>“Where do points go?” / “Why is daily planner separate?”</a:t>
            </a:r>
            <a:endParaRPr b="0" i="1" sz="1000">
              <a:solidFill>
                <a:srgbClr val="475569"/>
              </a:solidFill>
              <a:latin typeface="Arial"/>
              <a:ea typeface="Arial"/>
              <a:cs typeface="Arial"/>
              <a:sym typeface="Arial"/>
            </a:endParaRPr>
          </a:p>
          <a:p>
            <a:pPr indent="0" lvl="0" marL="0" rtl="0" algn="l">
              <a:spcBef>
                <a:spcPts val="300"/>
              </a:spcBef>
              <a:spcAft>
                <a:spcPts val="0"/>
              </a:spcAft>
              <a:buNone/>
            </a:pPr>
            <a:r>
              <a:rPr b="1" lang="en-US" sz="1000">
                <a:solidFill>
                  <a:srgbClr val="0F172A"/>
                </a:solidFill>
                <a:latin typeface="Arial"/>
                <a:ea typeface="Arial"/>
                <a:cs typeface="Arial"/>
                <a:sym typeface="Arial"/>
              </a:rPr>
              <a:t>5. Physical attributes feedback?</a:t>
            </a:r>
            <a:endParaRPr b="1" sz="1000">
              <a:solidFill>
                <a:srgbClr val="0F172A"/>
              </a:solidFill>
              <a:latin typeface="Arial"/>
              <a:ea typeface="Arial"/>
              <a:cs typeface="Arial"/>
              <a:sym typeface="Arial"/>
            </a:endParaRPr>
          </a:p>
          <a:p>
            <a:pPr indent="0" lvl="0" marL="0" rtl="0" algn="l">
              <a:spcBef>
                <a:spcPts val="150"/>
              </a:spcBef>
              <a:spcAft>
                <a:spcPts val="0"/>
              </a:spcAft>
              <a:buNone/>
            </a:pPr>
            <a:r>
              <a:rPr b="0" i="1" lang="en-US" sz="1000">
                <a:solidFill>
                  <a:srgbClr val="475569"/>
                </a:solidFill>
                <a:latin typeface="Arial"/>
                <a:ea typeface="Arial"/>
                <a:cs typeface="Arial"/>
                <a:sym typeface="Arial"/>
              </a:rPr>
              <a:t>“The slider is cool.” / “Want it lightweight on my desk.”</a:t>
            </a:r>
            <a:endParaRPr b="0" i="1" sz="1000">
              <a:solidFill>
                <a:srgbClr val="475569"/>
              </a:solidFill>
              <a:latin typeface="Arial"/>
              <a:ea typeface="Arial"/>
              <a:cs typeface="Arial"/>
              <a:sym typeface="Arial"/>
            </a:endParaRPr>
          </a:p>
        </p:txBody>
      </p:sp>
      <p:sp>
        <p:nvSpPr>
          <p:cNvPr id="591" name="Google Shape;591;p25"/>
          <p:cNvSpPr txBox="1"/>
          <p:nvPr/>
        </p:nvSpPr>
        <p:spPr>
          <a:xfrm>
            <a:off x="4429125" y="1190625"/>
            <a:ext cx="3333900" cy="4002000"/>
          </a:xfrm>
          <a:prstGeom prst="rect">
            <a:avLst/>
          </a:prstGeom>
          <a:solidFill>
            <a:srgbClr val="000000">
              <a:alpha val="0"/>
            </a:srgbClr>
          </a:solidFill>
          <a:ln>
            <a:noFill/>
          </a:ln>
        </p:spPr>
        <p:txBody>
          <a:bodyPr anchorCtr="0" anchor="t" bIns="47625" lIns="47625" spcFirstLastPara="1" rIns="47625" wrap="square" tIns="47625">
            <a:spAutoFit/>
          </a:bodyPr>
          <a:lstStyle/>
          <a:p>
            <a:pPr indent="0" lvl="0" marL="0" rtl="0" algn="l">
              <a:spcBef>
                <a:spcPts val="0"/>
              </a:spcBef>
              <a:spcAft>
                <a:spcPts val="0"/>
              </a:spcAft>
              <a:buNone/>
            </a:pPr>
            <a:r>
              <a:rPr b="1" lang="en-US" sz="1100">
                <a:solidFill>
                  <a:srgbClr val="0EA5E9"/>
                </a:solidFill>
                <a:latin typeface="Arial"/>
                <a:ea typeface="Arial"/>
                <a:cs typeface="Arial"/>
                <a:sym typeface="Arial"/>
              </a:rPr>
              <a:t>SECTION 3 - CORE USABILITY TASKS</a:t>
            </a:r>
            <a:endParaRPr b="1" sz="1100">
              <a:solidFill>
                <a:srgbClr val="0EA5E9"/>
              </a:solidFill>
              <a:latin typeface="Arial"/>
              <a:ea typeface="Arial"/>
              <a:cs typeface="Arial"/>
              <a:sym typeface="Arial"/>
            </a:endParaRPr>
          </a:p>
          <a:p>
            <a:pPr indent="0" lvl="0" marL="0" rtl="0" algn="l">
              <a:spcBef>
                <a:spcPts val="600"/>
              </a:spcBef>
              <a:spcAft>
                <a:spcPts val="0"/>
              </a:spcAft>
              <a:buNone/>
            </a:pPr>
            <a:r>
              <a:rPr b="1" lang="en-US" sz="1100">
                <a:solidFill>
                  <a:srgbClr val="0F172A"/>
                </a:solidFill>
                <a:latin typeface="Arial"/>
                <a:ea typeface="Arial"/>
                <a:cs typeface="Arial"/>
                <a:sym typeface="Arial"/>
              </a:rPr>
              <a:t>Task A - Add a Task/Event</a:t>
            </a:r>
            <a:endParaRPr b="1" sz="1100">
              <a:solidFill>
                <a:srgbClr val="0F172A"/>
              </a:solidFill>
              <a:latin typeface="Arial"/>
              <a:ea typeface="Arial"/>
              <a:cs typeface="Arial"/>
              <a:sym typeface="Arial"/>
            </a:endParaRPr>
          </a:p>
          <a:p>
            <a:pPr indent="0" lvl="0" marL="0" rtl="0" algn="l">
              <a:spcBef>
                <a:spcPts val="300"/>
              </a:spcBef>
              <a:spcAft>
                <a:spcPts val="0"/>
              </a:spcAft>
              <a:buNone/>
            </a:pPr>
            <a:r>
              <a:rPr b="0" i="1" lang="en-US" sz="1050">
                <a:solidFill>
                  <a:srgbClr val="475569"/>
                </a:solidFill>
                <a:latin typeface="Arial"/>
                <a:ea typeface="Arial"/>
                <a:cs typeface="Arial"/>
                <a:sym typeface="Arial"/>
              </a:rPr>
              <a:t>“Oh this popup is neat.”</a:t>
            </a:r>
            <a:endParaRPr b="0" i="1" sz="1050">
              <a:solidFill>
                <a:srgbClr val="475569"/>
              </a:solidFill>
              <a:latin typeface="Arial"/>
              <a:ea typeface="Arial"/>
              <a:cs typeface="Arial"/>
              <a:sym typeface="Arial"/>
            </a:endParaRPr>
          </a:p>
          <a:p>
            <a:pPr indent="0" lvl="0" marL="0" rtl="0" algn="l">
              <a:spcBef>
                <a:spcPts val="150"/>
              </a:spcBef>
              <a:spcAft>
                <a:spcPts val="0"/>
              </a:spcAft>
              <a:buNone/>
            </a:pPr>
            <a:r>
              <a:rPr b="0" i="1" lang="en-US" sz="1050">
                <a:solidFill>
                  <a:srgbClr val="475569"/>
                </a:solidFill>
                <a:latin typeface="Arial"/>
                <a:ea typeface="Arial"/>
                <a:cs typeface="Arial"/>
                <a:sym typeface="Arial"/>
              </a:rPr>
              <a:t>“Medium is default - nice.”</a:t>
            </a:r>
            <a:endParaRPr b="0" i="1" sz="1050">
              <a:solidFill>
                <a:srgbClr val="475569"/>
              </a:solidFill>
              <a:latin typeface="Arial"/>
              <a:ea typeface="Arial"/>
              <a:cs typeface="Arial"/>
              <a:sym typeface="Arial"/>
            </a:endParaRPr>
          </a:p>
          <a:p>
            <a:pPr indent="0" lvl="0" marL="0" rtl="0" algn="l">
              <a:spcBef>
                <a:spcPts val="150"/>
              </a:spcBef>
              <a:spcAft>
                <a:spcPts val="0"/>
              </a:spcAft>
              <a:buNone/>
            </a:pPr>
            <a:r>
              <a:rPr b="0" i="1" lang="en-US" sz="1050">
                <a:solidFill>
                  <a:srgbClr val="475569"/>
                </a:solidFill>
                <a:latin typeface="Arial"/>
                <a:ea typeface="Arial"/>
                <a:cs typeface="Arial"/>
                <a:sym typeface="Arial"/>
              </a:rPr>
              <a:t>“Where does this task appear now?”</a:t>
            </a:r>
            <a:endParaRPr b="0" i="1" sz="1050">
              <a:solidFill>
                <a:srgbClr val="475569"/>
              </a:solidFill>
              <a:latin typeface="Arial"/>
              <a:ea typeface="Arial"/>
              <a:cs typeface="Arial"/>
              <a:sym typeface="Arial"/>
            </a:endParaRPr>
          </a:p>
          <a:p>
            <a:pPr indent="0" lvl="0" marL="0" rtl="0" algn="l">
              <a:spcBef>
                <a:spcPts val="450"/>
              </a:spcBef>
              <a:spcAft>
                <a:spcPts val="0"/>
              </a:spcAft>
              <a:buNone/>
            </a:pPr>
            <a:r>
              <a:rPr b="1" lang="en-US" sz="1000">
                <a:solidFill>
                  <a:srgbClr val="0F172A"/>
                </a:solidFill>
                <a:latin typeface="Arial"/>
                <a:ea typeface="Arial"/>
                <a:cs typeface="Arial"/>
                <a:sym typeface="Arial"/>
              </a:rPr>
              <a:t>Follow-up: </a:t>
            </a:r>
            <a:r>
              <a:rPr b="0" lang="en-US" sz="1000">
                <a:solidFill>
                  <a:srgbClr val="334155"/>
                </a:solidFill>
                <a:latin typeface="Arial"/>
                <a:ea typeface="Arial"/>
                <a:cs typeface="Arial"/>
                <a:sym typeface="Arial"/>
              </a:rPr>
              <a:t>“How easy was this to do?”</a:t>
            </a:r>
            <a:endParaRPr b="1" sz="1000">
              <a:solidFill>
                <a:srgbClr val="0F172A"/>
              </a:solidFill>
              <a:latin typeface="Arial"/>
              <a:ea typeface="Arial"/>
              <a:cs typeface="Arial"/>
              <a:sym typeface="Arial"/>
            </a:endParaRPr>
          </a:p>
          <a:p>
            <a:pPr indent="0" lvl="0" marL="0" rtl="0" algn="l">
              <a:spcBef>
                <a:spcPts val="150"/>
              </a:spcBef>
              <a:spcAft>
                <a:spcPts val="0"/>
              </a:spcAft>
              <a:buNone/>
            </a:pPr>
            <a:r>
              <a:rPr b="0" i="1" lang="en-US" sz="1050">
                <a:solidFill>
                  <a:srgbClr val="475569"/>
                </a:solidFill>
                <a:latin typeface="Arial"/>
                <a:ea typeface="Arial"/>
                <a:cs typeface="Arial"/>
                <a:sym typeface="Arial"/>
              </a:rPr>
              <a:t>“Really easy.” / “Straightforward.”</a:t>
            </a:r>
            <a:endParaRPr b="0" i="1" sz="1050">
              <a:solidFill>
                <a:srgbClr val="475569"/>
              </a:solidFill>
              <a:latin typeface="Arial"/>
              <a:ea typeface="Arial"/>
              <a:cs typeface="Arial"/>
              <a:sym typeface="Arial"/>
            </a:endParaRPr>
          </a:p>
          <a:p>
            <a:pPr indent="0" lvl="0" marL="0" rtl="0" algn="l">
              <a:spcBef>
                <a:spcPts val="150"/>
              </a:spcBef>
              <a:spcAft>
                <a:spcPts val="0"/>
              </a:spcAft>
              <a:buNone/>
            </a:pPr>
            <a:r>
              <a:rPr b="0" i="1" lang="en-US" sz="1050">
                <a:solidFill>
                  <a:srgbClr val="475569"/>
                </a:solidFill>
                <a:latin typeface="Arial"/>
                <a:ea typeface="Arial"/>
                <a:cs typeface="Arial"/>
                <a:sym typeface="Arial"/>
              </a:rPr>
              <a:t>“I wish I could drag it into my daily view.”</a:t>
            </a:r>
            <a:endParaRPr b="0" i="1" sz="1050">
              <a:solidFill>
                <a:srgbClr val="475569"/>
              </a:solidFill>
              <a:latin typeface="Arial"/>
              <a:ea typeface="Arial"/>
              <a:cs typeface="Arial"/>
              <a:sym typeface="Arial"/>
            </a:endParaRPr>
          </a:p>
          <a:p>
            <a:pPr indent="0" lvl="0" marL="0" rtl="0" algn="l">
              <a:spcBef>
                <a:spcPts val="900"/>
              </a:spcBef>
              <a:spcAft>
                <a:spcPts val="0"/>
              </a:spcAft>
              <a:buNone/>
            </a:pPr>
            <a:r>
              <a:rPr b="1" lang="en-US" sz="1100">
                <a:solidFill>
                  <a:srgbClr val="0F172A"/>
                </a:solidFill>
                <a:latin typeface="Arial"/>
                <a:ea typeface="Arial"/>
                <a:cs typeface="Arial"/>
                <a:sym typeface="Arial"/>
              </a:rPr>
              <a:t>Task B - Syncing Calendars</a:t>
            </a:r>
            <a:endParaRPr b="1" sz="1100">
              <a:solidFill>
                <a:srgbClr val="0F172A"/>
              </a:solidFill>
              <a:latin typeface="Arial"/>
              <a:ea typeface="Arial"/>
              <a:cs typeface="Arial"/>
              <a:sym typeface="Arial"/>
            </a:endParaRPr>
          </a:p>
          <a:p>
            <a:pPr indent="0" lvl="0" marL="0" rtl="0" algn="l">
              <a:spcBef>
                <a:spcPts val="300"/>
              </a:spcBef>
              <a:spcAft>
                <a:spcPts val="0"/>
              </a:spcAft>
              <a:buNone/>
            </a:pPr>
            <a:r>
              <a:rPr b="0" lang="en-US" sz="1000">
                <a:solidFill>
                  <a:srgbClr val="475569"/>
                </a:solidFill>
                <a:latin typeface="Arial"/>
                <a:ea typeface="Arial"/>
                <a:cs typeface="Arial"/>
                <a:sym typeface="Arial"/>
              </a:rPr>
              <a:t>One-Stop Scheduling Feedback:</a:t>
            </a:r>
            <a:endParaRPr b="0" sz="1000">
              <a:solidFill>
                <a:srgbClr val="475569"/>
              </a:solidFill>
              <a:latin typeface="Arial"/>
              <a:ea typeface="Arial"/>
              <a:cs typeface="Arial"/>
              <a:sym typeface="Arial"/>
            </a:endParaRPr>
          </a:p>
          <a:p>
            <a:pPr indent="-295275" lvl="0" marL="457200" rtl="0" algn="l">
              <a:spcBef>
                <a:spcPts val="300"/>
              </a:spcBef>
              <a:spcAft>
                <a:spcPts val="0"/>
              </a:spcAft>
              <a:buClr>
                <a:srgbClr val="334155"/>
              </a:buClr>
              <a:buSzPts val="1050"/>
              <a:buFont typeface="Arial"/>
              <a:buChar char="●"/>
            </a:pPr>
            <a:r>
              <a:rPr b="0" lang="en-US" sz="1050">
                <a:solidFill>
                  <a:srgbClr val="334155"/>
                </a:solidFill>
                <a:latin typeface="Arial"/>
                <a:ea typeface="Arial"/>
                <a:cs typeface="Arial"/>
                <a:sym typeface="Arial"/>
              </a:rPr>
              <a:t>“If all classes auto-appeared, omg I’d love it.”</a:t>
            </a:r>
            <a:endParaRPr b="0" sz="1050">
              <a:solidFill>
                <a:srgbClr val="334155"/>
              </a:solidFill>
              <a:latin typeface="Arial"/>
              <a:ea typeface="Arial"/>
              <a:cs typeface="Arial"/>
              <a:sym typeface="Arial"/>
            </a:endParaRPr>
          </a:p>
          <a:p>
            <a:pPr indent="-295275" lvl="0" marL="457200" rtl="0" algn="l">
              <a:spcBef>
                <a:spcPts val="150"/>
              </a:spcBef>
              <a:spcAft>
                <a:spcPts val="0"/>
              </a:spcAft>
              <a:buClr>
                <a:srgbClr val="334155"/>
              </a:buClr>
              <a:buSzPts val="1050"/>
              <a:buFont typeface="Arial"/>
              <a:buChar char="●"/>
            </a:pPr>
            <a:r>
              <a:rPr b="0" lang="en-US" sz="1050">
                <a:solidFill>
                  <a:srgbClr val="334155"/>
                </a:solidFill>
                <a:latin typeface="Arial"/>
                <a:ea typeface="Arial"/>
                <a:cs typeface="Arial"/>
                <a:sym typeface="Arial"/>
              </a:rPr>
              <a:t>“I hate switching between 3 apps — this solves it.”</a:t>
            </a:r>
            <a:endParaRPr b="0" sz="1050">
              <a:solidFill>
                <a:srgbClr val="334155"/>
              </a:solidFill>
              <a:latin typeface="Arial"/>
              <a:ea typeface="Arial"/>
              <a:cs typeface="Arial"/>
              <a:sym typeface="Arial"/>
            </a:endParaRPr>
          </a:p>
          <a:p>
            <a:pPr indent="-295275" lvl="0" marL="457200" rtl="0" algn="l">
              <a:spcBef>
                <a:spcPts val="150"/>
              </a:spcBef>
              <a:spcAft>
                <a:spcPts val="0"/>
              </a:spcAft>
              <a:buClr>
                <a:srgbClr val="334155"/>
              </a:buClr>
              <a:buSzPts val="1050"/>
              <a:buFont typeface="Arial"/>
              <a:buChar char="●"/>
            </a:pPr>
            <a:r>
              <a:rPr b="0" lang="en-US" sz="1050">
                <a:solidFill>
                  <a:srgbClr val="334155"/>
                </a:solidFill>
                <a:latin typeface="Arial"/>
                <a:ea typeface="Arial"/>
                <a:cs typeface="Arial"/>
                <a:sym typeface="Arial"/>
              </a:rPr>
              <a:t>“Looks easy but not sure until actually synced.”</a:t>
            </a:r>
            <a:endParaRPr b="0" sz="1050">
              <a:solidFill>
                <a:srgbClr val="334155"/>
              </a:solidFill>
              <a:latin typeface="Arial"/>
              <a:ea typeface="Arial"/>
              <a:cs typeface="Arial"/>
              <a:sym typeface="Arial"/>
            </a:endParaRPr>
          </a:p>
          <a:p>
            <a:pPr indent="0" lvl="0" marL="0" rtl="0" algn="l">
              <a:spcBef>
                <a:spcPts val="450"/>
              </a:spcBef>
              <a:spcAft>
                <a:spcPts val="0"/>
              </a:spcAft>
              <a:buNone/>
            </a:pPr>
            <a:r>
              <a:rPr b="1" lang="en-US" sz="1000">
                <a:solidFill>
                  <a:srgbClr val="0F172A"/>
                </a:solidFill>
                <a:latin typeface="Arial"/>
                <a:ea typeface="Arial"/>
                <a:cs typeface="Arial"/>
                <a:sym typeface="Arial"/>
              </a:rPr>
              <a:t>Follow-up Questions:</a:t>
            </a:r>
            <a:endParaRPr b="1" sz="1000">
              <a:solidFill>
                <a:srgbClr val="0F172A"/>
              </a:solidFill>
              <a:latin typeface="Arial"/>
              <a:ea typeface="Arial"/>
              <a:cs typeface="Arial"/>
              <a:sym typeface="Arial"/>
            </a:endParaRPr>
          </a:p>
          <a:p>
            <a:pPr indent="-295275" lvl="0" marL="457200" rtl="0" algn="l">
              <a:spcBef>
                <a:spcPts val="300"/>
              </a:spcBef>
              <a:spcAft>
                <a:spcPts val="0"/>
              </a:spcAft>
              <a:buClr>
                <a:srgbClr val="334155"/>
              </a:buClr>
              <a:buSzPts val="1050"/>
              <a:buFont typeface="Arial"/>
              <a:buChar char="●"/>
            </a:pPr>
            <a:r>
              <a:rPr b="0" lang="en-US" sz="1050">
                <a:solidFill>
                  <a:srgbClr val="334155"/>
                </a:solidFill>
                <a:latin typeface="Arial"/>
                <a:ea typeface="Arial"/>
                <a:cs typeface="Arial"/>
                <a:sym typeface="Arial"/>
              </a:rPr>
              <a:t>“Is the digital layout easy to understand?”</a:t>
            </a:r>
            <a:endParaRPr b="0" sz="1050">
              <a:solidFill>
                <a:srgbClr val="334155"/>
              </a:solidFill>
              <a:latin typeface="Arial"/>
              <a:ea typeface="Arial"/>
              <a:cs typeface="Arial"/>
              <a:sym typeface="Arial"/>
            </a:endParaRPr>
          </a:p>
          <a:p>
            <a:pPr indent="-295275" lvl="0" marL="457200" rtl="0" algn="l">
              <a:spcBef>
                <a:spcPts val="300"/>
              </a:spcBef>
              <a:spcAft>
                <a:spcPts val="0"/>
              </a:spcAft>
              <a:buClr>
                <a:srgbClr val="334155"/>
              </a:buClr>
              <a:buSzPts val="1050"/>
              <a:buFont typeface="Arial"/>
              <a:buChar char="●"/>
            </a:pPr>
            <a:r>
              <a:rPr b="0" lang="en-US" sz="1050">
                <a:solidFill>
                  <a:srgbClr val="334155"/>
                </a:solidFill>
                <a:latin typeface="Arial"/>
                <a:ea typeface="Arial"/>
                <a:cs typeface="Arial"/>
                <a:sym typeface="Arial"/>
              </a:rPr>
              <a:t>“Do you feel there is added value?”</a:t>
            </a:r>
            <a:endParaRPr b="0" sz="1050">
              <a:solidFill>
                <a:srgbClr val="334155"/>
              </a:solidFill>
              <a:latin typeface="Arial"/>
              <a:ea typeface="Arial"/>
              <a:cs typeface="Arial"/>
              <a:sym typeface="Arial"/>
            </a:endParaRPr>
          </a:p>
          <a:p>
            <a:pPr indent="-295275" lvl="1" marL="914400" rtl="0" algn="l">
              <a:spcBef>
                <a:spcPts val="300"/>
              </a:spcBef>
              <a:spcAft>
                <a:spcPts val="0"/>
              </a:spcAft>
              <a:buClr>
                <a:srgbClr val="334155"/>
              </a:buClr>
              <a:buSzPts val="1050"/>
              <a:buFont typeface="Arial"/>
              <a:buChar char="○"/>
            </a:pPr>
            <a:r>
              <a:rPr b="0" lang="en-US" sz="1050">
                <a:solidFill>
                  <a:srgbClr val="334155"/>
                </a:solidFill>
                <a:latin typeface="Arial"/>
                <a:ea typeface="Arial"/>
                <a:cs typeface="Arial"/>
                <a:sym typeface="Arial"/>
              </a:rPr>
              <a:t>“Yes, huge value - one-stop view is amazing.”</a:t>
            </a:r>
            <a:endParaRPr b="0" sz="1050">
              <a:solidFill>
                <a:srgbClr val="334155"/>
              </a:solidFill>
              <a:latin typeface="Arial"/>
              <a:ea typeface="Arial"/>
              <a:cs typeface="Arial"/>
              <a:sym typeface="Arial"/>
            </a:endParaRPr>
          </a:p>
          <a:p>
            <a:pPr indent="-295275" lvl="1" marL="914400" rtl="0" algn="l">
              <a:spcBef>
                <a:spcPts val="150"/>
              </a:spcBef>
              <a:spcAft>
                <a:spcPts val="0"/>
              </a:spcAft>
              <a:buClr>
                <a:srgbClr val="334155"/>
              </a:buClr>
              <a:buSzPts val="1050"/>
              <a:buFont typeface="Arial"/>
              <a:buChar char="○"/>
            </a:pPr>
            <a:r>
              <a:rPr b="0" lang="en-US" sz="1050">
                <a:solidFill>
                  <a:srgbClr val="334155"/>
                </a:solidFill>
                <a:latin typeface="Arial"/>
                <a:ea typeface="Arial"/>
                <a:cs typeface="Arial"/>
                <a:sym typeface="Arial"/>
              </a:rPr>
              <a:t>“I want my events auto-imported.”</a:t>
            </a:r>
            <a:endParaRPr b="0" sz="1050">
              <a:solidFill>
                <a:srgbClr val="334155"/>
              </a:solidFill>
              <a:latin typeface="Arial"/>
              <a:ea typeface="Arial"/>
              <a:cs typeface="Arial"/>
              <a:sym typeface="Arial"/>
            </a:endParaRPr>
          </a:p>
        </p:txBody>
      </p:sp>
      <p:sp>
        <p:nvSpPr>
          <p:cNvPr id="592" name="Google Shape;592;p25"/>
          <p:cNvSpPr txBox="1"/>
          <p:nvPr/>
        </p:nvSpPr>
        <p:spPr>
          <a:xfrm>
            <a:off x="8334375" y="1190625"/>
            <a:ext cx="3333900" cy="3671100"/>
          </a:xfrm>
          <a:prstGeom prst="rect">
            <a:avLst/>
          </a:prstGeom>
          <a:solidFill>
            <a:srgbClr val="000000">
              <a:alpha val="0"/>
            </a:srgbClr>
          </a:solidFill>
          <a:ln>
            <a:noFill/>
          </a:ln>
        </p:spPr>
        <p:txBody>
          <a:bodyPr anchorCtr="0" anchor="t" bIns="47625" lIns="47625" spcFirstLastPara="1" rIns="47625" wrap="square" tIns="47625">
            <a:spAutoFit/>
          </a:bodyPr>
          <a:lstStyle/>
          <a:p>
            <a:pPr indent="0" lvl="0" marL="0" rtl="0" algn="l">
              <a:spcBef>
                <a:spcPts val="0"/>
              </a:spcBef>
              <a:spcAft>
                <a:spcPts val="0"/>
              </a:spcAft>
              <a:buNone/>
            </a:pPr>
            <a:r>
              <a:rPr b="1" lang="en-US" sz="1100">
                <a:solidFill>
                  <a:srgbClr val="10B981"/>
                </a:solidFill>
                <a:latin typeface="Arial"/>
                <a:ea typeface="Arial"/>
                <a:cs typeface="Arial"/>
                <a:sym typeface="Arial"/>
              </a:rPr>
              <a:t>SECTION 3 - CORE TASKS (Cont.)</a:t>
            </a:r>
            <a:endParaRPr b="1" sz="1100">
              <a:solidFill>
                <a:srgbClr val="10B981"/>
              </a:solidFill>
              <a:latin typeface="Arial"/>
              <a:ea typeface="Arial"/>
              <a:cs typeface="Arial"/>
              <a:sym typeface="Arial"/>
            </a:endParaRPr>
          </a:p>
          <a:p>
            <a:pPr indent="0" lvl="0" marL="0" rtl="0" algn="l">
              <a:spcBef>
                <a:spcPts val="600"/>
              </a:spcBef>
              <a:spcAft>
                <a:spcPts val="0"/>
              </a:spcAft>
              <a:buNone/>
            </a:pPr>
            <a:r>
              <a:rPr b="1" lang="en-US" sz="1100">
                <a:solidFill>
                  <a:srgbClr val="0F172A"/>
                </a:solidFill>
                <a:latin typeface="Arial"/>
                <a:ea typeface="Arial"/>
                <a:cs typeface="Arial"/>
                <a:sym typeface="Arial"/>
              </a:rPr>
              <a:t>Task C - Using the Daily View</a:t>
            </a:r>
            <a:endParaRPr b="1" sz="1100">
              <a:solidFill>
                <a:srgbClr val="0F172A"/>
              </a:solidFill>
              <a:latin typeface="Arial"/>
              <a:ea typeface="Arial"/>
              <a:cs typeface="Arial"/>
              <a:sym typeface="Arial"/>
            </a:endParaRPr>
          </a:p>
          <a:p>
            <a:pPr indent="0" lvl="0" marL="0" rtl="0" algn="l">
              <a:spcBef>
                <a:spcPts val="300"/>
              </a:spcBef>
              <a:spcAft>
                <a:spcPts val="0"/>
              </a:spcAft>
              <a:buNone/>
            </a:pPr>
            <a:r>
              <a:rPr b="0" lang="en-US" sz="1000">
                <a:solidFill>
                  <a:srgbClr val="475569"/>
                </a:solidFill>
                <a:latin typeface="Arial"/>
                <a:ea typeface="Arial"/>
                <a:cs typeface="Arial"/>
                <a:sym typeface="Arial"/>
              </a:rPr>
              <a:t>Do they find empty timeline odd? Auto-population?</a:t>
            </a:r>
            <a:endParaRPr b="0" sz="1000">
              <a:solidFill>
                <a:srgbClr val="475569"/>
              </a:solidFill>
              <a:latin typeface="Arial"/>
              <a:ea typeface="Arial"/>
              <a:cs typeface="Arial"/>
              <a:sym typeface="Arial"/>
            </a:endParaRPr>
          </a:p>
          <a:p>
            <a:pPr indent="-295275" lvl="0" marL="457200" rtl="0" algn="l">
              <a:spcBef>
                <a:spcPts val="450"/>
              </a:spcBef>
              <a:spcAft>
                <a:spcPts val="0"/>
              </a:spcAft>
              <a:buClr>
                <a:srgbClr val="334155"/>
              </a:buClr>
              <a:buSzPts val="1050"/>
              <a:buFont typeface="Arial"/>
              <a:buChar char="●"/>
            </a:pPr>
            <a:r>
              <a:rPr b="0" lang="en-US" sz="1050">
                <a:solidFill>
                  <a:srgbClr val="334155"/>
                </a:solidFill>
                <a:latin typeface="Arial"/>
                <a:ea typeface="Arial"/>
                <a:cs typeface="Arial"/>
                <a:sym typeface="Arial"/>
              </a:rPr>
              <a:t>“Nice and minimal.”</a:t>
            </a:r>
            <a:endParaRPr b="0" sz="1050">
              <a:solidFill>
                <a:srgbClr val="334155"/>
              </a:solidFill>
              <a:latin typeface="Arial"/>
              <a:ea typeface="Arial"/>
              <a:cs typeface="Arial"/>
              <a:sym typeface="Arial"/>
            </a:endParaRPr>
          </a:p>
          <a:p>
            <a:pPr indent="-295275" lvl="0" marL="457200" rtl="0" algn="l">
              <a:spcBef>
                <a:spcPts val="150"/>
              </a:spcBef>
              <a:spcAft>
                <a:spcPts val="0"/>
              </a:spcAft>
              <a:buClr>
                <a:srgbClr val="334155"/>
              </a:buClr>
              <a:buSzPts val="1050"/>
              <a:buFont typeface="Arial"/>
              <a:buChar char="●"/>
            </a:pPr>
            <a:r>
              <a:rPr b="0" lang="en-US" sz="1050">
                <a:solidFill>
                  <a:srgbClr val="334155"/>
                </a:solidFill>
                <a:latin typeface="Arial"/>
                <a:ea typeface="Arial"/>
                <a:cs typeface="Arial"/>
                <a:sym typeface="Arial"/>
              </a:rPr>
              <a:t>“Why are tasks not showing automatically?”</a:t>
            </a:r>
            <a:endParaRPr b="0" sz="1050">
              <a:solidFill>
                <a:srgbClr val="334155"/>
              </a:solidFill>
              <a:latin typeface="Arial"/>
              <a:ea typeface="Arial"/>
              <a:cs typeface="Arial"/>
              <a:sym typeface="Arial"/>
            </a:endParaRPr>
          </a:p>
          <a:p>
            <a:pPr indent="-295275" lvl="0" marL="457200" rtl="0" algn="l">
              <a:spcBef>
                <a:spcPts val="150"/>
              </a:spcBef>
              <a:spcAft>
                <a:spcPts val="0"/>
              </a:spcAft>
              <a:buClr>
                <a:srgbClr val="334155"/>
              </a:buClr>
              <a:buSzPts val="1050"/>
              <a:buFont typeface="Arial"/>
              <a:buChar char="●"/>
            </a:pPr>
            <a:r>
              <a:rPr b="0" lang="en-US" sz="1050">
                <a:solidFill>
                  <a:srgbClr val="334155"/>
                </a:solidFill>
                <a:latin typeface="Arial"/>
                <a:ea typeface="Arial"/>
                <a:cs typeface="Arial"/>
                <a:sym typeface="Arial"/>
              </a:rPr>
              <a:t>“I want to drag tasks into time slots.”</a:t>
            </a:r>
            <a:endParaRPr b="0" sz="1050">
              <a:solidFill>
                <a:srgbClr val="334155"/>
              </a:solidFill>
              <a:latin typeface="Arial"/>
              <a:ea typeface="Arial"/>
              <a:cs typeface="Arial"/>
              <a:sym typeface="Arial"/>
            </a:endParaRPr>
          </a:p>
          <a:p>
            <a:pPr indent="0" lvl="0" marL="0" rtl="0" algn="l">
              <a:spcBef>
                <a:spcPts val="450"/>
              </a:spcBef>
              <a:spcAft>
                <a:spcPts val="0"/>
              </a:spcAft>
              <a:buNone/>
            </a:pPr>
            <a:r>
              <a:rPr b="1" lang="en-US" sz="1000">
                <a:solidFill>
                  <a:srgbClr val="0F172A"/>
                </a:solidFill>
                <a:latin typeface="Arial"/>
                <a:ea typeface="Arial"/>
                <a:cs typeface="Arial"/>
                <a:sym typeface="Arial"/>
              </a:rPr>
              <a:t>Follow-up: </a:t>
            </a:r>
            <a:r>
              <a:rPr b="0" lang="en-US" sz="1000">
                <a:solidFill>
                  <a:srgbClr val="334155"/>
                </a:solidFill>
                <a:latin typeface="Arial"/>
                <a:ea typeface="Arial"/>
                <a:cs typeface="Arial"/>
                <a:sym typeface="Arial"/>
              </a:rPr>
              <a:t>“Is physical+digital combination helpful?”</a:t>
            </a:r>
            <a:endParaRPr b="1" sz="1000">
              <a:solidFill>
                <a:srgbClr val="0F172A"/>
              </a:solidFill>
              <a:latin typeface="Arial"/>
              <a:ea typeface="Arial"/>
              <a:cs typeface="Arial"/>
              <a:sym typeface="Arial"/>
            </a:endParaRPr>
          </a:p>
          <a:p>
            <a:pPr indent="-295275" lvl="0" marL="457200" rtl="0" algn="l">
              <a:spcBef>
                <a:spcPts val="150"/>
              </a:spcBef>
              <a:spcAft>
                <a:spcPts val="0"/>
              </a:spcAft>
              <a:buClr>
                <a:srgbClr val="334155"/>
              </a:buClr>
              <a:buSzPts val="1050"/>
              <a:buFont typeface="Arial"/>
              <a:buChar char="●"/>
            </a:pPr>
            <a:r>
              <a:rPr b="0" lang="en-US" sz="1050">
                <a:solidFill>
                  <a:srgbClr val="334155"/>
                </a:solidFill>
                <a:latin typeface="Arial"/>
                <a:ea typeface="Arial"/>
                <a:cs typeface="Arial"/>
                <a:sym typeface="Arial"/>
              </a:rPr>
              <a:t>“Helpful - laptop hides things, desk board always visible.”</a:t>
            </a:r>
            <a:endParaRPr b="0" sz="1050">
              <a:solidFill>
                <a:srgbClr val="334155"/>
              </a:solidFill>
              <a:latin typeface="Arial"/>
              <a:ea typeface="Arial"/>
              <a:cs typeface="Arial"/>
              <a:sym typeface="Arial"/>
            </a:endParaRPr>
          </a:p>
          <a:p>
            <a:pPr indent="-295275" lvl="0" marL="457200" rtl="0" algn="l">
              <a:spcBef>
                <a:spcPts val="150"/>
              </a:spcBef>
              <a:spcAft>
                <a:spcPts val="0"/>
              </a:spcAft>
              <a:buClr>
                <a:srgbClr val="334155"/>
              </a:buClr>
              <a:buSzPts val="1050"/>
              <a:buFont typeface="Arial"/>
              <a:buChar char="●"/>
            </a:pPr>
            <a:r>
              <a:rPr b="0" lang="en-US" sz="1050">
                <a:solidFill>
                  <a:srgbClr val="334155"/>
                </a:solidFill>
                <a:latin typeface="Arial"/>
                <a:ea typeface="Arial"/>
                <a:cs typeface="Arial"/>
                <a:sym typeface="Arial"/>
              </a:rPr>
              <a:t>“Digital alone won’t work for me.”</a:t>
            </a:r>
            <a:endParaRPr b="0" sz="1050">
              <a:solidFill>
                <a:srgbClr val="334155"/>
              </a:solidFill>
              <a:latin typeface="Arial"/>
              <a:ea typeface="Arial"/>
              <a:cs typeface="Arial"/>
              <a:sym typeface="Arial"/>
            </a:endParaRPr>
          </a:p>
          <a:p>
            <a:pPr indent="0" lvl="0" marL="0" rtl="0" algn="l">
              <a:spcBef>
                <a:spcPts val="900"/>
              </a:spcBef>
              <a:spcAft>
                <a:spcPts val="0"/>
              </a:spcAft>
              <a:buNone/>
            </a:pPr>
            <a:r>
              <a:rPr b="1" lang="en-US" sz="1100">
                <a:solidFill>
                  <a:srgbClr val="0F172A"/>
                </a:solidFill>
                <a:latin typeface="Arial"/>
                <a:ea typeface="Arial"/>
                <a:cs typeface="Arial"/>
                <a:sym typeface="Arial"/>
              </a:rPr>
              <a:t>Task D - Rewards / Streaks / Progress</a:t>
            </a:r>
            <a:endParaRPr b="1" sz="1100">
              <a:solidFill>
                <a:srgbClr val="0F172A"/>
              </a:solidFill>
              <a:latin typeface="Arial"/>
              <a:ea typeface="Arial"/>
              <a:cs typeface="Arial"/>
              <a:sym typeface="Arial"/>
            </a:endParaRPr>
          </a:p>
          <a:p>
            <a:pPr indent="0" lvl="0" marL="0" rtl="0" algn="l">
              <a:spcBef>
                <a:spcPts val="300"/>
              </a:spcBef>
              <a:spcAft>
                <a:spcPts val="0"/>
              </a:spcAft>
              <a:buNone/>
            </a:pPr>
            <a:r>
              <a:rPr b="0" lang="en-US" sz="1000">
                <a:solidFill>
                  <a:srgbClr val="475569"/>
                </a:solidFill>
                <a:latin typeface="Arial"/>
                <a:ea typeface="Arial"/>
                <a:cs typeface="Arial"/>
                <a:sym typeface="Arial"/>
              </a:rPr>
              <a:t>Do rewards/points motivate in other apps?</a:t>
            </a:r>
            <a:endParaRPr b="0" sz="1000">
              <a:solidFill>
                <a:srgbClr val="475569"/>
              </a:solidFill>
              <a:latin typeface="Arial"/>
              <a:ea typeface="Arial"/>
              <a:cs typeface="Arial"/>
              <a:sym typeface="Arial"/>
            </a:endParaRPr>
          </a:p>
          <a:p>
            <a:pPr indent="0" lvl="0" marL="0" rtl="0" algn="l">
              <a:spcBef>
                <a:spcPts val="300"/>
              </a:spcBef>
              <a:spcAft>
                <a:spcPts val="0"/>
              </a:spcAft>
              <a:buNone/>
            </a:pPr>
            <a:r>
              <a:rPr b="0" i="1" lang="en-US" sz="1050">
                <a:solidFill>
                  <a:srgbClr val="475569"/>
                </a:solidFill>
                <a:latin typeface="Arial"/>
                <a:ea typeface="Arial"/>
                <a:cs typeface="Arial"/>
                <a:sym typeface="Arial"/>
              </a:rPr>
              <a:t>“Yes - Duolingo streaks actually work on me.”</a:t>
            </a:r>
            <a:endParaRPr b="0" i="1" sz="1050">
              <a:solidFill>
                <a:srgbClr val="475569"/>
              </a:solidFill>
              <a:latin typeface="Arial"/>
              <a:ea typeface="Arial"/>
              <a:cs typeface="Arial"/>
              <a:sym typeface="Arial"/>
            </a:endParaRPr>
          </a:p>
          <a:p>
            <a:pPr indent="0" lvl="0" marL="0" rtl="0" algn="l">
              <a:spcBef>
                <a:spcPts val="150"/>
              </a:spcBef>
              <a:spcAft>
                <a:spcPts val="0"/>
              </a:spcAft>
              <a:buNone/>
            </a:pPr>
            <a:r>
              <a:rPr b="0" i="1" lang="en-US" sz="1050">
                <a:solidFill>
                  <a:srgbClr val="475569"/>
                </a:solidFill>
                <a:latin typeface="Arial"/>
                <a:ea typeface="Arial"/>
                <a:cs typeface="Arial"/>
                <a:sym typeface="Arial"/>
              </a:rPr>
              <a:t>“If points unlock skins/themes, I’d return daily.”</a:t>
            </a:r>
            <a:endParaRPr b="0" i="1" sz="1050">
              <a:solidFill>
                <a:srgbClr val="475569"/>
              </a:solidFill>
              <a:latin typeface="Arial"/>
              <a:ea typeface="Arial"/>
              <a:cs typeface="Arial"/>
              <a:sym typeface="Arial"/>
            </a:endParaRPr>
          </a:p>
          <a:p>
            <a:pPr indent="0" lvl="0" marL="0" rtl="0" algn="l">
              <a:spcBef>
                <a:spcPts val="150"/>
              </a:spcBef>
              <a:spcAft>
                <a:spcPts val="0"/>
              </a:spcAft>
              <a:buNone/>
            </a:pPr>
            <a:r>
              <a:rPr b="0" i="1" lang="en-US" sz="1050">
                <a:solidFill>
                  <a:srgbClr val="475569"/>
                </a:solidFill>
                <a:latin typeface="Arial"/>
                <a:ea typeface="Arial"/>
                <a:cs typeface="Arial"/>
                <a:sym typeface="Arial"/>
              </a:rPr>
              <a:t>“I love the kitty reacting to my behavior - keeps it fun.”</a:t>
            </a:r>
            <a:endParaRPr b="0" i="1" sz="1050">
              <a:solidFill>
                <a:srgbClr val="475569"/>
              </a:solidFill>
              <a:latin typeface="Arial"/>
              <a:ea typeface="Arial"/>
              <a:cs typeface="Arial"/>
              <a:sym typeface="Arial"/>
            </a:endParaRPr>
          </a:p>
          <a:p>
            <a:pPr indent="0" lvl="0" marL="0" rtl="0" algn="l">
              <a:spcBef>
                <a:spcPts val="600"/>
              </a:spcBef>
              <a:spcAft>
                <a:spcPts val="0"/>
              </a:spcAft>
              <a:buNone/>
            </a:pPr>
            <a:r>
              <a:rPr b="1" lang="en-US" sz="1000">
                <a:solidFill>
                  <a:srgbClr val="0F172A"/>
                </a:solidFill>
                <a:latin typeface="Arial"/>
                <a:ea typeface="Arial"/>
                <a:cs typeface="Arial"/>
                <a:sym typeface="Arial"/>
              </a:rPr>
              <a:t>Applying in FlowHabit - would it motivate?</a:t>
            </a:r>
            <a:endParaRPr b="1" sz="1000">
              <a:solidFill>
                <a:srgbClr val="0F172A"/>
              </a:solidFill>
              <a:latin typeface="Arial"/>
              <a:ea typeface="Arial"/>
              <a:cs typeface="Arial"/>
              <a:sym typeface="Arial"/>
            </a:endParaRPr>
          </a:p>
          <a:p>
            <a:pPr indent="0" lvl="0" marL="0" rtl="0" algn="l">
              <a:spcBef>
                <a:spcPts val="300"/>
              </a:spcBef>
              <a:spcAft>
                <a:spcPts val="0"/>
              </a:spcAft>
              <a:buNone/>
            </a:pPr>
            <a:r>
              <a:rPr b="0" i="1" lang="en-US" sz="1050">
                <a:solidFill>
                  <a:srgbClr val="475569"/>
                </a:solidFill>
                <a:latin typeface="Arial"/>
                <a:ea typeface="Arial"/>
                <a:cs typeface="Arial"/>
                <a:sym typeface="Arial"/>
              </a:rPr>
              <a:t>“Yeah, I want to make kitty happy.”</a:t>
            </a:r>
            <a:endParaRPr b="0" i="1" sz="1050">
              <a:solidFill>
                <a:srgbClr val="475569"/>
              </a:solidFill>
              <a:latin typeface="Arial"/>
              <a:ea typeface="Arial"/>
              <a:cs typeface="Arial"/>
              <a:sym typeface="Arial"/>
            </a:endParaRPr>
          </a:p>
          <a:p>
            <a:pPr indent="0" lvl="0" marL="0" rtl="0" algn="l">
              <a:spcBef>
                <a:spcPts val="150"/>
              </a:spcBef>
              <a:spcAft>
                <a:spcPts val="0"/>
              </a:spcAft>
              <a:buNone/>
            </a:pPr>
            <a:r>
              <a:rPr b="0" i="1" lang="en-US" sz="1050">
                <a:solidFill>
                  <a:srgbClr val="475569"/>
                </a:solidFill>
                <a:latin typeface="Arial"/>
                <a:ea typeface="Arial"/>
                <a:cs typeface="Arial"/>
                <a:sym typeface="Arial"/>
              </a:rPr>
              <a:t>“Streaks give me pressure but good pressure.”</a:t>
            </a:r>
            <a:endParaRPr b="0" i="1" sz="1050">
              <a:solidFill>
                <a:srgbClr val="475569"/>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grpSp>
        <p:nvGrpSpPr>
          <p:cNvPr id="597" name="Google Shape;597;p26"/>
          <p:cNvGrpSpPr/>
          <p:nvPr/>
        </p:nvGrpSpPr>
        <p:grpSpPr>
          <a:xfrm>
            <a:off x="381000" y="1095375"/>
            <a:ext cx="11430000" cy="5476800"/>
            <a:chOff x="381000" y="1095375"/>
            <a:chExt cx="11430000" cy="5476800"/>
          </a:xfrm>
        </p:grpSpPr>
        <p:sp>
          <p:nvSpPr>
            <p:cNvPr id="598" name="Google Shape;598;p26"/>
            <p:cNvSpPr/>
            <p:nvPr/>
          </p:nvSpPr>
          <p:spPr>
            <a:xfrm>
              <a:off x="381000" y="1095375"/>
              <a:ext cx="3619500" cy="5476800"/>
            </a:xfrm>
            <a:prstGeom prst="roundRect">
              <a:avLst>
                <a:gd fmla="val 2105" name="adj"/>
              </a:avLst>
            </a:prstGeom>
            <a:solidFill>
              <a:srgbClr val="F8FAFC"/>
            </a:solidFill>
            <a:ln cap="flat" cmpd="sng" w="14300">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599" name="Google Shape;599;p26"/>
            <p:cNvSpPr/>
            <p:nvPr/>
          </p:nvSpPr>
          <p:spPr>
            <a:xfrm>
              <a:off x="381000" y="1095375"/>
              <a:ext cx="57300" cy="5476800"/>
            </a:xfrm>
            <a:prstGeom prst="roundRect">
              <a:avLst>
                <a:gd fmla="val 50000" name="adj"/>
              </a:avLst>
            </a:prstGeom>
            <a:solidFill>
              <a:srgbClr val="156082"/>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600" name="Google Shape;600;p26"/>
            <p:cNvSpPr/>
            <p:nvPr/>
          </p:nvSpPr>
          <p:spPr>
            <a:xfrm>
              <a:off x="4286250" y="1095375"/>
              <a:ext cx="3619500" cy="5476800"/>
            </a:xfrm>
            <a:prstGeom prst="roundRect">
              <a:avLst>
                <a:gd fmla="val 2105" name="adj"/>
              </a:avLst>
            </a:prstGeom>
            <a:solidFill>
              <a:srgbClr val="F8FAFC"/>
            </a:solidFill>
            <a:ln cap="flat" cmpd="sng" w="14300">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601" name="Google Shape;601;p26"/>
            <p:cNvSpPr/>
            <p:nvPr/>
          </p:nvSpPr>
          <p:spPr>
            <a:xfrm>
              <a:off x="4286250" y="1095375"/>
              <a:ext cx="57300" cy="5476800"/>
            </a:xfrm>
            <a:prstGeom prst="roundRect">
              <a:avLst>
                <a:gd fmla="val 50000" name="adj"/>
              </a:avLst>
            </a:prstGeom>
            <a:solidFill>
              <a:srgbClr val="0EA5E9"/>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602" name="Google Shape;602;p26"/>
            <p:cNvSpPr/>
            <p:nvPr/>
          </p:nvSpPr>
          <p:spPr>
            <a:xfrm>
              <a:off x="8191500" y="1095375"/>
              <a:ext cx="3619500" cy="5476800"/>
            </a:xfrm>
            <a:prstGeom prst="roundRect">
              <a:avLst>
                <a:gd fmla="val 2105" name="adj"/>
              </a:avLst>
            </a:prstGeom>
            <a:solidFill>
              <a:srgbClr val="F8FAFC"/>
            </a:solidFill>
            <a:ln cap="flat" cmpd="sng" w="14300">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603" name="Google Shape;603;p26"/>
            <p:cNvSpPr/>
            <p:nvPr/>
          </p:nvSpPr>
          <p:spPr>
            <a:xfrm>
              <a:off x="8191500" y="1095375"/>
              <a:ext cx="57300" cy="5476800"/>
            </a:xfrm>
            <a:prstGeom prst="roundRect">
              <a:avLst>
                <a:gd fmla="val 50000" name="adj"/>
              </a:avLst>
            </a:prstGeom>
            <a:solidFill>
              <a:srgbClr val="10B98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grpSp>
      <p:sp>
        <p:nvSpPr>
          <p:cNvPr id="604" name="Google Shape;604;p26"/>
          <p:cNvSpPr txBox="1"/>
          <p:nvPr/>
        </p:nvSpPr>
        <p:spPr>
          <a:xfrm>
            <a:off x="523875" y="1190625"/>
            <a:ext cx="3333900" cy="5286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1100">
                <a:solidFill>
                  <a:srgbClr val="156082"/>
                </a:solidFill>
                <a:latin typeface="Arial"/>
                <a:ea typeface="Arial"/>
                <a:cs typeface="Arial"/>
                <a:sym typeface="Arial"/>
              </a:rPr>
              <a:t>SECTION 4 — Usability Metrics</a:t>
            </a:r>
            <a:endParaRPr b="1" sz="1100">
              <a:solidFill>
                <a:srgbClr val="156082"/>
              </a:solidFill>
              <a:latin typeface="Arial"/>
              <a:ea typeface="Arial"/>
              <a:cs typeface="Arial"/>
              <a:sym typeface="Arial"/>
            </a:endParaRPr>
          </a:p>
          <a:p>
            <a:pPr indent="0" lvl="0" marL="0" rtl="0" algn="l">
              <a:spcBef>
                <a:spcPts val="450"/>
              </a:spcBef>
              <a:spcAft>
                <a:spcPts val="0"/>
              </a:spcAft>
              <a:buNone/>
            </a:pPr>
            <a:r>
              <a:rPr b="1" lang="en-US" sz="1050">
                <a:solidFill>
                  <a:srgbClr val="0F172A"/>
                </a:solidFill>
                <a:latin typeface="Arial"/>
                <a:ea typeface="Arial"/>
                <a:cs typeface="Arial"/>
                <a:sym typeface="Arial"/>
              </a:rPr>
              <a:t>1. "How visually clear &amp; organized?" (Scale 1–7)</a:t>
            </a:r>
            <a:endParaRPr b="1" sz="1050">
              <a:solidFill>
                <a:srgbClr val="0F172A"/>
              </a:solidFill>
              <a:latin typeface="Arial"/>
              <a:ea typeface="Arial"/>
              <a:cs typeface="Arial"/>
              <a:sym typeface="Arial"/>
            </a:endParaRPr>
          </a:p>
          <a:p>
            <a:pPr indent="0" lvl="0" marL="0" rtl="0" algn="l">
              <a:spcBef>
                <a:spcPts val="225"/>
              </a:spcBef>
              <a:spcAft>
                <a:spcPts val="0"/>
              </a:spcAft>
              <a:buNone/>
            </a:pPr>
            <a:r>
              <a:rPr b="0" lang="en-US" sz="1050">
                <a:solidFill>
                  <a:srgbClr val="475569"/>
                </a:solidFill>
                <a:latin typeface="Arial"/>
                <a:ea typeface="Arial"/>
                <a:cs typeface="Arial"/>
                <a:sym typeface="Arial"/>
              </a:rPr>
              <a:t>Average score: </a:t>
            </a:r>
            <a:r>
              <a:rPr b="1" lang="en-US" sz="1050">
                <a:solidFill>
                  <a:srgbClr val="0F172A"/>
                </a:solidFill>
                <a:latin typeface="Arial"/>
                <a:ea typeface="Arial"/>
                <a:cs typeface="Arial"/>
                <a:sym typeface="Arial"/>
              </a:rPr>
              <a:t>5–6</a:t>
            </a:r>
            <a:endParaRPr b="0" sz="1050">
              <a:solidFill>
                <a:srgbClr val="475569"/>
              </a:solidFill>
              <a:latin typeface="Arial"/>
              <a:ea typeface="Arial"/>
              <a:cs typeface="Arial"/>
              <a:sym typeface="Arial"/>
            </a:endParaRPr>
          </a:p>
          <a:p>
            <a:pPr indent="0" lvl="0" marL="0" rtl="0" algn="l">
              <a:spcBef>
                <a:spcPts val="150"/>
              </a:spcBef>
              <a:spcAft>
                <a:spcPts val="0"/>
              </a:spcAft>
              <a:buNone/>
            </a:pPr>
            <a:r>
              <a:rPr b="0" i="1" lang="en-US" sz="1050">
                <a:solidFill>
                  <a:srgbClr val="475569"/>
                </a:solidFill>
                <a:latin typeface="Arial"/>
                <a:ea typeface="Arial"/>
                <a:cs typeface="Arial"/>
                <a:sym typeface="Arial"/>
              </a:rPr>
              <a:t>“Clean but some sections feel far apart.”</a:t>
            </a:r>
            <a:endParaRPr b="0" i="1" sz="1050">
              <a:solidFill>
                <a:srgbClr val="475569"/>
              </a:solidFill>
              <a:latin typeface="Arial"/>
              <a:ea typeface="Arial"/>
              <a:cs typeface="Arial"/>
              <a:sym typeface="Arial"/>
            </a:endParaRPr>
          </a:p>
          <a:p>
            <a:pPr indent="0" lvl="0" marL="0" rtl="0" algn="l">
              <a:spcBef>
                <a:spcPts val="600"/>
              </a:spcBef>
              <a:spcAft>
                <a:spcPts val="0"/>
              </a:spcAft>
              <a:buNone/>
            </a:pPr>
            <a:r>
              <a:rPr b="1" lang="en-US" sz="1050">
                <a:solidFill>
                  <a:srgbClr val="0F172A"/>
                </a:solidFill>
                <a:latin typeface="Arial"/>
                <a:ea typeface="Arial"/>
                <a:cs typeface="Arial"/>
                <a:sym typeface="Arial"/>
              </a:rPr>
              <a:t>2. "What felt most confusing or difficult?"</a:t>
            </a:r>
            <a:endParaRPr b="1" sz="1050">
              <a:solidFill>
                <a:srgbClr val="0F172A"/>
              </a:solidFill>
              <a:latin typeface="Arial"/>
              <a:ea typeface="Arial"/>
              <a:cs typeface="Arial"/>
              <a:sym typeface="Arial"/>
            </a:endParaRPr>
          </a:p>
          <a:p>
            <a:pPr indent="-295275" lvl="0" marL="457200" rtl="0" algn="l">
              <a:spcBef>
                <a:spcPts val="225"/>
              </a:spcBef>
              <a:spcAft>
                <a:spcPts val="0"/>
              </a:spcAft>
              <a:buClr>
                <a:srgbClr val="334155"/>
              </a:buClr>
              <a:buSzPts val="1050"/>
              <a:buFont typeface="Arial"/>
              <a:buChar char="●"/>
            </a:pPr>
            <a:r>
              <a:rPr b="0" lang="en-US" sz="1050">
                <a:solidFill>
                  <a:srgbClr val="334155"/>
                </a:solidFill>
                <a:latin typeface="Arial"/>
                <a:ea typeface="Arial"/>
                <a:cs typeface="Arial"/>
                <a:sym typeface="Arial"/>
              </a:rPr>
              <a:t>“Daily planner being empty.”</a:t>
            </a:r>
            <a:endParaRPr b="0" sz="1050">
              <a:solidFill>
                <a:srgbClr val="334155"/>
              </a:solidFill>
              <a:latin typeface="Arial"/>
              <a:ea typeface="Arial"/>
              <a:cs typeface="Arial"/>
              <a:sym typeface="Arial"/>
            </a:endParaRPr>
          </a:p>
          <a:p>
            <a:pPr indent="-295275" lvl="0" marL="457200" rtl="0" algn="l">
              <a:spcBef>
                <a:spcPts val="150"/>
              </a:spcBef>
              <a:spcAft>
                <a:spcPts val="0"/>
              </a:spcAft>
              <a:buClr>
                <a:srgbClr val="334155"/>
              </a:buClr>
              <a:buSzPts val="1050"/>
              <a:buFont typeface="Arial"/>
              <a:buChar char="●"/>
            </a:pPr>
            <a:r>
              <a:rPr b="0" lang="en-US" sz="1050">
                <a:solidFill>
                  <a:srgbClr val="334155"/>
                </a:solidFill>
                <a:latin typeface="Arial"/>
                <a:ea typeface="Arial"/>
                <a:cs typeface="Arial"/>
                <a:sym typeface="Arial"/>
              </a:rPr>
              <a:t>“What are points for?”</a:t>
            </a:r>
            <a:endParaRPr b="0" sz="1050">
              <a:solidFill>
                <a:srgbClr val="334155"/>
              </a:solidFill>
              <a:latin typeface="Arial"/>
              <a:ea typeface="Arial"/>
              <a:cs typeface="Arial"/>
              <a:sym typeface="Arial"/>
            </a:endParaRPr>
          </a:p>
          <a:p>
            <a:pPr indent="-295275" lvl="0" marL="457200" rtl="0" algn="l">
              <a:spcBef>
                <a:spcPts val="150"/>
              </a:spcBef>
              <a:spcAft>
                <a:spcPts val="0"/>
              </a:spcAft>
              <a:buClr>
                <a:srgbClr val="334155"/>
              </a:buClr>
              <a:buSzPts val="1050"/>
              <a:buFont typeface="Arial"/>
              <a:buChar char="●"/>
            </a:pPr>
            <a:r>
              <a:rPr b="0" lang="en-US" sz="1050">
                <a:solidFill>
                  <a:srgbClr val="334155"/>
                </a:solidFill>
                <a:latin typeface="Arial"/>
                <a:ea typeface="Arial"/>
                <a:cs typeface="Arial"/>
                <a:sym typeface="Arial"/>
              </a:rPr>
              <a:t>“What does the angry kitty actually represent numerically?”</a:t>
            </a:r>
            <a:endParaRPr b="0" sz="1050">
              <a:solidFill>
                <a:srgbClr val="334155"/>
              </a:solidFill>
              <a:latin typeface="Arial"/>
              <a:ea typeface="Arial"/>
              <a:cs typeface="Arial"/>
              <a:sym typeface="Arial"/>
            </a:endParaRPr>
          </a:p>
          <a:p>
            <a:pPr indent="0" lvl="0" marL="0" rtl="0" algn="l">
              <a:spcBef>
                <a:spcPts val="900"/>
              </a:spcBef>
              <a:spcAft>
                <a:spcPts val="0"/>
              </a:spcAft>
              <a:buNone/>
            </a:pPr>
            <a:r>
              <a:rPr b="1" lang="en-US" sz="1100">
                <a:solidFill>
                  <a:srgbClr val="156082"/>
                </a:solidFill>
                <a:latin typeface="Arial"/>
                <a:ea typeface="Arial"/>
                <a:cs typeface="Arial"/>
                <a:sym typeface="Arial"/>
              </a:rPr>
              <a:t>SECTION 7 — Usefulness Evaluation</a:t>
            </a:r>
            <a:endParaRPr b="1" sz="1100">
              <a:solidFill>
                <a:srgbClr val="156082"/>
              </a:solidFill>
              <a:latin typeface="Arial"/>
              <a:ea typeface="Arial"/>
              <a:cs typeface="Arial"/>
              <a:sym typeface="Arial"/>
            </a:endParaRPr>
          </a:p>
          <a:p>
            <a:pPr indent="0" lvl="0" marL="0" rtl="0" algn="l">
              <a:spcBef>
                <a:spcPts val="450"/>
              </a:spcBef>
              <a:spcAft>
                <a:spcPts val="0"/>
              </a:spcAft>
              <a:buNone/>
            </a:pPr>
            <a:r>
              <a:rPr b="1" lang="en-US" sz="1050">
                <a:solidFill>
                  <a:srgbClr val="0F172A"/>
                </a:solidFill>
                <a:latin typeface="Arial"/>
                <a:ea typeface="Arial"/>
                <a:cs typeface="Arial"/>
                <a:sym typeface="Arial"/>
              </a:rPr>
              <a:t>1. "Does physical + digital feel helpful or cumbersome?"</a:t>
            </a:r>
            <a:endParaRPr b="1" sz="1050">
              <a:solidFill>
                <a:srgbClr val="0F172A"/>
              </a:solidFill>
              <a:latin typeface="Arial"/>
              <a:ea typeface="Arial"/>
              <a:cs typeface="Arial"/>
              <a:sym typeface="Arial"/>
            </a:endParaRPr>
          </a:p>
          <a:p>
            <a:pPr indent="-295275" lvl="0" marL="457200" rtl="0" algn="l">
              <a:spcBef>
                <a:spcPts val="225"/>
              </a:spcBef>
              <a:spcAft>
                <a:spcPts val="0"/>
              </a:spcAft>
              <a:buClr>
                <a:srgbClr val="334155"/>
              </a:buClr>
              <a:buSzPts val="1050"/>
              <a:buFont typeface="Arial"/>
              <a:buChar char="●"/>
            </a:pPr>
            <a:r>
              <a:rPr b="0" lang="en-US" sz="1050">
                <a:solidFill>
                  <a:srgbClr val="334155"/>
                </a:solidFill>
                <a:latin typeface="Arial"/>
                <a:ea typeface="Arial"/>
                <a:cs typeface="Arial"/>
                <a:sym typeface="Arial"/>
              </a:rPr>
              <a:t>“Helpful on exam weeks.”</a:t>
            </a:r>
            <a:endParaRPr b="0" sz="1050">
              <a:solidFill>
                <a:srgbClr val="334155"/>
              </a:solidFill>
              <a:latin typeface="Arial"/>
              <a:ea typeface="Arial"/>
              <a:cs typeface="Arial"/>
              <a:sym typeface="Arial"/>
            </a:endParaRPr>
          </a:p>
          <a:p>
            <a:pPr indent="-295275" lvl="0" marL="457200" rtl="0" algn="l">
              <a:spcBef>
                <a:spcPts val="150"/>
              </a:spcBef>
              <a:spcAft>
                <a:spcPts val="0"/>
              </a:spcAft>
              <a:buClr>
                <a:srgbClr val="334155"/>
              </a:buClr>
              <a:buSzPts val="1050"/>
              <a:buFont typeface="Arial"/>
              <a:buChar char="●"/>
            </a:pPr>
            <a:r>
              <a:rPr b="0" lang="en-US" sz="1050">
                <a:solidFill>
                  <a:srgbClr val="334155"/>
                </a:solidFill>
                <a:latin typeface="Arial"/>
                <a:ea typeface="Arial"/>
                <a:cs typeface="Arial"/>
                <a:sym typeface="Arial"/>
              </a:rPr>
              <a:t>“Cumbersome if syncing isn’t automatic.”</a:t>
            </a:r>
            <a:endParaRPr b="0" sz="1050">
              <a:solidFill>
                <a:srgbClr val="334155"/>
              </a:solidFill>
              <a:latin typeface="Arial"/>
              <a:ea typeface="Arial"/>
              <a:cs typeface="Arial"/>
              <a:sym typeface="Arial"/>
            </a:endParaRPr>
          </a:p>
          <a:p>
            <a:pPr indent="0" lvl="0" marL="0" rtl="0" algn="l">
              <a:spcBef>
                <a:spcPts val="600"/>
              </a:spcBef>
              <a:spcAft>
                <a:spcPts val="0"/>
              </a:spcAft>
              <a:buNone/>
            </a:pPr>
            <a:r>
              <a:rPr b="1" lang="en-US" sz="1050">
                <a:solidFill>
                  <a:srgbClr val="0F172A"/>
                </a:solidFill>
                <a:latin typeface="Arial"/>
                <a:ea typeface="Arial"/>
                <a:cs typeface="Arial"/>
                <a:sym typeface="Arial"/>
              </a:rPr>
              <a:t>2. "Would you give FlowHabit a try?" (Scale 1–7)</a:t>
            </a:r>
            <a:endParaRPr b="1" sz="1050">
              <a:solidFill>
                <a:srgbClr val="0F172A"/>
              </a:solidFill>
              <a:latin typeface="Arial"/>
              <a:ea typeface="Arial"/>
              <a:cs typeface="Arial"/>
              <a:sym typeface="Arial"/>
            </a:endParaRPr>
          </a:p>
          <a:p>
            <a:pPr indent="0" lvl="0" marL="0" rtl="0" algn="l">
              <a:spcBef>
                <a:spcPts val="225"/>
              </a:spcBef>
              <a:spcAft>
                <a:spcPts val="0"/>
              </a:spcAft>
              <a:buNone/>
            </a:pPr>
            <a:r>
              <a:rPr b="0" lang="en-US" sz="1050">
                <a:solidFill>
                  <a:srgbClr val="475569"/>
                </a:solidFill>
                <a:latin typeface="Arial"/>
                <a:ea typeface="Arial"/>
                <a:cs typeface="Arial"/>
                <a:sym typeface="Arial"/>
              </a:rPr>
              <a:t>Expected score: </a:t>
            </a:r>
            <a:r>
              <a:rPr b="1" lang="en-US" sz="1050">
                <a:solidFill>
                  <a:srgbClr val="0F172A"/>
                </a:solidFill>
                <a:latin typeface="Arial"/>
                <a:ea typeface="Arial"/>
                <a:cs typeface="Arial"/>
                <a:sym typeface="Arial"/>
              </a:rPr>
              <a:t>5 or 6</a:t>
            </a:r>
            <a:endParaRPr b="0" sz="1050">
              <a:solidFill>
                <a:srgbClr val="475569"/>
              </a:solidFill>
              <a:latin typeface="Arial"/>
              <a:ea typeface="Arial"/>
              <a:cs typeface="Arial"/>
              <a:sym typeface="Arial"/>
            </a:endParaRPr>
          </a:p>
        </p:txBody>
      </p:sp>
      <p:sp>
        <p:nvSpPr>
          <p:cNvPr id="605" name="Google Shape;605;p26"/>
          <p:cNvSpPr txBox="1"/>
          <p:nvPr/>
        </p:nvSpPr>
        <p:spPr>
          <a:xfrm>
            <a:off x="4429125" y="1190625"/>
            <a:ext cx="3333900" cy="5286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1100">
                <a:solidFill>
                  <a:srgbClr val="0EA5E9"/>
                </a:solidFill>
                <a:latin typeface="Arial"/>
                <a:ea typeface="Arial"/>
                <a:cs typeface="Arial"/>
                <a:sym typeface="Arial"/>
              </a:rPr>
              <a:t>SECTION 5 — Feature Feedback</a:t>
            </a:r>
            <a:endParaRPr b="1" sz="1100">
              <a:solidFill>
                <a:srgbClr val="0EA5E9"/>
              </a:solidFill>
              <a:latin typeface="Arial"/>
              <a:ea typeface="Arial"/>
              <a:cs typeface="Arial"/>
              <a:sym typeface="Arial"/>
            </a:endParaRPr>
          </a:p>
          <a:p>
            <a:pPr indent="0" lvl="0" marL="0" rtl="0" algn="l">
              <a:spcBef>
                <a:spcPts val="450"/>
              </a:spcBef>
              <a:spcAft>
                <a:spcPts val="0"/>
              </a:spcAft>
              <a:buNone/>
            </a:pPr>
            <a:r>
              <a:rPr b="1" lang="en-US" sz="1000">
                <a:solidFill>
                  <a:srgbClr val="0F172A"/>
                </a:solidFill>
                <a:latin typeface="Arial"/>
                <a:ea typeface="Arial"/>
                <a:cs typeface="Arial"/>
                <a:sym typeface="Arial"/>
              </a:rPr>
              <a:t>1. Most valuable feature &amp; why?</a:t>
            </a:r>
            <a:endParaRPr b="1" sz="1000">
              <a:solidFill>
                <a:srgbClr val="0F172A"/>
              </a:solidFill>
              <a:latin typeface="Arial"/>
              <a:ea typeface="Arial"/>
              <a:cs typeface="Arial"/>
              <a:sym typeface="Arial"/>
            </a:endParaRPr>
          </a:p>
          <a:p>
            <a:pPr indent="-292100" lvl="0" marL="457200" rtl="0" algn="l">
              <a:spcBef>
                <a:spcPts val="225"/>
              </a:spcBef>
              <a:spcAft>
                <a:spcPts val="0"/>
              </a:spcAft>
              <a:buClr>
                <a:srgbClr val="334155"/>
              </a:buClr>
              <a:buSzPts val="1000"/>
              <a:buFont typeface="Arial"/>
              <a:buChar char="●"/>
            </a:pPr>
            <a:r>
              <a:rPr b="0" lang="en-US" sz="1000">
                <a:solidFill>
                  <a:srgbClr val="334155"/>
                </a:solidFill>
                <a:latin typeface="Arial"/>
                <a:ea typeface="Arial"/>
                <a:cs typeface="Arial"/>
                <a:sym typeface="Arial"/>
              </a:rPr>
              <a:t>“Overdue task highlight”</a:t>
            </a:r>
            <a:endParaRPr b="0" sz="1000">
              <a:solidFill>
                <a:srgbClr val="334155"/>
              </a:solidFill>
              <a:latin typeface="Arial"/>
              <a:ea typeface="Arial"/>
              <a:cs typeface="Arial"/>
              <a:sym typeface="Arial"/>
            </a:endParaRPr>
          </a:p>
          <a:p>
            <a:pPr indent="-292100" lvl="0" marL="457200" rtl="0" algn="l">
              <a:spcBef>
                <a:spcPts val="75"/>
              </a:spcBef>
              <a:spcAft>
                <a:spcPts val="0"/>
              </a:spcAft>
              <a:buClr>
                <a:srgbClr val="334155"/>
              </a:buClr>
              <a:buSzPts val="1000"/>
              <a:buFont typeface="Arial"/>
              <a:buChar char="●"/>
            </a:pPr>
            <a:r>
              <a:rPr b="0" lang="en-US" sz="1000">
                <a:solidFill>
                  <a:srgbClr val="334155"/>
                </a:solidFill>
                <a:latin typeface="Arial"/>
                <a:ea typeface="Arial"/>
                <a:cs typeface="Arial"/>
                <a:sym typeface="Arial"/>
              </a:rPr>
              <a:t>“Kitty Mood”</a:t>
            </a:r>
            <a:endParaRPr b="0" sz="1000">
              <a:solidFill>
                <a:srgbClr val="334155"/>
              </a:solidFill>
              <a:latin typeface="Arial"/>
              <a:ea typeface="Arial"/>
              <a:cs typeface="Arial"/>
              <a:sym typeface="Arial"/>
            </a:endParaRPr>
          </a:p>
          <a:p>
            <a:pPr indent="-292100" lvl="0" marL="457200" rtl="0" algn="l">
              <a:spcBef>
                <a:spcPts val="75"/>
              </a:spcBef>
              <a:spcAft>
                <a:spcPts val="0"/>
              </a:spcAft>
              <a:buClr>
                <a:srgbClr val="334155"/>
              </a:buClr>
              <a:buSzPts val="1000"/>
              <a:buFont typeface="Arial"/>
              <a:buChar char="●"/>
            </a:pPr>
            <a:r>
              <a:rPr b="0" lang="en-US" sz="1000">
                <a:solidFill>
                  <a:srgbClr val="334155"/>
                </a:solidFill>
                <a:latin typeface="Arial"/>
                <a:ea typeface="Arial"/>
                <a:cs typeface="Arial"/>
                <a:sym typeface="Arial"/>
              </a:rPr>
              <a:t>“Points/streak gamification”</a:t>
            </a:r>
            <a:endParaRPr b="0" sz="1000">
              <a:solidFill>
                <a:srgbClr val="334155"/>
              </a:solidFill>
              <a:latin typeface="Arial"/>
              <a:ea typeface="Arial"/>
              <a:cs typeface="Arial"/>
              <a:sym typeface="Arial"/>
            </a:endParaRPr>
          </a:p>
          <a:p>
            <a:pPr indent="-292100" lvl="0" marL="457200" rtl="0" algn="l">
              <a:spcBef>
                <a:spcPts val="75"/>
              </a:spcBef>
              <a:spcAft>
                <a:spcPts val="0"/>
              </a:spcAft>
              <a:buClr>
                <a:srgbClr val="334155"/>
              </a:buClr>
              <a:buSzPts val="1000"/>
              <a:buFont typeface="Arial"/>
              <a:buChar char="●"/>
            </a:pPr>
            <a:r>
              <a:rPr b="0" lang="en-US" sz="1000">
                <a:solidFill>
                  <a:srgbClr val="334155"/>
                </a:solidFill>
                <a:latin typeface="Arial"/>
                <a:ea typeface="Arial"/>
                <a:cs typeface="Arial"/>
                <a:sym typeface="Arial"/>
              </a:rPr>
              <a:t>“Priority colors”</a:t>
            </a:r>
            <a:endParaRPr b="0" sz="1000">
              <a:solidFill>
                <a:srgbClr val="334155"/>
              </a:solidFill>
              <a:latin typeface="Arial"/>
              <a:ea typeface="Arial"/>
              <a:cs typeface="Arial"/>
              <a:sym typeface="Arial"/>
            </a:endParaRPr>
          </a:p>
          <a:p>
            <a:pPr indent="0" lvl="0" marL="0" rtl="0" algn="l">
              <a:spcBef>
                <a:spcPts val="450"/>
              </a:spcBef>
              <a:spcAft>
                <a:spcPts val="0"/>
              </a:spcAft>
              <a:buNone/>
            </a:pPr>
            <a:r>
              <a:rPr b="1" lang="en-US" sz="1000">
                <a:solidFill>
                  <a:srgbClr val="0F172A"/>
                </a:solidFill>
                <a:latin typeface="Arial"/>
                <a:ea typeface="Arial"/>
                <a:cs typeface="Arial"/>
                <a:sym typeface="Arial"/>
              </a:rPr>
              <a:t>2. Is anything missing that you'd want?</a:t>
            </a:r>
            <a:endParaRPr b="1" sz="1000">
              <a:solidFill>
                <a:srgbClr val="0F172A"/>
              </a:solidFill>
              <a:latin typeface="Arial"/>
              <a:ea typeface="Arial"/>
              <a:cs typeface="Arial"/>
              <a:sym typeface="Arial"/>
            </a:endParaRPr>
          </a:p>
          <a:p>
            <a:pPr indent="-292100" lvl="0" marL="457200" rtl="0" algn="l">
              <a:spcBef>
                <a:spcPts val="225"/>
              </a:spcBef>
              <a:spcAft>
                <a:spcPts val="0"/>
              </a:spcAft>
              <a:buClr>
                <a:srgbClr val="334155"/>
              </a:buClr>
              <a:buSzPts val="1000"/>
              <a:buFont typeface="Arial"/>
              <a:buChar char="●"/>
            </a:pPr>
            <a:r>
              <a:rPr b="0" lang="en-US" sz="1000">
                <a:solidFill>
                  <a:srgbClr val="334155"/>
                </a:solidFill>
                <a:latin typeface="Arial"/>
                <a:ea typeface="Arial"/>
                <a:cs typeface="Arial"/>
                <a:sym typeface="Arial"/>
              </a:rPr>
              <a:t>Drag-and-drop tasks into timeline</a:t>
            </a:r>
            <a:endParaRPr b="0" sz="1000">
              <a:solidFill>
                <a:srgbClr val="334155"/>
              </a:solidFill>
              <a:latin typeface="Arial"/>
              <a:ea typeface="Arial"/>
              <a:cs typeface="Arial"/>
              <a:sym typeface="Arial"/>
            </a:endParaRPr>
          </a:p>
          <a:p>
            <a:pPr indent="-292100" lvl="0" marL="457200" rtl="0" algn="l">
              <a:spcBef>
                <a:spcPts val="75"/>
              </a:spcBef>
              <a:spcAft>
                <a:spcPts val="0"/>
              </a:spcAft>
              <a:buClr>
                <a:srgbClr val="334155"/>
              </a:buClr>
              <a:buSzPts val="1000"/>
              <a:buFont typeface="Arial"/>
              <a:buChar char="●"/>
            </a:pPr>
            <a:r>
              <a:rPr b="0" lang="en-US" sz="1000">
                <a:solidFill>
                  <a:srgbClr val="334155"/>
                </a:solidFill>
                <a:latin typeface="Arial"/>
                <a:ea typeface="Arial"/>
                <a:cs typeface="Arial"/>
                <a:sym typeface="Arial"/>
              </a:rPr>
              <a:t>Subtasks / Reminder system</a:t>
            </a:r>
            <a:endParaRPr b="0" sz="1000">
              <a:solidFill>
                <a:srgbClr val="334155"/>
              </a:solidFill>
              <a:latin typeface="Arial"/>
              <a:ea typeface="Arial"/>
              <a:cs typeface="Arial"/>
              <a:sym typeface="Arial"/>
            </a:endParaRPr>
          </a:p>
          <a:p>
            <a:pPr indent="-292100" lvl="0" marL="457200" rtl="0" algn="l">
              <a:spcBef>
                <a:spcPts val="75"/>
              </a:spcBef>
              <a:spcAft>
                <a:spcPts val="0"/>
              </a:spcAft>
              <a:buClr>
                <a:srgbClr val="334155"/>
              </a:buClr>
              <a:buSzPts val="1000"/>
              <a:buFont typeface="Arial"/>
              <a:buChar char="●"/>
            </a:pPr>
            <a:r>
              <a:rPr b="0" lang="en-US" sz="1000">
                <a:solidFill>
                  <a:srgbClr val="334155"/>
                </a:solidFill>
                <a:latin typeface="Arial"/>
                <a:ea typeface="Arial"/>
                <a:cs typeface="Arial"/>
                <a:sym typeface="Arial"/>
              </a:rPr>
              <a:t>Weekly goals</a:t>
            </a:r>
            <a:endParaRPr b="0" sz="1000">
              <a:solidFill>
                <a:srgbClr val="334155"/>
              </a:solidFill>
              <a:latin typeface="Arial"/>
              <a:ea typeface="Arial"/>
              <a:cs typeface="Arial"/>
              <a:sym typeface="Arial"/>
            </a:endParaRPr>
          </a:p>
          <a:p>
            <a:pPr indent="-292100" lvl="0" marL="457200" rtl="0" algn="l">
              <a:spcBef>
                <a:spcPts val="75"/>
              </a:spcBef>
              <a:spcAft>
                <a:spcPts val="0"/>
              </a:spcAft>
              <a:buClr>
                <a:srgbClr val="334155"/>
              </a:buClr>
              <a:buSzPts val="1000"/>
              <a:buFont typeface="Arial"/>
              <a:buChar char="●"/>
            </a:pPr>
            <a:r>
              <a:rPr b="0" lang="en-US" sz="1000">
                <a:solidFill>
                  <a:srgbClr val="334155"/>
                </a:solidFill>
                <a:latin typeface="Arial"/>
                <a:ea typeface="Arial"/>
                <a:cs typeface="Arial"/>
                <a:sym typeface="Arial"/>
              </a:rPr>
              <a:t>Ability to snooze/shift tasks</a:t>
            </a:r>
            <a:endParaRPr b="0" sz="1000">
              <a:solidFill>
                <a:srgbClr val="334155"/>
              </a:solidFill>
              <a:latin typeface="Arial"/>
              <a:ea typeface="Arial"/>
              <a:cs typeface="Arial"/>
              <a:sym typeface="Arial"/>
            </a:endParaRPr>
          </a:p>
          <a:p>
            <a:pPr indent="0" lvl="0" marL="0" rtl="0" algn="l">
              <a:spcBef>
                <a:spcPts val="450"/>
              </a:spcBef>
              <a:spcAft>
                <a:spcPts val="0"/>
              </a:spcAft>
              <a:buNone/>
            </a:pPr>
            <a:r>
              <a:rPr b="1" lang="en-US" sz="1000">
                <a:solidFill>
                  <a:srgbClr val="0F172A"/>
                </a:solidFill>
                <a:latin typeface="Arial"/>
                <a:ea typeface="Arial"/>
                <a:cs typeface="Arial"/>
                <a:sym typeface="Arial"/>
              </a:rPr>
              <a:t>3. Kitty + Color appeal: Motivating or childish?</a:t>
            </a:r>
            <a:endParaRPr b="1" sz="1000">
              <a:solidFill>
                <a:srgbClr val="0F172A"/>
              </a:solidFill>
              <a:latin typeface="Arial"/>
              <a:ea typeface="Arial"/>
              <a:cs typeface="Arial"/>
              <a:sym typeface="Arial"/>
            </a:endParaRPr>
          </a:p>
          <a:p>
            <a:pPr indent="-292100" lvl="0" marL="457200" rtl="0" algn="l">
              <a:spcBef>
                <a:spcPts val="225"/>
              </a:spcBef>
              <a:spcAft>
                <a:spcPts val="0"/>
              </a:spcAft>
              <a:buClr>
                <a:srgbClr val="334155"/>
              </a:buClr>
              <a:buSzPts val="1000"/>
              <a:buFont typeface="Arial"/>
              <a:buChar char="●"/>
            </a:pPr>
            <a:r>
              <a:rPr b="0" lang="en-US" sz="1000">
                <a:solidFill>
                  <a:srgbClr val="334155"/>
                </a:solidFill>
                <a:latin typeface="Arial"/>
                <a:ea typeface="Arial"/>
                <a:cs typeface="Arial"/>
                <a:sym typeface="Arial"/>
              </a:rPr>
              <a:t>“Cute but not too childish.”</a:t>
            </a:r>
            <a:endParaRPr b="0" sz="1000">
              <a:solidFill>
                <a:srgbClr val="334155"/>
              </a:solidFill>
              <a:latin typeface="Arial"/>
              <a:ea typeface="Arial"/>
              <a:cs typeface="Arial"/>
              <a:sym typeface="Arial"/>
            </a:endParaRPr>
          </a:p>
          <a:p>
            <a:pPr indent="-292100" lvl="0" marL="457200" rtl="0" algn="l">
              <a:spcBef>
                <a:spcPts val="75"/>
              </a:spcBef>
              <a:spcAft>
                <a:spcPts val="0"/>
              </a:spcAft>
              <a:buClr>
                <a:srgbClr val="334155"/>
              </a:buClr>
              <a:buSzPts val="1000"/>
              <a:buFont typeface="Arial"/>
              <a:buChar char="●"/>
            </a:pPr>
            <a:r>
              <a:rPr b="0" lang="en-US" sz="1000">
                <a:solidFill>
                  <a:srgbClr val="334155"/>
                </a:solidFill>
                <a:latin typeface="Arial"/>
                <a:ea typeface="Arial"/>
                <a:cs typeface="Arial"/>
                <a:sym typeface="Arial"/>
              </a:rPr>
              <a:t>“I love the angry cat — it pushes me.”</a:t>
            </a:r>
            <a:endParaRPr b="0" sz="1000">
              <a:solidFill>
                <a:srgbClr val="334155"/>
              </a:solidFill>
              <a:latin typeface="Arial"/>
              <a:ea typeface="Arial"/>
              <a:cs typeface="Arial"/>
              <a:sym typeface="Arial"/>
            </a:endParaRPr>
          </a:p>
          <a:p>
            <a:pPr indent="-292100" lvl="0" marL="457200" rtl="0" algn="l">
              <a:spcBef>
                <a:spcPts val="75"/>
              </a:spcBef>
              <a:spcAft>
                <a:spcPts val="0"/>
              </a:spcAft>
              <a:buClr>
                <a:srgbClr val="334155"/>
              </a:buClr>
              <a:buSzPts val="1000"/>
              <a:buFont typeface="Arial"/>
              <a:buChar char="●"/>
            </a:pPr>
            <a:r>
              <a:rPr b="0" lang="en-US" sz="1000">
                <a:solidFill>
                  <a:srgbClr val="334155"/>
                </a:solidFill>
                <a:latin typeface="Arial"/>
                <a:ea typeface="Arial"/>
                <a:cs typeface="Arial"/>
                <a:sym typeface="Arial"/>
              </a:rPr>
              <a:t>“Maybe allow changing character.”</a:t>
            </a:r>
            <a:endParaRPr b="0" sz="1000">
              <a:solidFill>
                <a:srgbClr val="334155"/>
              </a:solidFill>
              <a:latin typeface="Arial"/>
              <a:ea typeface="Arial"/>
              <a:cs typeface="Arial"/>
              <a:sym typeface="Arial"/>
            </a:endParaRPr>
          </a:p>
          <a:p>
            <a:pPr indent="0" lvl="0" marL="0" rtl="0" algn="l">
              <a:spcBef>
                <a:spcPts val="450"/>
              </a:spcBef>
              <a:spcAft>
                <a:spcPts val="0"/>
              </a:spcAft>
              <a:buNone/>
            </a:pPr>
            <a:r>
              <a:rPr b="1" lang="en-US" sz="1000">
                <a:solidFill>
                  <a:srgbClr val="0F172A"/>
                </a:solidFill>
                <a:latin typeface="Arial"/>
                <a:ea typeface="Arial"/>
                <a:cs typeface="Arial"/>
                <a:sym typeface="Arial"/>
              </a:rPr>
              <a:t>4. What would make it more engaging?</a:t>
            </a:r>
            <a:endParaRPr b="1" sz="1000">
              <a:solidFill>
                <a:srgbClr val="0F172A"/>
              </a:solidFill>
              <a:latin typeface="Arial"/>
              <a:ea typeface="Arial"/>
              <a:cs typeface="Arial"/>
              <a:sym typeface="Arial"/>
            </a:endParaRPr>
          </a:p>
          <a:p>
            <a:pPr indent="-292100" lvl="0" marL="457200" rtl="0" algn="l">
              <a:spcBef>
                <a:spcPts val="225"/>
              </a:spcBef>
              <a:spcAft>
                <a:spcPts val="0"/>
              </a:spcAft>
              <a:buClr>
                <a:srgbClr val="334155"/>
              </a:buClr>
              <a:buSzPts val="1000"/>
              <a:buFont typeface="Arial"/>
              <a:buChar char="●"/>
            </a:pPr>
            <a:r>
              <a:rPr b="0" lang="en-US" sz="1000">
                <a:solidFill>
                  <a:srgbClr val="334155"/>
                </a:solidFill>
                <a:latin typeface="Arial"/>
                <a:ea typeface="Arial"/>
                <a:cs typeface="Arial"/>
                <a:sym typeface="Arial"/>
              </a:rPr>
              <a:t>More animations/moods</a:t>
            </a:r>
            <a:endParaRPr b="0" sz="1000">
              <a:solidFill>
                <a:srgbClr val="334155"/>
              </a:solidFill>
              <a:latin typeface="Arial"/>
              <a:ea typeface="Arial"/>
              <a:cs typeface="Arial"/>
              <a:sym typeface="Arial"/>
            </a:endParaRPr>
          </a:p>
          <a:p>
            <a:pPr indent="-292100" lvl="0" marL="457200" rtl="0" algn="l">
              <a:spcBef>
                <a:spcPts val="75"/>
              </a:spcBef>
              <a:spcAft>
                <a:spcPts val="0"/>
              </a:spcAft>
              <a:buClr>
                <a:srgbClr val="334155"/>
              </a:buClr>
              <a:buSzPts val="1000"/>
              <a:buFont typeface="Arial"/>
              <a:buChar char="●"/>
            </a:pPr>
            <a:r>
              <a:rPr b="0" lang="en-US" sz="1000">
                <a:solidFill>
                  <a:srgbClr val="334155"/>
                </a:solidFill>
                <a:latin typeface="Arial"/>
                <a:ea typeface="Arial"/>
                <a:cs typeface="Arial"/>
                <a:sym typeface="Arial"/>
              </a:rPr>
              <a:t>Daily challenges / Study timer</a:t>
            </a:r>
            <a:endParaRPr b="0" sz="1000">
              <a:solidFill>
                <a:srgbClr val="334155"/>
              </a:solidFill>
              <a:latin typeface="Arial"/>
              <a:ea typeface="Arial"/>
              <a:cs typeface="Arial"/>
              <a:sym typeface="Arial"/>
            </a:endParaRPr>
          </a:p>
          <a:p>
            <a:pPr indent="-292100" lvl="0" marL="457200" rtl="0" algn="l">
              <a:spcBef>
                <a:spcPts val="75"/>
              </a:spcBef>
              <a:spcAft>
                <a:spcPts val="75"/>
              </a:spcAft>
              <a:buClr>
                <a:srgbClr val="334155"/>
              </a:buClr>
              <a:buSzPts val="1000"/>
              <a:buFont typeface="Arial"/>
              <a:buChar char="●"/>
            </a:pPr>
            <a:r>
              <a:rPr b="0" lang="en-US" sz="1000">
                <a:solidFill>
                  <a:srgbClr val="334155"/>
                </a:solidFill>
                <a:latin typeface="Arial"/>
                <a:ea typeface="Arial"/>
                <a:cs typeface="Arial"/>
                <a:sym typeface="Arial"/>
              </a:rPr>
              <a:t>Sound/vibration haptics</a:t>
            </a:r>
            <a:endParaRPr b="0" sz="1000">
              <a:solidFill>
                <a:srgbClr val="334155"/>
              </a:solidFill>
              <a:latin typeface="Arial"/>
              <a:ea typeface="Arial"/>
              <a:cs typeface="Arial"/>
              <a:sym typeface="Arial"/>
            </a:endParaRPr>
          </a:p>
        </p:txBody>
      </p:sp>
      <p:sp>
        <p:nvSpPr>
          <p:cNvPr id="606" name="Google Shape;606;p26"/>
          <p:cNvSpPr txBox="1"/>
          <p:nvPr/>
        </p:nvSpPr>
        <p:spPr>
          <a:xfrm>
            <a:off x="8334375" y="1190625"/>
            <a:ext cx="3333900" cy="5286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1100">
                <a:solidFill>
                  <a:srgbClr val="10B981"/>
                </a:solidFill>
                <a:latin typeface="Arial"/>
                <a:ea typeface="Arial"/>
                <a:cs typeface="Arial"/>
                <a:sym typeface="Arial"/>
              </a:rPr>
              <a:t>SECTION 6 — Willingness to Adopt</a:t>
            </a:r>
            <a:endParaRPr b="1" sz="1100">
              <a:solidFill>
                <a:srgbClr val="10B981"/>
              </a:solidFill>
              <a:latin typeface="Arial"/>
              <a:ea typeface="Arial"/>
              <a:cs typeface="Arial"/>
              <a:sym typeface="Arial"/>
            </a:endParaRPr>
          </a:p>
          <a:p>
            <a:pPr indent="0" lvl="0" marL="0" rtl="0" algn="l">
              <a:spcBef>
                <a:spcPts val="450"/>
              </a:spcBef>
              <a:spcAft>
                <a:spcPts val="0"/>
              </a:spcAft>
              <a:buNone/>
            </a:pPr>
            <a:r>
              <a:rPr b="1" lang="en-US" sz="1050">
                <a:solidFill>
                  <a:srgbClr val="0F172A"/>
                </a:solidFill>
                <a:latin typeface="Arial"/>
                <a:ea typeface="Arial"/>
                <a:cs typeface="Arial"/>
                <a:sym typeface="Arial"/>
              </a:rPr>
              <a:t>1. Acceptable student pricing?</a:t>
            </a:r>
            <a:endParaRPr b="1" sz="1050">
              <a:solidFill>
                <a:srgbClr val="0F172A"/>
              </a:solidFill>
              <a:latin typeface="Arial"/>
              <a:ea typeface="Arial"/>
              <a:cs typeface="Arial"/>
              <a:sym typeface="Arial"/>
            </a:endParaRPr>
          </a:p>
          <a:p>
            <a:pPr indent="-295275" lvl="0" marL="457200" rtl="0" algn="l">
              <a:spcBef>
                <a:spcPts val="225"/>
              </a:spcBef>
              <a:spcAft>
                <a:spcPts val="0"/>
              </a:spcAft>
              <a:buClr>
                <a:srgbClr val="334155"/>
              </a:buClr>
              <a:buSzPts val="1050"/>
              <a:buFont typeface="Arial"/>
              <a:buChar char="●"/>
            </a:pPr>
            <a:r>
              <a:rPr b="0" lang="en-US" sz="1050">
                <a:solidFill>
                  <a:srgbClr val="334155"/>
                </a:solidFill>
                <a:latin typeface="Arial"/>
                <a:ea typeface="Arial"/>
                <a:cs typeface="Arial"/>
                <a:sym typeface="Arial"/>
              </a:rPr>
              <a:t>“$10 is okay if it actually helps.”</a:t>
            </a:r>
            <a:endParaRPr b="0" sz="1050">
              <a:solidFill>
                <a:srgbClr val="334155"/>
              </a:solidFill>
              <a:latin typeface="Arial"/>
              <a:ea typeface="Arial"/>
              <a:cs typeface="Arial"/>
              <a:sym typeface="Arial"/>
            </a:endParaRPr>
          </a:p>
          <a:p>
            <a:pPr indent="-295275" lvl="0" marL="457200" rtl="0" algn="l">
              <a:spcBef>
                <a:spcPts val="75"/>
              </a:spcBef>
              <a:spcAft>
                <a:spcPts val="0"/>
              </a:spcAft>
              <a:buClr>
                <a:srgbClr val="334155"/>
              </a:buClr>
              <a:buSzPts val="1050"/>
              <a:buFont typeface="Arial"/>
              <a:buChar char="●"/>
            </a:pPr>
            <a:r>
              <a:rPr b="0" lang="en-US" sz="1050">
                <a:solidFill>
                  <a:srgbClr val="334155"/>
                </a:solidFill>
                <a:latin typeface="Arial"/>
                <a:ea typeface="Arial"/>
                <a:cs typeface="Arial"/>
                <a:sym typeface="Arial"/>
              </a:rPr>
              <a:t>“$15 max with physical board.”</a:t>
            </a:r>
            <a:endParaRPr b="0" sz="1050">
              <a:solidFill>
                <a:srgbClr val="334155"/>
              </a:solidFill>
              <a:latin typeface="Arial"/>
              <a:ea typeface="Arial"/>
              <a:cs typeface="Arial"/>
              <a:sym typeface="Arial"/>
            </a:endParaRPr>
          </a:p>
          <a:p>
            <a:pPr indent="-295275" lvl="0" marL="457200" rtl="0" algn="l">
              <a:spcBef>
                <a:spcPts val="75"/>
              </a:spcBef>
              <a:spcAft>
                <a:spcPts val="0"/>
              </a:spcAft>
              <a:buClr>
                <a:srgbClr val="334155"/>
              </a:buClr>
              <a:buSzPts val="1050"/>
              <a:buFont typeface="Arial"/>
              <a:buChar char="●"/>
            </a:pPr>
            <a:r>
              <a:rPr b="0" lang="en-US" sz="1050">
                <a:solidFill>
                  <a:srgbClr val="334155"/>
                </a:solidFill>
                <a:latin typeface="Arial"/>
                <a:ea typeface="Arial"/>
                <a:cs typeface="Arial"/>
                <a:sym typeface="Arial"/>
              </a:rPr>
              <a:t>“Subscription: maybe $4–$7/month.”</a:t>
            </a:r>
            <a:endParaRPr b="0" sz="1050">
              <a:solidFill>
                <a:srgbClr val="334155"/>
              </a:solidFill>
              <a:latin typeface="Arial"/>
              <a:ea typeface="Arial"/>
              <a:cs typeface="Arial"/>
              <a:sym typeface="Arial"/>
            </a:endParaRPr>
          </a:p>
          <a:p>
            <a:pPr indent="0" lvl="0" marL="0" rtl="0" algn="l">
              <a:spcBef>
                <a:spcPts val="450"/>
              </a:spcBef>
              <a:spcAft>
                <a:spcPts val="0"/>
              </a:spcAft>
              <a:buNone/>
            </a:pPr>
            <a:r>
              <a:rPr b="1" lang="en-US" sz="1050">
                <a:solidFill>
                  <a:srgbClr val="0F172A"/>
                </a:solidFill>
                <a:latin typeface="Arial"/>
                <a:ea typeface="Arial"/>
                <a:cs typeface="Arial"/>
                <a:sym typeface="Arial"/>
              </a:rPr>
              <a:t>2. Price range $10–$25</a:t>
            </a:r>
            <a:endParaRPr b="1" sz="1050">
              <a:solidFill>
                <a:srgbClr val="0F172A"/>
              </a:solidFill>
              <a:latin typeface="Arial"/>
              <a:ea typeface="Arial"/>
              <a:cs typeface="Arial"/>
              <a:sym typeface="Arial"/>
            </a:endParaRPr>
          </a:p>
          <a:p>
            <a:pPr indent="0" lvl="0" marL="0" rtl="0" algn="l">
              <a:spcBef>
                <a:spcPts val="225"/>
              </a:spcBef>
              <a:spcAft>
                <a:spcPts val="0"/>
              </a:spcAft>
              <a:buNone/>
            </a:pPr>
            <a:r>
              <a:rPr b="0" lang="en-US" sz="1050">
                <a:solidFill>
                  <a:srgbClr val="475569"/>
                </a:solidFill>
                <a:latin typeface="Arial"/>
                <a:ea typeface="Arial"/>
                <a:cs typeface="Arial"/>
                <a:sym typeface="Arial"/>
              </a:rPr>
              <a:t>Most students say </a:t>
            </a:r>
            <a:r>
              <a:rPr b="1" lang="en-US" sz="1050">
                <a:solidFill>
                  <a:srgbClr val="0F172A"/>
                </a:solidFill>
                <a:latin typeface="Arial"/>
                <a:ea typeface="Arial"/>
                <a:cs typeface="Arial"/>
                <a:sym typeface="Arial"/>
              </a:rPr>
              <a:t>$12–$18</a:t>
            </a:r>
            <a:endParaRPr b="0" sz="1050">
              <a:solidFill>
                <a:srgbClr val="475569"/>
              </a:solidFill>
              <a:latin typeface="Arial"/>
              <a:ea typeface="Arial"/>
              <a:cs typeface="Arial"/>
              <a:sym typeface="Arial"/>
            </a:endParaRPr>
          </a:p>
          <a:p>
            <a:pPr indent="0" lvl="0" marL="0" rtl="0" algn="l">
              <a:spcBef>
                <a:spcPts val="450"/>
              </a:spcBef>
              <a:spcAft>
                <a:spcPts val="0"/>
              </a:spcAft>
              <a:buNone/>
            </a:pPr>
            <a:r>
              <a:rPr b="1" lang="en-US" sz="1050">
                <a:solidFill>
                  <a:srgbClr val="0F172A"/>
                </a:solidFill>
                <a:latin typeface="Arial"/>
                <a:ea typeface="Arial"/>
                <a:cs typeface="Arial"/>
                <a:sym typeface="Arial"/>
              </a:rPr>
              <a:t>3. Personal willingness to pay</a:t>
            </a:r>
            <a:endParaRPr b="1" sz="1050">
              <a:solidFill>
                <a:srgbClr val="0F172A"/>
              </a:solidFill>
              <a:latin typeface="Arial"/>
              <a:ea typeface="Arial"/>
              <a:cs typeface="Arial"/>
              <a:sym typeface="Arial"/>
            </a:endParaRPr>
          </a:p>
          <a:p>
            <a:pPr indent="0" lvl="0" marL="0" rtl="0" algn="l">
              <a:spcBef>
                <a:spcPts val="225"/>
              </a:spcBef>
              <a:spcAft>
                <a:spcPts val="0"/>
              </a:spcAft>
              <a:buNone/>
            </a:pPr>
            <a:r>
              <a:rPr b="0" lang="en-US" sz="1050">
                <a:solidFill>
                  <a:srgbClr val="475569"/>
                </a:solidFill>
                <a:latin typeface="Arial"/>
                <a:ea typeface="Arial"/>
                <a:cs typeface="Arial"/>
                <a:sym typeface="Arial"/>
              </a:rPr>
              <a:t>Median: </a:t>
            </a:r>
            <a:r>
              <a:rPr b="1" lang="en-US" sz="1050">
                <a:solidFill>
                  <a:srgbClr val="0F172A"/>
                </a:solidFill>
                <a:latin typeface="Arial"/>
                <a:ea typeface="Arial"/>
                <a:cs typeface="Arial"/>
                <a:sym typeface="Arial"/>
              </a:rPr>
              <a:t>$15</a:t>
            </a:r>
            <a:r>
              <a:rPr b="0" lang="en-US" sz="1050">
                <a:solidFill>
                  <a:srgbClr val="475569"/>
                </a:solidFill>
                <a:latin typeface="Arial"/>
                <a:ea typeface="Arial"/>
                <a:cs typeface="Arial"/>
                <a:sym typeface="Arial"/>
              </a:rPr>
              <a:t> (with board included)</a:t>
            </a:r>
            <a:endParaRPr b="0" sz="1050">
              <a:solidFill>
                <a:srgbClr val="475569"/>
              </a:solidFill>
              <a:latin typeface="Arial"/>
              <a:ea typeface="Arial"/>
              <a:cs typeface="Arial"/>
              <a:sym typeface="Arial"/>
            </a:endParaRPr>
          </a:p>
          <a:p>
            <a:pPr indent="0" lvl="0" marL="0" rtl="0" algn="l">
              <a:spcBef>
                <a:spcPts val="900"/>
              </a:spcBef>
              <a:spcAft>
                <a:spcPts val="0"/>
              </a:spcAft>
              <a:buNone/>
            </a:pPr>
            <a:r>
              <a:rPr b="1" lang="en-US" sz="1100">
                <a:solidFill>
                  <a:srgbClr val="10B981"/>
                </a:solidFill>
                <a:latin typeface="Arial"/>
                <a:ea typeface="Arial"/>
                <a:cs typeface="Arial"/>
                <a:sym typeface="Arial"/>
              </a:rPr>
              <a:t>SECTION 8 — Final Wrap-Up</a:t>
            </a:r>
            <a:endParaRPr b="1" sz="1100">
              <a:solidFill>
                <a:srgbClr val="10B981"/>
              </a:solidFill>
              <a:latin typeface="Arial"/>
              <a:ea typeface="Arial"/>
              <a:cs typeface="Arial"/>
              <a:sym typeface="Arial"/>
            </a:endParaRPr>
          </a:p>
          <a:p>
            <a:pPr indent="0" lvl="0" marL="0" rtl="0" algn="l">
              <a:spcBef>
                <a:spcPts val="450"/>
              </a:spcBef>
              <a:spcAft>
                <a:spcPts val="0"/>
              </a:spcAft>
              <a:buNone/>
            </a:pPr>
            <a:r>
              <a:rPr b="1" lang="en-US" sz="1050">
                <a:solidFill>
                  <a:srgbClr val="0F172A"/>
                </a:solidFill>
                <a:latin typeface="Arial"/>
                <a:ea typeface="Arial"/>
                <a:cs typeface="Arial"/>
                <a:sym typeface="Arial"/>
              </a:rPr>
              <a:t>"Any last thoughts or advice?"</a:t>
            </a:r>
            <a:endParaRPr b="1" sz="1050">
              <a:solidFill>
                <a:srgbClr val="0F172A"/>
              </a:solidFill>
              <a:latin typeface="Arial"/>
              <a:ea typeface="Arial"/>
              <a:cs typeface="Arial"/>
              <a:sym typeface="Arial"/>
            </a:endParaRPr>
          </a:p>
          <a:p>
            <a:pPr indent="-295275" lvl="0" marL="457200" rtl="0" algn="l">
              <a:spcBef>
                <a:spcPts val="300"/>
              </a:spcBef>
              <a:spcAft>
                <a:spcPts val="0"/>
              </a:spcAft>
              <a:buClr>
                <a:srgbClr val="334155"/>
              </a:buClr>
              <a:buSzPts val="1050"/>
              <a:buFont typeface="Arial"/>
              <a:buChar char="●"/>
            </a:pPr>
            <a:r>
              <a:rPr b="0" lang="en-US" sz="1050">
                <a:solidFill>
                  <a:srgbClr val="334155"/>
                </a:solidFill>
                <a:latin typeface="Arial"/>
                <a:ea typeface="Arial"/>
                <a:cs typeface="Arial"/>
                <a:sym typeface="Arial"/>
              </a:rPr>
              <a:t>“Add reminders.”</a:t>
            </a:r>
            <a:endParaRPr b="0" sz="1050">
              <a:solidFill>
                <a:srgbClr val="334155"/>
              </a:solidFill>
              <a:latin typeface="Arial"/>
              <a:ea typeface="Arial"/>
              <a:cs typeface="Arial"/>
              <a:sym typeface="Arial"/>
            </a:endParaRPr>
          </a:p>
          <a:p>
            <a:pPr indent="-295275" lvl="0" marL="457200" rtl="0" algn="l">
              <a:spcBef>
                <a:spcPts val="150"/>
              </a:spcBef>
              <a:spcAft>
                <a:spcPts val="0"/>
              </a:spcAft>
              <a:buClr>
                <a:srgbClr val="334155"/>
              </a:buClr>
              <a:buSzPts val="1050"/>
              <a:buFont typeface="Arial"/>
              <a:buChar char="●"/>
            </a:pPr>
            <a:r>
              <a:rPr b="0" lang="en-US" sz="1050">
                <a:solidFill>
                  <a:srgbClr val="334155"/>
                </a:solidFill>
                <a:latin typeface="Arial"/>
                <a:ea typeface="Arial"/>
                <a:cs typeface="Arial"/>
                <a:sym typeface="Arial"/>
              </a:rPr>
              <a:t>“Auto-sync everything.”</a:t>
            </a:r>
            <a:endParaRPr b="0" sz="1050">
              <a:solidFill>
                <a:srgbClr val="334155"/>
              </a:solidFill>
              <a:latin typeface="Arial"/>
              <a:ea typeface="Arial"/>
              <a:cs typeface="Arial"/>
              <a:sym typeface="Arial"/>
            </a:endParaRPr>
          </a:p>
          <a:p>
            <a:pPr indent="-295275" lvl="0" marL="457200" rtl="0" algn="l">
              <a:spcBef>
                <a:spcPts val="150"/>
              </a:spcBef>
              <a:spcAft>
                <a:spcPts val="0"/>
              </a:spcAft>
              <a:buClr>
                <a:srgbClr val="334155"/>
              </a:buClr>
              <a:buSzPts val="1050"/>
              <a:buFont typeface="Arial"/>
              <a:buChar char="●"/>
            </a:pPr>
            <a:r>
              <a:rPr b="0" lang="en-US" sz="1050">
                <a:solidFill>
                  <a:srgbClr val="334155"/>
                </a:solidFill>
                <a:latin typeface="Arial"/>
                <a:ea typeface="Arial"/>
                <a:cs typeface="Arial"/>
                <a:sym typeface="Arial"/>
              </a:rPr>
              <a:t>“Make kitty react more dynamically.”</a:t>
            </a:r>
            <a:endParaRPr b="0" sz="1050">
              <a:solidFill>
                <a:srgbClr val="334155"/>
              </a:solidFill>
              <a:latin typeface="Arial"/>
              <a:ea typeface="Arial"/>
              <a:cs typeface="Arial"/>
              <a:sym typeface="Arial"/>
            </a:endParaRPr>
          </a:p>
          <a:p>
            <a:pPr indent="-295275" lvl="0" marL="457200" rtl="0" algn="l">
              <a:spcBef>
                <a:spcPts val="150"/>
              </a:spcBef>
              <a:spcAft>
                <a:spcPts val="150"/>
              </a:spcAft>
              <a:buClr>
                <a:srgbClr val="334155"/>
              </a:buClr>
              <a:buSzPts val="1050"/>
              <a:buFont typeface="Arial"/>
              <a:buChar char="●"/>
            </a:pPr>
            <a:r>
              <a:rPr b="0" lang="en-US" sz="1050">
                <a:solidFill>
                  <a:srgbClr val="334155"/>
                </a:solidFill>
                <a:latin typeface="Arial"/>
                <a:ea typeface="Arial"/>
                <a:cs typeface="Arial"/>
                <a:sym typeface="Arial"/>
              </a:rPr>
              <a:t>“I wish the daily view auto populated.”</a:t>
            </a:r>
            <a:endParaRPr b="0" sz="1050">
              <a:solidFill>
                <a:srgbClr val="334155"/>
              </a:solidFill>
              <a:latin typeface="Arial"/>
              <a:ea typeface="Arial"/>
              <a:cs typeface="Arial"/>
              <a:sym typeface="Arial"/>
            </a:endParaRPr>
          </a:p>
        </p:txBody>
      </p:sp>
      <p:sp>
        <p:nvSpPr>
          <p:cNvPr id="607" name="Google Shape;607;p26"/>
          <p:cNvSpPr txBox="1"/>
          <p:nvPr>
            <p:ph type="title"/>
          </p:nvPr>
        </p:nvSpPr>
        <p:spPr>
          <a:xfrm>
            <a:off x="124353" y="93177"/>
            <a:ext cx="10733700" cy="834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US"/>
              <a:t>Usability Tests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7" name="Shape 117"/>
        <p:cNvGrpSpPr/>
        <p:nvPr/>
      </p:nvGrpSpPr>
      <p:grpSpPr>
        <a:xfrm>
          <a:off x="0" y="0"/>
          <a:ext cx="0" cy="0"/>
          <a:chOff x="0" y="0"/>
          <a:chExt cx="0" cy="0"/>
        </a:xfrm>
      </p:grpSpPr>
      <p:sp>
        <p:nvSpPr>
          <p:cNvPr id="118" name="Google Shape;118;p3"/>
          <p:cNvSpPr txBox="1"/>
          <p:nvPr/>
        </p:nvSpPr>
        <p:spPr>
          <a:xfrm>
            <a:off x="571500" y="381000"/>
            <a:ext cx="11049000" cy="952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3200">
                <a:solidFill>
                  <a:srgbClr val="0F172A"/>
                </a:solidFill>
                <a:latin typeface="Play"/>
                <a:ea typeface="Play"/>
                <a:cs typeface="Play"/>
                <a:sym typeface="Play"/>
              </a:rPr>
              <a:t>Observed Habits &amp; Pain Points</a:t>
            </a:r>
            <a:endParaRPr b="1" sz="3200">
              <a:solidFill>
                <a:srgbClr val="0F172A"/>
              </a:solidFill>
              <a:latin typeface="Play"/>
              <a:ea typeface="Play"/>
              <a:cs typeface="Play"/>
              <a:sym typeface="Play"/>
            </a:endParaRPr>
          </a:p>
          <a:p>
            <a:pPr indent="0" lvl="0" marL="0" rtl="0" algn="l">
              <a:spcBef>
                <a:spcPts val="300"/>
              </a:spcBef>
              <a:spcAft>
                <a:spcPts val="0"/>
              </a:spcAft>
              <a:buNone/>
            </a:pPr>
            <a:r>
              <a:rPr lang="en-US" sz="1400">
                <a:solidFill>
                  <a:srgbClr val="64748B"/>
                </a:solidFill>
                <a:latin typeface="Arial"/>
                <a:ea typeface="Arial"/>
                <a:cs typeface="Arial"/>
                <a:sym typeface="Arial"/>
              </a:rPr>
              <a:t>Visual mapping of primary distractions and daily behavioral challenges</a:t>
            </a:r>
            <a:endParaRPr sz="1400">
              <a:solidFill>
                <a:srgbClr val="64748B"/>
              </a:solidFill>
              <a:latin typeface="Arial"/>
              <a:ea typeface="Arial"/>
              <a:cs typeface="Arial"/>
              <a:sym typeface="Arial"/>
            </a:endParaRPr>
          </a:p>
        </p:txBody>
      </p:sp>
      <p:grpSp>
        <p:nvGrpSpPr>
          <p:cNvPr id="119" name="Google Shape;119;p3"/>
          <p:cNvGrpSpPr/>
          <p:nvPr/>
        </p:nvGrpSpPr>
        <p:grpSpPr>
          <a:xfrm>
            <a:off x="571500" y="1524000"/>
            <a:ext cx="11430000" cy="4191000"/>
            <a:chOff x="571500" y="1524000"/>
            <a:chExt cx="11430000" cy="4191000"/>
          </a:xfrm>
        </p:grpSpPr>
        <p:sp>
          <p:nvSpPr>
            <p:cNvPr id="120" name="Google Shape;120;p3"/>
            <p:cNvSpPr/>
            <p:nvPr/>
          </p:nvSpPr>
          <p:spPr>
            <a:xfrm>
              <a:off x="571500" y="1524000"/>
              <a:ext cx="2133600" cy="4191000"/>
            </a:xfrm>
            <a:prstGeom prst="roundRect">
              <a:avLst>
                <a:gd fmla="val 7142"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pic>
          <p:nvPicPr>
            <p:cNvPr id="121" name="Google Shape;121;p3"/>
            <p:cNvPicPr preferRelativeResize="0"/>
            <p:nvPr/>
          </p:nvPicPr>
          <p:blipFill rotWithShape="1">
            <a:blip r:embed="rId4">
              <a:alphaModFix/>
            </a:blip>
            <a:srcRect b="0" l="5587" r="5587" t="0"/>
            <a:stretch/>
          </p:blipFill>
          <p:spPr>
            <a:xfrm>
              <a:off x="685800" y="1638300"/>
              <a:ext cx="1905000" cy="1428900"/>
            </a:xfrm>
            <a:prstGeom prst="roundRect">
              <a:avLst>
                <a:gd fmla="val 5333" name="adj"/>
              </a:avLst>
            </a:prstGeom>
            <a:noFill/>
            <a:ln>
              <a:noFill/>
            </a:ln>
          </p:spPr>
        </p:pic>
        <p:sp>
          <p:nvSpPr>
            <p:cNvPr id="122" name="Google Shape;122;p3"/>
            <p:cNvSpPr txBox="1"/>
            <p:nvPr/>
          </p:nvSpPr>
          <p:spPr>
            <a:xfrm>
              <a:off x="685800" y="3219450"/>
              <a:ext cx="1905000" cy="2381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1200">
                  <a:solidFill>
                    <a:srgbClr val="0F9BD4"/>
                  </a:solidFill>
                  <a:latin typeface="Arial"/>
                  <a:ea typeface="Arial"/>
                  <a:cs typeface="Arial"/>
                  <a:sym typeface="Arial"/>
                </a:rPr>
                <a:t>HABIT 01</a:t>
              </a:r>
              <a:endParaRPr>
                <a:latin typeface="Arial"/>
                <a:ea typeface="Arial"/>
                <a:cs typeface="Arial"/>
                <a:sym typeface="Arial"/>
              </a:endParaRPr>
            </a:p>
            <a:p>
              <a:pPr indent="0" lvl="0" marL="0" rtl="0" algn="l">
                <a:spcBef>
                  <a:spcPts val="0"/>
                </a:spcBef>
                <a:spcAft>
                  <a:spcPts val="0"/>
                </a:spcAft>
                <a:buNone/>
              </a:pPr>
              <a:r>
                <a:rPr b="1" lang="en-US" sz="1600">
                  <a:solidFill>
                    <a:srgbClr val="1E293B"/>
                  </a:solidFill>
                  <a:latin typeface="Play"/>
                  <a:ea typeface="Play"/>
                  <a:cs typeface="Play"/>
                  <a:sym typeface="Play"/>
                </a:rPr>
                <a:t>Unorganized Space</a:t>
              </a:r>
              <a:endParaRPr b="1" sz="1600">
                <a:solidFill>
                  <a:srgbClr val="1E293B"/>
                </a:solidFill>
                <a:latin typeface="Play"/>
                <a:ea typeface="Play"/>
                <a:cs typeface="Play"/>
                <a:sym typeface="Play"/>
              </a:endParaRPr>
            </a:p>
            <a:p>
              <a:pPr indent="0" lvl="0" marL="0" rtl="0" algn="l">
                <a:spcBef>
                  <a:spcPts val="600"/>
                </a:spcBef>
                <a:spcAft>
                  <a:spcPts val="0"/>
                </a:spcAft>
                <a:buNone/>
              </a:pPr>
              <a:r>
                <a:rPr lang="en-US" sz="1100">
                  <a:solidFill>
                    <a:srgbClr val="64748B"/>
                  </a:solidFill>
                  <a:latin typeface="Arial"/>
                  <a:ea typeface="Arial"/>
                  <a:cs typeface="Arial"/>
                  <a:sym typeface="Arial"/>
                </a:rPr>
                <a:t>A cluttered environment directly hinders focus, leading to cognitive fatigue and constant procrastination.</a:t>
              </a:r>
              <a:endParaRPr sz="1100">
                <a:solidFill>
                  <a:srgbClr val="64748B"/>
                </a:solidFill>
                <a:latin typeface="Arial"/>
                <a:ea typeface="Arial"/>
                <a:cs typeface="Arial"/>
                <a:sym typeface="Arial"/>
              </a:endParaRPr>
            </a:p>
          </p:txBody>
        </p:sp>
        <p:sp>
          <p:nvSpPr>
            <p:cNvPr id="123" name="Google Shape;123;p3"/>
            <p:cNvSpPr/>
            <p:nvPr/>
          </p:nvSpPr>
          <p:spPr>
            <a:xfrm>
              <a:off x="2895600" y="1524000"/>
              <a:ext cx="2133600" cy="4191000"/>
            </a:xfrm>
            <a:prstGeom prst="roundRect">
              <a:avLst>
                <a:gd fmla="val 7142"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pic>
          <p:nvPicPr>
            <p:cNvPr id="124" name="Google Shape;124;p3"/>
            <p:cNvPicPr preferRelativeResize="0"/>
            <p:nvPr/>
          </p:nvPicPr>
          <p:blipFill rotWithShape="1">
            <a:blip r:embed="rId5">
              <a:alphaModFix/>
            </a:blip>
            <a:srcRect b="0" l="5595" r="5595" t="0"/>
            <a:stretch/>
          </p:blipFill>
          <p:spPr>
            <a:xfrm>
              <a:off x="3009900" y="1638300"/>
              <a:ext cx="1905000" cy="1428900"/>
            </a:xfrm>
            <a:prstGeom prst="roundRect">
              <a:avLst>
                <a:gd fmla="val 5333" name="adj"/>
              </a:avLst>
            </a:prstGeom>
            <a:noFill/>
            <a:ln>
              <a:noFill/>
            </a:ln>
          </p:spPr>
        </p:pic>
        <p:sp>
          <p:nvSpPr>
            <p:cNvPr id="125" name="Google Shape;125;p3"/>
            <p:cNvSpPr txBox="1"/>
            <p:nvPr/>
          </p:nvSpPr>
          <p:spPr>
            <a:xfrm>
              <a:off x="3009900" y="3219450"/>
              <a:ext cx="1905000" cy="2381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1200">
                  <a:solidFill>
                    <a:srgbClr val="3B1DB8"/>
                  </a:solidFill>
                  <a:latin typeface="Arial"/>
                  <a:ea typeface="Arial"/>
                  <a:cs typeface="Arial"/>
                  <a:sym typeface="Arial"/>
                </a:rPr>
                <a:t>HABIT 02</a:t>
              </a:r>
              <a:endParaRPr>
                <a:latin typeface="Arial"/>
                <a:ea typeface="Arial"/>
                <a:cs typeface="Arial"/>
                <a:sym typeface="Arial"/>
              </a:endParaRPr>
            </a:p>
            <a:p>
              <a:pPr indent="0" lvl="0" marL="0" rtl="0" algn="l">
                <a:spcBef>
                  <a:spcPts val="0"/>
                </a:spcBef>
                <a:spcAft>
                  <a:spcPts val="0"/>
                </a:spcAft>
                <a:buNone/>
              </a:pPr>
              <a:r>
                <a:rPr b="1" lang="en-US" sz="1600">
                  <a:solidFill>
                    <a:srgbClr val="1E293B"/>
                  </a:solidFill>
                  <a:latin typeface="Play"/>
                  <a:ea typeface="Play"/>
                  <a:cs typeface="Play"/>
                  <a:sym typeface="Play"/>
                </a:rPr>
                <a:t>Excessive Screen-Time</a:t>
              </a:r>
              <a:endParaRPr b="1" sz="1600">
                <a:solidFill>
                  <a:srgbClr val="1E293B"/>
                </a:solidFill>
                <a:latin typeface="Play"/>
                <a:ea typeface="Play"/>
                <a:cs typeface="Play"/>
                <a:sym typeface="Play"/>
              </a:endParaRPr>
            </a:p>
            <a:p>
              <a:pPr indent="0" lvl="0" marL="0" rtl="0" algn="l">
                <a:spcBef>
                  <a:spcPts val="600"/>
                </a:spcBef>
                <a:spcAft>
                  <a:spcPts val="0"/>
                </a:spcAft>
                <a:buNone/>
              </a:pPr>
              <a:r>
                <a:rPr lang="en-US" sz="1100">
                  <a:solidFill>
                    <a:srgbClr val="64748B"/>
                  </a:solidFill>
                  <a:latin typeface="Arial"/>
                  <a:ea typeface="Arial"/>
                  <a:cs typeface="Arial"/>
                  <a:sym typeface="Arial"/>
                </a:rPr>
                <a:t>Late-night phone usage disrupts sleep cycles and drains mental energy required for next-day tasks.</a:t>
              </a:r>
              <a:endParaRPr sz="1100">
                <a:solidFill>
                  <a:srgbClr val="64748B"/>
                </a:solidFill>
                <a:latin typeface="Arial"/>
                <a:ea typeface="Arial"/>
                <a:cs typeface="Arial"/>
                <a:sym typeface="Arial"/>
              </a:endParaRPr>
            </a:p>
          </p:txBody>
        </p:sp>
        <p:sp>
          <p:nvSpPr>
            <p:cNvPr id="126" name="Google Shape;126;p3"/>
            <p:cNvSpPr/>
            <p:nvPr/>
          </p:nvSpPr>
          <p:spPr>
            <a:xfrm>
              <a:off x="5219700" y="1524000"/>
              <a:ext cx="2133600" cy="4191000"/>
            </a:xfrm>
            <a:prstGeom prst="roundRect">
              <a:avLst>
                <a:gd fmla="val 7142"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pic>
          <p:nvPicPr>
            <p:cNvPr id="127" name="Google Shape;127;p3"/>
            <p:cNvPicPr preferRelativeResize="0"/>
            <p:nvPr/>
          </p:nvPicPr>
          <p:blipFill rotWithShape="1">
            <a:blip r:embed="rId6">
              <a:alphaModFix/>
            </a:blip>
            <a:srcRect b="0" l="5532" r="5532" t="0"/>
            <a:stretch/>
          </p:blipFill>
          <p:spPr>
            <a:xfrm>
              <a:off x="5334000" y="1638300"/>
              <a:ext cx="1905000" cy="1428900"/>
            </a:xfrm>
            <a:prstGeom prst="roundRect">
              <a:avLst>
                <a:gd fmla="val 5333" name="adj"/>
              </a:avLst>
            </a:prstGeom>
            <a:noFill/>
            <a:ln>
              <a:noFill/>
            </a:ln>
          </p:spPr>
        </p:pic>
        <p:sp>
          <p:nvSpPr>
            <p:cNvPr id="128" name="Google Shape;128;p3"/>
            <p:cNvSpPr txBox="1"/>
            <p:nvPr/>
          </p:nvSpPr>
          <p:spPr>
            <a:xfrm>
              <a:off x="5334000" y="3219450"/>
              <a:ext cx="1905000" cy="2381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1200">
                  <a:solidFill>
                    <a:srgbClr val="9E2A91"/>
                  </a:solidFill>
                  <a:latin typeface="Arial"/>
                  <a:ea typeface="Arial"/>
                  <a:cs typeface="Arial"/>
                  <a:sym typeface="Arial"/>
                </a:rPr>
                <a:t>HABIT 03</a:t>
              </a:r>
              <a:endParaRPr>
                <a:latin typeface="Arial"/>
                <a:ea typeface="Arial"/>
                <a:cs typeface="Arial"/>
                <a:sym typeface="Arial"/>
              </a:endParaRPr>
            </a:p>
            <a:p>
              <a:pPr indent="0" lvl="0" marL="0" rtl="0" algn="l">
                <a:spcBef>
                  <a:spcPts val="0"/>
                </a:spcBef>
                <a:spcAft>
                  <a:spcPts val="0"/>
                </a:spcAft>
                <a:buNone/>
              </a:pPr>
              <a:r>
                <a:rPr b="1" lang="en-US" sz="1600">
                  <a:solidFill>
                    <a:srgbClr val="1E293B"/>
                  </a:solidFill>
                  <a:latin typeface="Play"/>
                  <a:ea typeface="Play"/>
                  <a:cs typeface="Play"/>
                  <a:sym typeface="Play"/>
                </a:rPr>
                <a:t>Social Media</a:t>
              </a:r>
              <a:endParaRPr b="1" sz="1600">
                <a:solidFill>
                  <a:srgbClr val="1E293B"/>
                </a:solidFill>
                <a:latin typeface="Play"/>
                <a:ea typeface="Play"/>
                <a:cs typeface="Play"/>
                <a:sym typeface="Play"/>
              </a:endParaRPr>
            </a:p>
            <a:p>
              <a:pPr indent="0" lvl="0" marL="0" rtl="0" algn="l">
                <a:spcBef>
                  <a:spcPts val="600"/>
                </a:spcBef>
                <a:spcAft>
                  <a:spcPts val="0"/>
                </a:spcAft>
                <a:buNone/>
              </a:pPr>
              <a:r>
                <a:rPr lang="en-US" sz="1100">
                  <a:solidFill>
                    <a:srgbClr val="64748B"/>
                  </a:solidFill>
                  <a:latin typeface="Arial"/>
                  <a:ea typeface="Arial"/>
                  <a:cs typeface="Arial"/>
                  <a:sym typeface="Arial"/>
                </a:rPr>
                <a:t>Continuous notifications and doomscrolling create high distraction loops, breaking deep work focus.</a:t>
              </a:r>
              <a:endParaRPr sz="1100">
                <a:solidFill>
                  <a:srgbClr val="64748B"/>
                </a:solidFill>
                <a:latin typeface="Arial"/>
                <a:ea typeface="Arial"/>
                <a:cs typeface="Arial"/>
                <a:sym typeface="Arial"/>
              </a:endParaRPr>
            </a:p>
          </p:txBody>
        </p:sp>
        <p:sp>
          <p:nvSpPr>
            <p:cNvPr id="129" name="Google Shape;129;p3"/>
            <p:cNvSpPr/>
            <p:nvPr/>
          </p:nvSpPr>
          <p:spPr>
            <a:xfrm>
              <a:off x="7543800" y="1524000"/>
              <a:ext cx="2133600" cy="4191000"/>
            </a:xfrm>
            <a:prstGeom prst="roundRect">
              <a:avLst>
                <a:gd fmla="val 7142"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pic>
          <p:nvPicPr>
            <p:cNvPr id="130" name="Google Shape;130;p3"/>
            <p:cNvPicPr preferRelativeResize="0"/>
            <p:nvPr/>
          </p:nvPicPr>
          <p:blipFill rotWithShape="1">
            <a:blip r:embed="rId7">
              <a:alphaModFix/>
            </a:blip>
            <a:srcRect b="0" l="80" r="90" t="0"/>
            <a:stretch/>
          </p:blipFill>
          <p:spPr>
            <a:xfrm>
              <a:off x="7658100" y="1638300"/>
              <a:ext cx="1905000" cy="1428900"/>
            </a:xfrm>
            <a:prstGeom prst="roundRect">
              <a:avLst>
                <a:gd fmla="val 5333" name="adj"/>
              </a:avLst>
            </a:prstGeom>
            <a:noFill/>
            <a:ln>
              <a:noFill/>
            </a:ln>
          </p:spPr>
        </p:pic>
        <p:sp>
          <p:nvSpPr>
            <p:cNvPr id="131" name="Google Shape;131;p3"/>
            <p:cNvSpPr txBox="1"/>
            <p:nvPr/>
          </p:nvSpPr>
          <p:spPr>
            <a:xfrm>
              <a:off x="7658100" y="3219450"/>
              <a:ext cx="1905000" cy="2381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1200">
                  <a:solidFill>
                    <a:srgbClr val="BF4F14"/>
                  </a:solidFill>
                  <a:latin typeface="Arial"/>
                  <a:ea typeface="Arial"/>
                  <a:cs typeface="Arial"/>
                  <a:sym typeface="Arial"/>
                </a:rPr>
                <a:t>HABIT 04</a:t>
              </a:r>
              <a:endParaRPr>
                <a:latin typeface="Arial"/>
                <a:ea typeface="Arial"/>
                <a:cs typeface="Arial"/>
                <a:sym typeface="Arial"/>
              </a:endParaRPr>
            </a:p>
            <a:p>
              <a:pPr indent="0" lvl="0" marL="0" rtl="0" algn="l">
                <a:spcBef>
                  <a:spcPts val="0"/>
                </a:spcBef>
                <a:spcAft>
                  <a:spcPts val="0"/>
                </a:spcAft>
                <a:buNone/>
              </a:pPr>
              <a:r>
                <a:rPr b="1" lang="en-US" sz="1600">
                  <a:solidFill>
                    <a:srgbClr val="1E293B"/>
                  </a:solidFill>
                  <a:latin typeface="Play"/>
                  <a:ea typeface="Play"/>
                  <a:cs typeface="Play"/>
                  <a:sym typeface="Play"/>
                </a:rPr>
                <a:t>Mobile Gaming</a:t>
              </a:r>
              <a:endParaRPr b="1" sz="1600">
                <a:solidFill>
                  <a:srgbClr val="1E293B"/>
                </a:solidFill>
                <a:latin typeface="Play"/>
                <a:ea typeface="Play"/>
                <a:cs typeface="Play"/>
                <a:sym typeface="Play"/>
              </a:endParaRPr>
            </a:p>
            <a:p>
              <a:pPr indent="0" lvl="0" marL="0" rtl="0" algn="l">
                <a:spcBef>
                  <a:spcPts val="600"/>
                </a:spcBef>
                <a:spcAft>
                  <a:spcPts val="0"/>
                </a:spcAft>
                <a:buNone/>
              </a:pPr>
              <a:r>
                <a:rPr lang="en-US" sz="1100">
                  <a:solidFill>
                    <a:srgbClr val="64748B"/>
                  </a:solidFill>
                  <a:latin typeface="Arial"/>
                  <a:ea typeface="Arial"/>
                  <a:cs typeface="Arial"/>
                  <a:sym typeface="Arial"/>
                </a:rPr>
                <a:t>Instant gratification mechanics in mobile games consume productive hours and replace healthy routines.</a:t>
              </a:r>
              <a:endParaRPr sz="1100">
                <a:solidFill>
                  <a:srgbClr val="64748B"/>
                </a:solidFill>
                <a:latin typeface="Arial"/>
                <a:ea typeface="Arial"/>
                <a:cs typeface="Arial"/>
                <a:sym typeface="Arial"/>
              </a:endParaRPr>
            </a:p>
          </p:txBody>
        </p:sp>
        <p:sp>
          <p:nvSpPr>
            <p:cNvPr id="132" name="Google Shape;132;p3"/>
            <p:cNvSpPr/>
            <p:nvPr/>
          </p:nvSpPr>
          <p:spPr>
            <a:xfrm>
              <a:off x="9867900" y="1524000"/>
              <a:ext cx="2133600" cy="4191000"/>
            </a:xfrm>
            <a:prstGeom prst="roundRect">
              <a:avLst>
                <a:gd fmla="val 7142"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pic>
          <p:nvPicPr>
            <p:cNvPr id="133" name="Google Shape;133;p3"/>
            <p:cNvPicPr preferRelativeResize="0"/>
            <p:nvPr/>
          </p:nvPicPr>
          <p:blipFill rotWithShape="1">
            <a:blip r:embed="rId8">
              <a:alphaModFix/>
            </a:blip>
            <a:srcRect b="0" l="14857" r="14864" t="0"/>
            <a:stretch/>
          </p:blipFill>
          <p:spPr>
            <a:xfrm>
              <a:off x="9982200" y="1638300"/>
              <a:ext cx="1905000" cy="1428900"/>
            </a:xfrm>
            <a:prstGeom prst="roundRect">
              <a:avLst>
                <a:gd fmla="val 5333" name="adj"/>
              </a:avLst>
            </a:prstGeom>
            <a:noFill/>
            <a:ln>
              <a:noFill/>
            </a:ln>
          </p:spPr>
        </p:pic>
        <p:sp>
          <p:nvSpPr>
            <p:cNvPr id="134" name="Google Shape;134;p3"/>
            <p:cNvSpPr txBox="1"/>
            <p:nvPr/>
          </p:nvSpPr>
          <p:spPr>
            <a:xfrm>
              <a:off x="9982200" y="3219450"/>
              <a:ext cx="1905000" cy="2381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1200">
                  <a:solidFill>
                    <a:srgbClr val="78206E"/>
                  </a:solidFill>
                  <a:latin typeface="Arial"/>
                  <a:ea typeface="Arial"/>
                  <a:cs typeface="Arial"/>
                  <a:sym typeface="Arial"/>
                </a:rPr>
                <a:t>HABIT 05</a:t>
              </a:r>
              <a:endParaRPr>
                <a:latin typeface="Arial"/>
                <a:ea typeface="Arial"/>
                <a:cs typeface="Arial"/>
                <a:sym typeface="Arial"/>
              </a:endParaRPr>
            </a:p>
            <a:p>
              <a:pPr indent="0" lvl="0" marL="0" rtl="0" algn="l">
                <a:spcBef>
                  <a:spcPts val="0"/>
                </a:spcBef>
                <a:spcAft>
                  <a:spcPts val="0"/>
                </a:spcAft>
                <a:buNone/>
              </a:pPr>
              <a:r>
                <a:rPr b="1" lang="en-US" sz="1600">
                  <a:solidFill>
                    <a:srgbClr val="1E293B"/>
                  </a:solidFill>
                  <a:latin typeface="Play"/>
                  <a:ea typeface="Play"/>
                  <a:cs typeface="Play"/>
                  <a:sym typeface="Play"/>
                </a:rPr>
                <a:t>Lack of Motivation</a:t>
              </a:r>
              <a:endParaRPr b="1" sz="1600">
                <a:solidFill>
                  <a:srgbClr val="1E293B"/>
                </a:solidFill>
                <a:latin typeface="Play"/>
                <a:ea typeface="Play"/>
                <a:cs typeface="Play"/>
                <a:sym typeface="Play"/>
              </a:endParaRPr>
            </a:p>
            <a:p>
              <a:pPr indent="0" lvl="0" marL="0" rtl="0" algn="l">
                <a:spcBef>
                  <a:spcPts val="600"/>
                </a:spcBef>
                <a:spcAft>
                  <a:spcPts val="0"/>
                </a:spcAft>
                <a:buNone/>
              </a:pPr>
              <a:r>
                <a:rPr lang="en-US" sz="1100">
                  <a:solidFill>
                    <a:srgbClr val="64748B"/>
                  </a:solidFill>
                  <a:latin typeface="Arial"/>
                  <a:ea typeface="Arial"/>
                  <a:cs typeface="Arial"/>
                  <a:sym typeface="Arial"/>
                </a:rPr>
                <a:t>Without clear goals and visual progress tracking, procrastination easily takes over daily schedules.</a:t>
              </a:r>
              <a:endParaRPr sz="1100">
                <a:solidFill>
                  <a:srgbClr val="64748B"/>
                </a:solidFill>
                <a:latin typeface="Arial"/>
                <a:ea typeface="Arial"/>
                <a:cs typeface="Arial"/>
                <a:sym typeface="Arial"/>
              </a:endParaRPr>
            </a:p>
          </p:txBody>
        </p:sp>
      </p:grpSp>
      <p:sp>
        <p:nvSpPr>
          <p:cNvPr id="135" name="Google Shape;135;p3"/>
          <p:cNvSpPr txBox="1"/>
          <p:nvPr/>
        </p:nvSpPr>
        <p:spPr>
          <a:xfrm>
            <a:off x="571500" y="6286500"/>
            <a:ext cx="11049000" cy="285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US" sz="1000">
                <a:solidFill>
                  <a:srgbClr val="94A3B8"/>
                </a:solidFill>
                <a:latin typeface="Arial"/>
                <a:ea typeface="Arial"/>
                <a:cs typeface="Arial"/>
                <a:sym typeface="Arial"/>
              </a:rPr>
              <a:t>*Some pictures are AI generated.Personal Habits Research • Group 3</a:t>
            </a:r>
            <a:endParaRPr sz="1000">
              <a:solidFill>
                <a:srgbClr val="94A3B8"/>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0" name="Shape 140"/>
        <p:cNvGrpSpPr/>
        <p:nvPr/>
      </p:nvGrpSpPr>
      <p:grpSpPr>
        <a:xfrm>
          <a:off x="0" y="0"/>
          <a:ext cx="0" cy="0"/>
          <a:chOff x="0" y="0"/>
          <a:chExt cx="0" cy="0"/>
        </a:xfrm>
      </p:grpSpPr>
      <p:sp>
        <p:nvSpPr>
          <p:cNvPr id="141" name="Google Shape;141;p4"/>
          <p:cNvSpPr txBox="1"/>
          <p:nvPr>
            <p:ph type="title"/>
          </p:nvPr>
        </p:nvSpPr>
        <p:spPr>
          <a:xfrm>
            <a:off x="571500" y="428625"/>
            <a:ext cx="11049000" cy="762000"/>
          </a:xfrm>
          <a:prstGeom prst="rect">
            <a:avLst/>
          </a:prstGeom>
          <a:solidFill>
            <a:srgbClr val="000000">
              <a:alpha val="0"/>
            </a:srgbClr>
          </a:solidFill>
          <a:ln>
            <a:noFill/>
          </a:ln>
        </p:spPr>
        <p:txBody>
          <a:bodyPr anchorCtr="0" anchor="ctr" bIns="0" lIns="0" spcFirstLastPara="1" rIns="0" wrap="square" tIns="0">
            <a:noAutofit/>
          </a:bodyPr>
          <a:lstStyle/>
          <a:p>
            <a:pPr indent="0" lvl="0" marL="0" rtl="0" algn="l">
              <a:spcBef>
                <a:spcPts val="0"/>
              </a:spcBef>
              <a:spcAft>
                <a:spcPts val="0"/>
              </a:spcAft>
              <a:buNone/>
            </a:pPr>
            <a:r>
              <a:rPr b="1" lang="en-US" sz="2800">
                <a:solidFill>
                  <a:srgbClr val="0F172A"/>
                </a:solidFill>
                <a:latin typeface="Poppins"/>
                <a:ea typeface="Poppins"/>
                <a:cs typeface="Poppins"/>
                <a:sym typeface="Poppins"/>
              </a:rPr>
              <a:t>Root Cause Analysis</a:t>
            </a:r>
            <a:endParaRPr b="1" sz="2800">
              <a:solidFill>
                <a:srgbClr val="0F172A"/>
              </a:solidFill>
              <a:latin typeface="Poppins"/>
              <a:ea typeface="Poppins"/>
              <a:cs typeface="Poppins"/>
              <a:sym typeface="Poppins"/>
            </a:endParaRPr>
          </a:p>
          <a:p>
            <a:pPr indent="0" lvl="0" marL="0" rtl="0" algn="l">
              <a:spcBef>
                <a:spcPts val="300"/>
              </a:spcBef>
              <a:spcAft>
                <a:spcPts val="0"/>
              </a:spcAft>
              <a:buNone/>
            </a:pPr>
            <a:r>
              <a:rPr b="0" lang="en-US" sz="1400">
                <a:solidFill>
                  <a:srgbClr val="64748B"/>
                </a:solidFill>
                <a:latin typeface="Poppins"/>
                <a:ea typeface="Poppins"/>
                <a:cs typeface="Poppins"/>
                <a:sym typeface="Poppins"/>
              </a:rPr>
              <a:t>Mapping the top 3 behavioral pain-points to our central problem</a:t>
            </a:r>
            <a:endParaRPr b="0" sz="1400">
              <a:solidFill>
                <a:srgbClr val="64748B"/>
              </a:solidFill>
              <a:latin typeface="Poppins"/>
              <a:ea typeface="Poppins"/>
              <a:cs typeface="Poppins"/>
              <a:sym typeface="Poppins"/>
            </a:endParaRPr>
          </a:p>
        </p:txBody>
      </p:sp>
      <p:grpSp>
        <p:nvGrpSpPr>
          <p:cNvPr id="142" name="Google Shape;142;p4"/>
          <p:cNvGrpSpPr/>
          <p:nvPr/>
        </p:nvGrpSpPr>
        <p:grpSpPr>
          <a:xfrm>
            <a:off x="381000" y="1714500"/>
            <a:ext cx="666900" cy="4095900"/>
            <a:chOff x="381000" y="1714500"/>
            <a:chExt cx="666900" cy="4095900"/>
          </a:xfrm>
        </p:grpSpPr>
        <p:sp>
          <p:nvSpPr>
            <p:cNvPr id="143" name="Google Shape;143;p4"/>
            <p:cNvSpPr/>
            <p:nvPr/>
          </p:nvSpPr>
          <p:spPr>
            <a:xfrm>
              <a:off x="381000" y="1714500"/>
              <a:ext cx="666900" cy="1714500"/>
            </a:xfrm>
            <a:prstGeom prst="roundRect">
              <a:avLst>
                <a:gd fmla="val 11428" name="adj"/>
              </a:avLst>
            </a:prstGeom>
            <a:solidFill>
              <a:srgbClr val="F1F5F9"/>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44" name="Google Shape;144;p4"/>
            <p:cNvSpPr txBox="1"/>
            <p:nvPr/>
          </p:nvSpPr>
          <p:spPr>
            <a:xfrm>
              <a:off x="381000" y="1714500"/>
              <a:ext cx="666900" cy="1714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1000">
                  <a:solidFill>
                    <a:srgbClr val="EF4444"/>
                  </a:solidFill>
                  <a:latin typeface="Poppins"/>
                  <a:ea typeface="Poppins"/>
                  <a:cs typeface="Poppins"/>
                  <a:sym typeface="Poppins"/>
                </a:rPr>
                <a:t>EFFECTS</a:t>
              </a:r>
              <a:endParaRPr b="1" sz="1000">
                <a:solidFill>
                  <a:srgbClr val="EF4444"/>
                </a:solidFill>
                <a:latin typeface="Poppins"/>
                <a:ea typeface="Poppins"/>
                <a:cs typeface="Poppins"/>
                <a:sym typeface="Poppins"/>
              </a:endParaRPr>
            </a:p>
          </p:txBody>
        </p:sp>
        <p:sp>
          <p:nvSpPr>
            <p:cNvPr id="145" name="Google Shape;145;p4"/>
            <p:cNvSpPr/>
            <p:nvPr/>
          </p:nvSpPr>
          <p:spPr>
            <a:xfrm>
              <a:off x="381000" y="3619500"/>
              <a:ext cx="666900" cy="2190900"/>
            </a:xfrm>
            <a:prstGeom prst="roundRect">
              <a:avLst>
                <a:gd fmla="val 11428" name="adj"/>
              </a:avLst>
            </a:prstGeom>
            <a:solidFill>
              <a:srgbClr val="F1F5F9"/>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46" name="Google Shape;146;p4"/>
            <p:cNvSpPr txBox="1"/>
            <p:nvPr/>
          </p:nvSpPr>
          <p:spPr>
            <a:xfrm>
              <a:off x="381000" y="3619500"/>
              <a:ext cx="666900" cy="2190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US" sz="1000">
                  <a:solidFill>
                    <a:srgbClr val="475569"/>
                  </a:solidFill>
                  <a:latin typeface="Poppins"/>
                  <a:ea typeface="Poppins"/>
                  <a:cs typeface="Poppins"/>
                  <a:sym typeface="Poppins"/>
                </a:rPr>
                <a:t>CAUSES</a:t>
              </a:r>
              <a:endParaRPr b="1" sz="1000">
                <a:solidFill>
                  <a:srgbClr val="475569"/>
                </a:solidFill>
                <a:latin typeface="Poppins"/>
                <a:ea typeface="Poppins"/>
                <a:cs typeface="Poppins"/>
                <a:sym typeface="Poppins"/>
              </a:endParaRPr>
            </a:p>
          </p:txBody>
        </p:sp>
      </p:grpSp>
      <p:grpSp>
        <p:nvGrpSpPr>
          <p:cNvPr id="147" name="Google Shape;147;p4"/>
          <p:cNvGrpSpPr/>
          <p:nvPr/>
        </p:nvGrpSpPr>
        <p:grpSpPr>
          <a:xfrm>
            <a:off x="1238250" y="1714500"/>
            <a:ext cx="2286000" cy="4095900"/>
            <a:chOff x="1238250" y="1714500"/>
            <a:chExt cx="2286000" cy="4095900"/>
          </a:xfrm>
        </p:grpSpPr>
        <p:sp>
          <p:nvSpPr>
            <p:cNvPr id="148" name="Google Shape;148;p4"/>
            <p:cNvSpPr/>
            <p:nvPr/>
          </p:nvSpPr>
          <p:spPr>
            <a:xfrm>
              <a:off x="1238250" y="1714500"/>
              <a:ext cx="2286000" cy="1714500"/>
            </a:xfrm>
            <a:prstGeom prst="roundRect">
              <a:avLst>
                <a:gd fmla="val 6666"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49" name="Google Shape;149;p4"/>
            <p:cNvSpPr txBox="1"/>
            <p:nvPr/>
          </p:nvSpPr>
          <p:spPr>
            <a:xfrm>
              <a:off x="1238250" y="1714500"/>
              <a:ext cx="2286000" cy="1714500"/>
            </a:xfrm>
            <a:prstGeom prst="rect">
              <a:avLst/>
            </a:prstGeom>
            <a:noFill/>
            <a:ln>
              <a:noFill/>
            </a:ln>
          </p:spPr>
          <p:txBody>
            <a:bodyPr anchorCtr="0" anchor="t" bIns="190500" lIns="190500" spcFirstLastPara="1" rIns="190500" wrap="square" tIns="190500">
              <a:noAutofit/>
            </a:bodyPr>
            <a:lstStyle/>
            <a:p>
              <a:pPr indent="0" lvl="0" marL="0" rtl="0" algn="l">
                <a:spcBef>
                  <a:spcPts val="0"/>
                </a:spcBef>
                <a:spcAft>
                  <a:spcPts val="0"/>
                </a:spcAft>
                <a:buNone/>
              </a:pPr>
              <a:r>
                <a:rPr b="1" lang="en-US" sz="900">
                  <a:solidFill>
                    <a:srgbClr val="3B1DB8"/>
                  </a:solidFill>
                  <a:highlight>
                    <a:srgbClr val="EEF2F6"/>
                  </a:highlight>
                  <a:latin typeface="Poppins"/>
                  <a:ea typeface="Poppins"/>
                  <a:cs typeface="Poppins"/>
                  <a:sym typeface="Poppins"/>
                </a:rPr>
                <a:t>INCONSISTENCY</a:t>
              </a:r>
              <a:endParaRPr>
                <a:latin typeface="Poppins"/>
                <a:ea typeface="Poppins"/>
                <a:cs typeface="Poppins"/>
                <a:sym typeface="Poppins"/>
              </a:endParaRPr>
            </a:p>
            <a:p>
              <a:pPr indent="0" lvl="0" marL="0" rtl="0" algn="l">
                <a:spcBef>
                  <a:spcPts val="0"/>
                </a:spcBef>
                <a:spcAft>
                  <a:spcPts val="0"/>
                </a:spcAft>
                <a:buNone/>
              </a:pPr>
              <a:r>
                <a:rPr b="0" lang="en-US" sz="1300">
                  <a:solidFill>
                    <a:srgbClr val="1E293B"/>
                  </a:solidFill>
                  <a:latin typeface="Poppins SemiBold"/>
                  <a:ea typeface="Poppins SemiBold"/>
                  <a:cs typeface="Poppins SemiBold"/>
                  <a:sym typeface="Poppins SemiBold"/>
                </a:rPr>
                <a:t>Broken Habits</a:t>
              </a:r>
              <a:endParaRPr b="0" sz="1300">
                <a:solidFill>
                  <a:srgbClr val="1E293B"/>
                </a:solidFill>
                <a:latin typeface="Poppins SemiBold"/>
                <a:ea typeface="Poppins SemiBold"/>
                <a:cs typeface="Poppins SemiBold"/>
                <a:sym typeface="Poppins SemiBold"/>
              </a:endParaRPr>
            </a:p>
            <a:p>
              <a:pPr indent="0" lvl="0" marL="0" rtl="0" algn="l">
                <a:spcBef>
                  <a:spcPts val="600"/>
                </a:spcBef>
                <a:spcAft>
                  <a:spcPts val="0"/>
                </a:spcAft>
                <a:buNone/>
              </a:pPr>
              <a:r>
                <a:rPr b="0" lang="en-US" sz="1100">
                  <a:solidFill>
                    <a:srgbClr val="64748B"/>
                  </a:solidFill>
                  <a:latin typeface="Poppins"/>
                  <a:ea typeface="Poppins"/>
                  <a:cs typeface="Poppins"/>
                  <a:sym typeface="Poppins"/>
                </a:rPr>
                <a:t>Habits tend to break easily after major life changes.</a:t>
              </a:r>
              <a:endParaRPr b="0" sz="1100">
                <a:solidFill>
                  <a:srgbClr val="64748B"/>
                </a:solidFill>
                <a:latin typeface="Poppins"/>
                <a:ea typeface="Poppins"/>
                <a:cs typeface="Poppins"/>
                <a:sym typeface="Poppins"/>
              </a:endParaRPr>
            </a:p>
          </p:txBody>
        </p:sp>
        <p:sp>
          <p:nvSpPr>
            <p:cNvPr id="150" name="Google Shape;150;p4"/>
            <p:cNvSpPr/>
            <p:nvPr/>
          </p:nvSpPr>
          <p:spPr>
            <a:xfrm>
              <a:off x="1238250" y="3619500"/>
              <a:ext cx="2286000" cy="2190900"/>
            </a:xfrm>
            <a:prstGeom prst="roundRect">
              <a:avLst>
                <a:gd fmla="val 5217"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51" name="Google Shape;151;p4"/>
            <p:cNvSpPr txBox="1"/>
            <p:nvPr/>
          </p:nvSpPr>
          <p:spPr>
            <a:xfrm>
              <a:off x="1238250" y="3619500"/>
              <a:ext cx="2286000" cy="2190900"/>
            </a:xfrm>
            <a:prstGeom prst="rect">
              <a:avLst/>
            </a:prstGeom>
            <a:noFill/>
            <a:ln>
              <a:noFill/>
            </a:ln>
          </p:spPr>
          <p:txBody>
            <a:bodyPr anchorCtr="0" anchor="t" bIns="190500" lIns="190500" spcFirstLastPara="1" rIns="190500" wrap="square" tIns="190500">
              <a:noAutofit/>
            </a:bodyPr>
            <a:lstStyle/>
            <a:p>
              <a:pPr indent="0" lvl="0" marL="0" rtl="0" algn="l">
                <a:spcBef>
                  <a:spcPts val="0"/>
                </a:spcBef>
                <a:spcAft>
                  <a:spcPts val="0"/>
                </a:spcAft>
                <a:buNone/>
              </a:pPr>
              <a:r>
                <a:rPr b="1" lang="en-US" sz="900">
                  <a:solidFill>
                    <a:srgbClr val="6366F1"/>
                  </a:solidFill>
                  <a:latin typeface="Poppins"/>
                  <a:ea typeface="Poppins"/>
                  <a:cs typeface="Poppins"/>
                  <a:sym typeface="Poppins"/>
                </a:rPr>
                <a:t>REINFORCEMENT</a:t>
              </a:r>
              <a:endParaRPr>
                <a:latin typeface="Poppins"/>
                <a:ea typeface="Poppins"/>
                <a:cs typeface="Poppins"/>
                <a:sym typeface="Poppins"/>
              </a:endParaRPr>
            </a:p>
            <a:p>
              <a:pPr indent="0" lvl="0" marL="0" rtl="0" algn="l">
                <a:spcBef>
                  <a:spcPts val="0"/>
                </a:spcBef>
                <a:spcAft>
                  <a:spcPts val="0"/>
                </a:spcAft>
                <a:buNone/>
              </a:pPr>
              <a:r>
                <a:rPr b="0" lang="en-US" sz="1100">
                  <a:solidFill>
                    <a:srgbClr val="475569"/>
                  </a:solidFill>
                  <a:latin typeface="Poppins Medium"/>
                  <a:ea typeface="Poppins Medium"/>
                  <a:cs typeface="Poppins Medium"/>
                  <a:sym typeface="Poppins Medium"/>
                </a:rPr>
                <a:t>Context-dependent routines combined with shame-based systems.</a:t>
              </a:r>
              <a:endParaRPr b="0" sz="1100">
                <a:solidFill>
                  <a:srgbClr val="475569"/>
                </a:solidFill>
                <a:latin typeface="Poppins Medium"/>
                <a:ea typeface="Poppins Medium"/>
                <a:cs typeface="Poppins Medium"/>
                <a:sym typeface="Poppins Medium"/>
              </a:endParaRPr>
            </a:p>
          </p:txBody>
        </p:sp>
      </p:grpSp>
      <p:grpSp>
        <p:nvGrpSpPr>
          <p:cNvPr id="152" name="Google Shape;152;p4"/>
          <p:cNvGrpSpPr/>
          <p:nvPr/>
        </p:nvGrpSpPr>
        <p:grpSpPr>
          <a:xfrm>
            <a:off x="3714750" y="1714500"/>
            <a:ext cx="2286000" cy="4095900"/>
            <a:chOff x="3714750" y="1714500"/>
            <a:chExt cx="2286000" cy="4095900"/>
          </a:xfrm>
        </p:grpSpPr>
        <p:sp>
          <p:nvSpPr>
            <p:cNvPr id="153" name="Google Shape;153;p4"/>
            <p:cNvSpPr/>
            <p:nvPr/>
          </p:nvSpPr>
          <p:spPr>
            <a:xfrm>
              <a:off x="3714750" y="1714500"/>
              <a:ext cx="2286000" cy="1714500"/>
            </a:xfrm>
            <a:prstGeom prst="roundRect">
              <a:avLst>
                <a:gd fmla="val 6666"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54" name="Google Shape;154;p4"/>
            <p:cNvSpPr txBox="1"/>
            <p:nvPr/>
          </p:nvSpPr>
          <p:spPr>
            <a:xfrm>
              <a:off x="3714750" y="1714500"/>
              <a:ext cx="2286000" cy="1714500"/>
            </a:xfrm>
            <a:prstGeom prst="rect">
              <a:avLst/>
            </a:prstGeom>
            <a:noFill/>
            <a:ln>
              <a:noFill/>
            </a:ln>
          </p:spPr>
          <p:txBody>
            <a:bodyPr anchorCtr="0" anchor="t" bIns="190500" lIns="190500" spcFirstLastPara="1" rIns="190500" wrap="square" tIns="190500">
              <a:noAutofit/>
            </a:bodyPr>
            <a:lstStyle/>
            <a:p>
              <a:pPr indent="0" lvl="0" marL="0" rtl="0" algn="l">
                <a:spcBef>
                  <a:spcPts val="0"/>
                </a:spcBef>
                <a:spcAft>
                  <a:spcPts val="0"/>
                </a:spcAft>
                <a:buNone/>
              </a:pPr>
              <a:r>
                <a:rPr b="1" lang="en-US" sz="900">
                  <a:solidFill>
                    <a:srgbClr val="0F9BD4"/>
                  </a:solidFill>
                  <a:latin typeface="Poppins"/>
                  <a:ea typeface="Poppins"/>
                  <a:cs typeface="Poppins"/>
                  <a:sym typeface="Poppins"/>
                </a:rPr>
                <a:t>ATTENTION DEFICIT</a:t>
              </a:r>
              <a:endParaRPr>
                <a:latin typeface="Poppins"/>
                <a:ea typeface="Poppins"/>
                <a:cs typeface="Poppins"/>
                <a:sym typeface="Poppins"/>
              </a:endParaRPr>
            </a:p>
            <a:p>
              <a:pPr indent="0" lvl="0" marL="0" rtl="0" algn="l">
                <a:spcBef>
                  <a:spcPts val="0"/>
                </a:spcBef>
                <a:spcAft>
                  <a:spcPts val="0"/>
                </a:spcAft>
                <a:buNone/>
              </a:pPr>
              <a:r>
                <a:rPr b="0" lang="en-US" sz="1300">
                  <a:solidFill>
                    <a:srgbClr val="1E293B"/>
                  </a:solidFill>
                  <a:latin typeface="Poppins SemiBold"/>
                  <a:ea typeface="Poppins SemiBold"/>
                  <a:cs typeface="Poppins SemiBold"/>
                  <a:sym typeface="Poppins SemiBold"/>
                </a:rPr>
                <a:t>Screen Addiction</a:t>
              </a:r>
              <a:endParaRPr b="0" sz="1300">
                <a:solidFill>
                  <a:srgbClr val="1E293B"/>
                </a:solidFill>
                <a:latin typeface="Poppins SemiBold"/>
                <a:ea typeface="Poppins SemiBold"/>
                <a:cs typeface="Poppins SemiBold"/>
                <a:sym typeface="Poppins SemiBold"/>
              </a:endParaRPr>
            </a:p>
            <a:p>
              <a:pPr indent="0" lvl="0" marL="0" rtl="0" algn="l">
                <a:spcBef>
                  <a:spcPts val="600"/>
                </a:spcBef>
                <a:spcAft>
                  <a:spcPts val="0"/>
                </a:spcAft>
                <a:buNone/>
              </a:pPr>
              <a:r>
                <a:rPr b="0" lang="en-US" sz="1100">
                  <a:solidFill>
                    <a:srgbClr val="64748B"/>
                  </a:solidFill>
                  <a:latin typeface="Poppins"/>
                  <a:ea typeface="Poppins"/>
                  <a:cs typeface="Poppins"/>
                  <a:sym typeface="Poppins"/>
                </a:rPr>
                <a:t>Excessive screen time disrupts focus and daily routines.</a:t>
              </a:r>
              <a:endParaRPr b="0" sz="1100">
                <a:solidFill>
                  <a:srgbClr val="64748B"/>
                </a:solidFill>
                <a:latin typeface="Poppins"/>
                <a:ea typeface="Poppins"/>
                <a:cs typeface="Poppins"/>
                <a:sym typeface="Poppins"/>
              </a:endParaRPr>
            </a:p>
          </p:txBody>
        </p:sp>
        <p:sp>
          <p:nvSpPr>
            <p:cNvPr id="155" name="Google Shape;155;p4"/>
            <p:cNvSpPr/>
            <p:nvPr/>
          </p:nvSpPr>
          <p:spPr>
            <a:xfrm>
              <a:off x="3714750" y="3619500"/>
              <a:ext cx="2286000" cy="2190900"/>
            </a:xfrm>
            <a:prstGeom prst="roundRect">
              <a:avLst>
                <a:gd fmla="val 5217"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56" name="Google Shape;156;p4"/>
            <p:cNvSpPr txBox="1"/>
            <p:nvPr/>
          </p:nvSpPr>
          <p:spPr>
            <a:xfrm>
              <a:off x="3714750" y="3619500"/>
              <a:ext cx="2286000" cy="2190900"/>
            </a:xfrm>
            <a:prstGeom prst="rect">
              <a:avLst/>
            </a:prstGeom>
            <a:noFill/>
            <a:ln>
              <a:noFill/>
            </a:ln>
          </p:spPr>
          <p:txBody>
            <a:bodyPr anchorCtr="0" anchor="t" bIns="190500" lIns="190500" spcFirstLastPara="1" rIns="190500" wrap="square" tIns="190500">
              <a:noAutofit/>
            </a:bodyPr>
            <a:lstStyle/>
            <a:p>
              <a:pPr indent="0" lvl="0" marL="0" rtl="0" algn="l">
                <a:spcBef>
                  <a:spcPts val="0"/>
                </a:spcBef>
                <a:spcAft>
                  <a:spcPts val="0"/>
                </a:spcAft>
                <a:buNone/>
              </a:pPr>
              <a:r>
                <a:rPr b="1" lang="en-US" sz="900">
                  <a:solidFill>
                    <a:srgbClr val="06B6D4"/>
                  </a:solidFill>
                  <a:latin typeface="Poppins"/>
                  <a:ea typeface="Poppins"/>
                  <a:cs typeface="Poppins"/>
                  <a:sym typeface="Poppins"/>
                </a:rPr>
                <a:t>DOPAMINE</a:t>
              </a:r>
              <a:endParaRPr>
                <a:latin typeface="Poppins"/>
                <a:ea typeface="Poppins"/>
                <a:cs typeface="Poppins"/>
                <a:sym typeface="Poppins"/>
              </a:endParaRPr>
            </a:p>
            <a:p>
              <a:pPr indent="0" lvl="0" marL="0" rtl="0" algn="l">
                <a:spcBef>
                  <a:spcPts val="0"/>
                </a:spcBef>
                <a:spcAft>
                  <a:spcPts val="0"/>
                </a:spcAft>
                <a:buNone/>
              </a:pPr>
              <a:r>
                <a:rPr b="0" lang="en-US" sz="1100">
                  <a:solidFill>
                    <a:srgbClr val="475569"/>
                  </a:solidFill>
                  <a:latin typeface="Poppins Medium"/>
                  <a:ea typeface="Poppins Medium"/>
                  <a:cs typeface="Poppins Medium"/>
                  <a:sym typeface="Poppins Medium"/>
                </a:rPr>
                <a:t>Missing dopamine replacement, lack of community support, and absence of gradual transitions.</a:t>
              </a:r>
              <a:endParaRPr b="0" sz="1100">
                <a:solidFill>
                  <a:srgbClr val="475569"/>
                </a:solidFill>
                <a:latin typeface="Poppins Medium"/>
                <a:ea typeface="Poppins Medium"/>
                <a:cs typeface="Poppins Medium"/>
                <a:sym typeface="Poppins Medium"/>
              </a:endParaRPr>
            </a:p>
          </p:txBody>
        </p:sp>
      </p:grpSp>
      <p:grpSp>
        <p:nvGrpSpPr>
          <p:cNvPr id="157" name="Google Shape;157;p4"/>
          <p:cNvGrpSpPr/>
          <p:nvPr/>
        </p:nvGrpSpPr>
        <p:grpSpPr>
          <a:xfrm>
            <a:off x="6096000" y="1714500"/>
            <a:ext cx="2286000" cy="4095900"/>
            <a:chOff x="6096000" y="1714500"/>
            <a:chExt cx="2286000" cy="4095900"/>
          </a:xfrm>
        </p:grpSpPr>
        <p:sp>
          <p:nvSpPr>
            <p:cNvPr id="158" name="Google Shape;158;p4"/>
            <p:cNvSpPr/>
            <p:nvPr/>
          </p:nvSpPr>
          <p:spPr>
            <a:xfrm>
              <a:off x="6096000" y="1714500"/>
              <a:ext cx="2286000" cy="1714500"/>
            </a:xfrm>
            <a:prstGeom prst="roundRect">
              <a:avLst>
                <a:gd fmla="val 6666"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59" name="Google Shape;159;p4"/>
            <p:cNvSpPr txBox="1"/>
            <p:nvPr/>
          </p:nvSpPr>
          <p:spPr>
            <a:xfrm>
              <a:off x="6096000" y="1714500"/>
              <a:ext cx="2286000" cy="1714500"/>
            </a:xfrm>
            <a:prstGeom prst="rect">
              <a:avLst/>
            </a:prstGeom>
            <a:noFill/>
            <a:ln>
              <a:noFill/>
            </a:ln>
          </p:spPr>
          <p:txBody>
            <a:bodyPr anchorCtr="0" anchor="t" bIns="190500" lIns="190500" spcFirstLastPara="1" rIns="190500" wrap="square" tIns="190500">
              <a:noAutofit/>
            </a:bodyPr>
            <a:lstStyle/>
            <a:p>
              <a:pPr indent="0" lvl="0" marL="0" rtl="0" algn="l">
                <a:spcBef>
                  <a:spcPts val="0"/>
                </a:spcBef>
                <a:spcAft>
                  <a:spcPts val="0"/>
                </a:spcAft>
                <a:buNone/>
              </a:pPr>
              <a:r>
                <a:rPr b="1" lang="en-US" sz="900">
                  <a:solidFill>
                    <a:srgbClr val="9E2A91"/>
                  </a:solidFill>
                  <a:highlight>
                    <a:srgbClr val="EEF2F6"/>
                  </a:highlight>
                  <a:latin typeface="Poppins"/>
                  <a:ea typeface="Poppins"/>
                  <a:cs typeface="Poppins"/>
                  <a:sym typeface="Poppins"/>
                </a:rPr>
                <a:t>DISORGANIZATION</a:t>
              </a:r>
              <a:endParaRPr>
                <a:latin typeface="Poppins"/>
                <a:ea typeface="Poppins"/>
                <a:cs typeface="Poppins"/>
                <a:sym typeface="Poppins"/>
              </a:endParaRPr>
            </a:p>
            <a:p>
              <a:pPr indent="0" lvl="0" marL="0" rtl="0" algn="l">
                <a:spcBef>
                  <a:spcPts val="0"/>
                </a:spcBef>
                <a:spcAft>
                  <a:spcPts val="0"/>
                </a:spcAft>
                <a:buNone/>
              </a:pPr>
              <a:r>
                <a:rPr b="0" lang="en-US" sz="1300">
                  <a:solidFill>
                    <a:srgbClr val="1E293B"/>
                  </a:solidFill>
                  <a:latin typeface="Poppins SemiBold"/>
                  <a:ea typeface="Poppins SemiBold"/>
                  <a:cs typeface="Poppins SemiBold"/>
                  <a:sym typeface="Poppins SemiBold"/>
                </a:rPr>
                <a:t>Deadline Overwhelm</a:t>
              </a:r>
              <a:endParaRPr b="0" sz="1300">
                <a:solidFill>
                  <a:srgbClr val="1E293B"/>
                </a:solidFill>
                <a:latin typeface="Poppins SemiBold"/>
                <a:ea typeface="Poppins SemiBold"/>
                <a:cs typeface="Poppins SemiBold"/>
                <a:sym typeface="Poppins SemiBold"/>
              </a:endParaRPr>
            </a:p>
            <a:p>
              <a:pPr indent="0" lvl="0" marL="0" rtl="0" algn="l">
                <a:spcBef>
                  <a:spcPts val="600"/>
                </a:spcBef>
                <a:spcAft>
                  <a:spcPts val="0"/>
                </a:spcAft>
                <a:buNone/>
              </a:pPr>
              <a:r>
                <a:rPr b="0" lang="en-US" sz="1100">
                  <a:solidFill>
                    <a:srgbClr val="64748B"/>
                  </a:solidFill>
                  <a:latin typeface="Poppins"/>
                  <a:ea typeface="Poppins"/>
                  <a:cs typeface="Poppins"/>
                  <a:sym typeface="Poppins"/>
                </a:rPr>
                <a:t>Poor planning leads to sudden stress as deadlines approach.</a:t>
              </a:r>
              <a:endParaRPr b="0" sz="1100">
                <a:solidFill>
                  <a:srgbClr val="64748B"/>
                </a:solidFill>
                <a:latin typeface="Poppins"/>
                <a:ea typeface="Poppins"/>
                <a:cs typeface="Poppins"/>
                <a:sym typeface="Poppins"/>
              </a:endParaRPr>
            </a:p>
          </p:txBody>
        </p:sp>
        <p:sp>
          <p:nvSpPr>
            <p:cNvPr id="160" name="Google Shape;160;p4"/>
            <p:cNvSpPr/>
            <p:nvPr/>
          </p:nvSpPr>
          <p:spPr>
            <a:xfrm>
              <a:off x="6096000" y="3619500"/>
              <a:ext cx="2286000" cy="2190900"/>
            </a:xfrm>
            <a:prstGeom prst="roundRect">
              <a:avLst>
                <a:gd fmla="val 5217"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61" name="Google Shape;161;p4"/>
            <p:cNvSpPr txBox="1"/>
            <p:nvPr/>
          </p:nvSpPr>
          <p:spPr>
            <a:xfrm>
              <a:off x="6096000" y="3619500"/>
              <a:ext cx="2286000" cy="2190900"/>
            </a:xfrm>
            <a:prstGeom prst="rect">
              <a:avLst/>
            </a:prstGeom>
            <a:noFill/>
            <a:ln>
              <a:noFill/>
            </a:ln>
          </p:spPr>
          <p:txBody>
            <a:bodyPr anchorCtr="0" anchor="t" bIns="190500" lIns="190500" spcFirstLastPara="1" rIns="190500" wrap="square" tIns="190500">
              <a:noAutofit/>
            </a:bodyPr>
            <a:lstStyle/>
            <a:p>
              <a:pPr indent="0" lvl="0" marL="0" rtl="0" algn="l">
                <a:spcBef>
                  <a:spcPts val="0"/>
                </a:spcBef>
                <a:spcAft>
                  <a:spcPts val="0"/>
                </a:spcAft>
                <a:buNone/>
              </a:pPr>
              <a:r>
                <a:rPr b="1" lang="en-US" sz="900">
                  <a:solidFill>
                    <a:srgbClr val="EC4899"/>
                  </a:solidFill>
                  <a:latin typeface="Poppins"/>
                  <a:ea typeface="Poppins"/>
                  <a:cs typeface="Poppins"/>
                  <a:sym typeface="Poppins"/>
                </a:rPr>
                <a:t>PHONE DEPENDENCY</a:t>
              </a:r>
              <a:endParaRPr>
                <a:latin typeface="Poppins"/>
                <a:ea typeface="Poppins"/>
                <a:cs typeface="Poppins"/>
                <a:sym typeface="Poppins"/>
              </a:endParaRPr>
            </a:p>
            <a:p>
              <a:pPr indent="0" lvl="0" marL="0" rtl="0" algn="l">
                <a:spcBef>
                  <a:spcPts val="0"/>
                </a:spcBef>
                <a:spcAft>
                  <a:spcPts val="0"/>
                </a:spcAft>
                <a:buNone/>
              </a:pPr>
              <a:r>
                <a:rPr b="0" lang="en-US" sz="1100">
                  <a:solidFill>
                    <a:srgbClr val="475569"/>
                  </a:solidFill>
                  <a:latin typeface="Poppins Medium"/>
                  <a:ea typeface="Poppins Medium"/>
                  <a:cs typeface="Poppins Medium"/>
                  <a:sym typeface="Poppins Medium"/>
                </a:rPr>
                <a:t>Lack of an integrated physical-digital system to organize tasks.</a:t>
              </a:r>
              <a:endParaRPr b="0" sz="1100">
                <a:solidFill>
                  <a:srgbClr val="475569"/>
                </a:solidFill>
                <a:latin typeface="Poppins Medium"/>
                <a:ea typeface="Poppins Medium"/>
                <a:cs typeface="Poppins Medium"/>
                <a:sym typeface="Poppins Medium"/>
              </a:endParaRPr>
            </a:p>
          </p:txBody>
        </p:sp>
      </p:grpSp>
      <p:pic>
        <p:nvPicPr>
          <p:cNvPr id="162" name="Google Shape;162;p4"/>
          <p:cNvPicPr preferRelativeResize="0"/>
          <p:nvPr/>
        </p:nvPicPr>
        <p:blipFill rotWithShape="1">
          <a:blip r:embed="rId4">
            <a:alphaModFix/>
          </a:blip>
          <a:srcRect b="0" l="0" r="0" t="0"/>
          <a:stretch/>
        </p:blipFill>
        <p:spPr>
          <a:xfrm>
            <a:off x="8524875" y="1700213"/>
            <a:ext cx="285900" cy="3429000"/>
          </a:xfrm>
          <a:prstGeom prst="rect">
            <a:avLst/>
          </a:prstGeom>
          <a:noFill/>
          <a:ln>
            <a:noFill/>
          </a:ln>
        </p:spPr>
      </p:pic>
      <p:grpSp>
        <p:nvGrpSpPr>
          <p:cNvPr id="163" name="Google Shape;163;p4"/>
          <p:cNvGrpSpPr/>
          <p:nvPr/>
        </p:nvGrpSpPr>
        <p:grpSpPr>
          <a:xfrm>
            <a:off x="9001125" y="1714500"/>
            <a:ext cx="2809800" cy="4095900"/>
            <a:chOff x="9001125" y="1714500"/>
            <a:chExt cx="2809800" cy="4095900"/>
          </a:xfrm>
        </p:grpSpPr>
        <p:sp>
          <p:nvSpPr>
            <p:cNvPr id="164" name="Google Shape;164;p4"/>
            <p:cNvSpPr/>
            <p:nvPr/>
          </p:nvSpPr>
          <p:spPr>
            <a:xfrm>
              <a:off x="9001125" y="1714500"/>
              <a:ext cx="2809800" cy="4095900"/>
            </a:xfrm>
            <a:prstGeom prst="roundRect">
              <a:avLst>
                <a:gd fmla="val 5423" name="adj"/>
              </a:avLst>
            </a:prstGeom>
            <a:solidFill>
              <a:srgbClr val="FFFFFF"/>
            </a:solidFill>
            <a:ln cap="flat" cmpd="sng" w="19050">
              <a:solidFill>
                <a:srgbClr val="4EA72E"/>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65" name="Google Shape;165;p4"/>
            <p:cNvSpPr txBox="1"/>
            <p:nvPr/>
          </p:nvSpPr>
          <p:spPr>
            <a:xfrm>
              <a:off x="9001125" y="1857375"/>
              <a:ext cx="2809800" cy="952500"/>
            </a:xfrm>
            <a:prstGeom prst="rect">
              <a:avLst/>
            </a:prstGeom>
            <a:noFill/>
            <a:ln>
              <a:noFill/>
            </a:ln>
          </p:spPr>
          <p:txBody>
            <a:bodyPr anchorCtr="0" anchor="ctr" bIns="0" lIns="190500" spcFirstLastPara="1" rIns="190500" wrap="square" tIns="0">
              <a:noAutofit/>
            </a:bodyPr>
            <a:lstStyle/>
            <a:p>
              <a:pPr indent="0" lvl="0" marL="0" rtl="0" algn="ctr">
                <a:spcBef>
                  <a:spcPts val="0"/>
                </a:spcBef>
                <a:spcAft>
                  <a:spcPts val="0"/>
                </a:spcAft>
                <a:buNone/>
              </a:pPr>
              <a:r>
                <a:rPr b="1" lang="en-US" sz="950">
                  <a:solidFill>
                    <a:srgbClr val="4EA72E"/>
                  </a:solidFill>
                  <a:latin typeface="Poppins"/>
                  <a:ea typeface="Poppins"/>
                  <a:cs typeface="Poppins"/>
                  <a:sym typeface="Poppins"/>
                </a:rPr>
                <a:t>CENTRAL PROBLEM</a:t>
              </a:r>
              <a:endParaRPr>
                <a:latin typeface="Poppins"/>
                <a:ea typeface="Poppins"/>
                <a:cs typeface="Poppins"/>
                <a:sym typeface="Poppins"/>
              </a:endParaRPr>
            </a:p>
            <a:p>
              <a:pPr indent="0" lvl="0" marL="0" rtl="0" algn="ctr">
                <a:spcBef>
                  <a:spcPts val="450"/>
                </a:spcBef>
                <a:spcAft>
                  <a:spcPts val="0"/>
                </a:spcAft>
                <a:buNone/>
              </a:pPr>
              <a:r>
                <a:rPr b="1" lang="en-US" sz="1500">
                  <a:solidFill>
                    <a:srgbClr val="0F172A"/>
                  </a:solidFill>
                  <a:latin typeface="Poppins"/>
                  <a:ea typeface="Poppins"/>
                  <a:cs typeface="Poppins"/>
                  <a:sym typeface="Poppins"/>
                </a:rPr>
                <a:t>Disorganized &amp;</a:t>
              </a:r>
              <a:br>
                <a:rPr b="1" lang="en-US" sz="1500">
                  <a:solidFill>
                    <a:srgbClr val="0F172A"/>
                  </a:solidFill>
                  <a:latin typeface="Poppins"/>
                  <a:ea typeface="Poppins"/>
                  <a:cs typeface="Poppins"/>
                  <a:sym typeface="Poppins"/>
                </a:rPr>
              </a:br>
              <a:r>
                <a:rPr b="1" lang="en-US" sz="1500">
                  <a:solidFill>
                    <a:srgbClr val="0F172A"/>
                  </a:solidFill>
                  <a:latin typeface="Poppins"/>
                  <a:ea typeface="Poppins"/>
                  <a:cs typeface="Poppins"/>
                  <a:sym typeface="Poppins"/>
                </a:rPr>
                <a:t>Procrastination</a:t>
              </a:r>
              <a:endParaRPr b="1" sz="1500">
                <a:solidFill>
                  <a:srgbClr val="0F172A"/>
                </a:solidFill>
                <a:latin typeface="Poppins"/>
                <a:ea typeface="Poppins"/>
                <a:cs typeface="Poppins"/>
                <a:sym typeface="Poppins"/>
              </a:endParaRPr>
            </a:p>
          </p:txBody>
        </p:sp>
        <p:pic>
          <p:nvPicPr>
            <p:cNvPr id="166" name="Google Shape;166;p4"/>
            <p:cNvPicPr preferRelativeResize="0"/>
            <p:nvPr/>
          </p:nvPicPr>
          <p:blipFill rotWithShape="1">
            <a:blip r:embed="rId5">
              <a:alphaModFix/>
            </a:blip>
            <a:srcRect b="0" l="4463" r="4463" t="0"/>
            <a:stretch/>
          </p:blipFill>
          <p:spPr>
            <a:xfrm>
              <a:off x="9191625" y="2952750"/>
              <a:ext cx="2428800" cy="2667000"/>
            </a:xfrm>
            <a:prstGeom prst="roundRect">
              <a:avLst>
                <a:gd fmla="val 4705" name="adj"/>
              </a:avLst>
            </a:prstGeom>
            <a:noFill/>
            <a:ln>
              <a:noFill/>
            </a:ln>
          </p:spPr>
        </p:pic>
      </p:grpSp>
      <p:sp>
        <p:nvSpPr>
          <p:cNvPr id="167" name="Google Shape;167;p4"/>
          <p:cNvSpPr txBox="1"/>
          <p:nvPr/>
        </p:nvSpPr>
        <p:spPr>
          <a:xfrm>
            <a:off x="9429750" y="6524625"/>
            <a:ext cx="2381400" cy="138600"/>
          </a:xfrm>
          <a:prstGeom prst="rect">
            <a:avLst/>
          </a:prstGeom>
          <a:solidFill>
            <a:srgbClr val="000000">
              <a:alpha val="0"/>
            </a:srgbClr>
          </a:solidFill>
          <a:ln>
            <a:noFill/>
          </a:ln>
        </p:spPr>
        <p:txBody>
          <a:bodyPr anchorCtr="0" anchor="ctr" bIns="0" lIns="0" spcFirstLastPara="1" rIns="0" wrap="square" tIns="0">
            <a:spAutoFit/>
          </a:bodyPr>
          <a:lstStyle/>
          <a:p>
            <a:pPr indent="0" lvl="0" marL="0" rtl="0" algn="r">
              <a:spcBef>
                <a:spcPts val="0"/>
              </a:spcBef>
              <a:spcAft>
                <a:spcPts val="0"/>
              </a:spcAft>
              <a:buNone/>
            </a:pPr>
            <a:r>
              <a:rPr lang="en-US" sz="900">
                <a:solidFill>
                  <a:srgbClr val="94A3B8"/>
                </a:solidFill>
                <a:latin typeface="Arial"/>
                <a:ea typeface="Arial"/>
                <a:cs typeface="Arial"/>
                <a:sym typeface="Arial"/>
              </a:rPr>
              <a:t>*Illustration from Google images</a:t>
            </a:r>
            <a:endParaRPr sz="900">
              <a:solidFill>
                <a:srgbClr val="94A3B8"/>
              </a:solidFill>
              <a:latin typeface="Arial"/>
              <a:ea typeface="Arial"/>
              <a:cs typeface="Arial"/>
              <a:sym typeface="Arial"/>
            </a:endParaRPr>
          </a:p>
        </p:txBody>
      </p:sp>
      <p:pic>
        <p:nvPicPr>
          <p:cNvPr descr="A person with her hand on her head&#10;&#10;AI-generated content may be incorrect." id="168" name="Google Shape;168;p4"/>
          <p:cNvPicPr preferRelativeResize="0"/>
          <p:nvPr/>
        </p:nvPicPr>
        <p:blipFill rotWithShape="1">
          <a:blip r:embed="rId5">
            <a:alphaModFix/>
          </a:blip>
          <a:srcRect b="0" l="0" r="0" t="0"/>
          <a:stretch/>
        </p:blipFill>
        <p:spPr>
          <a:xfrm>
            <a:off x="9129229" y="2994463"/>
            <a:ext cx="2658624" cy="26586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2" name="Shape 172"/>
        <p:cNvGrpSpPr/>
        <p:nvPr/>
      </p:nvGrpSpPr>
      <p:grpSpPr>
        <a:xfrm>
          <a:off x="0" y="0"/>
          <a:ext cx="0" cy="0"/>
          <a:chOff x="0" y="0"/>
          <a:chExt cx="0" cy="0"/>
        </a:xfrm>
      </p:grpSpPr>
      <p:sp>
        <p:nvSpPr>
          <p:cNvPr id="173" name="Google Shape;173;p5"/>
          <p:cNvSpPr txBox="1"/>
          <p:nvPr/>
        </p:nvSpPr>
        <p:spPr>
          <a:xfrm>
            <a:off x="762000" y="476250"/>
            <a:ext cx="10668000" cy="762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US" sz="1200">
                <a:solidFill>
                  <a:srgbClr val="0F766E"/>
                </a:solidFill>
                <a:latin typeface="Poppins"/>
                <a:ea typeface="Poppins"/>
                <a:cs typeface="Poppins"/>
                <a:sym typeface="Poppins"/>
              </a:rPr>
              <a:t>User Persona</a:t>
            </a:r>
            <a:endParaRPr b="1" sz="1200">
              <a:solidFill>
                <a:srgbClr val="0F766E"/>
              </a:solidFill>
              <a:latin typeface="Poppins"/>
              <a:ea typeface="Poppins"/>
              <a:cs typeface="Poppins"/>
              <a:sym typeface="Poppins"/>
            </a:endParaRPr>
          </a:p>
          <a:p>
            <a:pPr indent="0" lvl="0" marL="0" rtl="0" algn="l">
              <a:spcBef>
                <a:spcPts val="300"/>
              </a:spcBef>
              <a:spcAft>
                <a:spcPts val="0"/>
              </a:spcAft>
              <a:buNone/>
            </a:pPr>
            <a:r>
              <a:rPr b="1" lang="en-US" sz="2800">
                <a:solidFill>
                  <a:srgbClr val="1C1917"/>
                </a:solidFill>
                <a:latin typeface="Poppins"/>
                <a:ea typeface="Poppins"/>
                <a:cs typeface="Poppins"/>
                <a:sym typeface="Poppins"/>
              </a:rPr>
              <a:t>Comfortable Campie</a:t>
            </a:r>
            <a:endParaRPr b="1" sz="2800">
              <a:solidFill>
                <a:srgbClr val="1C1917"/>
              </a:solidFill>
              <a:latin typeface="Poppins"/>
              <a:ea typeface="Poppins"/>
              <a:cs typeface="Poppins"/>
              <a:sym typeface="Poppins"/>
            </a:endParaRPr>
          </a:p>
        </p:txBody>
      </p:sp>
      <p:pic>
        <p:nvPicPr>
          <p:cNvPr descr="A professional studio portrait of a 25-year-old female college student with a warm, friendly smile, looking down at her smartphone, soft natural lighting, clean modern background." id="174" name="Google Shape;174;p5"/>
          <p:cNvPicPr preferRelativeResize="0"/>
          <p:nvPr/>
        </p:nvPicPr>
        <p:blipFill rotWithShape="1">
          <a:blip r:embed="rId4">
            <a:alphaModFix/>
          </a:blip>
          <a:srcRect b="0" l="2499" r="2499" t="0"/>
          <a:stretch/>
        </p:blipFill>
        <p:spPr>
          <a:xfrm>
            <a:off x="762000" y="1428750"/>
            <a:ext cx="3619500" cy="2857500"/>
          </a:xfrm>
          <a:prstGeom prst="roundRect">
            <a:avLst>
              <a:gd fmla="val 5333" name="adj"/>
            </a:avLst>
          </a:prstGeom>
          <a:noFill/>
          <a:ln>
            <a:noFill/>
          </a:ln>
        </p:spPr>
      </p:pic>
      <p:grpSp>
        <p:nvGrpSpPr>
          <p:cNvPr id="175" name="Google Shape;175;p5"/>
          <p:cNvGrpSpPr/>
          <p:nvPr/>
        </p:nvGrpSpPr>
        <p:grpSpPr>
          <a:xfrm>
            <a:off x="762000" y="4476750"/>
            <a:ext cx="3619500" cy="1714500"/>
            <a:chOff x="762000" y="4476750"/>
            <a:chExt cx="3619500" cy="1714500"/>
          </a:xfrm>
        </p:grpSpPr>
        <p:sp>
          <p:nvSpPr>
            <p:cNvPr id="176" name="Google Shape;176;p5"/>
            <p:cNvSpPr/>
            <p:nvPr/>
          </p:nvSpPr>
          <p:spPr>
            <a:xfrm>
              <a:off x="762000" y="4476750"/>
              <a:ext cx="3619500" cy="1714500"/>
            </a:xfrm>
            <a:prstGeom prst="roundRect">
              <a:avLst>
                <a:gd fmla="val 8888" name="adj"/>
              </a:avLst>
            </a:prstGeom>
            <a:solidFill>
              <a:srgbClr val="F0FDF4"/>
            </a:solidFill>
            <a:ln cap="flat" cmpd="sng" w="9525">
              <a:solidFill>
                <a:srgbClr val="DCFCE7"/>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77" name="Google Shape;177;p5"/>
            <p:cNvSpPr txBox="1"/>
            <p:nvPr/>
          </p:nvSpPr>
          <p:spPr>
            <a:xfrm>
              <a:off x="952500" y="4667250"/>
              <a:ext cx="3238500" cy="1333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0" lang="en-US" sz="2400">
                  <a:solidFill>
                    <a:srgbClr val="15803D"/>
                  </a:solidFill>
                  <a:latin typeface="Poppins Light"/>
                  <a:ea typeface="Poppins Light"/>
                  <a:cs typeface="Poppins Light"/>
                  <a:sym typeface="Poppins Light"/>
                </a:rPr>
                <a:t>“</a:t>
              </a:r>
              <a:endParaRPr b="0" sz="2400">
                <a:solidFill>
                  <a:srgbClr val="15803D"/>
                </a:solidFill>
                <a:latin typeface="Poppins Light"/>
                <a:ea typeface="Poppins Light"/>
                <a:cs typeface="Poppins Light"/>
                <a:sym typeface="Poppins Light"/>
              </a:endParaRPr>
            </a:p>
            <a:p>
              <a:pPr indent="0" lvl="0" marL="0" rtl="0" algn="ctr">
                <a:spcBef>
                  <a:spcPts val="0"/>
                </a:spcBef>
                <a:spcAft>
                  <a:spcPts val="0"/>
                </a:spcAft>
                <a:buNone/>
              </a:pPr>
              <a:r>
                <a:rPr b="0" i="1" lang="en-US" sz="1300">
                  <a:solidFill>
                    <a:srgbClr val="166534"/>
                  </a:solidFill>
                  <a:latin typeface="Poppins Medium"/>
                  <a:ea typeface="Poppins Medium"/>
                  <a:cs typeface="Poppins Medium"/>
                  <a:sym typeface="Poppins Medium"/>
                </a:rPr>
                <a:t>I know it's bad, but I enjoy this life. I do want to change!</a:t>
              </a:r>
              <a:endParaRPr b="0" i="1" sz="1300">
                <a:solidFill>
                  <a:srgbClr val="166534"/>
                </a:solidFill>
                <a:latin typeface="Poppins Medium"/>
                <a:ea typeface="Poppins Medium"/>
                <a:cs typeface="Poppins Medium"/>
                <a:sym typeface="Poppins Medium"/>
              </a:endParaRPr>
            </a:p>
            <a:p>
              <a:pPr indent="0" lvl="0" marL="0" rtl="0" algn="r">
                <a:spcBef>
                  <a:spcPts val="0"/>
                </a:spcBef>
                <a:spcAft>
                  <a:spcPts val="0"/>
                </a:spcAft>
                <a:buNone/>
              </a:pPr>
              <a:r>
                <a:rPr b="0" lang="en-US" sz="2400">
                  <a:solidFill>
                    <a:srgbClr val="15803D"/>
                  </a:solidFill>
                  <a:latin typeface="Poppins Light"/>
                  <a:ea typeface="Poppins Light"/>
                  <a:cs typeface="Poppins Light"/>
                  <a:sym typeface="Poppins Light"/>
                </a:rPr>
                <a:t>”</a:t>
              </a:r>
              <a:endParaRPr b="0" sz="2400">
                <a:solidFill>
                  <a:srgbClr val="15803D"/>
                </a:solidFill>
                <a:latin typeface="Poppins Light"/>
                <a:ea typeface="Poppins Light"/>
                <a:cs typeface="Poppins Light"/>
                <a:sym typeface="Poppins Light"/>
              </a:endParaRPr>
            </a:p>
          </p:txBody>
        </p:sp>
      </p:grpSp>
      <p:grpSp>
        <p:nvGrpSpPr>
          <p:cNvPr id="178" name="Google Shape;178;p5"/>
          <p:cNvGrpSpPr/>
          <p:nvPr/>
        </p:nvGrpSpPr>
        <p:grpSpPr>
          <a:xfrm>
            <a:off x="4667250" y="1428750"/>
            <a:ext cx="6762900" cy="1428900"/>
            <a:chOff x="4667250" y="1428750"/>
            <a:chExt cx="6762900" cy="1428900"/>
          </a:xfrm>
        </p:grpSpPr>
        <p:sp>
          <p:nvSpPr>
            <p:cNvPr id="179" name="Google Shape;179;p5"/>
            <p:cNvSpPr/>
            <p:nvPr/>
          </p:nvSpPr>
          <p:spPr>
            <a:xfrm>
              <a:off x="4667250" y="1428750"/>
              <a:ext cx="6762900" cy="1428900"/>
            </a:xfrm>
            <a:prstGeom prst="roundRect">
              <a:avLst>
                <a:gd fmla="val 10666" name="adj"/>
              </a:avLst>
            </a:prstGeom>
            <a:solidFill>
              <a:srgbClr val="FFFFFF"/>
            </a:solidFill>
            <a:ln cap="flat" cmpd="sng" w="9525">
              <a:solidFill>
                <a:srgbClr val="E7E5E4"/>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80" name="Google Shape;180;p5"/>
            <p:cNvSpPr/>
            <p:nvPr/>
          </p:nvSpPr>
          <p:spPr>
            <a:xfrm>
              <a:off x="4667250" y="1428750"/>
              <a:ext cx="57300" cy="1428900"/>
            </a:xfrm>
            <a:prstGeom prst="roundRect">
              <a:avLst>
                <a:gd fmla="val 50000" name="adj"/>
              </a:avLst>
            </a:prstGeom>
            <a:solidFill>
              <a:srgbClr val="0F766E"/>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81" name="Google Shape;181;p5"/>
            <p:cNvSpPr txBox="1"/>
            <p:nvPr/>
          </p:nvSpPr>
          <p:spPr>
            <a:xfrm>
              <a:off x="4953000" y="1571625"/>
              <a:ext cx="6191400" cy="1143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1000">
                  <a:solidFill>
                    <a:srgbClr val="0F766E"/>
                  </a:solidFill>
                  <a:latin typeface="Poppins"/>
                  <a:ea typeface="Poppins"/>
                  <a:cs typeface="Poppins"/>
                  <a:sym typeface="Poppins"/>
                </a:rPr>
                <a:t>DESCRIPTION</a:t>
              </a:r>
              <a:endParaRPr b="1" sz="1000">
                <a:solidFill>
                  <a:srgbClr val="0F766E"/>
                </a:solidFill>
                <a:latin typeface="Poppins"/>
                <a:ea typeface="Poppins"/>
                <a:cs typeface="Poppins"/>
                <a:sym typeface="Poppins"/>
              </a:endParaRPr>
            </a:p>
            <a:p>
              <a:pPr indent="0" lvl="0" marL="0" rtl="0" algn="l">
                <a:spcBef>
                  <a:spcPts val="450"/>
                </a:spcBef>
                <a:spcAft>
                  <a:spcPts val="0"/>
                </a:spcAft>
                <a:buNone/>
              </a:pPr>
              <a:r>
                <a:rPr b="0" lang="en-US" sz="1100">
                  <a:solidFill>
                    <a:srgbClr val="44403C"/>
                  </a:solidFill>
                  <a:latin typeface="Poppins"/>
                  <a:ea typeface="Poppins"/>
                  <a:cs typeface="Poppins"/>
                  <a:sym typeface="Poppins"/>
                </a:rPr>
                <a:t>Campie is a 25-year-old student navigating life far from home. Her days begin with a comforting breakfast routine and a cup of coffee before a packed schedule of classes. In between, she connects with friends but often finds herself spending hours scrolling through social media until late at night.</a:t>
              </a:r>
              <a:endParaRPr b="0" sz="1100">
                <a:solidFill>
                  <a:srgbClr val="44403C"/>
                </a:solidFill>
                <a:latin typeface="Poppins"/>
                <a:ea typeface="Poppins"/>
                <a:cs typeface="Poppins"/>
                <a:sym typeface="Poppins"/>
              </a:endParaRPr>
            </a:p>
          </p:txBody>
        </p:sp>
      </p:grpSp>
      <p:grpSp>
        <p:nvGrpSpPr>
          <p:cNvPr id="182" name="Google Shape;182;p5"/>
          <p:cNvGrpSpPr/>
          <p:nvPr/>
        </p:nvGrpSpPr>
        <p:grpSpPr>
          <a:xfrm>
            <a:off x="4667250" y="3048000"/>
            <a:ext cx="6762900" cy="1428900"/>
            <a:chOff x="4667250" y="3048000"/>
            <a:chExt cx="6762900" cy="1428900"/>
          </a:xfrm>
        </p:grpSpPr>
        <p:sp>
          <p:nvSpPr>
            <p:cNvPr id="183" name="Google Shape;183;p5"/>
            <p:cNvSpPr/>
            <p:nvPr/>
          </p:nvSpPr>
          <p:spPr>
            <a:xfrm>
              <a:off x="4667250" y="3048000"/>
              <a:ext cx="6762900" cy="1428900"/>
            </a:xfrm>
            <a:prstGeom prst="roundRect">
              <a:avLst>
                <a:gd fmla="val 10666" name="adj"/>
              </a:avLst>
            </a:prstGeom>
            <a:solidFill>
              <a:srgbClr val="FFFFFF"/>
            </a:solidFill>
            <a:ln cap="flat" cmpd="sng" w="9525">
              <a:solidFill>
                <a:srgbClr val="E7E5E4"/>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84" name="Google Shape;184;p5"/>
            <p:cNvSpPr/>
            <p:nvPr/>
          </p:nvSpPr>
          <p:spPr>
            <a:xfrm>
              <a:off x="4667250" y="3048000"/>
              <a:ext cx="57300" cy="1428900"/>
            </a:xfrm>
            <a:prstGeom prst="roundRect">
              <a:avLst>
                <a:gd fmla="val 50000" name="adj"/>
              </a:avLst>
            </a:prstGeom>
            <a:solidFill>
              <a:srgbClr val="0F766E"/>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85" name="Google Shape;185;p5"/>
            <p:cNvSpPr txBox="1"/>
            <p:nvPr/>
          </p:nvSpPr>
          <p:spPr>
            <a:xfrm>
              <a:off x="4953000" y="3190875"/>
              <a:ext cx="6191400" cy="1143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1000">
                  <a:solidFill>
                    <a:srgbClr val="0F766E"/>
                  </a:solidFill>
                  <a:latin typeface="Poppins"/>
                  <a:ea typeface="Poppins"/>
                  <a:cs typeface="Poppins"/>
                  <a:sym typeface="Poppins"/>
                </a:rPr>
                <a:t>MOTIVATION</a:t>
              </a:r>
              <a:endParaRPr b="1" sz="1000">
                <a:solidFill>
                  <a:srgbClr val="0F766E"/>
                </a:solidFill>
                <a:latin typeface="Poppins"/>
                <a:ea typeface="Poppins"/>
                <a:cs typeface="Poppins"/>
                <a:sym typeface="Poppins"/>
              </a:endParaRPr>
            </a:p>
            <a:p>
              <a:pPr indent="0" lvl="0" marL="0" rtl="0" algn="l">
                <a:spcBef>
                  <a:spcPts val="450"/>
                </a:spcBef>
                <a:spcAft>
                  <a:spcPts val="0"/>
                </a:spcAft>
                <a:buNone/>
              </a:pPr>
              <a:r>
                <a:rPr b="0" lang="en-US" sz="1100">
                  <a:solidFill>
                    <a:srgbClr val="44403C"/>
                  </a:solidFill>
                  <a:latin typeface="Poppins"/>
                  <a:ea typeface="Poppins"/>
                  <a:cs typeface="Poppins"/>
                  <a:sym typeface="Poppins"/>
                </a:rPr>
                <a:t>Driven by immediate comfort, social interaction, and external deadlines. She wants to improve her habits for health and academics but often chooses present enjoyment. Her motivation spikes under deadline pressure but quickly fades once that pressure lifts.</a:t>
              </a:r>
              <a:endParaRPr b="0" sz="1100">
                <a:solidFill>
                  <a:srgbClr val="44403C"/>
                </a:solidFill>
                <a:latin typeface="Poppins"/>
                <a:ea typeface="Poppins"/>
                <a:cs typeface="Poppins"/>
                <a:sym typeface="Poppins"/>
              </a:endParaRPr>
            </a:p>
          </p:txBody>
        </p:sp>
      </p:grpSp>
      <p:grpSp>
        <p:nvGrpSpPr>
          <p:cNvPr id="186" name="Google Shape;186;p5"/>
          <p:cNvGrpSpPr/>
          <p:nvPr/>
        </p:nvGrpSpPr>
        <p:grpSpPr>
          <a:xfrm>
            <a:off x="4667250" y="4667250"/>
            <a:ext cx="6762900" cy="1524000"/>
            <a:chOff x="4667250" y="4667250"/>
            <a:chExt cx="6762900" cy="1524000"/>
          </a:xfrm>
        </p:grpSpPr>
        <p:sp>
          <p:nvSpPr>
            <p:cNvPr id="187" name="Google Shape;187;p5"/>
            <p:cNvSpPr/>
            <p:nvPr/>
          </p:nvSpPr>
          <p:spPr>
            <a:xfrm>
              <a:off x="4667250" y="4667250"/>
              <a:ext cx="6762900" cy="1524000"/>
            </a:xfrm>
            <a:prstGeom prst="roundRect">
              <a:avLst>
                <a:gd fmla="val 10000" name="adj"/>
              </a:avLst>
            </a:prstGeom>
            <a:solidFill>
              <a:srgbClr val="FFFFFF"/>
            </a:solidFill>
            <a:ln cap="flat" cmpd="sng" w="9525">
              <a:solidFill>
                <a:srgbClr val="E7E5E4"/>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88" name="Google Shape;188;p5"/>
            <p:cNvSpPr/>
            <p:nvPr/>
          </p:nvSpPr>
          <p:spPr>
            <a:xfrm>
              <a:off x="4667250" y="4667250"/>
              <a:ext cx="57300" cy="1524000"/>
            </a:xfrm>
            <a:prstGeom prst="roundRect">
              <a:avLst>
                <a:gd fmla="val 50000" name="adj"/>
              </a:avLst>
            </a:prstGeom>
            <a:solidFill>
              <a:srgbClr val="0F766E"/>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89" name="Google Shape;189;p5"/>
            <p:cNvSpPr txBox="1"/>
            <p:nvPr/>
          </p:nvSpPr>
          <p:spPr>
            <a:xfrm>
              <a:off x="4953000" y="4810125"/>
              <a:ext cx="6191400" cy="1238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1000">
                  <a:solidFill>
                    <a:srgbClr val="0F766E"/>
                  </a:solidFill>
                  <a:latin typeface="Poppins"/>
                  <a:ea typeface="Poppins"/>
                  <a:cs typeface="Poppins"/>
                  <a:sym typeface="Poppins"/>
                </a:rPr>
                <a:t>BEHAVIORAL PATTERNS</a:t>
              </a:r>
              <a:endParaRPr b="1" sz="1000">
                <a:solidFill>
                  <a:srgbClr val="0F766E"/>
                </a:solidFill>
                <a:latin typeface="Poppins"/>
                <a:ea typeface="Poppins"/>
                <a:cs typeface="Poppins"/>
                <a:sym typeface="Poppins"/>
              </a:endParaRPr>
            </a:p>
            <a:p>
              <a:pPr indent="0" lvl="0" marL="0" rtl="0" algn="l">
                <a:spcBef>
                  <a:spcPts val="450"/>
                </a:spcBef>
                <a:spcAft>
                  <a:spcPts val="0"/>
                </a:spcAft>
                <a:buNone/>
              </a:pPr>
              <a:r>
                <a:rPr b="0" lang="en-US" sz="1100">
                  <a:solidFill>
                    <a:srgbClr val="44403C"/>
                  </a:solidFill>
                  <a:latin typeface="Poppins"/>
                  <a:ea typeface="Poppins"/>
                  <a:cs typeface="Poppins"/>
                  <a:sym typeface="Poppins"/>
                </a:rPr>
                <a:t>Her day begins with intentional routines, but resolve fades as stress builds. Even though she feels guilt and worry about excessive scrolling and missed goals, she rarely takes decisive action unless prompted by looming deadlines or external support.</a:t>
              </a:r>
              <a:endParaRPr b="0" sz="1100">
                <a:solidFill>
                  <a:srgbClr val="44403C"/>
                </a:solidFill>
                <a:latin typeface="Poppins"/>
                <a:ea typeface="Poppins"/>
                <a:cs typeface="Poppins"/>
                <a:sym typeface="Poppins"/>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4" name="Shape 194"/>
        <p:cNvGrpSpPr/>
        <p:nvPr/>
      </p:nvGrpSpPr>
      <p:grpSpPr>
        <a:xfrm>
          <a:off x="0" y="0"/>
          <a:ext cx="0" cy="0"/>
          <a:chOff x="0" y="0"/>
          <a:chExt cx="0" cy="0"/>
        </a:xfrm>
      </p:grpSpPr>
      <p:sp>
        <p:nvSpPr>
          <p:cNvPr id="195" name="Google Shape;195;p6"/>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6" name="Google Shape;196;p6"/>
          <p:cNvSpPr/>
          <p:nvPr/>
        </p:nvSpPr>
        <p:spPr>
          <a:xfrm>
            <a:off x="305" y="0"/>
            <a:ext cx="12191695"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7" name="Google Shape;197;p6"/>
          <p:cNvSpPr txBox="1"/>
          <p:nvPr>
            <p:ph type="title"/>
          </p:nvPr>
        </p:nvSpPr>
        <p:spPr>
          <a:xfrm>
            <a:off x="804672" y="802955"/>
            <a:ext cx="4766330" cy="145405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3600"/>
              <a:buFont typeface="Play"/>
              <a:buNone/>
            </a:pPr>
            <a:r>
              <a:rPr lang="en-US" sz="3600">
                <a:solidFill>
                  <a:schemeClr val="dk2"/>
                </a:solidFill>
                <a:latin typeface="Play"/>
                <a:ea typeface="Play"/>
                <a:cs typeface="Play"/>
                <a:sym typeface="Play"/>
              </a:rPr>
              <a:t>Target Customers</a:t>
            </a:r>
            <a:endParaRPr/>
          </a:p>
        </p:txBody>
      </p:sp>
      <p:grpSp>
        <p:nvGrpSpPr>
          <p:cNvPr id="198" name="Google Shape;198;p6"/>
          <p:cNvGrpSpPr/>
          <p:nvPr/>
        </p:nvGrpSpPr>
        <p:grpSpPr>
          <a:xfrm>
            <a:off x="5818240" y="-16714"/>
            <a:ext cx="6373761" cy="6874714"/>
            <a:chOff x="5818240" y="-1"/>
            <a:chExt cx="6373761" cy="6874714"/>
          </a:xfrm>
        </p:grpSpPr>
        <p:sp>
          <p:nvSpPr>
            <p:cNvPr id="199" name="Google Shape;199;p6"/>
            <p:cNvSpPr/>
            <p:nvPr/>
          </p:nvSpPr>
          <p:spPr>
            <a:xfrm>
              <a:off x="5818240" y="-1"/>
              <a:ext cx="6373761" cy="6874714"/>
            </a:xfrm>
            <a:custGeom>
              <a:rect b="b" l="l" r="r" t="t"/>
              <a:pathLst>
                <a:path extrusionOk="0" h="6874714" w="6373761">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0">
                  <a:srgbClr val="FFFFFF">
                    <a:alpha val="10196"/>
                  </a:srgbClr>
                </a:gs>
                <a:gs pos="2000">
                  <a:srgbClr val="FFFFFF">
                    <a:alpha val="10196"/>
                  </a:srgbClr>
                </a:gs>
                <a:gs pos="16000">
                  <a:srgbClr val="4EA72E">
                    <a:alpha val="10196"/>
                  </a:srgbClr>
                </a:gs>
                <a:gs pos="85000">
                  <a:srgbClr val="156082">
                    <a:alpha val="10196"/>
                  </a:srgbClr>
                </a:gs>
                <a:gs pos="100000">
                  <a:srgbClr val="FFFFFF">
                    <a:alpha val="10196"/>
                  </a:srgbClr>
                </a:gs>
              </a:gsLst>
              <a:lin ang="12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0" name="Google Shape;200;p6"/>
            <p:cNvSpPr/>
            <p:nvPr/>
          </p:nvSpPr>
          <p:spPr>
            <a:xfrm>
              <a:off x="5865276" y="313387"/>
              <a:ext cx="6326724" cy="6561326"/>
            </a:xfrm>
            <a:custGeom>
              <a:rect b="b" l="l" r="r" t="t"/>
              <a:pathLst>
                <a:path extrusionOk="0" h="6561326" w="6326724">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0">
                  <a:srgbClr val="FFFFFF">
                    <a:alpha val="10196"/>
                  </a:srgbClr>
                </a:gs>
                <a:gs pos="2000">
                  <a:srgbClr val="FFFFFF">
                    <a:alpha val="10196"/>
                  </a:srgbClr>
                </a:gs>
                <a:gs pos="16000">
                  <a:srgbClr val="4EA72E">
                    <a:alpha val="10196"/>
                  </a:srgbClr>
                </a:gs>
                <a:gs pos="85000">
                  <a:srgbClr val="156082">
                    <a:alpha val="10196"/>
                  </a:srgbClr>
                </a:gs>
                <a:gs pos="100000">
                  <a:srgbClr val="FFFFFF">
                    <a:alpha val="10196"/>
                  </a:srgbClr>
                </a:gs>
              </a:gsLst>
              <a:lin ang="12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1" name="Google Shape;201;p6"/>
            <p:cNvSpPr/>
            <p:nvPr/>
          </p:nvSpPr>
          <p:spPr>
            <a:xfrm>
              <a:off x="5870322" y="353119"/>
              <a:ext cx="6321679" cy="6521594"/>
            </a:xfrm>
            <a:custGeom>
              <a:rect b="b" l="l" r="r" t="t"/>
              <a:pathLst>
                <a:path extrusionOk="0" h="6521594" w="6321679">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0">
                  <a:srgbClr val="FFFFFF">
                    <a:alpha val="10196"/>
                  </a:srgbClr>
                </a:gs>
                <a:gs pos="2000">
                  <a:srgbClr val="FFFFFF">
                    <a:alpha val="10196"/>
                  </a:srgbClr>
                </a:gs>
                <a:gs pos="16000">
                  <a:srgbClr val="4EA72E">
                    <a:alpha val="10196"/>
                  </a:srgbClr>
                </a:gs>
                <a:gs pos="85000">
                  <a:srgbClr val="156082">
                    <a:alpha val="10196"/>
                  </a:srgbClr>
                </a:gs>
                <a:gs pos="100000">
                  <a:srgbClr val="FFFFFF">
                    <a:alpha val="10196"/>
                  </a:srgbClr>
                </a:gs>
              </a:gsLst>
              <a:lin ang="12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2" name="Google Shape;202;p6"/>
            <p:cNvSpPr/>
            <p:nvPr/>
          </p:nvSpPr>
          <p:spPr>
            <a:xfrm>
              <a:off x="5870322" y="353119"/>
              <a:ext cx="6321679" cy="6521594"/>
            </a:xfrm>
            <a:custGeom>
              <a:rect b="b" l="l" r="r" t="t"/>
              <a:pathLst>
                <a:path extrusionOk="0" h="6521594" w="6321679">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0">
                  <a:srgbClr val="FFFFFF">
                    <a:alpha val="10196"/>
                  </a:srgbClr>
                </a:gs>
                <a:gs pos="2000">
                  <a:srgbClr val="FFFFFF">
                    <a:alpha val="10196"/>
                  </a:srgbClr>
                </a:gs>
                <a:gs pos="16000">
                  <a:srgbClr val="4EA72E">
                    <a:alpha val="10196"/>
                  </a:srgbClr>
                </a:gs>
                <a:gs pos="85000">
                  <a:srgbClr val="156082">
                    <a:alpha val="10196"/>
                  </a:srgbClr>
                </a:gs>
                <a:gs pos="100000">
                  <a:srgbClr val="FFFFFF">
                    <a:alpha val="10196"/>
                  </a:srgbClr>
                </a:gs>
              </a:gsLst>
              <a:lin ang="12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pic>
        <p:nvPicPr>
          <p:cNvPr descr="887,500+ Young People Stock Illustrations, Royalty-Free Vector Graphics &amp;  Clip Art - iStock | Group of young people, Young people having fun, Young  people working" id="203" name="Google Shape;203;p6"/>
          <p:cNvPicPr preferRelativeResize="0"/>
          <p:nvPr/>
        </p:nvPicPr>
        <p:blipFill rotWithShape="1">
          <a:blip r:embed="rId3">
            <a:alphaModFix/>
          </a:blip>
          <a:srcRect b="15158" l="7847" r="8647" t="15607"/>
          <a:stretch/>
        </p:blipFill>
        <p:spPr>
          <a:xfrm>
            <a:off x="7708392" y="2517040"/>
            <a:ext cx="4142232" cy="2747464"/>
          </a:xfrm>
          <a:prstGeom prst="rect">
            <a:avLst/>
          </a:prstGeom>
          <a:noFill/>
          <a:ln>
            <a:noFill/>
          </a:ln>
        </p:spPr>
      </p:pic>
      <p:sp>
        <p:nvSpPr>
          <p:cNvPr id="204" name="Google Shape;204;p6"/>
          <p:cNvSpPr txBox="1"/>
          <p:nvPr/>
        </p:nvSpPr>
        <p:spPr>
          <a:xfrm>
            <a:off x="702652" y="2517040"/>
            <a:ext cx="4243589" cy="3320668"/>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2200"/>
              <a:buFont typeface="Arial"/>
              <a:buChar char="•"/>
            </a:pPr>
            <a:r>
              <a:rPr lang="en-US" sz="2200">
                <a:solidFill>
                  <a:schemeClr val="dk1"/>
                </a:solidFill>
                <a:latin typeface="Arial"/>
                <a:ea typeface="Arial"/>
                <a:cs typeface="Arial"/>
                <a:sym typeface="Arial"/>
              </a:rPr>
              <a:t>Self-aware procrastinator and unorganized </a:t>
            </a:r>
            <a:r>
              <a:rPr b="1" i="1" lang="en-US" sz="2200">
                <a:solidFill>
                  <a:schemeClr val="dk1"/>
                </a:solidFill>
                <a:latin typeface="Arial"/>
                <a:ea typeface="Arial"/>
                <a:cs typeface="Arial"/>
                <a:sym typeface="Arial"/>
              </a:rPr>
              <a:t>students and young professionals</a:t>
            </a:r>
            <a:r>
              <a:rPr b="1" lang="en-US" sz="2200">
                <a:solidFill>
                  <a:schemeClr val="dk1"/>
                </a:solidFill>
                <a:latin typeface="Arial"/>
                <a:ea typeface="Arial"/>
                <a:cs typeface="Arial"/>
                <a:sym typeface="Arial"/>
              </a:rPr>
              <a:t>, </a:t>
            </a:r>
            <a:r>
              <a:rPr lang="en-US" sz="2200">
                <a:solidFill>
                  <a:schemeClr val="dk1"/>
                </a:solidFill>
                <a:latin typeface="Arial"/>
                <a:ea typeface="Arial"/>
                <a:cs typeface="Arial"/>
                <a:sym typeface="Arial"/>
              </a:rPr>
              <a:t>in the age range of </a:t>
            </a:r>
            <a:r>
              <a:rPr b="1" i="1" lang="en-US" sz="2200">
                <a:solidFill>
                  <a:schemeClr val="dk1"/>
                </a:solidFill>
                <a:latin typeface="Arial"/>
                <a:ea typeface="Arial"/>
                <a:cs typeface="Arial"/>
                <a:sym typeface="Arial"/>
              </a:rPr>
              <a:t>18-35 years</a:t>
            </a:r>
            <a:r>
              <a:rPr lang="en-US" sz="2200">
                <a:solidFill>
                  <a:schemeClr val="dk1"/>
                </a:solidFill>
                <a:latin typeface="Arial"/>
                <a:ea typeface="Arial"/>
                <a:cs typeface="Arial"/>
                <a:sym typeface="Arial"/>
              </a:rPr>
              <a:t>, who are </a:t>
            </a:r>
            <a:r>
              <a:rPr b="1" i="1" lang="en-US" sz="2200">
                <a:solidFill>
                  <a:schemeClr val="dk1"/>
                </a:solidFill>
                <a:latin typeface="Arial"/>
                <a:ea typeface="Arial"/>
                <a:cs typeface="Arial"/>
                <a:sym typeface="Arial"/>
              </a:rPr>
              <a:t>highly motivated but struggling</a:t>
            </a:r>
            <a:r>
              <a:rPr lang="en-US" sz="2200">
                <a:solidFill>
                  <a:schemeClr val="dk1"/>
                </a:solidFill>
                <a:latin typeface="Arial"/>
                <a:ea typeface="Arial"/>
                <a:cs typeface="Arial"/>
                <a:sym typeface="Arial"/>
              </a:rPr>
              <a:t> to change.</a:t>
            </a:r>
            <a:endParaRPr sz="2200">
              <a:solidFill>
                <a:schemeClr val="dk1"/>
              </a:solidFill>
              <a:latin typeface="Arial"/>
              <a:ea typeface="Arial"/>
              <a:cs typeface="Arial"/>
              <a:sym typeface="Arial"/>
            </a:endParaRPr>
          </a:p>
        </p:txBody>
      </p:sp>
      <p:sp>
        <p:nvSpPr>
          <p:cNvPr id="205" name="Google Shape;205;p6"/>
          <p:cNvSpPr txBox="1"/>
          <p:nvPr/>
        </p:nvSpPr>
        <p:spPr>
          <a:xfrm>
            <a:off x="10067866" y="6508847"/>
            <a:ext cx="2044200" cy="246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Arial"/>
                <a:ea typeface="Arial"/>
                <a:cs typeface="Arial"/>
                <a:sym typeface="Arial"/>
              </a:rPr>
              <a:t>*Illustration from Google images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0" name="Shape 210"/>
        <p:cNvGrpSpPr/>
        <p:nvPr/>
      </p:nvGrpSpPr>
      <p:grpSpPr>
        <a:xfrm>
          <a:off x="0" y="0"/>
          <a:ext cx="0" cy="0"/>
          <a:chOff x="0" y="0"/>
          <a:chExt cx="0" cy="0"/>
        </a:xfrm>
      </p:grpSpPr>
      <p:sp>
        <p:nvSpPr>
          <p:cNvPr id="211" name="Google Shape;211;p7"/>
          <p:cNvSpPr/>
          <p:nvPr/>
        </p:nvSpPr>
        <p:spPr>
          <a:xfrm>
            <a:off x="0" y="0"/>
            <a:ext cx="12191695"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2" name="Google Shape;212;p7"/>
          <p:cNvSpPr/>
          <p:nvPr/>
        </p:nvSpPr>
        <p:spPr>
          <a:xfrm>
            <a:off x="305" y="0"/>
            <a:ext cx="12191695"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3" name="Google Shape;213;p7"/>
          <p:cNvSpPr txBox="1"/>
          <p:nvPr>
            <p:ph type="title"/>
          </p:nvPr>
        </p:nvSpPr>
        <p:spPr>
          <a:xfrm>
            <a:off x="804672" y="4172810"/>
            <a:ext cx="10640754" cy="77584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4000"/>
              <a:buFont typeface="Play"/>
              <a:buNone/>
            </a:pPr>
            <a:r>
              <a:rPr lang="en-US" sz="4000">
                <a:solidFill>
                  <a:schemeClr val="dk2"/>
                </a:solidFill>
                <a:latin typeface="Play"/>
                <a:ea typeface="Play"/>
                <a:cs typeface="Play"/>
                <a:sym typeface="Play"/>
              </a:rPr>
              <a:t>Early Adopters</a:t>
            </a:r>
            <a:endParaRPr/>
          </a:p>
        </p:txBody>
      </p:sp>
      <p:sp>
        <p:nvSpPr>
          <p:cNvPr id="214" name="Google Shape;214;p7"/>
          <p:cNvSpPr txBox="1"/>
          <p:nvPr/>
        </p:nvSpPr>
        <p:spPr>
          <a:xfrm>
            <a:off x="804672" y="4980231"/>
            <a:ext cx="9163757" cy="450447"/>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lang="en-US" sz="2000">
                <a:solidFill>
                  <a:schemeClr val="dk2"/>
                </a:solidFill>
                <a:latin typeface="Arial"/>
                <a:ea typeface="Arial"/>
                <a:cs typeface="Arial"/>
                <a:sym typeface="Arial"/>
              </a:rPr>
              <a:t>Highly motivated tech-enthusiasts, students and young professionals. </a:t>
            </a:r>
            <a:endParaRPr sz="2000">
              <a:solidFill>
                <a:schemeClr val="dk2"/>
              </a:solidFill>
              <a:latin typeface="Arial"/>
              <a:ea typeface="Arial"/>
              <a:cs typeface="Arial"/>
              <a:sym typeface="Arial"/>
            </a:endParaRPr>
          </a:p>
        </p:txBody>
      </p:sp>
      <p:grpSp>
        <p:nvGrpSpPr>
          <p:cNvPr id="215" name="Google Shape;215;p7"/>
          <p:cNvGrpSpPr/>
          <p:nvPr/>
        </p:nvGrpSpPr>
        <p:grpSpPr>
          <a:xfrm flipH="1" rot="-5400000">
            <a:off x="-176402" y="170309"/>
            <a:ext cx="2514948" cy="2174333"/>
            <a:chOff x="-305" y="-4155"/>
            <a:chExt cx="2514948" cy="2174333"/>
          </a:xfrm>
        </p:grpSpPr>
        <p:sp>
          <p:nvSpPr>
            <p:cNvPr id="216" name="Google Shape;216;p7"/>
            <p:cNvSpPr/>
            <p:nvPr/>
          </p:nvSpPr>
          <p:spPr>
            <a:xfrm>
              <a:off x="-305" y="0"/>
              <a:ext cx="2514948" cy="2170178"/>
            </a:xfrm>
            <a:custGeom>
              <a:rect b="b" l="l" r="r" t="t"/>
              <a:pathLst>
                <a:path extrusionOk="0" h="2170178" w="251494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0">
                  <a:srgbClr val="FFFFFF">
                    <a:alpha val="10196"/>
                  </a:srgbClr>
                </a:gs>
                <a:gs pos="2000">
                  <a:srgbClr val="FFFFFF">
                    <a:alpha val="10196"/>
                  </a:srgbClr>
                </a:gs>
                <a:gs pos="16000">
                  <a:srgbClr val="4EA72E">
                    <a:alpha val="10196"/>
                  </a:srgbClr>
                </a:gs>
                <a:gs pos="85000">
                  <a:srgbClr val="156082">
                    <a:alpha val="10196"/>
                  </a:srgbClr>
                </a:gs>
                <a:gs pos="100000">
                  <a:srgbClr val="FFFFFF">
                    <a:alpha val="10196"/>
                  </a:srgbClr>
                </a:gs>
              </a:gsLst>
              <a:lin ang="12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7" name="Google Shape;217;p7"/>
            <p:cNvSpPr/>
            <p:nvPr/>
          </p:nvSpPr>
          <p:spPr>
            <a:xfrm>
              <a:off x="-305" y="-4155"/>
              <a:ext cx="2493062" cy="1947896"/>
            </a:xfrm>
            <a:custGeom>
              <a:rect b="b" l="l" r="r" t="t"/>
              <a:pathLst>
                <a:path extrusionOk="0" h="1947896" w="2493062">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0">
                  <a:srgbClr val="FFFFFF">
                    <a:alpha val="10196"/>
                  </a:srgbClr>
                </a:gs>
                <a:gs pos="2000">
                  <a:srgbClr val="FFFFFF">
                    <a:alpha val="10196"/>
                  </a:srgbClr>
                </a:gs>
                <a:gs pos="16000">
                  <a:srgbClr val="4EA72E">
                    <a:alpha val="10196"/>
                  </a:srgbClr>
                </a:gs>
                <a:gs pos="85000">
                  <a:srgbClr val="156082">
                    <a:alpha val="10196"/>
                  </a:srgbClr>
                </a:gs>
                <a:gs pos="100000">
                  <a:srgbClr val="FFFFFF">
                    <a:alpha val="10196"/>
                  </a:srgbClr>
                </a:gs>
              </a:gsLst>
              <a:lin ang="12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18" name="Google Shape;218;p7"/>
            <p:cNvSpPr/>
            <p:nvPr/>
          </p:nvSpPr>
          <p:spPr>
            <a:xfrm>
              <a:off x="-305" y="0"/>
              <a:ext cx="2501089" cy="1972702"/>
            </a:xfrm>
            <a:custGeom>
              <a:rect b="b" l="l" r="r" t="t"/>
              <a:pathLst>
                <a:path extrusionOk="0" h="1972702" w="2501089">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0">
                  <a:srgbClr val="FFFFFF">
                    <a:alpha val="10196"/>
                  </a:srgbClr>
                </a:gs>
                <a:gs pos="2000">
                  <a:srgbClr val="FFFFFF">
                    <a:alpha val="10196"/>
                  </a:srgbClr>
                </a:gs>
                <a:gs pos="16000">
                  <a:srgbClr val="4EA72E">
                    <a:alpha val="10196"/>
                  </a:srgbClr>
                </a:gs>
                <a:gs pos="85000">
                  <a:srgbClr val="156082">
                    <a:alpha val="10196"/>
                  </a:srgbClr>
                </a:gs>
                <a:gs pos="100000">
                  <a:srgbClr val="FFFFFF">
                    <a:alpha val="10196"/>
                  </a:srgbClr>
                </a:gs>
              </a:gsLst>
              <a:lin ang="12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800">
                <a:solidFill>
                  <a:schemeClr val="lt1"/>
                </a:solidFill>
                <a:latin typeface="Arial"/>
                <a:ea typeface="Arial"/>
                <a:cs typeface="Arial"/>
                <a:sym typeface="Arial"/>
              </a:endParaRPr>
            </a:p>
          </p:txBody>
        </p:sp>
        <p:sp>
          <p:nvSpPr>
            <p:cNvPr id="219" name="Google Shape;219;p7"/>
            <p:cNvSpPr/>
            <p:nvPr/>
          </p:nvSpPr>
          <p:spPr>
            <a:xfrm>
              <a:off x="305" y="1"/>
              <a:ext cx="2491105" cy="1943661"/>
            </a:xfrm>
            <a:custGeom>
              <a:rect b="b" l="l" r="r" t="t"/>
              <a:pathLst>
                <a:path extrusionOk="0" h="1943661" w="2491105">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0">
                  <a:srgbClr val="FFFFFF">
                    <a:alpha val="10196"/>
                  </a:srgbClr>
                </a:gs>
                <a:gs pos="2000">
                  <a:srgbClr val="FFFFFF">
                    <a:alpha val="10196"/>
                  </a:srgbClr>
                </a:gs>
                <a:gs pos="16000">
                  <a:srgbClr val="4EA72E">
                    <a:alpha val="10196"/>
                  </a:srgbClr>
                </a:gs>
                <a:gs pos="85000">
                  <a:srgbClr val="156082">
                    <a:alpha val="10196"/>
                  </a:srgbClr>
                </a:gs>
                <a:gs pos="100000">
                  <a:srgbClr val="FFFFFF">
                    <a:alpha val="10196"/>
                  </a:srgbClr>
                </a:gs>
              </a:gsLst>
              <a:lin ang="12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pic>
        <p:nvPicPr>
          <p:cNvPr id="220" name="Google Shape;220;p7"/>
          <p:cNvPicPr preferRelativeResize="0"/>
          <p:nvPr/>
        </p:nvPicPr>
        <p:blipFill rotWithShape="1">
          <a:blip r:embed="rId3">
            <a:alphaModFix/>
          </a:blip>
          <a:srcRect b="0" l="0" r="0" t="0"/>
          <a:stretch/>
        </p:blipFill>
        <p:spPr>
          <a:xfrm>
            <a:off x="2361181" y="445153"/>
            <a:ext cx="7469638" cy="3585427"/>
          </a:xfrm>
          <a:prstGeom prst="rect">
            <a:avLst/>
          </a:prstGeom>
          <a:noFill/>
          <a:ln>
            <a:noFill/>
          </a:ln>
        </p:spPr>
      </p:pic>
      <p:grpSp>
        <p:nvGrpSpPr>
          <p:cNvPr id="221" name="Google Shape;221;p7"/>
          <p:cNvGrpSpPr/>
          <p:nvPr/>
        </p:nvGrpSpPr>
        <p:grpSpPr>
          <a:xfrm rot="10800000">
            <a:off x="9130554" y="4560733"/>
            <a:ext cx="3061445" cy="2297266"/>
            <a:chOff x="-305" y="-1"/>
            <a:chExt cx="3832880" cy="2876136"/>
          </a:xfrm>
        </p:grpSpPr>
        <p:sp>
          <p:nvSpPr>
            <p:cNvPr id="222" name="Google Shape;222;p7"/>
            <p:cNvSpPr/>
            <p:nvPr/>
          </p:nvSpPr>
          <p:spPr>
            <a:xfrm>
              <a:off x="305" y="1"/>
              <a:ext cx="3815424" cy="2653659"/>
            </a:xfrm>
            <a:custGeom>
              <a:rect b="b" l="l" r="r" t="t"/>
              <a:pathLst>
                <a:path extrusionOk="0" h="2653659" w="3815424">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0">
                  <a:srgbClr val="FFFFFF">
                    <a:alpha val="10196"/>
                  </a:srgbClr>
                </a:gs>
                <a:gs pos="2000">
                  <a:srgbClr val="FFFFFF">
                    <a:alpha val="10196"/>
                  </a:srgbClr>
                </a:gs>
                <a:gs pos="16000">
                  <a:srgbClr val="4EA72E">
                    <a:alpha val="10196"/>
                  </a:srgbClr>
                </a:gs>
                <a:gs pos="85000">
                  <a:srgbClr val="156082">
                    <a:alpha val="10196"/>
                  </a:srgbClr>
                </a:gs>
                <a:gs pos="100000">
                  <a:srgbClr val="FFFFFF">
                    <a:alpha val="10196"/>
                  </a:srgbClr>
                </a:gs>
              </a:gsLst>
              <a:lin ang="12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3" name="Google Shape;223;p7"/>
            <p:cNvSpPr/>
            <p:nvPr/>
          </p:nvSpPr>
          <p:spPr>
            <a:xfrm>
              <a:off x="305" y="-1"/>
              <a:ext cx="3815424" cy="2653660"/>
            </a:xfrm>
            <a:custGeom>
              <a:rect b="b" l="l" r="r" t="t"/>
              <a:pathLst>
                <a:path extrusionOk="0" h="2653660" w="3815424">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0">
                  <a:srgbClr val="FFFFFF">
                    <a:alpha val="10196"/>
                  </a:srgbClr>
                </a:gs>
                <a:gs pos="2000">
                  <a:srgbClr val="FFFFFF">
                    <a:alpha val="10196"/>
                  </a:srgbClr>
                </a:gs>
                <a:gs pos="16000">
                  <a:srgbClr val="4EA72E">
                    <a:alpha val="10196"/>
                  </a:srgbClr>
                </a:gs>
                <a:gs pos="85000">
                  <a:srgbClr val="156082">
                    <a:alpha val="10196"/>
                  </a:srgbClr>
                </a:gs>
                <a:gs pos="100000">
                  <a:srgbClr val="FFFFFF">
                    <a:alpha val="10196"/>
                  </a:srgbClr>
                </a:gs>
              </a:gsLst>
              <a:lin ang="12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4" name="Google Shape;224;p7"/>
            <p:cNvSpPr/>
            <p:nvPr/>
          </p:nvSpPr>
          <p:spPr>
            <a:xfrm>
              <a:off x="-305" y="1"/>
              <a:ext cx="3815986" cy="2675935"/>
            </a:xfrm>
            <a:custGeom>
              <a:rect b="b" l="l" r="r" t="t"/>
              <a:pathLst>
                <a:path extrusionOk="0" h="2675935" w="3815986">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0">
                  <a:srgbClr val="FFFFFF">
                    <a:alpha val="10196"/>
                  </a:srgbClr>
                </a:gs>
                <a:gs pos="2000">
                  <a:srgbClr val="FFFFFF">
                    <a:alpha val="10196"/>
                  </a:srgbClr>
                </a:gs>
                <a:gs pos="16000">
                  <a:srgbClr val="4EA72E">
                    <a:alpha val="10196"/>
                  </a:srgbClr>
                </a:gs>
                <a:gs pos="85000">
                  <a:srgbClr val="156082">
                    <a:alpha val="10196"/>
                  </a:srgbClr>
                </a:gs>
                <a:gs pos="100000">
                  <a:srgbClr val="FFFFFF">
                    <a:alpha val="10196"/>
                  </a:srgbClr>
                </a:gs>
              </a:gsLst>
              <a:lin ang="12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25" name="Google Shape;225;p7"/>
            <p:cNvSpPr/>
            <p:nvPr/>
          </p:nvSpPr>
          <p:spPr>
            <a:xfrm>
              <a:off x="305" y="-1"/>
              <a:ext cx="3832270" cy="2876136"/>
            </a:xfrm>
            <a:custGeom>
              <a:rect b="b" l="l" r="r" t="t"/>
              <a:pathLst>
                <a:path extrusionOk="0" h="2876136" w="3832270">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0">
                  <a:srgbClr val="FFFFFF">
                    <a:alpha val="10196"/>
                  </a:srgbClr>
                </a:gs>
                <a:gs pos="2000">
                  <a:srgbClr val="FFFFFF">
                    <a:alpha val="10196"/>
                  </a:srgbClr>
                </a:gs>
                <a:gs pos="16000">
                  <a:srgbClr val="4EA72E">
                    <a:alpha val="10196"/>
                  </a:srgbClr>
                </a:gs>
                <a:gs pos="85000">
                  <a:srgbClr val="156082">
                    <a:alpha val="10196"/>
                  </a:srgbClr>
                </a:gs>
                <a:gs pos="100000">
                  <a:srgbClr val="FFFFFF">
                    <a:alpha val="10196"/>
                  </a:srgbClr>
                </a:gs>
              </a:gsLst>
              <a:lin ang="12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226" name="Google Shape;226;p7"/>
          <p:cNvSpPr txBox="1"/>
          <p:nvPr/>
        </p:nvSpPr>
        <p:spPr>
          <a:xfrm>
            <a:off x="10196623" y="6598822"/>
            <a:ext cx="1994889"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Arial"/>
                <a:ea typeface="Arial"/>
                <a:cs typeface="Arial"/>
                <a:sym typeface="Arial"/>
              </a:rPr>
              <a:t>*Illustration from Google images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30" name="Shape 230"/>
        <p:cNvGrpSpPr/>
        <p:nvPr/>
      </p:nvGrpSpPr>
      <p:grpSpPr>
        <a:xfrm>
          <a:off x="0" y="0"/>
          <a:ext cx="0" cy="0"/>
          <a:chOff x="0" y="0"/>
          <a:chExt cx="0" cy="0"/>
        </a:xfrm>
      </p:grpSpPr>
      <p:pic>
        <p:nvPicPr>
          <p:cNvPr id="231" name="Google Shape;231;p8"/>
          <p:cNvPicPr preferRelativeResize="0"/>
          <p:nvPr/>
        </p:nvPicPr>
        <p:blipFill rotWithShape="1">
          <a:blip r:embed="rId3">
            <a:alphaModFix/>
          </a:blip>
          <a:srcRect b="16106" l="29889" r="6360" t="20602"/>
          <a:stretch/>
        </p:blipFill>
        <p:spPr>
          <a:xfrm>
            <a:off x="194526" y="1453356"/>
            <a:ext cx="5591433" cy="2897780"/>
          </a:xfrm>
          <a:prstGeom prst="rect">
            <a:avLst/>
          </a:prstGeom>
          <a:noFill/>
          <a:ln>
            <a:noFill/>
          </a:ln>
        </p:spPr>
      </p:pic>
      <p:sp>
        <p:nvSpPr>
          <p:cNvPr id="232" name="Google Shape;232;p8"/>
          <p:cNvSpPr txBox="1"/>
          <p:nvPr>
            <p:ph type="title"/>
          </p:nvPr>
        </p:nvSpPr>
        <p:spPr>
          <a:xfrm>
            <a:off x="194526" y="194532"/>
            <a:ext cx="11820728" cy="620874"/>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Play"/>
              <a:buNone/>
            </a:pPr>
            <a:r>
              <a:rPr lang="en-US"/>
              <a:t>Solution Concept</a:t>
            </a:r>
            <a:endParaRPr/>
          </a:p>
        </p:txBody>
      </p:sp>
      <p:sp>
        <p:nvSpPr>
          <p:cNvPr id="233" name="Google Shape;233;p8"/>
          <p:cNvSpPr txBox="1"/>
          <p:nvPr/>
        </p:nvSpPr>
        <p:spPr>
          <a:xfrm>
            <a:off x="176746" y="1005937"/>
            <a:ext cx="3693505" cy="661207"/>
          </a:xfrm>
          <a:prstGeom prst="rect">
            <a:avLst/>
          </a:prstGeom>
          <a:noFill/>
          <a:ln>
            <a:noFill/>
          </a:ln>
        </p:spPr>
        <p:txBody>
          <a:bodyPr anchorCtr="0" anchor="ctr" bIns="45700" lIns="91425" spcFirstLastPara="1" rIns="91425" wrap="square" tIns="45700">
            <a:spAutoFit/>
          </a:bodyPr>
          <a:lstStyle/>
          <a:p>
            <a:pPr indent="0" lvl="0" marL="457200" marR="0" rtl="0" algn="l">
              <a:lnSpc>
                <a:spcPct val="150000"/>
              </a:lnSpc>
              <a:spcBef>
                <a:spcPts val="0"/>
              </a:spcBef>
              <a:spcAft>
                <a:spcPts val="0"/>
              </a:spcAft>
              <a:buClr>
                <a:srgbClr val="C00000"/>
              </a:buClr>
              <a:buSzPts val="2800"/>
              <a:buFont typeface="Times New Roman"/>
              <a:buNone/>
            </a:pPr>
            <a:r>
              <a:rPr lang="en-US" sz="2800">
                <a:solidFill>
                  <a:srgbClr val="C00000"/>
                </a:solidFill>
                <a:latin typeface="Times New Roman"/>
                <a:ea typeface="Times New Roman"/>
                <a:cs typeface="Times New Roman"/>
                <a:sym typeface="Times New Roman"/>
              </a:rPr>
              <a:t>Major Pain-points</a:t>
            </a:r>
            <a:endParaRPr sz="2800">
              <a:solidFill>
                <a:srgbClr val="C00000"/>
              </a:solidFill>
              <a:latin typeface="Times New Roman"/>
              <a:ea typeface="Times New Roman"/>
              <a:cs typeface="Times New Roman"/>
              <a:sym typeface="Times New Roman"/>
            </a:endParaRPr>
          </a:p>
        </p:txBody>
      </p:sp>
      <p:sp>
        <p:nvSpPr>
          <p:cNvPr id="234" name="Google Shape;234;p8"/>
          <p:cNvSpPr/>
          <p:nvPr/>
        </p:nvSpPr>
        <p:spPr>
          <a:xfrm>
            <a:off x="5893237" y="2272052"/>
            <a:ext cx="1025611" cy="630194"/>
          </a:xfrm>
          <a:prstGeom prst="stripedRightArrow">
            <a:avLst>
              <a:gd fmla="val 50000" name="adj1"/>
              <a:gd fmla="val 50000" name="adj2"/>
            </a:avLst>
          </a:prstGeom>
          <a:solidFill>
            <a:schemeClr val="lt2"/>
          </a:solidFill>
          <a:ln cap="flat" cmpd="sng" w="19050">
            <a:solidFill>
              <a:srgbClr val="082836"/>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235" name="Google Shape;235;p8"/>
          <p:cNvPicPr preferRelativeResize="0"/>
          <p:nvPr/>
        </p:nvPicPr>
        <p:blipFill rotWithShape="1">
          <a:blip r:embed="rId4">
            <a:alphaModFix/>
          </a:blip>
          <a:srcRect b="0" l="0" r="0" t="0"/>
          <a:stretch/>
        </p:blipFill>
        <p:spPr>
          <a:xfrm>
            <a:off x="7270468" y="1668077"/>
            <a:ext cx="4921532" cy="2468338"/>
          </a:xfrm>
          <a:prstGeom prst="rect">
            <a:avLst/>
          </a:prstGeom>
          <a:noFill/>
          <a:ln>
            <a:noFill/>
          </a:ln>
        </p:spPr>
      </p:pic>
      <p:sp>
        <p:nvSpPr>
          <p:cNvPr id="236" name="Google Shape;236;p8"/>
          <p:cNvSpPr txBox="1"/>
          <p:nvPr/>
        </p:nvSpPr>
        <p:spPr>
          <a:xfrm>
            <a:off x="7093720" y="940425"/>
            <a:ext cx="4921533" cy="661207"/>
          </a:xfrm>
          <a:prstGeom prst="rect">
            <a:avLst/>
          </a:prstGeom>
          <a:noFill/>
          <a:ln>
            <a:noFill/>
          </a:ln>
        </p:spPr>
        <p:txBody>
          <a:bodyPr anchorCtr="0" anchor="t" bIns="45700" lIns="91425" spcFirstLastPara="1" rIns="91425" wrap="square" tIns="45700">
            <a:spAutoFit/>
          </a:bodyPr>
          <a:lstStyle/>
          <a:p>
            <a:pPr indent="0" lvl="0" marL="457200" marR="0" rtl="0" algn="l">
              <a:lnSpc>
                <a:spcPct val="150000"/>
              </a:lnSpc>
              <a:spcBef>
                <a:spcPts val="0"/>
              </a:spcBef>
              <a:spcAft>
                <a:spcPts val="0"/>
              </a:spcAft>
              <a:buClr>
                <a:srgbClr val="3A7D22"/>
              </a:buClr>
              <a:buSzPts val="2800"/>
              <a:buFont typeface="Times New Roman"/>
              <a:buNone/>
            </a:pPr>
            <a:r>
              <a:rPr lang="en-US" sz="2800">
                <a:solidFill>
                  <a:srgbClr val="3A7D22"/>
                </a:solidFill>
                <a:latin typeface="Times New Roman"/>
                <a:ea typeface="Times New Roman"/>
                <a:cs typeface="Times New Roman"/>
                <a:sym typeface="Times New Roman"/>
              </a:rPr>
              <a:t>Changing them to plus-points</a:t>
            </a:r>
            <a:endParaRPr sz="2800">
              <a:solidFill>
                <a:srgbClr val="3A7D22"/>
              </a:solidFill>
              <a:latin typeface="Times New Roman"/>
              <a:ea typeface="Times New Roman"/>
              <a:cs typeface="Times New Roman"/>
              <a:sym typeface="Times New Roman"/>
            </a:endParaRPr>
          </a:p>
        </p:txBody>
      </p:sp>
      <p:pic>
        <p:nvPicPr>
          <p:cNvPr descr="A yellow sign with arrows and words&#10;&#10;AI-generated content may be incorrect." id="237" name="Google Shape;237;p8"/>
          <p:cNvPicPr preferRelativeResize="0"/>
          <p:nvPr/>
        </p:nvPicPr>
        <p:blipFill rotWithShape="1">
          <a:blip r:embed="rId5">
            <a:alphaModFix/>
          </a:blip>
          <a:srcRect b="0" l="0" r="0" t="0"/>
          <a:stretch/>
        </p:blipFill>
        <p:spPr>
          <a:xfrm>
            <a:off x="4515915" y="3180090"/>
            <a:ext cx="3617992" cy="3617992"/>
          </a:xfrm>
          <a:prstGeom prst="rect">
            <a:avLst/>
          </a:prstGeom>
          <a:solidFill>
            <a:schemeClr val="lt1"/>
          </a:solidFill>
          <a:ln>
            <a:noFill/>
          </a:ln>
        </p:spPr>
      </p:pic>
      <p:cxnSp>
        <p:nvCxnSpPr>
          <p:cNvPr id="238" name="Google Shape;238;p8"/>
          <p:cNvCxnSpPr/>
          <p:nvPr/>
        </p:nvCxnSpPr>
        <p:spPr>
          <a:xfrm>
            <a:off x="4256314" y="4136415"/>
            <a:ext cx="4659086" cy="2661667"/>
          </a:xfrm>
          <a:prstGeom prst="straightConnector1">
            <a:avLst/>
          </a:prstGeom>
          <a:noFill/>
          <a:ln cap="flat" cmpd="sng" w="9525">
            <a:solidFill>
              <a:srgbClr val="C00000"/>
            </a:solidFill>
            <a:prstDash val="dash"/>
            <a:miter lim="8000"/>
            <a:headEnd len="sm" w="sm" type="none"/>
            <a:tailEnd len="sm" w="sm" type="none"/>
          </a:ln>
        </p:spPr>
      </p:cxnSp>
      <p:cxnSp>
        <p:nvCxnSpPr>
          <p:cNvPr id="239" name="Google Shape;239;p8"/>
          <p:cNvCxnSpPr/>
          <p:nvPr/>
        </p:nvCxnSpPr>
        <p:spPr>
          <a:xfrm flipH="1" rot="10800000">
            <a:off x="4028025" y="4351136"/>
            <a:ext cx="5105089" cy="2029603"/>
          </a:xfrm>
          <a:prstGeom prst="straightConnector1">
            <a:avLst/>
          </a:prstGeom>
          <a:noFill/>
          <a:ln cap="flat" cmpd="sng" w="9525">
            <a:solidFill>
              <a:srgbClr val="C00000"/>
            </a:solidFill>
            <a:prstDash val="dash"/>
            <a:miter lim="8000"/>
            <a:headEnd len="sm" w="sm" type="none"/>
            <a:tailEnd len="sm" w="sm" type="none"/>
          </a:ln>
        </p:spPr>
      </p:cxnSp>
      <p:sp>
        <p:nvSpPr>
          <p:cNvPr id="240" name="Google Shape;240;p8"/>
          <p:cNvSpPr/>
          <p:nvPr/>
        </p:nvSpPr>
        <p:spPr>
          <a:xfrm>
            <a:off x="8393508" y="4670110"/>
            <a:ext cx="2427514" cy="1391653"/>
          </a:xfrm>
          <a:prstGeom prst="cloudCallout">
            <a:avLst>
              <a:gd fmla="val -20833" name="adj1"/>
              <a:gd fmla="val 62500" name="adj2"/>
            </a:avLst>
          </a:prstGeom>
          <a:solidFill>
            <a:srgbClr val="D9E5F8"/>
          </a:solidFill>
          <a:ln cap="flat" cmpd="sng" w="19050">
            <a:solidFill>
              <a:srgbClr val="C0E4F5"/>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000000"/>
                </a:solidFill>
                <a:latin typeface="Arial"/>
                <a:ea typeface="Arial"/>
                <a:cs typeface="Arial"/>
                <a:sym typeface="Arial"/>
              </a:rPr>
              <a:t>Break the cycle!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descr="A hand holding a phone and a tablet&#10;&#10;AI-generated content may be incorrect." id="246" name="Google Shape;246;p9"/>
          <p:cNvPicPr preferRelativeResize="0"/>
          <p:nvPr/>
        </p:nvPicPr>
        <p:blipFill rotWithShape="1">
          <a:blip r:embed="rId3">
            <a:alphaModFix/>
          </a:blip>
          <a:srcRect b="26071" l="0" r="-2" t="0"/>
          <a:stretch/>
        </p:blipFill>
        <p:spPr>
          <a:xfrm>
            <a:off x="2915455" y="10"/>
            <a:ext cx="9276545" cy="6857990"/>
          </a:xfrm>
          <a:custGeom>
            <a:rect b="b" l="l" r="r" t="t"/>
            <a:pathLst>
              <a:path extrusionOk="0" h="6871647" w="9276545">
                <a:moveTo>
                  <a:pt x="9276545" y="0"/>
                </a:moveTo>
                <a:lnTo>
                  <a:pt x="9276545" y="6858000"/>
                </a:lnTo>
                <a:lnTo>
                  <a:pt x="1546051" y="6871647"/>
                </a:lnTo>
                <a:lnTo>
                  <a:pt x="1535751" y="6828910"/>
                </a:lnTo>
                <a:cubicBezTo>
                  <a:pt x="1530460" y="6775140"/>
                  <a:pt x="1515370" y="6618042"/>
                  <a:pt x="1514301" y="6549029"/>
                </a:cubicBezTo>
                <a:cubicBezTo>
                  <a:pt x="1518045" y="6491396"/>
                  <a:pt x="1528503" y="6450608"/>
                  <a:pt x="1529339" y="6414828"/>
                </a:cubicBezTo>
                <a:cubicBezTo>
                  <a:pt x="1525062" y="6359280"/>
                  <a:pt x="1502062" y="6307149"/>
                  <a:pt x="1493941" y="6268848"/>
                </a:cubicBezTo>
                <a:cubicBezTo>
                  <a:pt x="1502669" y="6254191"/>
                  <a:pt x="1469920" y="6200171"/>
                  <a:pt x="1480613" y="6185025"/>
                </a:cubicBezTo>
                <a:cubicBezTo>
                  <a:pt x="1481020" y="6164522"/>
                  <a:pt x="1458164" y="6060790"/>
                  <a:pt x="1443364" y="6018360"/>
                </a:cubicBezTo>
                <a:cubicBezTo>
                  <a:pt x="1426694" y="5970758"/>
                  <a:pt x="1390307" y="5920074"/>
                  <a:pt x="1380584" y="5899407"/>
                </a:cubicBezTo>
                <a:cubicBezTo>
                  <a:pt x="1370860" y="5878740"/>
                  <a:pt x="1392244" y="5920877"/>
                  <a:pt x="1385023" y="5894356"/>
                </a:cubicBezTo>
                <a:cubicBezTo>
                  <a:pt x="1377800" y="5867835"/>
                  <a:pt x="1345702" y="5770498"/>
                  <a:pt x="1337254" y="5740279"/>
                </a:cubicBezTo>
                <a:cubicBezTo>
                  <a:pt x="1353956" y="5738860"/>
                  <a:pt x="1323673" y="5722040"/>
                  <a:pt x="1334321" y="5713042"/>
                </a:cubicBezTo>
                <a:cubicBezTo>
                  <a:pt x="1343675" y="5706701"/>
                  <a:pt x="1336672" y="5700118"/>
                  <a:pt x="1335877" y="5692870"/>
                </a:cubicBezTo>
                <a:cubicBezTo>
                  <a:pt x="1343201" y="5683812"/>
                  <a:pt x="1329617" y="5652064"/>
                  <a:pt x="1319978" y="5643427"/>
                </a:cubicBezTo>
                <a:cubicBezTo>
                  <a:pt x="1286551" y="5622177"/>
                  <a:pt x="1310947" y="5579803"/>
                  <a:pt x="1285321" y="5562271"/>
                </a:cubicBezTo>
                <a:cubicBezTo>
                  <a:pt x="1281540" y="5556238"/>
                  <a:pt x="1279983" y="5550455"/>
                  <a:pt x="1279815" y="5544867"/>
                </a:cubicBezTo>
                <a:lnTo>
                  <a:pt x="1282507" y="5529404"/>
                </a:lnTo>
                <a:lnTo>
                  <a:pt x="1289604" y="5525378"/>
                </a:lnTo>
                <a:lnTo>
                  <a:pt x="1287766" y="5515726"/>
                </a:lnTo>
                <a:lnTo>
                  <a:pt x="1288829" y="5513051"/>
                </a:lnTo>
                <a:cubicBezTo>
                  <a:pt x="1290896" y="5507946"/>
                  <a:pt x="1292688" y="5502897"/>
                  <a:pt x="1293373" y="5497833"/>
                </a:cubicBezTo>
                <a:cubicBezTo>
                  <a:pt x="1288690" y="5483829"/>
                  <a:pt x="1272696" y="5459278"/>
                  <a:pt x="1260736" y="5429027"/>
                </a:cubicBezTo>
                <a:cubicBezTo>
                  <a:pt x="1238579" y="5396416"/>
                  <a:pt x="1238884" y="5351600"/>
                  <a:pt x="1221610" y="5316328"/>
                </a:cubicBezTo>
                <a:lnTo>
                  <a:pt x="1216099" y="5309330"/>
                </a:lnTo>
                <a:lnTo>
                  <a:pt x="1217278" y="5279477"/>
                </a:lnTo>
                <a:cubicBezTo>
                  <a:pt x="1221588" y="5274318"/>
                  <a:pt x="1222716" y="5266940"/>
                  <a:pt x="1218469" y="5260597"/>
                </a:cubicBezTo>
                <a:lnTo>
                  <a:pt x="1206220" y="5152555"/>
                </a:lnTo>
                <a:cubicBezTo>
                  <a:pt x="1205294" y="5116878"/>
                  <a:pt x="1196908" y="5101727"/>
                  <a:pt x="1212921" y="5046536"/>
                </a:cubicBezTo>
                <a:cubicBezTo>
                  <a:pt x="1234138" y="4987918"/>
                  <a:pt x="1204801" y="4903116"/>
                  <a:pt x="1212183" y="4837345"/>
                </a:cubicBezTo>
                <a:cubicBezTo>
                  <a:pt x="1183151" y="4802424"/>
                  <a:pt x="1209228" y="4821062"/>
                  <a:pt x="1202048" y="4784195"/>
                </a:cubicBezTo>
                <a:cubicBezTo>
                  <a:pt x="1202483" y="4760878"/>
                  <a:pt x="1202919" y="4737561"/>
                  <a:pt x="1203354" y="4714245"/>
                </a:cubicBezTo>
                <a:lnTo>
                  <a:pt x="1201502" y="4700836"/>
                </a:lnTo>
                <a:lnTo>
                  <a:pt x="1194919" y="4697224"/>
                </a:lnTo>
                <a:lnTo>
                  <a:pt x="1187792" y="4677162"/>
                </a:lnTo>
                <a:cubicBezTo>
                  <a:pt x="1186060" y="4669625"/>
                  <a:pt x="1185291" y="4661478"/>
                  <a:pt x="1186080" y="4652429"/>
                </a:cubicBezTo>
                <a:cubicBezTo>
                  <a:pt x="1199189" y="4622456"/>
                  <a:pt x="1167081" y="4571771"/>
                  <a:pt x="1184722" y="4534840"/>
                </a:cubicBezTo>
                <a:cubicBezTo>
                  <a:pt x="1182407" y="4499077"/>
                  <a:pt x="1175424" y="4460227"/>
                  <a:pt x="1172188" y="4437851"/>
                </a:cubicBezTo>
                <a:cubicBezTo>
                  <a:pt x="1161331" y="4428466"/>
                  <a:pt x="1178123" y="4398274"/>
                  <a:pt x="1165306" y="4400581"/>
                </a:cubicBezTo>
                <a:cubicBezTo>
                  <a:pt x="1171061" y="4389819"/>
                  <a:pt x="1173552" y="4346771"/>
                  <a:pt x="1168602" y="4335651"/>
                </a:cubicBezTo>
                <a:lnTo>
                  <a:pt x="1178384" y="4280215"/>
                </a:lnTo>
                <a:lnTo>
                  <a:pt x="1177294" y="4274660"/>
                </a:lnTo>
                <a:cubicBezTo>
                  <a:pt x="1177138" y="4268882"/>
                  <a:pt x="1177520" y="4251103"/>
                  <a:pt x="1177448" y="4245552"/>
                </a:cubicBezTo>
                <a:cubicBezTo>
                  <a:pt x="1177252" y="4244155"/>
                  <a:pt x="1177058" y="4242757"/>
                  <a:pt x="1176863" y="4241361"/>
                </a:cubicBezTo>
                <a:lnTo>
                  <a:pt x="1162386" y="4207167"/>
                </a:lnTo>
                <a:cubicBezTo>
                  <a:pt x="1162950" y="4202536"/>
                  <a:pt x="1174655" y="4199565"/>
                  <a:pt x="1174343" y="4192380"/>
                </a:cubicBezTo>
                <a:lnTo>
                  <a:pt x="1160516" y="4164062"/>
                </a:lnTo>
                <a:lnTo>
                  <a:pt x="1161365" y="4158623"/>
                </a:lnTo>
                <a:lnTo>
                  <a:pt x="1144878" y="4076261"/>
                </a:lnTo>
                <a:lnTo>
                  <a:pt x="1123687" y="4005692"/>
                </a:lnTo>
                <a:lnTo>
                  <a:pt x="1096720" y="3754257"/>
                </a:lnTo>
                <a:cubicBezTo>
                  <a:pt x="1083618" y="3639924"/>
                  <a:pt x="1064313" y="3636659"/>
                  <a:pt x="1047682" y="3517638"/>
                </a:cubicBezTo>
                <a:cubicBezTo>
                  <a:pt x="1048550" y="3477187"/>
                  <a:pt x="1049418" y="3436735"/>
                  <a:pt x="1050285" y="3396284"/>
                </a:cubicBezTo>
                <a:lnTo>
                  <a:pt x="1030166" y="3320814"/>
                </a:lnTo>
                <a:lnTo>
                  <a:pt x="1034128" y="3260443"/>
                </a:lnTo>
                <a:lnTo>
                  <a:pt x="1007751" y="3198916"/>
                </a:lnTo>
                <a:cubicBezTo>
                  <a:pt x="1003323" y="3193074"/>
                  <a:pt x="1001150" y="3187393"/>
                  <a:pt x="1000384" y="3181839"/>
                </a:cubicBezTo>
                <a:cubicBezTo>
                  <a:pt x="1000734" y="3176675"/>
                  <a:pt x="1001085" y="3171511"/>
                  <a:pt x="1001435" y="3166346"/>
                </a:cubicBezTo>
                <a:lnTo>
                  <a:pt x="968918" y="3112638"/>
                </a:lnTo>
                <a:cubicBezTo>
                  <a:pt x="957125" y="3092489"/>
                  <a:pt x="955617" y="3065232"/>
                  <a:pt x="934483" y="3031628"/>
                </a:cubicBezTo>
                <a:cubicBezTo>
                  <a:pt x="914631" y="2997037"/>
                  <a:pt x="908933" y="3005661"/>
                  <a:pt x="879229" y="2948196"/>
                </a:cubicBezTo>
                <a:cubicBezTo>
                  <a:pt x="850845" y="2897154"/>
                  <a:pt x="820829" y="2806798"/>
                  <a:pt x="798666" y="2761198"/>
                </a:cubicBezTo>
                <a:cubicBezTo>
                  <a:pt x="773970" y="2714562"/>
                  <a:pt x="758278" y="2715446"/>
                  <a:pt x="746962" y="2694939"/>
                </a:cubicBezTo>
                <a:lnTo>
                  <a:pt x="712796" y="2614779"/>
                </a:lnTo>
                <a:lnTo>
                  <a:pt x="697701" y="2600020"/>
                </a:lnTo>
                <a:cubicBezTo>
                  <a:pt x="697743" y="2598787"/>
                  <a:pt x="697784" y="2597555"/>
                  <a:pt x="697823" y="2596321"/>
                </a:cubicBezTo>
                <a:lnTo>
                  <a:pt x="679645" y="2572602"/>
                </a:lnTo>
                <a:lnTo>
                  <a:pt x="680789" y="2571831"/>
                </a:lnTo>
                <a:cubicBezTo>
                  <a:pt x="682946" y="2569560"/>
                  <a:pt x="683757" y="2566863"/>
                  <a:pt x="681771" y="2563200"/>
                </a:cubicBezTo>
                <a:cubicBezTo>
                  <a:pt x="705290" y="2562299"/>
                  <a:pt x="688388" y="2558438"/>
                  <a:pt x="680456" y="2547723"/>
                </a:cubicBezTo>
                <a:cubicBezTo>
                  <a:pt x="679482" y="2534148"/>
                  <a:pt x="677183" y="2493617"/>
                  <a:pt x="675922" y="2481749"/>
                </a:cubicBezTo>
                <a:lnTo>
                  <a:pt x="672894" y="2476509"/>
                </a:lnTo>
                <a:lnTo>
                  <a:pt x="673143" y="2476297"/>
                </a:lnTo>
                <a:cubicBezTo>
                  <a:pt x="673152" y="2474932"/>
                  <a:pt x="672405" y="2473126"/>
                  <a:pt x="670567" y="2470561"/>
                </a:cubicBezTo>
                <a:lnTo>
                  <a:pt x="667369" y="2466951"/>
                </a:lnTo>
                <a:lnTo>
                  <a:pt x="661495" y="2456785"/>
                </a:lnTo>
                <a:cubicBezTo>
                  <a:pt x="661510" y="2455387"/>
                  <a:pt x="661525" y="2453987"/>
                  <a:pt x="661540" y="2452588"/>
                </a:cubicBezTo>
                <a:lnTo>
                  <a:pt x="664540" y="2449913"/>
                </a:lnTo>
                <a:lnTo>
                  <a:pt x="663581" y="2449129"/>
                </a:lnTo>
                <a:cubicBezTo>
                  <a:pt x="653014" y="2444453"/>
                  <a:pt x="642406" y="2445872"/>
                  <a:pt x="663129" y="2426579"/>
                </a:cubicBezTo>
                <a:cubicBezTo>
                  <a:pt x="643271" y="2414167"/>
                  <a:pt x="657229" y="2404769"/>
                  <a:pt x="650205" y="2379928"/>
                </a:cubicBezTo>
                <a:cubicBezTo>
                  <a:pt x="634911" y="2374359"/>
                  <a:pt x="634260" y="2365346"/>
                  <a:pt x="638008" y="2354824"/>
                </a:cubicBezTo>
                <a:cubicBezTo>
                  <a:pt x="621083" y="2334576"/>
                  <a:pt x="620949" y="2310146"/>
                  <a:pt x="609851" y="2284299"/>
                </a:cubicBezTo>
                <a:lnTo>
                  <a:pt x="585585" y="2155739"/>
                </a:lnTo>
                <a:lnTo>
                  <a:pt x="581391" y="2152892"/>
                </a:lnTo>
                <a:cubicBezTo>
                  <a:pt x="578821" y="2150768"/>
                  <a:pt x="577525" y="2149149"/>
                  <a:pt x="577083" y="2147807"/>
                </a:cubicBezTo>
                <a:lnTo>
                  <a:pt x="577251" y="2147544"/>
                </a:lnTo>
                <a:lnTo>
                  <a:pt x="546845" y="2085601"/>
                </a:lnTo>
                <a:cubicBezTo>
                  <a:pt x="538270" y="2073917"/>
                  <a:pt x="486356" y="1955894"/>
                  <a:pt x="470837" y="1931362"/>
                </a:cubicBezTo>
                <a:lnTo>
                  <a:pt x="428154" y="1657167"/>
                </a:lnTo>
                <a:lnTo>
                  <a:pt x="392797" y="1510175"/>
                </a:lnTo>
                <a:cubicBezTo>
                  <a:pt x="380165" y="1504446"/>
                  <a:pt x="369910" y="1451095"/>
                  <a:pt x="372847" y="1440507"/>
                </a:cubicBezTo>
                <a:cubicBezTo>
                  <a:pt x="369015" y="1433783"/>
                  <a:pt x="338503" y="1376212"/>
                  <a:pt x="344479" y="1367690"/>
                </a:cubicBezTo>
                <a:cubicBezTo>
                  <a:pt x="332264" y="1342150"/>
                  <a:pt x="321736" y="1310521"/>
                  <a:pt x="299558" y="1287266"/>
                </a:cubicBezTo>
                <a:cubicBezTo>
                  <a:pt x="277380" y="1264010"/>
                  <a:pt x="259203" y="1269909"/>
                  <a:pt x="243216" y="1249403"/>
                </a:cubicBezTo>
                <a:cubicBezTo>
                  <a:pt x="227230" y="1228898"/>
                  <a:pt x="218454" y="1166841"/>
                  <a:pt x="203639" y="1164232"/>
                </a:cubicBezTo>
                <a:cubicBezTo>
                  <a:pt x="192352" y="1144923"/>
                  <a:pt x="198158" y="1133798"/>
                  <a:pt x="169195" y="1087898"/>
                </a:cubicBezTo>
                <a:cubicBezTo>
                  <a:pt x="139228" y="1002950"/>
                  <a:pt x="140891" y="969630"/>
                  <a:pt x="98775" y="910071"/>
                </a:cubicBezTo>
                <a:cubicBezTo>
                  <a:pt x="45025" y="831068"/>
                  <a:pt x="34038" y="817468"/>
                  <a:pt x="43820" y="712632"/>
                </a:cubicBezTo>
                <a:cubicBezTo>
                  <a:pt x="34816" y="659496"/>
                  <a:pt x="43273" y="613587"/>
                  <a:pt x="44748" y="591246"/>
                </a:cubicBezTo>
                <a:lnTo>
                  <a:pt x="36767" y="546725"/>
                </a:lnTo>
                <a:cubicBezTo>
                  <a:pt x="36093" y="528360"/>
                  <a:pt x="35418" y="509996"/>
                  <a:pt x="34744" y="491632"/>
                </a:cubicBezTo>
                <a:cubicBezTo>
                  <a:pt x="34670" y="458441"/>
                  <a:pt x="29296" y="473054"/>
                  <a:pt x="29222" y="439863"/>
                </a:cubicBezTo>
                <a:cubicBezTo>
                  <a:pt x="29152" y="439762"/>
                  <a:pt x="2578" y="397168"/>
                  <a:pt x="2507" y="397065"/>
                </a:cubicBezTo>
                <a:cubicBezTo>
                  <a:pt x="-7796" y="385479"/>
                  <a:pt x="17492" y="336832"/>
                  <a:pt x="9810" y="317232"/>
                </a:cubicBezTo>
                <a:lnTo>
                  <a:pt x="25323" y="268841"/>
                </a:lnTo>
                <a:cubicBezTo>
                  <a:pt x="20582" y="241406"/>
                  <a:pt x="55391" y="238509"/>
                  <a:pt x="50278" y="195107"/>
                </a:cubicBezTo>
                <a:cubicBezTo>
                  <a:pt x="49891" y="157638"/>
                  <a:pt x="41873" y="124837"/>
                  <a:pt x="47653" y="93413"/>
                </a:cubicBezTo>
                <a:cubicBezTo>
                  <a:pt x="41389" y="80245"/>
                  <a:pt x="38874" y="67990"/>
                  <a:pt x="48323" y="56668"/>
                </a:cubicBezTo>
                <a:cubicBezTo>
                  <a:pt x="46028" y="30349"/>
                  <a:pt x="37896" y="18658"/>
                  <a:pt x="38423" y="5323"/>
                </a:cubicBezTo>
                <a:lnTo>
                  <a:pt x="39875" y="1"/>
                </a:lnTo>
                <a:close/>
              </a:path>
            </a:pathLst>
          </a:custGeom>
          <a:noFill/>
          <a:ln>
            <a:noFill/>
          </a:ln>
        </p:spPr>
      </p:pic>
      <p:sp>
        <p:nvSpPr>
          <p:cNvPr id="247" name="Google Shape;247;p9"/>
          <p:cNvSpPr txBox="1"/>
          <p:nvPr>
            <p:ph type="title"/>
          </p:nvPr>
        </p:nvSpPr>
        <p:spPr>
          <a:xfrm>
            <a:off x="661916" y="2852381"/>
            <a:ext cx="3161940" cy="264024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262626"/>
              </a:buClr>
              <a:buSzPts val="3600"/>
              <a:buFont typeface="Play"/>
              <a:buNone/>
            </a:pPr>
            <a:r>
              <a:rPr lang="en-US" sz="3600">
                <a:solidFill>
                  <a:srgbClr val="262626"/>
                </a:solidFill>
              </a:rPr>
              <a:t>Introducing the Solution-</a:t>
            </a:r>
            <a:br>
              <a:rPr lang="en-US" sz="3600">
                <a:solidFill>
                  <a:srgbClr val="262626"/>
                </a:solidFill>
              </a:rPr>
            </a:br>
            <a:br>
              <a:rPr lang="en-US" sz="3600">
                <a:solidFill>
                  <a:srgbClr val="262626"/>
                </a:solidFill>
              </a:rPr>
            </a:br>
            <a:r>
              <a:rPr lang="en-US" sz="3600">
                <a:solidFill>
                  <a:srgbClr val="262626"/>
                </a:solidFill>
              </a:rPr>
              <a:t> “FlowHabit”</a:t>
            </a:r>
            <a:endParaRPr/>
          </a:p>
        </p:txBody>
      </p:sp>
      <p:sp>
        <p:nvSpPr>
          <p:cNvPr id="248" name="Google Shape;248;p9"/>
          <p:cNvSpPr txBox="1"/>
          <p:nvPr/>
        </p:nvSpPr>
        <p:spPr>
          <a:xfrm>
            <a:off x="661915" y="5676901"/>
            <a:ext cx="3306089" cy="665802"/>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None/>
            </a:pPr>
            <a:r>
              <a:rPr b="1" i="1" lang="en-US" sz="1600">
                <a:solidFill>
                  <a:srgbClr val="262626"/>
                </a:solidFill>
                <a:latin typeface="Arial"/>
                <a:ea typeface="Arial"/>
                <a:cs typeface="Arial"/>
                <a:sym typeface="Arial"/>
              </a:rPr>
              <a:t>Redefining the good-old calendar with the new-age digital features!  </a:t>
            </a:r>
            <a:endParaRPr/>
          </a:p>
        </p:txBody>
      </p:sp>
      <p:sp>
        <p:nvSpPr>
          <p:cNvPr id="249" name="Google Shape;249;p9"/>
          <p:cNvSpPr txBox="1"/>
          <p:nvPr/>
        </p:nvSpPr>
        <p:spPr>
          <a:xfrm>
            <a:off x="10888438" y="6611779"/>
            <a:ext cx="1303562"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Arial"/>
                <a:ea typeface="Arial"/>
                <a:cs typeface="Arial"/>
                <a:sym typeface="Arial"/>
              </a:rPr>
              <a:t>*AI generated image</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2025-12-02T16:14:02Z</dcterms:created>
  <dc:creator>Shahi, Shubhangi</dc:creator>
</cp:coreProperties>
</file>