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472" r:id="rId2"/>
    <p:sldId id="628" r:id="rId3"/>
    <p:sldId id="618" r:id="rId4"/>
    <p:sldId id="619" r:id="rId5"/>
    <p:sldId id="620" r:id="rId6"/>
    <p:sldId id="641" r:id="rId7"/>
    <p:sldId id="607" r:id="rId8"/>
    <p:sldId id="605" r:id="rId9"/>
    <p:sldId id="577" r:id="rId10"/>
    <p:sldId id="642" r:id="rId11"/>
    <p:sldId id="626" r:id="rId12"/>
    <p:sldId id="634" r:id="rId13"/>
    <p:sldId id="635" r:id="rId14"/>
    <p:sldId id="604" r:id="rId15"/>
    <p:sldId id="643" r:id="rId16"/>
    <p:sldId id="637" r:id="rId17"/>
    <p:sldId id="606" r:id="rId18"/>
    <p:sldId id="611" r:id="rId19"/>
    <p:sldId id="638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607" autoAdjust="0"/>
  </p:normalViewPr>
  <p:slideViewPr>
    <p:cSldViewPr snapToGrid="0" showGuides="1">
      <p:cViewPr varScale="1">
        <p:scale>
          <a:sx n="43" d="100"/>
          <a:sy n="43" d="100"/>
        </p:scale>
        <p:origin x="1025" y="17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2FC0B-421A-43C8-A720-DF0998EF10AA}" type="datetimeFigureOut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E24B6-FF26-45BE-BFCA-4C0301BD59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98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F9305-5152-4669-B6E9-A7FF45656CAB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R="35560" indent="269875" algn="just">
              <a:lnSpc>
                <a:spcPts val="1550"/>
              </a:lnSpc>
              <a:spcBef>
                <a:spcPts val="140"/>
              </a:spcBef>
              <a:spcAft>
                <a:spcPts val="140"/>
              </a:spcAft>
            </a:pPr>
            <a:r>
              <a:rPr lang="en-US" altLang="zh-TW" sz="1800">
                <a:effectLst/>
                <a:latin typeface="華康細圓體" panose="020F0309000000000000" pitchFamily="49" charset="-120"/>
                <a:ea typeface="華康細圓體" panose="020F03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zh-TW" sz="1800">
                <a:effectLst/>
                <a:latin typeface="華康細圓體" panose="020F0309000000000000" pitchFamily="49" charset="-120"/>
                <a:ea typeface="華康細圓體" panose="020F0309000000000000" pitchFamily="49" charset="-120"/>
                <a:cs typeface="Times New Roman" panose="02020603050405020304" pitchFamily="18" charset="0"/>
              </a:rPr>
              <a:t>本章與上章關聯，由模型得到建模順序後，利用工程圖找到要的草圖輪廓與尺寸，這才是最難的，要有識圖能力才可勝任，藉由</a:t>
            </a:r>
            <a:r>
              <a:rPr lang="en-US" altLang="zh-TW" sz="1800">
                <a:effectLst/>
                <a:latin typeface="華康細圓體" panose="020F0309000000000000" pitchFamily="49" charset="-120"/>
                <a:ea typeface="華康細圓體" panose="020F0309000000000000" pitchFamily="49" charset="-120"/>
                <a:cs typeface="Times New Roman" panose="02020603050405020304" pitchFamily="18" charset="0"/>
              </a:rPr>
              <a:t>PPT</a:t>
            </a:r>
            <a:r>
              <a:rPr lang="zh-TW" altLang="zh-TW" sz="1800">
                <a:effectLst/>
                <a:latin typeface="華康細圓體" panose="020F0309000000000000" pitchFamily="49" charset="-120"/>
                <a:ea typeface="華康細圓體" panose="020F0309000000000000" pitchFamily="49" charset="-120"/>
                <a:cs typeface="Times New Roman" panose="02020603050405020304" pitchFamily="18" charset="0"/>
              </a:rPr>
              <a:t>認識圖學知識，配合圖學課本學習更好。</a:t>
            </a:r>
          </a:p>
          <a:p>
            <a:pPr marR="35560" indent="269875" algn="just">
              <a:lnSpc>
                <a:spcPts val="1550"/>
              </a:lnSpc>
              <a:spcBef>
                <a:spcPts val="140"/>
              </a:spcBef>
              <a:spcAft>
                <a:spcPts val="140"/>
              </a:spcAft>
            </a:pPr>
            <a:r>
              <a:rPr lang="en-US" altLang="zh-TW" sz="1800">
                <a:effectLst/>
                <a:latin typeface="華康細圓體" panose="020F0309000000000000" pitchFamily="49" charset="-120"/>
                <a:ea typeface="華康細圓體" panose="020F03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zh-TW" sz="1800">
                <a:effectLst/>
                <a:latin typeface="華康細圓體" panose="020F0309000000000000" pitchFamily="49" charset="-120"/>
                <a:ea typeface="華康細圓體" panose="020F0309000000000000" pitchFamily="49" charset="-120"/>
                <a:cs typeface="Times New Roman" panose="02020603050405020304" pitchFamily="18" charset="0"/>
              </a:rPr>
              <a:t>因應線上學習需求，本章將在下一版轉移到論壇。</a:t>
            </a:r>
          </a:p>
          <a:p>
            <a:pPr algn="just">
              <a:lnSpc>
                <a:spcPts val="1550"/>
              </a:lnSpc>
              <a:spcBef>
                <a:spcPts val="800"/>
              </a:spcBef>
              <a:spcAft>
                <a:spcPts val="300"/>
              </a:spcAft>
              <a:tabLst>
                <a:tab pos="234315" algn="l"/>
              </a:tabLst>
            </a:pPr>
            <a:r>
              <a:rPr lang="en-US" altLang="zh-TW" sz="1800" b="1">
                <a:effectLst/>
                <a:latin typeface="Arial" panose="020B0604020202020204" pitchFamily="34" charset="0"/>
                <a:ea typeface="華康粗圓體" panose="020F0709000000000000" pitchFamily="49" charset="-120"/>
              </a:rPr>
              <a:t>A </a:t>
            </a:r>
            <a:r>
              <a:rPr lang="zh-TW" altLang="zh-TW" sz="1800" b="1">
                <a:effectLst/>
                <a:latin typeface="Arial" panose="020B0604020202020204" pitchFamily="34" charset="0"/>
                <a:ea typeface="華康粗圓體" panose="020F0709000000000000" pitchFamily="49" charset="-120"/>
              </a:rPr>
              <a:t>最佳草圖輪廓與空間位置</a:t>
            </a:r>
          </a:p>
          <a:p>
            <a:pPr marR="35560" indent="269875" algn="just">
              <a:lnSpc>
                <a:spcPts val="1550"/>
              </a:lnSpc>
              <a:spcBef>
                <a:spcPts val="140"/>
              </a:spcBef>
              <a:spcAft>
                <a:spcPts val="140"/>
              </a:spcAft>
            </a:pPr>
            <a:r>
              <a:rPr lang="en-US" altLang="zh-TW" sz="1800">
                <a:effectLst/>
                <a:latin typeface="華康細圓體" panose="020F0309000000000000" pitchFamily="49" charset="-120"/>
                <a:ea typeface="華康細圓體" panose="020F03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zh-TW" sz="1800">
                <a:effectLst/>
                <a:latin typeface="華康細圓體" panose="020F0309000000000000" pitchFamily="49" charset="-120"/>
                <a:ea typeface="華康細圓體" panose="020F0309000000000000" pitchFamily="49" charset="-120"/>
                <a:cs typeface="Times New Roman" panose="02020603050405020304" pitchFamily="18" charset="0"/>
              </a:rPr>
              <a:t>由工程圖讓腦海浮現</a:t>
            </a:r>
            <a:r>
              <a:rPr lang="en-US" altLang="zh-TW" sz="1800">
                <a:effectLst/>
                <a:latin typeface="華康細圓體" panose="020F0309000000000000" pitchFamily="49" charset="-120"/>
                <a:ea typeface="華康細圓體" panose="020F0309000000000000" pitchFamily="49" charset="-120"/>
                <a:cs typeface="Times New Roman" panose="02020603050405020304" pitchFamily="18" charset="0"/>
              </a:rPr>
              <a:t>3D</a:t>
            </a:r>
            <a:r>
              <a:rPr lang="zh-TW" altLang="zh-TW" sz="1800">
                <a:effectLst/>
                <a:latin typeface="華康細圓體" panose="020F0309000000000000" pitchFamily="49" charset="-120"/>
                <a:ea typeface="華康細圓體" panose="020F0309000000000000" pitchFamily="49" charset="-120"/>
                <a:cs typeface="Times New Roman" panose="02020603050405020304" pitchFamily="18" charset="0"/>
              </a:rPr>
              <a:t>模型，用最短時間判斷模型</a:t>
            </a:r>
            <a:r>
              <a:rPr lang="zh-TW" altLang="zh-TW" sz="1800" b="1">
                <a:effectLst/>
                <a:latin typeface="華康細圓體" panose="020F0309000000000000" pitchFamily="49" charset="-120"/>
                <a:ea typeface="華康細圓體" panose="020F0309000000000000" pitchFamily="49" charset="-120"/>
                <a:cs typeface="Times New Roman" panose="02020603050405020304" pitchFamily="18" charset="0"/>
              </a:rPr>
              <a:t>最佳草圖輪廓</a:t>
            </a:r>
            <a:r>
              <a:rPr lang="zh-TW" altLang="zh-TW" sz="1800">
                <a:effectLst/>
                <a:latin typeface="華康細圓體" panose="020F0309000000000000" pitchFamily="49" charset="-120"/>
                <a:ea typeface="華康細圓體" panose="020F0309000000000000" pitchFamily="49" charset="-120"/>
                <a:cs typeface="Times New Roman" panose="02020603050405020304" pitchFamily="18" charset="0"/>
              </a:rPr>
              <a:t>與</a:t>
            </a:r>
            <a:r>
              <a:rPr lang="zh-TW" altLang="zh-TW" sz="1800" b="1">
                <a:effectLst/>
                <a:latin typeface="華康細圓體" panose="020F0309000000000000" pitchFamily="49" charset="-120"/>
                <a:ea typeface="華康細圓體" panose="020F0309000000000000" pitchFamily="49" charset="-120"/>
                <a:cs typeface="Times New Roman" panose="02020603050405020304" pitchFamily="18" charset="0"/>
              </a:rPr>
              <a:t>空間位置</a:t>
            </a:r>
            <a:r>
              <a:rPr lang="zh-TW" altLang="zh-TW" sz="1800">
                <a:effectLst/>
                <a:latin typeface="華康細圓體" panose="020F0309000000000000" pitchFamily="49" charset="-120"/>
                <a:ea typeface="華康細圓體" panose="020F0309000000000000" pitchFamily="49" charset="-120"/>
                <a:cs typeface="Times New Roman" panose="02020603050405020304" pitchFamily="18" charset="0"/>
              </a:rPr>
              <a:t>。看到工程圖不要急著畫，先思考要從哪開始，否則模型修修補補甚至越畫越糟，建模速度不但沒達到，甚至畫不下去。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993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AA7ED-22DF-4010-BF53-A289FFE6CA2B}" type="slidenum">
              <a:rPr lang="zh-TW" altLang="en-US"/>
              <a:pPr/>
              <a:t>10</a:t>
            </a:fld>
            <a:endParaRPr lang="en-US" altLang="zh-TW"/>
          </a:p>
        </p:txBody>
      </p:sp>
      <p:sp>
        <p:nvSpPr>
          <p:cNvPr id="163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163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6180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B2228-7153-4BDF-A11D-B042D45FBD27}" type="slidenum">
              <a:rPr lang="zh-TW" altLang="en-US"/>
              <a:pPr/>
              <a:t>11</a:t>
            </a:fld>
            <a:endParaRPr lang="en-US" altLang="zh-TW"/>
          </a:p>
        </p:txBody>
      </p:sp>
      <p:sp>
        <p:nvSpPr>
          <p:cNvPr id="162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269875" algn="just">
              <a:lnSpc>
                <a:spcPts val="1550"/>
              </a:lnSpc>
              <a:spcBef>
                <a:spcPts val="140"/>
              </a:spcBef>
              <a:spcAft>
                <a:spcPts val="140"/>
              </a:spcAft>
            </a:pPr>
            <a:r>
              <a:rPr lang="en-US" altLang="zh-TW" sz="1800">
                <a:effectLst/>
                <a:latin typeface="華康細圓體" panose="020F0309000000000000" pitchFamily="49" charset="-120"/>
                <a:ea typeface="華康細圓體" panose="020F03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zh-TW" sz="1800">
                <a:effectLst/>
                <a:latin typeface="華康細圓體" panose="020F0309000000000000" pitchFamily="49" charset="-120"/>
                <a:ea typeface="華康細圓體" panose="020F0309000000000000" pitchFamily="49" charset="-120"/>
                <a:cs typeface="Times New Roman" panose="02020603050405020304" pitchFamily="18" charset="0"/>
              </a:rPr>
              <a:t>旋轉特徵輪廓幾乎由前視圖呈現，比較好理解。</a:t>
            </a:r>
          </a:p>
          <a:p>
            <a:pPr algn="just"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TW" sz="1800" b="1" spc="60">
                <a:effectLst/>
                <a:latin typeface="Arial" panose="020B0604020202020204" pitchFamily="34" charset="0"/>
                <a:ea typeface="華康粗圓體" panose="020F0709000000000000" pitchFamily="49" charset="-120"/>
              </a:rPr>
              <a:t>18-3-1 </a:t>
            </a:r>
            <a:r>
              <a:rPr lang="zh-TW" altLang="zh-TW" sz="1800" b="1" spc="60">
                <a:effectLst/>
                <a:latin typeface="Arial" panose="020B0604020202020204" pitchFamily="34" charset="0"/>
                <a:ea typeface="華康粗圓體" panose="020F0709000000000000" pitchFamily="49" charset="-120"/>
              </a:rPr>
              <a:t>剖視圖呈現</a:t>
            </a:r>
          </a:p>
          <a:p>
            <a:r>
              <a:rPr lang="en-US" altLang="zh-TW" sz="1800">
                <a:effectLst/>
                <a:latin typeface="華康細圓體" panose="020F03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zh-TW" sz="180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複雜模型的旋轉體必須產生剖面視圖，特徵輪廓就會在剖面視圖上。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314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B8167-5B4A-4117-B7EE-31A37361B084}" type="slidenum">
              <a:rPr lang="zh-TW" altLang="en-US"/>
              <a:pPr/>
              <a:t>12</a:t>
            </a:fld>
            <a:endParaRPr lang="en-US" altLang="zh-TW"/>
          </a:p>
        </p:txBody>
      </p:sp>
      <p:sp>
        <p:nvSpPr>
          <p:cNvPr id="156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156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>
                <a:solidFill>
                  <a:srgbClr val="0000FF"/>
                </a:solidFill>
              </a:rPr>
              <a:t>課程目標</a:t>
            </a:r>
            <a:r>
              <a:rPr lang="en-US" altLang="zh-TW" b="1">
                <a:solidFill>
                  <a:srgbClr val="0000FF"/>
                </a:solidFill>
              </a:rPr>
              <a:t>:</a:t>
            </a:r>
            <a:endParaRPr lang="zh-TW" altLang="en-US" b="1">
              <a:solidFill>
                <a:srgbClr val="000066"/>
              </a:solidFill>
            </a:endParaRPr>
          </a:p>
          <a:p>
            <a:r>
              <a:rPr lang="zh-TW" altLang="en-US">
                <a:solidFill>
                  <a:srgbClr val="993300"/>
                </a:solidFill>
              </a:rPr>
              <a:t>    瞭解模型最佳輪廓草圖的重要作圖原則</a:t>
            </a:r>
          </a:p>
          <a:p>
            <a:r>
              <a:rPr lang="zh-TW" altLang="en-US">
                <a:solidFill>
                  <a:srgbClr val="993300"/>
                </a:solidFill>
              </a:rPr>
              <a:t>    對後續的學習有很大助益</a:t>
            </a:r>
            <a:endParaRPr lang="zh-TW" altLang="en-US"/>
          </a:p>
          <a:p>
            <a:r>
              <a:rPr lang="zh-TW" altLang="en-US" b="1">
                <a:solidFill>
                  <a:srgbClr val="0000FF"/>
                </a:solidFill>
              </a:rPr>
              <a:t>課程重點</a:t>
            </a:r>
          </a:p>
          <a:p>
            <a:r>
              <a:rPr lang="zh-TW" altLang="en-US">
                <a:solidFill>
                  <a:srgbClr val="993300"/>
                </a:solidFill>
              </a:rPr>
              <a:t>◎ 認識最佳輪廓草圖對作圖下筆的影響性</a:t>
            </a:r>
          </a:p>
          <a:p>
            <a:r>
              <a:rPr lang="zh-TW" altLang="en-US" b="1">
                <a:solidFill>
                  <a:srgbClr val="0000FF"/>
                </a:solidFill>
              </a:rPr>
              <a:t>課程時間 </a:t>
            </a:r>
            <a:r>
              <a:rPr lang="en-US" altLang="zh-TW">
                <a:solidFill>
                  <a:srgbClr val="993300"/>
                </a:solidFill>
              </a:rPr>
              <a:t>10</a:t>
            </a:r>
            <a:r>
              <a:rPr lang="zh-TW" altLang="en-US">
                <a:solidFill>
                  <a:srgbClr val="993300"/>
                </a:solidFill>
              </a:rPr>
              <a:t>分鐘 </a:t>
            </a:r>
            <a:endParaRPr lang="en-US" altLang="zh-TW">
              <a:solidFill>
                <a:srgbClr val="993300"/>
              </a:solidFill>
            </a:endParaRP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962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B8167-5B4A-4117-B7EE-31A37361B084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156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156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>
                <a:solidFill>
                  <a:srgbClr val="0000FF"/>
                </a:solidFill>
              </a:rPr>
              <a:t>課程目標</a:t>
            </a:r>
            <a:r>
              <a:rPr lang="en-US" altLang="zh-TW" b="1">
                <a:solidFill>
                  <a:srgbClr val="0000FF"/>
                </a:solidFill>
              </a:rPr>
              <a:t>:</a:t>
            </a:r>
            <a:endParaRPr lang="zh-TW" altLang="en-US" b="1">
              <a:solidFill>
                <a:srgbClr val="000066"/>
              </a:solidFill>
            </a:endParaRPr>
          </a:p>
          <a:p>
            <a:r>
              <a:rPr lang="zh-TW" altLang="en-US">
                <a:solidFill>
                  <a:srgbClr val="993300"/>
                </a:solidFill>
              </a:rPr>
              <a:t>    瞭解模型最佳輪廓草圖的重要作圖原則</a:t>
            </a:r>
          </a:p>
          <a:p>
            <a:r>
              <a:rPr lang="zh-TW" altLang="en-US">
                <a:solidFill>
                  <a:srgbClr val="993300"/>
                </a:solidFill>
              </a:rPr>
              <a:t>    對後續的學習有很大助益</a:t>
            </a:r>
            <a:endParaRPr lang="zh-TW" altLang="en-US"/>
          </a:p>
          <a:p>
            <a:r>
              <a:rPr lang="zh-TW" altLang="en-US" b="1">
                <a:solidFill>
                  <a:srgbClr val="0000FF"/>
                </a:solidFill>
              </a:rPr>
              <a:t>課程重點</a:t>
            </a:r>
          </a:p>
          <a:p>
            <a:r>
              <a:rPr lang="zh-TW" altLang="en-US">
                <a:solidFill>
                  <a:srgbClr val="993300"/>
                </a:solidFill>
              </a:rPr>
              <a:t>◎ 認識最佳輪廓草圖對作圖下筆的影響性</a:t>
            </a:r>
          </a:p>
          <a:p>
            <a:r>
              <a:rPr lang="zh-TW" altLang="en-US" b="1">
                <a:solidFill>
                  <a:srgbClr val="0000FF"/>
                </a:solidFill>
              </a:rPr>
              <a:t>課程時間 </a:t>
            </a:r>
            <a:r>
              <a:rPr lang="en-US" altLang="zh-TW">
                <a:solidFill>
                  <a:srgbClr val="993300"/>
                </a:solidFill>
              </a:rPr>
              <a:t>10</a:t>
            </a:r>
            <a:r>
              <a:rPr lang="zh-TW" altLang="en-US">
                <a:solidFill>
                  <a:srgbClr val="993300"/>
                </a:solidFill>
              </a:rPr>
              <a:t>分鐘 </a:t>
            </a:r>
            <a:endParaRPr lang="en-US" altLang="zh-TW">
              <a:solidFill>
                <a:srgbClr val="993300"/>
              </a:solidFill>
            </a:endParaRP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002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91AC1-39BE-43FB-AEE9-0714DA9A0C07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162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>
                <a:solidFill>
                  <a:srgbClr val="0000FF"/>
                </a:solidFill>
              </a:rPr>
              <a:t>課程目標</a:t>
            </a:r>
            <a:r>
              <a:rPr lang="en-US" altLang="zh-TW" b="1">
                <a:solidFill>
                  <a:srgbClr val="0000FF"/>
                </a:solidFill>
              </a:rPr>
              <a:t>:</a:t>
            </a:r>
            <a:endParaRPr lang="zh-TW" altLang="en-US" b="1">
              <a:solidFill>
                <a:srgbClr val="000066"/>
              </a:solidFill>
            </a:endParaRPr>
          </a:p>
          <a:p>
            <a:r>
              <a:rPr lang="zh-TW" altLang="en-US">
                <a:solidFill>
                  <a:srgbClr val="993300"/>
                </a:solidFill>
              </a:rPr>
              <a:t>    瞭解模型最佳輪廓草圖的重要作圖原則</a:t>
            </a:r>
          </a:p>
          <a:p>
            <a:r>
              <a:rPr lang="zh-TW" altLang="en-US">
                <a:solidFill>
                  <a:srgbClr val="993300"/>
                </a:solidFill>
              </a:rPr>
              <a:t>    對後續的學習有很大助益</a:t>
            </a:r>
            <a:endParaRPr lang="zh-TW" altLang="en-US"/>
          </a:p>
          <a:p>
            <a:r>
              <a:rPr lang="zh-TW" altLang="en-US" b="1">
                <a:solidFill>
                  <a:srgbClr val="0000FF"/>
                </a:solidFill>
              </a:rPr>
              <a:t>課程重點</a:t>
            </a:r>
          </a:p>
          <a:p>
            <a:r>
              <a:rPr lang="zh-TW" altLang="en-US">
                <a:solidFill>
                  <a:srgbClr val="993300"/>
                </a:solidFill>
              </a:rPr>
              <a:t>◎ 認識最佳輪廓草圖對作圖下筆的影響性</a:t>
            </a:r>
          </a:p>
          <a:p>
            <a:r>
              <a:rPr lang="zh-TW" altLang="en-US" b="1">
                <a:solidFill>
                  <a:srgbClr val="0000FF"/>
                </a:solidFill>
              </a:rPr>
              <a:t>課程時間 </a:t>
            </a:r>
            <a:r>
              <a:rPr lang="en-US" altLang="zh-TW">
                <a:solidFill>
                  <a:srgbClr val="993300"/>
                </a:solidFill>
              </a:rPr>
              <a:t>10</a:t>
            </a:r>
            <a:r>
              <a:rPr lang="zh-TW" altLang="en-US">
                <a:solidFill>
                  <a:srgbClr val="993300"/>
                </a:solidFill>
              </a:rPr>
              <a:t>分鐘 </a:t>
            </a:r>
            <a:endParaRPr lang="en-US" altLang="zh-TW">
              <a:solidFill>
                <a:srgbClr val="993300"/>
              </a:solidFill>
            </a:endParaRP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672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AA7ED-22DF-4010-BF53-A289FFE6CA2B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163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163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2336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45B4B-EEBE-405D-A1F0-546A5435EB8F}" type="slidenum">
              <a:rPr lang="zh-TW" altLang="en-US"/>
              <a:pPr/>
              <a:t>16</a:t>
            </a:fld>
            <a:endParaRPr lang="en-US" altLang="zh-TW"/>
          </a:p>
        </p:txBody>
      </p:sp>
      <p:sp>
        <p:nvSpPr>
          <p:cNvPr id="163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163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R="35560" indent="269875" algn="just">
              <a:lnSpc>
                <a:spcPts val="1550"/>
              </a:lnSpc>
              <a:spcBef>
                <a:spcPts val="140"/>
              </a:spcBef>
              <a:spcAft>
                <a:spcPts val="140"/>
              </a:spcAft>
            </a:pPr>
            <a:r>
              <a:rPr lang="en-US" altLang="zh-TW" sz="1800">
                <a:effectLst/>
                <a:latin typeface="華康細圓體" panose="020F0309000000000000" pitchFamily="49" charset="-120"/>
                <a:ea typeface="華康細圓體" panose="020F0309000000000000" pitchFamily="49" charset="-120"/>
                <a:cs typeface="Times New Roman" panose="02020603050405020304" pitchFamily="18" charset="0"/>
              </a:rPr>
              <a:t>   </a:t>
            </a:r>
            <a:r>
              <a:rPr lang="zh-TW" altLang="zh-TW" sz="1800">
                <a:effectLst/>
                <a:latin typeface="華康細圓體" panose="020F0309000000000000" pitchFamily="49" charset="-120"/>
                <a:ea typeface="華康細圓體" panose="020F0309000000000000" pitchFamily="49" charset="-120"/>
                <a:cs typeface="Times New Roman" panose="02020603050405020304" pitchFamily="18" charset="0"/>
              </a:rPr>
              <a:t>複雜模型很難決定由哪開始畫時，藉由工程圖尺寸位置得到基準後，就不難看出由哪開始建模。</a:t>
            </a:r>
          </a:p>
          <a:p>
            <a:pPr algn="just"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TW" sz="1800" b="1" spc="60">
                <a:effectLst/>
                <a:latin typeface="Arial" panose="020B0604020202020204" pitchFamily="34" charset="0"/>
                <a:ea typeface="華康粗圓體" panose="020F0709000000000000" pitchFamily="49" charset="-120"/>
              </a:rPr>
              <a:t>18-4-1 </a:t>
            </a:r>
            <a:r>
              <a:rPr lang="zh-TW" altLang="zh-TW" sz="1800" b="1" spc="60">
                <a:effectLst/>
                <a:latin typeface="Arial" panose="020B0604020202020204" pitchFamily="34" charset="0"/>
                <a:ea typeface="華康粗圓體" panose="020F0709000000000000" pitchFamily="49" charset="-120"/>
              </a:rPr>
              <a:t>軸承座</a:t>
            </a:r>
          </a:p>
          <a:p>
            <a:r>
              <a:rPr lang="en-US" altLang="zh-TW" sz="1800">
                <a:effectLst/>
                <a:latin typeface="華康細圓體" panose="020F03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zh-TW" sz="180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尺寸標註由頭部基準標註，就由頭部特徵開始建模。反之，下方法蘭是斜的，最不可能開始建模。那中間</a:t>
            </a:r>
            <a:r>
              <a:rPr lang="en-US" altLang="zh-TW" sz="180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L</a:t>
            </a:r>
            <a:r>
              <a:rPr lang="zh-TW" altLang="zh-TW" sz="180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型可以嗎？會造成特徵騰空與大量尺寸計算。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745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CBC47-497B-4012-8C68-973475EFF862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162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550"/>
              </a:lnSpc>
              <a:spcBef>
                <a:spcPts val="800"/>
              </a:spcBef>
              <a:spcAft>
                <a:spcPts val="300"/>
              </a:spcAft>
              <a:tabLst>
                <a:tab pos="234315" algn="l"/>
              </a:tabLst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6810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CBC47-497B-4012-8C68-973475EFF862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162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550"/>
              </a:lnSpc>
              <a:spcBef>
                <a:spcPts val="800"/>
              </a:spcBef>
              <a:spcAft>
                <a:spcPts val="300"/>
              </a:spcAft>
              <a:tabLst>
                <a:tab pos="234315" algn="l"/>
              </a:tabLst>
            </a:pPr>
            <a:r>
              <a:rPr lang="en-US" altLang="zh-TW" sz="1800" b="1">
                <a:effectLst/>
                <a:latin typeface="Arial" panose="020B0604020202020204" pitchFamily="34" charset="0"/>
                <a:ea typeface="華康粗圓體" panose="020F0709000000000000" pitchFamily="49" charset="-120"/>
              </a:rPr>
              <a:t>	</a:t>
            </a:r>
            <a:r>
              <a:rPr lang="en-US" altLang="zh-TW" sz="1800" b="1"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rPr>
              <a:t>回歸建模原則</a:t>
            </a:r>
            <a:endParaRPr lang="en-US" altLang="zh-TW" sz="1800" b="1">
              <a:effectLst/>
              <a:latin typeface="Arial" panose="020B0604020202020204" pitchFamily="34" charset="0"/>
              <a:ea typeface="華康粗圓體" panose="020F0709000000000000" pitchFamily="49" charset="-120"/>
            </a:endParaRPr>
          </a:p>
          <a:p>
            <a:r>
              <a:rPr lang="en-US" altLang="zh-TW" sz="1800">
                <a:effectLst/>
                <a:latin typeface="華康細圓體" panose="020F03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zh-TW" sz="180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當模型有多種建模方向，要回歸建模最高原則－</a:t>
            </a:r>
            <a:r>
              <a:rPr lang="zh-TW" altLang="zh-TW" sz="1800" b="1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底部開始畫</a:t>
            </a:r>
            <a:r>
              <a:rPr lang="zh-TW" altLang="zh-TW" sz="180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。這是立體製圖丙級難度高的題目，同學說這是籤王。大郎和同學說，這是業界最簡單的一定要會，否則如何就業。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685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AA7ED-22DF-4010-BF53-A289FFE6CA2B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163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163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86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B4126-6189-4492-B7FB-2E6BAF5D6C3C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156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156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800" spc="6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1800" spc="6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   </a:t>
            </a:r>
            <a:r>
              <a:rPr lang="zh-TW" altLang="zh-TW" sz="1800" spc="6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工程視圖輪廓</a:t>
            </a:r>
            <a:r>
              <a:rPr lang="en-US" altLang="zh-TW" sz="1800" spc="6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=</a:t>
            </a:r>
            <a:r>
              <a:rPr lang="zh-TW" altLang="zh-TW" sz="1800" spc="6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基準面，例如：前</a:t>
            </a:r>
            <a:r>
              <a:rPr lang="zh-TW" altLang="zh-TW" sz="1800" b="1" spc="6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視圖</a:t>
            </a:r>
            <a:r>
              <a:rPr lang="en-US" altLang="zh-TW" sz="1800" b="1" spc="6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=</a:t>
            </a:r>
            <a:r>
              <a:rPr lang="zh-TW" altLang="zh-TW" sz="1800" b="1" spc="6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草圖前準面</a:t>
            </a:r>
            <a:r>
              <a:rPr lang="zh-TW" altLang="zh-TW" sz="1800" spc="6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。這題也可以</a:t>
            </a:r>
            <a:r>
              <a:rPr lang="zh-TW" altLang="zh-TW" sz="1800" b="1" spc="6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上視圖</a:t>
            </a:r>
            <a:r>
              <a:rPr lang="zh-TW" altLang="zh-TW" sz="1800" spc="6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方形最為草圖輪廓，差別在於前視圖的</a:t>
            </a:r>
            <a:r>
              <a:rPr lang="en-US" altLang="zh-TW" sz="1800" spc="6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U</a:t>
            </a:r>
            <a:r>
              <a:rPr lang="zh-TW" altLang="zh-TW" sz="1800" spc="6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型輪廓會比較理想。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B4126-6189-4492-B7FB-2E6BAF5D6C3C}" type="slidenum">
              <a:rPr lang="zh-TW" altLang="en-US"/>
              <a:pPr/>
              <a:t>4</a:t>
            </a:fld>
            <a:endParaRPr lang="en-US" altLang="zh-TW"/>
          </a:p>
        </p:txBody>
      </p:sp>
      <p:sp>
        <p:nvSpPr>
          <p:cNvPr id="156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156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>
                <a:effectLst/>
                <a:latin typeface="華康細圓體" panose="020F03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zh-TW" sz="180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底部特徵輪廓通常由</a:t>
            </a:r>
            <a:r>
              <a:rPr lang="zh-TW" altLang="zh-TW" sz="1800" b="1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上視圖</a:t>
            </a:r>
            <a:r>
              <a:rPr lang="zh-TW" altLang="zh-TW" sz="180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呈現。輪廓尺寸分佈在其他視圖，這時找尺寸就要快，如何加快就是識圖能力。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18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B4126-6189-4492-B7FB-2E6BAF5D6C3C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156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156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08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AA7ED-22DF-4010-BF53-A289FFE6CA2B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163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163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16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45B4B-EEBE-405D-A1F0-546A5435EB8F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163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163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>
                <a:effectLst/>
                <a:latin typeface="華康細圓體" panose="020F03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zh-TW" sz="180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底部特徵輪廓通常由</a:t>
            </a:r>
            <a:r>
              <a:rPr lang="zh-TW" altLang="zh-TW" sz="1800" b="1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上視圖</a:t>
            </a:r>
            <a:r>
              <a:rPr lang="zh-TW" altLang="zh-TW" sz="1800">
                <a:effectLst/>
                <a:ea typeface="華康細圓體" panose="020F0309000000000000" pitchFamily="49" charset="-120"/>
                <a:cs typeface="Times New Roman" panose="02020603050405020304" pitchFamily="18" charset="0"/>
              </a:rPr>
              <a:t>呈現。輪廓尺寸分佈在其他視圖，這時找尺寸就要快，如何加快就是識圖能力。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78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D0669-A9FF-4FE9-ACC7-B2E840DCB41A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162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>
                <a:solidFill>
                  <a:srgbClr val="0000FF"/>
                </a:solidFill>
              </a:rPr>
              <a:t>課程目標</a:t>
            </a:r>
            <a:r>
              <a:rPr lang="en-US" altLang="zh-TW" b="1">
                <a:solidFill>
                  <a:srgbClr val="0000FF"/>
                </a:solidFill>
              </a:rPr>
              <a:t>:</a:t>
            </a:r>
            <a:endParaRPr lang="zh-TW" altLang="en-US" b="1">
              <a:solidFill>
                <a:srgbClr val="000066"/>
              </a:solidFill>
            </a:endParaRPr>
          </a:p>
          <a:p>
            <a:r>
              <a:rPr lang="zh-TW" altLang="en-US">
                <a:solidFill>
                  <a:srgbClr val="993300"/>
                </a:solidFill>
              </a:rPr>
              <a:t>    瞭解模型最佳輪廓草圖的重要作圖原則</a:t>
            </a:r>
          </a:p>
          <a:p>
            <a:r>
              <a:rPr lang="zh-TW" altLang="en-US">
                <a:solidFill>
                  <a:srgbClr val="993300"/>
                </a:solidFill>
              </a:rPr>
              <a:t>    對後續的學習有很大助益</a:t>
            </a:r>
            <a:endParaRPr lang="zh-TW" altLang="en-US"/>
          </a:p>
          <a:p>
            <a:r>
              <a:rPr lang="zh-TW" altLang="en-US" b="1">
                <a:solidFill>
                  <a:srgbClr val="0000FF"/>
                </a:solidFill>
              </a:rPr>
              <a:t>課程重點</a:t>
            </a:r>
          </a:p>
          <a:p>
            <a:r>
              <a:rPr lang="zh-TW" altLang="en-US">
                <a:solidFill>
                  <a:srgbClr val="993300"/>
                </a:solidFill>
              </a:rPr>
              <a:t>◎ 認識最佳輪廓草圖對作圖下筆的影響性</a:t>
            </a:r>
          </a:p>
          <a:p>
            <a:r>
              <a:rPr lang="zh-TW" altLang="en-US" b="1">
                <a:solidFill>
                  <a:srgbClr val="0000FF"/>
                </a:solidFill>
              </a:rPr>
              <a:t>課程時間 </a:t>
            </a:r>
            <a:r>
              <a:rPr lang="en-US" altLang="zh-TW">
                <a:solidFill>
                  <a:srgbClr val="993300"/>
                </a:solidFill>
              </a:rPr>
              <a:t>10</a:t>
            </a:r>
            <a:r>
              <a:rPr lang="zh-TW" altLang="en-US">
                <a:solidFill>
                  <a:srgbClr val="993300"/>
                </a:solidFill>
              </a:rPr>
              <a:t>分鐘 </a:t>
            </a:r>
            <a:endParaRPr lang="en-US" altLang="zh-TW">
              <a:solidFill>
                <a:srgbClr val="993300"/>
              </a:solidFill>
            </a:endParaRP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228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B4126-6189-4492-B7FB-2E6BAF5D6C3C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156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9300"/>
            <a:ext cx="6646863" cy="3740150"/>
          </a:xfrm>
          <a:ln/>
        </p:spPr>
      </p:sp>
      <p:sp>
        <p:nvSpPr>
          <p:cNvPr id="156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>
                <a:solidFill>
                  <a:srgbClr val="0000FF"/>
                </a:solidFill>
              </a:rPr>
              <a:t>課程目標</a:t>
            </a:r>
            <a:r>
              <a:rPr lang="en-US" altLang="zh-TW" b="1">
                <a:solidFill>
                  <a:srgbClr val="0000FF"/>
                </a:solidFill>
              </a:rPr>
              <a:t>:</a:t>
            </a:r>
            <a:endParaRPr lang="zh-TW" altLang="en-US" b="1">
              <a:solidFill>
                <a:srgbClr val="000066"/>
              </a:solidFill>
            </a:endParaRPr>
          </a:p>
          <a:p>
            <a:r>
              <a:rPr lang="zh-TW" altLang="en-US">
                <a:solidFill>
                  <a:srgbClr val="993300"/>
                </a:solidFill>
              </a:rPr>
              <a:t>    瞭解模型最佳輪廓草圖的重要作圖原則</a:t>
            </a:r>
          </a:p>
          <a:p>
            <a:r>
              <a:rPr lang="zh-TW" altLang="en-US">
                <a:solidFill>
                  <a:srgbClr val="993300"/>
                </a:solidFill>
              </a:rPr>
              <a:t>    對後續的學習有很大助益</a:t>
            </a:r>
            <a:endParaRPr lang="zh-TW" altLang="en-US"/>
          </a:p>
          <a:p>
            <a:r>
              <a:rPr lang="zh-TW" altLang="en-US" b="1">
                <a:solidFill>
                  <a:srgbClr val="0000FF"/>
                </a:solidFill>
              </a:rPr>
              <a:t>課程重點</a:t>
            </a:r>
          </a:p>
          <a:p>
            <a:r>
              <a:rPr lang="zh-TW" altLang="en-US">
                <a:solidFill>
                  <a:srgbClr val="993300"/>
                </a:solidFill>
              </a:rPr>
              <a:t>◎ 認識最佳輪廓草圖對作圖下筆的影響性</a:t>
            </a:r>
          </a:p>
          <a:p>
            <a:r>
              <a:rPr lang="zh-TW" altLang="en-US" b="1">
                <a:solidFill>
                  <a:srgbClr val="0000FF"/>
                </a:solidFill>
              </a:rPr>
              <a:t>課程時間 </a:t>
            </a:r>
            <a:r>
              <a:rPr lang="en-US" altLang="zh-TW">
                <a:solidFill>
                  <a:srgbClr val="993300"/>
                </a:solidFill>
              </a:rPr>
              <a:t>10</a:t>
            </a:r>
            <a:r>
              <a:rPr lang="zh-TW" altLang="en-US">
                <a:solidFill>
                  <a:srgbClr val="993300"/>
                </a:solidFill>
              </a:rPr>
              <a:t>分鐘 </a:t>
            </a:r>
            <a:endParaRPr lang="en-US" altLang="zh-TW">
              <a:solidFill>
                <a:srgbClr val="993300"/>
              </a:solidFill>
            </a:endParaRP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171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63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36873BE2-5B70-464C-B200-C9795DE48D15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0" y="6423818"/>
            <a:ext cx="1154774" cy="30003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3883DF82-6A7C-4057-9CBB-895DC4CA1748}" type="slidenum">
              <a:rPr kumimoji="1" lang="en-US" altLang="zh-TW" sz="2000" i="0" smtClean="0">
                <a:solidFill>
                  <a:srgbClr val="FF0000"/>
                </a:solidFill>
                <a:latin typeface="Arial" pitchFamily="34" charset="0"/>
                <a:ea typeface="新細明體" pitchFamily="18" charset="-120"/>
              </a:rPr>
              <a:pPr algn="ctr"/>
              <a:t>‹#›</a:t>
            </a:fld>
            <a:r>
              <a:rPr kumimoji="1" lang="en-US" altLang="zh-TW" sz="2000" i="0">
                <a:solidFill>
                  <a:srgbClr val="FF0000"/>
                </a:solidFill>
                <a:latin typeface="Arial" pitchFamily="34" charset="0"/>
                <a:ea typeface="新細明體" pitchFamily="18" charset="-120"/>
              </a:rPr>
              <a:t>/18</a:t>
            </a:r>
            <a:endParaRPr kumimoji="1" lang="en-US" altLang="zh-TW" sz="2000" i="0" dirty="0">
              <a:solidFill>
                <a:srgbClr val="FF0000"/>
              </a:solidFill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7C0CF4F-D4B8-4CBD-B4EF-DA07DB8A8A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5164" y="6138000"/>
            <a:ext cx="2717212" cy="720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F2676C0-BC76-4A63-8A25-94F3A79BEE1D}"/>
              </a:ext>
            </a:extLst>
          </p:cNvPr>
          <p:cNvSpPr/>
          <p:nvPr userDrawn="1"/>
        </p:nvSpPr>
        <p:spPr>
          <a:xfrm>
            <a:off x="1962800" y="0"/>
            <a:ext cx="8266400" cy="854738"/>
          </a:xfrm>
          <a:prstGeom prst="rect">
            <a:avLst/>
          </a:prstGeom>
          <a:noFill/>
          <a:ln>
            <a:noFill/>
          </a:ln>
        </p:spPr>
        <p:txBody>
          <a:bodyPr wrap="none" lIns="114952" tIns="57476" rIns="114952" bIns="5747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12512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800" i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SolidWorks</a:t>
            </a:r>
            <a:r>
              <a:rPr lang="en-US" altLang="zh-TW" sz="4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 </a:t>
            </a:r>
            <a:r>
              <a:rPr lang="zh-TW" altLang="en-US" sz="4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視</a:t>
            </a:r>
            <a:r>
              <a:rPr lang="zh-TW" altLang="en-US" sz="4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圖最佳草圖輪廓</a:t>
            </a:r>
            <a:endParaRPr lang="en-US" altLang="zh-TW" sz="4800" i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195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olidworks.org.tw/forum.php?mod=viewthread&amp;tid=18501&amp;page=1&amp;extra=#pid139396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idworks.org.tw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olidWorks Publisher(書籍內容)\98 SolidWorks 研討會\投影片範本\solidworks 2001 pl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59" y="864808"/>
            <a:ext cx="9605682" cy="518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rincipalspage.com/theblog/wp-content/uploads/2008/08/NEW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210" y="660805"/>
            <a:ext cx="2600790" cy="236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avat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7" y="5047319"/>
            <a:ext cx="930013" cy="10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221696" y="6334780"/>
            <a:ext cx="4863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6"/>
              </a:rPr>
              <a:t>40-90-5.</a:t>
            </a:r>
            <a:r>
              <a:rPr lang="zh-TW" altLang="en-US" sz="2800" i="0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6"/>
              </a:rPr>
              <a:t>工程圖最佳草圖輪廓</a:t>
            </a:r>
            <a:endParaRPr lang="zh-TW" altLang="en-US" sz="28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F7FE656-0665-492B-9EBC-B046C12425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8788" y="6252428"/>
            <a:ext cx="589482" cy="57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75" y="1506193"/>
            <a:ext cx="7278111" cy="43739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2258" name="AutoShape 2"/>
          <p:cNvSpPr>
            <a:spLocks noChangeArrowheads="1"/>
          </p:cNvSpPr>
          <p:nvPr/>
        </p:nvSpPr>
        <p:spPr bwMode="auto">
          <a:xfrm>
            <a:off x="1396999" y="1513887"/>
            <a:ext cx="46906" cy="49244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endParaRPr lang="zh-TW" altLang="en-US" sz="320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469682" y="2595309"/>
            <a:ext cx="46906" cy="49244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endParaRPr lang="zh-TW" altLang="en-US" sz="3200"/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gray">
          <a:xfrm>
            <a:off x="733425" y="2407227"/>
            <a:ext cx="2806430" cy="63131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marL="457200" indent="-457200"/>
            <a:r>
              <a:rPr lang="en-US" altLang="zh-TW" sz="3200" b="1" i="0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2.</a:t>
            </a:r>
            <a:r>
              <a:rPr lang="zh-TW" altLang="en-US" sz="3200" b="1" i="0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底部特徵</a:t>
            </a:r>
            <a:r>
              <a:rPr lang="zh-TW" altLang="en-US" sz="3200" i="0" dirty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</a:p>
        </p:txBody>
      </p:sp>
      <p:sp>
        <p:nvSpPr>
          <p:cNvPr id="9" name="AutoShape 34"/>
          <p:cNvSpPr>
            <a:spLocks noChangeArrowheads="1"/>
          </p:cNvSpPr>
          <p:nvPr/>
        </p:nvSpPr>
        <p:spPr bwMode="gray">
          <a:xfrm>
            <a:off x="729176" y="3339441"/>
            <a:ext cx="2806430" cy="63131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marL="497814" indent="-497814" defTabSz="1083782"/>
            <a:r>
              <a:rPr lang="en-US" altLang="zh-TW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en-US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旋轉特徵</a:t>
            </a:r>
            <a:endParaRPr lang="en-US" altLang="zh-TW" sz="3200" i="0" dirty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gray">
          <a:xfrm>
            <a:off x="699014" y="4245486"/>
            <a:ext cx="2826506" cy="63131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marL="497814" indent="-497814" defTabSz="1083782"/>
            <a:r>
              <a:rPr lang="en-US" altLang="zh-TW" sz="3200" i="0" dirty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4.</a:t>
            </a:r>
            <a:r>
              <a:rPr lang="zh-TW" altLang="en-US" sz="3200" i="0" dirty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進階判斷</a:t>
            </a:r>
            <a:endParaRPr lang="en-US" altLang="zh-TW" sz="3200" i="0" dirty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1" name="AutoShape 34"/>
          <p:cNvSpPr>
            <a:spLocks noChangeArrowheads="1"/>
          </p:cNvSpPr>
          <p:nvPr/>
        </p:nvSpPr>
        <p:spPr bwMode="gray">
          <a:xfrm>
            <a:off x="729176" y="1506193"/>
            <a:ext cx="2806430" cy="63131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marL="457200" indent="-457200"/>
            <a:r>
              <a:rPr lang="en-US" altLang="zh-TW" sz="3200" b="1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1.</a:t>
            </a:r>
            <a:r>
              <a:rPr lang="zh-TW" altLang="en-US" sz="3200" b="1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基準面 </a:t>
            </a:r>
            <a:endParaRPr lang="zh-TW" altLang="en-US" sz="3200" b="1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996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AutoShape 2"/>
          <p:cNvSpPr>
            <a:spLocks noChangeArrowheads="1"/>
          </p:cNvSpPr>
          <p:nvPr/>
        </p:nvSpPr>
        <p:spPr bwMode="auto">
          <a:xfrm>
            <a:off x="2057400" y="2209056"/>
            <a:ext cx="70" cy="1538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/>
          </a:p>
        </p:txBody>
      </p:sp>
      <p:pic>
        <p:nvPicPr>
          <p:cNvPr id="1619978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3739" y="2169024"/>
            <a:ext cx="4712261" cy="405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9980" name="Arc 12"/>
          <p:cNvSpPr>
            <a:spLocks/>
          </p:cNvSpPr>
          <p:nvPr/>
        </p:nvSpPr>
        <p:spPr bwMode="auto">
          <a:xfrm rot="11429745" flipH="1">
            <a:off x="4243744" y="3065729"/>
            <a:ext cx="723748" cy="286014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3242"/>
              <a:gd name="T2" fmla="*/ 21538 w 21600"/>
              <a:gd name="T3" fmla="*/ 23242 h 23242"/>
              <a:gd name="T4" fmla="*/ 0 w 21600"/>
              <a:gd name="T5" fmla="*/ 21600 h 2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2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47"/>
                  <a:pt x="21579" y="22695"/>
                  <a:pt x="21537" y="23241"/>
                </a:cubicBezTo>
              </a:path>
              <a:path w="21600" h="232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47"/>
                  <a:pt x="21579" y="22695"/>
                  <a:pt x="21537" y="23241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zh-TW" altLang="en-US"/>
          </a:p>
        </p:txBody>
      </p:sp>
      <p:sp>
        <p:nvSpPr>
          <p:cNvPr id="1619981" name="Line 13"/>
          <p:cNvSpPr>
            <a:spLocks noChangeShapeType="1"/>
          </p:cNvSpPr>
          <p:nvPr/>
        </p:nvSpPr>
        <p:spPr bwMode="auto">
          <a:xfrm>
            <a:off x="5221942" y="3031490"/>
            <a:ext cx="49305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882308"/>
            <a:ext cx="12192000" cy="117570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TW" sz="3600" i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3.</a:t>
            </a:r>
            <a:r>
              <a:rPr lang="zh-TW" altLang="en-US" sz="3600" i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旋轉特徵</a:t>
            </a:r>
            <a:endParaRPr lang="en-US" altLang="zh-TW" sz="3600" i="0" dirty="0">
              <a:solidFill>
                <a:srgbClr val="FFFF00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>
              <a:lnSpc>
                <a:spcPct val="110000"/>
              </a:lnSpc>
            </a:pPr>
            <a:r>
              <a:rPr lang="en-US" altLang="zh-TW" sz="28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1.</a:t>
            </a:r>
            <a:r>
              <a:rPr lang="zh-TW" altLang="en-US" sz="28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來自前</a:t>
            </a:r>
            <a:r>
              <a:rPr lang="zh-TW" altLang="en-US" sz="2800" b="1" i="0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視圖</a:t>
            </a:r>
            <a:endParaRPr lang="en-US" altLang="zh-TW" sz="2800" b="1" i="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9AD203F-3D43-4078-B7CB-F54223BFF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500" y="2461845"/>
            <a:ext cx="2996758" cy="34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1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1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980" grpId="0" animBg="1"/>
      <p:bldP spid="16199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2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4077" y="2198812"/>
            <a:ext cx="6258560" cy="433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66733" name="AutoShape 13"/>
          <p:cNvCxnSpPr>
            <a:cxnSpLocks noChangeShapeType="1"/>
          </p:cNvCxnSpPr>
          <p:nvPr/>
        </p:nvCxnSpPr>
        <p:spPr bwMode="auto">
          <a:xfrm>
            <a:off x="6328199" y="4544669"/>
            <a:ext cx="91" cy="1791334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6734" name="AutoShape 14"/>
          <p:cNvCxnSpPr>
            <a:cxnSpLocks noChangeShapeType="1"/>
          </p:cNvCxnSpPr>
          <p:nvPr/>
        </p:nvCxnSpPr>
        <p:spPr bwMode="auto">
          <a:xfrm>
            <a:off x="6328290" y="4903444"/>
            <a:ext cx="263525" cy="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6735" name="AutoShape 15"/>
          <p:cNvCxnSpPr>
            <a:cxnSpLocks noChangeShapeType="1"/>
          </p:cNvCxnSpPr>
          <p:nvPr/>
        </p:nvCxnSpPr>
        <p:spPr bwMode="auto">
          <a:xfrm flipH="1">
            <a:off x="6568459" y="4903444"/>
            <a:ext cx="11972" cy="53423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6736" name="AutoShape 16"/>
          <p:cNvCxnSpPr>
            <a:cxnSpLocks noChangeShapeType="1"/>
          </p:cNvCxnSpPr>
          <p:nvPr/>
        </p:nvCxnSpPr>
        <p:spPr bwMode="auto">
          <a:xfrm>
            <a:off x="6568460" y="5412079"/>
            <a:ext cx="30657" cy="25336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6737" name="AutoShape 17"/>
          <p:cNvCxnSpPr>
            <a:cxnSpLocks noChangeShapeType="1"/>
          </p:cNvCxnSpPr>
          <p:nvPr/>
        </p:nvCxnSpPr>
        <p:spPr bwMode="auto">
          <a:xfrm>
            <a:off x="6584325" y="5664981"/>
            <a:ext cx="111947" cy="46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6738" name="AutoShape 18"/>
          <p:cNvCxnSpPr>
            <a:cxnSpLocks noChangeShapeType="1"/>
          </p:cNvCxnSpPr>
          <p:nvPr/>
        </p:nvCxnSpPr>
        <p:spPr bwMode="auto">
          <a:xfrm flipH="1">
            <a:off x="6706526" y="5657936"/>
            <a:ext cx="1495" cy="13249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6739" name="AutoShape 19"/>
          <p:cNvCxnSpPr>
            <a:cxnSpLocks noChangeShapeType="1"/>
          </p:cNvCxnSpPr>
          <p:nvPr/>
        </p:nvCxnSpPr>
        <p:spPr bwMode="auto">
          <a:xfrm>
            <a:off x="6696272" y="5798793"/>
            <a:ext cx="339725" cy="22383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6740" name="AutoShape 20"/>
          <p:cNvCxnSpPr>
            <a:cxnSpLocks noChangeShapeType="1"/>
          </p:cNvCxnSpPr>
          <p:nvPr/>
        </p:nvCxnSpPr>
        <p:spPr bwMode="auto">
          <a:xfrm>
            <a:off x="7035997" y="6022631"/>
            <a:ext cx="20637" cy="7461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6741" name="AutoShape 21"/>
          <p:cNvCxnSpPr>
            <a:cxnSpLocks noChangeShapeType="1"/>
          </p:cNvCxnSpPr>
          <p:nvPr/>
        </p:nvCxnSpPr>
        <p:spPr bwMode="auto">
          <a:xfrm>
            <a:off x="7046314" y="6103593"/>
            <a:ext cx="94282" cy="32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6742" name="AutoShape 22"/>
          <p:cNvCxnSpPr>
            <a:cxnSpLocks noChangeShapeType="1"/>
          </p:cNvCxnSpPr>
          <p:nvPr/>
        </p:nvCxnSpPr>
        <p:spPr bwMode="auto">
          <a:xfrm>
            <a:off x="7132516" y="6097243"/>
            <a:ext cx="0" cy="101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6743" name="AutoShape 23"/>
          <p:cNvCxnSpPr>
            <a:cxnSpLocks noChangeShapeType="1"/>
          </p:cNvCxnSpPr>
          <p:nvPr/>
        </p:nvCxnSpPr>
        <p:spPr bwMode="auto">
          <a:xfrm>
            <a:off x="6339242" y="6198843"/>
            <a:ext cx="793274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946941"/>
            <a:ext cx="12192000" cy="104644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3.</a:t>
            </a:r>
            <a:r>
              <a:rPr lang="zh-TW" altLang="en-US" sz="3600" i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旋轉特徵</a:t>
            </a:r>
            <a:endParaRPr lang="en-US" altLang="zh-TW" sz="3600" i="0" dirty="0">
              <a:solidFill>
                <a:srgbClr val="FFFF00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/>
            <a:r>
              <a:rPr lang="en-US" altLang="zh-TW" sz="26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1.</a:t>
            </a:r>
            <a:r>
              <a:rPr lang="zh-TW" altLang="en-US" sz="26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來自前</a:t>
            </a:r>
            <a:r>
              <a:rPr lang="zh-TW" altLang="en-US" sz="2600" b="1" i="0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視圖</a:t>
            </a:r>
            <a:endParaRPr lang="en-US" altLang="zh-TW" sz="2600" b="1" i="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9CCDE3A7-1456-4A4F-A7EB-DEA567B67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077" y="2297723"/>
            <a:ext cx="2323377" cy="18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2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6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6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66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6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6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6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6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6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6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6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946941"/>
            <a:ext cx="12192000" cy="104644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3.</a:t>
            </a:r>
            <a:r>
              <a:rPr lang="zh-TW" altLang="en-US" sz="3600" i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旋轉特徵</a:t>
            </a:r>
            <a:endParaRPr lang="en-US" altLang="zh-TW" sz="3600" i="0" dirty="0">
              <a:solidFill>
                <a:srgbClr val="FFFF00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/>
            <a:r>
              <a:rPr lang="en-US" altLang="zh-TW" sz="26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1.</a:t>
            </a:r>
            <a:r>
              <a:rPr lang="zh-TW" altLang="en-US" sz="26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來自前</a:t>
            </a:r>
            <a:r>
              <a:rPr lang="zh-TW" altLang="en-US" sz="2600" b="1" i="0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視圖</a:t>
            </a:r>
            <a:endParaRPr lang="en-US" altLang="zh-TW" sz="2600" b="1" i="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b="4715"/>
          <a:stretch/>
        </p:blipFill>
        <p:spPr>
          <a:xfrm>
            <a:off x="2006467" y="2082800"/>
            <a:ext cx="5588133" cy="4254500"/>
          </a:xfrm>
          <a:prstGeom prst="rect">
            <a:avLst/>
          </a:prstGeom>
        </p:spPr>
      </p:pic>
      <p:cxnSp>
        <p:nvCxnSpPr>
          <p:cNvPr id="19" name="AutoShape 13"/>
          <p:cNvCxnSpPr>
            <a:cxnSpLocks noChangeShapeType="1"/>
          </p:cNvCxnSpPr>
          <p:nvPr/>
        </p:nvCxnSpPr>
        <p:spPr bwMode="auto">
          <a:xfrm>
            <a:off x="2813050" y="5060633"/>
            <a:ext cx="11049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15"/>
          <p:cNvCxnSpPr>
            <a:cxnSpLocks noChangeShapeType="1"/>
          </p:cNvCxnSpPr>
          <p:nvPr/>
        </p:nvCxnSpPr>
        <p:spPr bwMode="auto">
          <a:xfrm flipH="1">
            <a:off x="3340101" y="4095426"/>
            <a:ext cx="13065" cy="69247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15"/>
          <p:cNvCxnSpPr>
            <a:cxnSpLocks noChangeShapeType="1"/>
          </p:cNvCxnSpPr>
          <p:nvPr/>
        </p:nvCxnSpPr>
        <p:spPr bwMode="auto">
          <a:xfrm flipH="1">
            <a:off x="2882902" y="4402667"/>
            <a:ext cx="6531" cy="47836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15"/>
          <p:cNvCxnSpPr>
            <a:cxnSpLocks noChangeShapeType="1"/>
          </p:cNvCxnSpPr>
          <p:nvPr/>
        </p:nvCxnSpPr>
        <p:spPr bwMode="auto">
          <a:xfrm flipH="1">
            <a:off x="3043602" y="4095427"/>
            <a:ext cx="1" cy="30724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15"/>
          <p:cNvCxnSpPr>
            <a:cxnSpLocks noChangeShapeType="1"/>
          </p:cNvCxnSpPr>
          <p:nvPr/>
        </p:nvCxnSpPr>
        <p:spPr bwMode="auto">
          <a:xfrm>
            <a:off x="3712469" y="4787901"/>
            <a:ext cx="1" cy="8767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15"/>
          <p:cNvCxnSpPr>
            <a:cxnSpLocks noChangeShapeType="1"/>
          </p:cNvCxnSpPr>
          <p:nvPr/>
        </p:nvCxnSpPr>
        <p:spPr bwMode="auto">
          <a:xfrm>
            <a:off x="3037680" y="4089972"/>
            <a:ext cx="308952" cy="545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15"/>
          <p:cNvCxnSpPr>
            <a:cxnSpLocks noChangeShapeType="1"/>
          </p:cNvCxnSpPr>
          <p:nvPr/>
        </p:nvCxnSpPr>
        <p:spPr bwMode="auto">
          <a:xfrm>
            <a:off x="2870811" y="4416229"/>
            <a:ext cx="166564" cy="272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15"/>
          <p:cNvCxnSpPr>
            <a:cxnSpLocks noChangeShapeType="1"/>
          </p:cNvCxnSpPr>
          <p:nvPr/>
        </p:nvCxnSpPr>
        <p:spPr bwMode="auto">
          <a:xfrm>
            <a:off x="2875576" y="4872853"/>
            <a:ext cx="833781" cy="136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15"/>
          <p:cNvCxnSpPr>
            <a:cxnSpLocks noChangeShapeType="1"/>
          </p:cNvCxnSpPr>
          <p:nvPr/>
        </p:nvCxnSpPr>
        <p:spPr bwMode="auto">
          <a:xfrm>
            <a:off x="3340100" y="4777599"/>
            <a:ext cx="369256" cy="1302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圖片 4">
            <a:extLst>
              <a:ext uri="{FF2B5EF4-FFF2-40B4-BE49-F238E27FC236}">
                <a16:creationId xmlns:a16="http://schemas.microsoft.com/office/drawing/2014/main" id="{0BBB8864-C36B-472A-A7D1-3AF4C6457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284" y="2565932"/>
            <a:ext cx="3478077" cy="304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6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AutoShape 2"/>
          <p:cNvSpPr>
            <a:spLocks noChangeArrowheads="1"/>
          </p:cNvSpPr>
          <p:nvPr/>
        </p:nvSpPr>
        <p:spPr bwMode="auto">
          <a:xfrm>
            <a:off x="2057400" y="2209056"/>
            <a:ext cx="70" cy="1538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/>
          </a:p>
        </p:txBody>
      </p:sp>
      <p:pic>
        <p:nvPicPr>
          <p:cNvPr id="1622028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5401" y="1983203"/>
            <a:ext cx="4800599" cy="452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22029" name="AutoShape 13"/>
          <p:cNvCxnSpPr>
            <a:cxnSpLocks noChangeShapeType="1"/>
          </p:cNvCxnSpPr>
          <p:nvPr/>
        </p:nvCxnSpPr>
        <p:spPr bwMode="auto">
          <a:xfrm>
            <a:off x="1926431" y="4374773"/>
            <a:ext cx="0" cy="1958975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2031" name="AutoShape 15"/>
          <p:cNvCxnSpPr>
            <a:cxnSpLocks noChangeShapeType="1"/>
          </p:cNvCxnSpPr>
          <p:nvPr/>
        </p:nvCxnSpPr>
        <p:spPr bwMode="auto">
          <a:xfrm>
            <a:off x="2359819" y="4577972"/>
            <a:ext cx="0" cy="152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2033" name="AutoShape 17"/>
          <p:cNvCxnSpPr>
            <a:cxnSpLocks noChangeShapeType="1"/>
          </p:cNvCxnSpPr>
          <p:nvPr/>
        </p:nvCxnSpPr>
        <p:spPr bwMode="auto">
          <a:xfrm>
            <a:off x="1921670" y="4562098"/>
            <a:ext cx="477837" cy="158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2034" name="AutoShape 18"/>
          <p:cNvCxnSpPr>
            <a:cxnSpLocks noChangeShapeType="1"/>
          </p:cNvCxnSpPr>
          <p:nvPr/>
        </p:nvCxnSpPr>
        <p:spPr bwMode="auto">
          <a:xfrm>
            <a:off x="2370120" y="4773700"/>
            <a:ext cx="25400" cy="736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2037" name="AutoShape 21"/>
          <p:cNvCxnSpPr>
            <a:cxnSpLocks noChangeShapeType="1"/>
          </p:cNvCxnSpPr>
          <p:nvPr/>
        </p:nvCxnSpPr>
        <p:spPr bwMode="auto">
          <a:xfrm>
            <a:off x="2307431" y="6051172"/>
            <a:ext cx="3048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2038" name="AutoShape 22"/>
          <p:cNvCxnSpPr>
            <a:cxnSpLocks noChangeShapeType="1"/>
          </p:cNvCxnSpPr>
          <p:nvPr/>
        </p:nvCxnSpPr>
        <p:spPr bwMode="auto">
          <a:xfrm>
            <a:off x="2612232" y="6051172"/>
            <a:ext cx="3175" cy="152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2040" name="AutoShape 24"/>
          <p:cNvCxnSpPr>
            <a:cxnSpLocks noChangeShapeType="1"/>
          </p:cNvCxnSpPr>
          <p:nvPr/>
        </p:nvCxnSpPr>
        <p:spPr bwMode="auto">
          <a:xfrm flipV="1">
            <a:off x="1934369" y="6203572"/>
            <a:ext cx="677862" cy="793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22041" name="Arc 25"/>
          <p:cNvSpPr>
            <a:spLocks/>
          </p:cNvSpPr>
          <p:nvPr/>
        </p:nvSpPr>
        <p:spPr bwMode="auto">
          <a:xfrm rot="2105951">
            <a:off x="2234406" y="5613866"/>
            <a:ext cx="76200" cy="1538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4990"/>
              <a:gd name="T2" fmla="*/ 21332 w 21600"/>
              <a:gd name="T3" fmla="*/ 24990 h 24990"/>
              <a:gd name="T4" fmla="*/ 0 w 21600"/>
              <a:gd name="T5" fmla="*/ 21600 h 24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99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735"/>
                  <a:pt x="21510" y="23868"/>
                  <a:pt x="21332" y="24990"/>
                </a:cubicBezTo>
              </a:path>
              <a:path w="21600" h="2499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735"/>
                  <a:pt x="21510" y="23868"/>
                  <a:pt x="21332" y="2499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zh-TW" altLang="en-US"/>
          </a:p>
        </p:txBody>
      </p:sp>
      <p:cxnSp>
        <p:nvCxnSpPr>
          <p:cNvPr id="1622042" name="AutoShape 26"/>
          <p:cNvCxnSpPr>
            <a:cxnSpLocks noChangeShapeType="1"/>
          </p:cNvCxnSpPr>
          <p:nvPr/>
        </p:nvCxnSpPr>
        <p:spPr bwMode="auto">
          <a:xfrm>
            <a:off x="2210595" y="5843210"/>
            <a:ext cx="96837" cy="20796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938990"/>
            <a:ext cx="12192000" cy="104644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3.</a:t>
            </a:r>
            <a:r>
              <a:rPr lang="zh-TW" altLang="en-US" sz="3600" i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旋轉特徵</a:t>
            </a:r>
            <a:endParaRPr lang="en-US" altLang="zh-TW" sz="3600" i="0" dirty="0">
              <a:solidFill>
                <a:srgbClr val="FFFF00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/>
            <a:r>
              <a:rPr lang="en-US" altLang="zh-TW" sz="26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2.</a:t>
            </a:r>
            <a:r>
              <a:rPr lang="zh-TW" altLang="en-US" sz="26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來自剖視圖</a:t>
            </a:r>
            <a:endParaRPr lang="en-US" altLang="zh-TW" sz="2600" b="1" i="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D6E08BDF-B2CC-40CF-98BA-CAE9146F4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002" y="2131449"/>
            <a:ext cx="1951838" cy="208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2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2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2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2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2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2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2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2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20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75" y="1506193"/>
            <a:ext cx="7278111" cy="43739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2258" name="AutoShape 2"/>
          <p:cNvSpPr>
            <a:spLocks noChangeArrowheads="1"/>
          </p:cNvSpPr>
          <p:nvPr/>
        </p:nvSpPr>
        <p:spPr bwMode="auto">
          <a:xfrm>
            <a:off x="1396999" y="1513887"/>
            <a:ext cx="46906" cy="49244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endParaRPr lang="zh-TW" altLang="en-US" sz="320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469682" y="2595309"/>
            <a:ext cx="46906" cy="49244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endParaRPr lang="zh-TW" altLang="en-US" sz="3200"/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gray">
          <a:xfrm>
            <a:off x="733425" y="2407227"/>
            <a:ext cx="2806430" cy="63131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marL="457200" indent="-457200"/>
            <a:r>
              <a:rPr lang="en-US" altLang="zh-TW" sz="3200" b="1" i="0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2.</a:t>
            </a:r>
            <a:r>
              <a:rPr lang="zh-TW" altLang="en-US" sz="3200" b="1" i="0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底部特徵</a:t>
            </a:r>
            <a:r>
              <a:rPr lang="zh-TW" altLang="en-US" sz="3200" i="0" dirty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</a:p>
        </p:txBody>
      </p:sp>
      <p:sp>
        <p:nvSpPr>
          <p:cNvPr id="9" name="AutoShape 34"/>
          <p:cNvSpPr>
            <a:spLocks noChangeArrowheads="1"/>
          </p:cNvSpPr>
          <p:nvPr/>
        </p:nvSpPr>
        <p:spPr bwMode="gray">
          <a:xfrm>
            <a:off x="729176" y="3339441"/>
            <a:ext cx="2806430" cy="63131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marL="497814" indent="-497814" defTabSz="1083782"/>
            <a:r>
              <a:rPr lang="en-US" altLang="zh-TW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en-US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旋轉特徵</a:t>
            </a:r>
            <a:endParaRPr lang="en-US" altLang="zh-TW" sz="3200" i="0" dirty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gray">
          <a:xfrm>
            <a:off x="699014" y="4245486"/>
            <a:ext cx="2826506" cy="63131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marL="497814" indent="-497814" defTabSz="1083782"/>
            <a:r>
              <a:rPr lang="en-US" altLang="zh-TW" sz="3200" i="0" dirty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4.</a:t>
            </a:r>
            <a:r>
              <a:rPr lang="zh-TW" altLang="en-US" sz="3200" i="0" dirty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進階判斷</a:t>
            </a:r>
            <a:endParaRPr lang="en-US" altLang="zh-TW" sz="3200" i="0" dirty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1" name="AutoShape 34"/>
          <p:cNvSpPr>
            <a:spLocks noChangeArrowheads="1"/>
          </p:cNvSpPr>
          <p:nvPr/>
        </p:nvSpPr>
        <p:spPr bwMode="gray">
          <a:xfrm>
            <a:off x="729176" y="1506193"/>
            <a:ext cx="2806430" cy="63131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marL="457200" indent="-457200"/>
            <a:r>
              <a:rPr lang="en-US" altLang="zh-TW" sz="32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1.</a:t>
            </a:r>
            <a:r>
              <a:rPr lang="zh-TW" altLang="en-US" sz="32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基準面</a:t>
            </a:r>
            <a:r>
              <a:rPr lang="zh-TW" altLang="en-US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endParaRPr lang="zh-TW" altLang="en-US" sz="3200" i="0" dirty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9103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1" name="AutoShape 3"/>
          <p:cNvSpPr>
            <a:spLocks noChangeArrowheads="1"/>
          </p:cNvSpPr>
          <p:nvPr/>
        </p:nvSpPr>
        <p:spPr bwMode="auto">
          <a:xfrm>
            <a:off x="2257077" y="2308547"/>
            <a:ext cx="2487643" cy="17025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zh-TW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919241"/>
            <a:ext cx="12192000" cy="110184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TW" sz="3600" i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4.</a:t>
            </a:r>
            <a:r>
              <a:rPr lang="zh-TW" altLang="en-US" sz="3600" i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進階判斷</a:t>
            </a:r>
            <a:endParaRPr lang="en-US" altLang="zh-TW" sz="3600" i="0">
              <a:solidFill>
                <a:srgbClr val="FFFF00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/>
            <a:r>
              <a:rPr lang="en-US" altLang="zh-TW" sz="26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1.</a:t>
            </a:r>
            <a:r>
              <a:rPr lang="zh-TW" altLang="en-US" sz="26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哪個比較好畫</a:t>
            </a:r>
            <a:endParaRPr lang="en-US" altLang="zh-TW" sz="2600" b="1" i="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10" name="圖片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17865" y="2114086"/>
            <a:ext cx="4608016" cy="4738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276" y="2413000"/>
            <a:ext cx="2875852" cy="205706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2374901" y="2114085"/>
            <a:ext cx="6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2257077" y="2021081"/>
            <a:ext cx="6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888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95B16D8-BCF5-4E2C-94A5-5008F839D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451" y="2234468"/>
            <a:ext cx="3702347" cy="3668318"/>
          </a:xfrm>
          <a:prstGeom prst="rect">
            <a:avLst/>
          </a:prstGeom>
        </p:spPr>
      </p:pic>
      <p:sp>
        <p:nvSpPr>
          <p:cNvPr id="1628164" name="Rectangle 4"/>
          <p:cNvSpPr>
            <a:spLocks noChangeArrowheads="1"/>
          </p:cNvSpPr>
          <p:nvPr/>
        </p:nvSpPr>
        <p:spPr bwMode="auto">
          <a:xfrm>
            <a:off x="0" y="894524"/>
            <a:ext cx="12192000" cy="1141851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TW" sz="3600" i="0" dirty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4.</a:t>
            </a:r>
            <a:r>
              <a:rPr lang="zh-TW" altLang="en-US" sz="3600" i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進階判斷</a:t>
            </a:r>
            <a:endParaRPr lang="en-US" altLang="zh-TW" sz="3600" i="0">
              <a:solidFill>
                <a:srgbClr val="FFFF00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>
              <a:lnSpc>
                <a:spcPct val="110000"/>
              </a:lnSpc>
            </a:pPr>
            <a:r>
              <a:rPr lang="en-US" altLang="zh-TW" sz="26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2.</a:t>
            </a:r>
            <a:r>
              <a:rPr lang="zh-TW" altLang="en-US" sz="26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尺寸基準</a:t>
            </a:r>
            <a:endParaRPr lang="en-US" altLang="zh-TW" sz="2600" b="1" i="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162816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7" y="2234468"/>
            <a:ext cx="6667500" cy="41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9570206" y="2234468"/>
            <a:ext cx="892058" cy="545740"/>
          </a:xfrm>
          <a:prstGeom prst="wedgeRoundRectCallout">
            <a:avLst>
              <a:gd name="adj1" fmla="val -92627"/>
              <a:gd name="adj2" fmla="val 13207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en-US" altLang="zh-TW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1.</a:t>
            </a: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上</a:t>
            </a:r>
            <a:endParaRPr lang="zh-TW" altLang="en-US" sz="2800" i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7474272" y="4001474"/>
            <a:ext cx="1087985" cy="545740"/>
          </a:xfrm>
          <a:prstGeom prst="wedgeRoundRectCallout">
            <a:avLst>
              <a:gd name="adj1" fmla="val 74202"/>
              <a:gd name="adj2" fmla="val 51949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en-US" altLang="zh-TW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2.</a:t>
            </a: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中</a:t>
            </a:r>
            <a:endParaRPr lang="zh-TW" altLang="en-US" sz="2800" i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>
            <a:off x="8053387" y="5471641"/>
            <a:ext cx="1017738" cy="545740"/>
          </a:xfrm>
          <a:prstGeom prst="wedgeRoundRectCallout">
            <a:avLst>
              <a:gd name="adj1" fmla="val 95828"/>
              <a:gd name="adj2" fmla="val -45054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en-US" altLang="zh-TW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下</a:t>
            </a:r>
            <a:endParaRPr lang="zh-TW" altLang="en-US" sz="2800" i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" name="橢圓 1"/>
          <p:cNvSpPr/>
          <p:nvPr/>
        </p:nvSpPr>
        <p:spPr bwMode="auto">
          <a:xfrm>
            <a:off x="4366896" y="3940169"/>
            <a:ext cx="380198" cy="21639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4534914" y="4332060"/>
            <a:ext cx="380198" cy="21639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3213428" y="3267449"/>
            <a:ext cx="918448" cy="21639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2210504" y="4149044"/>
            <a:ext cx="671518" cy="314368"/>
          </a:xfrm>
          <a:custGeom>
            <a:avLst/>
            <a:gdLst>
              <a:gd name="connsiteX0" fmla="*/ 0 w 671490"/>
              <a:gd name="connsiteY0" fmla="*/ 108198 h 216396"/>
              <a:gd name="connsiteX1" fmla="*/ 335745 w 671490"/>
              <a:gd name="connsiteY1" fmla="*/ 0 h 216396"/>
              <a:gd name="connsiteX2" fmla="*/ 671490 w 671490"/>
              <a:gd name="connsiteY2" fmla="*/ 108198 h 216396"/>
              <a:gd name="connsiteX3" fmla="*/ 335745 w 671490"/>
              <a:gd name="connsiteY3" fmla="*/ 216396 h 216396"/>
              <a:gd name="connsiteX4" fmla="*/ 0 w 671490"/>
              <a:gd name="connsiteY4" fmla="*/ 108198 h 216396"/>
              <a:gd name="connsiteX0" fmla="*/ 28 w 671518"/>
              <a:gd name="connsiteY0" fmla="*/ 206170 h 314368"/>
              <a:gd name="connsiteX1" fmla="*/ 350287 w 671518"/>
              <a:gd name="connsiteY1" fmla="*/ 0 h 314368"/>
              <a:gd name="connsiteX2" fmla="*/ 671518 w 671518"/>
              <a:gd name="connsiteY2" fmla="*/ 206170 h 314368"/>
              <a:gd name="connsiteX3" fmla="*/ 335773 w 671518"/>
              <a:gd name="connsiteY3" fmla="*/ 314368 h 314368"/>
              <a:gd name="connsiteX4" fmla="*/ 28 w 671518"/>
              <a:gd name="connsiteY4" fmla="*/ 206170 h 31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8" h="314368">
                <a:moveTo>
                  <a:pt x="28" y="206170"/>
                </a:moveTo>
                <a:cubicBezTo>
                  <a:pt x="2447" y="153776"/>
                  <a:pt x="164860" y="0"/>
                  <a:pt x="350287" y="0"/>
                </a:cubicBezTo>
                <a:cubicBezTo>
                  <a:pt x="535714" y="0"/>
                  <a:pt x="671518" y="146414"/>
                  <a:pt x="671518" y="206170"/>
                </a:cubicBezTo>
                <a:cubicBezTo>
                  <a:pt x="671518" y="265926"/>
                  <a:pt x="521200" y="314368"/>
                  <a:pt x="335773" y="314368"/>
                </a:cubicBezTo>
                <a:cubicBezTo>
                  <a:pt x="150346" y="314368"/>
                  <a:pt x="-2391" y="258564"/>
                  <a:pt x="28" y="206170"/>
                </a:cubicBez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" name="拱形 2">
            <a:extLst>
              <a:ext uri="{FF2B5EF4-FFF2-40B4-BE49-F238E27FC236}">
                <a16:creationId xmlns:a16="http://schemas.microsoft.com/office/drawing/2014/main" id="{97D3F7C3-2D6F-4B72-A9EE-9EBCF2E2AC69}"/>
              </a:ext>
            </a:extLst>
          </p:cNvPr>
          <p:cNvSpPr/>
          <p:nvPr/>
        </p:nvSpPr>
        <p:spPr bwMode="auto">
          <a:xfrm rot="10800000">
            <a:off x="5538907" y="3179753"/>
            <a:ext cx="1121954" cy="976812"/>
          </a:xfrm>
          <a:prstGeom prst="blockArc">
            <a:avLst>
              <a:gd name="adj1" fmla="val 10538422"/>
              <a:gd name="adj2" fmla="val 323243"/>
              <a:gd name="adj3" fmla="val 15422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華康特粗圓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04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 animBg="1"/>
      <p:bldP spid="13" grpId="0" animBg="1"/>
      <p:bldP spid="17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61A2585-977C-4D95-BEC5-04BF7D26F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729" y="2345871"/>
            <a:ext cx="2688107" cy="38065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46" y="2008940"/>
            <a:ext cx="5252286" cy="484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rc 12"/>
          <p:cNvSpPr>
            <a:spLocks/>
          </p:cNvSpPr>
          <p:nvPr/>
        </p:nvSpPr>
        <p:spPr bwMode="auto">
          <a:xfrm rot="15031178" flipH="1">
            <a:off x="5454613" y="2832484"/>
            <a:ext cx="1019791" cy="104979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3242"/>
              <a:gd name="T2" fmla="*/ 21538 w 21600"/>
              <a:gd name="T3" fmla="*/ 23242 h 23242"/>
              <a:gd name="T4" fmla="*/ 0 w 21600"/>
              <a:gd name="T5" fmla="*/ 21600 h 2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2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47"/>
                  <a:pt x="21579" y="22695"/>
                  <a:pt x="21537" y="23241"/>
                </a:cubicBezTo>
              </a:path>
              <a:path w="21600" h="232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47"/>
                  <a:pt x="21579" y="22695"/>
                  <a:pt x="21537" y="23241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zh-TW" altLang="en-US"/>
          </a:p>
        </p:txBody>
      </p:sp>
      <p:sp>
        <p:nvSpPr>
          <p:cNvPr id="9" name="Arc 12"/>
          <p:cNvSpPr>
            <a:spLocks/>
          </p:cNvSpPr>
          <p:nvPr/>
        </p:nvSpPr>
        <p:spPr bwMode="auto">
          <a:xfrm rot="9369083" flipH="1">
            <a:off x="6363401" y="2387102"/>
            <a:ext cx="461242" cy="121838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3242"/>
              <a:gd name="T2" fmla="*/ 21538 w 21600"/>
              <a:gd name="T3" fmla="*/ 23242 h 23242"/>
              <a:gd name="T4" fmla="*/ 0 w 21600"/>
              <a:gd name="T5" fmla="*/ 21600 h 2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2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47"/>
                  <a:pt x="21579" y="22695"/>
                  <a:pt x="21537" y="23241"/>
                </a:cubicBezTo>
              </a:path>
              <a:path w="21600" h="232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47"/>
                  <a:pt x="21579" y="22695"/>
                  <a:pt x="21537" y="23241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zh-TW" altLang="en-US"/>
          </a:p>
        </p:txBody>
      </p:sp>
      <p:sp>
        <p:nvSpPr>
          <p:cNvPr id="10" name="Arc 12"/>
          <p:cNvSpPr>
            <a:spLocks/>
          </p:cNvSpPr>
          <p:nvPr/>
        </p:nvSpPr>
        <p:spPr bwMode="auto">
          <a:xfrm rot="2164359" flipH="1">
            <a:off x="5573092" y="2035589"/>
            <a:ext cx="621458" cy="132813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3242"/>
              <a:gd name="T2" fmla="*/ 21538 w 21600"/>
              <a:gd name="T3" fmla="*/ 23242 h 23242"/>
              <a:gd name="T4" fmla="*/ 0 w 21600"/>
              <a:gd name="T5" fmla="*/ 21600 h 2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2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47"/>
                  <a:pt x="21579" y="22695"/>
                  <a:pt x="21537" y="23241"/>
                </a:cubicBezTo>
              </a:path>
              <a:path w="21600" h="232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47"/>
                  <a:pt x="21579" y="22695"/>
                  <a:pt x="21537" y="23241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zh-TW" altLang="en-US"/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>
            <a:off x="7214867" y="5879553"/>
            <a:ext cx="1305497" cy="545740"/>
          </a:xfrm>
          <a:prstGeom prst="wedgeRoundRectCallout">
            <a:avLst>
              <a:gd name="adj1" fmla="val 46145"/>
              <a:gd name="adj2" fmla="val -74450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en-US" altLang="zh-TW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1.</a:t>
            </a: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底盤</a:t>
            </a:r>
            <a:endParaRPr lang="zh-TW" altLang="en-US" sz="2800" i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10237974" y="3740263"/>
            <a:ext cx="1261522" cy="545740"/>
          </a:xfrm>
          <a:prstGeom prst="wedgeRoundRectCallout">
            <a:avLst>
              <a:gd name="adj1" fmla="val -61392"/>
              <a:gd name="adj2" fmla="val 86756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en-US" altLang="zh-TW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2.</a:t>
            </a: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圓柱</a:t>
            </a:r>
            <a:endParaRPr lang="zh-TW" altLang="en-US" sz="2800" i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894524"/>
            <a:ext cx="12192000" cy="1141851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TW" sz="3600" i="0" dirty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4.</a:t>
            </a:r>
            <a:r>
              <a:rPr lang="zh-TW" altLang="en-US" sz="3600" i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進階判斷</a:t>
            </a:r>
            <a:endParaRPr lang="en-US" altLang="zh-TW" sz="3600" i="0">
              <a:solidFill>
                <a:srgbClr val="FFFF00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>
              <a:lnSpc>
                <a:spcPct val="110000"/>
              </a:lnSpc>
            </a:pPr>
            <a:r>
              <a:rPr lang="en-US" altLang="zh-TW" sz="26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3.</a:t>
            </a:r>
            <a:r>
              <a:rPr lang="zh-TW" altLang="en-US" sz="26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建模原則</a:t>
            </a:r>
            <a:endParaRPr lang="en-US" altLang="zh-TW" sz="2600" b="1" i="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7779729" y="2284211"/>
            <a:ext cx="1299222" cy="545740"/>
          </a:xfrm>
          <a:prstGeom prst="wedgeRoundRectCallout">
            <a:avLst>
              <a:gd name="adj1" fmla="val 74202"/>
              <a:gd name="adj2" fmla="val 51949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en-US" altLang="zh-TW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方形</a:t>
            </a:r>
            <a:endParaRPr lang="zh-TW" altLang="en-US" sz="2800" i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466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930" name="Picture 2" descr="Multi-Product_Graphic_with_Sustainabil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96" y="1690383"/>
            <a:ext cx="6736845" cy="46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8931" name="Rectangle 3"/>
          <p:cNvSpPr>
            <a:spLocks noChangeArrowheads="1"/>
          </p:cNvSpPr>
          <p:nvPr/>
        </p:nvSpPr>
        <p:spPr bwMode="auto">
          <a:xfrm>
            <a:off x="1265062" y="1727820"/>
            <a:ext cx="4733879" cy="74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4042" eaLnBrk="0" hangingPunct="0">
              <a:lnSpc>
                <a:spcPct val="110000"/>
              </a:lnSpc>
            </a:pPr>
            <a:r>
              <a:rPr lang="zh-TW" altLang="en-US" sz="2200" i="0" dirty="0"/>
              <a:t> 幾何以</a:t>
            </a:r>
            <a:r>
              <a:rPr lang="en-US" altLang="zh-TW" sz="2200" i="0" dirty="0" err="1"/>
              <a:t>SolidWorks</a:t>
            </a:r>
            <a:r>
              <a:rPr lang="zh-TW" altLang="en-US" sz="2200" i="0" dirty="0"/>
              <a:t>為中心</a:t>
            </a:r>
          </a:p>
          <a:p>
            <a:pPr defTabSz="914042" eaLnBrk="0" hangingPunct="0">
              <a:lnSpc>
                <a:spcPct val="110000"/>
              </a:lnSpc>
            </a:pPr>
            <a:r>
              <a:rPr lang="zh-TW" altLang="en-US" sz="2200" i="0" dirty="0"/>
              <a:t>全台唯一開辦</a:t>
            </a:r>
            <a:r>
              <a:rPr lang="en-US" altLang="zh-TW" sz="2200" i="0" dirty="0" err="1"/>
              <a:t>SolidWorks</a:t>
            </a:r>
            <a:r>
              <a:rPr lang="zh-TW" altLang="en-US" sz="2200" i="0" dirty="0"/>
              <a:t>精緻課程</a:t>
            </a:r>
          </a:p>
        </p:txBody>
      </p:sp>
      <p:sp>
        <p:nvSpPr>
          <p:cNvPr id="508933" name="Rectangle 5"/>
          <p:cNvSpPr>
            <a:spLocks noChangeArrowheads="1"/>
          </p:cNvSpPr>
          <p:nvPr/>
        </p:nvSpPr>
        <p:spPr bwMode="auto">
          <a:xfrm>
            <a:off x="1276826" y="2876818"/>
            <a:ext cx="3248568" cy="72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4042" eaLnBrk="0" hangingPunct="0">
              <a:lnSpc>
                <a:spcPct val="110000"/>
              </a:lnSpc>
            </a:pPr>
            <a:r>
              <a:rPr lang="en-US" altLang="zh-TW" sz="2200" i="0"/>
              <a:t>SolidWorks </a:t>
            </a:r>
            <a:r>
              <a:rPr lang="zh-TW" altLang="en-US" sz="2200" i="0" dirty="0"/>
              <a:t>專門論壇</a:t>
            </a:r>
          </a:p>
          <a:p>
            <a:pPr defTabSz="914042" eaLnBrk="0" hangingPunct="0">
              <a:lnSpc>
                <a:spcPct val="110000"/>
              </a:lnSpc>
            </a:pPr>
            <a:r>
              <a:rPr lang="en-US" altLang="zh-TW" sz="2200" i="0" dirty="0">
                <a:hlinkClick r:id="rId3"/>
              </a:rPr>
              <a:t>www.solidworks.org.tw</a:t>
            </a:r>
            <a:endParaRPr lang="en-US" altLang="zh-TW" sz="2200" i="0" dirty="0"/>
          </a:p>
        </p:txBody>
      </p:sp>
      <p:sp>
        <p:nvSpPr>
          <p:cNvPr id="508934" name="Rectangle 6"/>
          <p:cNvSpPr>
            <a:spLocks noChangeArrowheads="1"/>
          </p:cNvSpPr>
          <p:nvPr/>
        </p:nvSpPr>
        <p:spPr bwMode="auto">
          <a:xfrm>
            <a:off x="4099436" y="6156274"/>
            <a:ext cx="3567689" cy="70172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B13CC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>
            <a:spAutoFit/>
          </a:bodyPr>
          <a:lstStyle/>
          <a:p>
            <a:pPr defTabSz="914042">
              <a:lnSpc>
                <a:spcPct val="110000"/>
              </a:lnSpc>
            </a:pPr>
            <a:r>
              <a:rPr lang="en-US" altLang="zh-TW" sz="3600" dirty="0">
                <a:solidFill>
                  <a:srgbClr val="FF0000"/>
                </a:solidFill>
                <a:ea typeface="新細明體" pitchFamily="18" charset="-120"/>
              </a:rPr>
              <a:t>Happy </a:t>
            </a:r>
            <a:r>
              <a:rPr lang="en-US" altLang="zh-TW" sz="3600" dirty="0" err="1">
                <a:solidFill>
                  <a:srgbClr val="FF0000"/>
                </a:solidFill>
                <a:ea typeface="新細明體" pitchFamily="18" charset="-120"/>
              </a:rPr>
              <a:t>Endding</a:t>
            </a:r>
            <a:endParaRPr lang="en-US" altLang="zh-TW" sz="3600" dirty="0">
              <a:solidFill>
                <a:srgbClr val="FF0000"/>
              </a:solidFill>
              <a:ea typeface="新細明體" pitchFamily="18" charset="-120"/>
            </a:endParaRPr>
          </a:p>
        </p:txBody>
      </p:sp>
      <p:grpSp>
        <p:nvGrpSpPr>
          <p:cNvPr id="508935" name="Group 3"/>
          <p:cNvGrpSpPr>
            <a:grpSpLocks/>
          </p:cNvGrpSpPr>
          <p:nvPr/>
        </p:nvGrpSpPr>
        <p:grpSpPr bwMode="auto">
          <a:xfrm>
            <a:off x="1648888" y="4881088"/>
            <a:ext cx="1000012" cy="996375"/>
            <a:chOff x="4884" y="2843"/>
            <a:chExt cx="680" cy="692"/>
          </a:xfrm>
        </p:grpSpPr>
        <p:sp>
          <p:nvSpPr>
            <p:cNvPr id="508936" name="Oval 4"/>
            <p:cNvSpPr>
              <a:spLocks noChangeArrowheads="1"/>
            </p:cNvSpPr>
            <p:nvPr/>
          </p:nvSpPr>
          <p:spPr bwMode="auto">
            <a:xfrm>
              <a:off x="4884" y="2850"/>
              <a:ext cx="680" cy="68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altLang="zh-TW" sz="2200">
                <a:ea typeface="ＭＳ Ｐゴシック" pitchFamily="34" charset="-128"/>
              </a:endParaRPr>
            </a:p>
          </p:txBody>
        </p:sp>
        <p:sp>
          <p:nvSpPr>
            <p:cNvPr id="508937" name="Rectangle 5"/>
            <p:cNvSpPr>
              <a:spLocks noChangeArrowheads="1"/>
            </p:cNvSpPr>
            <p:nvPr/>
          </p:nvSpPr>
          <p:spPr bwMode="auto">
            <a:xfrm>
              <a:off x="4884" y="3180"/>
              <a:ext cx="9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altLang="zh-TW" sz="2200">
                <a:ea typeface="ＭＳ Ｐゴシック" pitchFamily="34" charset="-128"/>
              </a:endParaRPr>
            </a:p>
          </p:txBody>
        </p:sp>
        <p:sp>
          <p:nvSpPr>
            <p:cNvPr id="508938" name="Rectangle 6"/>
            <p:cNvSpPr>
              <a:spLocks noChangeArrowheads="1"/>
            </p:cNvSpPr>
            <p:nvPr/>
          </p:nvSpPr>
          <p:spPr bwMode="auto">
            <a:xfrm>
              <a:off x="5470" y="3178"/>
              <a:ext cx="9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altLang="zh-TW" sz="2200">
                <a:ea typeface="ＭＳ Ｐゴシック" pitchFamily="34" charset="-128"/>
              </a:endParaRPr>
            </a:p>
          </p:txBody>
        </p:sp>
        <p:sp>
          <p:nvSpPr>
            <p:cNvPr id="508939" name="Rectangle 7"/>
            <p:cNvSpPr>
              <a:spLocks noChangeArrowheads="1"/>
            </p:cNvSpPr>
            <p:nvPr/>
          </p:nvSpPr>
          <p:spPr bwMode="auto">
            <a:xfrm rot="-5400000">
              <a:off x="5188" y="3460"/>
              <a:ext cx="9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l" eaLnBrk="0" hangingPunct="0"/>
              <a:endParaRPr lang="en-US" altLang="zh-TW" sz="2200">
                <a:ea typeface="ＭＳ Ｐゴシック" pitchFamily="34" charset="-128"/>
              </a:endParaRPr>
            </a:p>
          </p:txBody>
        </p:sp>
        <p:sp>
          <p:nvSpPr>
            <p:cNvPr id="508940" name="Rectangle 8"/>
            <p:cNvSpPr>
              <a:spLocks noChangeArrowheads="1"/>
            </p:cNvSpPr>
            <p:nvPr/>
          </p:nvSpPr>
          <p:spPr bwMode="auto">
            <a:xfrm rot="-5400000">
              <a:off x="5180" y="2858"/>
              <a:ext cx="9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l" eaLnBrk="0" hangingPunct="0"/>
              <a:endParaRPr lang="en-US" altLang="zh-TW" sz="2200">
                <a:ea typeface="ＭＳ Ｐゴシック" pitchFamily="34" charset="-128"/>
              </a:endParaRPr>
            </a:p>
          </p:txBody>
        </p:sp>
      </p:grpSp>
      <p:sp>
        <p:nvSpPr>
          <p:cNvPr id="508941" name="Text Box 9"/>
          <p:cNvSpPr txBox="1">
            <a:spLocks noChangeArrowheads="1"/>
          </p:cNvSpPr>
          <p:nvPr/>
        </p:nvSpPr>
        <p:spPr bwMode="auto">
          <a:xfrm>
            <a:off x="1790068" y="5364877"/>
            <a:ext cx="780323" cy="45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69" tIns="41985" rIns="83969" bIns="4198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altLang="zh-TW" sz="1800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10</a:t>
            </a:r>
            <a:r>
              <a:rPr lang="en-US" altLang="ko-KR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altLang="ko-KR" sz="13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min</a:t>
            </a:r>
          </a:p>
        </p:txBody>
      </p:sp>
      <p:sp>
        <p:nvSpPr>
          <p:cNvPr id="508942" name="Line 10"/>
          <p:cNvSpPr>
            <a:spLocks noChangeShapeType="1"/>
          </p:cNvSpPr>
          <p:nvPr/>
        </p:nvSpPr>
        <p:spPr bwMode="auto">
          <a:xfrm flipV="1">
            <a:off x="2163600" y="5157538"/>
            <a:ext cx="291364" cy="2375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969" tIns="41985" rIns="83969" bIns="41985"/>
          <a:lstStyle/>
          <a:p>
            <a:endParaRPr lang="zh-TW" altLang="en-US"/>
          </a:p>
        </p:txBody>
      </p:sp>
      <p:sp>
        <p:nvSpPr>
          <p:cNvPr id="508943" name="Oval 11"/>
          <p:cNvSpPr>
            <a:spLocks noChangeArrowheads="1"/>
          </p:cNvSpPr>
          <p:nvPr/>
        </p:nvSpPr>
        <p:spPr bwMode="auto">
          <a:xfrm>
            <a:off x="2107717" y="5340400"/>
            <a:ext cx="105884" cy="9503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969" tIns="41985" rIns="83969" bIns="41985" anchor="ctr"/>
          <a:lstStyle/>
          <a:p>
            <a:pPr algn="l" eaLnBrk="0" hangingPunct="0"/>
            <a:endParaRPr lang="en-US" altLang="zh-TW" sz="22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180331"/>
      </p:ext>
    </p:extLst>
  </p:cSld>
  <p:clrMapOvr>
    <a:masterClrMapping/>
  </p:clrMapOvr>
  <p:transition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75" y="1506193"/>
            <a:ext cx="7278111" cy="43739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2258" name="AutoShape 2"/>
          <p:cNvSpPr>
            <a:spLocks noChangeArrowheads="1"/>
          </p:cNvSpPr>
          <p:nvPr/>
        </p:nvSpPr>
        <p:spPr bwMode="auto">
          <a:xfrm>
            <a:off x="1396999" y="1513887"/>
            <a:ext cx="46906" cy="49244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endParaRPr lang="zh-TW" altLang="en-US" sz="320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469682" y="2595309"/>
            <a:ext cx="46906" cy="49244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endParaRPr lang="zh-TW" altLang="en-US" sz="3200"/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gray">
          <a:xfrm>
            <a:off x="733425" y="2407227"/>
            <a:ext cx="2806430" cy="63131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marL="457200" indent="-457200"/>
            <a:r>
              <a:rPr lang="en-US" altLang="zh-TW" sz="3200" b="1" i="0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2.</a:t>
            </a:r>
            <a:r>
              <a:rPr lang="zh-TW" altLang="en-US" sz="3200" b="1" i="0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底部特徵</a:t>
            </a:r>
            <a:r>
              <a:rPr lang="zh-TW" altLang="en-US" sz="3200" i="0" dirty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</a:p>
        </p:txBody>
      </p:sp>
      <p:sp>
        <p:nvSpPr>
          <p:cNvPr id="9" name="AutoShape 34"/>
          <p:cNvSpPr>
            <a:spLocks noChangeArrowheads="1"/>
          </p:cNvSpPr>
          <p:nvPr/>
        </p:nvSpPr>
        <p:spPr bwMode="gray">
          <a:xfrm>
            <a:off x="729176" y="3339441"/>
            <a:ext cx="2806430" cy="63131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marL="497814" indent="-497814" defTabSz="1083782"/>
            <a:r>
              <a:rPr lang="en-US" altLang="zh-TW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en-US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旋轉特徵</a:t>
            </a:r>
            <a:endParaRPr lang="en-US" altLang="zh-TW" sz="3200" i="0" dirty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gray">
          <a:xfrm>
            <a:off x="699014" y="4245486"/>
            <a:ext cx="2826506" cy="63131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marL="497814" indent="-497814" defTabSz="1083782"/>
            <a:r>
              <a:rPr lang="en-US" altLang="zh-TW" sz="3200" i="0" dirty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4.</a:t>
            </a:r>
            <a:r>
              <a:rPr lang="zh-TW" altLang="en-US" sz="3200" i="0" dirty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進階判斷</a:t>
            </a:r>
            <a:endParaRPr lang="en-US" altLang="zh-TW" sz="3200" i="0" dirty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1" name="AutoShape 34"/>
          <p:cNvSpPr>
            <a:spLocks noChangeArrowheads="1"/>
          </p:cNvSpPr>
          <p:nvPr/>
        </p:nvSpPr>
        <p:spPr bwMode="gray">
          <a:xfrm>
            <a:off x="729176" y="1506193"/>
            <a:ext cx="2806430" cy="63131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marL="457200" indent="-457200"/>
            <a:r>
              <a:rPr lang="en-US" altLang="zh-TW" sz="32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1.</a:t>
            </a:r>
            <a:r>
              <a:rPr lang="zh-TW" altLang="en-US" sz="32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基準面</a:t>
            </a:r>
            <a:r>
              <a:rPr lang="zh-TW" altLang="en-US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endParaRPr lang="zh-TW" altLang="en-US" sz="3200" i="0" dirty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730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20" y="2111875"/>
            <a:ext cx="4803080" cy="415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11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1179" r="3473" b="23908"/>
          <a:stretch/>
        </p:blipFill>
        <p:spPr bwMode="auto">
          <a:xfrm>
            <a:off x="1310482" y="2286000"/>
            <a:ext cx="4743017" cy="36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4675" name="AutoShape 3"/>
          <p:cNvSpPr>
            <a:spLocks noChangeArrowheads="1"/>
          </p:cNvSpPr>
          <p:nvPr/>
        </p:nvSpPr>
        <p:spPr bwMode="auto">
          <a:xfrm>
            <a:off x="2057400" y="2209056"/>
            <a:ext cx="70" cy="1538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/>
          </a:p>
        </p:txBody>
      </p:sp>
      <p:sp>
        <p:nvSpPr>
          <p:cNvPr id="1564677" name="Rectangle 5"/>
          <p:cNvSpPr>
            <a:spLocks noChangeArrowheads="1"/>
          </p:cNvSpPr>
          <p:nvPr/>
        </p:nvSpPr>
        <p:spPr bwMode="auto">
          <a:xfrm>
            <a:off x="0" y="946941"/>
            <a:ext cx="12192000" cy="104644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1.</a:t>
            </a:r>
            <a:r>
              <a:rPr lang="zh-TW" altLang="en-US" sz="3600" i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基準面</a:t>
            </a:r>
            <a:endParaRPr lang="en-US" altLang="zh-TW" sz="3600" i="0" dirty="0">
              <a:solidFill>
                <a:srgbClr val="FFFF00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/>
            <a:r>
              <a:rPr lang="zh-TW" altLang="en-US" sz="2600" b="1" i="0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與特徵管理員基準面相同</a:t>
            </a:r>
            <a:endParaRPr lang="en-US" altLang="zh-TW" sz="2600" b="1" i="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4858129" y="6266056"/>
            <a:ext cx="2475742" cy="4484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31554" tIns="31554" rIns="31554" bIns="31554" anchor="ctr">
            <a:spAutoFit/>
          </a:bodyPr>
          <a:lstStyle/>
          <a:p>
            <a:pPr algn="ctr"/>
            <a:r>
              <a:rPr lang="zh-TW" altLang="en-US" sz="2500" i="0">
                <a:solidFill>
                  <a:srgbClr val="FF0000"/>
                </a:solidFill>
                <a:latin typeface="新細明體" pitchFamily="18" charset="-120"/>
                <a:ea typeface="華康中圓體" pitchFamily="49" charset="-120"/>
              </a:rPr>
              <a:t>前視圖</a:t>
            </a:r>
            <a:r>
              <a:rPr lang="en-US" altLang="zh-TW" sz="2500" i="0">
                <a:solidFill>
                  <a:srgbClr val="FF0000"/>
                </a:solidFill>
                <a:latin typeface="新細明體" pitchFamily="18" charset="-120"/>
                <a:ea typeface="華康中圓體" pitchFamily="49" charset="-120"/>
              </a:rPr>
              <a:t>=</a:t>
            </a:r>
            <a:r>
              <a:rPr lang="zh-TW" altLang="en-US" sz="2500" i="0">
                <a:solidFill>
                  <a:srgbClr val="FF0000"/>
                </a:solidFill>
                <a:latin typeface="新細明體" pitchFamily="18" charset="-120"/>
                <a:ea typeface="華康中圓體" pitchFamily="49" charset="-120"/>
              </a:rPr>
              <a:t>前基準面</a:t>
            </a:r>
            <a:endParaRPr lang="zh-TW" altLang="en-US" sz="2500" i="0" dirty="0">
              <a:solidFill>
                <a:srgbClr val="FF0000"/>
              </a:solidFill>
              <a:latin typeface="新細明體" pitchFamily="18" charset="-120"/>
              <a:ea typeface="華康中圓體" pitchFamily="49" charset="-120"/>
            </a:endParaRPr>
          </a:p>
        </p:txBody>
      </p:sp>
      <p:cxnSp>
        <p:nvCxnSpPr>
          <p:cNvPr id="31" name="AutoShape 15"/>
          <p:cNvCxnSpPr>
            <a:cxnSpLocks noChangeShapeType="1"/>
          </p:cNvCxnSpPr>
          <p:nvPr/>
        </p:nvCxnSpPr>
        <p:spPr bwMode="auto">
          <a:xfrm flipH="1">
            <a:off x="1689282" y="4533252"/>
            <a:ext cx="12884" cy="85789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15"/>
          <p:cNvCxnSpPr>
            <a:cxnSpLocks noChangeShapeType="1"/>
          </p:cNvCxnSpPr>
          <p:nvPr/>
        </p:nvCxnSpPr>
        <p:spPr bwMode="auto">
          <a:xfrm flipH="1">
            <a:off x="3251382" y="4507852"/>
            <a:ext cx="12884" cy="85789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15"/>
          <p:cNvCxnSpPr>
            <a:cxnSpLocks noChangeShapeType="1"/>
          </p:cNvCxnSpPr>
          <p:nvPr/>
        </p:nvCxnSpPr>
        <p:spPr bwMode="auto">
          <a:xfrm>
            <a:off x="3590233" y="4507852"/>
            <a:ext cx="0" cy="114999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15"/>
          <p:cNvCxnSpPr>
            <a:cxnSpLocks noChangeShapeType="1"/>
          </p:cNvCxnSpPr>
          <p:nvPr/>
        </p:nvCxnSpPr>
        <p:spPr bwMode="auto">
          <a:xfrm>
            <a:off x="1364558" y="4533252"/>
            <a:ext cx="0" cy="114999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15"/>
          <p:cNvCxnSpPr>
            <a:cxnSpLocks noChangeShapeType="1"/>
          </p:cNvCxnSpPr>
          <p:nvPr/>
        </p:nvCxnSpPr>
        <p:spPr bwMode="auto">
          <a:xfrm>
            <a:off x="1364558" y="4533251"/>
            <a:ext cx="337608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15"/>
          <p:cNvCxnSpPr>
            <a:cxnSpLocks noChangeShapeType="1"/>
          </p:cNvCxnSpPr>
          <p:nvPr/>
        </p:nvCxnSpPr>
        <p:spPr bwMode="auto">
          <a:xfrm>
            <a:off x="3257824" y="4526252"/>
            <a:ext cx="337608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15"/>
          <p:cNvCxnSpPr>
            <a:cxnSpLocks noChangeShapeType="1"/>
          </p:cNvCxnSpPr>
          <p:nvPr/>
        </p:nvCxnSpPr>
        <p:spPr bwMode="auto">
          <a:xfrm>
            <a:off x="1351674" y="5657850"/>
            <a:ext cx="2243758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AutoShape 15"/>
          <p:cNvCxnSpPr>
            <a:cxnSpLocks noChangeShapeType="1"/>
          </p:cNvCxnSpPr>
          <p:nvPr/>
        </p:nvCxnSpPr>
        <p:spPr bwMode="auto">
          <a:xfrm>
            <a:off x="1662824" y="5384800"/>
            <a:ext cx="1595000" cy="63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5">
            <a:extLst>
              <a:ext uri="{FF2B5EF4-FFF2-40B4-BE49-F238E27FC236}">
                <a16:creationId xmlns:a16="http://schemas.microsoft.com/office/drawing/2014/main" id="{4A51A346-61ED-4CBA-8A4E-5CD0E6AFE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57010" y="2217751"/>
            <a:ext cx="1403758" cy="112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BC2FE3D6-C7E9-4CF0-9D83-E2159CD61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4057" y="2213807"/>
            <a:ext cx="1806712" cy="1126156"/>
          </a:xfrm>
          <a:prstGeom prst="rect">
            <a:avLst/>
          </a:prstGeom>
        </p:spPr>
      </p:pic>
      <p:sp>
        <p:nvSpPr>
          <p:cNvPr id="20" name="向右箭號 15">
            <a:extLst>
              <a:ext uri="{FF2B5EF4-FFF2-40B4-BE49-F238E27FC236}">
                <a16:creationId xmlns:a16="http://schemas.microsoft.com/office/drawing/2014/main" id="{F39D1221-C450-4422-8015-49BFDA39D48D}"/>
              </a:ext>
            </a:extLst>
          </p:cNvPr>
          <p:cNvSpPr/>
          <p:nvPr/>
        </p:nvSpPr>
        <p:spPr bwMode="auto">
          <a:xfrm>
            <a:off x="8466338" y="2494375"/>
            <a:ext cx="889196" cy="28251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44065"/>
            <a:endParaRPr lang="zh-TW" altLang="en-US" sz="924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11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1179" r="3473" b="23908"/>
          <a:stretch/>
        </p:blipFill>
        <p:spPr bwMode="auto">
          <a:xfrm>
            <a:off x="665207" y="2210872"/>
            <a:ext cx="5133809" cy="39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76" y="2487520"/>
            <a:ext cx="4931820" cy="3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946941"/>
            <a:ext cx="12192000" cy="104644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1.</a:t>
            </a:r>
            <a:r>
              <a:rPr lang="zh-TW" altLang="en-US" sz="3600" i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基準面</a:t>
            </a:r>
            <a:endParaRPr lang="en-US" altLang="zh-TW" sz="3600" i="0" dirty="0">
              <a:solidFill>
                <a:srgbClr val="FFFF00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/>
            <a:r>
              <a:rPr lang="zh-TW" altLang="en-US" sz="2600" b="1" i="0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與特徵管理員基準面相同</a:t>
            </a:r>
            <a:endParaRPr lang="en-US" altLang="zh-TW" sz="2600" b="1" i="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4858129" y="6266056"/>
            <a:ext cx="2475742" cy="4484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31554" tIns="31554" rIns="31554" bIns="31554" anchor="ctr">
            <a:spAutoFit/>
          </a:bodyPr>
          <a:lstStyle/>
          <a:p>
            <a:pPr algn="ctr"/>
            <a:r>
              <a:rPr lang="zh-TW" altLang="en-US" sz="2500" i="0">
                <a:solidFill>
                  <a:srgbClr val="FF0000"/>
                </a:solidFill>
                <a:latin typeface="新細明體" pitchFamily="18" charset="-120"/>
                <a:ea typeface="華康中圓體" pitchFamily="49" charset="-120"/>
              </a:rPr>
              <a:t>上視圖</a:t>
            </a:r>
            <a:r>
              <a:rPr lang="en-US" altLang="zh-TW" sz="2500" i="0">
                <a:solidFill>
                  <a:srgbClr val="FF0000"/>
                </a:solidFill>
                <a:latin typeface="新細明體" pitchFamily="18" charset="-120"/>
                <a:ea typeface="華康中圓體" pitchFamily="49" charset="-120"/>
              </a:rPr>
              <a:t>=</a:t>
            </a:r>
            <a:r>
              <a:rPr lang="zh-TW" altLang="en-US" sz="2500" i="0">
                <a:solidFill>
                  <a:srgbClr val="FF0000"/>
                </a:solidFill>
                <a:latin typeface="新細明體" pitchFamily="18" charset="-120"/>
                <a:ea typeface="華康中圓體" pitchFamily="49" charset="-120"/>
              </a:rPr>
              <a:t>上基準面</a:t>
            </a:r>
            <a:endParaRPr lang="zh-TW" altLang="en-US" sz="2500" i="0" dirty="0">
              <a:solidFill>
                <a:srgbClr val="FF0000"/>
              </a:solidFill>
              <a:latin typeface="新細明體" pitchFamily="18" charset="-120"/>
              <a:ea typeface="華康中圓體" pitchFamily="49" charset="-120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A8292687-DC06-457D-810A-D1D3F2A91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762" y="2258406"/>
            <a:ext cx="2195438" cy="1340577"/>
          </a:xfrm>
          <a:prstGeom prst="rect">
            <a:avLst/>
          </a:prstGeom>
        </p:spPr>
      </p:pic>
      <p:sp>
        <p:nvSpPr>
          <p:cNvPr id="22" name="向右箭號 10">
            <a:extLst>
              <a:ext uri="{FF2B5EF4-FFF2-40B4-BE49-F238E27FC236}">
                <a16:creationId xmlns:a16="http://schemas.microsoft.com/office/drawing/2014/main" id="{EC7C3374-71C4-45A7-B390-F82FC8F94D87}"/>
              </a:ext>
            </a:extLst>
          </p:cNvPr>
          <p:cNvSpPr/>
          <p:nvPr/>
        </p:nvSpPr>
        <p:spPr bwMode="auto">
          <a:xfrm>
            <a:off x="8281719" y="2928694"/>
            <a:ext cx="889196" cy="28251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44065"/>
            <a:endParaRPr lang="zh-TW" altLang="en-US" sz="924">
              <a:solidFill>
                <a:srgbClr val="FF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EE3FF4F-61E3-4AB7-9EA6-151AFAA0A8BE}"/>
              </a:ext>
            </a:extLst>
          </p:cNvPr>
          <p:cNvSpPr/>
          <p:nvPr/>
        </p:nvSpPr>
        <p:spPr>
          <a:xfrm>
            <a:off x="596911" y="2422769"/>
            <a:ext cx="2591765" cy="13364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24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74945"/>
            <a:ext cx="4953000" cy="399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11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1179" r="3473" b="23908"/>
          <a:stretch/>
        </p:blipFill>
        <p:spPr bwMode="auto">
          <a:xfrm>
            <a:off x="734047" y="2175738"/>
            <a:ext cx="5057153" cy="393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4675" name="AutoShape 3"/>
          <p:cNvSpPr>
            <a:spLocks noChangeArrowheads="1"/>
          </p:cNvSpPr>
          <p:nvPr/>
        </p:nvSpPr>
        <p:spPr bwMode="auto">
          <a:xfrm>
            <a:off x="2057400" y="2209056"/>
            <a:ext cx="70" cy="1538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73" y="2175739"/>
            <a:ext cx="1246158" cy="121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977623"/>
            <a:ext cx="12192000" cy="104644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1.</a:t>
            </a:r>
            <a:r>
              <a:rPr lang="zh-TW" altLang="en-US" sz="3600" i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基準面</a:t>
            </a:r>
            <a:endParaRPr lang="en-US" altLang="zh-TW" sz="3600" i="0" dirty="0">
              <a:solidFill>
                <a:srgbClr val="FFFF00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/>
            <a:r>
              <a:rPr lang="zh-TW" altLang="en-US" sz="2600" b="1" i="0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與特徵管理員基準面相同</a:t>
            </a:r>
            <a:endParaRPr lang="en-US" altLang="zh-TW" sz="2600" b="1" i="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4858129" y="6266056"/>
            <a:ext cx="2475742" cy="4484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31554" tIns="31554" rIns="31554" bIns="31554" anchor="ctr">
            <a:spAutoFit/>
          </a:bodyPr>
          <a:lstStyle/>
          <a:p>
            <a:pPr algn="ctr"/>
            <a:r>
              <a:rPr lang="zh-TW" altLang="en-US" sz="2500" i="0">
                <a:solidFill>
                  <a:srgbClr val="FF0000"/>
                </a:solidFill>
                <a:latin typeface="新細明體" pitchFamily="18" charset="-120"/>
                <a:ea typeface="華康中圓體" pitchFamily="49" charset="-120"/>
              </a:rPr>
              <a:t>右視圖</a:t>
            </a:r>
            <a:r>
              <a:rPr lang="en-US" altLang="zh-TW" sz="2500" i="0">
                <a:solidFill>
                  <a:srgbClr val="FF0000"/>
                </a:solidFill>
                <a:latin typeface="新細明體" pitchFamily="18" charset="-120"/>
                <a:ea typeface="華康中圓體" pitchFamily="49" charset="-120"/>
              </a:rPr>
              <a:t>=</a:t>
            </a:r>
            <a:r>
              <a:rPr lang="zh-TW" altLang="en-US" sz="2500" i="0">
                <a:solidFill>
                  <a:srgbClr val="FF0000"/>
                </a:solidFill>
                <a:latin typeface="新細明體" pitchFamily="18" charset="-120"/>
                <a:ea typeface="華康中圓體" pitchFamily="49" charset="-120"/>
              </a:rPr>
              <a:t>右基準面</a:t>
            </a:r>
            <a:endParaRPr lang="zh-TW" altLang="en-US" sz="2500" i="0" dirty="0">
              <a:solidFill>
                <a:srgbClr val="FF0000"/>
              </a:solidFill>
              <a:latin typeface="新細明體" pitchFamily="18" charset="-120"/>
              <a:ea typeface="華康中圓體" pitchFamily="49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BEAEB8A-E7B9-438A-A626-8A611F1C947D}"/>
              </a:ext>
            </a:extLst>
          </p:cNvPr>
          <p:cNvSpPr/>
          <p:nvPr/>
        </p:nvSpPr>
        <p:spPr>
          <a:xfrm>
            <a:off x="4001477" y="4509477"/>
            <a:ext cx="1258277" cy="12817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95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75" y="1506193"/>
            <a:ext cx="7278111" cy="43739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2258" name="AutoShape 2"/>
          <p:cNvSpPr>
            <a:spLocks noChangeArrowheads="1"/>
          </p:cNvSpPr>
          <p:nvPr/>
        </p:nvSpPr>
        <p:spPr bwMode="auto">
          <a:xfrm>
            <a:off x="1396999" y="1513887"/>
            <a:ext cx="46906" cy="49244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endParaRPr lang="zh-TW" altLang="en-US" sz="320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469682" y="2595309"/>
            <a:ext cx="46906" cy="49244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endParaRPr lang="zh-TW" altLang="en-US" sz="3200"/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gray">
          <a:xfrm>
            <a:off x="733425" y="2407227"/>
            <a:ext cx="2806430" cy="63131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marL="457200" indent="-457200"/>
            <a:r>
              <a:rPr lang="en-US" altLang="zh-TW" sz="3200" b="1" i="0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2.</a:t>
            </a:r>
            <a:r>
              <a:rPr lang="zh-TW" altLang="en-US" sz="3200" b="1" i="0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底部特徵</a:t>
            </a:r>
            <a:r>
              <a:rPr lang="zh-TW" altLang="en-US" sz="3200" i="0" dirty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</a:p>
        </p:txBody>
      </p:sp>
      <p:sp>
        <p:nvSpPr>
          <p:cNvPr id="9" name="AutoShape 34"/>
          <p:cNvSpPr>
            <a:spLocks noChangeArrowheads="1"/>
          </p:cNvSpPr>
          <p:nvPr/>
        </p:nvSpPr>
        <p:spPr bwMode="gray">
          <a:xfrm>
            <a:off x="729176" y="3339441"/>
            <a:ext cx="2806430" cy="63131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marL="497814" indent="-497814" defTabSz="1083782"/>
            <a:r>
              <a:rPr lang="en-US" altLang="zh-TW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en-US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旋轉特徵</a:t>
            </a:r>
            <a:endParaRPr lang="en-US" altLang="zh-TW" sz="3200" i="0" dirty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gray">
          <a:xfrm>
            <a:off x="699014" y="4245486"/>
            <a:ext cx="2826506" cy="63131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marL="497814" indent="-497814" defTabSz="1083782"/>
            <a:r>
              <a:rPr lang="en-US" altLang="zh-TW" sz="3200" i="0" dirty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4.</a:t>
            </a:r>
            <a:r>
              <a:rPr lang="zh-TW" altLang="en-US" sz="3200" i="0" dirty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進階判斷</a:t>
            </a:r>
            <a:endParaRPr lang="en-US" altLang="zh-TW" sz="3200" i="0" dirty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1" name="AutoShape 34"/>
          <p:cNvSpPr>
            <a:spLocks noChangeArrowheads="1"/>
          </p:cNvSpPr>
          <p:nvPr/>
        </p:nvSpPr>
        <p:spPr bwMode="gray">
          <a:xfrm>
            <a:off x="729176" y="1506193"/>
            <a:ext cx="2806430" cy="63131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marL="457200" indent="-457200"/>
            <a:r>
              <a:rPr lang="en-US" altLang="zh-TW" sz="32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1.</a:t>
            </a:r>
            <a:r>
              <a:rPr lang="zh-TW" altLang="en-US" sz="32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基準面</a:t>
            </a:r>
            <a:r>
              <a:rPr lang="zh-TW" altLang="en-US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endParaRPr lang="zh-TW" altLang="en-US" sz="3200" i="0" dirty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155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0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46" y="2130984"/>
            <a:ext cx="3725452" cy="452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0215" name="Arc 7"/>
          <p:cNvSpPr>
            <a:spLocks/>
          </p:cNvSpPr>
          <p:nvPr/>
        </p:nvSpPr>
        <p:spPr bwMode="auto">
          <a:xfrm rot="12967314" flipH="1" flipV="1">
            <a:off x="3574460" y="2313994"/>
            <a:ext cx="1230207" cy="186850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16"/>
              <a:gd name="T1" fmla="*/ 0 h 21600"/>
              <a:gd name="T2" fmla="*/ 21516 w 21516"/>
              <a:gd name="T3" fmla="*/ 19700 h 21600"/>
              <a:gd name="T4" fmla="*/ 0 w 2151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16" h="21600" fill="none" extrusionOk="0">
                <a:moveTo>
                  <a:pt x="-1" y="0"/>
                </a:moveTo>
                <a:cubicBezTo>
                  <a:pt x="11192" y="0"/>
                  <a:pt x="20531" y="8550"/>
                  <a:pt x="21516" y="19699"/>
                </a:cubicBezTo>
              </a:path>
              <a:path w="21516" h="21600" stroke="0" extrusionOk="0">
                <a:moveTo>
                  <a:pt x="-1" y="0"/>
                </a:moveTo>
                <a:cubicBezTo>
                  <a:pt x="11192" y="0"/>
                  <a:pt x="20531" y="8550"/>
                  <a:pt x="21516" y="196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zh-TW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946941"/>
            <a:ext cx="12192000" cy="104644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2.</a:t>
            </a:r>
            <a:r>
              <a:rPr lang="zh-TW" altLang="en-US" sz="3600" i="0" dirty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底部特徵</a:t>
            </a:r>
            <a:endParaRPr lang="en-US" altLang="zh-TW" sz="3600" i="0" dirty="0">
              <a:solidFill>
                <a:srgbClr val="FFFF00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/>
            <a:r>
              <a:rPr lang="en-US" altLang="zh-TW" sz="26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1.</a:t>
            </a:r>
            <a:r>
              <a:rPr lang="zh-TW" altLang="en-US" sz="26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來自上</a:t>
            </a:r>
            <a:r>
              <a:rPr lang="zh-TW" altLang="en-US" sz="2600" b="1" i="0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視圖</a:t>
            </a:r>
            <a:endParaRPr lang="en-US" altLang="zh-TW" sz="2600" b="1" i="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C332223-645F-415A-A0BA-D939323F9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176" y="2213082"/>
            <a:ext cx="4206710" cy="3814967"/>
          </a:xfrm>
          <a:prstGeom prst="rect">
            <a:avLst/>
          </a:prstGeom>
        </p:spPr>
      </p:pic>
      <p:sp>
        <p:nvSpPr>
          <p:cNvPr id="11" name="Arc 7">
            <a:extLst>
              <a:ext uri="{FF2B5EF4-FFF2-40B4-BE49-F238E27FC236}">
                <a16:creationId xmlns:a16="http://schemas.microsoft.com/office/drawing/2014/main" id="{0585ACD4-ECF1-4904-A6E4-0B71B7065584}"/>
              </a:ext>
            </a:extLst>
          </p:cNvPr>
          <p:cNvSpPr>
            <a:spLocks/>
          </p:cNvSpPr>
          <p:nvPr/>
        </p:nvSpPr>
        <p:spPr bwMode="auto">
          <a:xfrm rot="10554529" flipV="1">
            <a:off x="2733922" y="2190674"/>
            <a:ext cx="1711522" cy="107024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16"/>
              <a:gd name="T1" fmla="*/ 0 h 21600"/>
              <a:gd name="T2" fmla="*/ 21516 w 21516"/>
              <a:gd name="T3" fmla="*/ 19700 h 21600"/>
              <a:gd name="T4" fmla="*/ 0 w 2151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16" h="21600" fill="none" extrusionOk="0">
                <a:moveTo>
                  <a:pt x="-1" y="0"/>
                </a:moveTo>
                <a:cubicBezTo>
                  <a:pt x="11192" y="0"/>
                  <a:pt x="20531" y="8550"/>
                  <a:pt x="21516" y="19699"/>
                </a:cubicBezTo>
              </a:path>
              <a:path w="21516" h="21600" stroke="0" extrusionOk="0">
                <a:moveTo>
                  <a:pt x="-1" y="0"/>
                </a:moveTo>
                <a:cubicBezTo>
                  <a:pt x="11192" y="0"/>
                  <a:pt x="20531" y="8550"/>
                  <a:pt x="21516" y="196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zh-TW" altLang="en-US"/>
          </a:p>
        </p:txBody>
      </p:sp>
      <p:sp>
        <p:nvSpPr>
          <p:cNvPr id="12" name="Arc 7">
            <a:extLst>
              <a:ext uri="{FF2B5EF4-FFF2-40B4-BE49-F238E27FC236}">
                <a16:creationId xmlns:a16="http://schemas.microsoft.com/office/drawing/2014/main" id="{AD63485E-15B8-418A-AF23-269EDF75BDB1}"/>
              </a:ext>
            </a:extLst>
          </p:cNvPr>
          <p:cNvSpPr>
            <a:spLocks/>
          </p:cNvSpPr>
          <p:nvPr/>
        </p:nvSpPr>
        <p:spPr bwMode="auto">
          <a:xfrm rot="3132873" flipV="1">
            <a:off x="2733922" y="3002264"/>
            <a:ext cx="1711522" cy="107024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16"/>
              <a:gd name="T1" fmla="*/ 0 h 21600"/>
              <a:gd name="T2" fmla="*/ 21516 w 21516"/>
              <a:gd name="T3" fmla="*/ 19700 h 21600"/>
              <a:gd name="T4" fmla="*/ 0 w 2151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16" h="21600" fill="none" extrusionOk="0">
                <a:moveTo>
                  <a:pt x="-1" y="0"/>
                </a:moveTo>
                <a:cubicBezTo>
                  <a:pt x="11192" y="0"/>
                  <a:pt x="20531" y="8550"/>
                  <a:pt x="21516" y="19699"/>
                </a:cubicBezTo>
              </a:path>
              <a:path w="21516" h="21600" stroke="0" extrusionOk="0">
                <a:moveTo>
                  <a:pt x="-1" y="0"/>
                </a:moveTo>
                <a:cubicBezTo>
                  <a:pt x="11192" y="0"/>
                  <a:pt x="20531" y="8550"/>
                  <a:pt x="21516" y="196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0215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46941"/>
            <a:ext cx="12192000" cy="104644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2.</a:t>
            </a:r>
            <a:r>
              <a:rPr lang="zh-TW" altLang="en-US" sz="3600" i="0" dirty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底部特徵</a:t>
            </a:r>
            <a:endParaRPr lang="en-US" altLang="zh-TW" sz="3600" i="0" dirty="0">
              <a:solidFill>
                <a:srgbClr val="FFFF00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/>
            <a:r>
              <a:rPr lang="en-US" altLang="zh-TW" sz="26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2.</a:t>
            </a:r>
            <a:r>
              <a:rPr lang="zh-TW" altLang="en-US" sz="26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來自上</a:t>
            </a:r>
            <a:r>
              <a:rPr lang="zh-TW" altLang="en-US" sz="2600" b="1" i="0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視圖</a:t>
            </a:r>
            <a:endParaRPr lang="en-US" altLang="zh-TW" sz="2600" b="1" i="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16261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73" y="2133601"/>
            <a:ext cx="5103844" cy="464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6126" name="Oval 14"/>
          <p:cNvSpPr>
            <a:spLocks noChangeArrowheads="1"/>
          </p:cNvSpPr>
          <p:nvPr/>
        </p:nvSpPr>
        <p:spPr bwMode="auto">
          <a:xfrm>
            <a:off x="3497942" y="2380343"/>
            <a:ext cx="2006423" cy="194429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300000"/>
              </a:lnSpc>
            </a:pPr>
            <a:endParaRPr lang="zh-TW" altLang="en-US"/>
          </a:p>
        </p:txBody>
      </p:sp>
      <p:pic>
        <p:nvPicPr>
          <p:cNvPr id="1626127" name="Picture 15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6" y="2706915"/>
            <a:ext cx="3700463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73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61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75" name="AutoShape 3"/>
          <p:cNvSpPr>
            <a:spLocks noChangeArrowheads="1"/>
          </p:cNvSpPr>
          <p:nvPr/>
        </p:nvSpPr>
        <p:spPr bwMode="auto">
          <a:xfrm>
            <a:off x="2057400" y="2209056"/>
            <a:ext cx="70" cy="1538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/>
          </a:p>
        </p:txBody>
      </p:sp>
      <p:sp>
        <p:nvSpPr>
          <p:cNvPr id="1564677" name="Rectangle 5"/>
          <p:cNvSpPr>
            <a:spLocks noChangeArrowheads="1"/>
          </p:cNvSpPr>
          <p:nvPr/>
        </p:nvSpPr>
        <p:spPr bwMode="auto">
          <a:xfrm>
            <a:off x="0" y="946941"/>
            <a:ext cx="12192000" cy="104644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i="0" dirty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2.</a:t>
            </a:r>
            <a:r>
              <a:rPr lang="zh-TW" altLang="en-US" sz="3600" i="0" dirty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底部特徵</a:t>
            </a:r>
            <a:endParaRPr lang="en-US" altLang="zh-TW" sz="3600" i="0" dirty="0">
              <a:solidFill>
                <a:srgbClr val="FFFF00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/>
            <a:r>
              <a:rPr lang="en-US" altLang="zh-TW" sz="26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3.</a:t>
            </a:r>
            <a:r>
              <a:rPr lang="zh-TW" altLang="en-US" sz="2600" b="1" i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來自上</a:t>
            </a:r>
            <a:r>
              <a:rPr lang="zh-TW" altLang="en-US" sz="2600" b="1" i="0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視圖</a:t>
            </a:r>
            <a:endParaRPr lang="en-US" altLang="zh-TW" sz="2600" b="1" i="0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15646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16" y="2082800"/>
            <a:ext cx="5903951" cy="436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468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72" y="2220721"/>
            <a:ext cx="3617050" cy="404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圓角矩形 17"/>
          <p:cNvSpPr/>
          <p:nvPr/>
        </p:nvSpPr>
        <p:spPr bwMode="auto">
          <a:xfrm>
            <a:off x="5080000" y="5943603"/>
            <a:ext cx="1854201" cy="17025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7653781">
            <a:off x="4547068" y="2418936"/>
            <a:ext cx="567785" cy="367559"/>
          </a:xfrm>
          <a:prstGeom prst="rightArrow">
            <a:avLst>
              <a:gd name="adj1" fmla="val 50000"/>
              <a:gd name="adj2" fmla="val 4285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2" tIns="49782" rIns="99562" bIns="49782" anchor="ctr"/>
          <a:lstStyle/>
          <a:p>
            <a:endParaRPr lang="zh-TW" altLang="en-US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10409050">
            <a:off x="3698770" y="3734544"/>
            <a:ext cx="987083" cy="303310"/>
          </a:xfrm>
          <a:prstGeom prst="rightArrow">
            <a:avLst>
              <a:gd name="adj1" fmla="val 50000"/>
              <a:gd name="adj2" fmla="val 4285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2" tIns="49782" rIns="99562" bIns="49782" anchor="ctr"/>
          <a:lstStyle/>
          <a:p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849C959-59A4-4D0A-8C39-3EE6DCD58D11}"/>
              </a:ext>
            </a:extLst>
          </p:cNvPr>
          <p:cNvSpPr/>
          <p:nvPr/>
        </p:nvSpPr>
        <p:spPr>
          <a:xfrm>
            <a:off x="1828800" y="2362945"/>
            <a:ext cx="1855038" cy="11712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1C8DCC0-7D89-4A21-816B-F98A5D6160C0}"/>
              </a:ext>
            </a:extLst>
          </p:cNvPr>
          <p:cNvSpPr/>
          <p:nvPr/>
        </p:nvSpPr>
        <p:spPr>
          <a:xfrm>
            <a:off x="1828800" y="5943602"/>
            <a:ext cx="1855038" cy="2051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1DC5697-08C1-4816-8842-9690F11D6D68}"/>
              </a:ext>
            </a:extLst>
          </p:cNvPr>
          <p:cNvSpPr/>
          <p:nvPr/>
        </p:nvSpPr>
        <p:spPr>
          <a:xfrm>
            <a:off x="5079163" y="5943602"/>
            <a:ext cx="1855038" cy="2051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939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913</Words>
  <Application>Microsoft Office PowerPoint</Application>
  <PresentationFormat>寬螢幕</PresentationFormat>
  <Paragraphs>157</Paragraphs>
  <Slides>19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9" baseType="lpstr">
      <vt:lpstr>Microsoft Yahei</vt:lpstr>
      <vt:lpstr>ＭＳ Ｐゴシック</vt:lpstr>
      <vt:lpstr>華康中圓體</vt:lpstr>
      <vt:lpstr>華康中圓體(P)</vt:lpstr>
      <vt:lpstr>華康粗圓體</vt:lpstr>
      <vt:lpstr>華康細圓體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武大郎</dc:creator>
  <cp:lastModifiedBy>幾何科技有限公司</cp:lastModifiedBy>
  <cp:revision>11</cp:revision>
  <dcterms:created xsi:type="dcterms:W3CDTF">2018-11-14T07:55:31Z</dcterms:created>
  <dcterms:modified xsi:type="dcterms:W3CDTF">2024-10-28T14:41:27Z</dcterms:modified>
</cp:coreProperties>
</file>