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9" r:id="rId22"/>
    <p:sldId id="277" r:id="rId23"/>
    <p:sldId id="278" r:id="rId24"/>
    <p:sldId id="279" r:id="rId25"/>
    <p:sldId id="280" r:id="rId26"/>
    <p:sldId id="284"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Griffiths" userId="4b45f7a9e32c16b5" providerId="LiveId" clId="{1B208AE3-B270-4EF8-AABF-C979888F8854}"/>
    <pc:docChg chg="custSel addSld delSld modSld">
      <pc:chgData name="Gary Griffiths" userId="4b45f7a9e32c16b5" providerId="LiveId" clId="{1B208AE3-B270-4EF8-AABF-C979888F8854}" dt="2020-05-02T18:29:43.610" v="450" actId="5793"/>
      <pc:docMkLst>
        <pc:docMk/>
      </pc:docMkLst>
      <pc:sldChg chg="modSp">
        <pc:chgData name="Gary Griffiths" userId="4b45f7a9e32c16b5" providerId="LiveId" clId="{1B208AE3-B270-4EF8-AABF-C979888F8854}" dt="2020-05-02T18:29:43.610" v="450" actId="5793"/>
        <pc:sldMkLst>
          <pc:docMk/>
          <pc:sldMk cId="800219763" sldId="272"/>
        </pc:sldMkLst>
        <pc:spChg chg="mod">
          <ac:chgData name="Gary Griffiths" userId="4b45f7a9e32c16b5" providerId="LiveId" clId="{1B208AE3-B270-4EF8-AABF-C979888F8854}" dt="2020-05-02T18:29:43.610" v="450" actId="5793"/>
          <ac:spMkLst>
            <pc:docMk/>
            <pc:sldMk cId="800219763" sldId="272"/>
            <ac:spMk id="3" creationId="{00000000-0000-0000-0000-000000000000}"/>
          </ac:spMkLst>
        </pc:spChg>
      </pc:sldChg>
      <pc:sldChg chg="del">
        <pc:chgData name="Gary Griffiths" userId="4b45f7a9e32c16b5" providerId="LiveId" clId="{1B208AE3-B270-4EF8-AABF-C979888F8854}" dt="2020-04-30T02:54:35.011" v="448" actId="2696"/>
        <pc:sldMkLst>
          <pc:docMk/>
          <pc:sldMk cId="2794897492" sldId="276"/>
        </pc:sldMkLst>
      </pc:sldChg>
      <pc:sldChg chg="modSp add modAnim">
        <pc:chgData name="Gary Griffiths" userId="4b45f7a9e32c16b5" providerId="LiveId" clId="{1B208AE3-B270-4EF8-AABF-C979888F8854}" dt="2020-04-30T02:54:01.395" v="447" actId="20577"/>
        <pc:sldMkLst>
          <pc:docMk/>
          <pc:sldMk cId="3970217851" sldId="299"/>
        </pc:sldMkLst>
        <pc:spChg chg="mod">
          <ac:chgData name="Gary Griffiths" userId="4b45f7a9e32c16b5" providerId="LiveId" clId="{1B208AE3-B270-4EF8-AABF-C979888F8854}" dt="2020-04-30T02:54:01.395" v="447" actId="20577"/>
          <ac:spMkLst>
            <pc:docMk/>
            <pc:sldMk cId="3970217851" sldId="29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DD861C-FC16-4F58-B78C-6C209A2A44E1}"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12655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D861C-FC16-4F58-B78C-6C209A2A44E1}"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202340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D861C-FC16-4F58-B78C-6C209A2A44E1}"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289200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D861C-FC16-4F58-B78C-6C209A2A44E1}"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229905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D861C-FC16-4F58-B78C-6C209A2A44E1}"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60409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DD861C-FC16-4F58-B78C-6C209A2A44E1}"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194375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DD861C-FC16-4F58-B78C-6C209A2A44E1}"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327425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DD861C-FC16-4F58-B78C-6C209A2A44E1}"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347395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D861C-FC16-4F58-B78C-6C209A2A44E1}"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281399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D861C-FC16-4F58-B78C-6C209A2A44E1}"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103304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D861C-FC16-4F58-B78C-6C209A2A44E1}"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02383-C8C2-4005-B7C7-4061BC40EBF8}" type="slidenum">
              <a:rPr lang="en-US" smtClean="0"/>
              <a:t>‹#›</a:t>
            </a:fld>
            <a:endParaRPr lang="en-US"/>
          </a:p>
        </p:txBody>
      </p:sp>
    </p:spTree>
    <p:extLst>
      <p:ext uri="{BB962C8B-B14F-4D97-AF65-F5344CB8AC3E}">
        <p14:creationId xmlns:p14="http://schemas.microsoft.com/office/powerpoint/2010/main" val="175180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D861C-FC16-4F58-B78C-6C209A2A44E1}" type="datetimeFigureOut">
              <a:rPr lang="en-US" smtClean="0"/>
              <a:t>5/2/2020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02383-C8C2-4005-B7C7-4061BC40EBF8}" type="slidenum">
              <a:rPr lang="en-US" smtClean="0"/>
              <a:t>‹#›</a:t>
            </a:fld>
            <a:endParaRPr lang="en-US"/>
          </a:p>
        </p:txBody>
      </p:sp>
    </p:spTree>
    <p:extLst>
      <p:ext uri="{BB962C8B-B14F-4D97-AF65-F5344CB8AC3E}">
        <p14:creationId xmlns:p14="http://schemas.microsoft.com/office/powerpoint/2010/main" val="115709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5759"/>
            <a:ext cx="9144000" cy="1069145"/>
          </a:xfrm>
        </p:spPr>
        <p:txBody>
          <a:bodyPr/>
          <a:lstStyle/>
          <a:p>
            <a:r>
              <a:rPr lang="en-US" b="1" dirty="0">
                <a:solidFill>
                  <a:schemeClr val="bg1"/>
                </a:solidFill>
                <a:latin typeface="Rockwell Condensed" panose="02060603050405020104" pitchFamily="18" charset="0"/>
              </a:rPr>
              <a:t>The Wickenburg Massacre</a:t>
            </a:r>
          </a:p>
        </p:txBody>
      </p:sp>
      <p:sp>
        <p:nvSpPr>
          <p:cNvPr id="3" name="Subtitle 2"/>
          <p:cNvSpPr>
            <a:spLocks noGrp="1"/>
          </p:cNvSpPr>
          <p:nvPr>
            <p:ph type="subTitle" idx="1"/>
          </p:nvPr>
        </p:nvSpPr>
        <p:spPr>
          <a:xfrm>
            <a:off x="320221" y="5226246"/>
            <a:ext cx="11268222" cy="998807"/>
          </a:xfrm>
        </p:spPr>
        <p:txBody>
          <a:bodyPr>
            <a:noAutofit/>
          </a:bodyPr>
          <a:lstStyle/>
          <a:p>
            <a:r>
              <a:rPr lang="en-US" sz="5400" b="1" dirty="0">
                <a:solidFill>
                  <a:srgbClr val="FFFF00"/>
                </a:solidFill>
              </a:rPr>
              <a:t>A Criminal Investigator’s Perspective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172" y="1934406"/>
            <a:ext cx="2547030" cy="3200400"/>
          </a:xfrm>
          <a:prstGeom prst="rect">
            <a:avLst/>
          </a:prstGeom>
        </p:spPr>
      </p:pic>
    </p:spTree>
    <p:extLst>
      <p:ext uri="{BB962C8B-B14F-4D97-AF65-F5344CB8AC3E}">
        <p14:creationId xmlns:p14="http://schemas.microsoft.com/office/powerpoint/2010/main" val="250745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7000"/>
                            </p:stCondLst>
                            <p:childTnLst>
                              <p:par>
                                <p:cTn id="13" presetID="10" presetClass="entr" presetSubtype="0"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BALL</a:t>
            </a:r>
            <a:r>
              <a:rPr lang="en-US" sz="3200" dirty="0">
                <a:solidFill>
                  <a:schemeClr val="bg1"/>
                </a:solidFill>
                <a:latin typeface="Rockwell Condensed" panose="02060603050405020104" pitchFamily="18" charset="0"/>
              </a:rPr>
              <a:t> and his teamsters arrive at the scene of the massacre.  </a:t>
            </a:r>
            <a:r>
              <a:rPr lang="en-US" sz="3200" b="1" dirty="0">
                <a:solidFill>
                  <a:schemeClr val="bg1"/>
                </a:solidFill>
                <a:latin typeface="Rockwell Condensed" panose="02060603050405020104" pitchFamily="18" charset="0"/>
              </a:rPr>
              <a:t>HAMEL, </a:t>
            </a:r>
            <a:r>
              <a:rPr lang="en-US" sz="3200" dirty="0">
                <a:solidFill>
                  <a:schemeClr val="bg1"/>
                </a:solidFill>
                <a:latin typeface="Rockwell Condensed" panose="02060603050405020104" pitchFamily="18" charset="0"/>
              </a:rPr>
              <a:t>scalped, is still alive but dies without regaining consciousness.  They can only extinguish the fire and unhitch the panicked horses.  </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They then head directly for Camp Date Creek to report the incident to the Army.</a:t>
            </a:r>
          </a:p>
          <a:p>
            <a:endParaRPr lang="en-US" sz="32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729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1000,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are spotted by a mail buckboard about five miles west of the massacre site.  Driver </a:t>
            </a:r>
            <a:r>
              <a:rPr lang="en-US" sz="3200" b="1" dirty="0">
                <a:solidFill>
                  <a:schemeClr val="bg1"/>
                </a:solidFill>
                <a:latin typeface="Rockwell Condensed" panose="02060603050405020104" pitchFamily="18" charset="0"/>
              </a:rPr>
              <a:t>John NELSON </a:t>
            </a:r>
            <a:r>
              <a:rPr lang="en-US" sz="3200" dirty="0">
                <a:solidFill>
                  <a:schemeClr val="bg1"/>
                </a:solidFill>
                <a:latin typeface="Rockwell Condensed" panose="02060603050405020104" pitchFamily="18" charset="0"/>
              </a:rPr>
              <a:t>takes them to Culling’s Well, some 20 miles west.  He then unhitches one of the horses, and rides to Wickenburg to report the incident.</a:t>
            </a:r>
          </a:p>
          <a:p>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 twenty-man rescue posse is dispatched with a buckboard ambulance to Culling’s Well to rescue the survivors. About 2130, they locate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and transport them back towards Wickenburg.</a:t>
            </a:r>
          </a:p>
          <a:p>
            <a:endParaRPr lang="en-US" sz="32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09780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3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5-6,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2400, a five-man pursuit posse forms at Wickenburg and departs for the massacre site. </a:t>
            </a:r>
          </a:p>
          <a:p>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0030, the rescue posse arrives at the scene and recovers the bodies of </a:t>
            </a:r>
            <a:r>
              <a:rPr lang="en-US" sz="3200" b="1" dirty="0">
                <a:solidFill>
                  <a:schemeClr val="bg1"/>
                </a:solidFill>
                <a:latin typeface="Rockwell Condensed" panose="02060603050405020104" pitchFamily="18" charset="0"/>
              </a:rPr>
              <a:t>LANCE</a:t>
            </a:r>
            <a:r>
              <a:rPr lang="en-US" sz="3200" dirty="0">
                <a:solidFill>
                  <a:schemeClr val="bg1"/>
                </a:solidFill>
                <a:latin typeface="Rockwell Condensed" panose="02060603050405020104" pitchFamily="18" charset="0"/>
              </a:rPr>
              <a:t>, </a:t>
            </a:r>
            <a:r>
              <a:rPr lang="en-US" sz="3200" b="1" dirty="0">
                <a:solidFill>
                  <a:schemeClr val="bg1"/>
                </a:solidFill>
                <a:latin typeface="Rockwell Condensed" panose="02060603050405020104" pitchFamily="18" charset="0"/>
              </a:rPr>
              <a:t>LORING</a:t>
            </a:r>
            <a:r>
              <a:rPr lang="en-US" sz="3200" dirty="0">
                <a:solidFill>
                  <a:schemeClr val="bg1"/>
                </a:solidFill>
                <a:latin typeface="Rockwell Condensed" panose="02060603050405020104" pitchFamily="18" charset="0"/>
              </a:rPr>
              <a:t>, </a:t>
            </a:r>
            <a:r>
              <a:rPr lang="en-US" sz="3200" b="1" dirty="0">
                <a:solidFill>
                  <a:schemeClr val="bg1"/>
                </a:solidFill>
                <a:latin typeface="Rockwell Condensed" panose="02060603050405020104" pitchFamily="18" charset="0"/>
              </a:rPr>
              <a:t>HAMEL</a:t>
            </a:r>
            <a:r>
              <a:rPr lang="en-US" sz="3200" dirty="0">
                <a:solidFill>
                  <a:schemeClr val="bg1"/>
                </a:solidFill>
                <a:latin typeface="Rockwell Condensed" panose="02060603050405020104" pitchFamily="18" charset="0"/>
              </a:rPr>
              <a:t>, </a:t>
            </a:r>
            <a:r>
              <a:rPr lang="en-US" sz="3200" b="1" dirty="0">
                <a:solidFill>
                  <a:schemeClr val="bg1"/>
                </a:solidFill>
                <a:latin typeface="Rockwell Condensed" panose="02060603050405020104" pitchFamily="18" charset="0"/>
              </a:rPr>
              <a:t>SHOHOLM</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ADAMS</a:t>
            </a:r>
            <a:r>
              <a:rPr lang="en-US" sz="3200" dirty="0">
                <a:solidFill>
                  <a:schemeClr val="bg1"/>
                </a:solidFill>
                <a:latin typeface="Rockwell Condensed" panose="02060603050405020104" pitchFamily="18" charset="0"/>
              </a:rPr>
              <a:t>.  They are puzzled to find the stage coach unhitched, turned around, and the harness stacked as if done by professional hostlers. </a:t>
            </a:r>
          </a:p>
          <a:p>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0130, the rescue posse arrives at Wickenburg with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as well as the bodies recovered from the scene. </a:t>
            </a:r>
          </a:p>
        </p:txBody>
      </p:sp>
    </p:spTree>
    <p:extLst>
      <p:ext uri="{BB962C8B-B14F-4D97-AF65-F5344CB8AC3E}">
        <p14:creationId xmlns:p14="http://schemas.microsoft.com/office/powerpoint/2010/main" val="13938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2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6,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0700, the pursuit posse discovers </a:t>
            </a:r>
            <a:r>
              <a:rPr lang="en-US" sz="3200" b="1" dirty="0">
                <a:solidFill>
                  <a:schemeClr val="bg1"/>
                </a:solidFill>
                <a:latin typeface="Rockwell Condensed" panose="02060603050405020104" pitchFamily="18" charset="0"/>
              </a:rPr>
              <a:t>SALMON’</a:t>
            </a:r>
            <a:r>
              <a:rPr lang="en-US" sz="3200" dirty="0">
                <a:solidFill>
                  <a:schemeClr val="bg1"/>
                </a:solidFill>
                <a:latin typeface="Rockwell Condensed" panose="02060603050405020104" pitchFamily="18" charset="0"/>
              </a:rPr>
              <a:t>s body and buries him in “a deep cut in the side of a hill.”</a:t>
            </a:r>
          </a:p>
          <a:p>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0730, the pursuit posse begins tracking about 30 attackers.</a:t>
            </a:r>
          </a:p>
          <a:p>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0800, </a:t>
            </a:r>
            <a:r>
              <a:rPr lang="en-US" sz="3200" b="1" dirty="0">
                <a:solidFill>
                  <a:schemeClr val="bg1"/>
                </a:solidFill>
                <a:latin typeface="Rockwell Condensed" panose="02060603050405020104" pitchFamily="18" charset="0"/>
              </a:rPr>
              <a:t>BALL</a:t>
            </a:r>
            <a:r>
              <a:rPr lang="en-US" sz="3200" dirty="0">
                <a:solidFill>
                  <a:schemeClr val="bg1"/>
                </a:solidFill>
                <a:latin typeface="Rockwell Condensed" panose="02060603050405020104" pitchFamily="18" charset="0"/>
              </a:rPr>
              <a:t> and his teamsters arrive at Camp Date Creek and alert the Army.</a:t>
            </a:r>
          </a:p>
          <a:p>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0900, a detachment of cavalry under </a:t>
            </a:r>
            <a:r>
              <a:rPr lang="en-US" sz="3200" b="1" dirty="0">
                <a:solidFill>
                  <a:schemeClr val="bg1"/>
                </a:solidFill>
                <a:latin typeface="Rockwell Condensed" panose="02060603050405020104" pitchFamily="18" charset="0"/>
              </a:rPr>
              <a:t>CPT Charles MEINHOLD</a:t>
            </a:r>
            <a:r>
              <a:rPr lang="en-US" sz="3200" dirty="0">
                <a:solidFill>
                  <a:schemeClr val="bg1"/>
                </a:solidFill>
                <a:latin typeface="Rockwell Condensed" panose="02060603050405020104" pitchFamily="18" charset="0"/>
              </a:rPr>
              <a:t> is dispatched from Camp Date Creek to investigate.</a:t>
            </a:r>
          </a:p>
        </p:txBody>
      </p:sp>
    </p:spTree>
    <p:extLst>
      <p:ext uri="{BB962C8B-B14F-4D97-AF65-F5344CB8AC3E}">
        <p14:creationId xmlns:p14="http://schemas.microsoft.com/office/powerpoint/2010/main" val="29113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000"/>
                                        <p:tgtEl>
                                          <p:spTgt spid="3">
                                            <p:txEl>
                                              <p:pRg st="4" end="4"/>
                                            </p:txEl>
                                          </p:spTgt>
                                        </p:tgtEl>
                                      </p:cBhvr>
                                    </p:animEffect>
                                  </p:childTnLst>
                                </p:cTn>
                              </p:par>
                            </p:childTnLst>
                          </p:cTn>
                        </p:par>
                        <p:par>
                          <p:cTn id="20" fill="hold">
                            <p:stCondLst>
                              <p:cond delay="13000"/>
                            </p:stCondLst>
                            <p:childTnLst>
                              <p:par>
                                <p:cTn id="21" presetID="10" presetClass="entr" presetSubtype="0" fill="hold" grpId="0" nodeType="afterEffect">
                                  <p:stCondLst>
                                    <p:cond delay="1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6,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1000, in Wickenburg, an inquest is held on the bodies brought into town.  The inquest concludes that all victims died of gunshot wounds received at the hands of Indians from the Camp Date Creek Reservation.</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1300, the bodies of </a:t>
            </a:r>
            <a:r>
              <a:rPr lang="en-US" sz="3200" b="1" dirty="0">
                <a:solidFill>
                  <a:schemeClr val="bg1"/>
                </a:solidFill>
                <a:latin typeface="Rockwell Condensed" panose="02060603050405020104" pitchFamily="18" charset="0"/>
              </a:rPr>
              <a:t>LANCE</a:t>
            </a:r>
            <a:r>
              <a:rPr lang="en-US" sz="3200" dirty="0">
                <a:solidFill>
                  <a:schemeClr val="bg1"/>
                </a:solidFill>
                <a:latin typeface="Rockwell Condensed" panose="02060603050405020104" pitchFamily="18" charset="0"/>
              </a:rPr>
              <a:t>, </a:t>
            </a:r>
            <a:r>
              <a:rPr lang="en-US" sz="3200" b="1" dirty="0">
                <a:solidFill>
                  <a:schemeClr val="bg1"/>
                </a:solidFill>
                <a:latin typeface="Rockwell Condensed" panose="02060603050405020104" pitchFamily="18" charset="0"/>
              </a:rPr>
              <a:t>LORING</a:t>
            </a:r>
            <a:r>
              <a:rPr lang="en-US" sz="3200" dirty="0">
                <a:solidFill>
                  <a:schemeClr val="bg1"/>
                </a:solidFill>
                <a:latin typeface="Rockwell Condensed" panose="02060603050405020104" pitchFamily="18" charset="0"/>
              </a:rPr>
              <a:t>, </a:t>
            </a:r>
            <a:r>
              <a:rPr lang="en-US" sz="3200" b="1" dirty="0">
                <a:solidFill>
                  <a:schemeClr val="bg1"/>
                </a:solidFill>
                <a:latin typeface="Rockwell Condensed" panose="02060603050405020104" pitchFamily="18" charset="0"/>
              </a:rPr>
              <a:t>HAMEL</a:t>
            </a:r>
            <a:r>
              <a:rPr lang="en-US" sz="3200" dirty="0">
                <a:solidFill>
                  <a:schemeClr val="bg1"/>
                </a:solidFill>
                <a:latin typeface="Rockwell Condensed" panose="02060603050405020104" pitchFamily="18" charset="0"/>
              </a:rPr>
              <a:t>, </a:t>
            </a:r>
            <a:r>
              <a:rPr lang="en-US" sz="3200" b="1" dirty="0">
                <a:solidFill>
                  <a:schemeClr val="bg1"/>
                </a:solidFill>
                <a:latin typeface="Rockwell Condensed" panose="02060603050405020104" pitchFamily="18" charset="0"/>
              </a:rPr>
              <a:t>SHOHOLM</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ADAMS</a:t>
            </a:r>
            <a:r>
              <a:rPr lang="en-US" sz="3200" dirty="0">
                <a:solidFill>
                  <a:schemeClr val="bg1"/>
                </a:solidFill>
                <a:latin typeface="Rockwell Condensed" panose="02060603050405020104" pitchFamily="18" charset="0"/>
              </a:rPr>
              <a:t> are reportedly buried side by side in a private graveyard reserved by town founder </a:t>
            </a:r>
            <a:r>
              <a:rPr lang="en-US" sz="3200" b="1" dirty="0">
                <a:solidFill>
                  <a:schemeClr val="bg1"/>
                </a:solidFill>
                <a:latin typeface="Rockwell Condensed" panose="02060603050405020104" pitchFamily="18" charset="0"/>
              </a:rPr>
              <a:t>Henry WICKENBURG</a:t>
            </a:r>
            <a:r>
              <a:rPr lang="en-US" sz="3200" dirty="0">
                <a:solidFill>
                  <a:schemeClr val="bg1"/>
                </a:solidFill>
                <a:latin typeface="Rockwell Condensed" panose="02060603050405020104" pitchFamily="18" charset="0"/>
              </a:rPr>
              <a:t>.  </a:t>
            </a:r>
          </a:p>
          <a:p>
            <a:endParaRPr lang="en-US" sz="3200" dirty="0">
              <a:solidFill>
                <a:schemeClr val="bg1"/>
              </a:solidFill>
            </a:endParaRPr>
          </a:p>
          <a:p>
            <a:endParaRPr lang="en-US" sz="32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186857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3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6,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1430, the pursuit party discovers that the tracks of 30 attackers have been joined by an additional 20.  They decide that the better part of valor would be to return to Wickenburg for reinforcements.</a:t>
            </a:r>
          </a:p>
          <a:p>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1600, </a:t>
            </a:r>
            <a:r>
              <a:rPr lang="en-US" sz="3200" b="1" dirty="0">
                <a:solidFill>
                  <a:schemeClr val="bg1"/>
                </a:solidFill>
                <a:latin typeface="Rockwell Condensed" panose="02060603050405020104" pitchFamily="18" charset="0"/>
              </a:rPr>
              <a:t>CPT MEINHOLD</a:t>
            </a:r>
            <a:r>
              <a:rPr lang="en-US" sz="3200" dirty="0">
                <a:solidFill>
                  <a:schemeClr val="bg1"/>
                </a:solidFill>
                <a:latin typeface="Rockwell Condensed" panose="02060603050405020104" pitchFamily="18" charset="0"/>
              </a:rPr>
              <a:t> and his detachment arrive at Wickenburg, where he interviews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a:t>
            </a:r>
          </a:p>
          <a:p>
            <a:endParaRPr lang="en-US" sz="3200" dirty="0">
              <a:solidFill>
                <a:schemeClr val="bg1"/>
              </a:solidFill>
            </a:endParaRPr>
          </a:p>
          <a:p>
            <a:endParaRPr lang="en-US" sz="32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18734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2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7,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defRPr/>
            </a:pPr>
            <a:r>
              <a:rPr lang="en-US" sz="3200" dirty="0">
                <a:solidFill>
                  <a:schemeClr val="bg1"/>
                </a:solidFill>
                <a:latin typeface="Rockwell Condensed" pitchFamily="18" charset="0"/>
              </a:rPr>
              <a:t>About 0630, </a:t>
            </a:r>
            <a:r>
              <a:rPr lang="en-US" sz="3200" b="1" dirty="0">
                <a:solidFill>
                  <a:schemeClr val="bg1"/>
                </a:solidFill>
                <a:latin typeface="Rockwell Condensed" pitchFamily="18" charset="0"/>
              </a:rPr>
              <a:t>CPT MEINHOLD</a:t>
            </a:r>
            <a:r>
              <a:rPr lang="en-US" sz="3200" dirty="0">
                <a:solidFill>
                  <a:schemeClr val="bg1"/>
                </a:solidFill>
                <a:latin typeface="Rockwell Condensed" pitchFamily="18" charset="0"/>
              </a:rPr>
              <a:t>’s detachment departs for the massacre site to investigate.</a:t>
            </a:r>
          </a:p>
          <a:p>
            <a:pPr marL="514350" indent="-514350" fontAlgn="auto">
              <a:spcAft>
                <a:spcPts val="0"/>
              </a:spcAft>
              <a:buFont typeface="Wingdings" pitchFamily="2" charset="2"/>
              <a:buChar char="v"/>
              <a:defRPr/>
            </a:pPr>
            <a:endParaRPr lang="en-US" sz="1100" dirty="0">
              <a:solidFill>
                <a:schemeClr val="bg1"/>
              </a:solidFill>
              <a:latin typeface="Rockwell Condensed" pitchFamily="18" charset="0"/>
            </a:endParaRPr>
          </a:p>
          <a:p>
            <a:pPr marL="457200" indent="-457200">
              <a:buFont typeface="Wingdings" panose="05000000000000000000" pitchFamily="2" charset="2"/>
              <a:buChar char="v"/>
              <a:defRPr/>
            </a:pPr>
            <a:r>
              <a:rPr lang="en-US" sz="3200" dirty="0">
                <a:solidFill>
                  <a:schemeClr val="bg1"/>
                </a:solidFill>
                <a:latin typeface="Rockwell Condensed" pitchFamily="18" charset="0"/>
              </a:rPr>
              <a:t>About 1700, </a:t>
            </a:r>
            <a:r>
              <a:rPr lang="en-US" sz="3200" b="1" dirty="0">
                <a:solidFill>
                  <a:schemeClr val="bg1"/>
                </a:solidFill>
                <a:latin typeface="Rockwell Condensed" pitchFamily="18" charset="0"/>
              </a:rPr>
              <a:t>CPT MEINHOLD</a:t>
            </a:r>
            <a:r>
              <a:rPr lang="en-US" sz="3200" dirty="0">
                <a:solidFill>
                  <a:schemeClr val="bg1"/>
                </a:solidFill>
                <a:latin typeface="Rockwell Condensed" pitchFamily="18" charset="0"/>
              </a:rPr>
              <a:t>’s detachment returns to Wickenburg, having lost the attackers’ trail near the Camp Date Creek Reservation. They have discovered physical evidence of Yavapai Indian involvement in the massacre.</a:t>
            </a:r>
          </a:p>
          <a:p>
            <a:endParaRPr lang="en-US" sz="3200" dirty="0">
              <a:solidFill>
                <a:schemeClr val="bg1"/>
              </a:solidFill>
              <a:latin typeface="Rockwell Condensed" pitchFamily="18" charset="0"/>
            </a:endParaRPr>
          </a:p>
        </p:txBody>
      </p:sp>
    </p:spTree>
    <p:extLst>
      <p:ext uri="{BB962C8B-B14F-4D97-AF65-F5344CB8AC3E}">
        <p14:creationId xmlns:p14="http://schemas.microsoft.com/office/powerpoint/2010/main" val="136979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The Three Great Mysteries:</a:t>
            </a:r>
            <a:endParaRPr lang="en-US" dirty="0"/>
          </a:p>
        </p:txBody>
      </p:sp>
      <p:sp>
        <p:nvSpPr>
          <p:cNvPr id="3" name="Text Placeholder 2"/>
          <p:cNvSpPr>
            <a:spLocks noGrp="1"/>
          </p:cNvSpPr>
          <p:nvPr>
            <p:ph type="body" idx="1"/>
          </p:nvPr>
        </p:nvSpPr>
        <p:spPr>
          <a:xfrm>
            <a:off x="2884868" y="1815921"/>
            <a:ext cx="8462581" cy="4855336"/>
          </a:xfrm>
        </p:spPr>
        <p:txBody>
          <a:bodyPr>
            <a:normAutofit/>
          </a:bodyPr>
          <a:lstStyle/>
          <a:p>
            <a:pPr>
              <a:buFont typeface="Wingdings" panose="05000000000000000000" pitchFamily="2" charset="2"/>
              <a:buChar char="Ø"/>
            </a:pPr>
            <a:endParaRPr lang="en-US" sz="4400" b="1" dirty="0">
              <a:solidFill>
                <a:schemeClr val="bg1"/>
              </a:solidFill>
              <a:latin typeface="Rockwell Condensed" panose="02060603050405020104" pitchFamily="18" charset="0"/>
            </a:endParaRPr>
          </a:p>
          <a:p>
            <a:pPr marL="571500" indent="-571500">
              <a:buFont typeface="Wingdings" panose="05000000000000000000" pitchFamily="2" charset="2"/>
              <a:buChar char="Ø"/>
            </a:pPr>
            <a:r>
              <a:rPr lang="en-US" sz="4400" b="1" dirty="0">
                <a:solidFill>
                  <a:schemeClr val="bg1"/>
                </a:solidFill>
                <a:latin typeface="Rockwell Condensed" panose="02060603050405020104" pitchFamily="18" charset="0"/>
              </a:rPr>
              <a:t> Whodunnit?</a:t>
            </a:r>
          </a:p>
          <a:p>
            <a:pPr lvl="1">
              <a:buFont typeface="Wingdings" panose="05000000000000000000" pitchFamily="2" charset="2"/>
              <a:buChar char="Ø"/>
            </a:pPr>
            <a:endParaRPr lang="en-US" sz="1600" b="1" dirty="0">
              <a:solidFill>
                <a:schemeClr val="bg1"/>
              </a:solidFill>
              <a:latin typeface="Rockwell Condensed" panose="02060603050405020104" pitchFamily="18" charset="0"/>
            </a:endParaRPr>
          </a:p>
          <a:p>
            <a:pPr>
              <a:buFont typeface="Wingdings" panose="05000000000000000000" pitchFamily="2" charset="2"/>
              <a:buChar char="Ø"/>
            </a:pPr>
            <a:r>
              <a:rPr lang="en-US" sz="4400" b="1" dirty="0">
                <a:solidFill>
                  <a:schemeClr val="bg1"/>
                </a:solidFill>
                <a:latin typeface="Rockwell Condensed" panose="02060603050405020104" pitchFamily="18" charset="0"/>
              </a:rPr>
              <a:t> Where’s the Treasure?</a:t>
            </a:r>
          </a:p>
          <a:p>
            <a:pPr>
              <a:buFont typeface="Wingdings" panose="05000000000000000000" pitchFamily="2" charset="2"/>
              <a:buChar char="Ø"/>
            </a:pPr>
            <a:endParaRPr lang="en-US" sz="1600" b="1" dirty="0">
              <a:solidFill>
                <a:schemeClr val="bg1"/>
              </a:solidFill>
              <a:latin typeface="Rockwell Condensed" panose="02060603050405020104" pitchFamily="18" charset="0"/>
            </a:endParaRPr>
          </a:p>
          <a:p>
            <a:pPr>
              <a:buFont typeface="Wingdings" panose="05000000000000000000" pitchFamily="2" charset="2"/>
              <a:buChar char="Ø"/>
            </a:pPr>
            <a:r>
              <a:rPr lang="en-US" sz="4400" b="1" dirty="0">
                <a:solidFill>
                  <a:schemeClr val="bg1"/>
                </a:solidFill>
                <a:latin typeface="Rockwell Condensed" panose="02060603050405020104" pitchFamily="18" charset="0"/>
              </a:rPr>
              <a:t> Where Are They Now?</a:t>
            </a:r>
            <a:endParaRPr lang="en-US" sz="4400" dirty="0">
              <a:solidFill>
                <a:schemeClr val="bg1"/>
              </a:solidFill>
              <a:latin typeface="Rockwell Condensed" panose="02060603050405020104" pitchFamily="18" charset="0"/>
            </a:endParaRPr>
          </a:p>
          <a:p>
            <a:endParaRPr lang="en-US" sz="32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8002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3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9500"/>
                            </p:stCondLst>
                            <p:childTnLst>
                              <p:par>
                                <p:cTn id="17" presetID="10" presetClass="entr" presetSubtype="0" fill="hold" grpId="0" nodeType="afterEffect">
                                  <p:stCondLst>
                                    <p:cond delay="3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r>
              <a:rPr lang="en-US" sz="4000" b="1" dirty="0">
                <a:solidFill>
                  <a:schemeClr val="bg1"/>
                </a:solidFill>
                <a:latin typeface="Rockwell Condensed" panose="02060603050405020104" pitchFamily="18" charset="0"/>
              </a:rPr>
              <a:t>The List of Suspects Include:</a:t>
            </a:r>
            <a:endParaRPr lang="en-US" sz="4000" dirty="0">
              <a:latin typeface="Rockwell Condensed" panose="02060603050405020104" pitchFamily="18" charset="0"/>
            </a:endParaRPr>
          </a:p>
          <a:p>
            <a:endParaRPr lang="en-US" sz="32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Apache-Mohave (Yavapai) Indians.</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Mexican Bandits.</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White Renegades.</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KRUGER and SHEPPARD.</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Some combination of the above suspects.</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U.S. </a:t>
            </a:r>
            <a:r>
              <a:rPr lang="en-US" sz="3200" dirty="0" err="1">
                <a:solidFill>
                  <a:schemeClr val="bg1"/>
                </a:solidFill>
                <a:latin typeface="Rockwell Condensed" panose="02060603050405020104" pitchFamily="18" charset="0"/>
              </a:rPr>
              <a:t>Gummint</a:t>
            </a:r>
            <a:r>
              <a:rPr lang="en-US" sz="3200" dirty="0">
                <a:solidFill>
                  <a:schemeClr val="bg1"/>
                </a:solidFill>
                <a:latin typeface="Rockwell Condensed" panose="02060603050405020104" pitchFamily="18" charset="0"/>
              </a:rPr>
              <a:t>.</a:t>
            </a:r>
          </a:p>
        </p:txBody>
      </p:sp>
    </p:spTree>
    <p:extLst>
      <p:ext uri="{BB962C8B-B14F-4D97-AF65-F5344CB8AC3E}">
        <p14:creationId xmlns:p14="http://schemas.microsoft.com/office/powerpoint/2010/main" val="282392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2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9500"/>
                            </p:stCondLst>
                            <p:childTnLst>
                              <p:par>
                                <p:cTn id="21" presetID="10" presetClass="entr" presetSubtype="0" fill="hold" grpId="0" nodeType="afterEffect">
                                  <p:stCondLst>
                                    <p:cond delay="2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13000"/>
                            </p:stCondLst>
                            <p:childTnLst>
                              <p:par>
                                <p:cTn id="25" presetID="10" presetClass="entr" presetSubtype="0" fill="hold" grpId="0" nodeType="afterEffect">
                                  <p:stCondLst>
                                    <p:cond delay="2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16500"/>
                            </p:stCondLst>
                            <p:childTnLst>
                              <p:par>
                                <p:cTn id="29" presetID="10" presetClass="entr" presetSubtype="0" fill="hold" grpId="0" nodeType="afterEffect">
                                  <p:stCondLst>
                                    <p:cond delay="2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20000"/>
                            </p:stCondLst>
                            <p:childTnLst>
                              <p:par>
                                <p:cTn id="33" presetID="10" presetClass="entr" presetSubtype="0" fill="hold" grpId="0" nodeType="afterEffect">
                                  <p:stCondLst>
                                    <p:cond delay="2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r>
              <a:rPr lang="en-US" sz="4000" b="1" dirty="0">
                <a:solidFill>
                  <a:schemeClr val="bg1"/>
                </a:solidFill>
                <a:latin typeface="Rockwell Condensed" panose="02060603050405020104" pitchFamily="18" charset="0"/>
              </a:rPr>
              <a:t>The U.S. </a:t>
            </a:r>
            <a:r>
              <a:rPr lang="en-US" sz="4000" b="1" dirty="0" err="1">
                <a:solidFill>
                  <a:schemeClr val="bg1"/>
                </a:solidFill>
                <a:latin typeface="Rockwell Condensed" panose="02060603050405020104" pitchFamily="18" charset="0"/>
              </a:rPr>
              <a:t>Gummint</a:t>
            </a:r>
            <a:endParaRPr lang="en-US" sz="4000" dirty="0">
              <a:latin typeface="Rockwell Condensed" panose="02060603050405020104" pitchFamily="18" charset="0"/>
            </a:endParaRPr>
          </a:p>
          <a:p>
            <a:endParaRPr lang="en-US" sz="28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Conspiracy theorists believe the massacre may have been perpetrated by the Army to eliminate Eastern media sympathy for the Indians.</a:t>
            </a:r>
          </a:p>
          <a:p>
            <a:pPr marL="800100" lvl="1" indent="-342900">
              <a:buFont typeface="Wingdings" panose="05000000000000000000" pitchFamily="2" charset="2"/>
              <a:buChar char="§"/>
            </a:pPr>
            <a:r>
              <a:rPr lang="en-US" sz="2800" dirty="0">
                <a:solidFill>
                  <a:schemeClr val="bg1"/>
                </a:solidFill>
                <a:latin typeface="Rockwell Condensed" panose="02060603050405020104" pitchFamily="18" charset="0"/>
              </a:rPr>
              <a:t>While the massacre had that effect, it is absurd to believe that the government under President GRANT would murder citizens for political gain.</a:t>
            </a:r>
          </a:p>
          <a:p>
            <a:pPr marL="800100" lvl="1" indent="-342900">
              <a:buFont typeface="Wingdings" panose="05000000000000000000" pitchFamily="2" charset="2"/>
              <a:buChar char="§"/>
            </a:pPr>
            <a:r>
              <a:rPr lang="en-US" sz="2800" dirty="0">
                <a:solidFill>
                  <a:schemeClr val="bg1"/>
                </a:solidFill>
                <a:latin typeface="Rockwell Condensed" panose="02060603050405020104" pitchFamily="18" charset="0"/>
              </a:rPr>
              <a:t>Many local civilians were involved in the follow-up investigation.  They would not have participated in such a cover-up.</a:t>
            </a:r>
          </a:p>
          <a:p>
            <a:endParaRPr lang="en-US" sz="32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07462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7500"/>
                            </p:stCondLst>
                            <p:childTnLst>
                              <p:par>
                                <p:cTn id="13" presetID="10" presetClass="entr" presetSubtype="0" fill="hold" grpId="0" nodeType="afterEffect">
                                  <p:stCondLst>
                                    <p:cond delay="2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3000"/>
                                        <p:tgtEl>
                                          <p:spTgt spid="3">
                                            <p:txEl>
                                              <p:pRg st="3" end="3"/>
                                            </p:txEl>
                                          </p:spTgt>
                                        </p:tgtEl>
                                      </p:cBhvr>
                                    </p:animEffect>
                                  </p:childTnLst>
                                </p:cTn>
                              </p:par>
                            </p:childTnLst>
                          </p:cTn>
                        </p:par>
                        <p:par>
                          <p:cTn id="16" fill="hold">
                            <p:stCondLst>
                              <p:cond delay="13000"/>
                            </p:stCondLst>
                            <p:childTnLst>
                              <p:par>
                                <p:cTn id="17" presetID="10" presetClass="entr" presetSubtype="0" fill="hold" grpId="0" nodeType="afterEffect">
                                  <p:stCondLst>
                                    <p:cond delay="2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273729"/>
          </a:xfrm>
        </p:spPr>
        <p:txBody>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0700, a Concord Stage Coach belonging to the Arizona Stage Company leaves Wickenburg, Arizona Territory bound for Ehrenberg, Arizona Territory via the La Paz Road, with nine souls on board.</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0715, two miles west of Wickenburg, passenger </a:t>
            </a:r>
            <a:r>
              <a:rPr lang="en-US" sz="3200" b="1" dirty="0">
                <a:solidFill>
                  <a:schemeClr val="bg1"/>
                </a:solidFill>
                <a:latin typeface="Rockwell Condensed" panose="02060603050405020104" pitchFamily="18" charset="0"/>
              </a:rPr>
              <a:t>Aaron BARNETT </a:t>
            </a:r>
            <a:r>
              <a:rPr lang="en-US" sz="3200" dirty="0">
                <a:solidFill>
                  <a:schemeClr val="bg1"/>
                </a:solidFill>
                <a:latin typeface="Rockwell Condensed" panose="02060603050405020104" pitchFamily="18" charset="0"/>
              </a:rPr>
              <a:t>discovered that he had left something important in Wickenburg, and had the stage coach stop so he could walk back to town.  That action almost certainly saved his life.</a:t>
            </a:r>
          </a:p>
        </p:txBody>
      </p:sp>
    </p:spTree>
    <p:extLst>
      <p:ext uri="{BB962C8B-B14F-4D97-AF65-F5344CB8AC3E}">
        <p14:creationId xmlns:p14="http://schemas.microsoft.com/office/powerpoint/2010/main" val="38315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par>
                          <p:cTn id="12" fill="hold">
                            <p:stCondLst>
                              <p:cond delay="6000"/>
                            </p:stCondLst>
                            <p:childTnLst>
                              <p:par>
                                <p:cTn id="13" presetID="10" presetClass="entr" presetSubtype="0" fill="hold" grpId="0"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r>
              <a:rPr lang="en-US" sz="4000" b="1" dirty="0">
                <a:solidFill>
                  <a:schemeClr val="bg1"/>
                </a:solidFill>
                <a:latin typeface="Rockwell Condensed" panose="02060603050405020104" pitchFamily="18" charset="0"/>
              </a:rPr>
              <a:t>Kruger &amp; Sheppard</a:t>
            </a:r>
            <a:endParaRPr lang="en-US" sz="4000" dirty="0">
              <a:latin typeface="Rockwell Condensed" panose="02060603050405020104" pitchFamily="18" charset="0"/>
            </a:endParaRPr>
          </a:p>
          <a:p>
            <a:endParaRPr lang="en-US" sz="28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may have perpetrated the massacre in order to steal the treasure, then inflicted injuries on each other to divert suspicion.</a:t>
            </a:r>
          </a:p>
          <a:p>
            <a:pPr marL="800100" lvl="1" indent="-342900">
              <a:buFont typeface="Wingdings" panose="05000000000000000000" pitchFamily="2" charset="2"/>
              <a:buChar char="§"/>
            </a:pPr>
            <a:r>
              <a:rPr lang="en-US" sz="2800" dirty="0">
                <a:solidFill>
                  <a:schemeClr val="bg1"/>
                </a:solidFill>
                <a:latin typeface="Rockwell Condensed" panose="02060603050405020104" pitchFamily="18" charset="0"/>
              </a:rPr>
              <a:t>They had no access to the rifles used in the massacre.</a:t>
            </a:r>
          </a:p>
          <a:p>
            <a:pPr marL="800100" lvl="1" indent="-342900">
              <a:buFont typeface="Wingdings" panose="05000000000000000000" pitchFamily="2" charset="2"/>
              <a:buChar char="§"/>
            </a:pPr>
            <a:r>
              <a:rPr lang="en-US" sz="2800" dirty="0">
                <a:solidFill>
                  <a:schemeClr val="bg1"/>
                </a:solidFill>
                <a:latin typeface="Rockwell Condensed" panose="02060603050405020104" pitchFamily="18" charset="0"/>
              </a:rPr>
              <a:t>In the late 19</a:t>
            </a:r>
            <a:r>
              <a:rPr lang="en-US" sz="2800" baseline="30000" dirty="0">
                <a:solidFill>
                  <a:schemeClr val="bg1"/>
                </a:solidFill>
                <a:latin typeface="Rockwell Condensed" panose="02060603050405020104" pitchFamily="18" charset="0"/>
              </a:rPr>
              <a:t>th</a:t>
            </a:r>
            <a:r>
              <a:rPr lang="en-US" sz="2800" dirty="0">
                <a:solidFill>
                  <a:schemeClr val="bg1"/>
                </a:solidFill>
                <a:latin typeface="Rockwell Condensed" panose="02060603050405020104" pitchFamily="18" charset="0"/>
              </a:rPr>
              <a:t> Century, even minor wounds could prove fatal.  Moreover, </a:t>
            </a:r>
            <a:r>
              <a:rPr lang="en-US" sz="2800" b="1" dirty="0">
                <a:solidFill>
                  <a:schemeClr val="bg1"/>
                </a:solidFill>
                <a:latin typeface="Rockwell Condensed" panose="02060603050405020104" pitchFamily="18" charset="0"/>
              </a:rPr>
              <a:t>SHEPPARD</a:t>
            </a:r>
            <a:r>
              <a:rPr lang="en-US" sz="2800" dirty="0">
                <a:solidFill>
                  <a:schemeClr val="bg1"/>
                </a:solidFill>
                <a:latin typeface="Rockwell Condensed" panose="02060603050405020104" pitchFamily="18" charset="0"/>
              </a:rPr>
              <a:t>’s wound contained wood debris from the side of the coach, carried into her arm by the bullet.  (She, in fact, dies within a year from her wounds.)</a:t>
            </a:r>
          </a:p>
          <a:p>
            <a:pPr marL="800100" lvl="1" indent="-342900">
              <a:buFont typeface="Wingdings" panose="05000000000000000000" pitchFamily="2" charset="2"/>
              <a:buChar char="§"/>
            </a:pPr>
            <a:r>
              <a:rPr lang="en-US" sz="2800" dirty="0">
                <a:solidFill>
                  <a:schemeClr val="bg1"/>
                </a:solidFill>
                <a:latin typeface="Rockwell Condensed" panose="02060603050405020104" pitchFamily="18" charset="0"/>
              </a:rPr>
              <a:t>There was footprint evidence of numerous perpetrators.</a:t>
            </a:r>
          </a:p>
        </p:txBody>
      </p:sp>
    </p:spTree>
    <p:extLst>
      <p:ext uri="{BB962C8B-B14F-4D97-AF65-F5344CB8AC3E}">
        <p14:creationId xmlns:p14="http://schemas.microsoft.com/office/powerpoint/2010/main" val="675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8000"/>
                            </p:stCondLst>
                            <p:childTnLst>
                              <p:par>
                                <p:cTn id="13" presetID="10" presetClass="entr" presetSubtype="0" fill="hold" grpId="0" nodeType="afterEffect">
                                  <p:stCondLst>
                                    <p:cond delay="2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3000"/>
                                        <p:tgtEl>
                                          <p:spTgt spid="3">
                                            <p:txEl>
                                              <p:pRg st="3" end="3"/>
                                            </p:txEl>
                                          </p:spTgt>
                                        </p:tgtEl>
                                      </p:cBhvr>
                                    </p:animEffect>
                                  </p:childTnLst>
                                </p:cTn>
                              </p:par>
                            </p:childTnLst>
                          </p:cTn>
                        </p:par>
                        <p:par>
                          <p:cTn id="16" fill="hold">
                            <p:stCondLst>
                              <p:cond delay="13500"/>
                            </p:stCondLst>
                            <p:childTnLst>
                              <p:par>
                                <p:cTn id="17" presetID="10" presetClass="entr" presetSubtype="0" fill="hold" grpId="0"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000"/>
                                        <p:tgtEl>
                                          <p:spTgt spid="3">
                                            <p:txEl>
                                              <p:pRg st="4" end="4"/>
                                            </p:txEl>
                                          </p:spTgt>
                                        </p:tgtEl>
                                      </p:cBhvr>
                                    </p:animEffect>
                                  </p:childTnLst>
                                </p:cTn>
                              </p:par>
                            </p:childTnLst>
                          </p:cTn>
                        </p:par>
                        <p:par>
                          <p:cTn id="20" fill="hold">
                            <p:stCondLst>
                              <p:cond delay="18000"/>
                            </p:stCondLst>
                            <p:childTnLst>
                              <p:par>
                                <p:cTn id="21" presetID="10" presetClass="entr" presetSubtype="0" fill="hold" grpId="0" nodeType="afterEffect">
                                  <p:stCondLst>
                                    <p:cond delay="3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r>
              <a:rPr lang="en-US" sz="4000" b="1" dirty="0">
                <a:solidFill>
                  <a:schemeClr val="bg1"/>
                </a:solidFill>
                <a:latin typeface="Rockwell Condensed" panose="02060603050405020104" pitchFamily="18" charset="0"/>
              </a:rPr>
              <a:t>White Renegades</a:t>
            </a:r>
            <a:endParaRPr lang="en-US" sz="4000" dirty="0">
              <a:latin typeface="Rockwell Condensed" panose="02060603050405020104" pitchFamily="18" charset="0"/>
            </a:endParaRPr>
          </a:p>
          <a:p>
            <a:endParaRPr lang="en-US" sz="28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was queried by white men in Prescott about how much money she and the other passengers would be carrying.</a:t>
            </a:r>
          </a:p>
          <a:p>
            <a:pPr marL="914400" lvl="1" indent="-457200">
              <a:buFont typeface="Wingdings" panose="05000000000000000000" pitchFamily="2" charset="2"/>
              <a:buChar char="§"/>
            </a:pPr>
            <a:r>
              <a:rPr lang="en-US" sz="2800" dirty="0">
                <a:solidFill>
                  <a:schemeClr val="bg1"/>
                </a:solidFill>
                <a:latin typeface="Rockwell Condensed" panose="02060603050405020104" pitchFamily="18" charset="0"/>
              </a:rPr>
              <a:t>There was no unequivocal evidence of white involvement.</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Whites would have known the strong box was empty. </a:t>
            </a: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ADAMS</a:t>
            </a:r>
            <a:r>
              <a:rPr lang="en-US" sz="3200" dirty="0">
                <a:solidFill>
                  <a:schemeClr val="bg1"/>
                </a:solidFill>
                <a:latin typeface="Rockwell Condensed" panose="02060603050405020104" pitchFamily="18" charset="0"/>
              </a:rPr>
              <a:t>, the only passenger known to be carrying a large amount of money was the only one whose body was searched.</a:t>
            </a:r>
          </a:p>
        </p:txBody>
      </p:sp>
    </p:spTree>
    <p:extLst>
      <p:ext uri="{BB962C8B-B14F-4D97-AF65-F5344CB8AC3E}">
        <p14:creationId xmlns:p14="http://schemas.microsoft.com/office/powerpoint/2010/main" val="397021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3000"/>
                                        <p:tgtEl>
                                          <p:spTgt spid="3">
                                            <p:txEl>
                                              <p:pRg st="2" end="2"/>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3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3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r>
              <a:rPr lang="en-US" sz="4000" b="1" dirty="0">
                <a:solidFill>
                  <a:schemeClr val="bg1"/>
                </a:solidFill>
                <a:latin typeface="Rockwell Condensed" panose="02060603050405020104" pitchFamily="18" charset="0"/>
              </a:rPr>
              <a:t>Mexican Bandits</a:t>
            </a:r>
            <a:endParaRPr lang="en-US" sz="4000" dirty="0">
              <a:latin typeface="Rockwell Condensed" panose="02060603050405020104" pitchFamily="18" charset="0"/>
            </a:endParaRPr>
          </a:p>
          <a:p>
            <a:endParaRPr lang="en-US" sz="28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 known gang of Mexican bandits was operating in the area at the time.</a:t>
            </a: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Charles GENUNG</a:t>
            </a:r>
            <a:r>
              <a:rPr lang="en-US" sz="3200" dirty="0">
                <a:solidFill>
                  <a:schemeClr val="bg1"/>
                </a:solidFill>
                <a:latin typeface="Rockwell Condensed" panose="02060603050405020104" pitchFamily="18" charset="0"/>
              </a:rPr>
              <a:t> reported that a Mexican woman overheard Mexicans planning a stage robbery.</a:t>
            </a:r>
          </a:p>
          <a:p>
            <a:pPr marL="914400" lvl="1" indent="-457200">
              <a:buFont typeface="Wingdings" panose="05000000000000000000" pitchFamily="2" charset="2"/>
              <a:buChar char="§"/>
            </a:pPr>
            <a:r>
              <a:rPr lang="en-US" sz="2800" dirty="0">
                <a:solidFill>
                  <a:schemeClr val="bg1"/>
                </a:solidFill>
                <a:latin typeface="Rockwell Condensed" panose="02060603050405020104" pitchFamily="18" charset="0"/>
              </a:rPr>
              <a:t>His statements changed over time and contained assertions </a:t>
            </a:r>
            <a:r>
              <a:rPr lang="en-US" sz="2800" dirty="0" err="1">
                <a:solidFill>
                  <a:schemeClr val="bg1"/>
                </a:solidFill>
                <a:latin typeface="Rockwell Condensed" panose="02060603050405020104" pitchFamily="18" charset="0"/>
              </a:rPr>
              <a:t>psycholinguistically</a:t>
            </a:r>
            <a:r>
              <a:rPr lang="en-US" sz="2800" dirty="0">
                <a:solidFill>
                  <a:schemeClr val="bg1"/>
                </a:solidFill>
                <a:latin typeface="Rockwell Condensed" panose="02060603050405020104" pitchFamily="18" charset="0"/>
              </a:rPr>
              <a:t> shown to be deceptive.</a:t>
            </a:r>
          </a:p>
          <a:p>
            <a:pPr marL="914400" lvl="1" indent="-457200">
              <a:buFont typeface="Wingdings" panose="05000000000000000000" pitchFamily="2" charset="2"/>
              <a:buChar char="§"/>
            </a:pPr>
            <a:r>
              <a:rPr lang="en-US" sz="2800" dirty="0">
                <a:solidFill>
                  <a:schemeClr val="bg1"/>
                </a:solidFill>
                <a:latin typeface="Rockwell Condensed" panose="02060603050405020104" pitchFamily="18" charset="0"/>
              </a:rPr>
              <a:t>His accounts of other actions against the Yavapai conflict with the accounts of numerous other witnesses.</a:t>
            </a:r>
          </a:p>
        </p:txBody>
      </p:sp>
    </p:spTree>
    <p:extLst>
      <p:ext uri="{BB962C8B-B14F-4D97-AF65-F5344CB8AC3E}">
        <p14:creationId xmlns:p14="http://schemas.microsoft.com/office/powerpoint/2010/main" val="2250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8000"/>
                            </p:stCondLst>
                            <p:childTnLst>
                              <p:par>
                                <p:cTn id="13" presetID="10" presetClass="entr" presetSubtype="0" fill="hold" grpId="0"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3000"/>
                                        <p:tgtEl>
                                          <p:spTgt spid="3">
                                            <p:txEl>
                                              <p:pRg st="3" end="3"/>
                                            </p:txEl>
                                          </p:spTgt>
                                        </p:tgtEl>
                                      </p:cBhvr>
                                    </p:animEffect>
                                  </p:childTnLst>
                                </p:cTn>
                              </p:par>
                            </p:childTnLst>
                          </p:cTn>
                        </p:par>
                        <p:par>
                          <p:cTn id="16" fill="hold">
                            <p:stCondLst>
                              <p:cond delay="12000"/>
                            </p:stCondLst>
                            <p:childTnLst>
                              <p:par>
                                <p:cTn id="17" presetID="10" presetClass="entr" presetSubtype="0" fill="hold" grpId="0"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000"/>
                                        <p:tgtEl>
                                          <p:spTgt spid="3">
                                            <p:txEl>
                                              <p:pRg st="4" end="4"/>
                                            </p:txEl>
                                          </p:spTgt>
                                        </p:tgtEl>
                                      </p:cBhvr>
                                    </p:animEffect>
                                  </p:childTnLst>
                                </p:cTn>
                              </p:par>
                            </p:childTnLst>
                          </p:cTn>
                        </p:par>
                        <p:par>
                          <p:cTn id="20" fill="hold">
                            <p:stCondLst>
                              <p:cond delay="17000"/>
                            </p:stCondLst>
                            <p:childTnLst>
                              <p:par>
                                <p:cTn id="21" presetID="10" presetClass="entr" presetSubtype="0" fill="hold" grpId="0" nodeType="afterEffect">
                                  <p:stCondLst>
                                    <p:cond delay="1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815920"/>
            <a:ext cx="10515600" cy="5177307"/>
          </a:xfrm>
        </p:spPr>
        <p:txBody>
          <a:bodyPr>
            <a:normAutofit/>
          </a:bodyPr>
          <a:lstStyle/>
          <a:p>
            <a:pPr algn="ctr"/>
            <a:r>
              <a:rPr lang="en-US" sz="4000" b="1" dirty="0">
                <a:solidFill>
                  <a:schemeClr val="bg1"/>
                </a:solidFill>
                <a:latin typeface="Rockwell Condensed" panose="02060603050405020104" pitchFamily="18" charset="0"/>
              </a:rPr>
              <a:t>Mexican Bandits</a:t>
            </a:r>
            <a:endParaRPr lang="en-US" sz="4000" dirty="0">
              <a:latin typeface="Rockwell Condensed" panose="02060603050405020104" pitchFamily="18" charset="0"/>
            </a:endParaRPr>
          </a:p>
          <a:p>
            <a:endParaRPr lang="en-US" sz="28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Several Mexicans were killed, including one lynched, for alleged complicity in the massacre.</a:t>
            </a:r>
          </a:p>
          <a:p>
            <a:pPr marL="914400" lvl="1" indent="-457200">
              <a:buFont typeface="Wingdings" panose="05000000000000000000" pitchFamily="2" charset="2"/>
              <a:buChar char="§"/>
            </a:pPr>
            <a:r>
              <a:rPr lang="en-US" sz="2800" dirty="0">
                <a:solidFill>
                  <a:schemeClr val="bg1"/>
                </a:solidFill>
                <a:latin typeface="Rockwell Condensed" panose="02060603050405020104" pitchFamily="18" charset="0"/>
              </a:rPr>
              <a:t>No record of any evidence against the Mexicans exists.</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 watch fob, purportedly </a:t>
            </a:r>
            <a:r>
              <a:rPr lang="en-US" sz="3200" b="1" dirty="0">
                <a:solidFill>
                  <a:schemeClr val="bg1"/>
                </a:solidFill>
                <a:latin typeface="Rockwell Condensed" panose="02060603050405020104" pitchFamily="18" charset="0"/>
              </a:rPr>
              <a:t>LORING</a:t>
            </a:r>
            <a:r>
              <a:rPr lang="en-US" sz="3200" dirty="0">
                <a:solidFill>
                  <a:schemeClr val="bg1"/>
                </a:solidFill>
                <a:latin typeface="Rockwell Condensed" panose="02060603050405020104" pitchFamily="18" charset="0"/>
              </a:rPr>
              <a:t>’s, was obtained from a Mexican woman by a soldier.</a:t>
            </a:r>
          </a:p>
          <a:p>
            <a:pPr marL="914400" lvl="1" indent="-457200">
              <a:buFont typeface="Wingdings" panose="05000000000000000000" pitchFamily="2" charset="2"/>
              <a:buChar char="§"/>
            </a:pPr>
            <a:r>
              <a:rPr lang="en-US" sz="2800" b="1" dirty="0">
                <a:solidFill>
                  <a:schemeClr val="bg1"/>
                </a:solidFill>
                <a:latin typeface="Rockwell Condensed" panose="02060603050405020104" pitchFamily="18" charset="0"/>
              </a:rPr>
              <a:t>LORING</a:t>
            </a:r>
            <a:r>
              <a:rPr lang="en-US" sz="2800" dirty="0">
                <a:solidFill>
                  <a:schemeClr val="bg1"/>
                </a:solidFill>
                <a:latin typeface="Rockwell Condensed" panose="02060603050405020104" pitchFamily="18" charset="0"/>
              </a:rPr>
              <a:t>’s family was unfamiliar with it.  </a:t>
            </a:r>
            <a:r>
              <a:rPr lang="en-US" sz="2800" b="1" dirty="0">
                <a:solidFill>
                  <a:schemeClr val="bg1"/>
                </a:solidFill>
                <a:latin typeface="Rockwell Condensed" panose="02060603050405020104" pitchFamily="18" charset="0"/>
              </a:rPr>
              <a:t>LORING</a:t>
            </a:r>
            <a:r>
              <a:rPr lang="en-US" sz="2800" dirty="0">
                <a:solidFill>
                  <a:schemeClr val="bg1"/>
                </a:solidFill>
                <a:latin typeface="Rockwell Condensed" panose="02060603050405020104" pitchFamily="18" charset="0"/>
              </a:rPr>
              <a:t> was not known to have owned a watch.</a:t>
            </a:r>
          </a:p>
          <a:p>
            <a:pPr marL="914400" lvl="1" indent="-457200">
              <a:buFont typeface="Wingdings" panose="05000000000000000000" pitchFamily="2" charset="2"/>
              <a:buChar char="§"/>
            </a:pPr>
            <a:r>
              <a:rPr lang="en-US" sz="2800" dirty="0">
                <a:solidFill>
                  <a:schemeClr val="bg1"/>
                </a:solidFill>
                <a:latin typeface="Rockwell Condensed" panose="02060603050405020104" pitchFamily="18" charset="0"/>
              </a:rPr>
              <a:t>The Mexican woman could have obtained it from anyone.</a:t>
            </a:r>
          </a:p>
        </p:txBody>
      </p:sp>
    </p:spTree>
    <p:extLst>
      <p:ext uri="{BB962C8B-B14F-4D97-AF65-F5344CB8AC3E}">
        <p14:creationId xmlns:p14="http://schemas.microsoft.com/office/powerpoint/2010/main" val="377428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3000"/>
                                        <p:tgtEl>
                                          <p:spTgt spid="3">
                                            <p:txEl>
                                              <p:pRg st="2" end="2"/>
                                            </p:txEl>
                                          </p:spTgt>
                                        </p:tgtEl>
                                      </p:cBhvr>
                                    </p:animEffect>
                                  </p:childTnLst>
                                </p:cTn>
                              </p:par>
                            </p:childTnLst>
                          </p:cTn>
                        </p:par>
                        <p:par>
                          <p:cTn id="8" fill="hold">
                            <p:stCondLst>
                              <p:cond delay="3500"/>
                            </p:stCondLst>
                            <p:childTnLst>
                              <p:par>
                                <p:cTn id="9" presetID="10" presetClass="entr" presetSubtype="0" fill="hold" nodeType="afterEffect">
                                  <p:stCondLst>
                                    <p:cond delay="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3000"/>
                                        <p:tgtEl>
                                          <p:spTgt spid="3">
                                            <p:txEl>
                                              <p:pRg st="3" end="3"/>
                                            </p:txEl>
                                          </p:spTgt>
                                        </p:tgtEl>
                                      </p:cBhvr>
                                    </p:animEffect>
                                  </p:childTnLst>
                                </p:cTn>
                              </p:par>
                            </p:childTnLst>
                          </p:cTn>
                        </p:par>
                        <p:par>
                          <p:cTn id="12" fill="hold">
                            <p:stCondLst>
                              <p:cond delay="7000"/>
                            </p:stCondLst>
                            <p:childTnLst>
                              <p:par>
                                <p:cTn id="13" presetID="10" presetClass="entr" presetSubtype="0" fill="hold"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000"/>
                                        <p:tgtEl>
                                          <p:spTgt spid="3">
                                            <p:txEl>
                                              <p:pRg st="4" end="4"/>
                                            </p:txEl>
                                          </p:spTgt>
                                        </p:tgtEl>
                                      </p:cBhvr>
                                    </p:animEffect>
                                  </p:childTnLst>
                                </p:cTn>
                              </p:par>
                            </p:childTnLst>
                          </p:cTn>
                        </p:par>
                        <p:par>
                          <p:cTn id="16" fill="hold">
                            <p:stCondLst>
                              <p:cond delay="10500"/>
                            </p:stCondLst>
                            <p:childTnLst>
                              <p:par>
                                <p:cTn id="17" presetID="10" presetClass="entr" presetSubtype="0" fill="hold"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11500"/>
                            </p:stCondLst>
                            <p:childTnLst>
                              <p:par>
                                <p:cTn id="21" presetID="10" presetClass="entr" presetSubtype="0" fill="hold"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r>
              <a:rPr lang="en-US" sz="4000" b="1" dirty="0">
                <a:solidFill>
                  <a:schemeClr val="bg1"/>
                </a:solidFill>
                <a:latin typeface="Rockwell Condensed" panose="02060603050405020104" pitchFamily="18" charset="0"/>
              </a:rPr>
              <a:t>Yavapai Indians</a:t>
            </a:r>
            <a:endParaRPr lang="en-US" sz="4000" dirty="0">
              <a:latin typeface="Rockwell Condensed" panose="02060603050405020104" pitchFamily="18" charset="0"/>
            </a:endParaRPr>
          </a:p>
          <a:p>
            <a:endParaRPr lang="en-US" sz="28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All attackers were on foot.  </a:t>
            </a:r>
            <a:r>
              <a:rPr lang="en-US" sz="3200" dirty="0" err="1">
                <a:solidFill>
                  <a:schemeClr val="bg1"/>
                </a:solidFill>
                <a:latin typeface="Rockwell Condensed" panose="02060603050405020104" pitchFamily="18" charset="0"/>
              </a:rPr>
              <a:t>Yavapais</a:t>
            </a:r>
            <a:r>
              <a:rPr lang="en-US" sz="3200" dirty="0">
                <a:solidFill>
                  <a:schemeClr val="bg1"/>
                </a:solidFill>
                <a:latin typeface="Rockwell Condensed" panose="02060603050405020104" pitchFamily="18" charset="0"/>
              </a:rPr>
              <a:t> traveled on foot.</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Footprints were of Yavapai-style moccasins, which were distinctive from those worn by other tribes.</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attackers were trailed for more than 25 miles in the direction of Camp Date Creek, a Yavapai reservation.</a:t>
            </a:r>
          </a:p>
          <a:p>
            <a:pPr marL="914400" lvl="1" indent="-457200">
              <a:buFont typeface="Wingdings" panose="05000000000000000000" pitchFamily="2" charset="2"/>
              <a:buChar char="§"/>
            </a:pPr>
            <a:r>
              <a:rPr lang="en-US" sz="2800" dirty="0">
                <a:solidFill>
                  <a:schemeClr val="bg1"/>
                </a:solidFill>
                <a:latin typeface="Rockwell Condensed" panose="02060603050405020104" pitchFamily="18" charset="0"/>
              </a:rPr>
              <a:t>The tracks were lost among others near the reservation.</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tracks were pigeon-toed, a characteristic of Indians.</a:t>
            </a:r>
          </a:p>
          <a:p>
            <a:endParaRPr lang="en-US" sz="28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129699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7500"/>
                            </p:stCondLst>
                            <p:childTnLst>
                              <p:par>
                                <p:cTn id="13" presetID="10" presetClass="entr" presetSubtype="0" fill="hold" grpId="0" nodeType="afterEffect">
                                  <p:stCondLst>
                                    <p:cond delay="2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3000"/>
                                        <p:tgtEl>
                                          <p:spTgt spid="3">
                                            <p:txEl>
                                              <p:pRg st="3" end="3"/>
                                            </p:txEl>
                                          </p:spTgt>
                                        </p:tgtEl>
                                      </p:cBhvr>
                                    </p:animEffect>
                                  </p:childTnLst>
                                </p:cTn>
                              </p:par>
                            </p:childTnLst>
                          </p:cTn>
                        </p:par>
                        <p:par>
                          <p:cTn id="16" fill="hold">
                            <p:stCondLst>
                              <p:cond delay="13000"/>
                            </p:stCondLst>
                            <p:childTnLst>
                              <p:par>
                                <p:cTn id="17" presetID="10" presetClass="entr" presetSubtype="0" fill="hold" grpId="0" nodeType="afterEffect">
                                  <p:stCondLst>
                                    <p:cond delay="2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000"/>
                                        <p:tgtEl>
                                          <p:spTgt spid="3">
                                            <p:txEl>
                                              <p:pRg st="4" end="4"/>
                                            </p:txEl>
                                          </p:spTgt>
                                        </p:tgtEl>
                                      </p:cBhvr>
                                    </p:animEffect>
                                  </p:childTnLst>
                                </p:cTn>
                              </p:par>
                            </p:childTnLst>
                          </p:cTn>
                        </p:par>
                        <p:par>
                          <p:cTn id="20" fill="hold">
                            <p:stCondLst>
                              <p:cond delay="18500"/>
                            </p:stCondLst>
                            <p:childTnLst>
                              <p:par>
                                <p:cTn id="21" presetID="10" presetClass="entr" presetSubtype="0" fill="hold" grpId="0" nodeType="afterEffect">
                                  <p:stCondLst>
                                    <p:cond delay="2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3000"/>
                                        <p:tgtEl>
                                          <p:spTgt spid="3">
                                            <p:txEl>
                                              <p:pRg st="5" end="5"/>
                                            </p:txEl>
                                          </p:spTgt>
                                        </p:tgtEl>
                                      </p:cBhvr>
                                    </p:animEffect>
                                  </p:childTnLst>
                                </p:cTn>
                              </p:par>
                            </p:childTnLst>
                          </p:cTn>
                        </p:par>
                        <p:par>
                          <p:cTn id="24" fill="hold">
                            <p:stCondLst>
                              <p:cond delay="24000"/>
                            </p:stCondLst>
                            <p:childTnLst>
                              <p:par>
                                <p:cTn id="25" presetID="10" presetClass="entr" presetSubtype="0" fill="hold" grpId="0"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r>
              <a:rPr lang="en-US" sz="4000" b="1" dirty="0">
                <a:solidFill>
                  <a:schemeClr val="bg1"/>
                </a:solidFill>
                <a:latin typeface="Rockwell Condensed" panose="02060603050405020104" pitchFamily="18" charset="0"/>
              </a:rPr>
              <a:t>Yavapai Indians</a:t>
            </a:r>
            <a:endParaRPr lang="en-US" sz="4000" dirty="0">
              <a:latin typeface="Rockwell Condensed" panose="02060603050405020104" pitchFamily="18" charset="0"/>
            </a:endParaRPr>
          </a:p>
          <a:p>
            <a:endParaRPr lang="en-US" sz="28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An Indian-made bag of bone powder was found on the attackers’ trail.  Bone powder was powerful Yavapai medicine.</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 shot bag belonging to </a:t>
            </a:r>
            <a:r>
              <a:rPr lang="en-US" sz="3200" b="1" dirty="0">
                <a:solidFill>
                  <a:schemeClr val="bg1"/>
                </a:solidFill>
                <a:latin typeface="Rockwell Condensed" panose="02060603050405020104" pitchFamily="18" charset="0"/>
              </a:rPr>
              <a:t>HAMEL</a:t>
            </a:r>
            <a:r>
              <a:rPr lang="en-US" sz="3200" dirty="0">
                <a:solidFill>
                  <a:schemeClr val="bg1"/>
                </a:solidFill>
                <a:latin typeface="Rockwell Condensed" panose="02060603050405020104" pitchFamily="18" charset="0"/>
              </a:rPr>
              <a:t> was found among Camp Date Creek </a:t>
            </a:r>
            <a:r>
              <a:rPr lang="en-US" sz="3200" dirty="0" err="1">
                <a:solidFill>
                  <a:schemeClr val="bg1"/>
                </a:solidFill>
                <a:latin typeface="Rockwell Condensed" panose="02060603050405020104" pitchFamily="18" charset="0"/>
              </a:rPr>
              <a:t>Yavapais</a:t>
            </a:r>
            <a:r>
              <a:rPr lang="en-US" sz="3200" dirty="0">
                <a:solidFill>
                  <a:schemeClr val="bg1"/>
                </a:solidFill>
                <a:latin typeface="Rockwell Condensed" panose="02060603050405020104" pitchFamily="18" charset="0"/>
              </a:rPr>
              <a:t>.</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Camp Date Creek </a:t>
            </a:r>
            <a:r>
              <a:rPr lang="en-US" sz="3200" dirty="0" err="1">
                <a:solidFill>
                  <a:schemeClr val="bg1"/>
                </a:solidFill>
                <a:latin typeface="Rockwell Condensed" panose="02060603050405020104" pitchFamily="18" charset="0"/>
              </a:rPr>
              <a:t>Yavapais</a:t>
            </a:r>
            <a:r>
              <a:rPr lang="en-US" sz="3200" dirty="0">
                <a:solidFill>
                  <a:schemeClr val="bg1"/>
                </a:solidFill>
                <a:latin typeface="Rockwell Condensed" panose="02060603050405020104" pitchFamily="18" charset="0"/>
              </a:rPr>
              <a:t> were spending US Currency in large denominations near Ehrenberg.</a:t>
            </a:r>
          </a:p>
          <a:p>
            <a:endParaRPr lang="en-US" sz="28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22824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3000"/>
                                        <p:tgtEl>
                                          <p:spTgt spid="3">
                                            <p:txEl>
                                              <p:pRg st="2" end="2"/>
                                            </p:txEl>
                                          </p:spTgt>
                                        </p:tgtEl>
                                      </p:cBhvr>
                                    </p:animEffect>
                                  </p:childTnLst>
                                </p:cTn>
                              </p:par>
                            </p:childTnLst>
                          </p:cTn>
                        </p:par>
                        <p:par>
                          <p:cTn id="8" fill="hold">
                            <p:stCondLst>
                              <p:cond delay="3500"/>
                            </p:stCondLst>
                            <p:childTnLst>
                              <p:par>
                                <p:cTn id="9" presetID="10" presetClass="entr" presetSubtype="0" fill="hold" nodeType="afterEffect">
                                  <p:stCondLst>
                                    <p:cond delay="2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3000"/>
                                        <p:tgtEl>
                                          <p:spTgt spid="3">
                                            <p:txEl>
                                              <p:pRg st="3" end="3"/>
                                            </p:txEl>
                                          </p:spTgt>
                                        </p:tgtEl>
                                      </p:cBhvr>
                                    </p:animEffect>
                                  </p:childTnLst>
                                </p:cTn>
                              </p:par>
                            </p:childTnLst>
                          </p:cTn>
                        </p:par>
                        <p:par>
                          <p:cTn id="12" fill="hold">
                            <p:stCondLst>
                              <p:cond delay="8500"/>
                            </p:stCondLst>
                            <p:childTnLst>
                              <p:par>
                                <p:cTn id="13" presetID="10" presetClass="entr" presetSubtype="0" fill="hold" nodeType="afterEffect">
                                  <p:stCondLst>
                                    <p:cond delay="1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907177"/>
            <a:ext cx="10515600" cy="4764080"/>
          </a:xfrm>
        </p:spPr>
        <p:txBody>
          <a:bodyPr>
            <a:normAutofit lnSpcReduction="10000"/>
          </a:bodyPr>
          <a:lstStyle/>
          <a:p>
            <a:pPr algn="ctr"/>
            <a:r>
              <a:rPr lang="en-US" sz="4000" b="1" dirty="0">
                <a:solidFill>
                  <a:schemeClr val="bg1"/>
                </a:solidFill>
                <a:latin typeface="Rockwell Condensed" panose="02060603050405020104" pitchFamily="18" charset="0"/>
              </a:rPr>
              <a:t>Yavapai Indians</a:t>
            </a:r>
            <a:endParaRPr lang="en-US" sz="4000" dirty="0">
              <a:latin typeface="Rockwell Condensed" panose="02060603050405020104" pitchFamily="18" charset="0"/>
            </a:endParaRPr>
          </a:p>
          <a:p>
            <a:endParaRPr lang="en-US" sz="32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Firing virtually ceased after two volleys of rifle fire.  Indians were chronically short of ammunition, since they could not buy it without White assistance.</a:t>
            </a: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positively identified the attackers as Indians. He later stated that when Camp Date Creek </a:t>
            </a:r>
            <a:r>
              <a:rPr lang="en-US" sz="3200" dirty="0" err="1">
                <a:solidFill>
                  <a:schemeClr val="bg1"/>
                </a:solidFill>
                <a:latin typeface="Rockwell Condensed" panose="02060603050405020104" pitchFamily="18" charset="0"/>
              </a:rPr>
              <a:t>Yapavais</a:t>
            </a:r>
            <a:r>
              <a:rPr lang="en-US" sz="3200" dirty="0">
                <a:solidFill>
                  <a:schemeClr val="bg1"/>
                </a:solidFill>
                <a:latin typeface="Rockwell Condensed" panose="02060603050405020104" pitchFamily="18" charset="0"/>
              </a:rPr>
              <a:t> spotted him near Ehrenburg, they quickly vanished.</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White or Mexican attackers would certainly have finished off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to hide their identity.</a:t>
            </a:r>
          </a:p>
        </p:txBody>
      </p:sp>
    </p:spTree>
    <p:extLst>
      <p:ext uri="{BB962C8B-B14F-4D97-AF65-F5344CB8AC3E}">
        <p14:creationId xmlns:p14="http://schemas.microsoft.com/office/powerpoint/2010/main" val="159878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3000"/>
                                        <p:tgtEl>
                                          <p:spTgt spid="3">
                                            <p:txEl>
                                              <p:pRg st="2" end="2"/>
                                            </p:txEl>
                                          </p:spTgt>
                                        </p:tgtEl>
                                      </p:cBhvr>
                                    </p:animEffect>
                                  </p:childTnLst>
                                </p:cTn>
                              </p:par>
                            </p:childTnLst>
                          </p:cTn>
                        </p:par>
                        <p:par>
                          <p:cTn id="8" fill="hold">
                            <p:stCondLst>
                              <p:cond delay="3500"/>
                            </p:stCondLst>
                            <p:childTnLst>
                              <p:par>
                                <p:cTn id="9" presetID="10" presetClass="entr" presetSubtype="0" fill="hold" nodeType="afterEffect">
                                  <p:stCondLst>
                                    <p:cond delay="2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3000"/>
                                        <p:tgtEl>
                                          <p:spTgt spid="3">
                                            <p:txEl>
                                              <p:pRg st="3" end="3"/>
                                            </p:txEl>
                                          </p:spTgt>
                                        </p:tgtEl>
                                      </p:cBhvr>
                                    </p:animEffect>
                                  </p:childTnLst>
                                </p:cTn>
                              </p:par>
                            </p:childTnLst>
                          </p:cTn>
                        </p:par>
                        <p:par>
                          <p:cTn id="12" fill="hold">
                            <p:stCondLst>
                              <p:cond delay="9000"/>
                            </p:stCondLst>
                            <p:childTnLst>
                              <p:par>
                                <p:cTn id="13" presetID="10" presetClass="entr" presetSubtype="0" fill="hold" nodeType="afterEffect">
                                  <p:stCondLst>
                                    <p:cond delay="2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err="1">
                <a:solidFill>
                  <a:schemeClr val="bg1"/>
                </a:solidFill>
                <a:latin typeface="Rockwell Condensed" panose="02060603050405020104" pitchFamily="18" charset="0"/>
              </a:rPr>
              <a:t>Whodunnit</a:t>
            </a:r>
            <a:r>
              <a:rPr lang="en-US" b="1" dirty="0">
                <a:solidFill>
                  <a:schemeClr val="bg1"/>
                </a:solidFill>
                <a:latin typeface="Rockwell Condensed" panose="02060603050405020104" pitchFamily="18" charset="0"/>
              </a:rPr>
              <a:t>?</a:t>
            </a:r>
            <a:endParaRPr lang="en-US" dirty="0"/>
          </a:p>
        </p:txBody>
      </p:sp>
      <p:sp>
        <p:nvSpPr>
          <p:cNvPr id="3" name="Text Placeholder 2"/>
          <p:cNvSpPr>
            <a:spLocks noGrp="1"/>
          </p:cNvSpPr>
          <p:nvPr>
            <p:ph type="body" idx="1"/>
          </p:nvPr>
        </p:nvSpPr>
        <p:spPr>
          <a:xfrm>
            <a:off x="831850" y="1815921"/>
            <a:ext cx="10515600" cy="4855336"/>
          </a:xfrm>
        </p:spPr>
        <p:txBody>
          <a:bodyPr>
            <a:normAutofit lnSpcReduction="10000"/>
          </a:bodyPr>
          <a:lstStyle/>
          <a:p>
            <a:pPr algn="ctr"/>
            <a:r>
              <a:rPr lang="en-US" sz="4000" b="1" dirty="0">
                <a:solidFill>
                  <a:schemeClr val="bg1"/>
                </a:solidFill>
                <a:latin typeface="Rockwell Condensed" panose="02060603050405020104" pitchFamily="18" charset="0"/>
              </a:rPr>
              <a:t>Yavapai Indians &amp; White Renegades</a:t>
            </a:r>
            <a:endParaRPr lang="en-US" sz="4000" dirty="0">
              <a:latin typeface="Rockwell Condensed" panose="02060603050405020104" pitchFamily="18" charset="0"/>
            </a:endParaRPr>
          </a:p>
          <a:p>
            <a:endParaRPr lang="en-US" sz="28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One set of moccasin tracks was significantly larger than the others, indicating a possible white man.</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strongbox was untouched.  A white man from Prescott would have known it was empty.</a:t>
            </a: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Only </a:t>
            </a:r>
            <a:r>
              <a:rPr lang="en-US" sz="3200" b="1" dirty="0">
                <a:solidFill>
                  <a:schemeClr val="bg1"/>
                </a:solidFill>
                <a:latin typeface="Rockwell Condensed" panose="02060603050405020104" pitchFamily="18" charset="0"/>
              </a:rPr>
              <a:t>ADAMS</a:t>
            </a:r>
            <a:r>
              <a:rPr lang="en-US" sz="3200" dirty="0">
                <a:solidFill>
                  <a:schemeClr val="bg1"/>
                </a:solidFill>
                <a:latin typeface="Rockwell Condensed" panose="02060603050405020104" pitchFamily="18" charset="0"/>
              </a:rPr>
              <a:t>, who was known to be carrying a large amount of money, had his body searched.</a:t>
            </a: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reported that she was asked by Whites in Prescott who might be carrying large amounts of money.</a:t>
            </a:r>
          </a:p>
        </p:txBody>
      </p:sp>
    </p:spTree>
    <p:extLst>
      <p:ext uri="{BB962C8B-B14F-4D97-AF65-F5344CB8AC3E}">
        <p14:creationId xmlns:p14="http://schemas.microsoft.com/office/powerpoint/2010/main" val="89161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7500"/>
                            </p:stCondLst>
                            <p:childTnLst>
                              <p:par>
                                <p:cTn id="13" presetID="10" presetClass="entr" presetSubtype="0" fill="hold" grpId="0" nodeType="afterEffect">
                                  <p:stCondLst>
                                    <p:cond delay="2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3000"/>
                                        <p:tgtEl>
                                          <p:spTgt spid="3">
                                            <p:txEl>
                                              <p:pRg st="3" end="3"/>
                                            </p:txEl>
                                          </p:spTgt>
                                        </p:tgtEl>
                                      </p:cBhvr>
                                    </p:animEffect>
                                  </p:childTnLst>
                                </p:cTn>
                              </p:par>
                            </p:childTnLst>
                          </p:cTn>
                        </p:par>
                        <p:par>
                          <p:cTn id="16" fill="hold">
                            <p:stCondLst>
                              <p:cond delay="12500"/>
                            </p:stCondLst>
                            <p:childTnLst>
                              <p:par>
                                <p:cTn id="17" presetID="10" presetClass="entr" presetSubtype="0" fill="hold" grpId="0"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000"/>
                                        <p:tgtEl>
                                          <p:spTgt spid="3">
                                            <p:txEl>
                                              <p:pRg st="4" end="4"/>
                                            </p:txEl>
                                          </p:spTgt>
                                        </p:tgtEl>
                                      </p:cBhvr>
                                    </p:animEffect>
                                  </p:childTnLst>
                                </p:cTn>
                              </p:par>
                            </p:childTnLst>
                          </p:cTn>
                        </p:par>
                        <p:par>
                          <p:cTn id="20" fill="hold">
                            <p:stCondLst>
                              <p:cond delay="17000"/>
                            </p:stCondLst>
                            <p:childTnLst>
                              <p:par>
                                <p:cTn id="21" presetID="10" presetClass="entr" presetSubtype="0" fill="hold" grpId="0" nodeType="afterEffect">
                                  <p:stCondLst>
                                    <p:cond delay="2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Where’s the Treasure?</a:t>
            </a:r>
            <a:endParaRPr lang="en-US" dirty="0"/>
          </a:p>
        </p:txBody>
      </p:sp>
      <p:sp>
        <p:nvSpPr>
          <p:cNvPr id="3" name="Text Placeholder 2"/>
          <p:cNvSpPr>
            <a:spLocks noGrp="1"/>
          </p:cNvSpPr>
          <p:nvPr>
            <p:ph type="body" idx="1"/>
          </p:nvPr>
        </p:nvSpPr>
        <p:spPr>
          <a:xfrm>
            <a:off x="831850" y="1815921"/>
            <a:ext cx="10515600" cy="4855336"/>
          </a:xfrm>
        </p:spPr>
        <p:txBody>
          <a:bodyPr>
            <a:normAutofit fontScale="92500" lnSpcReduction="20000"/>
          </a:bodyPr>
          <a:lstStyle/>
          <a:p>
            <a:pPr algn="ctr"/>
            <a:r>
              <a:rPr lang="en-US" sz="3900" b="1" dirty="0">
                <a:solidFill>
                  <a:schemeClr val="bg1"/>
                </a:solidFill>
                <a:latin typeface="Rockwell Condensed" panose="02060603050405020104" pitchFamily="18" charset="0"/>
              </a:rPr>
              <a:t>Legend has it, there was a military </a:t>
            </a:r>
          </a:p>
          <a:p>
            <a:pPr algn="ctr"/>
            <a:r>
              <a:rPr lang="en-US" sz="3900" b="1" dirty="0">
                <a:solidFill>
                  <a:schemeClr val="bg1"/>
                </a:solidFill>
                <a:latin typeface="Rockwell Condensed" panose="02060603050405020104" pitchFamily="18" charset="0"/>
              </a:rPr>
              <a:t>payroll of $100,000.00 on the coach.</a:t>
            </a:r>
          </a:p>
          <a:p>
            <a:pPr algn="ctr"/>
            <a:r>
              <a:rPr lang="en-US" sz="3900" b="1" dirty="0">
                <a:solidFill>
                  <a:srgbClr val="FFFF00"/>
                </a:solidFill>
                <a:latin typeface="Rockwell Extra Bold" panose="02060903040505020403" pitchFamily="18" charset="0"/>
              </a:rPr>
              <a:t>BUT</a:t>
            </a:r>
            <a:endParaRPr lang="en-US" sz="3900" dirty="0">
              <a:solidFill>
                <a:schemeClr val="bg1"/>
              </a:solidFill>
              <a:latin typeface="Rockwell Extra Bold" panose="02060903040505020403" pitchFamily="18" charset="0"/>
            </a:endParaRPr>
          </a:p>
          <a:p>
            <a:pPr marL="457200" indent="-457200">
              <a:buFont typeface="Wingdings" panose="05000000000000000000" pitchFamily="2" charset="2"/>
              <a:buChar char="v"/>
            </a:pPr>
            <a:r>
              <a:rPr lang="en-US" sz="3500" dirty="0">
                <a:solidFill>
                  <a:schemeClr val="bg1"/>
                </a:solidFill>
                <a:latin typeface="Rockwell Condensed" panose="02060603050405020104" pitchFamily="18" charset="0"/>
              </a:rPr>
              <a:t>There is no record of any loss of military funds resulting from the Wickenburg Massacre.</a:t>
            </a:r>
          </a:p>
          <a:p>
            <a:pPr marL="457200" indent="-457200">
              <a:buFont typeface="Wingdings" panose="05000000000000000000" pitchFamily="2" charset="2"/>
              <a:buChar char="v"/>
            </a:pPr>
            <a:r>
              <a:rPr lang="en-US" sz="3500" dirty="0">
                <a:solidFill>
                  <a:schemeClr val="bg1"/>
                </a:solidFill>
                <a:latin typeface="Rockwell Condensed" panose="02060603050405020104" pitchFamily="18" charset="0"/>
              </a:rPr>
              <a:t>Any treasure would have been transported in the strong box.  The strong box was undisturbed.</a:t>
            </a:r>
          </a:p>
          <a:p>
            <a:pPr marL="457200" indent="-457200">
              <a:buFont typeface="Wingdings" panose="05000000000000000000" pitchFamily="2" charset="2"/>
              <a:buChar char="v"/>
            </a:pPr>
            <a:r>
              <a:rPr lang="en-US" sz="3500" dirty="0">
                <a:solidFill>
                  <a:schemeClr val="bg1"/>
                </a:solidFill>
                <a:latin typeface="Rockwell Condensed" panose="02060603050405020104" pitchFamily="18" charset="0"/>
              </a:rPr>
              <a:t>Military funds shipments were always accompanied by a cavalry escort.  The coach had none.</a:t>
            </a:r>
          </a:p>
          <a:p>
            <a:pPr marL="457200" indent="-457200">
              <a:buFont typeface="Wingdings" panose="05000000000000000000" pitchFamily="2" charset="2"/>
              <a:buChar char="v"/>
            </a:pPr>
            <a:r>
              <a:rPr lang="en-US" sz="3500" dirty="0">
                <a:solidFill>
                  <a:schemeClr val="bg1"/>
                </a:solidFill>
                <a:latin typeface="Rockwell Condensed" panose="02060603050405020104" pitchFamily="18" charset="0"/>
              </a:rPr>
              <a:t>Payroll shipments would have come from California to Prescott.  The coach was headed west, not east.</a:t>
            </a:r>
            <a:endParaRPr lang="en-US" sz="3500" b="1" dirty="0">
              <a:solidFill>
                <a:srgbClr val="FFFF00"/>
              </a:solidFill>
              <a:latin typeface="Rockwell Condensed" panose="02060603050405020104" pitchFamily="18" charset="0"/>
            </a:endParaRPr>
          </a:p>
        </p:txBody>
      </p:sp>
    </p:spTree>
    <p:extLst>
      <p:ext uri="{BB962C8B-B14F-4D97-AF65-F5344CB8AC3E}">
        <p14:creationId xmlns:p14="http://schemas.microsoft.com/office/powerpoint/2010/main" val="239500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par>
                          <p:cTn id="15" fill="hold">
                            <p:stCondLst>
                              <p:cond delay="4500"/>
                            </p:stCondLst>
                            <p:childTnLst>
                              <p:par>
                                <p:cTn id="16" presetID="1" presetClass="entr" presetSubtype="0" fill="hold" grpId="0" nodeType="afterEffect">
                                  <p:stCondLst>
                                    <p:cond delay="150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6000"/>
                            </p:stCondLst>
                            <p:childTnLst>
                              <p:par>
                                <p:cTn id="19" presetID="10" presetClass="entr" presetSubtype="0" fill="hold" grpId="0"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3000"/>
                                        <p:tgtEl>
                                          <p:spTgt spid="3">
                                            <p:txEl>
                                              <p:pRg st="3" end="3"/>
                                            </p:txEl>
                                          </p:spTgt>
                                        </p:tgtEl>
                                      </p:cBhvr>
                                    </p:animEffect>
                                  </p:childTnLst>
                                </p:cTn>
                              </p:par>
                            </p:childTnLst>
                          </p:cTn>
                        </p:par>
                        <p:par>
                          <p:cTn id="22" fill="hold">
                            <p:stCondLst>
                              <p:cond delay="10000"/>
                            </p:stCondLst>
                            <p:childTnLst>
                              <p:par>
                                <p:cTn id="23" presetID="10" presetClass="entr" presetSubtype="0" fill="hold" grpId="0" nodeType="afterEffect">
                                  <p:stCondLst>
                                    <p:cond delay="2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3000"/>
                                        <p:tgtEl>
                                          <p:spTgt spid="3">
                                            <p:txEl>
                                              <p:pRg st="4" end="4"/>
                                            </p:txEl>
                                          </p:spTgt>
                                        </p:tgtEl>
                                      </p:cBhvr>
                                    </p:animEffect>
                                  </p:childTnLst>
                                </p:cTn>
                              </p:par>
                            </p:childTnLst>
                          </p:cTn>
                        </p:par>
                        <p:par>
                          <p:cTn id="26" fill="hold">
                            <p:stCondLst>
                              <p:cond delay="15000"/>
                            </p:stCondLst>
                            <p:childTnLst>
                              <p:par>
                                <p:cTn id="27" presetID="10" presetClass="entr" presetSubtype="0" fill="hold" grpId="0" nodeType="afterEffect">
                                  <p:stCondLst>
                                    <p:cond delay="2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3000"/>
                                        <p:tgtEl>
                                          <p:spTgt spid="3">
                                            <p:txEl>
                                              <p:pRg st="5" end="5"/>
                                            </p:txEl>
                                          </p:spTgt>
                                        </p:tgtEl>
                                      </p:cBhvr>
                                    </p:animEffect>
                                  </p:childTnLst>
                                </p:cTn>
                              </p:par>
                            </p:childTnLst>
                          </p:cTn>
                        </p:par>
                        <p:par>
                          <p:cTn id="30" fill="hold">
                            <p:stCondLst>
                              <p:cond delay="20000"/>
                            </p:stCondLst>
                            <p:childTnLst>
                              <p:par>
                                <p:cTn id="31" presetID="10" presetClass="entr" presetSubtype="0" fill="hold" grpId="0" nodeType="afterEffect">
                                  <p:stCondLst>
                                    <p:cond delay="2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endParaRPr lang="en-US" sz="3500" b="1" dirty="0">
              <a:solidFill>
                <a:srgbClr val="FFFF00"/>
              </a:solidFill>
              <a:latin typeface="Rockwell Condensed" panose="02060603050405020104" pitchFamily="18" charset="0"/>
            </a:endParaRPr>
          </a:p>
          <a:p>
            <a:pPr algn="ctr"/>
            <a:r>
              <a:rPr lang="en-US" sz="3600" b="1" dirty="0">
                <a:solidFill>
                  <a:schemeClr val="bg1"/>
                </a:solidFill>
                <a:latin typeface="Rockwell Condensed" panose="02060603050405020104" pitchFamily="18" charset="0"/>
              </a:rPr>
              <a:t>The current location of the victims’ graves is unknown.</a:t>
            </a:r>
          </a:p>
          <a:p>
            <a:pPr algn="ctr"/>
            <a:endParaRPr lang="en-US" sz="3600" b="1" dirty="0">
              <a:solidFill>
                <a:schemeClr val="bg1"/>
              </a:solidFill>
              <a:latin typeface="Rockwell Condensed" panose="02060603050405020104" pitchFamily="18" charset="0"/>
            </a:endParaRPr>
          </a:p>
          <a:p>
            <a:pPr algn="ctr"/>
            <a:r>
              <a:rPr lang="en-US" sz="3600" b="1" dirty="0">
                <a:solidFill>
                  <a:schemeClr val="bg1"/>
                </a:solidFill>
                <a:latin typeface="Rockwell Condensed" panose="02060603050405020104" pitchFamily="18" charset="0"/>
              </a:rPr>
              <a:t>The reported original location of the graves was “disturbed” in the 1940s.</a:t>
            </a:r>
          </a:p>
          <a:p>
            <a:pPr algn="ctr"/>
            <a:endParaRPr lang="en-US" sz="3500" b="1" dirty="0">
              <a:solidFill>
                <a:srgbClr val="FFFF00"/>
              </a:solidFill>
              <a:latin typeface="Rockwell Condensed" panose="02060603050405020104" pitchFamily="18" charset="0"/>
            </a:endParaRPr>
          </a:p>
        </p:txBody>
      </p:sp>
    </p:spTree>
    <p:extLst>
      <p:ext uri="{BB962C8B-B14F-4D97-AF65-F5344CB8AC3E}">
        <p14:creationId xmlns:p14="http://schemas.microsoft.com/office/powerpoint/2010/main" val="19861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1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752304"/>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About 0800, as the stage slows to enter a wash by a hillside some eight miles west of Wickenburg, the driver, </a:t>
            </a:r>
            <a:r>
              <a:rPr lang="en-US" sz="3200" b="1" dirty="0">
                <a:solidFill>
                  <a:schemeClr val="bg1"/>
                </a:solidFill>
                <a:latin typeface="Rockwell Condensed" panose="02060603050405020104" pitchFamily="18" charset="0"/>
              </a:rPr>
              <a:t>“Dutch John” LANCE</a:t>
            </a:r>
            <a:r>
              <a:rPr lang="en-US" sz="3200" dirty="0">
                <a:solidFill>
                  <a:schemeClr val="bg1"/>
                </a:solidFill>
                <a:latin typeface="Rockwell Condensed" panose="02060603050405020104" pitchFamily="18" charset="0"/>
              </a:rPr>
              <a:t>, yells, “Apaches! Apaches! Apaches!”</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Immediately, the coach is struck by a devastating volley of rifle fire coming from Mesquite bushes erected as concealment on the hill south of the road.  Some of the attackers fired from as little as six feet away.</a:t>
            </a:r>
          </a:p>
          <a:p>
            <a:endParaRPr lang="en-US" sz="3200" dirty="0"/>
          </a:p>
        </p:txBody>
      </p:sp>
    </p:spTree>
    <p:extLst>
      <p:ext uri="{BB962C8B-B14F-4D97-AF65-F5344CB8AC3E}">
        <p14:creationId xmlns:p14="http://schemas.microsoft.com/office/powerpoint/2010/main" val="33257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2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3" name="TextBox 2"/>
          <p:cNvSpPr txBox="1"/>
          <p:nvPr/>
        </p:nvSpPr>
        <p:spPr>
          <a:xfrm>
            <a:off x="1623654" y="1700011"/>
            <a:ext cx="8889036" cy="646331"/>
          </a:xfrm>
          <a:prstGeom prst="rect">
            <a:avLst/>
          </a:prstGeom>
          <a:noFill/>
        </p:spPr>
        <p:txBody>
          <a:bodyPr wrap="none" rtlCol="0">
            <a:spAutoFit/>
          </a:bodyPr>
          <a:lstStyle/>
          <a:p>
            <a:pPr algn="ctr"/>
            <a:r>
              <a:rPr lang="en-US" sz="3600" b="1" dirty="0">
                <a:solidFill>
                  <a:schemeClr val="bg1"/>
                </a:solidFill>
                <a:latin typeface="Rockwell Condensed" panose="02060603050405020104" pitchFamily="18" charset="0"/>
              </a:rPr>
              <a:t>Original Location of the graves in Wickenburg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452" y="2464847"/>
            <a:ext cx="6596246" cy="4114800"/>
          </a:xfrm>
          <a:prstGeom prst="rect">
            <a:avLst/>
          </a:prstGeom>
        </p:spPr>
      </p:pic>
    </p:spTree>
    <p:extLst>
      <p:ext uri="{BB962C8B-B14F-4D97-AF65-F5344CB8AC3E}">
        <p14:creationId xmlns:p14="http://schemas.microsoft.com/office/powerpoint/2010/main" val="9103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r>
              <a:rPr lang="en-US" sz="4400" b="1" dirty="0">
                <a:solidFill>
                  <a:schemeClr val="bg1"/>
                </a:solidFill>
                <a:latin typeface="Rockwell Condensed" panose="02060603050405020104" pitchFamily="18" charset="0"/>
              </a:rPr>
              <a:t>Possibilities:</a:t>
            </a:r>
          </a:p>
          <a:p>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victims were originally buried at the massacre site.  Reports of their burial in town were falsified to please relatives.</a:t>
            </a:r>
          </a:p>
          <a:p>
            <a:pPr marL="171450" indent="-171450">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victims were buried as reported, and their bodies bulldozed into oblivion in the mid-20</a:t>
            </a:r>
            <a:r>
              <a:rPr lang="en-US" sz="3200" baseline="30000" dirty="0">
                <a:solidFill>
                  <a:schemeClr val="bg1"/>
                </a:solidFill>
                <a:latin typeface="Rockwell Condensed" panose="02060603050405020104" pitchFamily="18" charset="0"/>
              </a:rPr>
              <a:t>th</a:t>
            </a:r>
            <a:r>
              <a:rPr lang="en-US" sz="3200" dirty="0">
                <a:solidFill>
                  <a:schemeClr val="bg1"/>
                </a:solidFill>
                <a:latin typeface="Rockwell Condensed" panose="02060603050405020104" pitchFamily="18" charset="0"/>
              </a:rPr>
              <a:t> Century.</a:t>
            </a:r>
          </a:p>
          <a:p>
            <a:pPr marL="171450" indent="-171450">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victims were initially buried as reported, then reburied at the massacre site, along with other bodies later buried near them.</a:t>
            </a:r>
          </a:p>
        </p:txBody>
      </p:sp>
    </p:spTree>
    <p:extLst>
      <p:ext uri="{BB962C8B-B14F-4D97-AF65-F5344CB8AC3E}">
        <p14:creationId xmlns:p14="http://schemas.microsoft.com/office/powerpoint/2010/main" val="101557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6500"/>
                            </p:stCondLst>
                            <p:childTnLst>
                              <p:par>
                                <p:cTn id="13" presetID="10" presetClass="entr" presetSubtype="0" fill="hold" grpId="0" nodeType="afterEffect">
                                  <p:stCondLst>
                                    <p:cond delay="1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000"/>
                                        <p:tgtEl>
                                          <p:spTgt spid="3">
                                            <p:txEl>
                                              <p:pRg st="4" end="4"/>
                                            </p:txEl>
                                          </p:spTgt>
                                        </p:tgtEl>
                                      </p:cBhvr>
                                    </p:animEffect>
                                  </p:childTnLst>
                                </p:cTn>
                              </p:par>
                            </p:childTnLst>
                          </p:cTn>
                        </p:par>
                        <p:par>
                          <p:cTn id="16" fill="hold">
                            <p:stCondLst>
                              <p:cond delay="11000"/>
                            </p:stCondLst>
                            <p:childTnLst>
                              <p:par>
                                <p:cTn id="17" presetID="10" presetClass="entr" presetSubtype="0" fill="hold" grpId="0" nodeType="afterEffect">
                                  <p:stCondLst>
                                    <p:cond delay="1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3" name="Text Placeholder 2"/>
          <p:cNvSpPr>
            <a:spLocks noGrp="1"/>
          </p:cNvSpPr>
          <p:nvPr>
            <p:ph type="body" idx="1"/>
          </p:nvPr>
        </p:nvSpPr>
        <p:spPr>
          <a:xfrm>
            <a:off x="831850" y="3052689"/>
            <a:ext cx="10515600" cy="3618568"/>
          </a:xfrm>
        </p:spPr>
        <p:txBody>
          <a:bodyPr>
            <a:normAutofit/>
          </a:bodyPr>
          <a:lstStyle/>
          <a:p>
            <a:pPr marL="571500" indent="-571500">
              <a:buFont typeface="Wingdings" panose="05000000000000000000" pitchFamily="2" charset="2"/>
              <a:buChar char="v"/>
            </a:pPr>
            <a:r>
              <a:rPr lang="en-US" sz="3200" dirty="0">
                <a:solidFill>
                  <a:schemeClr val="bg1"/>
                </a:solidFill>
                <a:latin typeface="Rockwell Condensed" panose="02060603050405020104" pitchFamily="18" charset="0"/>
              </a:rPr>
              <a:t>There are twelve or more graves at the massacre site. They were located by dowsing, but have not been scientifically verified. The extras may have been unknown or unmarked graves from the original burial site, secretly relocated so as not to impede “progress.” </a:t>
            </a:r>
          </a:p>
          <a:p>
            <a:endParaRPr lang="en-US" sz="1100" dirty="0">
              <a:solidFill>
                <a:schemeClr val="bg1"/>
              </a:solidFill>
              <a:latin typeface="Rockwell Condensed" panose="02060603050405020104" pitchFamily="18" charset="0"/>
            </a:endParaRPr>
          </a:p>
          <a:p>
            <a:pPr marL="571500" indent="-571500">
              <a:buFont typeface="Wingdings" panose="05000000000000000000" pitchFamily="2" charset="2"/>
              <a:buChar char="v"/>
            </a:pPr>
            <a:r>
              <a:rPr lang="en-US" sz="3200" dirty="0">
                <a:solidFill>
                  <a:schemeClr val="bg1"/>
                </a:solidFill>
                <a:latin typeface="Rockwell Condensed" panose="02060603050405020104" pitchFamily="18" charset="0"/>
              </a:rPr>
              <a:t>The massacre site was rediscovered in the mid-1940s.  News accounts from the late ‘40s have members of the Wickenburg Saddle Club visiting graves at the site.</a:t>
            </a:r>
          </a:p>
        </p:txBody>
      </p:sp>
      <p:sp>
        <p:nvSpPr>
          <p:cNvPr id="4" name="TextBox 3"/>
          <p:cNvSpPr txBox="1"/>
          <p:nvPr/>
        </p:nvSpPr>
        <p:spPr>
          <a:xfrm>
            <a:off x="2419643" y="1617784"/>
            <a:ext cx="2630659" cy="830997"/>
          </a:xfrm>
          <a:prstGeom prst="rect">
            <a:avLst/>
          </a:prstGeom>
          <a:noFill/>
        </p:spPr>
        <p:txBody>
          <a:bodyPr wrap="square" rtlCol="0">
            <a:spAutoFit/>
          </a:bodyPr>
          <a:lstStyle/>
          <a:p>
            <a:r>
              <a:rPr lang="en-US" sz="4800" dirty="0">
                <a:solidFill>
                  <a:schemeClr val="bg1"/>
                </a:solidFill>
                <a:latin typeface="Rockwell Condensed" panose="02060603050405020104" pitchFamily="18" charset="0"/>
              </a:rPr>
              <a:t>Most Likely:</a:t>
            </a:r>
          </a:p>
        </p:txBody>
      </p:sp>
      <p:sp>
        <p:nvSpPr>
          <p:cNvPr id="5" name="TextBox 4"/>
          <p:cNvSpPr txBox="1"/>
          <p:nvPr/>
        </p:nvSpPr>
        <p:spPr>
          <a:xfrm>
            <a:off x="5176911" y="1617784"/>
            <a:ext cx="5368073" cy="830997"/>
          </a:xfrm>
          <a:prstGeom prst="rect">
            <a:avLst/>
          </a:prstGeom>
          <a:noFill/>
        </p:spPr>
        <p:txBody>
          <a:bodyPr wrap="none" rtlCol="0">
            <a:spAutoFit/>
          </a:bodyPr>
          <a:lstStyle/>
          <a:p>
            <a:r>
              <a:rPr lang="en-US" sz="4800" dirty="0">
                <a:solidFill>
                  <a:schemeClr val="bg1"/>
                </a:solidFill>
                <a:latin typeface="Rockwell Condensed" panose="02060603050405020104" pitchFamily="18" charset="0"/>
              </a:rPr>
              <a:t>Reburial at Massacre Site</a:t>
            </a:r>
          </a:p>
        </p:txBody>
      </p:sp>
    </p:spTree>
    <p:extLst>
      <p:ext uri="{BB962C8B-B14F-4D97-AF65-F5344CB8AC3E}">
        <p14:creationId xmlns:p14="http://schemas.microsoft.com/office/powerpoint/2010/main" val="41589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100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300"/>
                            </p:stCondLst>
                            <p:childTnLst>
                              <p:par>
                                <p:cTn id="13" presetID="10" presetClass="entr" presetSubtype="0" fill="hold" grpId="0" nodeType="afterEffect">
                                  <p:stCondLst>
                                    <p:cond delay="3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3000"/>
                                        <p:tgtEl>
                                          <p:spTgt spid="3">
                                            <p:txEl>
                                              <p:pRg st="0" end="0"/>
                                            </p:txEl>
                                          </p:spTgt>
                                        </p:tgtEl>
                                      </p:cBhvr>
                                    </p:animEffect>
                                  </p:childTnLst>
                                </p:cTn>
                              </p:par>
                            </p:childTnLst>
                          </p:cTn>
                        </p:par>
                        <p:par>
                          <p:cTn id="16" fill="hold">
                            <p:stCondLst>
                              <p:cond delay="9800"/>
                            </p:stCondLst>
                            <p:childTnLst>
                              <p:par>
                                <p:cTn id="17" presetID="10" presetClass="entr" presetSubtype="0" fill="hold" grpId="0" nodeType="afterEffect">
                                  <p:stCondLst>
                                    <p:cond delay="3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3" name="Text Placeholder 2"/>
          <p:cNvSpPr>
            <a:spLocks noGrp="1"/>
          </p:cNvSpPr>
          <p:nvPr>
            <p:ph type="body" idx="1"/>
          </p:nvPr>
        </p:nvSpPr>
        <p:spPr>
          <a:xfrm>
            <a:off x="831850" y="3052689"/>
            <a:ext cx="10515600" cy="3618568"/>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graves are located roughly where the victims originally fell, but not exactly.  They most closely resemble early 20</a:t>
            </a:r>
            <a:r>
              <a:rPr lang="en-US" sz="3200" baseline="30000" dirty="0">
                <a:solidFill>
                  <a:schemeClr val="bg1"/>
                </a:solidFill>
                <a:latin typeface="Rockwell Condensed" panose="02060603050405020104" pitchFamily="18" charset="0"/>
              </a:rPr>
              <a:t>th</a:t>
            </a:r>
            <a:r>
              <a:rPr lang="en-US" sz="3200" dirty="0">
                <a:solidFill>
                  <a:schemeClr val="bg1"/>
                </a:solidFill>
                <a:latin typeface="Rockwell Condensed" panose="02060603050405020104" pitchFamily="18" charset="0"/>
              </a:rPr>
              <a:t> Century news accounts of the massacre which have proven inaccurate.</a:t>
            </a:r>
          </a:p>
          <a:p>
            <a:pPr marL="457200" indent="-457200">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Wickenburg Saddle Club believes the victims are buried at the site.  Their collusion would have enabled a construction crew to rebury the bodies where they were believed to have fallen for the purpose of “plausible deniability.”</a:t>
            </a:r>
          </a:p>
        </p:txBody>
      </p:sp>
      <p:sp>
        <p:nvSpPr>
          <p:cNvPr id="4" name="TextBox 3"/>
          <p:cNvSpPr txBox="1"/>
          <p:nvPr/>
        </p:nvSpPr>
        <p:spPr>
          <a:xfrm>
            <a:off x="2419643" y="1617784"/>
            <a:ext cx="2630659" cy="830997"/>
          </a:xfrm>
          <a:prstGeom prst="rect">
            <a:avLst/>
          </a:prstGeom>
          <a:noFill/>
        </p:spPr>
        <p:txBody>
          <a:bodyPr wrap="square" rtlCol="0">
            <a:spAutoFit/>
          </a:bodyPr>
          <a:lstStyle/>
          <a:p>
            <a:r>
              <a:rPr lang="en-US" sz="4800" dirty="0">
                <a:solidFill>
                  <a:schemeClr val="bg1"/>
                </a:solidFill>
                <a:latin typeface="Rockwell Condensed" panose="02060603050405020104" pitchFamily="18" charset="0"/>
              </a:rPr>
              <a:t>Most Likely:</a:t>
            </a:r>
          </a:p>
        </p:txBody>
      </p:sp>
      <p:sp>
        <p:nvSpPr>
          <p:cNvPr id="5" name="TextBox 4"/>
          <p:cNvSpPr txBox="1"/>
          <p:nvPr/>
        </p:nvSpPr>
        <p:spPr>
          <a:xfrm>
            <a:off x="5176911" y="1617784"/>
            <a:ext cx="5368073" cy="830997"/>
          </a:xfrm>
          <a:prstGeom prst="rect">
            <a:avLst/>
          </a:prstGeom>
          <a:noFill/>
        </p:spPr>
        <p:txBody>
          <a:bodyPr wrap="none" rtlCol="0">
            <a:spAutoFit/>
          </a:bodyPr>
          <a:lstStyle/>
          <a:p>
            <a:r>
              <a:rPr lang="en-US" sz="4800" dirty="0">
                <a:solidFill>
                  <a:schemeClr val="bg1"/>
                </a:solidFill>
                <a:latin typeface="Rockwell Condensed" panose="02060603050405020104" pitchFamily="18" charset="0"/>
              </a:rPr>
              <a:t>Reburial at Massacre Site</a:t>
            </a:r>
          </a:p>
        </p:txBody>
      </p:sp>
    </p:spTree>
    <p:extLst>
      <p:ext uri="{BB962C8B-B14F-4D97-AF65-F5344CB8AC3E}">
        <p14:creationId xmlns:p14="http://schemas.microsoft.com/office/powerpoint/2010/main" val="35074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2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3" name="Text Placeholder 2"/>
          <p:cNvSpPr>
            <a:spLocks noGrp="1"/>
          </p:cNvSpPr>
          <p:nvPr>
            <p:ph type="body" idx="1"/>
          </p:nvPr>
        </p:nvSpPr>
        <p:spPr>
          <a:xfrm>
            <a:off x="831850" y="3052689"/>
            <a:ext cx="10515600" cy="3618568"/>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soil where many of the graves are is very rocky.  It would have been difficult to hand-dig graves there, but a construction crew with a backhoe could dig the graves in a weekend. </a:t>
            </a:r>
          </a:p>
          <a:p>
            <a:pPr marL="457200" indent="-457200">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In the early 1960s, </a:t>
            </a:r>
            <a:r>
              <a:rPr lang="en-US" sz="3200" b="1" dirty="0">
                <a:solidFill>
                  <a:schemeClr val="bg1"/>
                </a:solidFill>
                <a:latin typeface="Rockwell Condensed" panose="02060603050405020104" pitchFamily="18" charset="0"/>
              </a:rPr>
              <a:t>LORING</a:t>
            </a:r>
            <a:r>
              <a:rPr lang="en-US" sz="3200" dirty="0">
                <a:solidFill>
                  <a:schemeClr val="bg1"/>
                </a:solidFill>
                <a:latin typeface="Rockwell Condensed" panose="02060603050405020104" pitchFamily="18" charset="0"/>
              </a:rPr>
              <a:t>’s family was sent a picture of the cross on the cairn at the massacre site as being a picture of </a:t>
            </a:r>
            <a:r>
              <a:rPr lang="en-US" sz="3200" b="1" dirty="0">
                <a:solidFill>
                  <a:schemeClr val="bg1"/>
                </a:solidFill>
                <a:latin typeface="Rockwell Condensed" panose="02060603050405020104" pitchFamily="18" charset="0"/>
              </a:rPr>
              <a:t>LORING</a:t>
            </a:r>
            <a:r>
              <a:rPr lang="en-US" sz="3200" dirty="0">
                <a:solidFill>
                  <a:schemeClr val="bg1"/>
                </a:solidFill>
                <a:latin typeface="Rockwell Condensed" panose="02060603050405020104" pitchFamily="18" charset="0"/>
              </a:rPr>
              <a:t>’s grave.</a:t>
            </a:r>
          </a:p>
        </p:txBody>
      </p:sp>
      <p:sp>
        <p:nvSpPr>
          <p:cNvPr id="4" name="TextBox 3"/>
          <p:cNvSpPr txBox="1"/>
          <p:nvPr/>
        </p:nvSpPr>
        <p:spPr>
          <a:xfrm>
            <a:off x="2419643" y="1617784"/>
            <a:ext cx="2630659" cy="830997"/>
          </a:xfrm>
          <a:prstGeom prst="rect">
            <a:avLst/>
          </a:prstGeom>
          <a:noFill/>
        </p:spPr>
        <p:txBody>
          <a:bodyPr wrap="square" rtlCol="0">
            <a:spAutoFit/>
          </a:bodyPr>
          <a:lstStyle/>
          <a:p>
            <a:r>
              <a:rPr lang="en-US" sz="4800" dirty="0">
                <a:solidFill>
                  <a:schemeClr val="bg1"/>
                </a:solidFill>
                <a:latin typeface="Rockwell Condensed" panose="02060603050405020104" pitchFamily="18" charset="0"/>
              </a:rPr>
              <a:t>Most Likely:</a:t>
            </a:r>
          </a:p>
        </p:txBody>
      </p:sp>
      <p:sp>
        <p:nvSpPr>
          <p:cNvPr id="5" name="TextBox 4"/>
          <p:cNvSpPr txBox="1"/>
          <p:nvPr/>
        </p:nvSpPr>
        <p:spPr>
          <a:xfrm>
            <a:off x="5176911" y="1617784"/>
            <a:ext cx="5368073" cy="830997"/>
          </a:xfrm>
          <a:prstGeom prst="rect">
            <a:avLst/>
          </a:prstGeom>
          <a:noFill/>
        </p:spPr>
        <p:txBody>
          <a:bodyPr wrap="none" rtlCol="0">
            <a:spAutoFit/>
          </a:bodyPr>
          <a:lstStyle/>
          <a:p>
            <a:r>
              <a:rPr lang="en-US" sz="4800" dirty="0">
                <a:solidFill>
                  <a:schemeClr val="bg1"/>
                </a:solidFill>
                <a:latin typeface="Rockwell Condensed" panose="02060603050405020104" pitchFamily="18" charset="0"/>
              </a:rPr>
              <a:t>Reburial at Massacre Site</a:t>
            </a:r>
          </a:p>
        </p:txBody>
      </p:sp>
    </p:spTree>
    <p:extLst>
      <p:ext uri="{BB962C8B-B14F-4D97-AF65-F5344CB8AC3E}">
        <p14:creationId xmlns:p14="http://schemas.microsoft.com/office/powerpoint/2010/main" val="32733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2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3" name="Text Placeholder 2"/>
          <p:cNvSpPr>
            <a:spLocks noGrp="1"/>
          </p:cNvSpPr>
          <p:nvPr>
            <p:ph type="body" idx="1"/>
          </p:nvPr>
        </p:nvSpPr>
        <p:spPr>
          <a:xfrm>
            <a:off x="1758462" y="3052689"/>
            <a:ext cx="5683346" cy="3618568"/>
          </a:xfrm>
        </p:spPr>
        <p:txBody>
          <a:bodyPr>
            <a:normAutofit/>
          </a:bodyPr>
          <a:lstStyle/>
          <a:p>
            <a:endParaRPr lang="en-US" sz="3200" b="1" dirty="0">
              <a:solidFill>
                <a:schemeClr val="bg1"/>
              </a:solidFill>
              <a:latin typeface="Rockwell Condensed" panose="02060603050405020104" pitchFamily="18" charset="0"/>
            </a:endParaRPr>
          </a:p>
          <a:p>
            <a:r>
              <a:rPr lang="en-US" sz="3200" b="1" dirty="0">
                <a:solidFill>
                  <a:schemeClr val="bg1"/>
                </a:solidFill>
                <a:latin typeface="Rockwell Condensed" panose="02060603050405020104" pitchFamily="18" charset="0"/>
              </a:rPr>
              <a:t>Frederick W. LORING</a:t>
            </a:r>
            <a:r>
              <a:rPr lang="en-US" sz="3200" dirty="0">
                <a:solidFill>
                  <a:schemeClr val="bg1"/>
                </a:solidFill>
                <a:latin typeface="Rockwell Condensed" panose="02060603050405020104" pitchFamily="18" charset="0"/>
              </a:rPr>
              <a:t> poses with his mule, “Evil </a:t>
            </a:r>
            <a:r>
              <a:rPr lang="en-US" sz="3200" dirty="0" err="1">
                <a:solidFill>
                  <a:schemeClr val="bg1"/>
                </a:solidFill>
                <a:latin typeface="Rockwell Condensed" panose="02060603050405020104" pitchFamily="18" charset="0"/>
              </a:rPr>
              <a:t>Merodach</a:t>
            </a:r>
            <a:r>
              <a:rPr lang="en-US" sz="3200" dirty="0">
                <a:solidFill>
                  <a:schemeClr val="bg1"/>
                </a:solidFill>
                <a:latin typeface="Rockwell Condensed" panose="02060603050405020104" pitchFamily="18" charset="0"/>
              </a:rPr>
              <a:t>” two days before he was killed in the Wickenburg Massacre.</a:t>
            </a:r>
          </a:p>
        </p:txBody>
      </p:sp>
      <p:sp>
        <p:nvSpPr>
          <p:cNvPr id="4" name="TextBox 3"/>
          <p:cNvSpPr txBox="1"/>
          <p:nvPr/>
        </p:nvSpPr>
        <p:spPr>
          <a:xfrm>
            <a:off x="2419643" y="1617784"/>
            <a:ext cx="2630659" cy="830997"/>
          </a:xfrm>
          <a:prstGeom prst="rect">
            <a:avLst/>
          </a:prstGeom>
          <a:noFill/>
        </p:spPr>
        <p:txBody>
          <a:bodyPr wrap="square" rtlCol="0">
            <a:spAutoFit/>
          </a:bodyPr>
          <a:lstStyle/>
          <a:p>
            <a:r>
              <a:rPr lang="en-US" sz="4800" dirty="0">
                <a:solidFill>
                  <a:schemeClr val="bg1"/>
                </a:solidFill>
                <a:latin typeface="Rockwell Condensed" panose="02060603050405020104" pitchFamily="18" charset="0"/>
              </a:rPr>
              <a:t>Most Likely:</a:t>
            </a:r>
          </a:p>
        </p:txBody>
      </p:sp>
      <p:sp>
        <p:nvSpPr>
          <p:cNvPr id="5" name="TextBox 4"/>
          <p:cNvSpPr txBox="1"/>
          <p:nvPr/>
        </p:nvSpPr>
        <p:spPr>
          <a:xfrm>
            <a:off x="5176911" y="1617784"/>
            <a:ext cx="5368073" cy="830997"/>
          </a:xfrm>
          <a:prstGeom prst="rect">
            <a:avLst/>
          </a:prstGeom>
          <a:noFill/>
        </p:spPr>
        <p:txBody>
          <a:bodyPr wrap="none" rtlCol="0">
            <a:spAutoFit/>
          </a:bodyPr>
          <a:lstStyle/>
          <a:p>
            <a:r>
              <a:rPr lang="en-US" sz="4800" dirty="0">
                <a:solidFill>
                  <a:schemeClr val="bg1"/>
                </a:solidFill>
                <a:latin typeface="Rockwell Condensed" panose="02060603050405020104" pitchFamily="18" charset="0"/>
              </a:rPr>
              <a:t>Reburial at Massacre Site</a:t>
            </a:r>
          </a:p>
        </p:txBody>
      </p:sp>
      <p:pic>
        <p:nvPicPr>
          <p:cNvPr id="6" name="Picture 5" descr="34960.jpg"/>
          <p:cNvPicPr>
            <a:picLocks noChangeAspect="1"/>
          </p:cNvPicPr>
          <p:nvPr/>
        </p:nvPicPr>
        <p:blipFill>
          <a:blip r:embed="rId2" cstate="print">
            <a:extLst>
              <a:ext uri="{28A0092B-C50C-407E-A947-70E740481C1C}">
                <a14:useLocalDpi xmlns:a14="http://schemas.microsoft.com/office/drawing/2010/main" val="0"/>
              </a:ext>
            </a:extLst>
          </a:blip>
          <a:srcRect l="11948" t="17621" r="5119"/>
          <a:stretch>
            <a:fillRect/>
          </a:stretch>
        </p:blipFill>
        <p:spPr bwMode="auto">
          <a:xfrm>
            <a:off x="7549833" y="2556457"/>
            <a:ext cx="34210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98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0"/>
                                        <p:tgtEl>
                                          <p:spTgt spid="3">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3" name="Text Placeholder 2"/>
          <p:cNvSpPr>
            <a:spLocks noGrp="1"/>
          </p:cNvSpPr>
          <p:nvPr>
            <p:ph type="body" idx="1"/>
          </p:nvPr>
        </p:nvSpPr>
        <p:spPr>
          <a:xfrm>
            <a:off x="2532185" y="3052689"/>
            <a:ext cx="3896750" cy="3618568"/>
          </a:xfrm>
        </p:spPr>
        <p:txBody>
          <a:bodyPr>
            <a:normAutofit/>
          </a:bodyPr>
          <a:lstStyle/>
          <a:p>
            <a:endParaRPr lang="en-US" sz="3200" dirty="0">
              <a:solidFill>
                <a:schemeClr val="bg1"/>
              </a:solidFill>
              <a:latin typeface="Rockwell Condensed" panose="02060603050405020104" pitchFamily="18" charset="0"/>
            </a:endParaRPr>
          </a:p>
          <a:p>
            <a:r>
              <a:rPr lang="en-US" sz="3200" dirty="0">
                <a:solidFill>
                  <a:schemeClr val="bg1"/>
                </a:solidFill>
                <a:latin typeface="Rockwell Condensed" panose="02060603050405020104" pitchFamily="18" charset="0"/>
              </a:rPr>
              <a:t>Cross erected in 1947 by the Wickenburg Saddle Club over what they believe to be </a:t>
            </a:r>
            <a:r>
              <a:rPr lang="en-US" sz="3200" b="1" dirty="0">
                <a:solidFill>
                  <a:schemeClr val="bg1"/>
                </a:solidFill>
                <a:latin typeface="Rockwell Condensed" panose="02060603050405020104" pitchFamily="18" charset="0"/>
              </a:rPr>
              <a:t>LORING</a:t>
            </a:r>
            <a:r>
              <a:rPr lang="en-US" sz="3200" dirty="0">
                <a:solidFill>
                  <a:schemeClr val="bg1"/>
                </a:solidFill>
                <a:latin typeface="Rockwell Condensed" panose="02060603050405020104" pitchFamily="18" charset="0"/>
              </a:rPr>
              <a:t>’s grave</a:t>
            </a:r>
          </a:p>
          <a:p>
            <a:endParaRPr lang="en-US" sz="3200" b="1" dirty="0">
              <a:solidFill>
                <a:schemeClr val="bg1"/>
              </a:solidFill>
              <a:latin typeface="Rockwell Condensed" panose="02060603050405020104" pitchFamily="18" charset="0"/>
            </a:endParaRPr>
          </a:p>
        </p:txBody>
      </p:sp>
      <p:sp>
        <p:nvSpPr>
          <p:cNvPr id="4" name="TextBox 3"/>
          <p:cNvSpPr txBox="1"/>
          <p:nvPr/>
        </p:nvSpPr>
        <p:spPr>
          <a:xfrm>
            <a:off x="2419643" y="1617784"/>
            <a:ext cx="2630659" cy="830997"/>
          </a:xfrm>
          <a:prstGeom prst="rect">
            <a:avLst/>
          </a:prstGeom>
          <a:noFill/>
        </p:spPr>
        <p:txBody>
          <a:bodyPr wrap="square" rtlCol="0">
            <a:spAutoFit/>
          </a:bodyPr>
          <a:lstStyle/>
          <a:p>
            <a:r>
              <a:rPr lang="en-US" sz="4800" dirty="0">
                <a:solidFill>
                  <a:schemeClr val="bg1"/>
                </a:solidFill>
                <a:latin typeface="Rockwell Condensed" panose="02060603050405020104" pitchFamily="18" charset="0"/>
              </a:rPr>
              <a:t>Most Likely:</a:t>
            </a:r>
          </a:p>
        </p:txBody>
      </p:sp>
      <p:sp>
        <p:nvSpPr>
          <p:cNvPr id="5" name="TextBox 4"/>
          <p:cNvSpPr txBox="1"/>
          <p:nvPr/>
        </p:nvSpPr>
        <p:spPr>
          <a:xfrm>
            <a:off x="5176911" y="1617784"/>
            <a:ext cx="5368073" cy="830997"/>
          </a:xfrm>
          <a:prstGeom prst="rect">
            <a:avLst/>
          </a:prstGeom>
          <a:noFill/>
        </p:spPr>
        <p:txBody>
          <a:bodyPr wrap="none" rtlCol="0">
            <a:spAutoFit/>
          </a:bodyPr>
          <a:lstStyle/>
          <a:p>
            <a:r>
              <a:rPr lang="en-US" sz="4800" dirty="0">
                <a:solidFill>
                  <a:schemeClr val="bg1"/>
                </a:solidFill>
                <a:latin typeface="Rockwell Condensed" panose="02060603050405020104" pitchFamily="18" charset="0"/>
              </a:rPr>
              <a:t>Reburial at Massacre Site</a:t>
            </a:r>
          </a:p>
        </p:txBody>
      </p:sp>
      <p:pic>
        <p:nvPicPr>
          <p:cNvPr id="7" name="Picture 6" descr="DSC00076.JPG"/>
          <p:cNvPicPr>
            <a:picLocks noChangeAspect="1"/>
          </p:cNvPicPr>
          <p:nvPr/>
        </p:nvPicPr>
        <p:blipFill>
          <a:blip r:embed="rId2">
            <a:extLst>
              <a:ext uri="{28A0092B-C50C-407E-A947-70E740481C1C}">
                <a14:useLocalDpi xmlns:a14="http://schemas.microsoft.com/office/drawing/2010/main" val="0"/>
              </a:ext>
            </a:extLst>
          </a:blip>
          <a:srcRect t="8333" b="10417"/>
          <a:stretch>
            <a:fillRect/>
          </a:stretch>
        </p:blipFill>
        <p:spPr bwMode="auto">
          <a:xfrm>
            <a:off x="6555544" y="2448781"/>
            <a:ext cx="3763963"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1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5" name="TextBox 4"/>
          <p:cNvSpPr txBox="1"/>
          <p:nvPr/>
        </p:nvSpPr>
        <p:spPr>
          <a:xfrm>
            <a:off x="2674093" y="1365556"/>
            <a:ext cx="7147085" cy="830997"/>
          </a:xfrm>
          <a:prstGeom prst="rect">
            <a:avLst/>
          </a:prstGeom>
          <a:noFill/>
        </p:spPr>
        <p:txBody>
          <a:bodyPr wrap="none" rtlCol="0">
            <a:spAutoFit/>
          </a:bodyPr>
          <a:lstStyle/>
          <a:p>
            <a:r>
              <a:rPr lang="en-US" sz="4800" dirty="0">
                <a:solidFill>
                  <a:schemeClr val="bg1"/>
                </a:solidFill>
                <a:latin typeface="Rockwell Condensed" panose="02060603050405020104" pitchFamily="18" charset="0"/>
              </a:rPr>
              <a:t>Purported Graves at Massacre Site</a:t>
            </a:r>
          </a:p>
        </p:txBody>
      </p:sp>
      <p:pic>
        <p:nvPicPr>
          <p:cNvPr id="8" name="Content Placeholder 3" descr="DSC00082.JPG"/>
          <p:cNvPicPr>
            <a:picLocks noChangeAspect="1"/>
          </p:cNvPicPr>
          <p:nvPr/>
        </p:nvPicPr>
        <p:blipFill>
          <a:blip r:embed="rId2">
            <a:extLst>
              <a:ext uri="{28A0092B-C50C-407E-A947-70E740481C1C}">
                <a14:useLocalDpi xmlns:a14="http://schemas.microsoft.com/office/drawing/2010/main" val="0"/>
              </a:ext>
            </a:extLst>
          </a:blip>
          <a:srcRect t="21458" b="14999"/>
          <a:stretch>
            <a:fillRect/>
          </a:stretch>
        </p:blipFill>
        <p:spPr>
          <a:xfrm>
            <a:off x="1993106" y="2494670"/>
            <a:ext cx="8193088" cy="3905250"/>
          </a:xfrm>
          <a:prstGeom prst="rect">
            <a:avLst/>
          </a:prstGeom>
        </p:spPr>
      </p:pic>
    </p:spTree>
    <p:extLst>
      <p:ext uri="{BB962C8B-B14F-4D97-AF65-F5344CB8AC3E}">
        <p14:creationId xmlns:p14="http://schemas.microsoft.com/office/powerpoint/2010/main" val="90079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5" name="TextBox 4"/>
          <p:cNvSpPr txBox="1"/>
          <p:nvPr/>
        </p:nvSpPr>
        <p:spPr>
          <a:xfrm>
            <a:off x="2573303" y="1258011"/>
            <a:ext cx="7032694" cy="830997"/>
          </a:xfrm>
          <a:prstGeom prst="rect">
            <a:avLst/>
          </a:prstGeom>
          <a:noFill/>
        </p:spPr>
        <p:txBody>
          <a:bodyPr wrap="none" rtlCol="0">
            <a:spAutoFit/>
          </a:bodyPr>
          <a:lstStyle/>
          <a:p>
            <a:r>
              <a:rPr lang="en-US" sz="4800" dirty="0">
                <a:solidFill>
                  <a:schemeClr val="bg1"/>
                </a:solidFill>
                <a:latin typeface="Rockwell Condensed" panose="02060603050405020104" pitchFamily="18" charset="0"/>
              </a:rPr>
              <a:t>Massacre Site as seen from Space</a:t>
            </a:r>
          </a:p>
        </p:txBody>
      </p:sp>
      <p:pic>
        <p:nvPicPr>
          <p:cNvPr id="6" name="Content Placeholder 7" descr="Wickenburg Massacre Sat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704" y="2511084"/>
            <a:ext cx="5150909" cy="3863182"/>
          </a:xfrm>
          <a:prstGeom prst="rect">
            <a:avLst/>
          </a:prstGeom>
        </p:spPr>
      </p:pic>
    </p:spTree>
    <p:extLst>
      <p:ext uri="{BB962C8B-B14F-4D97-AF65-F5344CB8AC3E}">
        <p14:creationId xmlns:p14="http://schemas.microsoft.com/office/powerpoint/2010/main" val="51188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Are They Now?</a:t>
            </a:r>
            <a:endParaRPr lang="en-US" dirty="0"/>
          </a:p>
        </p:txBody>
      </p:sp>
      <p:sp>
        <p:nvSpPr>
          <p:cNvPr id="5" name="TextBox 4"/>
          <p:cNvSpPr txBox="1"/>
          <p:nvPr/>
        </p:nvSpPr>
        <p:spPr>
          <a:xfrm>
            <a:off x="1886302" y="1309285"/>
            <a:ext cx="8494248" cy="830997"/>
          </a:xfrm>
          <a:prstGeom prst="rect">
            <a:avLst/>
          </a:prstGeom>
          <a:noFill/>
        </p:spPr>
        <p:txBody>
          <a:bodyPr wrap="none" rtlCol="0">
            <a:spAutoFit/>
          </a:bodyPr>
          <a:lstStyle/>
          <a:p>
            <a:r>
              <a:rPr lang="en-US" sz="4800" dirty="0">
                <a:solidFill>
                  <a:schemeClr val="bg1"/>
                </a:solidFill>
                <a:latin typeface="Rockwell Condensed" panose="02060603050405020104" pitchFamily="18" charset="0"/>
              </a:rPr>
              <a:t>Purported Graves as Identified by APCRP</a:t>
            </a:r>
          </a:p>
        </p:txBody>
      </p:sp>
      <p:pic>
        <p:nvPicPr>
          <p:cNvPr id="6" name="Content Placeholder 3" descr="Wickenburg Site 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812366" y="2364374"/>
            <a:ext cx="6232525" cy="4157663"/>
          </a:xfrm>
          <a:prstGeom prst="rect">
            <a:avLst/>
          </a:prstGeom>
        </p:spPr>
      </p:pic>
    </p:spTree>
    <p:extLst>
      <p:ext uri="{BB962C8B-B14F-4D97-AF65-F5344CB8AC3E}">
        <p14:creationId xmlns:p14="http://schemas.microsoft.com/office/powerpoint/2010/main" val="247786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The lead horse on the left side of the team is killed, and the other lead horse wounded, effectively immobilizing the coach.</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LANCE</a:t>
            </a:r>
            <a:r>
              <a:rPr lang="en-US" sz="3200" dirty="0">
                <a:solidFill>
                  <a:schemeClr val="bg1"/>
                </a:solidFill>
                <a:latin typeface="Rockwell Condensed" panose="02060603050405020104" pitchFamily="18" charset="0"/>
              </a:rPr>
              <a:t> is killed instantly.  </a:t>
            </a:r>
            <a:r>
              <a:rPr lang="en-US" sz="3200" b="1" dirty="0">
                <a:solidFill>
                  <a:schemeClr val="bg1"/>
                </a:solidFill>
                <a:latin typeface="Rockwell Condensed" panose="02060603050405020104" pitchFamily="18" charset="0"/>
              </a:rPr>
              <a:t>Charles ADAMS </a:t>
            </a:r>
            <a:r>
              <a:rPr lang="en-US" sz="3200" dirty="0">
                <a:solidFill>
                  <a:schemeClr val="bg1"/>
                </a:solidFill>
                <a:latin typeface="Rockwell Condensed" panose="02060603050405020104" pitchFamily="18" charset="0"/>
              </a:rPr>
              <a:t>and </a:t>
            </a:r>
            <a:r>
              <a:rPr lang="en-US" sz="3200" b="1" dirty="0">
                <a:solidFill>
                  <a:schemeClr val="bg1"/>
                </a:solidFill>
                <a:latin typeface="Rockwell Condensed" panose="02060603050405020104" pitchFamily="18" charset="0"/>
              </a:rPr>
              <a:t>Frederick LORING</a:t>
            </a:r>
            <a:r>
              <a:rPr lang="en-US" sz="3200" dirty="0">
                <a:solidFill>
                  <a:schemeClr val="bg1"/>
                </a:solidFill>
                <a:latin typeface="Rockwell Condensed" panose="02060603050405020104" pitchFamily="18" charset="0"/>
              </a:rPr>
              <a:t>, who had chosen to ride atop the coach are both mortally wounded, falling from the coach.</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Within seconds, a second volley of rifle fire riddles the sides and rear of the coach.</a:t>
            </a:r>
          </a:p>
        </p:txBody>
      </p:sp>
    </p:spTree>
    <p:extLst>
      <p:ext uri="{BB962C8B-B14F-4D97-AF65-F5344CB8AC3E}">
        <p14:creationId xmlns:p14="http://schemas.microsoft.com/office/powerpoint/2010/main" val="238922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2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9000"/>
                            </p:stCondLst>
                            <p:childTnLst>
                              <p:par>
                                <p:cTn id="13" presetID="10" presetClass="entr" presetSubtype="0" fill="hold" grpId="0" nodeType="afterEffect">
                                  <p:stCondLst>
                                    <p:cond delay="3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Where Do We Go From Here?</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algn="ctr"/>
            <a:r>
              <a:rPr lang="en-US" sz="4400" dirty="0">
                <a:solidFill>
                  <a:srgbClr val="FFFF00"/>
                </a:solidFill>
                <a:latin typeface="Arial Black" panose="020B0A04020102020204" pitchFamily="34" charset="0"/>
              </a:rPr>
              <a:t>Ground-Penetrating Radar may confirm whether there are human burials at the site.</a:t>
            </a:r>
          </a:p>
          <a:p>
            <a:pPr algn="ctr"/>
            <a:endParaRPr lang="en-US" sz="4400" dirty="0">
              <a:solidFill>
                <a:srgbClr val="FFFF00"/>
              </a:solidFill>
              <a:latin typeface="Arial Black" panose="020B0A04020102020204" pitchFamily="34" charset="0"/>
            </a:endParaRPr>
          </a:p>
          <a:p>
            <a:pPr algn="ctr"/>
            <a:r>
              <a:rPr lang="en-US" sz="4400" dirty="0">
                <a:solidFill>
                  <a:srgbClr val="FFFF00"/>
                </a:solidFill>
                <a:latin typeface="Arial Black" panose="020B0A04020102020204" pitchFamily="34" charset="0"/>
              </a:rPr>
              <a:t>Archaeological exploration of the massacre site may locate additional evidence.</a:t>
            </a:r>
            <a:endParaRPr lang="en-US" sz="4400" b="1"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68805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2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The Wickenburg Project</a:t>
            </a:r>
            <a:endParaRPr lang="en-US" dirty="0"/>
          </a:p>
        </p:txBody>
      </p:sp>
      <p:sp>
        <p:nvSpPr>
          <p:cNvPr id="3" name="Text Placeholder 2"/>
          <p:cNvSpPr>
            <a:spLocks noGrp="1"/>
          </p:cNvSpPr>
          <p:nvPr>
            <p:ph type="body" idx="1"/>
          </p:nvPr>
        </p:nvSpPr>
        <p:spPr>
          <a:xfrm>
            <a:off x="831850" y="4797083"/>
            <a:ext cx="10515600" cy="1874174"/>
          </a:xfrm>
        </p:spPr>
        <p:txBody>
          <a:bodyPr>
            <a:normAutofit/>
          </a:bodyPr>
          <a:lstStyle/>
          <a:p>
            <a:pPr algn="ctr"/>
            <a:r>
              <a:rPr lang="en-US" sz="2800" dirty="0">
                <a:solidFill>
                  <a:schemeClr val="bg1"/>
                </a:solidFill>
                <a:latin typeface="Rockwell Condensed" panose="02060603050405020104" pitchFamily="18" charset="0"/>
              </a:rPr>
              <a:t>For more information:</a:t>
            </a:r>
          </a:p>
          <a:p>
            <a:r>
              <a:rPr lang="en-US" sz="2800" dirty="0">
                <a:solidFill>
                  <a:schemeClr val="bg1"/>
                </a:solidFill>
                <a:latin typeface="Rockwell Condensed" panose="02060603050405020104" pitchFamily="18" charset="0"/>
              </a:rPr>
              <a:t>Log on to: </a:t>
            </a:r>
            <a:r>
              <a:rPr lang="en-US" sz="2800" dirty="0">
                <a:solidFill>
                  <a:srgbClr val="FFFF00"/>
                </a:solidFill>
                <a:latin typeface="Arial Rounded MT Bold" panose="020F0704030504030204" pitchFamily="34" charset="0"/>
                <a:cs typeface="Arial" panose="020B0604020202020204" pitchFamily="34" charset="0"/>
              </a:rPr>
              <a:t>https//sites.google.com/site/</a:t>
            </a:r>
            <a:r>
              <a:rPr lang="en-US" sz="2800" dirty="0" err="1">
                <a:solidFill>
                  <a:srgbClr val="FFFF00"/>
                </a:solidFill>
                <a:latin typeface="Arial Rounded MT Bold" panose="020F0704030504030204" pitchFamily="34" charset="0"/>
                <a:cs typeface="Arial" panose="020B0604020202020204" pitchFamily="34" charset="0"/>
              </a:rPr>
              <a:t>thewickenburgproject</a:t>
            </a:r>
            <a:endParaRPr lang="en-US" sz="2800" dirty="0">
              <a:solidFill>
                <a:srgbClr val="FFFF00"/>
              </a:solidFill>
              <a:latin typeface="Arial Rounded MT Bold" panose="020F0704030504030204" pitchFamily="34" charset="0"/>
              <a:cs typeface="Arial" panose="020B0604020202020204" pitchFamily="34" charset="0"/>
            </a:endParaRPr>
          </a:p>
          <a:p>
            <a:endParaRPr lang="en-US" sz="1100" dirty="0">
              <a:solidFill>
                <a:schemeClr val="bg1"/>
              </a:solidFill>
              <a:latin typeface="Arial Rounded MT Bold" panose="020F0704030504030204" pitchFamily="34" charset="0"/>
            </a:endParaRPr>
          </a:p>
          <a:p>
            <a:r>
              <a:rPr lang="en-US" sz="2800" dirty="0">
                <a:solidFill>
                  <a:schemeClr val="bg1"/>
                </a:solidFill>
                <a:latin typeface="Rockwell Condensed" panose="02060603050405020104" pitchFamily="18" charset="0"/>
              </a:rPr>
              <a:t>Or e-mail: </a:t>
            </a:r>
            <a:r>
              <a:rPr lang="en-US" sz="2800" dirty="0">
                <a:solidFill>
                  <a:srgbClr val="FFFF00"/>
                </a:solidFill>
                <a:latin typeface="Arial Rounded MT Bold" panose="020F0704030504030204" pitchFamily="34" charset="0"/>
              </a:rPr>
              <a:t>Hypnog8r@gmail.com</a:t>
            </a:r>
            <a:r>
              <a:rPr lang="en-US" sz="2800" dirty="0">
                <a:solidFill>
                  <a:schemeClr val="bg1"/>
                </a:solidFill>
                <a:latin typeface="Baskerville Old Face" panose="02020602080505020303" pitchFamily="18" charset="0"/>
              </a:rPr>
              <a:t>.</a:t>
            </a:r>
          </a:p>
          <a:p>
            <a:endParaRPr lang="en-US" sz="3200" dirty="0">
              <a:solidFill>
                <a:schemeClr val="bg1"/>
              </a:solidFill>
              <a:latin typeface="Rockwell Condensed" panose="02060603050405020104" pitchFamily="18" charset="0"/>
            </a:endParaRPr>
          </a:p>
        </p:txBody>
      </p:sp>
      <p:sp>
        <p:nvSpPr>
          <p:cNvPr id="4" name="TextBox 3"/>
          <p:cNvSpPr txBox="1"/>
          <p:nvPr/>
        </p:nvSpPr>
        <p:spPr>
          <a:xfrm>
            <a:off x="1322363" y="1617784"/>
            <a:ext cx="1336431" cy="830997"/>
          </a:xfrm>
          <a:prstGeom prst="rect">
            <a:avLst/>
          </a:prstGeom>
          <a:noFill/>
        </p:spPr>
        <p:txBody>
          <a:bodyPr wrap="square" rtlCol="0">
            <a:spAutoFit/>
          </a:bodyPr>
          <a:lstStyle/>
          <a:p>
            <a:r>
              <a:rPr lang="en-US" sz="4800" dirty="0">
                <a:solidFill>
                  <a:schemeClr val="bg1"/>
                </a:solidFill>
                <a:latin typeface="Rockwell Condensed" panose="02060603050405020104" pitchFamily="18" charset="0"/>
              </a:rPr>
              <a:t>Goals:</a:t>
            </a:r>
          </a:p>
        </p:txBody>
      </p:sp>
      <p:sp>
        <p:nvSpPr>
          <p:cNvPr id="5" name="TextBox 4"/>
          <p:cNvSpPr txBox="1"/>
          <p:nvPr/>
        </p:nvSpPr>
        <p:spPr>
          <a:xfrm>
            <a:off x="3137096" y="1617784"/>
            <a:ext cx="7930376" cy="3046988"/>
          </a:xfrm>
          <a:prstGeom prst="rect">
            <a:avLst/>
          </a:prstGeom>
          <a:noFill/>
        </p:spPr>
        <p:txBody>
          <a:bodyPr wrap="none" rtlCol="0">
            <a:spAutoFit/>
          </a:bodyPr>
          <a:lstStyle/>
          <a:p>
            <a:pPr marL="914400" indent="-914400">
              <a:buFont typeface="+mj-lt"/>
              <a:buAutoNum type="arabicPeriod"/>
            </a:pPr>
            <a:r>
              <a:rPr lang="en-US" sz="4800" dirty="0">
                <a:solidFill>
                  <a:schemeClr val="bg1"/>
                </a:solidFill>
                <a:latin typeface="Rockwell Condensed" panose="02060603050405020104" pitchFamily="18" charset="0"/>
              </a:rPr>
              <a:t>Verify the Massacre Site</a:t>
            </a:r>
          </a:p>
          <a:p>
            <a:pPr marL="914400" indent="-914400">
              <a:buFont typeface="+mj-lt"/>
              <a:buAutoNum type="arabicPeriod"/>
            </a:pPr>
            <a:r>
              <a:rPr lang="en-US" sz="4800" dirty="0">
                <a:solidFill>
                  <a:schemeClr val="bg1"/>
                </a:solidFill>
                <a:latin typeface="Rockwell Condensed" panose="02060603050405020104" pitchFamily="18" charset="0"/>
              </a:rPr>
              <a:t>Locate the Remains of the Victims</a:t>
            </a:r>
          </a:p>
          <a:p>
            <a:pPr marL="914400" indent="-914400">
              <a:buFont typeface="+mj-lt"/>
              <a:buAutoNum type="arabicPeriod"/>
            </a:pPr>
            <a:r>
              <a:rPr lang="en-US" sz="4800" dirty="0">
                <a:solidFill>
                  <a:schemeClr val="bg1"/>
                </a:solidFill>
                <a:latin typeface="Rockwell Condensed" panose="02060603050405020104" pitchFamily="18" charset="0"/>
              </a:rPr>
              <a:t>Mark their Graves for Posterity</a:t>
            </a:r>
          </a:p>
          <a:p>
            <a:pPr marL="914400" indent="-914400">
              <a:buFont typeface="+mj-lt"/>
              <a:buAutoNum type="arabicPeriod"/>
            </a:pPr>
            <a:r>
              <a:rPr lang="en-US" sz="4800" dirty="0">
                <a:solidFill>
                  <a:schemeClr val="bg1"/>
                </a:solidFill>
                <a:latin typeface="Rockwell Condensed" panose="02060603050405020104" pitchFamily="18" charset="0"/>
              </a:rPr>
              <a:t>Locate Additional Evidence</a:t>
            </a:r>
          </a:p>
        </p:txBody>
      </p:sp>
    </p:spTree>
    <p:extLst>
      <p:ext uri="{BB962C8B-B14F-4D97-AF65-F5344CB8AC3E}">
        <p14:creationId xmlns:p14="http://schemas.microsoft.com/office/powerpoint/2010/main" val="325071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500"/>
                            </p:stCondLst>
                            <p:childTnLst>
                              <p:par>
                                <p:cTn id="13" presetID="10" presetClass="entr" presetSubtype="0" fill="hold" nodeType="afterEffect">
                                  <p:stCondLst>
                                    <p:cond delay="50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6500"/>
                            </p:stCondLst>
                            <p:childTnLst>
                              <p:par>
                                <p:cTn id="17" presetID="10" presetClass="entr" presetSubtype="0" fill="hold" nodeType="afterEffect">
                                  <p:stCondLst>
                                    <p:cond delay="250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par>
                          <p:cTn id="20" fill="hold">
                            <p:stCondLst>
                              <p:cond delay="10850"/>
                            </p:stCondLst>
                            <p:childTnLst>
                              <p:par>
                                <p:cTn id="21" presetID="10" presetClass="entr" presetSubtype="0" fill="hold" nodeType="afterEffect">
                                  <p:stCondLst>
                                    <p:cond delay="2500"/>
                                  </p:stCondLst>
                                  <p:iterate type="lt">
                                    <p:tmPct val="10000"/>
                                  </p:iterate>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5150"/>
                            </p:stCondLst>
                            <p:childTnLst>
                              <p:par>
                                <p:cTn id="25" presetID="10" presetClass="entr" presetSubtype="0" fill="hold" nodeType="afterEffect">
                                  <p:stCondLst>
                                    <p:cond delay="2500"/>
                                  </p:stCondLst>
                                  <p:iterate type="lt">
                                    <p:tmPct val="10000"/>
                                  </p:iterate>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19300"/>
                            </p:stCondLst>
                            <p:childTnLst>
                              <p:par>
                                <p:cTn id="29" presetID="10" presetClass="entr" presetSubtype="0" fill="hold" grpId="0" nodeType="afterEffect">
                                  <p:stCondLst>
                                    <p:cond delay="3500"/>
                                  </p:stCondLst>
                                  <p:iterate type="wd">
                                    <p:tmPct val="10000"/>
                                  </p:iterate>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childTnLst>
                                </p:cTn>
                              </p:par>
                            </p:childTnLst>
                          </p:cTn>
                        </p:par>
                        <p:par>
                          <p:cTn id="32" fill="hold">
                            <p:stCondLst>
                              <p:cond delay="24100"/>
                            </p:stCondLst>
                            <p:childTnLst>
                              <p:par>
                                <p:cTn id="33" presetID="10" presetClass="entr" presetSubtype="0" fill="hold" grpId="0" nodeType="afterEffect">
                                  <p:stCondLst>
                                    <p:cond delay="1000"/>
                                  </p:stCondLst>
                                  <p:iterate type="lt">
                                    <p:tmPct val="10000"/>
                                  </p:iterate>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par>
                          <p:cTn id="36" fill="hold">
                            <p:stCondLst>
                              <p:cond delay="28400"/>
                            </p:stCondLst>
                            <p:childTnLst>
                              <p:par>
                                <p:cTn id="37" presetID="10" presetClass="entr" presetSubtype="0" fill="hold" grpId="0" nodeType="afterEffect">
                                  <p:stCondLst>
                                    <p:cond delay="100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Inside the coach, </a:t>
            </a:r>
            <a:r>
              <a:rPr lang="en-US" sz="3200" b="1" dirty="0">
                <a:solidFill>
                  <a:schemeClr val="bg1"/>
                </a:solidFill>
                <a:latin typeface="Rockwell Condensed" panose="02060603050405020104" pitchFamily="18" charset="0"/>
              </a:rPr>
              <a:t>Frederick SHOHOLM</a:t>
            </a:r>
            <a:r>
              <a:rPr lang="en-US" sz="3200" dirty="0">
                <a:solidFill>
                  <a:schemeClr val="bg1"/>
                </a:solidFill>
                <a:latin typeface="Rockwell Condensed" panose="02060603050405020104" pitchFamily="18" charset="0"/>
              </a:rPr>
              <a:t>, in the center of the rear seat, is dead, likely from the first volley, as his body is found still gripping the playing cards he held in life. </a:t>
            </a:r>
          </a:p>
          <a:p>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In the rear-facing </a:t>
            </a:r>
            <a:r>
              <a:rPr lang="en-US" sz="3200" dirty="0" err="1">
                <a:solidFill>
                  <a:schemeClr val="bg1"/>
                </a:solidFill>
                <a:latin typeface="Rockwell Condensed" panose="02060603050405020104" pitchFamily="18" charset="0"/>
              </a:rPr>
              <a:t>lefthand</a:t>
            </a:r>
            <a:r>
              <a:rPr lang="en-US" sz="3200" dirty="0">
                <a:solidFill>
                  <a:schemeClr val="bg1"/>
                </a:solidFill>
                <a:latin typeface="Rockwell Condensed" panose="02060603050405020104" pitchFamily="18" charset="0"/>
              </a:rPr>
              <a:t> seat, </a:t>
            </a:r>
            <a:r>
              <a:rPr lang="en-US" sz="3200" b="1" dirty="0">
                <a:solidFill>
                  <a:schemeClr val="bg1"/>
                </a:solidFill>
                <a:latin typeface="Rockwell Condensed" panose="02060603050405020104" pitchFamily="18" charset="0"/>
              </a:rPr>
              <a:t>Molly SHEPPARD</a:t>
            </a:r>
            <a:r>
              <a:rPr lang="en-US" sz="3200" dirty="0">
                <a:solidFill>
                  <a:schemeClr val="bg1"/>
                </a:solidFill>
                <a:latin typeface="Rockwell Condensed" panose="02060603050405020104" pitchFamily="18" charset="0"/>
              </a:rPr>
              <a:t>, the only woman passenger, is seriously wounded.  </a:t>
            </a:r>
            <a:r>
              <a:rPr lang="en-US" sz="3200" b="1" dirty="0">
                <a:solidFill>
                  <a:schemeClr val="bg1"/>
                </a:solidFill>
                <a:latin typeface="Rockwell Condensed" panose="02060603050405020104" pitchFamily="18" charset="0"/>
              </a:rPr>
              <a:t>William KRUGER</a:t>
            </a:r>
            <a:r>
              <a:rPr lang="en-US" sz="3200" dirty="0">
                <a:solidFill>
                  <a:schemeClr val="bg1"/>
                </a:solidFill>
                <a:latin typeface="Rockwell Condensed" panose="02060603050405020104" pitchFamily="18" charset="0"/>
              </a:rPr>
              <a:t>, seated next to her, is slightly wounded,  and </a:t>
            </a:r>
            <a:r>
              <a:rPr lang="en-US" sz="3200" b="1" dirty="0">
                <a:solidFill>
                  <a:schemeClr val="bg1"/>
                </a:solidFill>
                <a:latin typeface="Rockwell Condensed" panose="02060603050405020104" pitchFamily="18" charset="0"/>
              </a:rPr>
              <a:t>William George SALMON</a:t>
            </a:r>
            <a:r>
              <a:rPr lang="en-US" sz="3200" dirty="0">
                <a:solidFill>
                  <a:schemeClr val="bg1"/>
                </a:solidFill>
                <a:latin typeface="Rockwell Condensed" panose="02060603050405020104" pitchFamily="18" charset="0"/>
              </a:rPr>
              <a:t>, in the </a:t>
            </a:r>
            <a:r>
              <a:rPr lang="en-US" sz="3200" dirty="0" err="1">
                <a:solidFill>
                  <a:schemeClr val="bg1"/>
                </a:solidFill>
                <a:latin typeface="Rockwell Condensed" panose="02060603050405020104" pitchFamily="18" charset="0"/>
              </a:rPr>
              <a:t>righthand</a:t>
            </a:r>
            <a:r>
              <a:rPr lang="en-US" sz="3200" dirty="0">
                <a:solidFill>
                  <a:schemeClr val="bg1"/>
                </a:solidFill>
                <a:latin typeface="Rockwell Condensed" panose="02060603050405020104" pitchFamily="18" charset="0"/>
              </a:rPr>
              <a:t> front seat, is seriously if not mortally, wounded. </a:t>
            </a:r>
          </a:p>
          <a:p>
            <a:pPr marL="457200" indent="-457200">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Peter M. HAMEL</a:t>
            </a:r>
            <a:r>
              <a:rPr lang="en-US" sz="3200" dirty="0">
                <a:solidFill>
                  <a:schemeClr val="bg1"/>
                </a:solidFill>
                <a:latin typeface="Rockwell Condensed" panose="02060603050405020104" pitchFamily="18" charset="0"/>
              </a:rPr>
              <a:t>, in the </a:t>
            </a:r>
            <a:r>
              <a:rPr lang="en-US" sz="3200" dirty="0" err="1">
                <a:solidFill>
                  <a:schemeClr val="bg1"/>
                </a:solidFill>
                <a:latin typeface="Rockwell Condensed" panose="02060603050405020104" pitchFamily="18" charset="0"/>
              </a:rPr>
              <a:t>righthand</a:t>
            </a:r>
            <a:r>
              <a:rPr lang="en-US" sz="3200" dirty="0">
                <a:solidFill>
                  <a:schemeClr val="bg1"/>
                </a:solidFill>
                <a:latin typeface="Rockwell Condensed" panose="02060603050405020104" pitchFamily="18" charset="0"/>
              </a:rPr>
              <a:t> rear seat is the only uninjured passenger after the first two volleys.</a:t>
            </a:r>
            <a:r>
              <a:rPr lang="en-US" sz="3200" dirty="0">
                <a:latin typeface="Rockwell Condensed" panose="02060603050405020104" pitchFamily="18" charset="0"/>
              </a:rPr>
              <a:t> </a:t>
            </a:r>
            <a:endParaRPr lang="en-US" sz="32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4646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2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9000"/>
                            </p:stCondLst>
                            <p:childTnLst>
                              <p:par>
                                <p:cTn id="13" presetID="10" presetClass="entr" presetSubtype="0" fill="hold" grpId="0" nodeType="afterEffect">
                                  <p:stCondLst>
                                    <p:cond delay="3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As their attackers creep closer to the stage, </a:t>
            </a:r>
            <a:r>
              <a:rPr lang="en-US" sz="3200" b="1" dirty="0">
                <a:solidFill>
                  <a:schemeClr val="bg1"/>
                </a:solidFill>
                <a:latin typeface="Rockwell Condensed" panose="02060603050405020104" pitchFamily="18" charset="0"/>
              </a:rPr>
              <a:t>HAMEL</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empty their revolvers at them, forcing them to retreat.  There is no more rifle fire.</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SALMON</a:t>
            </a:r>
            <a:r>
              <a:rPr lang="en-US" sz="3200" dirty="0">
                <a:solidFill>
                  <a:schemeClr val="bg1"/>
                </a:solidFill>
                <a:latin typeface="Rockwell Condensed" panose="02060603050405020104" pitchFamily="18" charset="0"/>
              </a:rPr>
              <a:t> exits the stage, and, unable to stand, attempts to crawl away.</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HAMEL</a:t>
            </a:r>
            <a:r>
              <a:rPr lang="en-US" sz="3200" dirty="0">
                <a:solidFill>
                  <a:schemeClr val="bg1"/>
                </a:solidFill>
                <a:latin typeface="Rockwell Condensed" panose="02060603050405020104" pitchFamily="18" charset="0"/>
              </a:rPr>
              <a:t> exits the stage and attempts to either flee or draw the attackers away from the other wounded passengers.</a:t>
            </a:r>
          </a:p>
        </p:txBody>
      </p:sp>
    </p:spTree>
    <p:extLst>
      <p:ext uri="{BB962C8B-B14F-4D97-AF65-F5344CB8AC3E}">
        <p14:creationId xmlns:p14="http://schemas.microsoft.com/office/powerpoint/2010/main" val="152230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8000"/>
                            </p:stCondLst>
                            <p:childTnLst>
                              <p:par>
                                <p:cTn id="13" presetID="10" presetClass="entr" presetSubtype="0" fill="hold" grpId="0"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hunker down in the bottom of the stage coach.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obtains </a:t>
            </a:r>
            <a:r>
              <a:rPr lang="en-US" sz="3200" b="1" dirty="0">
                <a:solidFill>
                  <a:schemeClr val="bg1"/>
                </a:solidFill>
                <a:latin typeface="Rockwell Condensed" panose="02060603050405020104" pitchFamily="18" charset="0"/>
              </a:rPr>
              <a:t>SHOHOLM’s</a:t>
            </a:r>
            <a:r>
              <a:rPr lang="en-US" sz="3200" dirty="0">
                <a:solidFill>
                  <a:schemeClr val="bg1"/>
                </a:solidFill>
                <a:latin typeface="Rockwell Condensed" panose="02060603050405020104" pitchFamily="18" charset="0"/>
              </a:rPr>
              <a:t> loaded revolver and gives it to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She arms herself with a broken bottle.</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Five or six minutes pass.  As their attackers again creep towards the stage,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jump up, yell at them, and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fires a shot, causing them to again retreat.</a:t>
            </a:r>
          </a:p>
          <a:p>
            <a:endParaRPr lang="en-US" sz="32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0681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exit the stage.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calls for anyone who can, to join them in fleeing.</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ADAMS</a:t>
            </a:r>
            <a:r>
              <a:rPr lang="en-US" sz="3200" dirty="0">
                <a:solidFill>
                  <a:schemeClr val="bg1"/>
                </a:solidFill>
                <a:latin typeface="Rockwell Condensed" panose="02060603050405020104" pitchFamily="18" charset="0"/>
              </a:rPr>
              <a:t> is the only one capable of answering them, and begs to go with them, but he is unable to move, so they must leave him to his fate.</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flee to the west, pursued by nine attackers, who fire on them with pistols.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sustains additional wounds.</a:t>
            </a:r>
          </a:p>
        </p:txBody>
      </p:sp>
    </p:spTree>
    <p:extLst>
      <p:ext uri="{BB962C8B-B14F-4D97-AF65-F5344CB8AC3E}">
        <p14:creationId xmlns:p14="http://schemas.microsoft.com/office/powerpoint/2010/main" val="210065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8000"/>
                            </p:stCondLst>
                            <p:childTnLst>
                              <p:par>
                                <p:cTn id="13" presetID="10" presetClass="entr" presetSubtype="0" fill="hold" grpId="0" nodeType="afterEffect">
                                  <p:stCondLst>
                                    <p:cond delay="1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0456"/>
            <a:ext cx="10515600" cy="927279"/>
          </a:xfrm>
        </p:spPr>
        <p:txBody>
          <a:bodyPr/>
          <a:lstStyle/>
          <a:p>
            <a:pPr algn="ctr"/>
            <a:r>
              <a:rPr lang="en-US" b="1" dirty="0">
                <a:solidFill>
                  <a:schemeClr val="bg1"/>
                </a:solidFill>
                <a:latin typeface="Rockwell Condensed" panose="02060603050405020104" pitchFamily="18" charset="0"/>
              </a:rPr>
              <a:t>November 5, 1871</a:t>
            </a:r>
            <a:endParaRPr lang="en-US" dirty="0"/>
          </a:p>
        </p:txBody>
      </p:sp>
      <p:sp>
        <p:nvSpPr>
          <p:cNvPr id="3" name="Text Placeholder 2"/>
          <p:cNvSpPr>
            <a:spLocks noGrp="1"/>
          </p:cNvSpPr>
          <p:nvPr>
            <p:ph type="body" idx="1"/>
          </p:nvPr>
        </p:nvSpPr>
        <p:spPr>
          <a:xfrm>
            <a:off x="831850" y="1815921"/>
            <a:ext cx="10515600" cy="4855336"/>
          </a:xfrm>
        </p:spPr>
        <p:txBody>
          <a:bodyPr>
            <a:normAutofit/>
          </a:bodyPr>
          <a:lstStyle/>
          <a:p>
            <a:pPr marL="457200" indent="-457200">
              <a:buFont typeface="Wingdings" panose="05000000000000000000" pitchFamily="2" charset="2"/>
              <a:buChar char="v"/>
            </a:pP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follow the wash to the west, keeping their attackers at bay by pointing the revolver and </a:t>
            </a:r>
            <a:r>
              <a:rPr lang="en-US" sz="3200" b="1" dirty="0">
                <a:solidFill>
                  <a:schemeClr val="bg1"/>
                </a:solidFill>
                <a:latin typeface="Rockwell Condensed" panose="02060603050405020104" pitchFamily="18" charset="0"/>
              </a:rPr>
              <a:t>SHEPPARD’s</a:t>
            </a:r>
            <a:r>
              <a:rPr lang="en-US" sz="3200" dirty="0">
                <a:solidFill>
                  <a:schemeClr val="bg1"/>
                </a:solidFill>
                <a:latin typeface="Rockwell Condensed" panose="02060603050405020104" pitchFamily="18" charset="0"/>
              </a:rPr>
              <a:t> bottle (which they may have mistaken for another pistol) at them.</a:t>
            </a:r>
          </a:p>
          <a:p>
            <a:pPr>
              <a:buFont typeface="Wingdings" panose="05000000000000000000" pitchFamily="2" charset="2"/>
              <a:buChar char="v"/>
            </a:pPr>
            <a:endParaRPr lang="en-US" sz="1100" dirty="0">
              <a:solidFill>
                <a:schemeClr val="bg1"/>
              </a:solidFill>
              <a:latin typeface="Rockwell Condensed" panose="02060603050405020104" pitchFamily="18" charset="0"/>
            </a:endParaRPr>
          </a:p>
          <a:p>
            <a:pPr marL="457200" indent="-457200">
              <a:buFont typeface="Wingdings" panose="05000000000000000000" pitchFamily="2" charset="2"/>
              <a:buChar char="v"/>
            </a:pPr>
            <a:r>
              <a:rPr lang="en-US" sz="3200" dirty="0">
                <a:solidFill>
                  <a:schemeClr val="bg1"/>
                </a:solidFill>
                <a:latin typeface="Rockwell Condensed" panose="02060603050405020104" pitchFamily="18" charset="0"/>
              </a:rPr>
              <a:t>Unknowingly, </a:t>
            </a:r>
            <a:r>
              <a:rPr lang="en-US" sz="3200" b="1" dirty="0">
                <a:solidFill>
                  <a:schemeClr val="bg1"/>
                </a:solidFill>
                <a:latin typeface="Rockwell Condensed" panose="02060603050405020104" pitchFamily="18" charset="0"/>
              </a:rPr>
              <a:t>KRUGER</a:t>
            </a:r>
            <a:r>
              <a:rPr lang="en-US" sz="3200" dirty="0">
                <a:solidFill>
                  <a:schemeClr val="bg1"/>
                </a:solidFill>
                <a:latin typeface="Rockwell Condensed" panose="02060603050405020104" pitchFamily="18" charset="0"/>
              </a:rPr>
              <a:t> and </a:t>
            </a:r>
            <a:r>
              <a:rPr lang="en-US" sz="3200" b="1" dirty="0">
                <a:solidFill>
                  <a:schemeClr val="bg1"/>
                </a:solidFill>
                <a:latin typeface="Rockwell Condensed" panose="02060603050405020104" pitchFamily="18" charset="0"/>
              </a:rPr>
              <a:t>SHEPPARD</a:t>
            </a:r>
            <a:r>
              <a:rPr lang="en-US" sz="3200" dirty="0">
                <a:solidFill>
                  <a:schemeClr val="bg1"/>
                </a:solidFill>
                <a:latin typeface="Rockwell Condensed" panose="02060603050405020104" pitchFamily="18" charset="0"/>
              </a:rPr>
              <a:t> pass a freight wagon train eastbound, led by freighter </a:t>
            </a:r>
            <a:r>
              <a:rPr lang="en-US" sz="3200" b="1" dirty="0">
                <a:solidFill>
                  <a:schemeClr val="bg1"/>
                </a:solidFill>
                <a:latin typeface="Rockwell Condensed" panose="02060603050405020104" pitchFamily="18" charset="0"/>
              </a:rPr>
              <a:t>Wright H. BALL</a:t>
            </a:r>
            <a:r>
              <a:rPr lang="en-US" sz="3200" dirty="0">
                <a:solidFill>
                  <a:schemeClr val="bg1"/>
                </a:solidFill>
                <a:latin typeface="Rockwell Condensed" panose="02060603050405020104" pitchFamily="18" charset="0"/>
              </a:rPr>
              <a:t>.  Their pursuers spot the wagons with their armed teamsters and break off pursuit, returning to warn those looting the stage.  The attackers depart hastily rather than face 30 to 40 heavily armed and alert teamsters.</a:t>
            </a:r>
          </a:p>
          <a:p>
            <a:endParaRPr lang="en-US" sz="32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425235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2545</Words>
  <Application>Microsoft Office PowerPoint</Application>
  <PresentationFormat>Widescreen</PresentationFormat>
  <Paragraphs>225</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Arial Black</vt:lpstr>
      <vt:lpstr>Arial Rounded MT Bold</vt:lpstr>
      <vt:lpstr>Baskerville Old Face</vt:lpstr>
      <vt:lpstr>Calibri</vt:lpstr>
      <vt:lpstr>Calibri Light</vt:lpstr>
      <vt:lpstr>Rockwell Condensed</vt:lpstr>
      <vt:lpstr>Rockwell Extra Bold</vt:lpstr>
      <vt:lpstr>Wingdings</vt:lpstr>
      <vt:lpstr>Office Theme</vt:lpstr>
      <vt:lpstr>The Wickenburg Massacre</vt:lpstr>
      <vt:lpstr>November 5, 1871</vt:lpstr>
      <vt:lpstr>November 5, 1871</vt:lpstr>
      <vt:lpstr>November 5, 1871</vt:lpstr>
      <vt:lpstr>November 5, 1871</vt:lpstr>
      <vt:lpstr>November 5, 1871</vt:lpstr>
      <vt:lpstr>November 5, 1871</vt:lpstr>
      <vt:lpstr>November 5, 1871</vt:lpstr>
      <vt:lpstr>November 5, 1871</vt:lpstr>
      <vt:lpstr>November 5, 1871</vt:lpstr>
      <vt:lpstr>November 5, 1871</vt:lpstr>
      <vt:lpstr>November 5-6, 1871</vt:lpstr>
      <vt:lpstr>November 6, 1871</vt:lpstr>
      <vt:lpstr>November 6, 1871</vt:lpstr>
      <vt:lpstr>November 6, 1871</vt:lpstr>
      <vt:lpstr>November 7, 1871</vt:lpstr>
      <vt:lpstr>The Three Great Mysteries:</vt:lpstr>
      <vt:lpstr>Whodunnit?</vt:lpstr>
      <vt:lpstr>Whodunnit?</vt:lpstr>
      <vt:lpstr>Whodunnit?</vt:lpstr>
      <vt:lpstr>Whodunnit?</vt:lpstr>
      <vt:lpstr>Whodunnit?</vt:lpstr>
      <vt:lpstr>Whodunnit?</vt:lpstr>
      <vt:lpstr>Whodunnit?</vt:lpstr>
      <vt:lpstr>Whodunnit?</vt:lpstr>
      <vt:lpstr>Whodunnit?</vt:lpstr>
      <vt:lpstr>Whodunnit?</vt:lpstr>
      <vt:lpstr>Where’s the Treasure?</vt:lpstr>
      <vt:lpstr>Where Are They Now?</vt:lpstr>
      <vt:lpstr>Where Are They Now?</vt:lpstr>
      <vt:lpstr>Where Are They Now?</vt:lpstr>
      <vt:lpstr>Where Are They Now?</vt:lpstr>
      <vt:lpstr>Where Are They Now?</vt:lpstr>
      <vt:lpstr>Where Are They Now?</vt:lpstr>
      <vt:lpstr>Where Are They Now?</vt:lpstr>
      <vt:lpstr>Where Are They Now?</vt:lpstr>
      <vt:lpstr>Where Are They Now?</vt:lpstr>
      <vt:lpstr>Where Are They Now?</vt:lpstr>
      <vt:lpstr>Where Are They Now?</vt:lpstr>
      <vt:lpstr>Where Do We Go From Here?</vt:lpstr>
      <vt:lpstr>The Wickenburg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Griffiths</dc:creator>
  <cp:lastModifiedBy>Gary Griffiths</cp:lastModifiedBy>
  <cp:revision>63</cp:revision>
  <dcterms:created xsi:type="dcterms:W3CDTF">2014-01-09T06:05:54Z</dcterms:created>
  <dcterms:modified xsi:type="dcterms:W3CDTF">2020-05-02T18:29:59Z</dcterms:modified>
</cp:coreProperties>
</file>