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</p:sldMasterIdLst>
  <p:notesMasterIdLst>
    <p:notesMasterId r:id="rId42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</p:sldIdLst>
  <p:sldSz cx="10439400" cy="79200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6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move the slide</a:t>
            </a: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4C99F50A-7747-4862-BA1F-9DDB7358B19A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‹N°›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5413" y="1143000"/>
            <a:ext cx="4067175" cy="3086100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77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E46A7A3-0777-4E41-991C-3720BAC5589F}" type="slidenum"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lang="en-US" sz="140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365C06B-2FE3-49CA-AF34-8F0ECEA86439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95DCCBEC-6E35-41FB-92A8-CF9AB639EE52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2AAF3A52-43AA-4000-91C8-C8C57AA84D32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754385E-99E5-4FF1-9F3C-FA179202BA7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13D39235-6499-42C5-869F-D720BF96DEA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subTitle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C729210-B7CD-483B-A5DE-03CE18B36D6D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983407A-2CB9-40EB-9397-00BCA3741F71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78B3ADC-DDB4-4FCA-B960-94F314611160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52164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/>
          </p:nvPr>
        </p:nvSpPr>
        <p:spPr>
          <a:xfrm>
            <a:off x="5335920" y="1853280"/>
            <a:ext cx="458460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A964EF03-556C-4D68-A8C6-C16F2F4CAC44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421F9D70-85AB-4DF8-867D-77563F9CFDD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A5FDB764-68CC-42F4-899B-1228B87EA392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 idx="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D86EF38-7EC2-4295-A07C-5366138B5848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21640" y="315720"/>
            <a:ext cx="9394920" cy="132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21640" y="1853280"/>
            <a:ext cx="9394920" cy="4593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61000" y="210240"/>
            <a:ext cx="1716840" cy="894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2040840" y="210240"/>
            <a:ext cx="2917440" cy="450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1000" y="1104840"/>
            <a:ext cx="1716840" cy="361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dt" idx="28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ftr" idx="29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0" name="PlaceHolder 6"/>
          <p:cNvSpPr>
            <a:spLocks noGrp="1"/>
          </p:cNvSpPr>
          <p:nvPr>
            <p:ph type="sldNum" idx="30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4E506D4-30BF-4397-A6D4-3D79DBF95F1E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023120" y="3696120"/>
            <a:ext cx="3131640" cy="435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/>
          </a:bodyPr>
          <a:lstStyle/>
          <a:p>
            <a:pPr indent="0">
              <a:buNone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1023120" y="471960"/>
            <a:ext cx="3131640" cy="316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4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1023120" y="4132440"/>
            <a:ext cx="3131640" cy="619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8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9A37227-2F75-498F-98D6-AD56DFF6A7EA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 rot="5400000">
            <a:off x="867960" y="624960"/>
            <a:ext cx="3484080" cy="4697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11A041E-17BB-42C3-8536-ED2B4EA77C96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 rot="5400000">
            <a:off x="2118960" y="1876680"/>
            <a:ext cx="4504680" cy="11739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 rot="5400000">
            <a:off x="-272880" y="745560"/>
            <a:ext cx="4504680" cy="3435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8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2B206F73-4CF4-4A36-83CB-DFCD4113211E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91320" y="1640160"/>
            <a:ext cx="4436280" cy="113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16" name="PlaceHolder 2"/>
          <p:cNvSpPr>
            <a:spLocks noGrp="1"/>
          </p:cNvSpPr>
          <p:nvPr>
            <p:ph type="dt" idx="10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17" name="PlaceHolder 3"/>
          <p:cNvSpPr>
            <a:spLocks noGrp="1"/>
          </p:cNvSpPr>
          <p:nvPr>
            <p:ph type="ftr" idx="11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18" name="PlaceHolder 4"/>
          <p:cNvSpPr>
            <a:spLocks noGrp="1"/>
          </p:cNvSpPr>
          <p:nvPr>
            <p:ph type="sldNum" idx="12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7921AC5-330C-4341-90B5-B6A4E92446AC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46972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29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dt" idx="13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ftr" idx="14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25" name="PlaceHolder 5"/>
          <p:cNvSpPr>
            <a:spLocks noGrp="1"/>
          </p:cNvSpPr>
          <p:nvPr>
            <p:ph type="sldNum" idx="15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081089E-F034-43EC-AF56-D28EBD56D36E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12200" y="3393000"/>
            <a:ext cx="4436280" cy="1048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indent="0">
              <a:buNone/>
            </a:pPr>
            <a:r>
              <a:rPr lang="en-US" sz="228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12200" y="2237760"/>
            <a:ext cx="4436280" cy="11545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70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4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dt" idx="16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ftr" idx="17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sldNum" idx="18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9D0CCB7-F8D3-4DE5-B3A6-8F49DD035067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610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53200" y="1231920"/>
            <a:ext cx="2305080" cy="3484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0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36" name="PlaceHolder 4"/>
          <p:cNvSpPr>
            <a:spLocks noGrp="1"/>
          </p:cNvSpPr>
          <p:nvPr>
            <p:ph type="dt" idx="19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37" name="PlaceHolder 5"/>
          <p:cNvSpPr>
            <a:spLocks noGrp="1"/>
          </p:cNvSpPr>
          <p:nvPr>
            <p:ph type="ftr" idx="20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38" name="PlaceHolder 6"/>
          <p:cNvSpPr>
            <a:spLocks noGrp="1"/>
          </p:cNvSpPr>
          <p:nvPr>
            <p:ph type="sldNum" idx="21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719378D-9E70-4C0B-BC8A-9ECBD31BABD6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261000" y="1181880"/>
            <a:ext cx="230580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261000" y="1674360"/>
            <a:ext cx="230580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2651400" y="1181880"/>
            <a:ext cx="2306880" cy="492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2651400" y="1674360"/>
            <a:ext cx="2306880" cy="304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1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70" b="0" u="none" strike="noStrik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dt" idx="22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48" name="PlaceHolder 7"/>
          <p:cNvSpPr>
            <a:spLocks noGrp="1"/>
          </p:cNvSpPr>
          <p:nvPr>
            <p:ph type="ftr" idx="23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49" name="PlaceHolder 8"/>
          <p:cNvSpPr>
            <a:spLocks noGrp="1"/>
          </p:cNvSpPr>
          <p:nvPr>
            <p:ph type="sldNum" idx="24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BEC8DB4-2CC4-479D-A97B-A1C7F9D54823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61000" y="211320"/>
            <a:ext cx="4697280" cy="879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</a:pPr>
            <a:r>
              <a:rPr lang="en-US" sz="2510" b="0" u="none" strike="noStrik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dt" idx="25"/>
          </p:nvPr>
        </p:nvSpPr>
        <p:spPr>
          <a:xfrm>
            <a:off x="26100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ftr" idx="26"/>
          </p:nvPr>
        </p:nvSpPr>
        <p:spPr>
          <a:xfrm>
            <a:off x="1783440" y="4893840"/>
            <a:ext cx="165240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u="none" strike="noStrik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</a:p>
        </p:txBody>
      </p:sp>
      <p:sp>
        <p:nvSpPr>
          <p:cNvPr id="53" name="PlaceHolder 4"/>
          <p:cNvSpPr>
            <a:spLocks noGrp="1"/>
          </p:cNvSpPr>
          <p:nvPr>
            <p:ph type="sldNum" idx="27"/>
          </p:nvPr>
        </p:nvSpPr>
        <p:spPr>
          <a:xfrm>
            <a:off x="3740760" y="4893840"/>
            <a:ext cx="1217520" cy="280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DB32B2A-4077-4459-B932-88E595FF0162}" type="slidenum">
              <a:rPr lang="en-US" sz="690" b="0" u="none" strike="noStrike">
                <a:solidFill>
                  <a:srgbClr val="888888"/>
                </a:solidFill>
                <a:uFillTx/>
                <a:latin typeface="Dosis"/>
                <a:ea typeface="Dosis"/>
              </a:rPr>
              <a:t>‹N°›</a:t>
            </a:fld>
            <a:endParaRPr lang="en-US" sz="690" b="0" u="none" strike="noStrik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89;p13"/>
          <p:cNvSpPr/>
          <p:nvPr/>
        </p:nvSpPr>
        <p:spPr>
          <a:xfrm>
            <a:off x="58680" y="596448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74" name="Google Shape;90;p13"/>
          <p:cNvSpPr/>
          <p:nvPr/>
        </p:nvSpPr>
        <p:spPr>
          <a:xfrm>
            <a:off x="2104200" y="2969280"/>
            <a:ext cx="6230880" cy="90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99000"/>
              </a:lnSpc>
              <a:tabLst>
                <a:tab pos="0" algn="l"/>
              </a:tabLst>
            </a:pPr>
            <a:r>
              <a:rPr lang="en-US" sz="60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TaRL </a:t>
            </a:r>
            <a:r>
              <a:rPr lang="en-US" sz="60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Français</a:t>
            </a:r>
            <a:endParaRPr lang="en-US" sz="6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5" name="Google Shape;91;p13"/>
          <p:cNvSpPr/>
          <p:nvPr/>
        </p:nvSpPr>
        <p:spPr>
          <a:xfrm>
            <a:off x="8335440" y="572004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76" name="Google Shape;92;p13"/>
          <p:cNvGrpSpPr/>
          <p:nvPr/>
        </p:nvGrpSpPr>
        <p:grpSpPr>
          <a:xfrm>
            <a:off x="2812680" y="4747320"/>
            <a:ext cx="4813920" cy="635760"/>
            <a:chOff x="2812680" y="4747320"/>
            <a:chExt cx="4813920" cy="635760"/>
          </a:xfrm>
        </p:grpSpPr>
        <p:sp>
          <p:nvSpPr>
            <p:cNvPr id="77" name="Google Shape;93;p13"/>
            <p:cNvSpPr/>
            <p:nvPr/>
          </p:nvSpPr>
          <p:spPr>
            <a:xfrm>
              <a:off x="3944160" y="4747320"/>
              <a:ext cx="2435400" cy="618840"/>
            </a:xfrm>
            <a:prstGeom prst="roundRect">
              <a:avLst>
                <a:gd name="adj" fmla="val 32324"/>
              </a:avLst>
            </a:prstGeom>
            <a:solidFill>
              <a:schemeClr val="dk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78" name="Google Shape;94;p13"/>
            <p:cNvSpPr/>
            <p:nvPr/>
          </p:nvSpPr>
          <p:spPr>
            <a:xfrm>
              <a:off x="2812680" y="4790880"/>
              <a:ext cx="4813920" cy="592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39000"/>
                </a:lnSpc>
                <a:tabLst>
                  <a:tab pos="0" algn="l"/>
                </a:tabLst>
              </a:pPr>
              <a:r>
                <a:rPr lang="en-US" sz="2790" b="1" u="none" strike="noStrike">
                  <a:solidFill>
                    <a:schemeClr val="lt1"/>
                  </a:solidFill>
                  <a:uFillTx/>
                  <a:latin typeface="Dosis"/>
                  <a:ea typeface="Dosis"/>
                </a:rPr>
                <a:t>Séance 6</a:t>
              </a:r>
              <a:endParaRPr lang="en-US" sz="279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9" name="Google Shape;96;p13"/>
          <p:cNvGrpSpPr/>
          <p:nvPr/>
        </p:nvGrpSpPr>
        <p:grpSpPr>
          <a:xfrm>
            <a:off x="8080560" y="2343600"/>
            <a:ext cx="2098800" cy="1504800"/>
            <a:chOff x="8080560" y="2343600"/>
            <a:chExt cx="2098800" cy="1504800"/>
          </a:xfrm>
        </p:grpSpPr>
        <p:sp>
          <p:nvSpPr>
            <p:cNvPr id="80" name="Google Shape;97;p13"/>
            <p:cNvSpPr/>
            <p:nvPr/>
          </p:nvSpPr>
          <p:spPr>
            <a:xfrm>
              <a:off x="8409600" y="2343600"/>
              <a:ext cx="1440720" cy="1504800"/>
            </a:xfrm>
            <a:custGeom>
              <a:avLst/>
              <a:gdLst>
                <a:gd name="textAreaLeft" fmla="*/ 0 w 1440720"/>
                <a:gd name="textAreaRight" fmla="*/ 1441080 w 1440720"/>
                <a:gd name="textAreaTop" fmla="*/ 0 h 1504800"/>
                <a:gd name="textAreaBottom" fmla="*/ 1505160 h 1504800"/>
              </a:gdLst>
              <a:ahLst/>
              <a:cxnLst/>
              <a:rect l="textAreaLeft" t="textAreaTop" r="textAreaRight" b="textAreaBottom"/>
              <a:pathLst>
                <a:path w="1446572" h="1650653">
                  <a:moveTo>
                    <a:pt x="0" y="0"/>
                  </a:moveTo>
                  <a:lnTo>
                    <a:pt x="1446572" y="0"/>
                  </a:lnTo>
                  <a:lnTo>
                    <a:pt x="1446572" y="1650653"/>
                  </a:lnTo>
                  <a:lnTo>
                    <a:pt x="0" y="1650653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  <a:effectLst>
              <a:outerShdw blurRad="50760" dist="37674" dir="2700000" algn="tl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sp>
          <p:nvSpPr>
            <p:cNvPr id="81" name="Google Shape;98;p13"/>
            <p:cNvSpPr/>
            <p:nvPr/>
          </p:nvSpPr>
          <p:spPr>
            <a:xfrm>
              <a:off x="8080560" y="2663280"/>
              <a:ext cx="2098800" cy="1131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spAutoFit/>
            </a:bodyPr>
            <a:lstStyle/>
            <a:p>
              <a:pPr algn="ctr">
                <a:lnSpc>
                  <a:spcPct val="155000"/>
                </a:lnSpc>
                <a:tabLst>
                  <a:tab pos="0" algn="l"/>
                </a:tabLst>
              </a:pPr>
              <a:r>
                <a:rPr lang="en-US" sz="228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Niveau                </a:t>
              </a:r>
              <a:r>
                <a:rPr lang="en-US" sz="2510" b="1" u="none" strike="noStrike">
                  <a:solidFill>
                    <a:srgbClr val="31859B"/>
                  </a:solidFill>
                  <a:uFillTx/>
                  <a:latin typeface="Dosis"/>
                  <a:ea typeface="Dosis"/>
                </a:rPr>
                <a:t>             </a:t>
              </a:r>
              <a:endParaRPr lang="en-US" sz="251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2" name="Google Shape;99;p13"/>
            <p:cNvSpPr/>
            <p:nvPr/>
          </p:nvSpPr>
          <p:spPr>
            <a:xfrm>
              <a:off x="8806680" y="3178800"/>
              <a:ext cx="1043640" cy="404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1</a:t>
              </a:r>
              <a:r>
                <a:rPr lang="en-US" sz="2058" b="1" u="none" strike="noStrike" baseline="30000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ère</a:t>
              </a:r>
              <a:r>
                <a:rPr lang="en-US" sz="2060" b="1" u="none" strike="noStrike">
                  <a:solidFill>
                    <a:srgbClr val="FCBF18"/>
                  </a:solidFill>
                  <a:uFillTx/>
                  <a:latin typeface="Dosis"/>
                  <a:ea typeface="Dosis"/>
                </a:rPr>
                <a:t> AP</a:t>
              </a:r>
              <a:endParaRPr lang="en-US" sz="206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4" name="Google Shape;101;p13" descr="الصفحة الرئيسية"/>
          <p:cNvPicPr/>
          <p:nvPr/>
        </p:nvPicPr>
        <p:blipFill>
          <a:blip r:embed="rId6"/>
          <a:stretch/>
        </p:blipFill>
        <p:spPr>
          <a:xfrm>
            <a:off x="1532880" y="644400"/>
            <a:ext cx="7373520" cy="10321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12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13" name="ZoneTexte 13"/>
          <p:cNvSpPr/>
          <p:nvPr/>
        </p:nvSpPr>
        <p:spPr>
          <a:xfrm>
            <a:off x="381600" y="48348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Première écoute : Les élèves écoutent. Pendant la diffusion, l’enseignant réalise des gestes expressifs en lien avec le contenu de la chanson.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14" name="Image 10"/>
          <p:cNvPicPr/>
          <p:nvPr/>
        </p:nvPicPr>
        <p:blipFill>
          <a:blip r:embed="rId4"/>
          <a:stretch/>
        </p:blipFill>
        <p:spPr>
          <a:xfrm>
            <a:off x="2680920" y="2304360"/>
            <a:ext cx="4906440" cy="384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5" name="Image 2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0480" y="117612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44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17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8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19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20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21" name="ZoneTexte 13"/>
          <p:cNvSpPr/>
          <p:nvPr/>
        </p:nvSpPr>
        <p:spPr>
          <a:xfrm>
            <a:off x="348120" y="480240"/>
            <a:ext cx="98589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0" i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Deuxième écoute : les élèves chantent et font des gestes expressifs. Cliquez pour diffuser l’audio.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22" name="Image 4"/>
          <p:cNvPicPr/>
          <p:nvPr/>
        </p:nvPicPr>
        <p:blipFill>
          <a:blip r:embed="rId4"/>
          <a:stretch/>
        </p:blipFill>
        <p:spPr>
          <a:xfrm>
            <a:off x="2595960" y="2275200"/>
            <a:ext cx="4906440" cy="384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23" name="Image 2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0480" y="1176120"/>
            <a:ext cx="487080" cy="48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44" fill="hold"/>
                                        <p:tgtEl>
                                          <p:spTgt spid="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63;p24"/>
          <p:cNvSpPr/>
          <p:nvPr/>
        </p:nvSpPr>
        <p:spPr>
          <a:xfrm>
            <a:off x="0" y="568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5" name="Google Shape;264;p24"/>
          <p:cNvSpPr/>
          <p:nvPr/>
        </p:nvSpPr>
        <p:spPr>
          <a:xfrm>
            <a:off x="766800" y="1591560"/>
            <a:ext cx="8905320" cy="185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660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Vocabulaire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6" name="Google Shape;266;p24"/>
          <p:cNvSpPr/>
          <p:nvPr/>
        </p:nvSpPr>
        <p:spPr>
          <a:xfrm>
            <a:off x="3094560" y="3894120"/>
            <a:ext cx="5112000" cy="42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Révision du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7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28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229" name="Google Shape;124;p14"/>
          <p:cNvGrpSpPr/>
          <p:nvPr/>
        </p:nvGrpSpPr>
        <p:grpSpPr>
          <a:xfrm>
            <a:off x="6841080" y="6478200"/>
            <a:ext cx="1828800" cy="696240"/>
            <a:chOff x="6841080" y="6478200"/>
            <a:chExt cx="1828800" cy="696240"/>
          </a:xfrm>
        </p:grpSpPr>
        <p:sp>
          <p:nvSpPr>
            <p:cNvPr id="230" name="Google Shape;125;p14"/>
            <p:cNvSpPr/>
            <p:nvPr/>
          </p:nvSpPr>
          <p:spPr>
            <a:xfrm>
              <a:off x="7159320" y="664272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231" name="Google Shape;126;p14"/>
            <p:cNvPicPr/>
            <p:nvPr/>
          </p:nvPicPr>
          <p:blipFill>
            <a:blip r:embed="rId5"/>
            <a:stretch/>
          </p:blipFill>
          <p:spPr>
            <a:xfrm>
              <a:off x="6841080" y="647820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232" name="Google Shape;127;p14"/>
            <p:cNvSpPr/>
            <p:nvPr/>
          </p:nvSpPr>
          <p:spPr>
            <a:xfrm>
              <a:off x="7386840" y="662040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34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5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36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37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38" name="ZoneTexte 9"/>
          <p:cNvSpPr/>
          <p:nvPr/>
        </p:nvSpPr>
        <p:spPr>
          <a:xfrm>
            <a:off x="928080" y="534960"/>
            <a:ext cx="8989200" cy="9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montre un garçon et dit " (prénom du garçon) est un garçon, c'est un garçon,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un garçon, garçon,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9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0" name="Image 13"/>
          <p:cNvPicPr/>
          <p:nvPr/>
        </p:nvPicPr>
        <p:blipFill>
          <a:blip r:embed="rId4"/>
          <a:stretch/>
        </p:blipFill>
        <p:spPr>
          <a:xfrm>
            <a:off x="2657520" y="3122280"/>
            <a:ext cx="4892040" cy="3184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1" name="Bulle narrative : ronde 14"/>
          <p:cNvSpPr/>
          <p:nvPr/>
        </p:nvSpPr>
        <p:spPr>
          <a:xfrm>
            <a:off x="5335560" y="1824120"/>
            <a:ext cx="398484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Mohammed est un garçon, c'est un garçon,</a:t>
            </a:r>
            <a:r>
              <a:rPr lang="fr-FR" sz="1800" b="0" u="none" strike="noStrike">
                <a:solidFill>
                  <a:schemeClr val="lt1"/>
                </a:solidFill>
                <a:uFillTx/>
                <a:latin typeface="MicrosoftUighur"/>
                <a:ea typeface="Arial"/>
              </a:rPr>
              <a:t> </a:t>
            </a: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un garçon, garçon,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43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4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45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4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47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demande aux filles de répéter en choeur en pointant un garçon " garçon".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49" name="Image 11"/>
          <p:cNvPicPr/>
          <p:nvPr/>
        </p:nvPicPr>
        <p:blipFill>
          <a:blip r:embed="rId4"/>
          <a:stretch/>
        </p:blipFill>
        <p:spPr>
          <a:xfrm>
            <a:off x="1284840" y="1864080"/>
            <a:ext cx="5515560" cy="5143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50" name="Bulle narrative : ronde 12"/>
          <p:cNvSpPr/>
          <p:nvPr/>
        </p:nvSpPr>
        <p:spPr>
          <a:xfrm>
            <a:off x="5901840" y="1514160"/>
            <a:ext cx="2260800" cy="12542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garçon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52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3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54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55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56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fait répéter par tous les garçons "garçon" en se pointant du doigt.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57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sp>
        <p:nvSpPr>
          <p:cNvPr id="258" name="Bulle narrative : ronde 12"/>
          <p:cNvSpPr/>
          <p:nvPr/>
        </p:nvSpPr>
        <p:spPr>
          <a:xfrm>
            <a:off x="5901840" y="1514160"/>
            <a:ext cx="2260800" cy="12542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garçon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9" name="Image 3"/>
          <p:cNvPicPr/>
          <p:nvPr/>
        </p:nvPicPr>
        <p:blipFill>
          <a:blip r:embed="rId4"/>
          <a:stretch/>
        </p:blipFill>
        <p:spPr>
          <a:xfrm>
            <a:off x="1789920" y="2958480"/>
            <a:ext cx="5572440" cy="32670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6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6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64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65" name="ZoneTexte 9"/>
          <p:cNvSpPr/>
          <p:nvPr/>
        </p:nvSpPr>
        <p:spPr>
          <a:xfrm>
            <a:off x="928080" y="534960"/>
            <a:ext cx="89892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montre une élève et dit : "(prénom de la fille) est une fille, c'est une fille."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66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67" name="Image 3"/>
          <p:cNvPicPr/>
          <p:nvPr/>
        </p:nvPicPr>
        <p:blipFill>
          <a:blip r:embed="rId4"/>
          <a:stretch/>
        </p:blipFill>
        <p:spPr>
          <a:xfrm>
            <a:off x="1789560" y="3186720"/>
            <a:ext cx="5882040" cy="347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8" name="Bulle narrative : ronde 11"/>
          <p:cNvSpPr/>
          <p:nvPr/>
        </p:nvSpPr>
        <p:spPr>
          <a:xfrm>
            <a:off x="5687280" y="1944000"/>
            <a:ext cx="3541680" cy="18824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223852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AYA est une fille, c'est une fille.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0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1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72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73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74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demande aux filles de répéter en choeur en pointant une fille " fille".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5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76" name="Image 3"/>
          <p:cNvPicPr/>
          <p:nvPr/>
        </p:nvPicPr>
        <p:blipFill>
          <a:blip r:embed="rId4"/>
          <a:stretch/>
        </p:blipFill>
        <p:spPr>
          <a:xfrm>
            <a:off x="3266640" y="3202560"/>
            <a:ext cx="3905280" cy="1514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7" name="Bulle narrative : ronde 10"/>
          <p:cNvSpPr/>
          <p:nvPr/>
        </p:nvSpPr>
        <p:spPr>
          <a:xfrm>
            <a:off x="4205160" y="2220120"/>
            <a:ext cx="2260800" cy="12542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fille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79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0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1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82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283" name="ZoneTexte 9"/>
          <p:cNvSpPr/>
          <p:nvPr/>
        </p:nvSpPr>
        <p:spPr>
          <a:xfrm>
            <a:off x="928080" y="534960"/>
            <a:ext cx="89892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L'enseignant fait répéter par tous les filles « fille" en se pointant du doigt.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84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>
              <a:lnSpc>
                <a:spcPct val="100000"/>
              </a:lnSpc>
            </a:pPr>
            <a:endParaRPr lang="fr-FR" sz="1070" b="0" u="none" strike="noStrike">
              <a:solidFill>
                <a:srgbClr val="000000"/>
              </a:solidFill>
              <a:uFillTx/>
              <a:latin typeface="Arial"/>
              <a:ea typeface="Arial"/>
            </a:endParaRPr>
          </a:p>
        </p:txBody>
      </p:sp>
      <p:pic>
        <p:nvPicPr>
          <p:cNvPr id="285" name="Image 10"/>
          <p:cNvPicPr/>
          <p:nvPr/>
        </p:nvPicPr>
        <p:blipFill>
          <a:blip r:embed="rId4"/>
          <a:stretch/>
        </p:blipFill>
        <p:spPr>
          <a:xfrm>
            <a:off x="1904040" y="2871360"/>
            <a:ext cx="6258600" cy="3562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86" name="Bulle narrative : ronde 11"/>
          <p:cNvSpPr/>
          <p:nvPr/>
        </p:nvSpPr>
        <p:spPr>
          <a:xfrm>
            <a:off x="6534000" y="2187720"/>
            <a:ext cx="2260800" cy="12542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>
            <a:solidFill>
              <a:srgbClr val="0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4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fille</a:t>
            </a:r>
            <a:endParaRPr lang="en-US" sz="24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88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89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90" name="Rectangle : coins arrondis 8"/>
            <p:cNvSpPr/>
            <p:nvPr/>
          </p:nvSpPr>
          <p:spPr>
            <a:xfrm>
              <a:off x="231840" y="273600"/>
              <a:ext cx="9975240" cy="147708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91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92" name="ZoneTexte 13"/>
          <p:cNvSpPr/>
          <p:nvPr/>
        </p:nvSpPr>
        <p:spPr>
          <a:xfrm>
            <a:off x="348120" y="304920"/>
            <a:ext cx="98589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 : « Échange entre élèves ».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travail en binômes. L'enseignant fait passer une fille et un garçon et leur demande de se présenter mutuellement " Bonjour, je m'appelle............, je suis une fille." "bonjour, je m'appelle.............., je suis un garçon »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Les autres binômes se présentent mutuellement. l'enseignant circule pour apporter de l'aide et s'assurer que tous les élèves participent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93" name="Image 4"/>
          <p:cNvPicPr/>
          <p:nvPr/>
        </p:nvPicPr>
        <p:blipFill>
          <a:blip r:embed="rId2"/>
          <a:stretch/>
        </p:blipFill>
        <p:spPr>
          <a:xfrm>
            <a:off x="2595960" y="3655800"/>
            <a:ext cx="4906440" cy="384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4" name="Bulle narrative : ronde 1"/>
          <p:cNvSpPr/>
          <p:nvPr/>
        </p:nvSpPr>
        <p:spPr>
          <a:xfrm rot="21108600">
            <a:off x="2003760" y="1897200"/>
            <a:ext cx="2831760" cy="18860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Bonjour,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je m'appelle AYA, je suis une fille.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5" name="Bulle narrative : ronde 3"/>
          <p:cNvSpPr/>
          <p:nvPr/>
        </p:nvSpPr>
        <p:spPr>
          <a:xfrm rot="21108600">
            <a:off x="6382440" y="1669320"/>
            <a:ext cx="2983320" cy="188604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bonjour,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 je m'appelle Mohammed,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fr-FR" sz="2000" b="0" u="none" strike="noStrike">
                <a:solidFill>
                  <a:schemeClr val="dk1"/>
                </a:solidFill>
                <a:uFillTx/>
                <a:latin typeface="MicrosoftUighur"/>
                <a:ea typeface="Arial"/>
              </a:rPr>
              <a:t>je suis un garçon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 2"/>
          <p:cNvSpPr/>
          <p:nvPr/>
        </p:nvSpPr>
        <p:spPr>
          <a:xfrm>
            <a:off x="0" y="4536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86" name="Group 3"/>
          <p:cNvGrpSpPr/>
          <p:nvPr/>
        </p:nvGrpSpPr>
        <p:grpSpPr>
          <a:xfrm>
            <a:off x="422280" y="595440"/>
            <a:ext cx="9594360" cy="6740280"/>
            <a:chOff x="422280" y="595440"/>
            <a:chExt cx="9594360" cy="6740280"/>
          </a:xfrm>
        </p:grpSpPr>
        <p:sp>
          <p:nvSpPr>
            <p:cNvPr id="87" name="Freeform 4"/>
            <p:cNvSpPr/>
            <p:nvPr/>
          </p:nvSpPr>
          <p:spPr>
            <a:xfrm>
              <a:off x="422280" y="718920"/>
              <a:ext cx="9594360" cy="6616800"/>
            </a:xfrm>
            <a:custGeom>
              <a:avLst/>
              <a:gdLst>
                <a:gd name="textAreaLeft" fmla="*/ 0 w 9594360"/>
                <a:gd name="textAreaRight" fmla="*/ 9594720 w 9594360"/>
                <a:gd name="textAreaTop" fmla="*/ 0 h 6616800"/>
                <a:gd name="textAreaBottom" fmla="*/ 6617160 h 661680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88" name="TextBox 5"/>
            <p:cNvSpPr/>
            <p:nvPr/>
          </p:nvSpPr>
          <p:spPr>
            <a:xfrm>
              <a:off x="422280" y="595440"/>
              <a:ext cx="2001600" cy="2228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89" name="Freeform 7"/>
          <p:cNvSpPr/>
          <p:nvPr/>
        </p:nvSpPr>
        <p:spPr>
          <a:xfrm>
            <a:off x="695880" y="30528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90" name="TextBox 9"/>
          <p:cNvSpPr/>
          <p:nvPr/>
        </p:nvSpPr>
        <p:spPr>
          <a:xfrm>
            <a:off x="1627200" y="1239840"/>
            <a:ext cx="8090280" cy="81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3197"/>
              </a:lnSpc>
            </a:pPr>
            <a:r>
              <a:rPr lang="fr-FR" sz="274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 Recommandations générales pour les enseignants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1" name="TextBox 10"/>
          <p:cNvSpPr/>
          <p:nvPr/>
        </p:nvSpPr>
        <p:spPr>
          <a:xfrm>
            <a:off x="422280" y="2242080"/>
            <a:ext cx="9594360" cy="58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>
              <a:lnSpc>
                <a:spcPts val="2302"/>
              </a:lnSpc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1.  Se préparer </a:t>
            </a:r>
            <a:r>
              <a:rPr lang="en-US" sz="1829" b="0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:  </a:t>
            </a:r>
            <a:r>
              <a:rPr lang="en-US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lire le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support avant la séance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pour s’en imprégner et visualiser les enchaînements</a:t>
            </a:r>
            <a:r>
              <a:rPr lang="fr-FR" sz="1600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TextBox 10"/>
          <p:cNvSpPr/>
          <p:nvPr/>
        </p:nvSpPr>
        <p:spPr>
          <a:xfrm>
            <a:off x="422280" y="2747520"/>
            <a:ext cx="9320760" cy="20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0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</a:t>
            </a: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2.  Maintenir un rythme soutenu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imposer une cadence élevée à la classe, sans temps morts. Il doit veiller à couvrir le contenu de la leçon,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en vérifiant la compréhension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avant de passer à l’étape suivante</a:t>
            </a:r>
            <a:r>
              <a:rPr lang="en-US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TextBox 10"/>
          <p:cNvSpPr/>
          <p:nvPr/>
        </p:nvSpPr>
        <p:spPr>
          <a:xfrm>
            <a:off x="396720" y="3804120"/>
            <a:ext cx="932076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3.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Questionner et corriger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doit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faire participer le maximum d’élèves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pendant la séance, surtout les plus faibles. Chaque réponse erronée doit être corrigée pour éviter l’installation durable de lacunes.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TextBox 10"/>
          <p:cNvSpPr/>
          <p:nvPr/>
        </p:nvSpPr>
        <p:spPr>
          <a:xfrm>
            <a:off x="422280" y="4893480"/>
            <a:ext cx="9320760" cy="166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723240" indent="-723240" algn="just">
              <a:lnSpc>
                <a:spcPct val="100000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4.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Suivre les étapes du support sans le lire passivement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chaque haut de page contient un encadré avec des suggestions pour les enseignants. Il est essentiel de respecter ces orientations et de ne sauter aucune page. Toutefois, </a:t>
            </a:r>
            <a:r>
              <a:rPr lang="fr-FR" sz="1829" b="0" u="sng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ne doit pas faire de lecture passive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.  Il se tient debout, circule et occupe la salle. Il explique de manière vivante et expressive, donne des exemples, fait participer les élèves et corrige les réponses.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5" name="TextBox 10"/>
          <p:cNvSpPr/>
          <p:nvPr/>
        </p:nvSpPr>
        <p:spPr>
          <a:xfrm>
            <a:off x="422280" y="6461280"/>
            <a:ext cx="9320760" cy="1168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605520" indent="-605520" algn="just">
              <a:lnSpc>
                <a:spcPts val="2302"/>
              </a:lnSpc>
              <a:tabLst>
                <a:tab pos="0" algn="l"/>
              </a:tabLst>
            </a:pPr>
            <a:r>
              <a:rPr lang="en-US" sz="1829" b="1" u="none" strike="noStrike">
                <a:solidFill>
                  <a:srgbClr val="8DC63F"/>
                </a:solidFill>
                <a:uFillTx/>
                <a:latin typeface="Carelia"/>
                <a:ea typeface="Arial"/>
              </a:rPr>
              <a:t>    </a:t>
            </a:r>
            <a:r>
              <a:rPr lang="en-US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5.  </a:t>
            </a:r>
            <a:r>
              <a:rPr lang="fr-FR" sz="1829" b="1" u="none" strike="noStrike">
                <a:solidFill>
                  <a:srgbClr val="106585"/>
                </a:solidFill>
                <a:uFillTx/>
                <a:latin typeface="Carelia"/>
                <a:ea typeface="Arial"/>
              </a:rPr>
              <a:t>Expliquer les consignes :  </a:t>
            </a:r>
            <a:r>
              <a:rPr lang="fr-FR" sz="1829" b="0" u="none" strike="noStrike">
                <a:solidFill>
                  <a:srgbClr val="262626"/>
                </a:solidFill>
                <a:uFillTx/>
                <a:latin typeface="Dosis"/>
                <a:ea typeface="Arial"/>
              </a:rPr>
              <a:t>l’enseignant  veille à ce que tous les élèves comprennent les consignes des activités en leur demandant de les reformuler ou en les réexpliquant dans leur langue maternelle.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marL="605520" algn="just">
              <a:lnSpc>
                <a:spcPts val="2302"/>
              </a:lnSpc>
              <a:tabLst>
                <a:tab pos="0" algn="l"/>
              </a:tabLst>
            </a:pP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6" name="ZoneTexte 13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7" name="Google Shape;295;p27"/>
          <p:cNvSpPr/>
          <p:nvPr/>
        </p:nvSpPr>
        <p:spPr>
          <a:xfrm>
            <a:off x="766800" y="2350440"/>
            <a:ext cx="890532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en-US" sz="4560" b="0" u="none" strike="noStrike">
                <a:solidFill>
                  <a:srgbClr val="01070A"/>
                </a:solidFill>
                <a:uFillTx/>
                <a:latin typeface="Arial"/>
                <a:ea typeface="Arial"/>
              </a:rPr>
              <a:t>Chanson de l’alphabet </a:t>
            </a:r>
            <a:endParaRPr lang="en-US" sz="456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8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299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00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01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02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03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305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6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07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08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MA" sz="1030" b="1" u="none" strike="noStrike">
              <a:solidFill>
                <a:schemeClr val="lt1">
                  <a:lumMod val="50000"/>
                </a:schemeClr>
              </a:solidFill>
              <a:uFillTx/>
              <a:latin typeface="Dosis"/>
              <a:ea typeface="Arial"/>
            </a:endParaRPr>
          </a:p>
        </p:txBody>
      </p:sp>
      <p:sp>
        <p:nvSpPr>
          <p:cNvPr id="309" name="ZoneTexte 9"/>
          <p:cNvSpPr/>
          <p:nvPr/>
        </p:nvSpPr>
        <p:spPr>
          <a:xfrm>
            <a:off x="928080" y="534960"/>
            <a:ext cx="8989200" cy="64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chemeClr val="lt1">
                    <a:lumMod val="65000"/>
                  </a:schemeClr>
                </a:solidFill>
                <a:uFillTx/>
                <a:latin typeface="Arial"/>
                <a:ea typeface="Arial"/>
              </a:rPr>
              <a:t>On va écouter la chanson de l’alphabet. Après, on va chanter ensemble. Ecoutez bien.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0" name="Image 1"/>
          <p:cNvPicPr/>
          <p:nvPr/>
        </p:nvPicPr>
        <p:blipFill>
          <a:blip r:embed="rId4"/>
          <a:stretch/>
        </p:blipFill>
        <p:spPr>
          <a:xfrm>
            <a:off x="2377800" y="1690200"/>
            <a:ext cx="5625360" cy="5175000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2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3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4" name="Google Shape;305;p28"/>
          <p:cNvSpPr/>
          <p:nvPr/>
        </p:nvSpPr>
        <p:spPr>
          <a:xfrm>
            <a:off x="209880" y="3708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1 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écoutent et suivent avec le doigt sur la charte des lettres. L’enseignant met le doigt sur les lettres pendant la chanson )livret de l’élève page 79 [.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5" name="Image 31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20" y="1127880"/>
            <a:ext cx="9815040" cy="566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3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</p:cTn>
                <p:tgtEl>
                  <p:spTgt spid="315"/>
                </p:tgtEl>
              </p:cMediaNode>
            </p:video>
            <p:seq>
              <p:cTn id="8" restart="whenNotActive" fill="hold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childTnLst>
                  <p:par>
                    <p:cTn id="9" fill="hold">
                      <p:stCondLst>
                        <p:cond evt="onClick" delay="0">
                          <p:tgtEl>
                            <p:spTgt spid="315"/>
                          </p:tgtEl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7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8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19" name="Google Shape;305;p28"/>
          <p:cNvSpPr/>
          <p:nvPr/>
        </p:nvSpPr>
        <p:spPr>
          <a:xfrm>
            <a:off x="209880" y="302400"/>
            <a:ext cx="10019160" cy="76176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-Bold"/>
                <a:ea typeface="Arial"/>
              </a:rPr>
              <a:t>Etape 2: </a:t>
            </a:r>
            <a:r>
              <a:rPr lang="fr-FR" sz="1800" b="0" u="none" strike="noStrike">
                <a:solidFill>
                  <a:schemeClr val="lt1">
                    <a:lumMod val="50000"/>
                  </a:schemeClr>
                </a:solidFill>
                <a:uFillTx/>
                <a:latin typeface="MicrosoftUighur"/>
                <a:ea typeface="Arial"/>
              </a:rPr>
              <a:t>Les élèves chantent l’alphabet en mettant le doigt sur chaque lettre.(s’arrêter à G)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20" name="Image 3"/>
          <p:cNvPicPr/>
          <p:nvPr/>
        </p:nvPicPr>
        <p:blipFill>
          <a:blip r:embed="rId2"/>
          <a:stretch/>
        </p:blipFill>
        <p:spPr>
          <a:xfrm>
            <a:off x="2811960" y="1803960"/>
            <a:ext cx="3596400" cy="45946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294;p27"/>
          <p:cNvSpPr/>
          <p:nvPr/>
        </p:nvSpPr>
        <p:spPr>
          <a:xfrm>
            <a:off x="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22" name="Google Shape;295;p27"/>
          <p:cNvSpPr/>
          <p:nvPr/>
        </p:nvSpPr>
        <p:spPr>
          <a:xfrm>
            <a:off x="766800" y="2350440"/>
            <a:ext cx="8905320" cy="100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36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des lettres</a:t>
            </a:r>
            <a:endParaRPr lang="en-US" sz="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23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24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25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26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27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28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29" name="Google Shape;295;p27"/>
          <p:cNvSpPr/>
          <p:nvPr/>
        </p:nvSpPr>
        <p:spPr>
          <a:xfrm>
            <a:off x="766800" y="3414600"/>
            <a:ext cx="8905320" cy="13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ABCDEF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02;p28"/>
          <p:cNvSpPr/>
          <p:nvPr/>
        </p:nvSpPr>
        <p:spPr>
          <a:xfrm>
            <a:off x="0" y="0"/>
            <a:ext cx="10438920" cy="7919640"/>
          </a:xfrm>
          <a:prstGeom prst="rect">
            <a:avLst/>
          </a:prstGeom>
          <a:solidFill>
            <a:srgbClr val="0097B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1" name="Google Shape;303;p28"/>
          <p:cNvSpPr/>
          <p:nvPr/>
        </p:nvSpPr>
        <p:spPr>
          <a:xfrm>
            <a:off x="209880" y="302400"/>
            <a:ext cx="10019160" cy="7314840"/>
          </a:xfrm>
          <a:prstGeom prst="roundRect">
            <a:avLst>
              <a:gd name="adj" fmla="val 2225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lt1"/>
              </a:solidFill>
              <a:uFillTx/>
              <a:latin typeface="Dosis"/>
              <a:ea typeface="Dosis"/>
            </a:endParaRPr>
          </a:p>
        </p:txBody>
      </p:sp>
      <p:sp>
        <p:nvSpPr>
          <p:cNvPr id="332" name="Google Shape;304;p28"/>
          <p:cNvSpPr/>
          <p:nvPr/>
        </p:nvSpPr>
        <p:spPr>
          <a:xfrm>
            <a:off x="209880" y="104184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33" name="Google Shape;305;p28"/>
          <p:cNvSpPr/>
          <p:nvPr/>
        </p:nvSpPr>
        <p:spPr>
          <a:xfrm>
            <a:off x="209880" y="302400"/>
            <a:ext cx="10019160" cy="1672920"/>
          </a:xfrm>
          <a:prstGeom prst="roundRect">
            <a:avLst>
              <a:gd name="adj" fmla="val 14434"/>
            </a:avLst>
          </a:pr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1. Lecture de ABCDEF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montre des lettres au hasard sur le livret )page 74( et désigne des élèves pour les lire individuellement.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Tous les élèves doivent participer. Il convient d’éviter « l’effet répétition » en changeant l’ordre des lettres pour chaque élève interrogé. Après la lecture des lettres par les élèves, l’enseignant rappelle les mots référents )exemple : « A comme dans Ananas »).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34" name="Image 2"/>
          <p:cNvPicPr/>
          <p:nvPr/>
        </p:nvPicPr>
        <p:blipFill>
          <a:blip r:embed="rId2"/>
          <a:stretch/>
        </p:blipFill>
        <p:spPr>
          <a:xfrm>
            <a:off x="2652480" y="2066040"/>
            <a:ext cx="5134320" cy="4880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6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37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8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39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0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1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2" name="Rectangle : coins arrondis 22"/>
          <p:cNvSpPr/>
          <p:nvPr/>
        </p:nvSpPr>
        <p:spPr>
          <a:xfrm>
            <a:off x="279000" y="360000"/>
            <a:ext cx="10011600" cy="10126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3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4" name="ZoneTexte 19"/>
          <p:cNvSpPr/>
          <p:nvPr/>
        </p:nvSpPr>
        <p:spPr>
          <a:xfrm>
            <a:off x="462600" y="496800"/>
            <a:ext cx="877464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2. Lecture de ABCDEF en binômes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demande aux élèves de jouer avec leur voisin. Un élève met le doigt sur une lettre )page 74( et l’autre élève doit nommer la lettre.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5" name="Rectangle 1"/>
          <p:cNvSpPr/>
          <p:nvPr/>
        </p:nvSpPr>
        <p:spPr>
          <a:xfrm>
            <a:off x="692640" y="2823840"/>
            <a:ext cx="8814960" cy="36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pt-BR" sz="23600" b="1" u="none" strike="noStrike">
                <a:solidFill>
                  <a:srgbClr val="106585"/>
                </a:solidFill>
                <a:uFillTx/>
                <a:latin typeface="Dosis"/>
              </a:rPr>
              <a:t> </a:t>
            </a:r>
            <a:r>
              <a:rPr lang="pt-BR" sz="23600" b="1" u="none" strike="noStrike">
                <a:solidFill>
                  <a:srgbClr val="106585"/>
                </a:solidFill>
                <a:uFillTx/>
                <a:latin typeface="KG Primary Penmanship 2"/>
              </a:rPr>
              <a:t>   </a:t>
            </a:r>
            <a:endParaRPr lang="en-US" sz="23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46" name="Image 4"/>
          <p:cNvPicPr/>
          <p:nvPr/>
        </p:nvPicPr>
        <p:blipFill>
          <a:blip r:embed="rId4"/>
          <a:stretch/>
        </p:blipFill>
        <p:spPr>
          <a:xfrm>
            <a:off x="2652480" y="2066040"/>
            <a:ext cx="5134320" cy="4880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8" name="Rectangle : coins arrondis 15"/>
          <p:cNvSpPr/>
          <p:nvPr/>
        </p:nvSpPr>
        <p:spPr>
          <a:xfrm>
            <a:off x="144720" y="1186200"/>
            <a:ext cx="1014948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49" name="ZoneTexte 17"/>
          <p:cNvSpPr/>
          <p:nvPr/>
        </p:nvSpPr>
        <p:spPr>
          <a:xfrm>
            <a:off x="913320" y="1373040"/>
            <a:ext cx="6959160" cy="38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ts val="2296"/>
              </a:lnSpc>
            </a:pPr>
            <a:r>
              <a:rPr lang="en-US" sz="1600" b="1" u="none" strike="noStrike">
                <a:solidFill>
                  <a:srgbClr val="BFBFBF"/>
                </a:solidFill>
                <a:uFillTx/>
                <a:latin typeface="Dosis"/>
              </a:rPr>
              <a:t>Aujourd’hui, nous </a:t>
            </a:r>
            <a:r>
              <a:rPr lang="fr-FR" sz="1600" b="1" u="none" strike="noStrike">
                <a:solidFill>
                  <a:srgbClr val="BFBFBF"/>
                </a:solidFill>
                <a:uFillTx/>
                <a:latin typeface="Dosis"/>
              </a:rPr>
              <a:t>allons apprendre de nouveaux mots en français.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0" name="Freeform 8"/>
          <p:cNvSpPr/>
          <p:nvPr/>
        </p:nvSpPr>
        <p:spPr>
          <a:xfrm>
            <a:off x="304560" y="132012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51" name="Rectangle 6"/>
          <p:cNvSpPr/>
          <p:nvPr/>
        </p:nvSpPr>
        <p:spPr>
          <a:xfrm>
            <a:off x="144720" y="1654560"/>
            <a:ext cx="1013544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2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3" name="Rectangle : coins arrondis 7"/>
          <p:cNvSpPr/>
          <p:nvPr/>
        </p:nvSpPr>
        <p:spPr>
          <a:xfrm>
            <a:off x="279000" y="357480"/>
            <a:ext cx="10029600" cy="730728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4" name="Rectangle : coins arrondis 22"/>
          <p:cNvSpPr/>
          <p:nvPr/>
        </p:nvSpPr>
        <p:spPr>
          <a:xfrm>
            <a:off x="279000" y="360000"/>
            <a:ext cx="10011600" cy="113616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5" name="Rectangle 25"/>
          <p:cNvSpPr/>
          <p:nvPr/>
        </p:nvSpPr>
        <p:spPr>
          <a:xfrm>
            <a:off x="271440" y="1014120"/>
            <a:ext cx="10019160" cy="2800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69588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56" name="ZoneTexte 19"/>
          <p:cNvSpPr/>
          <p:nvPr/>
        </p:nvSpPr>
        <p:spPr>
          <a:xfrm>
            <a:off x="519120" y="471240"/>
            <a:ext cx="93243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Etape 3. Ecriture des lettres : </a:t>
            </a: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L’enseignant demande aux élèves d’écrire les lettres sur le livret )page 73(. 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Il circule entre les rangs pour corriger les élèves et leur rappeler les gestes d’écriture.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57" name="Image 3"/>
          <p:cNvPicPr/>
          <p:nvPr/>
        </p:nvPicPr>
        <p:blipFill>
          <a:blip r:embed="rId4"/>
          <a:stretch/>
        </p:blipFill>
        <p:spPr>
          <a:xfrm>
            <a:off x="2111040" y="1537920"/>
            <a:ext cx="6185880" cy="59104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294;p27"/>
          <p:cNvSpPr/>
          <p:nvPr/>
        </p:nvSpPr>
        <p:spPr>
          <a:xfrm>
            <a:off x="124200" y="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59" name="Google Shape;295;p27"/>
          <p:cNvSpPr/>
          <p:nvPr/>
        </p:nvSpPr>
        <p:spPr>
          <a:xfrm>
            <a:off x="766800" y="2350440"/>
            <a:ext cx="8905320" cy="1219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4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</a:t>
            </a:r>
            <a:endParaRPr lang="en-US" sz="48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32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32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60" name="Google Shape;296;p27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361" name="Google Shape;297;p27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362" name="Google Shape;124;p14"/>
          <p:cNvGrpSpPr/>
          <p:nvPr/>
        </p:nvGrpSpPr>
        <p:grpSpPr>
          <a:xfrm>
            <a:off x="6942600" y="6117120"/>
            <a:ext cx="1828800" cy="696240"/>
            <a:chOff x="6942600" y="6117120"/>
            <a:chExt cx="1828800" cy="696240"/>
          </a:xfrm>
        </p:grpSpPr>
        <p:sp>
          <p:nvSpPr>
            <p:cNvPr id="363" name="Google Shape;125;p14"/>
            <p:cNvSpPr/>
            <p:nvPr/>
          </p:nvSpPr>
          <p:spPr>
            <a:xfrm>
              <a:off x="7261200" y="6281280"/>
              <a:ext cx="1283040" cy="4874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364" name="Google Shape;126;p14"/>
            <p:cNvPicPr/>
            <p:nvPr/>
          </p:nvPicPr>
          <p:blipFill>
            <a:blip r:embed="rId5"/>
            <a:stretch/>
          </p:blipFill>
          <p:spPr>
            <a:xfrm>
              <a:off x="6942600" y="6117120"/>
              <a:ext cx="584280" cy="6962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365" name="Google Shape;127;p14"/>
            <p:cNvSpPr/>
            <p:nvPr/>
          </p:nvSpPr>
          <p:spPr>
            <a:xfrm>
              <a:off x="7488360" y="6259320"/>
              <a:ext cx="1283040" cy="456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4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min</a:t>
              </a:r>
              <a:endParaRPr lang="en-US" sz="24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Rectangle : coins arrondis 2"/>
          <p:cNvSpPr/>
          <p:nvPr/>
        </p:nvSpPr>
        <p:spPr>
          <a:xfrm>
            <a:off x="261000" y="1176120"/>
            <a:ext cx="9916920" cy="5464440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7" name="Rectangle 14"/>
          <p:cNvSpPr/>
          <p:nvPr/>
        </p:nvSpPr>
        <p:spPr>
          <a:xfrm>
            <a:off x="0" y="45360"/>
            <a:ext cx="10438920" cy="7829280"/>
          </a:xfrm>
          <a:prstGeom prst="rect">
            <a:avLst/>
          </a:prstGeom>
          <a:solidFill>
            <a:srgbClr val="1065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8" name="Rectangle : coins arrondis 7"/>
          <p:cNvSpPr/>
          <p:nvPr/>
        </p:nvSpPr>
        <p:spPr>
          <a:xfrm>
            <a:off x="158760" y="250920"/>
            <a:ext cx="10019160" cy="742032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69" name="Rectangle : coins arrondis 22"/>
          <p:cNvSpPr/>
          <p:nvPr/>
        </p:nvSpPr>
        <p:spPr>
          <a:xfrm>
            <a:off x="206640" y="250920"/>
            <a:ext cx="10011600" cy="68148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0" name="Rectangle 25"/>
          <p:cNvSpPr/>
          <p:nvPr/>
        </p:nvSpPr>
        <p:spPr>
          <a:xfrm>
            <a:off x="224640" y="887400"/>
            <a:ext cx="9953640" cy="25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MA" sz="1030" b="0" u="none" strike="noStrike">
              <a:solidFill>
                <a:srgbClr val="FFFFFF"/>
              </a:solidFill>
              <a:uFillTx/>
              <a:latin typeface="Dosis"/>
              <a:ea typeface="Arial"/>
            </a:endParaRPr>
          </a:p>
        </p:txBody>
      </p:sp>
      <p:sp>
        <p:nvSpPr>
          <p:cNvPr id="371" name="Freeform 8"/>
          <p:cNvSpPr/>
          <p:nvPr/>
        </p:nvSpPr>
        <p:spPr>
          <a:xfrm>
            <a:off x="568440" y="591840"/>
            <a:ext cx="315720" cy="217800"/>
          </a:xfrm>
          <a:custGeom>
            <a:avLst/>
            <a:gdLst>
              <a:gd name="textAreaLeft" fmla="*/ 0 w 315720"/>
              <a:gd name="textAreaRight" fmla="*/ 316080 w 315720"/>
              <a:gd name="textAreaTop" fmla="*/ 0 h 217800"/>
              <a:gd name="textAreaBottom" fmla="*/ 218160 h 21780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</a:endParaRPr>
          </a:p>
        </p:txBody>
      </p:sp>
      <p:sp>
        <p:nvSpPr>
          <p:cNvPr id="372" name="ZoneTexte 6"/>
          <p:cNvSpPr/>
          <p:nvPr/>
        </p:nvSpPr>
        <p:spPr>
          <a:xfrm>
            <a:off x="937800" y="495000"/>
            <a:ext cx="87746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78300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On va jouer un jeu qui s’appelle «</a:t>
            </a: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Jeu du panier des lettres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Arial"/>
                <a:ea typeface="Arial"/>
              </a:rPr>
              <a:t>».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73" name="Image 9"/>
          <p:cNvPicPr/>
          <p:nvPr/>
        </p:nvPicPr>
        <p:blipFill>
          <a:blip r:embed="rId4"/>
          <a:stretch/>
        </p:blipFill>
        <p:spPr>
          <a:xfrm>
            <a:off x="1683720" y="2280240"/>
            <a:ext cx="6688800" cy="3583800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374" name="Connecteur droit avec flèche 3"/>
          <p:cNvCxnSpPr/>
          <p:nvPr/>
        </p:nvCxnSpPr>
        <p:spPr>
          <a:xfrm flipH="1">
            <a:off x="5847480" y="1975320"/>
            <a:ext cx="2156400" cy="1242360"/>
          </a:xfrm>
          <a:prstGeom prst="straightConnector1">
            <a:avLst/>
          </a:prstGeom>
          <a:ln>
            <a:solidFill>
              <a:srgbClr val="F79646"/>
            </a:solidFill>
            <a:round/>
            <a:tailEnd type="triangle" w="med" len="med"/>
          </a:ln>
        </p:spPr>
      </p:cxnSp>
      <p:sp>
        <p:nvSpPr>
          <p:cNvPr id="375" name="Rectangle 4"/>
          <p:cNvSpPr/>
          <p:nvPr/>
        </p:nvSpPr>
        <p:spPr>
          <a:xfrm>
            <a:off x="7890840" y="1377360"/>
            <a:ext cx="2155680" cy="82368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1400" b="0" u="none" strike="noStrike">
                <a:solidFill>
                  <a:srgbClr val="FF0000"/>
                </a:solidFill>
                <a:uFillTx/>
                <a:latin typeface="MicrosoftUighur"/>
                <a:ea typeface="Arial"/>
              </a:rPr>
              <a:t>Mettre les 6 lettres dans le panier</a:t>
            </a:r>
            <a:r>
              <a:rPr lang="fr-FR" sz="1600" b="1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 </a:t>
            </a:r>
            <a:endParaRPr lang="en-US" sz="1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e 11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98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grpSp>
          <p:nvGrpSpPr>
            <p:cNvPr id="99" name="Groupe 9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00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01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  <p:sp>
              <p:nvSpPr>
                <p:cNvPr id="102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  <a:ea typeface="Arial"/>
                  </a:endParaRPr>
                </a:p>
              </p:txBody>
            </p:sp>
          </p:grpSp>
          <p:sp>
            <p:nvSpPr>
              <p:cNvPr id="103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  <a:ea typeface="Arial"/>
                </a:endParaRPr>
              </a:p>
            </p:txBody>
          </p:sp>
        </p:grpSp>
      </p:grpSp>
      <p:sp>
        <p:nvSpPr>
          <p:cNvPr id="104" name="TextBox 9"/>
          <p:cNvSpPr/>
          <p:nvPr/>
        </p:nvSpPr>
        <p:spPr>
          <a:xfrm>
            <a:off x="2201760" y="1657800"/>
            <a:ext cx="5723640" cy="40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695880">
              <a:lnSpc>
                <a:spcPts val="3195"/>
              </a:lnSpc>
            </a:pPr>
            <a:r>
              <a:rPr lang="fr-FR" sz="3190" b="1" u="none" strike="noStrike">
                <a:solidFill>
                  <a:srgbClr val="1F497D"/>
                </a:solidFill>
                <a:uFillTx/>
                <a:latin typeface="Dosis"/>
                <a:ea typeface="Arial"/>
              </a:rPr>
              <a:t>Objectifs de la séance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ZoneTexte 10"/>
          <p:cNvSpPr/>
          <p:nvPr/>
        </p:nvSpPr>
        <p:spPr>
          <a:xfrm>
            <a:off x="926640" y="2536920"/>
            <a:ext cx="8466120" cy="78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695880">
              <a:lnSpc>
                <a:spcPct val="100000"/>
              </a:lnSpc>
              <a:spcAft>
                <a:spcPts val="686"/>
              </a:spcAft>
            </a:pP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À la fin de la séance, </a:t>
            </a:r>
            <a:r>
              <a:rPr lang="fr-FR" sz="228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au moins 80% des élèves </a:t>
            </a:r>
            <a:r>
              <a:rPr lang="fr-FR" sz="2280" b="0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doivent être capables de :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06" name="Groupe 7"/>
          <p:cNvGrpSpPr/>
          <p:nvPr/>
        </p:nvGrpSpPr>
        <p:grpSpPr>
          <a:xfrm>
            <a:off x="1403280" y="3333240"/>
            <a:ext cx="7832880" cy="2135880"/>
            <a:chOff x="1403280" y="3333240"/>
            <a:chExt cx="7832880" cy="2135880"/>
          </a:xfrm>
        </p:grpSpPr>
        <p:sp>
          <p:nvSpPr>
            <p:cNvPr id="107" name="Freeform 17"/>
            <p:cNvSpPr/>
            <p:nvPr/>
          </p:nvSpPr>
          <p:spPr>
            <a:xfrm>
              <a:off x="1403280" y="3333240"/>
              <a:ext cx="7832880" cy="2135880"/>
            </a:xfrm>
            <a:custGeom>
              <a:avLst/>
              <a:gdLst>
                <a:gd name="textAreaLeft" fmla="*/ 0 w 7832880"/>
                <a:gd name="textAreaRight" fmla="*/ 7833240 w 7832880"/>
                <a:gd name="textAreaTop" fmla="*/ 0 h 2135880"/>
                <a:gd name="textAreaBottom" fmla="*/ 2136240 h 213588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08" name="ZoneTexte 32"/>
            <p:cNvSpPr/>
            <p:nvPr/>
          </p:nvSpPr>
          <p:spPr>
            <a:xfrm>
              <a:off x="2201760" y="4479840"/>
              <a:ext cx="635292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fr-FR" sz="2000" b="1" u="none" strike="noStrike">
                  <a:solidFill>
                    <a:srgbClr val="000000"/>
                  </a:solidFill>
                  <a:uFillTx/>
                  <a:latin typeface="MicrosoftUighur"/>
                  <a:ea typeface="Arial"/>
                </a:rPr>
                <a:t>Réviser les lettres ABCDEF.</a:t>
              </a:r>
              <a:endParaRPr lang="en-US" sz="20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109" name="Freeform 17"/>
            <p:cNvSpPr/>
            <p:nvPr/>
          </p:nvSpPr>
          <p:spPr>
            <a:xfrm>
              <a:off x="1506240" y="3402000"/>
              <a:ext cx="708120" cy="2066760"/>
            </a:xfrm>
            <a:custGeom>
              <a:avLst/>
              <a:gdLst>
                <a:gd name="textAreaLeft" fmla="*/ 0 w 708120"/>
                <a:gd name="textAreaRight" fmla="*/ 708480 w 708120"/>
                <a:gd name="textAreaTop" fmla="*/ 0 h 2066760"/>
                <a:gd name="textAreaBottom" fmla="*/ 2067120 h 2066760"/>
              </a:gdLst>
              <a:ahLst/>
              <a:cxnLst/>
              <a:rect l="textAreaLeft" t="textAreaTop" r="textAreaRight" b="textAreaBottom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7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69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pic>
          <p:nvPicPr>
            <p:cNvPr id="110" name="Image 38"/>
            <p:cNvPicPr/>
            <p:nvPr/>
          </p:nvPicPr>
          <p:blipFill>
            <a:blip r:embed="rId8"/>
            <a:stretch/>
          </p:blipFill>
          <p:spPr>
            <a:xfrm>
              <a:off x="1658520" y="4554360"/>
              <a:ext cx="437760" cy="37872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11" name="ZoneTexte 12"/>
          <p:cNvSpPr/>
          <p:nvPr/>
        </p:nvSpPr>
        <p:spPr>
          <a:xfrm>
            <a:off x="2173680" y="3530160"/>
            <a:ext cx="71960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000" b="1" u="none" strike="noStrike">
                <a:solidFill>
                  <a:srgbClr val="000000"/>
                </a:solidFill>
                <a:uFillTx/>
                <a:latin typeface="MicrosoftUighur"/>
                <a:ea typeface="Arial"/>
              </a:rPr>
              <a:t>Réviser et consolider le vocabulaire étudié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ZoneTexte 14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3" name="Image 15"/>
          <p:cNvPicPr/>
          <p:nvPr/>
        </p:nvPicPr>
        <p:blipFill>
          <a:blip r:embed="rId8"/>
          <a:stretch/>
        </p:blipFill>
        <p:spPr>
          <a:xfrm>
            <a:off x="1660320" y="3607560"/>
            <a:ext cx="437760" cy="3787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roupe 3"/>
          <p:cNvGrpSpPr/>
          <p:nvPr/>
        </p:nvGrpSpPr>
        <p:grpSpPr>
          <a:xfrm>
            <a:off x="-57960" y="37440"/>
            <a:ext cx="10555200" cy="7866000"/>
            <a:chOff x="-57960" y="37440"/>
            <a:chExt cx="10555200" cy="7866000"/>
          </a:xfrm>
        </p:grpSpPr>
        <p:sp>
          <p:nvSpPr>
            <p:cNvPr id="377" name="Rectangle 9"/>
            <p:cNvSpPr/>
            <p:nvPr/>
          </p:nvSpPr>
          <p:spPr>
            <a:xfrm>
              <a:off x="-57960" y="3744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8" name="Rectangle : coins arrondis 11"/>
            <p:cNvSpPr/>
            <p:nvPr/>
          </p:nvSpPr>
          <p:spPr>
            <a:xfrm>
              <a:off x="176400" y="63684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379" name="Rectangle : coins arrondis 12"/>
            <p:cNvSpPr/>
            <p:nvPr/>
          </p:nvSpPr>
          <p:spPr>
            <a:xfrm>
              <a:off x="176400" y="27468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380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381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  <a:ea typeface="Arial"/>
            </a:endParaRPr>
          </a:p>
        </p:txBody>
      </p:sp>
      <p:pic>
        <p:nvPicPr>
          <p:cNvPr id="382" name="Image 10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3" name="ZoneTexte 2"/>
          <p:cNvSpPr/>
          <p:nvPr/>
        </p:nvSpPr>
        <p:spPr>
          <a:xfrm>
            <a:off x="956880" y="541800"/>
            <a:ext cx="92790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La séance d’aujourd’hui est terminée. À demain !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06;p14"/>
          <p:cNvGrpSpPr/>
          <p:nvPr/>
        </p:nvGrpSpPr>
        <p:grpSpPr>
          <a:xfrm>
            <a:off x="15840" y="-447120"/>
            <a:ext cx="10438920" cy="8254800"/>
            <a:chOff x="15840" y="-447120"/>
            <a:chExt cx="10438920" cy="8254800"/>
          </a:xfrm>
        </p:grpSpPr>
        <p:sp>
          <p:nvSpPr>
            <p:cNvPr id="115" name="Google Shape;107;p14"/>
            <p:cNvSpPr/>
            <p:nvPr/>
          </p:nvSpPr>
          <p:spPr>
            <a:xfrm>
              <a:off x="15840" y="-447120"/>
              <a:ext cx="10438920" cy="825480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8254800"/>
                <a:gd name="textAreaBottom" fmla="*/ 8255160 h 825480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  <p:grpSp>
          <p:nvGrpSpPr>
            <p:cNvPr id="116" name="Google Shape;108;p14"/>
            <p:cNvGrpSpPr/>
            <p:nvPr/>
          </p:nvGrpSpPr>
          <p:grpSpPr>
            <a:xfrm>
              <a:off x="668520" y="529920"/>
              <a:ext cx="9134280" cy="6442200"/>
              <a:chOff x="668520" y="529920"/>
              <a:chExt cx="9134280" cy="6442200"/>
            </a:xfrm>
          </p:grpSpPr>
          <p:sp>
            <p:nvSpPr>
              <p:cNvPr id="117" name="Google Shape;109;p14"/>
              <p:cNvSpPr/>
              <p:nvPr/>
            </p:nvSpPr>
            <p:spPr>
              <a:xfrm>
                <a:off x="668520" y="648000"/>
                <a:ext cx="9134280" cy="6324120"/>
              </a:xfrm>
              <a:custGeom>
                <a:avLst/>
                <a:gdLst>
                  <a:gd name="textAreaLeft" fmla="*/ 0 w 9134280"/>
                  <a:gd name="textAreaRight" fmla="*/ 9134640 w 9134280"/>
                  <a:gd name="textAreaTop" fmla="*/ 0 h 6324120"/>
                  <a:gd name="textAreaBottom" fmla="*/ 6324480 h 6324120"/>
                </a:gdLst>
                <a:ahLst/>
                <a:cxnLst/>
                <a:rect l="textAreaLeft" t="textAreaTop" r="textAreaRight" b="textAreaBottom"/>
                <a:pathLst>
                  <a:path w="3895412" h="2555175">
                    <a:moveTo>
                      <a:pt x="6703" y="0"/>
                    </a:moveTo>
                    <a:lnTo>
                      <a:pt x="3888710" y="0"/>
                    </a:lnTo>
                    <a:cubicBezTo>
                      <a:pt x="3892411" y="0"/>
                      <a:pt x="3895412" y="3001"/>
                      <a:pt x="3895412" y="6703"/>
                    </a:cubicBezTo>
                    <a:lnTo>
                      <a:pt x="3895412" y="2548473"/>
                    </a:lnTo>
                    <a:cubicBezTo>
                      <a:pt x="3895412" y="2550250"/>
                      <a:pt x="3894706" y="2551955"/>
                      <a:pt x="3893449" y="2553212"/>
                    </a:cubicBezTo>
                    <a:cubicBezTo>
                      <a:pt x="3892192" y="2554469"/>
                      <a:pt x="3890487" y="2555175"/>
                      <a:pt x="3888710" y="2555175"/>
                    </a:cubicBezTo>
                    <a:lnTo>
                      <a:pt x="6703" y="2555175"/>
                    </a:lnTo>
                    <a:cubicBezTo>
                      <a:pt x="4925" y="2555175"/>
                      <a:pt x="3220" y="2554469"/>
                      <a:pt x="1963" y="2553212"/>
                    </a:cubicBezTo>
                    <a:cubicBezTo>
                      <a:pt x="706" y="2551955"/>
                      <a:pt x="0" y="2550250"/>
                      <a:pt x="0" y="2548473"/>
                    </a:cubicBezTo>
                    <a:lnTo>
                      <a:pt x="0" y="6703"/>
                    </a:lnTo>
                    <a:cubicBezTo>
                      <a:pt x="0" y="4925"/>
                      <a:pt x="706" y="3220"/>
                      <a:pt x="1963" y="1963"/>
                    </a:cubicBezTo>
                    <a:cubicBezTo>
                      <a:pt x="3220" y="706"/>
                      <a:pt x="4925" y="0"/>
                      <a:pt x="6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anchor="t">
                <a:noAutofit/>
              </a:bodyPr>
              <a:lstStyle/>
              <a:p>
                <a:pPr>
                  <a:lnSpc>
                    <a:spcPct val="100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  <p:sp>
            <p:nvSpPr>
              <p:cNvPr id="118" name="Google Shape;110;p14"/>
              <p:cNvSpPr/>
              <p:nvPr/>
            </p:nvSpPr>
            <p:spPr>
              <a:xfrm>
                <a:off x="668520" y="529920"/>
                <a:ext cx="1905480" cy="2129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8800" tIns="28800" rIns="28800" bIns="28800" anchor="ctr">
                <a:noAutofit/>
              </a:bodyPr>
              <a:lstStyle/>
              <a:p>
                <a:pPr algn="ctr">
                  <a:lnSpc>
                    <a:spcPct val="277000"/>
                  </a:lnSpc>
                  <a:tabLst>
                    <a:tab pos="0" algn="l"/>
                  </a:tabLst>
                </a:pPr>
                <a:endParaRPr lang="en-US" sz="660" b="0" u="none" strike="noStrike">
                  <a:solidFill>
                    <a:schemeClr val="dk1"/>
                  </a:solidFill>
                  <a:uFillTx/>
                  <a:latin typeface="Dosis"/>
                  <a:ea typeface="Dosis"/>
                </a:endParaRPr>
              </a:p>
            </p:txBody>
          </p:sp>
        </p:grpSp>
        <p:sp>
          <p:nvSpPr>
            <p:cNvPr id="119" name="Google Shape;111;p14"/>
            <p:cNvSpPr/>
            <p:nvPr/>
          </p:nvSpPr>
          <p:spPr>
            <a:xfrm>
              <a:off x="711720" y="185400"/>
              <a:ext cx="707040" cy="678600"/>
            </a:xfrm>
            <a:custGeom>
              <a:avLst/>
              <a:gdLst>
                <a:gd name="textAreaLeft" fmla="*/ 0 w 707040"/>
                <a:gd name="textAreaRight" fmla="*/ 707400 w 707040"/>
                <a:gd name="textAreaTop" fmla="*/ 0 h 678600"/>
                <a:gd name="textAreaBottom" fmla="*/ 678960 h 678600"/>
              </a:gdLst>
              <a:ahLst/>
              <a:cxnLst/>
              <a:rect l="textAreaLeft" t="textAreaTop" r="textAreaRight" b="textAreaBottom"/>
              <a:pathLst>
                <a:path w="1239167" h="1189600">
                  <a:moveTo>
                    <a:pt x="0" y="0"/>
                  </a:moveTo>
                  <a:lnTo>
                    <a:pt x="1239167" y="0"/>
                  </a:lnTo>
                  <a:lnTo>
                    <a:pt x="1239167" y="1189600"/>
                  </a:lnTo>
                  <a:lnTo>
                    <a:pt x="0" y="11896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en-US" sz="660" b="0" u="none" strike="noStrike">
                <a:solidFill>
                  <a:schemeClr val="dk1"/>
                </a:solidFill>
                <a:uFillTx/>
                <a:latin typeface="Dosis"/>
                <a:ea typeface="Dosis"/>
              </a:endParaRPr>
            </a:p>
          </p:txBody>
        </p:sp>
      </p:grpSp>
      <p:sp>
        <p:nvSpPr>
          <p:cNvPr id="120" name="Google Shape;112;p14"/>
          <p:cNvSpPr/>
          <p:nvPr/>
        </p:nvSpPr>
        <p:spPr>
          <a:xfrm>
            <a:off x="2357640" y="1413360"/>
            <a:ext cx="5723640" cy="48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14000"/>
              </a:lnSpc>
              <a:tabLst>
                <a:tab pos="0" algn="l"/>
              </a:tabLst>
            </a:pPr>
            <a:r>
              <a:rPr lang="en-US" sz="2800" b="0" u="none" strike="noStrike">
                <a:solidFill>
                  <a:schemeClr val="dk2"/>
                </a:solidFill>
                <a:uFillTx/>
                <a:latin typeface="Arial"/>
                <a:ea typeface="Arial"/>
              </a:rPr>
              <a:t>Plan de la séance 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113;p14"/>
          <p:cNvSpPr/>
          <p:nvPr/>
        </p:nvSpPr>
        <p:spPr>
          <a:xfrm>
            <a:off x="972360" y="3680640"/>
            <a:ext cx="86990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Révision du Vocabulaire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2" name="Google Shape;115;p14"/>
          <p:cNvSpPr/>
          <p:nvPr/>
        </p:nvSpPr>
        <p:spPr>
          <a:xfrm>
            <a:off x="972360" y="5883120"/>
            <a:ext cx="773064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Jeu du panier des lettres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3" name="Google Shape;116;p14"/>
          <p:cNvSpPr/>
          <p:nvPr/>
        </p:nvSpPr>
        <p:spPr>
          <a:xfrm>
            <a:off x="776880" y="235008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1. </a:t>
            </a:r>
            <a:r>
              <a:rPr lang="fr-FR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Chanson action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24" name="Google Shape;117;p14"/>
          <p:cNvGrpSpPr/>
          <p:nvPr/>
        </p:nvGrpSpPr>
        <p:grpSpPr>
          <a:xfrm>
            <a:off x="3608280" y="2340000"/>
            <a:ext cx="851400" cy="293040"/>
            <a:chOff x="3608280" y="2340000"/>
            <a:chExt cx="851400" cy="293040"/>
          </a:xfrm>
        </p:grpSpPr>
        <p:sp>
          <p:nvSpPr>
            <p:cNvPr id="125" name="Google Shape;118;p14"/>
            <p:cNvSpPr/>
            <p:nvPr/>
          </p:nvSpPr>
          <p:spPr>
            <a:xfrm>
              <a:off x="3749400" y="240948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26" name="Google Shape;119;p14"/>
            <p:cNvPicPr/>
            <p:nvPr/>
          </p:nvPicPr>
          <p:blipFill>
            <a:blip r:embed="rId4"/>
            <a:stretch/>
          </p:blipFill>
          <p:spPr>
            <a:xfrm>
              <a:off x="3608280" y="234000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7" name="Google Shape;120;p14"/>
            <p:cNvSpPr/>
            <p:nvPr/>
          </p:nvSpPr>
          <p:spPr>
            <a:xfrm>
              <a:off x="3850200" y="240012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28" name="Google Shape;121;p14"/>
          <p:cNvSpPr/>
          <p:nvPr/>
        </p:nvSpPr>
        <p:spPr>
          <a:xfrm>
            <a:off x="972360" y="2759400"/>
            <a:ext cx="8481600" cy="2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marL="134640">
              <a:lnSpc>
                <a:spcPct val="87000"/>
              </a:lnSpc>
              <a:tabLst>
                <a:tab pos="0" algn="l"/>
              </a:tabLst>
            </a:pPr>
            <a:r>
              <a:rPr lang="fr-FR" sz="1800" b="1" u="none" strike="noStrike">
                <a:solidFill>
                  <a:srgbClr val="000000"/>
                </a:solidFill>
                <a:uFillTx/>
                <a:latin typeface="MicrosoftUighur-Bold"/>
                <a:ea typeface="Arial"/>
              </a:rPr>
              <a:t>À l’école</a:t>
            </a:r>
            <a:endParaRPr lang="en-US" sz="1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122;p14"/>
          <p:cNvSpPr/>
          <p:nvPr/>
        </p:nvSpPr>
        <p:spPr>
          <a:xfrm>
            <a:off x="806040" y="3472200"/>
            <a:ext cx="3104640" cy="35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0" name="Google Shape;123;p14"/>
          <p:cNvSpPr/>
          <p:nvPr/>
        </p:nvSpPr>
        <p:spPr>
          <a:xfrm>
            <a:off x="776880" y="3202560"/>
            <a:ext cx="31046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8DC63F"/>
                </a:solidFill>
                <a:uFillTx/>
                <a:latin typeface="Arial"/>
                <a:ea typeface="Arial"/>
              </a:rPr>
              <a:t>    </a:t>
            </a: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2. Vocabulaire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1" name="Google Shape;124;p14"/>
          <p:cNvGrpSpPr/>
          <p:nvPr/>
        </p:nvGrpSpPr>
        <p:grpSpPr>
          <a:xfrm>
            <a:off x="3659400" y="3145320"/>
            <a:ext cx="811080" cy="293040"/>
            <a:chOff x="3659400" y="3145320"/>
            <a:chExt cx="811080" cy="293040"/>
          </a:xfrm>
        </p:grpSpPr>
        <p:sp>
          <p:nvSpPr>
            <p:cNvPr id="132" name="Google Shape;125;p14"/>
            <p:cNvSpPr/>
            <p:nvPr/>
          </p:nvSpPr>
          <p:spPr>
            <a:xfrm>
              <a:off x="3800520" y="321444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3" name="Google Shape;126;p14"/>
            <p:cNvPicPr/>
            <p:nvPr/>
          </p:nvPicPr>
          <p:blipFill>
            <a:blip r:embed="rId4"/>
            <a:stretch/>
          </p:blipFill>
          <p:spPr>
            <a:xfrm>
              <a:off x="3659400" y="314532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34" name="Google Shape;127;p14"/>
            <p:cNvSpPr/>
            <p:nvPr/>
          </p:nvSpPr>
          <p:spPr>
            <a:xfrm>
              <a:off x="3901320" y="3205080"/>
              <a:ext cx="56916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35" name="Google Shape;128;p14"/>
          <p:cNvSpPr/>
          <p:nvPr/>
        </p:nvSpPr>
        <p:spPr>
          <a:xfrm>
            <a:off x="745920" y="482112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4. </a:t>
            </a:r>
            <a:r>
              <a:rPr lang="fr-FR" sz="2000" b="1" u="none" strike="noStrike">
                <a:solidFill>
                  <a:schemeClr val="accent1">
                    <a:lumMod val="75000"/>
                  </a:schemeClr>
                </a:solidFill>
                <a:uFillTx/>
                <a:latin typeface="MicrosoftUighur-Bold"/>
                <a:ea typeface="Arial"/>
              </a:rPr>
              <a:t>Révision des lettres ABCDEF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129;p14"/>
          <p:cNvSpPr/>
          <p:nvPr/>
        </p:nvSpPr>
        <p:spPr>
          <a:xfrm>
            <a:off x="745920" y="4120920"/>
            <a:ext cx="4043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3.  Chanson de l’alphabet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37" name="Google Shape;130;p14"/>
          <p:cNvGrpSpPr/>
          <p:nvPr/>
        </p:nvGrpSpPr>
        <p:grpSpPr>
          <a:xfrm>
            <a:off x="4677120" y="4130640"/>
            <a:ext cx="1225080" cy="293040"/>
            <a:chOff x="4677120" y="4130640"/>
            <a:chExt cx="1225080" cy="293040"/>
          </a:xfrm>
        </p:grpSpPr>
        <p:sp>
          <p:nvSpPr>
            <p:cNvPr id="138" name="Google Shape;131;p14"/>
            <p:cNvSpPr/>
            <p:nvPr/>
          </p:nvSpPr>
          <p:spPr>
            <a:xfrm>
              <a:off x="4818240" y="421668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39" name="Google Shape;132;p14"/>
            <p:cNvPicPr/>
            <p:nvPr/>
          </p:nvPicPr>
          <p:blipFill>
            <a:blip r:embed="rId4"/>
            <a:stretch/>
          </p:blipFill>
          <p:spPr>
            <a:xfrm>
              <a:off x="4677120" y="41306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0" name="Google Shape;133;p14"/>
            <p:cNvSpPr/>
            <p:nvPr/>
          </p:nvSpPr>
          <p:spPr>
            <a:xfrm>
              <a:off x="4902120" y="419040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141" name="Google Shape;134;p14"/>
          <p:cNvGrpSpPr/>
          <p:nvPr/>
        </p:nvGrpSpPr>
        <p:grpSpPr>
          <a:xfrm>
            <a:off x="4762440" y="4818960"/>
            <a:ext cx="1225440" cy="293040"/>
            <a:chOff x="4762440" y="4818960"/>
            <a:chExt cx="1225440" cy="293040"/>
          </a:xfrm>
        </p:grpSpPr>
        <p:sp>
          <p:nvSpPr>
            <p:cNvPr id="142" name="Google Shape;135;p14"/>
            <p:cNvSpPr/>
            <p:nvPr/>
          </p:nvSpPr>
          <p:spPr>
            <a:xfrm>
              <a:off x="4903920" y="4905000"/>
              <a:ext cx="726840" cy="18828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3" name="Google Shape;136;p14"/>
            <p:cNvPicPr/>
            <p:nvPr/>
          </p:nvPicPr>
          <p:blipFill>
            <a:blip r:embed="rId4"/>
            <a:stretch/>
          </p:blipFill>
          <p:spPr>
            <a:xfrm>
              <a:off x="4762440" y="481896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44" name="Google Shape;137;p14"/>
            <p:cNvSpPr/>
            <p:nvPr/>
          </p:nvSpPr>
          <p:spPr>
            <a:xfrm>
              <a:off x="4987800" y="4879080"/>
              <a:ext cx="10000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20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45" name="Google Shape;128;p14"/>
          <p:cNvSpPr/>
          <p:nvPr/>
        </p:nvSpPr>
        <p:spPr>
          <a:xfrm>
            <a:off x="745920" y="5434200"/>
            <a:ext cx="65761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US" sz="2000" b="0" u="none" strike="noStrike">
                <a:solidFill>
                  <a:srgbClr val="106585"/>
                </a:solidFill>
                <a:uFillTx/>
                <a:latin typeface="Arial"/>
                <a:ea typeface="Arial"/>
              </a:rPr>
              <a:t>    5. Jeu </a:t>
            </a:r>
            <a:endParaRPr lang="en-US" sz="20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6" name="ZoneTexte 2"/>
          <p:cNvSpPr/>
          <p:nvPr/>
        </p:nvSpPr>
        <p:spPr>
          <a:xfrm>
            <a:off x="5425920" y="2476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47" name="Google Shape;117;p14"/>
          <p:cNvGrpSpPr/>
          <p:nvPr/>
        </p:nvGrpSpPr>
        <p:grpSpPr>
          <a:xfrm>
            <a:off x="4127760" y="5495040"/>
            <a:ext cx="851760" cy="293040"/>
            <a:chOff x="4127760" y="5495040"/>
            <a:chExt cx="851760" cy="293040"/>
          </a:xfrm>
        </p:grpSpPr>
        <p:sp>
          <p:nvSpPr>
            <p:cNvPr id="148" name="Google Shape;118;p14"/>
            <p:cNvSpPr/>
            <p:nvPr/>
          </p:nvSpPr>
          <p:spPr>
            <a:xfrm>
              <a:off x="4269240" y="5564160"/>
              <a:ext cx="569160" cy="2052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49" name="Google Shape;119;p14"/>
            <p:cNvPicPr/>
            <p:nvPr/>
          </p:nvPicPr>
          <p:blipFill>
            <a:blip r:embed="rId4"/>
            <a:stretch/>
          </p:blipFill>
          <p:spPr>
            <a:xfrm>
              <a:off x="4127760" y="5495040"/>
              <a:ext cx="258840" cy="2930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50" name="Google Shape;120;p14"/>
            <p:cNvSpPr/>
            <p:nvPr/>
          </p:nvSpPr>
          <p:spPr>
            <a:xfrm>
              <a:off x="4370040" y="5554800"/>
              <a:ext cx="609480" cy="21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8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10  min</a:t>
              </a:r>
              <a:endParaRPr lang="en-US" sz="8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e 5"/>
          <p:cNvGrpSpPr/>
          <p:nvPr/>
        </p:nvGrpSpPr>
        <p:grpSpPr>
          <a:xfrm>
            <a:off x="0" y="45360"/>
            <a:ext cx="10438920" cy="7829280"/>
            <a:chOff x="0" y="45360"/>
            <a:chExt cx="10438920" cy="7829280"/>
          </a:xfrm>
        </p:grpSpPr>
        <p:sp>
          <p:nvSpPr>
            <p:cNvPr id="152" name="Freeform 2"/>
            <p:cNvSpPr/>
            <p:nvPr/>
          </p:nvSpPr>
          <p:spPr>
            <a:xfrm>
              <a:off x="0" y="45360"/>
              <a:ext cx="10438920" cy="7829280"/>
            </a:xfrm>
            <a:custGeom>
              <a:avLst/>
              <a:gdLst>
                <a:gd name="textAreaLeft" fmla="*/ 0 w 10438920"/>
                <a:gd name="textAreaRight" fmla="*/ 10439280 w 10438920"/>
                <a:gd name="textAreaTop" fmla="*/ 0 h 7829280"/>
                <a:gd name="textAreaBottom" fmla="*/ 7829640 h 7829280"/>
              </a:gdLst>
              <a:ahLst/>
              <a:cxnLst/>
              <a:rect l="textAreaLeft" t="textAreaTop" r="textAreaRight" b="textAreaBottom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69588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</a:endParaRPr>
            </a:p>
          </p:txBody>
        </p:sp>
        <p:grpSp>
          <p:nvGrpSpPr>
            <p:cNvPr id="153" name="Groupe 10"/>
            <p:cNvGrpSpPr/>
            <p:nvPr/>
          </p:nvGrpSpPr>
          <p:grpSpPr>
            <a:xfrm>
              <a:off x="609120" y="314640"/>
              <a:ext cx="9134280" cy="6950880"/>
              <a:chOff x="609120" y="314640"/>
              <a:chExt cx="9134280" cy="6950880"/>
            </a:xfrm>
          </p:grpSpPr>
          <p:grpSp>
            <p:nvGrpSpPr>
              <p:cNvPr id="154" name="Group 3"/>
              <p:cNvGrpSpPr/>
              <p:nvPr/>
            </p:nvGrpSpPr>
            <p:grpSpPr>
              <a:xfrm>
                <a:off x="609120" y="712080"/>
                <a:ext cx="9134280" cy="6553440"/>
                <a:chOff x="609120" y="712080"/>
                <a:chExt cx="9134280" cy="6553440"/>
              </a:xfrm>
            </p:grpSpPr>
            <p:sp>
              <p:nvSpPr>
                <p:cNvPr id="155" name="Freeform 4"/>
                <p:cNvSpPr/>
                <p:nvPr/>
              </p:nvSpPr>
              <p:spPr>
                <a:xfrm>
                  <a:off x="609120" y="712080"/>
                  <a:ext cx="9134280" cy="6553440"/>
                </a:xfrm>
                <a:custGeom>
                  <a:avLst/>
                  <a:gdLst>
                    <a:gd name="textAreaLeft" fmla="*/ 0 w 9134280"/>
                    <a:gd name="textAreaRight" fmla="*/ 9134640 w 9134280"/>
                    <a:gd name="textAreaTop" fmla="*/ 0 h 6553440"/>
                    <a:gd name="textAreaBottom" fmla="*/ 6553800 h 6553440"/>
                  </a:gdLst>
                  <a:ahLst/>
                  <a:cxnLst/>
                  <a:rect l="textAreaLeft" t="textAreaTop" r="textAreaRight" b="textAreaBottom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t">
                  <a:noAutofit/>
                </a:bodyPr>
                <a:lstStyle/>
                <a:p>
                  <a:pPr defTabSz="695880">
                    <a:lnSpc>
                      <a:spcPct val="100000"/>
                    </a:lnSpc>
                  </a:pPr>
                  <a:endParaRPr lang="fr-MA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  <p:sp>
              <p:nvSpPr>
                <p:cNvPr id="156" name="TextBox 5"/>
                <p:cNvSpPr/>
                <p:nvPr/>
              </p:nvSpPr>
              <p:spPr>
                <a:xfrm>
                  <a:off x="609120" y="1526760"/>
                  <a:ext cx="1905480" cy="16016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29160" tIns="29160" rIns="29160" bIns="29160" anchor="ctr">
                  <a:noAutofit/>
                </a:bodyPr>
                <a:lstStyle/>
                <a:p>
                  <a:pPr algn="ctr" defTabSz="695880">
                    <a:lnSpc>
                      <a:spcPts val="1831"/>
                    </a:lnSpc>
                  </a:pPr>
                  <a:endParaRPr lang="en-US" sz="1030" b="0" u="none" strike="noStrike">
                    <a:solidFill>
                      <a:srgbClr val="000000"/>
                    </a:solidFill>
                    <a:uFillTx/>
                    <a:latin typeface="Dosis"/>
                  </a:endParaRPr>
                </a:p>
              </p:txBody>
            </p:sp>
          </p:grpSp>
          <p:sp>
            <p:nvSpPr>
              <p:cNvPr id="157" name="Freeform 7"/>
              <p:cNvSpPr/>
              <p:nvPr/>
            </p:nvSpPr>
            <p:spPr>
              <a:xfrm>
                <a:off x="695880" y="314640"/>
                <a:ext cx="707040" cy="678600"/>
              </a:xfrm>
              <a:custGeom>
                <a:avLst/>
                <a:gdLst>
                  <a:gd name="textAreaLeft" fmla="*/ 0 w 707040"/>
                  <a:gd name="textAreaRight" fmla="*/ 707400 w 707040"/>
                  <a:gd name="textAreaTop" fmla="*/ 0 h 678600"/>
                  <a:gd name="textAreaBottom" fmla="*/ 678960 h 678600"/>
                </a:gdLst>
                <a:ahLst/>
                <a:cxnLst/>
                <a:rect l="textAreaLeft" t="textAreaTop" r="textAreaRight" b="textAreaBottom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 rotWithShape="0"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/>
                <a:stretch/>
              </a:blip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695880">
                  <a:lnSpc>
                    <a:spcPct val="100000"/>
                  </a:lnSpc>
                </a:pPr>
                <a:endParaRPr lang="fr-MA" sz="1030" b="0" u="none" strike="noStrike">
                  <a:solidFill>
                    <a:srgbClr val="000000"/>
                  </a:solidFill>
                  <a:uFillTx/>
                  <a:latin typeface="Dosis"/>
                </a:endParaRPr>
              </a:p>
            </p:txBody>
          </p:sp>
        </p:grpSp>
      </p:grpSp>
      <p:sp>
        <p:nvSpPr>
          <p:cNvPr id="158" name="TextBox 9"/>
          <p:cNvSpPr/>
          <p:nvPr/>
        </p:nvSpPr>
        <p:spPr>
          <a:xfrm>
            <a:off x="2454480" y="4271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didactique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59" name="Image 7"/>
          <p:cNvPicPr/>
          <p:nvPr/>
        </p:nvPicPr>
        <p:blipFill>
          <a:blip r:embed="rId5"/>
          <a:srcRect t="976" r="53526"/>
          <a:stretch/>
        </p:blipFill>
        <p:spPr>
          <a:xfrm>
            <a:off x="3525120" y="4858560"/>
            <a:ext cx="3702600" cy="23187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TextBox 9"/>
          <p:cNvSpPr/>
          <p:nvPr/>
        </p:nvSpPr>
        <p:spPr>
          <a:xfrm>
            <a:off x="2514960" y="1040040"/>
            <a:ext cx="5723640" cy="4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522000">
              <a:lnSpc>
                <a:spcPts val="3197"/>
              </a:lnSpc>
            </a:pPr>
            <a:r>
              <a:rPr lang="en-US" sz="2740" b="1" u="none" strike="noStrike">
                <a:solidFill>
                  <a:srgbClr val="1F497D"/>
                </a:solidFill>
                <a:uFillTx/>
                <a:latin typeface="Dosis"/>
              </a:rPr>
              <a:t>Matériel technique</a:t>
            </a:r>
            <a:endParaRPr lang="en-US" sz="274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1" name="Image 2"/>
          <p:cNvPicPr/>
          <p:nvPr/>
        </p:nvPicPr>
        <p:blipFill>
          <a:blip r:embed="rId6"/>
          <a:stretch/>
        </p:blipFill>
        <p:spPr>
          <a:xfrm>
            <a:off x="2069640" y="1927440"/>
            <a:ext cx="1455120" cy="1269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2" name="Rectangle : coins arrondis 4"/>
          <p:cNvSpPr/>
          <p:nvPr/>
        </p:nvSpPr>
        <p:spPr>
          <a:xfrm>
            <a:off x="1002960" y="3259080"/>
            <a:ext cx="340164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3" name="ZoneTexte 3"/>
          <p:cNvSpPr/>
          <p:nvPr/>
        </p:nvSpPr>
        <p:spPr>
          <a:xfrm>
            <a:off x="1056240" y="3258000"/>
            <a:ext cx="333144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Ordinateur avec Microsoft Office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4" name="Rectangle : coins arrondis 6"/>
          <p:cNvSpPr/>
          <p:nvPr/>
        </p:nvSpPr>
        <p:spPr>
          <a:xfrm>
            <a:off x="4813200" y="3259440"/>
            <a:ext cx="1726920" cy="40968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5" name="ZoneTexte 15"/>
          <p:cNvSpPr/>
          <p:nvPr/>
        </p:nvSpPr>
        <p:spPr>
          <a:xfrm>
            <a:off x="5146920" y="3268800"/>
            <a:ext cx="103896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Pointeur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6" name="Image 16"/>
          <p:cNvPicPr/>
          <p:nvPr/>
        </p:nvPicPr>
        <p:blipFill>
          <a:blip r:embed="rId7"/>
          <a:stretch/>
        </p:blipFill>
        <p:spPr>
          <a:xfrm>
            <a:off x="4641120" y="1531800"/>
            <a:ext cx="1698480" cy="169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 : coins arrondis 17"/>
          <p:cNvSpPr/>
          <p:nvPr/>
        </p:nvSpPr>
        <p:spPr>
          <a:xfrm>
            <a:off x="7000560" y="3244320"/>
            <a:ext cx="2476800" cy="41760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FFFFFF">
                <a:lumMod val="65000"/>
              </a:srgb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522000">
              <a:lnSpc>
                <a:spcPct val="100000"/>
              </a:lnSpc>
            </a:pPr>
            <a:endParaRPr lang="fr-FR" sz="2060" b="0" u="none" strike="noStrike">
              <a:solidFill>
                <a:srgbClr val="FFFFFF"/>
              </a:solidFill>
              <a:uFillTx/>
              <a:latin typeface="Calibri"/>
              <a:ea typeface="Arial"/>
            </a:endParaRPr>
          </a:p>
        </p:txBody>
      </p:sp>
      <p:sp>
        <p:nvSpPr>
          <p:cNvPr id="168" name="ZoneTexte 18"/>
          <p:cNvSpPr/>
          <p:nvPr/>
        </p:nvSpPr>
        <p:spPr>
          <a:xfrm>
            <a:off x="7254720" y="3264120"/>
            <a:ext cx="1946520" cy="3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522000">
              <a:lnSpc>
                <a:spcPct val="100000"/>
              </a:lnSpc>
            </a:pPr>
            <a:r>
              <a:rPr lang="fr-FR" sz="1710" b="1" u="none" strike="noStrike">
                <a:solidFill>
                  <a:srgbClr val="215968"/>
                </a:solidFill>
                <a:uFillTx/>
                <a:latin typeface="Cambria"/>
                <a:ea typeface="Cambria"/>
              </a:rPr>
              <a:t>Projection ajustée</a:t>
            </a:r>
            <a:endParaRPr lang="en-US" sz="171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69" name="Image 23"/>
          <p:cNvPicPr/>
          <p:nvPr/>
        </p:nvPicPr>
        <p:blipFill>
          <a:blip r:embed="rId8"/>
          <a:stretch/>
        </p:blipFill>
        <p:spPr>
          <a:xfrm>
            <a:off x="7036200" y="2118240"/>
            <a:ext cx="2405160" cy="755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Image 22"/>
          <p:cNvPicPr/>
          <p:nvPr/>
        </p:nvPicPr>
        <p:blipFill>
          <a:blip r:embed="rId9"/>
          <a:stretch/>
        </p:blipFill>
        <p:spPr>
          <a:xfrm>
            <a:off x="5743440" y="4933440"/>
            <a:ext cx="1048320" cy="1475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1" name="Rectangle 19"/>
          <p:cNvSpPr/>
          <p:nvPr/>
        </p:nvSpPr>
        <p:spPr>
          <a:xfrm>
            <a:off x="3172320" y="4681440"/>
            <a:ext cx="1960200" cy="252576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fr-FR" sz="1400" b="0" u="none" strike="noStrike">
              <a:solidFill>
                <a:schemeClr val="lt1"/>
              </a:solidFill>
              <a:uFillTx/>
              <a:latin typeface="Arial"/>
              <a:ea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263;p24"/>
          <p:cNvSpPr/>
          <p:nvPr/>
        </p:nvSpPr>
        <p:spPr>
          <a:xfrm>
            <a:off x="-14400" y="-22680"/>
            <a:ext cx="10438920" cy="791964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919640"/>
              <a:gd name="textAreaBottom" fmla="*/ 7920000 h 791964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3" name="Google Shape;264;p24"/>
          <p:cNvSpPr/>
          <p:nvPr/>
        </p:nvSpPr>
        <p:spPr>
          <a:xfrm>
            <a:off x="766800" y="1591560"/>
            <a:ext cx="8905320" cy="370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84000"/>
              </a:lnSpc>
            </a:pPr>
            <a:r>
              <a:rPr lang="fr-FR" sz="660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Calibri"/>
              </a:rPr>
              <a:t>Chanson-action</a:t>
            </a: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84000"/>
              </a:lnSpc>
              <a:tabLst>
                <a:tab pos="0" algn="l"/>
              </a:tabLst>
            </a:pPr>
            <a:endParaRPr lang="en-US" sz="66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4" name="Google Shape;266;p24"/>
          <p:cNvSpPr/>
          <p:nvPr/>
        </p:nvSpPr>
        <p:spPr>
          <a:xfrm>
            <a:off x="3235320" y="3616920"/>
            <a:ext cx="3968280" cy="59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40000"/>
              </a:lnSpc>
              <a:tabLst>
                <a:tab pos="0" algn="l"/>
              </a:tabLst>
            </a:pPr>
            <a:r>
              <a:rPr lang="fr-FR" sz="28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À l’école</a:t>
            </a:r>
            <a:endParaRPr lang="en-US" sz="280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5" name="Google Shape;267;p24"/>
          <p:cNvSpPr/>
          <p:nvPr/>
        </p:nvSpPr>
        <p:spPr>
          <a:xfrm>
            <a:off x="720" y="6022800"/>
            <a:ext cx="1531800" cy="1899000"/>
          </a:xfrm>
          <a:custGeom>
            <a:avLst/>
            <a:gdLst>
              <a:gd name="textAreaLeft" fmla="*/ 0 w 1531800"/>
              <a:gd name="textAreaRight" fmla="*/ 1532160 w 1531800"/>
              <a:gd name="textAreaTop" fmla="*/ 0 h 1899000"/>
              <a:gd name="textAreaBottom" fmla="*/ 1899360 h 1899000"/>
            </a:gdLst>
            <a:ahLst/>
            <a:cxnLst/>
            <a:rect l="textAreaLeft" t="textAreaTop" r="textAreaRight" b="textAreaBottom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sp>
        <p:nvSpPr>
          <p:cNvPr id="176" name="Google Shape;268;p24"/>
          <p:cNvSpPr/>
          <p:nvPr/>
        </p:nvSpPr>
        <p:spPr>
          <a:xfrm>
            <a:off x="8409240" y="5778360"/>
            <a:ext cx="2029680" cy="2143440"/>
          </a:xfrm>
          <a:custGeom>
            <a:avLst/>
            <a:gdLst>
              <a:gd name="textAreaLeft" fmla="*/ 0 w 2029680"/>
              <a:gd name="textAreaRight" fmla="*/ 2030040 w 2029680"/>
              <a:gd name="textAreaTop" fmla="*/ 0 h 2143440"/>
              <a:gd name="textAreaBottom" fmla="*/ 2143800 h 2143440"/>
            </a:gdLst>
            <a:ahLst/>
            <a:cxnLst/>
            <a:rect l="textAreaLeft" t="textAreaTop" r="textAreaRight" b="textAreaBottom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en-US" sz="660" b="0" u="none" strike="noStrike">
              <a:solidFill>
                <a:schemeClr val="dk1"/>
              </a:solidFill>
              <a:uFillTx/>
              <a:latin typeface="Dosis"/>
              <a:ea typeface="Dosis"/>
            </a:endParaRPr>
          </a:p>
        </p:txBody>
      </p:sp>
      <p:grpSp>
        <p:nvGrpSpPr>
          <p:cNvPr id="177" name="Google Shape;117;p14"/>
          <p:cNvGrpSpPr/>
          <p:nvPr/>
        </p:nvGrpSpPr>
        <p:grpSpPr>
          <a:xfrm>
            <a:off x="8176320" y="5273640"/>
            <a:ext cx="2495520" cy="836640"/>
            <a:chOff x="8176320" y="5273640"/>
            <a:chExt cx="2495520" cy="836640"/>
          </a:xfrm>
        </p:grpSpPr>
        <p:sp>
          <p:nvSpPr>
            <p:cNvPr id="178" name="Google Shape;118;p14"/>
            <p:cNvSpPr/>
            <p:nvPr/>
          </p:nvSpPr>
          <p:spPr>
            <a:xfrm>
              <a:off x="8590320" y="5470920"/>
              <a:ext cx="1667880" cy="58572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25400">
              <a:solidFill>
                <a:srgbClr val="106585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>
              <a:no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endParaRPr lang="en-US" sz="800" b="0" u="none" strike="noStrike">
                <a:solidFill>
                  <a:schemeClr val="lt1"/>
                </a:solidFill>
                <a:uFillTx/>
                <a:latin typeface="Dosis"/>
                <a:ea typeface="Dosis"/>
              </a:endParaRPr>
            </a:p>
          </p:txBody>
        </p:sp>
        <p:pic>
          <p:nvPicPr>
            <p:cNvPr id="179" name="Google Shape;119;p14"/>
            <p:cNvPicPr/>
            <p:nvPr/>
          </p:nvPicPr>
          <p:blipFill>
            <a:blip r:embed="rId5"/>
            <a:stretch/>
          </p:blipFill>
          <p:spPr>
            <a:xfrm>
              <a:off x="8176320" y="5273640"/>
              <a:ext cx="759240" cy="8366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80" name="Google Shape;120;p14"/>
            <p:cNvSpPr/>
            <p:nvPr/>
          </p:nvSpPr>
          <p:spPr>
            <a:xfrm>
              <a:off x="8885520" y="5444640"/>
              <a:ext cx="1786320" cy="578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t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3200" b="1" u="none" strike="noStrike">
                  <a:solidFill>
                    <a:srgbClr val="106585"/>
                  </a:solidFill>
                  <a:uFillTx/>
                  <a:latin typeface="Dosis"/>
                  <a:ea typeface="Dosis"/>
                </a:rPr>
                <a:t>5  min</a:t>
              </a:r>
              <a:endParaRPr lang="en-US" sz="3200" b="0" u="none" strike="noStrik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reeform 2"/>
          <p:cNvSpPr/>
          <p:nvPr/>
        </p:nvSpPr>
        <p:spPr>
          <a:xfrm>
            <a:off x="0" y="-147240"/>
            <a:ext cx="10438920" cy="7829280"/>
          </a:xfrm>
          <a:custGeom>
            <a:avLst/>
            <a:gdLst>
              <a:gd name="textAreaLeft" fmla="*/ 0 w 10438920"/>
              <a:gd name="textAreaRight" fmla="*/ 10439280 w 10438920"/>
              <a:gd name="textAreaTop" fmla="*/ 0 h 7829280"/>
              <a:gd name="textAreaBottom" fmla="*/ 7829640 h 7829280"/>
            </a:gdLst>
            <a:ahLst/>
            <a:cxn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grpSp>
        <p:nvGrpSpPr>
          <p:cNvPr id="182" name="Group 3"/>
          <p:cNvGrpSpPr/>
          <p:nvPr/>
        </p:nvGrpSpPr>
        <p:grpSpPr>
          <a:xfrm>
            <a:off x="290160" y="767160"/>
            <a:ext cx="9858960" cy="6507720"/>
            <a:chOff x="290160" y="767160"/>
            <a:chExt cx="9858960" cy="6507720"/>
          </a:xfrm>
        </p:grpSpPr>
        <p:sp>
          <p:nvSpPr>
            <p:cNvPr id="183" name="Freeform 4"/>
            <p:cNvSpPr/>
            <p:nvPr/>
          </p:nvSpPr>
          <p:spPr>
            <a:xfrm>
              <a:off x="290160" y="886320"/>
              <a:ext cx="9858960" cy="6388560"/>
            </a:xfrm>
            <a:custGeom>
              <a:avLst/>
              <a:gdLst>
                <a:gd name="textAreaLeft" fmla="*/ 0 w 9858960"/>
                <a:gd name="textAreaRight" fmla="*/ 9859320 w 9858960"/>
                <a:gd name="textAreaTop" fmla="*/ 0 h 6388560"/>
                <a:gd name="textAreaBottom" fmla="*/ 6388920 h 6388560"/>
              </a:gdLst>
              <a:ahLst/>
              <a:cxnLst/>
              <a:rect l="textAreaLeft" t="textAreaTop" r="textAreaRight" b="textAreaBottom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just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84" name="TextBox 5"/>
            <p:cNvSpPr/>
            <p:nvPr/>
          </p:nvSpPr>
          <p:spPr>
            <a:xfrm>
              <a:off x="290160" y="767160"/>
              <a:ext cx="2057040" cy="2151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9160" tIns="29160" rIns="29160" bIns="29160" anchor="ctr">
              <a:noAutofit/>
            </a:bodyPr>
            <a:lstStyle/>
            <a:p>
              <a:pPr algn="just" defTabSz="522000">
                <a:lnSpc>
                  <a:spcPts val="1831"/>
                </a:lnSpc>
              </a:pPr>
              <a:endParaRPr lang="en-US" sz="1030" b="0" u="none" strike="noStrike">
                <a:solidFill>
                  <a:srgbClr val="000000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85" name="Freeform 7"/>
          <p:cNvSpPr/>
          <p:nvPr/>
        </p:nvSpPr>
        <p:spPr>
          <a:xfrm>
            <a:off x="452520" y="381240"/>
            <a:ext cx="707040" cy="678600"/>
          </a:xfrm>
          <a:custGeom>
            <a:avLst/>
            <a:gdLst>
              <a:gd name="textAreaLeft" fmla="*/ 0 w 707040"/>
              <a:gd name="textAreaRight" fmla="*/ 707400 w 707040"/>
              <a:gd name="textAreaTop" fmla="*/ 0 h 678600"/>
              <a:gd name="textAreaBottom" fmla="*/ 678960 h 678600"/>
            </a:gdLst>
            <a:ahLst/>
            <a:cxnLst/>
            <a:rect l="textAreaLeft" t="textAreaTop" r="textAreaRight" b="textAreaBottom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just" defTabSz="522000">
              <a:lnSpc>
                <a:spcPct val="100000"/>
              </a:lnSpc>
            </a:pPr>
            <a:endParaRPr lang="fr-MA" sz="103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6" name="TextBox 9"/>
          <p:cNvSpPr/>
          <p:nvPr/>
        </p:nvSpPr>
        <p:spPr>
          <a:xfrm>
            <a:off x="3617640" y="2003040"/>
            <a:ext cx="4123080" cy="811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522000">
              <a:lnSpc>
                <a:spcPts val="3195"/>
              </a:lnSpc>
            </a:pPr>
            <a:r>
              <a:rPr lang="fr-FR" sz="3190" b="1" u="none" strike="noStrike">
                <a:solidFill>
                  <a:srgbClr val="106585"/>
                </a:solidFill>
                <a:uFillTx/>
                <a:latin typeface="Dosis"/>
                <a:ea typeface="Arial"/>
              </a:rPr>
              <a:t>Objectifs de l’activité </a:t>
            </a:r>
            <a:endParaRPr lang="en-US" sz="319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Freeform 17"/>
          <p:cNvSpPr/>
          <p:nvPr/>
        </p:nvSpPr>
        <p:spPr>
          <a:xfrm rot="10800000" flipH="1">
            <a:off x="1050840" y="2889000"/>
            <a:ext cx="8949960" cy="2514600"/>
          </a:xfrm>
          <a:custGeom>
            <a:avLst/>
            <a:gdLst>
              <a:gd name="textAreaLeft" fmla="*/ -360 w 8949960"/>
              <a:gd name="textAreaRight" fmla="*/ 8949960 w 8949960"/>
              <a:gd name="textAreaTop" fmla="*/ 0 h 2514600"/>
              <a:gd name="textAreaBottom" fmla="*/ 2514960 h 251460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8" name="Freeform 17"/>
          <p:cNvSpPr/>
          <p:nvPr/>
        </p:nvSpPr>
        <p:spPr>
          <a:xfrm>
            <a:off x="1229400" y="2956680"/>
            <a:ext cx="537480" cy="2409480"/>
          </a:xfrm>
          <a:custGeom>
            <a:avLst/>
            <a:gdLst>
              <a:gd name="textAreaLeft" fmla="*/ 0 w 537480"/>
              <a:gd name="textAreaRight" fmla="*/ 537840 w 537480"/>
              <a:gd name="textAreaTop" fmla="*/ 0 h 2409480"/>
              <a:gd name="textAreaBottom" fmla="*/ 2409840 h 2409480"/>
            </a:gdLst>
            <a:ahLst/>
            <a:cxnLst/>
            <a:rect l="textAreaLeft" t="textAreaTop" r="textAreaRight" b="textAreaBottom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690" b="0" u="none" strike="noStrike">
              <a:solidFill>
                <a:srgbClr val="000000"/>
              </a:solidFill>
              <a:uFillTx/>
              <a:latin typeface="Dosis"/>
              <a:ea typeface="Arial"/>
            </a:endParaRPr>
          </a:p>
        </p:txBody>
      </p:sp>
      <p:sp>
        <p:nvSpPr>
          <p:cNvPr id="189" name="TextBox 10"/>
          <p:cNvSpPr/>
          <p:nvPr/>
        </p:nvSpPr>
        <p:spPr>
          <a:xfrm>
            <a:off x="2098800" y="3602160"/>
            <a:ext cx="6779520" cy="324360"/>
          </a:xfrm>
          <a:prstGeom prst="roundRect">
            <a:avLst>
              <a:gd name="adj" fmla="val 16667"/>
            </a:avLst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522000">
              <a:lnSpc>
                <a:spcPts val="2302"/>
              </a:lnSpc>
              <a:spcAft>
                <a:spcPts val="456"/>
              </a:spcAft>
            </a:pPr>
            <a:r>
              <a:rPr lang="fr-FR" sz="2280" b="0" u="none" strike="noStrike">
                <a:solidFill>
                  <a:srgbClr val="000000"/>
                </a:solidFill>
                <a:uFillTx/>
                <a:latin typeface="Dosis"/>
                <a:ea typeface="Arial"/>
              </a:rPr>
              <a:t>Chanter la chanson : « </a:t>
            </a: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À l’école</a:t>
            </a:r>
            <a:r>
              <a:rPr lang="fr-FR" sz="6000" b="0" u="none" strike="noStrike">
                <a:solidFill>
                  <a:srgbClr val="FF0000"/>
                </a:solidFill>
                <a:uFillTx/>
                <a:latin typeface="Arial"/>
                <a:ea typeface="Arial"/>
              </a:rPr>
              <a:t> </a:t>
            </a:r>
            <a:r>
              <a:rPr lang="fr-FR" sz="2280" b="1" u="none" strike="noStrike">
                <a:solidFill>
                  <a:schemeClr val="accent5">
                    <a:lumMod val="50000"/>
                  </a:schemeClr>
                </a:solidFill>
                <a:uFillTx/>
                <a:latin typeface="Dosis"/>
                <a:ea typeface="Arial"/>
              </a:rPr>
              <a:t>» </a:t>
            </a:r>
            <a:endParaRPr lang="en-US" sz="2280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90" name="Image 12"/>
          <p:cNvPicPr/>
          <p:nvPr/>
        </p:nvPicPr>
        <p:blipFill>
          <a:blip r:embed="rId8"/>
          <a:stretch/>
        </p:blipFill>
        <p:spPr>
          <a:xfrm>
            <a:off x="1560960" y="3534120"/>
            <a:ext cx="383400" cy="417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1" name="ZoneTexte 9"/>
          <p:cNvSpPr/>
          <p:nvPr/>
        </p:nvSpPr>
        <p:spPr>
          <a:xfrm>
            <a:off x="5903640" y="290880"/>
            <a:ext cx="475236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829" b="0" i="1" u="none" strike="noStrike">
                <a:solidFill>
                  <a:schemeClr val="lt1">
                    <a:lumMod val="50000"/>
                  </a:schemeClr>
                </a:solidFill>
                <a:uFillTx/>
                <a:latin typeface="Arial"/>
                <a:ea typeface="Arial"/>
              </a:rPr>
              <a:t>Pour l’enseignant – À ne pas lire aux élèves.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roupe 5"/>
          <p:cNvGrpSpPr/>
          <p:nvPr/>
        </p:nvGrpSpPr>
        <p:grpSpPr>
          <a:xfrm>
            <a:off x="-57960" y="8280"/>
            <a:ext cx="10555200" cy="7866000"/>
            <a:chOff x="-57960" y="8280"/>
            <a:chExt cx="10555200" cy="7866000"/>
          </a:xfrm>
        </p:grpSpPr>
        <p:sp>
          <p:nvSpPr>
            <p:cNvPr id="193" name="Rectangle 6"/>
            <p:cNvSpPr/>
            <p:nvPr/>
          </p:nvSpPr>
          <p:spPr>
            <a:xfrm>
              <a:off x="-57960" y="8280"/>
              <a:ext cx="10555200" cy="7866000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4" name="Rectangle : coins arrondis 7"/>
            <p:cNvSpPr/>
            <p:nvPr/>
          </p:nvSpPr>
          <p:spPr>
            <a:xfrm>
              <a:off x="176400" y="607680"/>
              <a:ext cx="10085760" cy="700452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195" name="Rectangle : coins arrondis 8"/>
            <p:cNvSpPr/>
            <p:nvPr/>
          </p:nvSpPr>
          <p:spPr>
            <a:xfrm>
              <a:off x="176400" y="245520"/>
              <a:ext cx="10085760" cy="94032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70B1B6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196" name="Freeform 8"/>
          <p:cNvSpPr/>
          <p:nvPr/>
        </p:nvSpPr>
        <p:spPr>
          <a:xfrm rot="10800000" flipH="1">
            <a:off x="522360" y="59652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</a:endParaRPr>
          </a:p>
        </p:txBody>
      </p:sp>
      <p:sp>
        <p:nvSpPr>
          <p:cNvPr id="197" name="ZoneTexte 9"/>
          <p:cNvSpPr/>
          <p:nvPr/>
        </p:nvSpPr>
        <p:spPr>
          <a:xfrm>
            <a:off x="920520" y="511560"/>
            <a:ext cx="9291600" cy="36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</a:rPr>
              <a:t>Bonjour les enfants. Nous allons commencer une nouvelle séance de français. Soyez attentifs !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8" name="AutoShape 2"/>
          <p:cNvSpPr/>
          <p:nvPr/>
        </p:nvSpPr>
        <p:spPr>
          <a:xfrm>
            <a:off x="5103720" y="3844080"/>
            <a:ext cx="231480" cy="23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9480" tIns="34920" rIns="69480" bIns="34920" numCol="1" spcCol="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FR" sz="1370" b="0" u="none" strike="noStrike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99" name="Image 2"/>
          <p:cNvPicPr/>
          <p:nvPr/>
        </p:nvPicPr>
        <p:blipFill>
          <a:blip r:embed="rId4"/>
          <a:stretch/>
        </p:blipFill>
        <p:spPr>
          <a:xfrm>
            <a:off x="2328840" y="2096640"/>
            <a:ext cx="5781240" cy="4747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roupe 5"/>
          <p:cNvGrpSpPr/>
          <p:nvPr/>
        </p:nvGrpSpPr>
        <p:grpSpPr>
          <a:xfrm>
            <a:off x="0" y="37440"/>
            <a:ext cx="10438920" cy="7829280"/>
            <a:chOff x="0" y="37440"/>
            <a:chExt cx="10438920" cy="7829280"/>
          </a:xfrm>
        </p:grpSpPr>
        <p:sp>
          <p:nvSpPr>
            <p:cNvPr id="201" name="Rectangle 6"/>
            <p:cNvSpPr/>
            <p:nvPr/>
          </p:nvSpPr>
          <p:spPr>
            <a:xfrm>
              <a:off x="0" y="37440"/>
              <a:ext cx="10438920" cy="7829280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2" name="Rectangle : coins arrondis 7"/>
            <p:cNvSpPr/>
            <p:nvPr/>
          </p:nvSpPr>
          <p:spPr>
            <a:xfrm>
              <a:off x="231840" y="633960"/>
              <a:ext cx="9975240" cy="6971400"/>
            </a:xfrm>
            <a:prstGeom prst="roundRect">
              <a:avLst>
                <a:gd name="adj" fmla="val 22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MA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  <p:sp>
          <p:nvSpPr>
            <p:cNvPr id="203" name="Rectangle : coins arrondis 8"/>
            <p:cNvSpPr/>
            <p:nvPr/>
          </p:nvSpPr>
          <p:spPr>
            <a:xfrm>
              <a:off x="231840" y="273600"/>
              <a:ext cx="9975240" cy="936000"/>
            </a:xfrm>
            <a:prstGeom prst="roundRect">
              <a:avLst>
                <a:gd name="adj" fmla="val 14434"/>
              </a:avLst>
            </a:prstGeom>
            <a:solidFill>
              <a:schemeClr val="bg1">
                <a:lumMod val="95000"/>
              </a:schemeClr>
            </a:solidFill>
            <a:ln w="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522000">
                <a:lnSpc>
                  <a:spcPct val="100000"/>
                </a:lnSpc>
              </a:pPr>
              <a:endParaRPr lang="fr-FR" sz="1030" b="0" u="none" strike="noStrike">
                <a:solidFill>
                  <a:srgbClr val="FFFFFF"/>
                </a:solidFill>
                <a:uFillTx/>
                <a:latin typeface="Dosis"/>
                <a:ea typeface="Arial"/>
              </a:endParaRPr>
            </a:p>
          </p:txBody>
        </p:sp>
      </p:grpSp>
      <p:sp>
        <p:nvSpPr>
          <p:cNvPr id="204" name="Freeform 8"/>
          <p:cNvSpPr/>
          <p:nvPr/>
        </p:nvSpPr>
        <p:spPr>
          <a:xfrm rot="10800000" flipH="1">
            <a:off x="522360" y="585000"/>
            <a:ext cx="347760" cy="242280"/>
          </a:xfrm>
          <a:custGeom>
            <a:avLst/>
            <a:gdLst>
              <a:gd name="textAreaLeft" fmla="*/ 360 w 347760"/>
              <a:gd name="textAreaRight" fmla="*/ 348480 w 347760"/>
              <a:gd name="textAreaTop" fmla="*/ 0 h 242280"/>
              <a:gd name="textAreaBottom" fmla="*/ 242640 h 242280"/>
            </a:gdLst>
            <a:ahLst/>
            <a:cxnLst/>
            <a:rect l="textAreaLeft" t="textAreaTop" r="textAreaRight" b="textAreaBottom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695880">
              <a:lnSpc>
                <a:spcPct val="100000"/>
              </a:lnSpc>
            </a:pPr>
            <a:endParaRPr lang="fr-MA" sz="1030" b="1" u="none" strike="noStrike">
              <a:solidFill>
                <a:srgbClr val="808080"/>
              </a:solidFill>
              <a:uFillTx/>
              <a:latin typeface="Dosis"/>
              <a:ea typeface="Arial"/>
            </a:endParaRPr>
          </a:p>
        </p:txBody>
      </p:sp>
      <p:sp>
        <p:nvSpPr>
          <p:cNvPr id="205" name="ZoneTexte 9"/>
          <p:cNvSpPr/>
          <p:nvPr/>
        </p:nvSpPr>
        <p:spPr>
          <a:xfrm>
            <a:off x="870120" y="422280"/>
            <a:ext cx="8989200" cy="37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endParaRPr lang="fr-FR" sz="1829" b="0" u="none" strike="noStrike">
              <a:solidFill>
                <a:srgbClr val="A6A6A6"/>
              </a:solidFill>
              <a:uFillTx/>
              <a:latin typeface="Calibri"/>
              <a:ea typeface="Arial"/>
            </a:endParaRPr>
          </a:p>
        </p:txBody>
      </p:sp>
      <p:sp>
        <p:nvSpPr>
          <p:cNvPr id="206" name="ZoneTexte 13"/>
          <p:cNvSpPr/>
          <p:nvPr/>
        </p:nvSpPr>
        <p:spPr>
          <a:xfrm>
            <a:off x="986040" y="426600"/>
            <a:ext cx="8989200" cy="67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695880">
              <a:lnSpc>
                <a:spcPct val="100000"/>
              </a:lnSpc>
              <a:spcAft>
                <a:spcPts val="456"/>
              </a:spcAft>
            </a:pP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Pour commencer, nous allons écouter une nouvelle chanson : « </a:t>
            </a:r>
            <a:r>
              <a:rPr lang="fr-FR" sz="2000" b="1" u="none" strike="noStrike">
                <a:solidFill>
                  <a:srgbClr val="FF0000"/>
                </a:solidFill>
                <a:uFillTx/>
                <a:latin typeface="MicrosoftUighur-Bold"/>
                <a:ea typeface="Arial"/>
              </a:rPr>
              <a:t>À l’école</a:t>
            </a:r>
            <a:r>
              <a:rPr lang="fr-FR" sz="1829" b="1" u="none" strike="noStrike">
                <a:solidFill>
                  <a:srgbClr val="A6A6A6"/>
                </a:solidFill>
                <a:uFillTx/>
                <a:latin typeface="Calibri"/>
                <a:ea typeface="Arial"/>
              </a:rPr>
              <a:t> ». Après, on va chanter ensemble.  </a:t>
            </a:r>
            <a:endParaRPr lang="en-US" sz="1829" b="0" u="none" strike="noStrik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07" name="Image 1"/>
          <p:cNvPicPr/>
          <p:nvPr/>
        </p:nvPicPr>
        <p:blipFill>
          <a:blip r:embed="rId4"/>
          <a:stretch/>
        </p:blipFill>
        <p:spPr>
          <a:xfrm>
            <a:off x="2716200" y="2066760"/>
            <a:ext cx="5006520" cy="41061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989</Words>
  <PresentationFormat>Personnalisé</PresentationFormat>
  <Paragraphs>95</Paragraphs>
  <Slides>30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30</vt:i4>
      </vt:variant>
    </vt:vector>
  </HeadingPairs>
  <TitlesOfParts>
    <vt:vector size="52" baseType="lpstr">
      <vt:lpstr>Arial</vt:lpstr>
      <vt:lpstr>Calibri</vt:lpstr>
      <vt:lpstr>Cambria</vt:lpstr>
      <vt:lpstr>Carelia</vt:lpstr>
      <vt:lpstr>Dosis</vt:lpstr>
      <vt:lpstr>KG Primary Penmanship 2</vt:lpstr>
      <vt:lpstr>MicrosoftUighur</vt:lpstr>
      <vt:lpstr>MicrosoftUighur-Bold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description/>
  <dcterms:modified xsi:type="dcterms:W3CDTF">2025-06-30T19:50:03Z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r8>3</vt:r8>
  </property>
  <property fmtid="{D5CDD505-2E9C-101B-9397-08002B2CF9AE}" pid="3" name="Notes">
    <vt:r8>10</vt:r8>
  </property>
  <property fmtid="{D5CDD505-2E9C-101B-9397-08002B2CF9AE}" pid="4" name="PresentationFormat">
    <vt:lpwstr>Personnalisé</vt:lpwstr>
  </property>
  <property fmtid="{D5CDD505-2E9C-101B-9397-08002B2CF9AE}" pid="5" name="Slides">
    <vt:r8>30</vt:r8>
  </property>
</Properties>
</file>