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42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</p:sldIdLst>
  <p:sldSz cx="10439400" cy="7920038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0" Type="http://schemas.openxmlformats.org/officeDocument/2006/relationships/slide" Target="slides/slide9.xml"/><Relationship Id="rId41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C99F50A-7747-4862-BA1F-9DDB7358B19A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‹N°›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067175" cy="308610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77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E46A7A3-0777-4E41-991C-3720BAC5589F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365C06B-2FE3-49CA-AF34-8F0ECEA86439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95DCCBEC-6E35-41FB-92A8-CF9AB639EE52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2AAF3A52-43AA-4000-91C8-C8C57AA84D32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754385E-99E5-4FF1-9F3C-FA179202BA7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3D39235-6499-42C5-869F-D720BF96DEAB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3C729210-B7CD-483B-A5DE-03CE18B36D6D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F983407A-2CB9-40EB-9397-00BCA3741F71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F78B3ADC-DDB4-4FCA-B960-94F314611160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A964EF03-556C-4D68-A8C6-C16F2F4CAC44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421F9D70-85AB-4DF8-867D-77563F9CFDD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5FDB764-68CC-42F4-899B-1228B87EA392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D86EF38-7EC2-4295-A07C-5366138B5848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4E506D4-30BF-4397-A6D4-3D79DBF95F1E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9A37227-2F75-498F-98D6-AD56DFF6A7E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11A041E-17BB-42C3-8536-ED2B4EA77C96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B206F73-4CF4-4A36-83CB-DFCD4113211E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7921AC5-330C-4341-90B5-B6A4E92446A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081089E-F034-43EC-AF56-D28EBD56D36E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>
              <a:buNone/>
            </a:pPr>
            <a:r>
              <a:rPr lang="en-US" sz="228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9D0CCB7-F8D3-4DE5-B3A6-8F49DD035067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19378D-9E70-4C0B-BC8A-9ECBD31BABD6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dt" idx="22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ftr" idx="23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49" name="PlaceHolder 8"/>
          <p:cNvSpPr>
            <a:spLocks noGrp="1"/>
          </p:cNvSpPr>
          <p:nvPr>
            <p:ph type="sldNum" idx="24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BEC8DB4-2CC4-479D-A97B-A1C7F9D54823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dt" idx="25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6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sldNum" idx="27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DB32B2A-4077-4459-B932-88E595FF0162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89;p13"/>
          <p:cNvSpPr/>
          <p:nvPr/>
        </p:nvSpPr>
        <p:spPr>
          <a:xfrm>
            <a:off x="58680" y="596448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74" name="Google Shape;90;p13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9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TaRL </a:t>
            </a:r>
            <a:r>
              <a:rPr lang="en-US" sz="60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Français</a:t>
            </a:r>
            <a:endParaRPr lang="en-US" sz="6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Google Shape;91;p13"/>
          <p:cNvSpPr/>
          <p:nvPr/>
        </p:nvSpPr>
        <p:spPr>
          <a:xfrm>
            <a:off x="8335440" y="572004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76" name="Google Shape;92;p13"/>
          <p:cNvGrpSpPr/>
          <p:nvPr/>
        </p:nvGrpSpPr>
        <p:grpSpPr>
          <a:xfrm>
            <a:off x="2812680" y="4747320"/>
            <a:ext cx="4813920" cy="635760"/>
            <a:chOff x="2812680" y="4747320"/>
            <a:chExt cx="4813920" cy="635760"/>
          </a:xfrm>
        </p:grpSpPr>
        <p:sp>
          <p:nvSpPr>
            <p:cNvPr id="77" name="Google Shape;93;p13"/>
            <p:cNvSpPr/>
            <p:nvPr/>
          </p:nvSpPr>
          <p:spPr>
            <a:xfrm>
              <a:off x="3944160" y="4747320"/>
              <a:ext cx="2435400" cy="618840"/>
            </a:xfrm>
            <a:prstGeom prst="roundRect">
              <a:avLst>
                <a:gd name="adj" fmla="val 32324"/>
              </a:avLst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78" name="Google Shape;94;p13"/>
            <p:cNvSpPr/>
            <p:nvPr/>
          </p:nvSpPr>
          <p:spPr>
            <a:xfrm>
              <a:off x="2812680" y="4790880"/>
              <a:ext cx="4813920" cy="59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39000"/>
                </a:lnSpc>
                <a:tabLst>
                  <a:tab pos="0" algn="l"/>
                </a:tabLst>
              </a:pPr>
              <a:r>
                <a:rPr lang="en-US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Séance 6</a:t>
              </a:r>
              <a:endParaRPr lang="en-US" sz="279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79" name="Google Shape;96;p13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80" name="Google Shape;97;p13"/>
            <p:cNvSpPr/>
            <p:nvPr/>
          </p:nvSpPr>
          <p:spPr>
            <a:xfrm>
              <a:off x="8409600" y="2343600"/>
              <a:ext cx="1440720" cy="1504800"/>
            </a:xfrm>
            <a:custGeom>
              <a:avLst/>
              <a:gdLst>
                <a:gd name="textAreaLeft" fmla="*/ 0 w 1440720"/>
                <a:gd name="textAreaRight" fmla="*/ 1441080 w 1440720"/>
                <a:gd name="textAreaTop" fmla="*/ 0 h 1504800"/>
                <a:gd name="textAreaBottom" fmla="*/ 1505160 h 1504800"/>
              </a:gdLst>
              <a:ahLst/>
              <a:cxnLst/>
              <a:rect l="textAreaLeft" t="textAreaTop" r="textAreaRight" b="textAreaBottom"/>
              <a:pathLst>
                <a:path w="1446572" h="1650653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81" name="Google Shape;98;p13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55000"/>
                </a:lnSpc>
                <a:tabLst>
                  <a:tab pos="0" algn="l"/>
                </a:tabLst>
              </a:pPr>
              <a:r>
                <a:rPr lang="en-US" sz="228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Niveau                </a:t>
              </a:r>
              <a:r>
                <a:rPr lang="en-US" sz="251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             </a:t>
              </a:r>
              <a:endParaRPr lang="en-US" sz="251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2" name="Google Shape;99;p13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1</a:t>
              </a:r>
              <a:r>
                <a:rPr lang="en-US" sz="2058" b="1" u="none" strike="noStrike" baseline="30000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ère</a:t>
              </a: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 AP</a:t>
              </a:r>
              <a:endParaRPr lang="en-US" sz="206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pic>
        <p:nvPicPr>
          <p:cNvPr id="84" name="Google Shape;101;p13" descr="الصفحة الرئيسية"/>
          <p:cNvPicPr/>
          <p:nvPr/>
        </p:nvPicPr>
        <p:blipFill>
          <a:blip r:embed="rId6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2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13" name="ZoneTexte 13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Première écoute : Les élèves écoutent. Pendant la diffusion, l’enseignant réalise des gestes expressifs en lien avec le contenu de la chanson.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4" name="Image 10"/>
          <p:cNvPicPr/>
          <p:nvPr/>
        </p:nvPicPr>
        <p:blipFill>
          <a:blip r:embed="rId4"/>
          <a:stretch/>
        </p:blipFill>
        <p:spPr>
          <a:xfrm>
            <a:off x="2680920" y="2304360"/>
            <a:ext cx="4906440" cy="384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Image 214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0480" y="1176120"/>
            <a:ext cx="487080" cy="487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44" fill="hold"/>
                                        <p:tgtEl>
                                          <p:spTgt spid="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9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20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21" name="ZoneTexte 13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Deuxième écoute : les élèves chantent et font des gestes expressifs. Cliquez pour diffuser l’audio.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2" name="Image 4"/>
          <p:cNvPicPr/>
          <p:nvPr/>
        </p:nvPicPr>
        <p:blipFill>
          <a:blip r:embed="rId4"/>
          <a:stretch/>
        </p:blipFill>
        <p:spPr>
          <a:xfrm>
            <a:off x="2595960" y="2275200"/>
            <a:ext cx="4906440" cy="384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Image 22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0480" y="1176120"/>
            <a:ext cx="487080" cy="487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44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63;p24"/>
          <p:cNvSpPr/>
          <p:nvPr/>
        </p:nvSpPr>
        <p:spPr>
          <a:xfrm>
            <a:off x="0" y="568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5" name="Google Shape;264;p24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66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Vocabulaire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Google Shape;266;p24"/>
          <p:cNvSpPr/>
          <p:nvPr/>
        </p:nvSpPr>
        <p:spPr>
          <a:xfrm>
            <a:off x="3094560" y="3894120"/>
            <a:ext cx="5112000" cy="42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Révision du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7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8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29" name="Google Shape;124;p14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230" name="Google Shape;125;p14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31" name="Google Shape;126;p14"/>
            <p:cNvPicPr/>
            <p:nvPr/>
          </p:nvPicPr>
          <p:blipFill>
            <a:blip r:embed="rId5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2" name="Google Shape;127;p14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34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5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6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37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38" name="ZoneTexte 9"/>
          <p:cNvSpPr/>
          <p:nvPr/>
        </p:nvSpPr>
        <p:spPr>
          <a:xfrm>
            <a:off x="928080" y="534960"/>
            <a:ext cx="8989200" cy="97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montre un garçon et dit " (prénom du garçon) est un garçon, c'est un garçon,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un garçon, garçon,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9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0" name="Image 13"/>
          <p:cNvPicPr/>
          <p:nvPr/>
        </p:nvPicPr>
        <p:blipFill>
          <a:blip r:embed="rId4"/>
          <a:stretch/>
        </p:blipFill>
        <p:spPr>
          <a:xfrm>
            <a:off x="2657520" y="3122280"/>
            <a:ext cx="4892040" cy="318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Bulle narrative : ronde 14"/>
          <p:cNvSpPr/>
          <p:nvPr/>
        </p:nvSpPr>
        <p:spPr>
          <a:xfrm>
            <a:off x="5335560" y="1824120"/>
            <a:ext cx="398484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Mohammed est un garçon, c'est un garçon,</a:t>
            </a:r>
            <a:r>
              <a:rPr lang="fr-FR" sz="1800" b="0" u="none" strike="noStrike">
                <a:solidFill>
                  <a:schemeClr val="lt1"/>
                </a:solidFill>
                <a:uFillTx/>
                <a:latin typeface="MicrosoftUighur"/>
                <a:ea typeface="Arial"/>
              </a:rPr>
              <a:t> </a:t>
            </a:r>
            <a:r>
              <a:rPr lang="fr-FR" sz="18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un garçon, garçon,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3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4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5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4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47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demande aux filles de répéter en choeur en pointant un garçon " garçon".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9" name="Image 11"/>
          <p:cNvPicPr/>
          <p:nvPr/>
        </p:nvPicPr>
        <p:blipFill>
          <a:blip r:embed="rId4"/>
          <a:stretch/>
        </p:blipFill>
        <p:spPr>
          <a:xfrm>
            <a:off x="1284840" y="1864080"/>
            <a:ext cx="5515560" cy="514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Bulle narrative : ronde 12"/>
          <p:cNvSpPr/>
          <p:nvPr/>
        </p:nvSpPr>
        <p:spPr>
          <a:xfrm>
            <a:off x="5901840" y="1514160"/>
            <a:ext cx="2260800" cy="12542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garçon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5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4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5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56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fait répéter par tous les garçons "garçon" en se pointant du doigt.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258" name="Bulle narrative : ronde 12"/>
          <p:cNvSpPr/>
          <p:nvPr/>
        </p:nvSpPr>
        <p:spPr>
          <a:xfrm>
            <a:off x="5901840" y="1514160"/>
            <a:ext cx="2260800" cy="12542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garçon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59" name="Image 3"/>
          <p:cNvPicPr/>
          <p:nvPr/>
        </p:nvPicPr>
        <p:blipFill>
          <a:blip r:embed="rId4"/>
          <a:stretch/>
        </p:blipFill>
        <p:spPr>
          <a:xfrm>
            <a:off x="1789920" y="2958480"/>
            <a:ext cx="5572440" cy="3267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61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2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3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64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65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montre une élève et dit : "(prénom de la fille) est une fille, c'est une fille."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6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67" name="Image 3"/>
          <p:cNvPicPr/>
          <p:nvPr/>
        </p:nvPicPr>
        <p:blipFill>
          <a:blip r:embed="rId4"/>
          <a:stretch/>
        </p:blipFill>
        <p:spPr>
          <a:xfrm>
            <a:off x="1789560" y="3186720"/>
            <a:ext cx="5882040" cy="347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Bulle narrative : ronde 11"/>
          <p:cNvSpPr/>
          <p:nvPr/>
        </p:nvSpPr>
        <p:spPr>
          <a:xfrm>
            <a:off x="5687280" y="1944000"/>
            <a:ext cx="3541680" cy="18824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223852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AYA est une fille, c'est une fille.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2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73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74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demande aux filles de répéter en choeur en pointant une fille " fille".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5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76" name="Image 3"/>
          <p:cNvPicPr/>
          <p:nvPr/>
        </p:nvPicPr>
        <p:blipFill>
          <a:blip r:embed="rId4"/>
          <a:stretch/>
        </p:blipFill>
        <p:spPr>
          <a:xfrm>
            <a:off x="3266640" y="3202560"/>
            <a:ext cx="3905280" cy="151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Bulle narrative : ronde 10"/>
          <p:cNvSpPr/>
          <p:nvPr/>
        </p:nvSpPr>
        <p:spPr>
          <a:xfrm>
            <a:off x="4205160" y="2220120"/>
            <a:ext cx="2260800" cy="12542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fille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82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83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L'enseignant fait répéter par tous les filles « fille" en se pointant du doigt.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4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85" name="Image 10"/>
          <p:cNvPicPr/>
          <p:nvPr/>
        </p:nvPicPr>
        <p:blipFill>
          <a:blip r:embed="rId4"/>
          <a:stretch/>
        </p:blipFill>
        <p:spPr>
          <a:xfrm>
            <a:off x="1904040" y="2871360"/>
            <a:ext cx="6258600" cy="3562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Bulle narrative : ronde 11"/>
          <p:cNvSpPr/>
          <p:nvPr/>
        </p:nvSpPr>
        <p:spPr>
          <a:xfrm>
            <a:off x="6534000" y="2187720"/>
            <a:ext cx="2260800" cy="12542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fille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88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9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90" name="Rectangle : coins arrondis 8"/>
            <p:cNvSpPr/>
            <p:nvPr/>
          </p:nvSpPr>
          <p:spPr>
            <a:xfrm>
              <a:off x="231840" y="273600"/>
              <a:ext cx="9975240" cy="147708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91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92" name="ZoneTexte 13"/>
          <p:cNvSpPr/>
          <p:nvPr/>
        </p:nvSpPr>
        <p:spPr>
          <a:xfrm>
            <a:off x="348120" y="304920"/>
            <a:ext cx="98589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« Échange entre élèves ».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travail en binômes. L'enseignant fait passer une fille et un garçon et leur demande de se présenter mutuellement " Bonjour, je m'appelle............, je suis une fille." "bonjour, je m'appelle.............., je suis un garçon 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Les autres binômes se présentent mutuellement. l'enseignant circule pour apporter de l'aide et s'assurer que tous les élèves participent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3" name="Image 4"/>
          <p:cNvPicPr/>
          <p:nvPr/>
        </p:nvPicPr>
        <p:blipFill>
          <a:blip r:embed="rId2"/>
          <a:stretch/>
        </p:blipFill>
        <p:spPr>
          <a:xfrm>
            <a:off x="2595960" y="3655800"/>
            <a:ext cx="4906440" cy="384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4" name="Bulle narrative : ronde 1"/>
          <p:cNvSpPr/>
          <p:nvPr/>
        </p:nvSpPr>
        <p:spPr>
          <a:xfrm rot="21108600">
            <a:off x="2003760" y="1897200"/>
            <a:ext cx="2831760" cy="18860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Bonjour,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je m'appelle AYA, je suis une fille.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5" name="Bulle narrative : ronde 3"/>
          <p:cNvSpPr/>
          <p:nvPr/>
        </p:nvSpPr>
        <p:spPr>
          <a:xfrm rot="21108600">
            <a:off x="6382440" y="1669320"/>
            <a:ext cx="2983320" cy="188604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bonjour,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 je m'appelle Mohammed,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je suis un garçon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2"/>
          <p:cNvSpPr/>
          <p:nvPr/>
        </p:nvSpPr>
        <p:spPr>
          <a:xfrm>
            <a:off x="0" y="4536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86" name="Group 3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87" name="Freeform 4"/>
            <p:cNvSpPr/>
            <p:nvPr/>
          </p:nvSpPr>
          <p:spPr>
            <a:xfrm>
              <a:off x="422280" y="718920"/>
              <a:ext cx="9594360" cy="6616800"/>
            </a:xfrm>
            <a:custGeom>
              <a:avLst/>
              <a:gdLst>
                <a:gd name="textAreaLeft" fmla="*/ 0 w 9594360"/>
                <a:gd name="textAreaRight" fmla="*/ 9594720 w 9594360"/>
                <a:gd name="textAreaTop" fmla="*/ 0 h 6616800"/>
                <a:gd name="textAreaBottom" fmla="*/ 6617160 h 661680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88" name="TextBox 5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89" name="Freeform 7"/>
          <p:cNvSpPr/>
          <p:nvPr/>
        </p:nvSpPr>
        <p:spPr>
          <a:xfrm>
            <a:off x="695880" y="30528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90" name="TextBox 9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3197"/>
              </a:lnSpc>
            </a:pPr>
            <a:r>
              <a:rPr lang="fr-FR" sz="274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 Recommandations générales pour les enseignants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Box 10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2302"/>
              </a:lnSpc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1.  Se préparer </a:t>
            </a:r>
            <a:r>
              <a:rPr lang="en-US" sz="1829" b="0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:  </a:t>
            </a:r>
            <a:r>
              <a:rPr lang="en-US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lire le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support avant la séance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pour s’en imprégner et visualiser les enchaînements</a:t>
            </a:r>
            <a:r>
              <a:rPr lang="fr-FR" sz="1600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Box 10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0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</a:t>
            </a: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2.  Maintenir un rythme soutenu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imposer une cadence élevée à la classe, sans temps morts. Il doit veiller à couvrir le contenu de la leçon,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en vérifiant la compréhension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avant de passer à l’étape suivante</a:t>
            </a:r>
            <a:r>
              <a:rPr lang="en-US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3.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Questionner et corriger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faire participer le maximum d’élèves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pendant la séance, surtout les plus faibles. Chaque réponse erronée doit être corrigée pour éviter l’installation durable de lacunes.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10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723240" indent="-723240" algn="just">
              <a:lnSpc>
                <a:spcPct val="100000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4.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Suivre les étapes du support sans le lire passivement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ne doit pas faire de lecture passive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Il se tient debout, circule et occupe la salle. Il explique de manière vivante et expressive, donne des exemples, fait participer les élèves et corrige les réponses.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5.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Expliquer les consignes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 veille à ce que tous les élèves comprennent les consignes des activités en leur demandant de les reformuler ou en les réexpliquant dans leur langue maternelle.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ZoneTexte 1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97" name="Google Shape;295;p27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Chanson de l’alphabet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8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99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00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01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02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03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05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06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07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08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09" name="ZoneTexte 9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chemeClr val="lt1">
                    <a:lumMod val="65000"/>
                  </a:schemeClr>
                </a:solidFill>
                <a:uFillTx/>
                <a:latin typeface="Arial"/>
                <a:ea typeface="Arial"/>
              </a:rPr>
              <a:t>On va écouter la chanson de l’alphabet. Après, on va chanter ensemble. Ecoutez bien.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0" name="Image 1"/>
          <p:cNvPicPr/>
          <p:nvPr/>
        </p:nvPicPr>
        <p:blipFill>
          <a:blip r:embed="rId4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2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3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4" name="Google Shape;305;p2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1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5" name="Image 31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0" y="1127880"/>
            <a:ext cx="9815040" cy="566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3" fill="hold"/>
                                        <p:tgtEl>
                                          <p:spTgt spid="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315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315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315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7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8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9" name="Google Shape;305;p28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2: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chantent l’alphabet en mettant le doigt sur chaque lettre.(s’arrêter à G)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0" name="Image 3"/>
          <p:cNvPicPr/>
          <p:nvPr/>
        </p:nvPicPr>
        <p:blipFill>
          <a:blip r:embed="rId2"/>
          <a:stretch/>
        </p:blipFill>
        <p:spPr>
          <a:xfrm>
            <a:off x="2811960" y="1803960"/>
            <a:ext cx="3596400" cy="4594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294;p27"/>
          <p:cNvSpPr/>
          <p:nvPr/>
        </p:nvSpPr>
        <p:spPr>
          <a:xfrm>
            <a:off x="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22" name="Google Shape;295;p27"/>
          <p:cNvSpPr/>
          <p:nvPr/>
        </p:nvSpPr>
        <p:spPr>
          <a:xfrm>
            <a:off x="766800" y="2350440"/>
            <a:ext cx="8905320" cy="100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fr-FR" sz="36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Révision des lettres</a:t>
            </a:r>
            <a:endParaRPr lang="en-US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3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24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25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26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27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28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329" name="Google Shape;295;p27"/>
          <p:cNvSpPr/>
          <p:nvPr/>
        </p:nvSpPr>
        <p:spPr>
          <a:xfrm>
            <a:off x="766800" y="3414600"/>
            <a:ext cx="8905320" cy="134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ABCDEF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31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32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33" name="Google Shape;305;p28"/>
          <p:cNvSpPr/>
          <p:nvPr/>
        </p:nvSpPr>
        <p:spPr>
          <a:xfrm>
            <a:off x="209880" y="302400"/>
            <a:ext cx="10019160" cy="167292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1. Lecture de ABCDEF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des lettres au hasard sur le livret )page 74( et désigne des élèves pour les lire individuellement.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Tous les élèves doivent participer. Il convient d’éviter « l’effet répétition » en changeant l’ordre des lettres pour chaque élève interrogé. Après la lecture des lettres par les élèves, l’enseignant rappelle les mots référents )exemple : « A comme dans Ananas »).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34" name="Image 2"/>
          <p:cNvPicPr/>
          <p:nvPr/>
        </p:nvPicPr>
        <p:blipFill>
          <a:blip r:embed="rId2"/>
          <a:stretch/>
        </p:blipFill>
        <p:spPr>
          <a:xfrm>
            <a:off x="2652480" y="2066040"/>
            <a:ext cx="5134320" cy="4880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6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7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8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39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0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1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2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3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4" name="ZoneTexte 19"/>
          <p:cNvSpPr/>
          <p:nvPr/>
        </p:nvSpPr>
        <p:spPr>
          <a:xfrm>
            <a:off x="462600" y="496800"/>
            <a:ext cx="8774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2. Lecture de ABCDEF en binômes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demande aux élèves de jouer avec leur voisin. Un élève met le doigt sur une lettre )page 74( et l’autre élève doit nommer la lettre.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5" name="Rectangle 1"/>
          <p:cNvSpPr/>
          <p:nvPr/>
        </p:nvSpPr>
        <p:spPr>
          <a:xfrm>
            <a:off x="692640" y="282384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6" name="Image 4"/>
          <p:cNvPicPr/>
          <p:nvPr/>
        </p:nvPicPr>
        <p:blipFill>
          <a:blip r:embed="rId4"/>
          <a:stretch/>
        </p:blipFill>
        <p:spPr>
          <a:xfrm>
            <a:off x="2652480" y="2066040"/>
            <a:ext cx="5134320" cy="4880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8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9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0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51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2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3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4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5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6" name="ZoneTexte 19"/>
          <p:cNvSpPr/>
          <p:nvPr/>
        </p:nvSpPr>
        <p:spPr>
          <a:xfrm>
            <a:off x="519120" y="471240"/>
            <a:ext cx="9324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3. Ecriture des lettres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demande aux élèves d’écrire les lettres sur le livret )page 73(.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Il circule entre les rangs pour corriger les élèves et leur rappeler les gestes d’écriture.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7" name="Image 3"/>
          <p:cNvPicPr/>
          <p:nvPr/>
        </p:nvPicPr>
        <p:blipFill>
          <a:blip r:embed="rId4"/>
          <a:stretch/>
        </p:blipFill>
        <p:spPr>
          <a:xfrm>
            <a:off x="2111040" y="1537920"/>
            <a:ext cx="6185880" cy="5910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59" name="Google Shape;295;p27"/>
          <p:cNvSpPr/>
          <p:nvPr/>
        </p:nvSpPr>
        <p:spPr>
          <a:xfrm>
            <a:off x="766800" y="2350440"/>
            <a:ext cx="8905320" cy="12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32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Jeu du panier des lettres</a:t>
            </a: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0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61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62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63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64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65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7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8" name="Rectangle : coins arrondis 7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9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0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1" name="Freeform 8"/>
          <p:cNvSpPr/>
          <p:nvPr/>
        </p:nvSpPr>
        <p:spPr>
          <a:xfrm>
            <a:off x="568440" y="5918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72" name="ZoneTexte 6"/>
          <p:cNvSpPr/>
          <p:nvPr/>
        </p:nvSpPr>
        <p:spPr>
          <a:xfrm>
            <a:off x="937800" y="49500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On va jouer un jeu qui s’appelle «</a:t>
            </a: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Jeu du panier des lettres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».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3" name="Image 9"/>
          <p:cNvPicPr/>
          <p:nvPr/>
        </p:nvPicPr>
        <p:blipFill>
          <a:blip r:embed="rId4"/>
          <a:stretch/>
        </p:blipFill>
        <p:spPr>
          <a:xfrm>
            <a:off x="1683720" y="2280240"/>
            <a:ext cx="6688800" cy="35838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74" name="Connecteur droit avec flèche 3"/>
          <p:cNvCxnSpPr/>
          <p:nvPr/>
        </p:nvCxnSpPr>
        <p:spPr>
          <a:xfrm flipH="1">
            <a:off x="5847480" y="1975320"/>
            <a:ext cx="2156400" cy="1242360"/>
          </a:xfrm>
          <a:prstGeom prst="straightConnector1">
            <a:avLst/>
          </a:prstGeom>
          <a:ln>
            <a:solidFill>
              <a:srgbClr val="F79646"/>
            </a:solidFill>
            <a:round/>
            <a:tailEnd type="triangle" w="med" len="med"/>
          </a:ln>
        </p:spPr>
      </p:cxnSp>
      <p:sp>
        <p:nvSpPr>
          <p:cNvPr id="375" name="Rectangle 4"/>
          <p:cNvSpPr/>
          <p:nvPr/>
        </p:nvSpPr>
        <p:spPr>
          <a:xfrm>
            <a:off x="7890840" y="1377360"/>
            <a:ext cx="2155680" cy="823680"/>
          </a:xfrm>
          <a:prstGeom prst="rect">
            <a:avLst/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Mettre les 6 lettres dans le panier</a:t>
            </a:r>
            <a:r>
              <a:rPr lang="fr-FR" sz="1600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e 11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98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grpSp>
          <p:nvGrpSpPr>
            <p:cNvPr id="99" name="Groupe 9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00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01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  <p:sp>
              <p:nvSpPr>
                <p:cNvPr id="102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</p:grpSp>
          <p:sp>
            <p:nvSpPr>
              <p:cNvPr id="103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  <a:ea typeface="Arial"/>
                </a:endParaRPr>
              </a:p>
            </p:txBody>
          </p:sp>
        </p:grpSp>
      </p:grpSp>
      <p:sp>
        <p:nvSpPr>
          <p:cNvPr id="104" name="TextBox 9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695880">
              <a:lnSpc>
                <a:spcPts val="3195"/>
              </a:lnSpc>
            </a:pPr>
            <a:r>
              <a:rPr lang="fr-FR" sz="319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Objectifs de la séance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ZoneTexte 10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95880">
              <a:lnSpc>
                <a:spcPct val="100000"/>
              </a:lnSpc>
              <a:spcAft>
                <a:spcPts val="686"/>
              </a:spcAft>
            </a:pP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À la fin de la séance, </a:t>
            </a:r>
            <a:r>
              <a:rPr lang="fr-FR" sz="228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au moins 80% des élèves </a:t>
            </a: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doivent être capables de :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6" name="Groupe 7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07" name="Freeform 17"/>
            <p:cNvSpPr/>
            <p:nvPr/>
          </p:nvSpPr>
          <p:spPr>
            <a:xfrm>
              <a:off x="1403280" y="3333240"/>
              <a:ext cx="7832880" cy="2135880"/>
            </a:xfrm>
            <a:custGeom>
              <a:avLst/>
              <a:gdLst>
                <a:gd name="textAreaLeft" fmla="*/ 0 w 7832880"/>
                <a:gd name="textAreaRight" fmla="*/ 7833240 w 7832880"/>
                <a:gd name="textAreaTop" fmla="*/ 0 h 2135880"/>
                <a:gd name="textAreaBottom" fmla="*/ 2136240 h 213588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08" name="ZoneTexte 32"/>
            <p:cNvSpPr/>
            <p:nvPr/>
          </p:nvSpPr>
          <p:spPr>
            <a:xfrm>
              <a:off x="2201760" y="4479840"/>
              <a:ext cx="635292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1" u="none" strike="noStrike">
                  <a:solidFill>
                    <a:srgbClr val="000000"/>
                  </a:solidFill>
                  <a:uFillTx/>
                  <a:latin typeface="MicrosoftUighur"/>
                  <a:ea typeface="Arial"/>
                </a:rPr>
                <a:t>Réviser les lettres ABCDEF.</a:t>
              </a:r>
              <a:endParaRPr lang="en-US" sz="20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9" name="Freeform 17"/>
            <p:cNvSpPr/>
            <p:nvPr/>
          </p:nvSpPr>
          <p:spPr>
            <a:xfrm>
              <a:off x="1506240" y="3402000"/>
              <a:ext cx="708120" cy="2066760"/>
            </a:xfrm>
            <a:custGeom>
              <a:avLst/>
              <a:gdLst>
                <a:gd name="textAreaLeft" fmla="*/ 0 w 708120"/>
                <a:gd name="textAreaRight" fmla="*/ 708480 w 708120"/>
                <a:gd name="textAreaTop" fmla="*/ 0 h 2066760"/>
                <a:gd name="textAreaBottom" fmla="*/ 2067120 h 206676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pic>
          <p:nvPicPr>
            <p:cNvPr id="110" name="Image 38"/>
            <p:cNvPicPr/>
            <p:nvPr/>
          </p:nvPicPr>
          <p:blipFill>
            <a:blip r:embed="rId8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11" name="ZoneTexte 12"/>
          <p:cNvSpPr/>
          <p:nvPr/>
        </p:nvSpPr>
        <p:spPr>
          <a:xfrm>
            <a:off x="2173680" y="3530160"/>
            <a:ext cx="71960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000" b="1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Réviser et consolider le vocabulaire étudié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ZoneTexte 14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3" name="Image 15"/>
          <p:cNvPicPr/>
          <p:nvPr/>
        </p:nvPicPr>
        <p:blipFill>
          <a:blip r:embed="rId8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roupe 3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377" name="Rectangle 9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8" name="Rectangle : coins arrondis 11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9" name="Rectangle : coins arrondis 12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80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381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  <a:ea typeface="Arial"/>
            </a:endParaRPr>
          </a:p>
        </p:txBody>
      </p:sp>
      <p:pic>
        <p:nvPicPr>
          <p:cNvPr id="382" name="Image 10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ZoneTexte 2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La séance d’aujourd’hui est terminée. À demain !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06;p1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15" name="Google Shape;107;p14"/>
            <p:cNvSpPr/>
            <p:nvPr/>
          </p:nvSpPr>
          <p:spPr>
            <a:xfrm>
              <a:off x="15840" y="-447120"/>
              <a:ext cx="10438920" cy="825480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8254800"/>
                <a:gd name="textAreaBottom" fmla="*/ 8255160 h 825480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grpSp>
          <p:nvGrpSpPr>
            <p:cNvPr id="116" name="Google Shape;108;p1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17" name="Google Shape;109;p1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avLst/>
                <a:gdLst>
                  <a:gd name="textAreaLeft" fmla="*/ 0 w 9134280"/>
                  <a:gd name="textAreaRight" fmla="*/ 9134640 w 9134280"/>
                  <a:gd name="textAreaTop" fmla="*/ 0 h 6324120"/>
                  <a:gd name="textAreaBottom" fmla="*/ 6324480 h 6324120"/>
                </a:gdLst>
                <a:ahLst/>
                <a:cxnLst/>
                <a:rect l="textAreaLeft" t="textAreaTop" r="textAreaRight" b="textAreaBottom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t">
                <a:noAutofit/>
              </a:bodyPr>
              <a:lstStyle/>
              <a:p>
                <a:pPr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  <p:sp>
            <p:nvSpPr>
              <p:cNvPr id="118" name="Google Shape;110;p1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8800" tIns="28800" rIns="28800" bIns="28800" anchor="ctr">
                <a:noAutofit/>
              </a:bodyPr>
              <a:lstStyle/>
              <a:p>
                <a:pPr algn="ctr">
                  <a:lnSpc>
                    <a:spcPct val="277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</p:grpSp>
        <p:sp>
          <p:nvSpPr>
            <p:cNvPr id="119" name="Google Shape;111;p14"/>
            <p:cNvSpPr/>
            <p:nvPr/>
          </p:nvSpPr>
          <p:spPr>
            <a:xfrm>
              <a:off x="711720" y="185400"/>
              <a:ext cx="707040" cy="678600"/>
            </a:xfrm>
            <a:custGeom>
              <a:avLst/>
              <a:gdLst>
                <a:gd name="textAreaLeft" fmla="*/ 0 w 707040"/>
                <a:gd name="textAreaRight" fmla="*/ 707400 w 707040"/>
                <a:gd name="textAreaTop" fmla="*/ 0 h 678600"/>
                <a:gd name="textAreaBottom" fmla="*/ 678960 h 678600"/>
              </a:gdLst>
              <a:ahLst/>
              <a:cxnLst/>
              <a:rect l="textAreaLeft" t="textAreaTop" r="textAreaRight" b="textAreaBottom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</p:grpSp>
      <p:sp>
        <p:nvSpPr>
          <p:cNvPr id="120" name="Google Shape;112;p1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14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Plan de la séance 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Google Shape;113;p1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Révision du Vocabulaire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Google Shape;115;p1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du panier des lettres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Google Shape;116;p1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1. 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Chanson action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4" name="Google Shape;117;p1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125" name="Google Shape;118;p1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26" name="Google Shape;119;p14"/>
            <p:cNvPicPr/>
            <p:nvPr/>
          </p:nvPicPr>
          <p:blipFill>
            <a:blip r:embed="rId4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" name="Google Shape;120;p1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28" name="Google Shape;121;p14"/>
          <p:cNvSpPr/>
          <p:nvPr/>
        </p:nvSpPr>
        <p:spPr>
          <a:xfrm>
            <a:off x="972360" y="2759400"/>
            <a:ext cx="848160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À l’école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Google Shape;122;p1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Google Shape;123;p1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2.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1" name="Google Shape;124;p1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132" name="Google Shape;125;p1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3" name="Google Shape;126;p14"/>
            <p:cNvPicPr/>
            <p:nvPr/>
          </p:nvPicPr>
          <p:blipFill>
            <a:blip r:embed="rId4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4" name="Google Shape;127;p1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35" name="Google Shape;128;p14"/>
          <p:cNvSpPr/>
          <p:nvPr/>
        </p:nvSpPr>
        <p:spPr>
          <a:xfrm>
            <a:off x="745920" y="482112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4. </a:t>
            </a:r>
            <a:r>
              <a:rPr lang="fr-FR" sz="2000" b="1" u="none" strike="noStrike">
                <a:solidFill>
                  <a:schemeClr val="accent1">
                    <a:lumMod val="75000"/>
                  </a:schemeClr>
                </a:solidFill>
                <a:uFillTx/>
                <a:latin typeface="MicrosoftUighur-Bold"/>
                <a:ea typeface="Arial"/>
              </a:rPr>
              <a:t>Révision des lettres ABCDEF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Google Shape;129;p1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3.  Chanson de l’alphabet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7" name="Google Shape;130;p1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138" name="Google Shape;131;p1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9" name="Google Shape;132;p14"/>
            <p:cNvPicPr/>
            <p:nvPr/>
          </p:nvPicPr>
          <p:blipFill>
            <a:blip r:embed="rId4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Google Shape;133;p1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141" name="Google Shape;134;p14"/>
          <p:cNvGrpSpPr/>
          <p:nvPr/>
        </p:nvGrpSpPr>
        <p:grpSpPr>
          <a:xfrm>
            <a:off x="4762440" y="4818960"/>
            <a:ext cx="1225440" cy="293040"/>
            <a:chOff x="4762440" y="4818960"/>
            <a:chExt cx="1225440" cy="293040"/>
          </a:xfrm>
        </p:grpSpPr>
        <p:sp>
          <p:nvSpPr>
            <p:cNvPr id="142" name="Google Shape;135;p14"/>
            <p:cNvSpPr/>
            <p:nvPr/>
          </p:nvSpPr>
          <p:spPr>
            <a:xfrm>
              <a:off x="4903920" y="490500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3" name="Google Shape;136;p14"/>
            <p:cNvPicPr/>
            <p:nvPr/>
          </p:nvPicPr>
          <p:blipFill>
            <a:blip r:embed="rId4"/>
            <a:stretch/>
          </p:blipFill>
          <p:spPr>
            <a:xfrm>
              <a:off x="4762440" y="481896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" name="Google Shape;137;p14"/>
            <p:cNvSpPr/>
            <p:nvPr/>
          </p:nvSpPr>
          <p:spPr>
            <a:xfrm>
              <a:off x="4987800" y="487908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5" name="Google Shape;128;p1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5. Jeu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ZoneTexte 2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7" name="Google Shape;117;p1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148" name="Google Shape;118;p1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9" name="Google Shape;119;p14"/>
            <p:cNvPicPr/>
            <p:nvPr/>
          </p:nvPicPr>
          <p:blipFill>
            <a:blip r:embed="rId4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20;p1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e 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52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grpSp>
          <p:nvGrpSpPr>
            <p:cNvPr id="153" name="Groupe 10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54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55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  <p:sp>
              <p:nvSpPr>
                <p:cNvPr id="156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</p:grpSp>
          <p:sp>
            <p:nvSpPr>
              <p:cNvPr id="157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</a:endParaRPr>
              </a:p>
            </p:txBody>
          </p:sp>
        </p:grpSp>
      </p:grpSp>
      <p:sp>
        <p:nvSpPr>
          <p:cNvPr id="158" name="TextBox 9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didactique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9" name="Image 7"/>
          <p:cNvPicPr/>
          <p:nvPr/>
        </p:nvPicPr>
        <p:blipFill>
          <a:blip r:embed="rId5"/>
          <a:srcRect t="976" r="53526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9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technique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1" name="Image 2"/>
          <p:cNvPicPr/>
          <p:nvPr/>
        </p:nvPicPr>
        <p:blipFill>
          <a:blip r:embed="rId6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 : coins arrondis 4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3" name="ZoneTexte 3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Ordinateur avec Microsoft Office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4" name="Rectangle : coins arrondis 6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5" name="ZoneTexte 1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Pointeur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6" name="Image 16"/>
          <p:cNvPicPr/>
          <p:nvPr/>
        </p:nvPicPr>
        <p:blipFill>
          <a:blip r:embed="rId7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Rectangle : coins arrondis 17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8" name="ZoneTexte 18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Projection ajustée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9" name="Image 23"/>
          <p:cNvPicPr/>
          <p:nvPr/>
        </p:nvPicPr>
        <p:blipFill>
          <a:blip r:embed="rId8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Image 22"/>
          <p:cNvPicPr/>
          <p:nvPr/>
        </p:nvPicPr>
        <p:blipFill>
          <a:blip r:embed="rId9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Rectangle 19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chemeClr val="lt1"/>
              </a:solidFill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263;p24"/>
          <p:cNvSpPr/>
          <p:nvPr/>
        </p:nvSpPr>
        <p:spPr>
          <a:xfrm>
            <a:off x="-14400" y="-226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3" name="Google Shape;264;p24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</a:pPr>
            <a:r>
              <a:rPr lang="fr-FR" sz="660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Calibri"/>
              </a:rPr>
              <a:t>Chanson-action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84000"/>
              </a:lnSpc>
              <a:tabLst>
                <a:tab pos="0" algn="l"/>
              </a:tabLst>
            </a:pP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Google Shape;266;p24"/>
          <p:cNvSpPr/>
          <p:nvPr/>
        </p:nvSpPr>
        <p:spPr>
          <a:xfrm>
            <a:off x="3235320" y="3616920"/>
            <a:ext cx="3968280" cy="59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À l’école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6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177" name="Google Shape;117;p14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178" name="Google Shape;118;p14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79" name="Google Shape;119;p14"/>
            <p:cNvPicPr/>
            <p:nvPr/>
          </p:nvPicPr>
          <p:blipFill>
            <a:blip r:embed="rId5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Google Shape;120;p14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32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3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182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183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84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85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6" name="TextBox 9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319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Objectifs de l’activité 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7" name="Freeform 17"/>
          <p:cNvSpPr/>
          <p:nvPr/>
        </p:nvSpPr>
        <p:spPr>
          <a:xfrm rot="10800000" flipH="1">
            <a:off x="1050840" y="2889000"/>
            <a:ext cx="8949960" cy="2514600"/>
          </a:xfrm>
          <a:custGeom>
            <a:avLst/>
            <a:gdLst>
              <a:gd name="textAreaLeft" fmla="*/ -360 w 8949960"/>
              <a:gd name="textAreaRight" fmla="*/ 8949960 w 8949960"/>
              <a:gd name="textAreaTop" fmla="*/ 0 h 2514600"/>
              <a:gd name="textAreaBottom" fmla="*/ 2514960 h 251460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8" name="Freeform 17"/>
          <p:cNvSpPr/>
          <p:nvPr/>
        </p:nvSpPr>
        <p:spPr>
          <a:xfrm>
            <a:off x="1229400" y="2956680"/>
            <a:ext cx="537480" cy="2409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09480"/>
              <a:gd name="textAreaBottom" fmla="*/ 2409840 h 24094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9" name="TextBox 10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Chanter la chanson : « </a:t>
            </a: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À l’école</a:t>
            </a:r>
            <a:r>
              <a:rPr lang="fr-FR" sz="6000" b="0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 </a:t>
            </a:r>
            <a:r>
              <a:rPr lang="fr-FR" sz="228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Arial"/>
              </a:rPr>
              <a:t>»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0" name="Image 12"/>
          <p:cNvPicPr/>
          <p:nvPr/>
        </p:nvPicPr>
        <p:blipFill>
          <a:blip r:embed="rId8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ZoneTexte 9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e 5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193" name="Rectangle 6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4" name="Rectangle : coins arrondis 7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5" name="Rectangle : coins arrondis 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9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</a:endParaRPr>
          </a:p>
        </p:txBody>
      </p:sp>
      <p:sp>
        <p:nvSpPr>
          <p:cNvPr id="197" name="ZoneTexte 9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Bonjour les enfants. Nous allons commencer une nouvelle séance de français. Soyez attentifs !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99" name="Image 2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1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2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3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04" name="Freeform 8"/>
          <p:cNvSpPr/>
          <p:nvPr/>
        </p:nvSpPr>
        <p:spPr>
          <a:xfrm rot="10800000" flipH="1">
            <a:off x="522360" y="58500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205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06" name="ZoneTexte 13"/>
          <p:cNvSpPr/>
          <p:nvPr/>
        </p:nvSpPr>
        <p:spPr>
          <a:xfrm>
            <a:off x="986040" y="426600"/>
            <a:ext cx="8989200" cy="6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Pour commencer, nous allons écouter une nouvelle chanson : « </a:t>
            </a: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À l’école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 ». Après, on va chanter ensemble.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7" name="Image 1"/>
          <p:cNvPicPr/>
          <p:nvPr/>
        </p:nvPicPr>
        <p:blipFill>
          <a:blip r:embed="rId4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989</Words>
  <PresentationFormat>Personnalisé</PresentationFormat>
  <Paragraphs>95</Paragraphs>
  <Slides>30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30</vt:i4>
      </vt:variant>
    </vt:vector>
  </HeadingPairs>
  <TitlesOfParts>
    <vt:vector size="52" baseType="lpstr">
      <vt:lpstr>Arial</vt:lpstr>
      <vt:lpstr>Calibri</vt:lpstr>
      <vt:lpstr>Cambria</vt:lpstr>
      <vt:lpstr>Carelia</vt:lpstr>
      <vt:lpstr>Dosis</vt:lpstr>
      <vt:lpstr>KG Primary Penmanship 2</vt:lpstr>
      <vt:lpstr>MicrosoftUighur</vt:lpstr>
      <vt:lpstr>MicrosoftUighur-Bold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description/>
  <dcterms:modified xsi:type="dcterms:W3CDTF">2025-06-30T19:50:03Z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</vt:r8>
  </property>
  <property fmtid="{D5CDD505-2E9C-101B-9397-08002B2CF9AE}" pid="3" name="Notes">
    <vt:r8>10</vt:r8>
  </property>
  <property fmtid="{D5CDD505-2E9C-101B-9397-08002B2CF9AE}" pid="4" name="PresentationFormat">
    <vt:lpwstr>Personnalisé</vt:lpwstr>
  </property>
  <property fmtid="{D5CDD505-2E9C-101B-9397-08002B2CF9AE}" pid="5" name="Slides">
    <vt:r8>30</vt:r8>
  </property>
</Properties>
</file>