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0"/>
    <p:restoredTop sz="94700"/>
  </p:normalViewPr>
  <p:slideViewPr>
    <p:cSldViewPr snapToGrid="0" snapToObjects="1">
      <p:cViewPr>
        <p:scale>
          <a:sx n="100" d="100"/>
          <a:sy n="100" d="100"/>
        </p:scale>
        <p:origin x="3328" y="2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12" Type="http://schemas.openxmlformats.org/officeDocument/2006/relationships/image" Target="../media/image1.jp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hyperlink" Target="http://DoViewPlanning.Org" TargetMode="Externa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viewplanning.org/method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2640" y="260940"/>
            <a:ext cx="6714200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2400">
                <a:solidFill>
                  <a:srgbClr val="000000"/>
                </a:solidFill>
              </a:defRPr>
            </a:pPr>
            <a:r>
              <a:rPr dirty="0"/>
              <a:t>Customer Journey </a:t>
            </a:r>
            <a:r>
              <a:rPr lang="en-AU" dirty="0"/>
              <a:t>AI </a:t>
            </a:r>
            <a:r>
              <a:rPr dirty="0"/>
              <a:t>Agent Swarm</a:t>
            </a:r>
            <a:r>
              <a:rPr lang="en-AU" dirty="0"/>
              <a:t> Development</a:t>
            </a:r>
          </a:p>
          <a:p>
            <a:pPr algn="ctr">
              <a:defRPr sz="2400">
                <a:solidFill>
                  <a:srgbClr val="000000"/>
                </a:solidFill>
              </a:defRPr>
            </a:pPr>
            <a:r>
              <a:rPr dirty="0"/>
              <a:t> </a:t>
            </a:r>
            <a:r>
              <a:rPr dirty="0"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</a:t>
            </a:r>
            <a:r>
              <a:rPr lang="en-AU" dirty="0"/>
              <a:t> Strategy Diagram</a:t>
            </a:r>
            <a:endParaRPr dirty="0"/>
          </a:p>
        </p:txBody>
      </p:sp>
      <p:sp>
        <p:nvSpPr>
          <p:cNvPr id="3" name="Rectangle 2">
            <a:hlinkClick r:id="rId3" action="ppaction://hlinksldjump"/>
          </p:cNvPr>
          <p:cNvSpPr/>
          <p:nvPr/>
        </p:nvSpPr>
        <p:spPr>
          <a:xfrm>
            <a:off x="3582000" y="1584697"/>
            <a:ext cx="1980000" cy="720000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Final Outcomes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242000" y="2625853"/>
            <a:ext cx="6660000" cy="18288"/>
          </a:xfrm>
          <a:prstGeom prst="rect">
            <a:avLst/>
          </a:prstGeom>
          <a:solidFill>
            <a:srgbClr val="969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1242000" y="2965297"/>
            <a:ext cx="1980000" cy="720000"/>
          </a:xfrm>
          <a:prstGeom prst="rect">
            <a:avLst/>
          </a:prstGeom>
          <a:solidFill>
            <a:srgbClr val="FFFFBA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Customer Acquisition Goals &amp; Segments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3582000" y="2965297"/>
            <a:ext cx="1980000" cy="720000"/>
          </a:xfrm>
          <a:prstGeom prst="rect">
            <a:avLst/>
          </a:prstGeom>
          <a:solidFill>
            <a:srgbClr val="F9D3D4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Entry Points &amp; Channel Experience</a:t>
            </a:r>
          </a:p>
        </p:txBody>
      </p:sp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5922000" y="2965297"/>
            <a:ext cx="1980000" cy="720000"/>
          </a:xfrm>
          <a:prstGeom prst="rect">
            <a:avLst/>
          </a:prstGeom>
          <a:solidFill>
            <a:srgbClr val="9FE1FF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Routing &amp; Triage Agent Swarm</a:t>
            </a:r>
          </a:p>
        </p:txBody>
      </p:sp>
      <p:sp>
        <p:nvSpPr>
          <p:cNvPr id="9" name="Rectangle 8">
            <a:hlinkClick r:id="rId7" action="ppaction://hlinksldjump"/>
          </p:cNvPr>
          <p:cNvSpPr/>
          <p:nvPr/>
        </p:nvSpPr>
        <p:spPr>
          <a:xfrm>
            <a:off x="1242000" y="4117297"/>
            <a:ext cx="1980000" cy="720000"/>
          </a:xfrm>
          <a:prstGeom prst="rect">
            <a:avLst/>
          </a:prstGeom>
          <a:solidFill>
            <a:srgbClr val="BEFFA1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Specialist Support Agents &amp; Knowledge Use</a:t>
            </a:r>
          </a:p>
        </p:txBody>
      </p:sp>
      <p:sp>
        <p:nvSpPr>
          <p:cNvPr id="10" name="Rectangle 9">
            <a:hlinkClick r:id="rId8" action="ppaction://hlinksldjump"/>
          </p:cNvPr>
          <p:cNvSpPr/>
          <p:nvPr/>
        </p:nvSpPr>
        <p:spPr>
          <a:xfrm>
            <a:off x="3582000" y="4117297"/>
            <a:ext cx="1980000" cy="720000"/>
          </a:xfrm>
          <a:prstGeom prst="rect">
            <a:avLst/>
          </a:prstGeom>
          <a:solidFill>
            <a:srgbClr val="D4C9A4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Quality Control, Escalation &amp; Human Oversight</a:t>
            </a:r>
          </a:p>
        </p:txBody>
      </p:sp>
      <p:sp>
        <p:nvSpPr>
          <p:cNvPr id="11" name="Rectangle 10">
            <a:hlinkClick r:id="rId9" action="ppaction://hlinksldjump"/>
          </p:cNvPr>
          <p:cNvSpPr/>
          <p:nvPr/>
        </p:nvSpPr>
        <p:spPr>
          <a:xfrm>
            <a:off x="5922000" y="4117297"/>
            <a:ext cx="1980000" cy="720000"/>
          </a:xfrm>
          <a:prstGeom prst="rect">
            <a:avLst/>
          </a:prstGeom>
          <a:solidFill>
            <a:srgbClr val="B6BCF2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Data, Learning &amp; Optimization Layer</a:t>
            </a:r>
          </a:p>
        </p:txBody>
      </p:sp>
      <p:sp>
        <p:nvSpPr>
          <p:cNvPr id="12" name="Rectangle 11">
            <a:hlinkClick r:id="rId10" action="ppaction://hlinksldjump"/>
          </p:cNvPr>
          <p:cNvSpPr/>
          <p:nvPr/>
        </p:nvSpPr>
        <p:spPr>
          <a:xfrm>
            <a:off x="3582000" y="5269297"/>
            <a:ext cx="1980000" cy="720000"/>
          </a:xfrm>
          <a:prstGeom prst="rect">
            <a:avLst/>
          </a:prstGeom>
          <a:solidFill>
            <a:srgbClr val="FEBE8F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Governance, Risk, Compliance &amp; Ethics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2440" y="6537960"/>
            <a:ext cx="817724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  </a:t>
            </a:r>
            <a:r>
              <a:rPr lang="en-AU" dirty="0"/>
              <a:t>/a048 </a:t>
            </a:r>
            <a:r>
              <a:rPr dirty="0"/>
              <a:t>2025-12-04 20:16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11"/>
              </a:rPr>
              <a:t>DoViewPlanning.Org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06640" y="65916"/>
            <a:ext cx="146304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Proof of concept only</a:t>
            </a:r>
          </a:p>
        </p:txBody>
      </p:sp>
      <p:pic>
        <p:nvPicPr>
          <p:cNvPr id="16" name="Google Shape;369;p12" title="Doview new.jpeg">
            <a:extLst>
              <a:ext uri="{FF2B5EF4-FFF2-40B4-BE49-F238E27FC236}">
                <a16:creationId xmlns:a16="http://schemas.microsoft.com/office/drawing/2014/main" id="{E7CCFAF8-5384-DC84-C07D-291050CC498D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>
                <a:solidFill>
                  <a:srgbClr val="000000"/>
                </a:solidFill>
              </a:defRPr>
            </a:pPr>
            <a:r>
              <a:t>What is a DoView?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463040"/>
            <a:ext cx="7863840" cy="4678204"/>
          </a:xfrm>
          <a:prstGeom prst="rect">
            <a:avLst/>
          </a:prstGeom>
          <a:noFill/>
        </p:spPr>
        <p:txBody>
          <a:bodyPr wrap="square" tIns="0" bIns="0">
            <a:spAutoFit/>
          </a:bodyPr>
          <a:lstStyle/>
          <a:p>
            <a:pPr algn="l">
              <a:defRPr sz="1600">
                <a:solidFill>
                  <a:srgbClr val="000000"/>
                </a:solidFill>
              </a:defRPr>
            </a:pPr>
            <a:r>
              <a:rPr dirty="0"/>
              <a:t>A DoView is a new type of diagram used to clarify the underlying ‘This-Then’ logic behind any issue. For example, in strategy and planning, all planning approaches are based on assumptions such as: if we do THIS, THEN that will happen.</a:t>
            </a:r>
            <a:br>
              <a:rPr dirty="0"/>
            </a:br>
            <a:br>
              <a:rPr dirty="0"/>
            </a:br>
            <a:r>
              <a:rPr dirty="0"/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dirty="0" err="1"/>
              <a:t>DoViews</a:t>
            </a:r>
            <a:r>
              <a:rPr dirty="0"/>
              <a:t> assist with prioritizing outcomes, placing indicators next to the boxes they measure, aligning activities with outcomes, measuring performance, evaluating impact, and guiding improvement efforts.</a:t>
            </a:r>
            <a:r>
              <a:rPr lang="en-AU" dirty="0"/>
              <a:t> To see how to use </a:t>
            </a:r>
            <a:r>
              <a:rPr lang="en-AU" dirty="0" err="1"/>
              <a:t>DoViews</a:t>
            </a:r>
            <a:r>
              <a:rPr lang="en-AU" dirty="0"/>
              <a:t> in DoView Planning go to </a:t>
            </a:r>
            <a:r>
              <a:rPr lang="en-AU" dirty="0">
                <a:hlinkClick r:id="rId3"/>
              </a:rPr>
              <a:t>DoViewPlanning.Org/Method</a:t>
            </a:r>
            <a:r>
              <a:rPr lang="en-AU" dirty="0"/>
              <a:t>.</a:t>
            </a:r>
            <a:br>
              <a:rPr dirty="0"/>
            </a:br>
            <a:br>
              <a:rPr dirty="0"/>
            </a:br>
            <a:r>
              <a:rPr dirty="0" err="1"/>
              <a:t>DoViews</a:t>
            </a:r>
            <a:r>
              <a:rPr dirty="0"/>
              <a:t> can also analyze any document that is being used to think strategically about taking action—it surfaces the implicit ‘This-Then’ claims. For example, a DoView of a scientific paper reveals its logical structure, making it easier to summarize and understand. </a:t>
            </a:r>
            <a:r>
              <a:rPr dirty="0" err="1"/>
              <a:t>DoViewing</a:t>
            </a:r>
            <a:r>
              <a:rPr dirty="0"/>
              <a:t> a document highlights its implications for action.</a:t>
            </a:r>
            <a:br>
              <a:rPr dirty="0"/>
            </a:br>
            <a:br>
              <a:rPr dirty="0"/>
            </a:br>
            <a:r>
              <a:rPr dirty="0"/>
              <a:t>To generate a DoView about anything, visit </a:t>
            </a:r>
            <a:r>
              <a:rPr dirty="0" err="1"/>
              <a:t>DoViewPlanning.Org</a:t>
            </a:r>
            <a:r>
              <a:rPr dirty="0"/>
              <a:t> for the free AI DoView Drawing Prompt. </a:t>
            </a:r>
            <a:r>
              <a:rPr dirty="0" err="1"/>
              <a:t>DoViews</a:t>
            </a:r>
            <a:r>
              <a:rPr dirty="0"/>
              <a:t> are powerful for summarizing any complex content and accelerating understanding prior to taking any type of action in the world.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2025-12-08 22:42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4"/>
              </a:rPr>
              <a:t>DoViewPlanning.Org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DBB0DF-91BC-558C-1BA2-1D903AAF9054}"/>
              </a:ext>
            </a:extLst>
          </p:cNvPr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4"/>
              </a:rPr>
              <a:t>DoViewPlanning.Org</a:t>
            </a:r>
          </a:p>
        </p:txBody>
      </p:sp>
      <p:pic>
        <p:nvPicPr>
          <p:cNvPr id="10" name="Google Shape;369;p12" title="Doview new.jpeg">
            <a:extLst>
              <a:ext uri="{FF2B5EF4-FFF2-40B4-BE49-F238E27FC236}">
                <a16:creationId xmlns:a16="http://schemas.microsoft.com/office/drawing/2014/main" id="{CF742745-0C30-014F-1806-AF99E007AAA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051295-D0DC-9F0C-4F0B-AF1BE0B03707}"/>
              </a:ext>
            </a:extLst>
          </p:cNvPr>
          <p:cNvSpPr txBox="1"/>
          <p:nvPr/>
        </p:nvSpPr>
        <p:spPr>
          <a:xfrm>
            <a:off x="7360920" y="64008"/>
            <a:ext cx="146304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Proof of concept only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2000" b="1">
                <a:solidFill>
                  <a:srgbClr val="000000"/>
                </a:solidFill>
                <a:latin typeface="Calibri"/>
              </a:rPr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868680"/>
            <a:ext cx="82296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60920" y="64008"/>
            <a:ext cx="146304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Proof of concept only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75260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lang="en-AU" sz="1600" b="0" dirty="0">
                <a:solidFill>
                  <a:srgbClr val="000000"/>
                </a:solidFill>
                <a:latin typeface="Calibri"/>
              </a:rPr>
              <a:t>Customer issues resolved quickly with low effort</a:t>
            </a:r>
            <a:endParaRPr sz="1600" b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175260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5800" y="242316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600" b="0" dirty="0">
                <a:solidFill>
                  <a:srgbClr val="000000"/>
                </a:solidFill>
                <a:latin typeface="Calibri"/>
              </a:rPr>
              <a:t>Customer </a:t>
            </a:r>
            <a:r>
              <a:rPr lang="en-AU" sz="1600" dirty="0">
                <a:solidFill>
                  <a:srgbClr val="000000"/>
                </a:solidFill>
                <a:latin typeface="Calibri"/>
              </a:rPr>
              <a:t>satisfaction and trust in support channels increased</a:t>
            </a:r>
            <a:endParaRPr sz="1600" b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" y="242316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85800" y="309372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lang="en-AU" sz="1600" b="0" dirty="0">
                <a:solidFill>
                  <a:srgbClr val="000000"/>
                </a:solidFill>
                <a:latin typeface="Calibri"/>
              </a:rPr>
              <a:t>Stronger customer relationships, retention, and lifetime value</a:t>
            </a:r>
            <a:endParaRPr sz="1600" b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5800" y="309372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5800" y="376428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lang="en-AU" sz="1600" b="0" dirty="0">
                <a:solidFill>
                  <a:srgbClr val="000000"/>
                </a:solidFill>
                <a:latin typeface="Calibri"/>
              </a:rPr>
              <a:t>Lower support cost per contact and higher operationa</a:t>
            </a:r>
            <a:r>
              <a:rPr lang="en-AU" sz="1600" dirty="0">
                <a:solidFill>
                  <a:srgbClr val="000000"/>
                </a:solidFill>
                <a:latin typeface="Calibri"/>
              </a:rPr>
              <a:t>l efficiency</a:t>
            </a:r>
            <a:endParaRPr sz="1600" b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800" y="376428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85800" y="445284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lang="en-AU" sz="1600" dirty="0">
                <a:solidFill>
                  <a:srgbClr val="000000"/>
                </a:solidFill>
                <a:latin typeface="Calibri"/>
              </a:rPr>
              <a:t>AI-supported journeys and agent swarms improve business performance</a:t>
            </a:r>
            <a:endParaRPr sz="1600" b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5800" y="443484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85800" y="5105400"/>
            <a:ext cx="777240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lang="en-AU" sz="1600" b="0" dirty="0">
                <a:solidFill>
                  <a:srgbClr val="000000"/>
                </a:solidFill>
                <a:latin typeface="Calibri"/>
              </a:rPr>
              <a:t>Automated agent and AI risk actively controlled</a:t>
            </a:r>
            <a:endParaRPr sz="1600" b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5800" y="510540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2025-12-04 20:16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Customer Acquisition Goals &amp; Segments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60920" y="64008"/>
            <a:ext cx="146304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Proof of concept only</a:t>
            </a:r>
          </a:p>
        </p:txBody>
      </p:sp>
      <p:sp>
        <p:nvSpPr>
          <p:cNvPr id="5" name="Rectangle 4"/>
          <p:cNvSpPr/>
          <p:nvPr/>
        </p:nvSpPr>
        <p:spPr>
          <a:xfrm>
            <a:off x="372008" y="2434336"/>
            <a:ext cx="998524" cy="713232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Target markets analyzed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72008" y="3348736"/>
            <a:ext cx="998524" cy="713232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Key customer needs and pain points identified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72008" y="4263136"/>
            <a:ext cx="998524" cy="892048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Existing customer journey stages mapped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589989" y="36667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065477" y="2980944"/>
            <a:ext cx="1072007" cy="713232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High-value and high-risk segments distinguished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65477" y="3895344"/>
            <a:ext cx="1072007" cy="713232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Segment attributes and triggers described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356940" y="36667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832428" y="1614424"/>
            <a:ext cx="1072007" cy="713232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Acquisition and retention goals agreed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32428" y="2528824"/>
            <a:ext cx="1072007" cy="1259839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Journey success metrics and KPIs specified (e.g., NPS, CSAT, churn)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32428" y="3989831"/>
            <a:ext cx="1072007" cy="892048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Target cost-to-serve and service levels clarified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32428" y="5083047"/>
            <a:ext cx="1072007" cy="892048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Guardrail metrics for risk and compliance defined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5123891" y="36667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599379" y="2342388"/>
            <a:ext cx="1302512" cy="713232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Segment-specific value propositions refined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599379" y="3256788"/>
            <a:ext cx="1302512" cy="1075943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Desired journey intents (discover, buy, use, renew, expand) articulated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599379" y="4533899"/>
            <a:ext cx="1302512" cy="713232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Preferred channels per segment documented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7121347" y="36667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7596835" y="1887728"/>
            <a:ext cx="998524" cy="892048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Swarm-level optimization objectives derived from goals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596835" y="2980944"/>
            <a:ext cx="998524" cy="1259839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Segment and goal metadata exposed to routing and specialist agents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596835" y="4441951"/>
            <a:ext cx="998524" cy="1259839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Customer journey optimization guided by clear, shared priorities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2025-12-04 20:16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6" name="Google Shape;369;p12" title="Doview new.jpeg">
            <a:extLst>
              <a:ext uri="{FF2B5EF4-FFF2-40B4-BE49-F238E27FC236}">
                <a16:creationId xmlns:a16="http://schemas.microsoft.com/office/drawing/2014/main" id="{96F2B23E-CB4D-E36F-BCD5-D91FEA25D73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Entry Points &amp; Channel Experience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60920" y="64008"/>
            <a:ext cx="146304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Proof of concept only</a:t>
            </a:r>
          </a:p>
        </p:txBody>
      </p:sp>
      <p:sp>
        <p:nvSpPr>
          <p:cNvPr id="5" name="Rectangle 4"/>
          <p:cNvSpPr/>
          <p:nvPr/>
        </p:nvSpPr>
        <p:spPr>
          <a:xfrm>
            <a:off x="779970" y="2845308"/>
            <a:ext cx="1312164" cy="1075943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All customer entry points cataloged (web, app, email, phone, product, partners)</a:t>
            </a:r>
          </a:p>
        </p:txBody>
      </p:sp>
      <p:sp>
        <p:nvSpPr>
          <p:cNvPr id="6" name="Rectangle 5"/>
          <p:cNvSpPr/>
          <p:nvPr/>
        </p:nvSpPr>
        <p:spPr>
          <a:xfrm>
            <a:off x="779970" y="4030979"/>
            <a:ext cx="1312164" cy="713232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Authentication and identification patterns defined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384742" y="36667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933382" y="2203704"/>
            <a:ext cx="1223772" cy="713232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Context fields for each entry point standardized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933382" y="3026664"/>
            <a:ext cx="1223772" cy="713232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Intake questions for triage standardized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33382" y="3849624"/>
            <a:ext cx="1223772" cy="713232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Consent and disclosure wording for AI use agreed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33382" y="4672584"/>
            <a:ext cx="1223772" cy="713232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Initial system prompts for entry agents defined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449762" y="36667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998402" y="1613408"/>
            <a:ext cx="1300607" cy="713232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Handoff rules between channels and agents specified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998402" y="2436368"/>
            <a:ext cx="1300607" cy="713232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Cross-channel state preservation implemented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98402" y="3259328"/>
            <a:ext cx="1300607" cy="892048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Rules for switching from self-service to assisted support defined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98402" y="4261104"/>
            <a:ext cx="1300607" cy="892048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Error and fallback paths for broken journeys designed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998402" y="5262880"/>
            <a:ext cx="1300607" cy="713232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Self-service options and deflection paths clarified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6591617" y="36667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7140257" y="2344420"/>
            <a:ext cx="1223772" cy="713232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Customers welcomed consistently across channels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140257" y="3167380"/>
            <a:ext cx="1223772" cy="892048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Customers informed clearly about AI and human roles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40257" y="4169156"/>
            <a:ext cx="1223772" cy="1075943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Customers’ stated priorities captured and passed into the swarm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2025-12-04 20:16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4" name="Google Shape;369;p12" title="Doview new.jpeg">
            <a:extLst>
              <a:ext uri="{FF2B5EF4-FFF2-40B4-BE49-F238E27FC236}">
                <a16:creationId xmlns:a16="http://schemas.microsoft.com/office/drawing/2014/main" id="{40B37B12-01A0-7569-6A7E-47CA4A4DEC7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Routing &amp; Triage Agent Swarm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60920" y="64008"/>
            <a:ext cx="146304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Proof of concept only</a:t>
            </a:r>
          </a:p>
        </p:txBody>
      </p:sp>
      <p:sp>
        <p:nvSpPr>
          <p:cNvPr id="5" name="Rectangle 4"/>
          <p:cNvSpPr/>
          <p:nvPr/>
        </p:nvSpPr>
        <p:spPr>
          <a:xfrm>
            <a:off x="383057" y="2252980"/>
            <a:ext cx="925372" cy="713232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Customer identity and segment resolved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83057" y="3167380"/>
            <a:ext cx="925372" cy="1075943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Recent interaction and transaction history retrieved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83057" y="4444491"/>
            <a:ext cx="925372" cy="89204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Emotional tone and urgency signals detected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573606" y="36667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094814" y="2255520"/>
            <a:ext cx="925372" cy="89204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Intent taxonomy for customer issues defined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94814" y="3348736"/>
            <a:ext cx="925372" cy="89204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Routing and triage policies written and versioned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94814" y="4441952"/>
            <a:ext cx="925372" cy="89204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Risk-based thresholds for escalation set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285363" y="36667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806571" y="1979676"/>
            <a:ext cx="1072007" cy="1075943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SLAs and priority bands defined (e.g., VIP, at-risk, standard)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06571" y="3256787"/>
            <a:ext cx="1072007" cy="1259839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Real-time queue and capacity status across specialist agents surfaced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06571" y="4717794"/>
            <a:ext cx="1072007" cy="89204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Business-hour vs after-hours routing patterns specified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5143754" y="36667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664962" y="1703832"/>
            <a:ext cx="1072007" cy="1075943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Routing agents classify intent using real-time context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664962" y="2980943"/>
            <a:ext cx="1072007" cy="713232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Cases routed to the most capable agent (AI or human)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664962" y="3895343"/>
            <a:ext cx="1072007" cy="1075943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Low-risk, routine cases directed to automated resolution paths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4962" y="5172454"/>
            <a:ext cx="1072007" cy="713232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Misrouted or stalled cases automatically re-routed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7002145" y="36667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523353" y="2071624"/>
            <a:ext cx="1072007" cy="89204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High-priority and high-risk cases surfaced quickly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523353" y="3164840"/>
            <a:ext cx="1072007" cy="89204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Cases matched to appropriate specialist agents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523353" y="4258056"/>
            <a:ext cx="1072007" cy="1259839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Swarm resources used efficiently against customer priorities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2025-12-04 20:16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7" name="Google Shape;369;p12" title="Doview new.jpeg">
            <a:extLst>
              <a:ext uri="{FF2B5EF4-FFF2-40B4-BE49-F238E27FC236}">
                <a16:creationId xmlns:a16="http://schemas.microsoft.com/office/drawing/2014/main" id="{703BE94E-4A44-0B6C-0359-265FB92B6FF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Specialist Support Agents &amp; Knowledge 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60920" y="64008"/>
            <a:ext cx="146304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Proof of concept only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2084832"/>
            <a:ext cx="995172" cy="1255268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Specialist agent roles defined (billing, technical, onboarding, retention, etc.)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3431540"/>
            <a:ext cx="995172" cy="1075943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Human specialist counterparts and playbooks mapped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4598923"/>
            <a:ext cx="995172" cy="1075943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Escalation partners for each specialist area identified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534668" y="3657600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882140" y="2276348"/>
            <a:ext cx="995172" cy="1075943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Tooling and system integrations for each role configured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82140" y="3443731"/>
            <a:ext cx="995172" cy="1075943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Permissions and data-access scopes for each agent set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82140" y="4611114"/>
            <a:ext cx="995172" cy="708151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Logging requirements for tool use defined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005328" y="3678430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480816" y="1719348"/>
            <a:ext cx="1214628" cy="68146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Canonical knowledge sources and policies curated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80816" y="2519588"/>
            <a:ext cx="1214628" cy="728195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Content tagged for segment, product, and journey stage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80816" y="3382446"/>
            <a:ext cx="1214628" cy="821942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Tool-calling patterns for each specialist agent defined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480816" y="4314952"/>
            <a:ext cx="1214628" cy="821942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Guardrails for allowed and disallowed actions encoded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480816" y="5240624"/>
            <a:ext cx="1214628" cy="821941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Feedback channels for knowledge corrections established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914900" y="3657600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390388" y="2498856"/>
            <a:ext cx="1168294" cy="841244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Specialist AI agents resolve routine cases autonomously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390388" y="3431539"/>
            <a:ext cx="1168294" cy="821942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Complex cases handled by mixed AI–human collaboration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390388" y="4387090"/>
            <a:ext cx="1168294" cy="708151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Cross-specialist handoffs within the swarm coordinated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6845247" y="3665401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387844" y="2606040"/>
            <a:ext cx="1456182" cy="708151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Customer issues resolved accurately for each domain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87844" y="3405631"/>
            <a:ext cx="1456182" cy="576071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Time-to-resolution reduced for common issues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387844" y="4073142"/>
            <a:ext cx="1456182" cy="892048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Specialist interactions aligned with customer and business goals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2025-12-04 20:16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8" name="Google Shape;369;p12" title="Doview new.jpeg">
            <a:extLst>
              <a:ext uri="{FF2B5EF4-FFF2-40B4-BE49-F238E27FC236}">
                <a16:creationId xmlns:a16="http://schemas.microsoft.com/office/drawing/2014/main" id="{6FF91F83-F028-4D39-E474-22C3435E9F1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Quality Control, Escalation &amp; Human Oversight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60920" y="64008"/>
            <a:ext cx="146304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Proof of concept only</a:t>
            </a:r>
          </a:p>
        </p:txBody>
      </p:sp>
      <p:sp>
        <p:nvSpPr>
          <p:cNvPr id="5" name="Rectangle 4"/>
          <p:cNvSpPr/>
          <p:nvPr/>
        </p:nvSpPr>
        <p:spPr>
          <a:xfrm>
            <a:off x="765861" y="2228596"/>
            <a:ext cx="1379347" cy="713232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Quality standards and scoring rubrics for agent behavior agreed</a:t>
            </a:r>
          </a:p>
        </p:txBody>
      </p:sp>
      <p:sp>
        <p:nvSpPr>
          <p:cNvPr id="6" name="Rectangle 5"/>
          <p:cNvSpPr/>
          <p:nvPr/>
        </p:nvSpPr>
        <p:spPr>
          <a:xfrm>
            <a:off x="765861" y="3051556"/>
            <a:ext cx="1379347" cy="89204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Risk categories and impact levels for customer interactions defined</a:t>
            </a:r>
          </a:p>
        </p:txBody>
      </p:sp>
      <p:sp>
        <p:nvSpPr>
          <p:cNvPr id="7" name="Rectangle 6"/>
          <p:cNvSpPr/>
          <p:nvPr/>
        </p:nvSpPr>
        <p:spPr>
          <a:xfrm>
            <a:off x="765861" y="4053332"/>
            <a:ext cx="1379347" cy="713232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Human-in-the-loop checkpoints identified</a:t>
            </a:r>
          </a:p>
        </p:txBody>
      </p:sp>
      <p:sp>
        <p:nvSpPr>
          <p:cNvPr id="8" name="Rectangle 7"/>
          <p:cNvSpPr/>
          <p:nvPr/>
        </p:nvSpPr>
        <p:spPr>
          <a:xfrm>
            <a:off x="765861" y="4876292"/>
            <a:ext cx="1379347" cy="713232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Acceptable error and variance thresholds specified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437816" y="37810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986456" y="1727708"/>
            <a:ext cx="1223772" cy="89204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Real-time monitoring agents deployed across interactions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86456" y="2729484"/>
            <a:ext cx="1223772" cy="89204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Random and targeted interaction samples reviewed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986456" y="3731260"/>
            <a:ext cx="1223772" cy="81838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Quality and compliance scores computed and surfaced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986456" y="4659376"/>
            <a:ext cx="1223772" cy="713232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Drift, bias, and anomalous patterns detected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986456" y="5482336"/>
            <a:ext cx="1223772" cy="713232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Repeat failure patterns and near misses cataloged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502836" y="37810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051476" y="2318004"/>
            <a:ext cx="1312164" cy="713232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High-risk or low-confidence cases escalated to senior humans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51476" y="3140964"/>
            <a:ext cx="1312164" cy="713232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Harmful or policy-violating behaviors corrected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51476" y="3963924"/>
            <a:ext cx="1312164" cy="713232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Knowledge and prompt updates applied based on findings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51476" y="4786884"/>
            <a:ext cx="1312164" cy="713232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Control changes validated and re-monitored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6656248" y="37810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7204888" y="2458720"/>
            <a:ext cx="1146937" cy="713232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Customer harm from automated actions reduced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204888" y="3281680"/>
            <a:ext cx="1146937" cy="892048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System behavior kept within policy and regulatory constraints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204888" y="4283456"/>
            <a:ext cx="1146937" cy="1075943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Human oversight retained over critical customer decisions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2025-12-04 20:16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6" name="Google Shape;369;p12" title="Doview new.jpeg">
            <a:extLst>
              <a:ext uri="{FF2B5EF4-FFF2-40B4-BE49-F238E27FC236}">
                <a16:creationId xmlns:a16="http://schemas.microsoft.com/office/drawing/2014/main" id="{BA3BFDE6-2E5B-8989-3867-3F84D92C79D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Data, Learning &amp; Optimization Layer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60920" y="64008"/>
            <a:ext cx="146304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t>Proof of concept only</a:t>
            </a:r>
          </a:p>
        </p:txBody>
      </p:sp>
      <p:sp>
        <p:nvSpPr>
          <p:cNvPr id="5" name="Rectangle 4"/>
          <p:cNvSpPr/>
          <p:nvPr/>
        </p:nvSpPr>
        <p:spPr>
          <a:xfrm>
            <a:off x="782589" y="2545588"/>
            <a:ext cx="1223772" cy="713232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Interaction transcripts and events logged across channels</a:t>
            </a:r>
          </a:p>
        </p:txBody>
      </p:sp>
      <p:sp>
        <p:nvSpPr>
          <p:cNvPr id="6" name="Rectangle 5"/>
          <p:cNvSpPr/>
          <p:nvPr/>
        </p:nvSpPr>
        <p:spPr>
          <a:xfrm>
            <a:off x="782589" y="3459988"/>
            <a:ext cx="1223772" cy="713232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Routing decisions and outcomes recorded</a:t>
            </a:r>
          </a:p>
        </p:txBody>
      </p:sp>
      <p:sp>
        <p:nvSpPr>
          <p:cNvPr id="7" name="Rectangle 6"/>
          <p:cNvSpPr/>
          <p:nvPr/>
        </p:nvSpPr>
        <p:spPr>
          <a:xfrm>
            <a:off x="782589" y="4374388"/>
            <a:ext cx="1223772" cy="713232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Customer feedback and satisfaction data collected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298969" y="3688588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847609" y="1820164"/>
            <a:ext cx="1146937" cy="713232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Data pipelines for swarm telemetry maintained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47609" y="2734564"/>
            <a:ext cx="1146937" cy="89204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Dashboards and alerts for key journey metrics configured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47609" y="3827780"/>
            <a:ext cx="1146937" cy="89204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Data quality checks and anomaly detection implemented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47609" y="4860864"/>
            <a:ext cx="1146937" cy="713232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Access controls for analytics datasets enforced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287154" y="3688588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835794" y="2392492"/>
            <a:ext cx="1223772" cy="817371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A/B and multivariate tests on prompts, flows, and policies run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35794" y="3411032"/>
            <a:ext cx="1223772" cy="89204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Model and agent performance analyzed by segment and issue type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35794" y="4504248"/>
            <a:ext cx="1223772" cy="713232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Failure cases and outliers reviewed and categorized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6352174" y="3688588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900814" y="1728216"/>
            <a:ext cx="1223772" cy="713232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Swarm routing and policies updated from learning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900814" y="2642616"/>
            <a:ext cx="1223772" cy="89204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Specialist agent capabilities refined and expanded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900814" y="3735832"/>
            <a:ext cx="1223772" cy="1075943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Reporting dashboards surfaced to humans on progress and value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900814" y="5012943"/>
            <a:ext cx="1223772" cy="892048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Customer journey experience continuously optimized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2025-12-04 20:16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4" name="Google Shape;369;p12" title="Doview new.jpeg">
            <a:extLst>
              <a:ext uri="{FF2B5EF4-FFF2-40B4-BE49-F238E27FC236}">
                <a16:creationId xmlns:a16="http://schemas.microsoft.com/office/drawing/2014/main" id="{8E61DF25-A0C9-DAA2-0947-1DFD72F1C99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800" b="1">
                <a:solidFill>
                  <a:srgbClr val="000000"/>
                </a:solidFill>
              </a:rPr>
              <a:t>Governance, Risk, Compliance &amp; Ethics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60920" y="64008"/>
            <a:ext cx="1463040" cy="1234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Proof of concept only</a:t>
            </a:r>
          </a:p>
        </p:txBody>
      </p:sp>
      <p:sp>
        <p:nvSpPr>
          <p:cNvPr id="5" name="Rectangle 4"/>
          <p:cNvSpPr/>
          <p:nvPr/>
        </p:nvSpPr>
        <p:spPr>
          <a:xfrm>
            <a:off x="368655" y="2163572"/>
            <a:ext cx="998524" cy="1075943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Ownership for the agent swarm and journey outcomes assigned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68655" y="3440683"/>
            <a:ext cx="998524" cy="892048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Decision rights and escalation paths documented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68655" y="4533899"/>
            <a:ext cx="998524" cy="10380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 dirty="0">
                <a:solidFill>
                  <a:srgbClr val="000000"/>
                </a:solidFill>
              </a:rPr>
              <a:t>Stakeholder forum for AI customer experience established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586636" y="36667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062124" y="1887728"/>
            <a:ext cx="1302512" cy="892048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AI usage policies for customer interactions approved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62124" y="2980944"/>
            <a:ext cx="1302512" cy="892048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Guidelines for transparency and customer communication defined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62124" y="4074160"/>
            <a:ext cx="1302512" cy="71323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Rules for human override and shutdown specified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62124" y="4988560"/>
            <a:ext cx="1302512" cy="71323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Third-party provider responsibilities clarified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584092" y="36667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059580" y="2344928"/>
            <a:ext cx="998524" cy="892048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Data governance and privacy controls enforced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59580" y="3438144"/>
            <a:ext cx="998524" cy="71323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Retention and deletion rules implemented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059580" y="4352544"/>
            <a:ext cx="998524" cy="892048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Cross-border data transfer constraints respected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5277561" y="36667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753049" y="2163572"/>
            <a:ext cx="998524" cy="1075943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Threat modeling and misuse scenarios for agents documented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53049" y="3440683"/>
            <a:ext cx="998524" cy="892048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Security monitoring for agent actions implemented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53049" y="4533899"/>
            <a:ext cx="998524" cy="892048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0">
                <a:solidFill>
                  <a:srgbClr val="000000"/>
                </a:solidFill>
              </a:rPr>
              <a:t>Regular audits and compliance checks carried out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6971030" y="3666744"/>
            <a:ext cx="256032" cy="256032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446518" y="2252980"/>
            <a:ext cx="1148842" cy="71323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Regulatory and policy obligations met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446518" y="3167380"/>
            <a:ext cx="1148842" cy="1075943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Customer and stakeholder trust in agent-mediated journeys maintained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446518" y="4444491"/>
            <a:ext cx="1148842" cy="892048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100" b="1">
                <a:solidFill>
                  <a:srgbClr val="000000"/>
                </a:solidFill>
              </a:rPr>
              <a:t>System behavior kept aligned with organizational values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2025-12-04 20:16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3"/>
              </a:rPr>
              <a:t>DoViewPlanning.Org</a:t>
            </a:r>
          </a:p>
        </p:txBody>
      </p:sp>
      <p:pic>
        <p:nvPicPr>
          <p:cNvPr id="27" name="Google Shape;369;p12" title="Doview new.jpeg">
            <a:extLst>
              <a:ext uri="{FF2B5EF4-FFF2-40B4-BE49-F238E27FC236}">
                <a16:creationId xmlns:a16="http://schemas.microsoft.com/office/drawing/2014/main" id="{F8487F48-A3BF-0DBB-4CE4-B73C5F07B4C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1657</TotalTime>
  <Words>1563</Words>
  <Application>Microsoft Macintosh PowerPoint</Application>
  <PresentationFormat>On-screen Show (4:3)</PresentationFormat>
  <Paragraphs>174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 Duignan</cp:lastModifiedBy>
  <cp:revision>7</cp:revision>
  <dcterms:created xsi:type="dcterms:W3CDTF">2013-01-27T09:14:16Z</dcterms:created>
  <dcterms:modified xsi:type="dcterms:W3CDTF">2025-12-09T23:24:20Z</dcterms:modified>
  <cp:category/>
</cp:coreProperties>
</file>