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Garamond" pitchFamily="18" charset="0"/>
      <p:regular r:id="rId33"/>
      <p:bold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Full" cryptAlgorithmClass="hash" cryptAlgorithmType="typeAny" cryptAlgorithmSid="4" spinCount="50000" saltData="2C4YC3/bKeVEiAcoH5XLdA" hashData="JmO860KJNfC66ivlyAXyfRhJl0A" cryptProvider="" algIdExt="0" algIdExtSource="" cryptProviderTypeExt="0" cryptProviderTypeExtSource=""/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YiDi2pNyhDi4jTaRVIzqXGRYR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a3d721fcbc56f5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a3d721fcbc56f5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a3d721fcbc56f5d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a3d721fcbc56f5d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0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" name="Google Shape;18;p30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30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" name="Google Shape;20;p30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0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30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7" name="Google Shape;27;p30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39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0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98" name="Google Shape;98;p40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1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4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6" name="Google Shape;106;p4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41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41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2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4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3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43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4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2" name="Google Shape;122;p4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43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43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4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4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44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2" name="Google Shape;132;p4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5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9" name="Google Shape;139;p4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6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6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46" name="Google Shape;146;p46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1" name="Google Shape;41;p32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3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9" name="Google Shape;59;p3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65" name="Google Shape;65;p3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7" name="Google Shape;77;p37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38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9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29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29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9;p29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29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2819400" y="1905000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0E0E0"/>
              </a:buClr>
              <a:buSzPts val="5400"/>
              <a:buFont typeface="Garamond"/>
              <a:buNone/>
            </a:pPr>
            <a:r>
              <a:rPr lang="en-US" b="1">
                <a:solidFill>
                  <a:srgbClr val="E0E0E0"/>
                </a:solidFill>
              </a:rPr>
              <a:t>INDUSTRIES</a:t>
            </a:r>
            <a:endParaRPr b="1">
              <a:solidFill>
                <a:srgbClr val="E0E0E0"/>
              </a:solidFill>
            </a:endParaRPr>
          </a:p>
        </p:txBody>
      </p:sp>
      <p:pic>
        <p:nvPicPr>
          <p:cNvPr id="152" name="Google Shape;152;p1" descr="C:\Program Files (x86)\Microsoft Office\MEDIA\CAGCAT10\j0285360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828800"/>
            <a:ext cx="1474013" cy="181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C:\Users\hp\Downloads\1679233880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57150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>
            <a:spLocks noGrp="1"/>
          </p:cNvSpPr>
          <p:nvPr>
            <p:ph type="body" idx="1"/>
          </p:nvPr>
        </p:nvSpPr>
        <p:spPr>
          <a:xfrm>
            <a:off x="1219200" y="12954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Public sector industries-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Indian iron and Steel company,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Visvesvaraya iron and Steel Limited,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Hindustan Steel Limited,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Hindustan Steel Limited Rourkela,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 Hindustan Steel Limited Durgapur,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Bokaro steel plant, Tata Steel plant, Visakhapatnam steel plant. </a:t>
            </a:r>
            <a:endParaRPr/>
          </a:p>
          <a:p>
            <a:pPr marL="285750" lvl="0" indent="-81279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28600"/>
            <a:ext cx="5867400" cy="6360400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sp>
        <p:nvSpPr>
          <p:cNvPr id="228" name="Google Shape;228;p11"/>
          <p:cNvSpPr/>
          <p:nvPr/>
        </p:nvSpPr>
        <p:spPr>
          <a:xfrm>
            <a:off x="3685735" y="3699803"/>
            <a:ext cx="799779" cy="393895"/>
          </a:xfrm>
          <a:custGeom>
            <a:avLst/>
            <a:gdLst/>
            <a:ahLst/>
            <a:cxnLst/>
            <a:rect l="l" t="t" r="r" b="b"/>
            <a:pathLst>
              <a:path w="799779" h="393895" extrusionOk="0">
                <a:moveTo>
                  <a:pt x="731520" y="98474"/>
                </a:moveTo>
                <a:cubicBezTo>
                  <a:pt x="724486" y="93785"/>
                  <a:pt x="702280" y="91607"/>
                  <a:pt x="689317" y="84406"/>
                </a:cubicBezTo>
                <a:cubicBezTo>
                  <a:pt x="659758" y="67984"/>
                  <a:pt x="636990" y="38828"/>
                  <a:pt x="604911" y="28135"/>
                </a:cubicBezTo>
                <a:cubicBezTo>
                  <a:pt x="531251" y="3583"/>
                  <a:pt x="577388" y="16165"/>
                  <a:pt x="464234" y="0"/>
                </a:cubicBezTo>
                <a:cubicBezTo>
                  <a:pt x="365760" y="4689"/>
                  <a:pt x="267058" y="5881"/>
                  <a:pt x="168813" y="14068"/>
                </a:cubicBezTo>
                <a:cubicBezTo>
                  <a:pt x="107107" y="19210"/>
                  <a:pt x="143285" y="29384"/>
                  <a:pt x="98474" y="56271"/>
                </a:cubicBezTo>
                <a:cubicBezTo>
                  <a:pt x="85759" y="63900"/>
                  <a:pt x="70339" y="65650"/>
                  <a:pt x="56271" y="70339"/>
                </a:cubicBezTo>
                <a:cubicBezTo>
                  <a:pt x="20911" y="176418"/>
                  <a:pt x="68609" y="45663"/>
                  <a:pt x="14068" y="154745"/>
                </a:cubicBezTo>
                <a:cubicBezTo>
                  <a:pt x="7436" y="168008"/>
                  <a:pt x="4689" y="182880"/>
                  <a:pt x="0" y="196948"/>
                </a:cubicBezTo>
                <a:cubicBezTo>
                  <a:pt x="4689" y="229773"/>
                  <a:pt x="1753" y="264636"/>
                  <a:pt x="14068" y="295422"/>
                </a:cubicBezTo>
                <a:cubicBezTo>
                  <a:pt x="31813" y="339783"/>
                  <a:pt x="74026" y="343989"/>
                  <a:pt x="112542" y="351692"/>
                </a:cubicBezTo>
                <a:cubicBezTo>
                  <a:pt x="140512" y="357286"/>
                  <a:pt x="169104" y="359572"/>
                  <a:pt x="196948" y="365760"/>
                </a:cubicBezTo>
                <a:cubicBezTo>
                  <a:pt x="211424" y="368977"/>
                  <a:pt x="224675" y="376611"/>
                  <a:pt x="239151" y="379828"/>
                </a:cubicBezTo>
                <a:cubicBezTo>
                  <a:pt x="266995" y="386016"/>
                  <a:pt x="295422" y="389206"/>
                  <a:pt x="323557" y="393895"/>
                </a:cubicBezTo>
                <a:cubicBezTo>
                  <a:pt x="436099" y="389206"/>
                  <a:pt x="548850" y="388149"/>
                  <a:pt x="661182" y="379828"/>
                </a:cubicBezTo>
                <a:cubicBezTo>
                  <a:pt x="675970" y="378733"/>
                  <a:pt x="690122" y="372392"/>
                  <a:pt x="703385" y="365760"/>
                </a:cubicBezTo>
                <a:cubicBezTo>
                  <a:pt x="718507" y="358199"/>
                  <a:pt x="731520" y="347003"/>
                  <a:pt x="745588" y="337625"/>
                </a:cubicBezTo>
                <a:lnTo>
                  <a:pt x="773723" y="253219"/>
                </a:lnTo>
                <a:lnTo>
                  <a:pt x="787791" y="211015"/>
                </a:lnTo>
                <a:cubicBezTo>
                  <a:pt x="773216" y="123567"/>
                  <a:pt x="799779" y="129606"/>
                  <a:pt x="731520" y="112542"/>
                </a:cubicBezTo>
                <a:cubicBezTo>
                  <a:pt x="726971" y="111405"/>
                  <a:pt x="738554" y="103163"/>
                  <a:pt x="731520" y="98474"/>
                </a:cubicBezTo>
                <a:close/>
              </a:path>
            </a:pathLst>
          </a:custGeom>
          <a:noFill/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5708015" y="4149969"/>
            <a:ext cx="1368820" cy="407963"/>
          </a:xfrm>
          <a:custGeom>
            <a:avLst/>
            <a:gdLst/>
            <a:ahLst/>
            <a:cxnLst/>
            <a:rect l="l" t="t" r="r" b="b"/>
            <a:pathLst>
              <a:path w="1368820" h="407963" extrusionOk="0">
                <a:moveTo>
                  <a:pt x="1002274" y="14068"/>
                </a:moveTo>
                <a:cubicBezTo>
                  <a:pt x="885043" y="9379"/>
                  <a:pt x="627195" y="0"/>
                  <a:pt x="439567" y="0"/>
                </a:cubicBezTo>
                <a:cubicBezTo>
                  <a:pt x="340981" y="0"/>
                  <a:pt x="242128" y="3181"/>
                  <a:pt x="144145" y="14068"/>
                </a:cubicBezTo>
                <a:cubicBezTo>
                  <a:pt x="114669" y="17343"/>
                  <a:pt x="59739" y="42203"/>
                  <a:pt x="59739" y="42203"/>
                </a:cubicBezTo>
                <a:cubicBezTo>
                  <a:pt x="50360" y="51582"/>
                  <a:pt x="38427" y="58966"/>
                  <a:pt x="31603" y="70339"/>
                </a:cubicBezTo>
                <a:cubicBezTo>
                  <a:pt x="0" y="123011"/>
                  <a:pt x="24431" y="206601"/>
                  <a:pt x="31603" y="253219"/>
                </a:cubicBezTo>
                <a:cubicBezTo>
                  <a:pt x="36428" y="284582"/>
                  <a:pt x="66726" y="349345"/>
                  <a:pt x="101942" y="351693"/>
                </a:cubicBezTo>
                <a:lnTo>
                  <a:pt x="312957" y="365760"/>
                </a:lnTo>
                <a:cubicBezTo>
                  <a:pt x="336403" y="370449"/>
                  <a:pt x="360099" y="374029"/>
                  <a:pt x="383296" y="379828"/>
                </a:cubicBezTo>
                <a:cubicBezTo>
                  <a:pt x="397682" y="383425"/>
                  <a:pt x="411113" y="390300"/>
                  <a:pt x="425499" y="393896"/>
                </a:cubicBezTo>
                <a:cubicBezTo>
                  <a:pt x="448695" y="399695"/>
                  <a:pt x="472391" y="403274"/>
                  <a:pt x="495837" y="407963"/>
                </a:cubicBezTo>
                <a:cubicBezTo>
                  <a:pt x="664649" y="403274"/>
                  <a:pt x="833755" y="404886"/>
                  <a:pt x="1002274" y="393896"/>
                </a:cubicBezTo>
                <a:cubicBezTo>
                  <a:pt x="1049994" y="390784"/>
                  <a:pt x="1095499" y="371691"/>
                  <a:pt x="1142951" y="365760"/>
                </a:cubicBezTo>
                <a:lnTo>
                  <a:pt x="1255493" y="351693"/>
                </a:lnTo>
                <a:cubicBezTo>
                  <a:pt x="1269561" y="342314"/>
                  <a:pt x="1287134" y="336760"/>
                  <a:pt x="1297696" y="323557"/>
                </a:cubicBezTo>
                <a:cubicBezTo>
                  <a:pt x="1305190" y="314190"/>
                  <a:pt x="1324709" y="229011"/>
                  <a:pt x="1325831" y="225083"/>
                </a:cubicBezTo>
                <a:cubicBezTo>
                  <a:pt x="1340392" y="174121"/>
                  <a:pt x="1337208" y="186917"/>
                  <a:pt x="1368034" y="140677"/>
                </a:cubicBezTo>
                <a:cubicBezTo>
                  <a:pt x="1363345" y="121920"/>
                  <a:pt x="1368820" y="96783"/>
                  <a:pt x="1353967" y="84406"/>
                </a:cubicBezTo>
                <a:cubicBezTo>
                  <a:pt x="1335598" y="69099"/>
                  <a:pt x="1306969" y="75526"/>
                  <a:pt x="1283628" y="70339"/>
                </a:cubicBezTo>
                <a:cubicBezTo>
                  <a:pt x="1264754" y="66145"/>
                  <a:pt x="1245876" y="61827"/>
                  <a:pt x="1227357" y="56271"/>
                </a:cubicBezTo>
                <a:cubicBezTo>
                  <a:pt x="1198951" y="47749"/>
                  <a:pt x="1172205" y="33012"/>
                  <a:pt x="1142951" y="28136"/>
                </a:cubicBezTo>
                <a:cubicBezTo>
                  <a:pt x="1040043" y="10984"/>
                  <a:pt x="1119505" y="18757"/>
                  <a:pt x="1002274" y="14068"/>
                </a:cubicBezTo>
                <a:close/>
              </a:path>
            </a:pathLst>
          </a:custGeom>
          <a:noFill/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0" name="Google Shape;230;p11"/>
          <p:cNvSpPr/>
          <p:nvPr/>
        </p:nvSpPr>
        <p:spPr>
          <a:xfrm rot="10800000">
            <a:off x="6172200" y="2667000"/>
            <a:ext cx="1752600" cy="83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6234026" y="2658794"/>
            <a:ext cx="1658693" cy="858129"/>
          </a:xfrm>
          <a:custGeom>
            <a:avLst/>
            <a:gdLst/>
            <a:ahLst/>
            <a:cxnLst/>
            <a:rect l="l" t="t" r="r" b="b"/>
            <a:pathLst>
              <a:path w="1658693" h="858129" extrusionOk="0">
                <a:moveTo>
                  <a:pt x="982700" y="0"/>
                </a:moveTo>
                <a:lnTo>
                  <a:pt x="138639" y="14068"/>
                </a:lnTo>
                <a:cubicBezTo>
                  <a:pt x="92359" y="15537"/>
                  <a:pt x="91021" y="36257"/>
                  <a:pt x="68300" y="70338"/>
                </a:cubicBezTo>
                <a:cubicBezTo>
                  <a:pt x="63611" y="243840"/>
                  <a:pt x="62899" y="417495"/>
                  <a:pt x="54232" y="590843"/>
                </a:cubicBezTo>
                <a:cubicBezTo>
                  <a:pt x="50759" y="660310"/>
                  <a:pt x="0" y="618027"/>
                  <a:pt x="54232" y="717452"/>
                </a:cubicBezTo>
                <a:cubicBezTo>
                  <a:pt x="67984" y="742663"/>
                  <a:pt x="131931" y="798505"/>
                  <a:pt x="166774" y="815926"/>
                </a:cubicBezTo>
                <a:cubicBezTo>
                  <a:pt x="180037" y="822558"/>
                  <a:pt x="195714" y="823362"/>
                  <a:pt x="208977" y="829994"/>
                </a:cubicBezTo>
                <a:cubicBezTo>
                  <a:pt x="224099" y="837555"/>
                  <a:pt x="237112" y="848751"/>
                  <a:pt x="251180" y="858129"/>
                </a:cubicBezTo>
                <a:lnTo>
                  <a:pt x="1489137" y="844061"/>
                </a:lnTo>
                <a:cubicBezTo>
                  <a:pt x="1503962" y="843735"/>
                  <a:pt x="1518625" y="837623"/>
                  <a:pt x="1531340" y="829994"/>
                </a:cubicBezTo>
                <a:cubicBezTo>
                  <a:pt x="1627892" y="772063"/>
                  <a:pt x="1482127" y="827640"/>
                  <a:pt x="1601679" y="787791"/>
                </a:cubicBezTo>
                <a:cubicBezTo>
                  <a:pt x="1611057" y="778412"/>
                  <a:pt x="1624589" y="771846"/>
                  <a:pt x="1629814" y="759655"/>
                </a:cubicBezTo>
                <a:cubicBezTo>
                  <a:pt x="1639233" y="737678"/>
                  <a:pt x="1638695" y="712658"/>
                  <a:pt x="1643882" y="689317"/>
                </a:cubicBezTo>
                <a:cubicBezTo>
                  <a:pt x="1648076" y="670443"/>
                  <a:pt x="1653260" y="651803"/>
                  <a:pt x="1657949" y="633046"/>
                </a:cubicBezTo>
                <a:cubicBezTo>
                  <a:pt x="1653260" y="576775"/>
                  <a:pt x="1643882" y="520700"/>
                  <a:pt x="1643882" y="464234"/>
                </a:cubicBezTo>
                <a:cubicBezTo>
                  <a:pt x="1643882" y="332852"/>
                  <a:pt x="1657949" y="201720"/>
                  <a:pt x="1657949" y="70338"/>
                </a:cubicBezTo>
                <a:cubicBezTo>
                  <a:pt x="1657949" y="55509"/>
                  <a:pt x="1658693" y="28852"/>
                  <a:pt x="1643882" y="28135"/>
                </a:cubicBezTo>
                <a:cubicBezTo>
                  <a:pt x="1358173" y="14310"/>
                  <a:pt x="1071795" y="28135"/>
                  <a:pt x="785752" y="28135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4826911" y="5175450"/>
            <a:ext cx="1083594" cy="601534"/>
          </a:xfrm>
          <a:custGeom>
            <a:avLst/>
            <a:gdLst/>
            <a:ahLst/>
            <a:cxnLst/>
            <a:rect l="l" t="t" r="r" b="b"/>
            <a:pathLst>
              <a:path w="1083594" h="601534" extrusionOk="0">
                <a:moveTo>
                  <a:pt x="884572" y="29596"/>
                </a:moveTo>
                <a:cubicBezTo>
                  <a:pt x="832990" y="34285"/>
                  <a:pt x="781592" y="41909"/>
                  <a:pt x="729827" y="43664"/>
                </a:cubicBezTo>
                <a:cubicBezTo>
                  <a:pt x="504824" y="51291"/>
                  <a:pt x="272182" y="0"/>
                  <a:pt x="54578" y="57732"/>
                </a:cubicBezTo>
                <a:cubicBezTo>
                  <a:pt x="0" y="72212"/>
                  <a:pt x="45200" y="170273"/>
                  <a:pt x="40511" y="226544"/>
                </a:cubicBezTo>
                <a:cubicBezTo>
                  <a:pt x="45200" y="343775"/>
                  <a:pt x="28197" y="463916"/>
                  <a:pt x="54578" y="578236"/>
                </a:cubicBezTo>
                <a:cubicBezTo>
                  <a:pt x="59955" y="601534"/>
                  <a:pt x="101006" y="592304"/>
                  <a:pt x="124917" y="592304"/>
                </a:cubicBezTo>
                <a:cubicBezTo>
                  <a:pt x="396933" y="592304"/>
                  <a:pt x="668868" y="582925"/>
                  <a:pt x="940843" y="578236"/>
                </a:cubicBezTo>
                <a:cubicBezTo>
                  <a:pt x="1083594" y="542548"/>
                  <a:pt x="976505" y="588357"/>
                  <a:pt x="1011181" y="310950"/>
                </a:cubicBezTo>
                <a:cubicBezTo>
                  <a:pt x="1014860" y="281522"/>
                  <a:pt x="1032124" y="255316"/>
                  <a:pt x="1039317" y="226544"/>
                </a:cubicBezTo>
                <a:lnTo>
                  <a:pt x="1053384" y="170273"/>
                </a:lnTo>
                <a:cubicBezTo>
                  <a:pt x="1048695" y="137448"/>
                  <a:pt x="1067556" y="89177"/>
                  <a:pt x="1039317" y="71799"/>
                </a:cubicBezTo>
                <a:cubicBezTo>
                  <a:pt x="1009498" y="53449"/>
                  <a:pt x="753044" y="57732"/>
                  <a:pt x="715760" y="5773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4107766" y="4380322"/>
            <a:ext cx="1493392" cy="850371"/>
          </a:xfrm>
          <a:custGeom>
            <a:avLst/>
            <a:gdLst/>
            <a:ahLst/>
            <a:cxnLst/>
            <a:rect l="l" t="t" r="r" b="b"/>
            <a:pathLst>
              <a:path w="1493392" h="850371" extrusionOk="0">
                <a:moveTo>
                  <a:pt x="1181686" y="262016"/>
                </a:moveTo>
                <a:cubicBezTo>
                  <a:pt x="1083212" y="266705"/>
                  <a:pt x="984536" y="268222"/>
                  <a:pt x="886265" y="276084"/>
                </a:cubicBezTo>
                <a:cubicBezTo>
                  <a:pt x="866992" y="277626"/>
                  <a:pt x="849159" y="287597"/>
                  <a:pt x="829994" y="290152"/>
                </a:cubicBezTo>
                <a:cubicBezTo>
                  <a:pt x="778654" y="296997"/>
                  <a:pt x="727014" y="302465"/>
                  <a:pt x="675249" y="304220"/>
                </a:cubicBezTo>
                <a:cubicBezTo>
                  <a:pt x="450246" y="311847"/>
                  <a:pt x="225083" y="313598"/>
                  <a:pt x="0" y="318287"/>
                </a:cubicBezTo>
                <a:cubicBezTo>
                  <a:pt x="4689" y="388626"/>
                  <a:pt x="7053" y="459158"/>
                  <a:pt x="14068" y="529303"/>
                </a:cubicBezTo>
                <a:cubicBezTo>
                  <a:pt x="16447" y="553095"/>
                  <a:pt x="22760" y="576343"/>
                  <a:pt x="28136" y="599641"/>
                </a:cubicBezTo>
                <a:cubicBezTo>
                  <a:pt x="51937" y="702777"/>
                  <a:pt x="47084" y="684623"/>
                  <a:pt x="70339" y="754386"/>
                </a:cubicBezTo>
                <a:cubicBezTo>
                  <a:pt x="75028" y="782521"/>
                  <a:pt x="66588" y="816519"/>
                  <a:pt x="84406" y="838792"/>
                </a:cubicBezTo>
                <a:cubicBezTo>
                  <a:pt x="93669" y="850371"/>
                  <a:pt x="111787" y="825166"/>
                  <a:pt x="126609" y="824724"/>
                </a:cubicBezTo>
                <a:cubicBezTo>
                  <a:pt x="426623" y="815768"/>
                  <a:pt x="726831" y="815345"/>
                  <a:pt x="1026942" y="810656"/>
                </a:cubicBezTo>
                <a:cubicBezTo>
                  <a:pt x="1041010" y="805967"/>
                  <a:pt x="1054604" y="799497"/>
                  <a:pt x="1069145" y="796589"/>
                </a:cubicBezTo>
                <a:cubicBezTo>
                  <a:pt x="1147911" y="780836"/>
                  <a:pt x="1263328" y="774545"/>
                  <a:pt x="1336431" y="768453"/>
                </a:cubicBezTo>
                <a:cubicBezTo>
                  <a:pt x="1315662" y="0"/>
                  <a:pt x="1493392" y="244776"/>
                  <a:pt x="1252025" y="262016"/>
                </a:cubicBezTo>
                <a:cubicBezTo>
                  <a:pt x="1209929" y="265023"/>
                  <a:pt x="1167619" y="262016"/>
                  <a:pt x="1125416" y="262016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3546903" y="2790168"/>
            <a:ext cx="1458375" cy="740823"/>
          </a:xfrm>
          <a:custGeom>
            <a:avLst/>
            <a:gdLst/>
            <a:ahLst/>
            <a:cxnLst/>
            <a:rect l="l" t="t" r="r" b="b"/>
            <a:pathLst>
              <a:path w="1458375" h="740823" extrusionOk="0">
                <a:moveTo>
                  <a:pt x="968826" y="149980"/>
                </a:moveTo>
                <a:cubicBezTo>
                  <a:pt x="678094" y="154669"/>
                  <a:pt x="368702" y="61462"/>
                  <a:pt x="96629" y="164047"/>
                </a:cubicBezTo>
                <a:cubicBezTo>
                  <a:pt x="0" y="200481"/>
                  <a:pt x="103592" y="370512"/>
                  <a:pt x="110697" y="473537"/>
                </a:cubicBezTo>
                <a:cubicBezTo>
                  <a:pt x="121594" y="631547"/>
                  <a:pt x="120167" y="516287"/>
                  <a:pt x="138832" y="628281"/>
                </a:cubicBezTo>
                <a:cubicBezTo>
                  <a:pt x="145047" y="665573"/>
                  <a:pt x="148211" y="703309"/>
                  <a:pt x="152900" y="740823"/>
                </a:cubicBezTo>
                <a:lnTo>
                  <a:pt x="1264248" y="726755"/>
                </a:lnTo>
                <a:cubicBezTo>
                  <a:pt x="1316634" y="725477"/>
                  <a:pt x="1313553" y="698484"/>
                  <a:pt x="1334586" y="656417"/>
                </a:cubicBezTo>
                <a:cubicBezTo>
                  <a:pt x="1329897" y="623592"/>
                  <a:pt x="1322309" y="591053"/>
                  <a:pt x="1320519" y="557943"/>
                </a:cubicBezTo>
                <a:cubicBezTo>
                  <a:pt x="1290360" y="0"/>
                  <a:pt x="1458375" y="135912"/>
                  <a:pt x="898488" y="13591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5" name="Google Shape;235;p11" descr="C:\Users\hp\Downloads\1679233880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3200" y="50292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Cotton textile industry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41" name="Google Shape;241;p1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It is a agro based industries first started in 1854 Mumbai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Production of cloth from various types of fibres is called ‘Textile Industry’.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It includes, cotton textile industry, jute industry, silk industry, Wollen industry and production of cloth from synthetic fibres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242" name="Google Shape;242;p12" descr="C:\Users\hp\AppData\Local\Microsoft\Windows\INetCache\IE\ZWAX6X1C\pexels-photo-104277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09601"/>
            <a:ext cx="1447800" cy="1928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Cotton textile industries widely distributed in Maharashtra Gujarat Tamilnadu Karnataka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Mumbai of Maharashtra has highest cotton mills and hence, it is called the ‘Manchester of India’ (Manchester is Britain’s main textile industry centre),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‘Cottonopolis’ of India.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249" name="Google Shape;249;p13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50292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Sugar industry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5" name="Google Shape;255;p14"/>
          <p:cNvSpPr txBox="1">
            <a:spLocks noGrp="1"/>
          </p:cNvSpPr>
          <p:nvPr>
            <p:ph type="body" idx="1"/>
          </p:nvPr>
        </p:nvSpPr>
        <p:spPr>
          <a:xfrm>
            <a:off x="914400" y="22098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It is the second important agro based industry in India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This industry is located in sugarcane-growing areas like Belgaum district in Karnataka. Maximum number of sugar industries are located in the Ganga river plain region.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256" name="Google Shape;256;p14" descr="C:\Users\hp\AppData\Local\Microsoft\Windows\INetCache\IE\8V6VLVQE\739_0_BU4294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9800" y="762000"/>
            <a:ext cx="1676400" cy="258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4" descr="C:\Users\hp\AppData\Local\Microsoft\Windows\INetCache\IE\ND01VH0J\original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685800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Industries are widely concentrated in Maharashtra Uttar Pradesh Karnataka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India is the second largest producer of sugar in the world next to Brazil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264" name="Google Shape;264;p15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50292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b="1"/>
              <a:t>Aluminium Industry </a:t>
            </a:r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 Aluminium was discovered recently in the year 1886.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 It is the most important non-ferrous metal produced in India. Aluminium industries are concentrated in a few places in the country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271" name="Google Shape;271;p16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50292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277" name="Google Shape;277;p1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 This industry depends mainly on three factors: supply of electricity, availability of bauxite, availability of other metals and supply of capital.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 The aluminium industries are in Orissa, Jharkhand, Chattisgarh, Madhya Pradesh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Paper industry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83" name="Google Shape;283;p1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Paper is an indispensable and useful product it is used for many purposes such as writing, wrapping, packing, printing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Education and literacy level in our country are measured by the conservation of paper in that country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sp>
        <p:nvSpPr>
          <p:cNvPr id="284" name="Google Shape;284;p18"/>
          <p:cNvSpPr/>
          <p:nvPr/>
        </p:nvSpPr>
        <p:spPr>
          <a:xfrm>
            <a:off x="8839200" y="609600"/>
            <a:ext cx="1352550" cy="18097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85" name="Google Shape;285;p18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50292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291" name="Google Shape;291;p1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The first modern paper mill was set up in 1932 Serampore West Bengal. The real one started at Bally near Kolkata in 1870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Paper industry is a forest based industry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In this chapter we will study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59" name="Google Shape;159;p2"/>
          <p:cNvSpPr txBox="1">
            <a:spLocks noGrp="1"/>
          </p:cNvSpPr>
          <p:nvPr>
            <p:ph type="body" idx="1"/>
          </p:nvPr>
        </p:nvSpPr>
        <p:spPr>
          <a:xfrm>
            <a:off x="1447800" y="25146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• </a:t>
            </a:r>
            <a:r>
              <a:rPr lang="en-US" sz="2800" b="1" i="1"/>
              <a:t>Importance of Indian industries and major industrial areas.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• </a:t>
            </a:r>
            <a:r>
              <a:rPr lang="en-US" sz="2800" b="1" i="1"/>
              <a:t>Factors influencing the location of industries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• </a:t>
            </a:r>
            <a:r>
              <a:rPr lang="en-US" sz="2800" b="1" i="1"/>
              <a:t>Introduction of different Industries.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• </a:t>
            </a:r>
            <a:r>
              <a:rPr lang="en-US" sz="2800" b="1" i="1"/>
              <a:t>Knowledge-based industries; Information Technology, Bio-technology and Advanced Technology</a:t>
            </a:r>
            <a:endParaRPr sz="2800" b="1"/>
          </a:p>
        </p:txBody>
      </p:sp>
      <p:pic>
        <p:nvPicPr>
          <p:cNvPr id="160" name="Google Shape;160;p2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50292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297" name="Google Shape;297;p20"/>
          <p:cNvSpPr txBox="1">
            <a:spLocks noGrp="1"/>
          </p:cNvSpPr>
          <p:nvPr>
            <p:ph type="body" idx="1"/>
          </p:nvPr>
        </p:nvSpPr>
        <p:spPr>
          <a:xfrm>
            <a:off x="1295400" y="22098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320"/>
              </a:spcBef>
              <a:spcAft>
                <a:spcPts val="0"/>
              </a:spcAft>
              <a:buSzPts val="4140"/>
              <a:buNone/>
            </a:pPr>
            <a:r>
              <a:rPr lang="en-US" sz="3600" b="1">
                <a:solidFill>
                  <a:srgbClr val="00B0F0"/>
                </a:solidFill>
              </a:rPr>
              <a:t>The raw materials </a:t>
            </a:r>
            <a:r>
              <a:rPr lang="en-US" sz="2800" b="1"/>
              <a:t>for the paper industry are bamboo obtained from the forests, wood pulp and grass.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Industries developed on the bank of Hooghly West Bengal and Maharashtra Gujarat Uttar Pradesh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News print paper is being imported from Norway, Sweden, Canada and the U.S.A.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Knowledge based industry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03" name="Google Shape;303;p2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81279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It is based on human knowledge therefore called in this name </a:t>
            </a:r>
            <a:endParaRPr/>
          </a:p>
          <a:p>
            <a:pPr marL="285750" lvl="0" indent="-81279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304" name="Google Shape;304;p21" descr="C:\Program Files (x86)\Microsoft Office\MEDIA\CAGCAT10\j0299125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2200" y="685800"/>
            <a:ext cx="1100023" cy="180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1" descr="C:\Users\hp\AppData\Local\Microsoft\Windows\INetCache\IE\3YV9JXY0\Knowledge_transfer.svg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3810000"/>
            <a:ext cx="2624447" cy="202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1" descr="C:\Users\hp\Downloads\167923388020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3200" y="50292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b="1"/>
              <a:t>Information Technology (IT): </a:t>
            </a:r>
            <a:endParaRPr/>
          </a:p>
        </p:txBody>
      </p:sp>
      <p:sp>
        <p:nvSpPr>
          <p:cNvPr id="312" name="Google Shape;312;p2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 In order to encourage development of the software industry and its export, the Indian government established Software Technology Parks (STP) in 1991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 Software forms a major part of our exports and has enabled us to earn foreign exchange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313" name="Google Shape;313;p22" descr="C:\Program Files (x86)\Microsoft Office\MEDIA\CAGCAT10\j0199805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762000"/>
            <a:ext cx="1789481" cy="180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2" descr="C:\Users\hp\Downloads\1679233880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3200" y="50292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 Bengaluru is the center of Information Technology and it is called Silicon City of India.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 In Karnataka Software Technology Parks have been set up in Bangalore, Mysore, Mangalore, Udupi and Hubli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b="1"/>
              <a:t>Biotechnology (BT): </a:t>
            </a:r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body" idx="1"/>
          </p:nvPr>
        </p:nvSpPr>
        <p:spPr>
          <a:xfrm>
            <a:off x="1219200" y="18288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81279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By the procedure of grafting in plants and by the use of new seeds, medicines, fertilizers, organic fertilizers, developed hybrid seeds soya beans, maize, cotton etc. have been developed. </a:t>
            </a:r>
            <a:endParaRPr/>
          </a:p>
          <a:p>
            <a:pPr marL="285750" lvl="0" indent="-81279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327" name="Google Shape;327;p24" descr="C:\Program Files (x86)\Microsoft Office\MEDIA\CAGCAT10\j0298897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0200" y="838200"/>
            <a:ext cx="1806854" cy="1578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4" descr="C:\Program Files (x86)\Microsoft Office\MEDIA\CAGCAT10\j0186002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4419600"/>
            <a:ext cx="1775765" cy="182514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4"/>
          <p:cNvSpPr/>
          <p:nvPr/>
        </p:nvSpPr>
        <p:spPr>
          <a:xfrm>
            <a:off x="8382000" y="4191000"/>
            <a:ext cx="1809750" cy="18097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335" name="Google Shape;335;p2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 Plant biotechnology, environment, bio-diversity and medical biotechnology are also being used.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 Many states in India have developed biotechnology. Among them, Uttar Pradesh, Arunachal Pradesh, Madhya Pradesh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Advanced Technology (AT):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41" name="Google Shape;341;p26"/>
          <p:cNvSpPr txBox="1">
            <a:spLocks noGrp="1"/>
          </p:cNvSpPr>
          <p:nvPr>
            <p:ph type="body" idx="1"/>
          </p:nvPr>
        </p:nvSpPr>
        <p:spPr>
          <a:xfrm>
            <a:off x="1219200" y="22098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 In 1990 advanced technology is used in telephone, internet communication, defense department, weapons and nuclear bombs, satellite launching,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342" name="Google Shape;342;p26" descr="C:\Program Files (x86)\Microsoft Office\MEDIA\CAGCAT10\j0195384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4343400"/>
            <a:ext cx="1571957" cy="160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6" descr="C:\Program Files (x86)\Microsoft Office\MEDIA\CAGCAT10\j0199805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4343400"/>
            <a:ext cx="1789481" cy="180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6" descr="C:\Program Files (x86)\Microsoft Office\MEDIA\CAGCAT10\j0300520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0" y="4191000"/>
            <a:ext cx="2057400" cy="176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 Lunar projects like chandrayana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 Transparent in city administration in government offices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(eg: Nemmadi, Aadhar etc.), development of global economic system, educational, social and economic affairs and elections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350" name="Google Shape;350;p27" descr="C:\Program Files (x86)\Microsoft Office\MEDIA\CAGCAT10\j0251301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6054" y="1066800"/>
            <a:ext cx="243918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7" descr="C:\Users\hp\Downloads\1679233880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3200" y="50292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a3d721fcbc56f5d_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ISRO (Indian Space Research Organization)</a:t>
            </a:r>
            <a:endParaRPr b="1"/>
          </a:p>
        </p:txBody>
      </p:sp>
      <p:sp>
        <p:nvSpPr>
          <p:cNvPr id="357" name="Google Shape;357;g3a3d721fcbc56f5d_0"/>
          <p:cNvSpPr txBox="1">
            <a:spLocks noGrp="1"/>
          </p:cNvSpPr>
          <p:nvPr>
            <p:ph type="body" idx="1"/>
          </p:nvPr>
        </p:nvSpPr>
        <p:spPr>
          <a:xfrm>
            <a:off x="743125" y="2556925"/>
            <a:ext cx="10565400" cy="469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The organization is involved in science </a:t>
            </a:r>
            <a:endParaRPr sz="30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/>
              <a:t>engineering and technology to harvest the </a:t>
            </a:r>
            <a:endParaRPr sz="30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/>
              <a:t>benefits of outer space for India and the </a:t>
            </a:r>
            <a:endParaRPr sz="30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/>
              <a:t>mankind.</a:t>
            </a:r>
            <a:endParaRPr sz="3000"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 August 15th, 1969.</a:t>
            </a:r>
            <a:endParaRPr sz="3000"/>
          </a:p>
          <a:p>
            <a:pPr marL="9144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 Its head quarters is at Bengaluru. </a:t>
            </a:r>
            <a:endParaRPr sz="3000"/>
          </a:p>
          <a:p>
            <a:pPr marL="9144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 The first Chairman of ISRO was Dr. Vikram Sarabai</a:t>
            </a:r>
            <a:endParaRPr sz="3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a3d721fcbc56f5d_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Outstanding achievements of ISRO</a:t>
            </a:r>
            <a:endParaRPr b="1"/>
          </a:p>
        </p:txBody>
      </p:sp>
      <p:sp>
        <p:nvSpPr>
          <p:cNvPr id="363" name="Google Shape;363;g3a3d721fcbc56f5d_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The Indian National Satellite System (INSAT) -enhancing better experience in search -rescue operation.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 first country to reach MARS for the first time through ISRO.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 first country to land on the South - pole through the satellite launched by ISRO.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Any human activity engaged in the conversion of raw materials or finished goods into readily usable materials is called an industry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 Certain areas of the country have more concentration of industries. These areas are called “Industrial Zones”.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167" name="Google Shape;167;p3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50292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"/>
          <p:cNvSpPr txBox="1">
            <a:spLocks noGrp="1"/>
          </p:cNvSpPr>
          <p:nvPr>
            <p:ph type="title"/>
          </p:nvPr>
        </p:nvSpPr>
        <p:spPr>
          <a:xfrm>
            <a:off x="1143000" y="114300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b="1"/>
              <a:t>Thank you</a:t>
            </a:r>
            <a:endParaRPr b="1"/>
          </a:p>
        </p:txBody>
      </p:sp>
      <p:pic>
        <p:nvPicPr>
          <p:cNvPr id="369" name="Google Shape;36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5549" y="4827991"/>
            <a:ext cx="794822" cy="92895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8"/>
          <p:cNvSpPr txBox="1"/>
          <p:nvPr/>
        </p:nvSpPr>
        <p:spPr>
          <a:xfrm>
            <a:off x="8236749" y="5107803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Prepared by: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Praveen Banakar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71" name="Google Shape;37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5029200"/>
            <a:ext cx="7017549" cy="80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8" descr="C:\Users\hp\Downloads\167923388020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00" y="30480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Major industrial regions: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1295400" y="20574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 b="1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b="1"/>
              <a:t>1. Hugli region 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b="1"/>
              <a:t>2. Mumbai region 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b="1"/>
              <a:t>3. Ahmadabad region 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b="1"/>
              <a:t>4. Madurai Coimbatore region 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b="1"/>
              <a:t>5. Delhi region 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b="1"/>
              <a:t>6. Visakhapatnam region 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b="1"/>
              <a:t>7. Kolkata region 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b="1"/>
          </a:p>
        </p:txBody>
      </p:sp>
      <p:pic>
        <p:nvPicPr>
          <p:cNvPr id="174" name="Google Shape;174;p4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50292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b="1"/>
              <a:t>Localisation of industries </a:t>
            </a:r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1. Supply of raw material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2. Supply of power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3. Transport and communication facilities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4. Market facility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grpSp>
        <p:nvGrpSpPr>
          <p:cNvPr id="181" name="Google Shape;181;p5"/>
          <p:cNvGrpSpPr/>
          <p:nvPr/>
        </p:nvGrpSpPr>
        <p:grpSpPr>
          <a:xfrm>
            <a:off x="685801" y="762001"/>
            <a:ext cx="1600199" cy="1676400"/>
            <a:chOff x="1632" y="1248"/>
            <a:chExt cx="2682" cy="2286"/>
          </a:xfrm>
        </p:grpSpPr>
        <p:sp>
          <p:nvSpPr>
            <p:cNvPr id="182" name="Google Shape;182;p5"/>
            <p:cNvSpPr/>
            <p:nvPr/>
          </p:nvSpPr>
          <p:spPr>
            <a:xfrm>
              <a:off x="3119" y="1248"/>
              <a:ext cx="1195" cy="10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632" y="1680"/>
              <a:ext cx="1429" cy="12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2559" y="2142"/>
              <a:ext cx="1588" cy="13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pic>
        <p:nvPicPr>
          <p:cNvPr id="185" name="Google Shape;185;p5" descr="C:\Program Files (x86)\Microsoft Office\MEDIA\CAGCAT10\j0240695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0200" y="2514600"/>
            <a:ext cx="1826057" cy="146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 descr="C:\Program Files (x86)\Microsoft Office\MEDIA\CAGCAT10\j0187423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0" y="4114800"/>
            <a:ext cx="1762049" cy="1827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192" name="Google Shape;192;p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5. Market facility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6. Capital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7. Labor and water supply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8. Ideal climate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9. Government policies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193" name="Google Shape;193;p6" descr="C:\Program Files (x86)\Microsoft Office\MEDIA\CAGCAT10\j0199549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6400" y="2590800"/>
            <a:ext cx="1670609" cy="179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 descr="C:\Program Files (x86)\Microsoft Office\MEDIA\CAGCAT10\j0199727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2600" y="4724400"/>
            <a:ext cx="1899195" cy="143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 descr="C:\Users\hp\AppData\Local\Microsoft\Windows\INetCache\IE\8V6VLVQE\make-money-dollar-usd-29022016-image-206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9400" y="2743200"/>
            <a:ext cx="1984137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 descr="C:\Users\hp\AppData\Local\Microsoft\Windows\INetCache\IE\ND01VH0J\k-s16-ice-2579-lyj2055-09-privacypolicy[1]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3200" y="4495800"/>
            <a:ext cx="2133600" cy="1504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Iron and steel industry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/>
              <a:t>● </a:t>
            </a:r>
            <a:r>
              <a:rPr lang="en-US" sz="2800" b="1"/>
              <a:t>This is called a basic industry, because the region of this industry provides the raw materials to machinery, railways, ship building, power projects, irrigation projects, building construction, house construction etc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/>
          </a:p>
        </p:txBody>
      </p:sp>
      <p:pic>
        <p:nvPicPr>
          <p:cNvPr id="203" name="Google Shape;203;p7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50292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209" name="Google Shape;209;p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Modern iron and steel industry in India was started in 1874 at Kulti West Bengal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Tata iron and Steel company started in 1907 at Jamshedpur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210" name="Google Shape;210;p8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50292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body" idx="1"/>
          </p:nvPr>
        </p:nvSpPr>
        <p:spPr>
          <a:xfrm>
            <a:off x="2133600" y="18288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5207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/>
              <a:t> </a:t>
            </a:r>
            <a:r>
              <a:rPr lang="en-US" sz="3200" b="1"/>
              <a:t>Private sector industries-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Tata iron and Steel industry,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Jindal Vijayanagar Steel Limited,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Ispat iron and steel industry,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Dubari steel plant </a:t>
            </a:r>
            <a:endParaRPr/>
          </a:p>
        </p:txBody>
      </p:sp>
      <p:pic>
        <p:nvPicPr>
          <p:cNvPr id="217" name="Google Shape;217;p9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50292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PresentationFormat>Custom</PresentationFormat>
  <Paragraphs>119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Organic</vt:lpstr>
      <vt:lpstr>INDUSTRIES</vt:lpstr>
      <vt:lpstr>In this chapter we will study </vt:lpstr>
      <vt:lpstr>Slide 3</vt:lpstr>
      <vt:lpstr>Major industrial regions: </vt:lpstr>
      <vt:lpstr>Localisation of industries </vt:lpstr>
      <vt:lpstr>Slide 6</vt:lpstr>
      <vt:lpstr>Iron and steel industry </vt:lpstr>
      <vt:lpstr>Slide 8</vt:lpstr>
      <vt:lpstr>Slide 9</vt:lpstr>
      <vt:lpstr>Slide 10</vt:lpstr>
      <vt:lpstr>Slide 11</vt:lpstr>
      <vt:lpstr>Cotton textile industry </vt:lpstr>
      <vt:lpstr>Slide 13</vt:lpstr>
      <vt:lpstr>Sugar industry </vt:lpstr>
      <vt:lpstr>Slide 15</vt:lpstr>
      <vt:lpstr>Aluminium Industry </vt:lpstr>
      <vt:lpstr>Slide 17</vt:lpstr>
      <vt:lpstr>Paper industry </vt:lpstr>
      <vt:lpstr>Slide 19</vt:lpstr>
      <vt:lpstr>Slide 20</vt:lpstr>
      <vt:lpstr>Knowledge based industry </vt:lpstr>
      <vt:lpstr>Information Technology (IT): </vt:lpstr>
      <vt:lpstr>Slide 23</vt:lpstr>
      <vt:lpstr>Biotechnology (BT): </vt:lpstr>
      <vt:lpstr>Slide 25</vt:lpstr>
      <vt:lpstr>Advanced Technology (AT): </vt:lpstr>
      <vt:lpstr>Slide 27</vt:lpstr>
      <vt:lpstr>ISRO (Indian Space Research Organization)</vt:lpstr>
      <vt:lpstr>Outstanding achievements of ISRO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INDUSTRIES</dc:title>
  <dc:creator>Praveen Banakar</dc:creator>
  <cp:lastModifiedBy>hp</cp:lastModifiedBy>
  <cp:revision>1</cp:revision>
  <dcterms:created xsi:type="dcterms:W3CDTF">2023-02-27T13:47:24Z</dcterms:created>
  <dcterms:modified xsi:type="dcterms:W3CDTF">2024-06-15T06:26:27Z</dcterms:modified>
</cp:coreProperties>
</file>