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j/SboylMe/BUhB7XDJbxOgTQ0O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6d515ef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f6d515efb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6d515efb7_0_0"/>
          <p:cNvSpPr txBox="1"/>
          <p:nvPr/>
        </p:nvSpPr>
        <p:spPr>
          <a:xfrm>
            <a:off x="135500" y="118925"/>
            <a:ext cx="8585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200">
                <a:solidFill>
                  <a:srgbClr val="143C64"/>
                </a:solidFill>
              </a:rPr>
              <a:t>Crises epilépticas reflexas durantes o banho como uma manifestação de Epilepsia Mioclônica Juvenil</a:t>
            </a:r>
            <a:endParaRPr b="1" sz="2200">
              <a:solidFill>
                <a:srgbClr val="143C64"/>
              </a:solidFill>
            </a:endParaRPr>
          </a:p>
        </p:txBody>
      </p:sp>
      <p:sp>
        <p:nvSpPr>
          <p:cNvPr id="85" name="Google Shape;85;g3f6d515efb7_0_0"/>
          <p:cNvSpPr txBox="1"/>
          <p:nvPr/>
        </p:nvSpPr>
        <p:spPr>
          <a:xfrm>
            <a:off x="0" y="1772625"/>
            <a:ext cx="9283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6" name="Google Shape;86;g3f6d515efb7_0_0"/>
          <p:cNvSpPr txBox="1"/>
          <p:nvPr/>
        </p:nvSpPr>
        <p:spPr>
          <a:xfrm>
            <a:off x="135500" y="1397400"/>
            <a:ext cx="3269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accent1"/>
                </a:solidFill>
              </a:rPr>
              <a:t>Apresentação do caso</a:t>
            </a:r>
            <a:endParaRPr sz="2000"/>
          </a:p>
        </p:txBody>
      </p:sp>
      <p:sp>
        <p:nvSpPr>
          <p:cNvPr id="87" name="Google Shape;87;g3f6d515efb7_0_0"/>
          <p:cNvSpPr txBox="1"/>
          <p:nvPr/>
        </p:nvSpPr>
        <p:spPr>
          <a:xfrm>
            <a:off x="135500" y="1780397"/>
            <a:ext cx="6216300" cy="35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Paciente masculino, 15 anos, apresenta desde os 10 anos episódios de parada comportamental durante o banho ("travamento"). Nascido de parto normal, sem intercorrências, convulsões febris ou atraso do desenvolvimento neuropsicomotor, teve a primeira crise tônico-clônica bilateral aos 14 anos durante o banho, iniciando-se lamotrigina em monoterapia. As crises subsequentes não generalizaram, consistindo em afasia e postura tônica, sem perda de consciência, com choque na região frontal do crânio e tremores não concomitantes em perna e mão esquerdas, cessando ao segurar o membro; pós-ictal de cerca de duas horas. O desencadeante era água aquecida do banho, em qualquer banheiro, não ocorrendo em saunas, piscinas, praias ou contato isolado com água. A ressonância de crânio não mostrou alterações estruturais. O EEG revelou paroxismos epileptiformes tipo onda aguda na região temporal esquerda, de moderada a alta incidência, com envolvimento frequente de eletrodos adjacentes e contralaterais, ativados pela sonolência, sugerindo epilepsia focal temporal esquerda. 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88" name="Google Shape;88;g3f6d515efb7_0_0"/>
          <p:cNvSpPr txBox="1"/>
          <p:nvPr/>
        </p:nvSpPr>
        <p:spPr>
          <a:xfrm>
            <a:off x="6458600" y="5076013"/>
            <a:ext cx="437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accent1"/>
                </a:solidFill>
              </a:rPr>
              <a:t>Comentários finais</a:t>
            </a:r>
            <a:endParaRPr sz="2000"/>
          </a:p>
        </p:txBody>
      </p:sp>
      <p:sp>
        <p:nvSpPr>
          <p:cNvPr id="89" name="Google Shape;89;g3f6d515efb7_0_0"/>
          <p:cNvSpPr txBox="1"/>
          <p:nvPr/>
        </p:nvSpPr>
        <p:spPr>
          <a:xfrm>
            <a:off x="135500" y="6454775"/>
            <a:ext cx="3417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>
                <a:solidFill>
                  <a:srgbClr val="757575"/>
                </a:solidFill>
              </a:rPr>
              <a:t>Neuroimunologia</a:t>
            </a:r>
            <a:endParaRPr sz="1200">
              <a:solidFill>
                <a:srgbClr val="757575"/>
              </a:solidFill>
            </a:endParaRPr>
          </a:p>
        </p:txBody>
      </p:sp>
      <p:sp>
        <p:nvSpPr>
          <p:cNvPr id="90" name="Google Shape;90;g3f6d515efb7_0_0"/>
          <p:cNvSpPr txBox="1"/>
          <p:nvPr/>
        </p:nvSpPr>
        <p:spPr>
          <a:xfrm>
            <a:off x="135575" y="3877025"/>
            <a:ext cx="621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1" name="Google Shape;91;g3f6d515efb7_0_0"/>
          <p:cNvSpPr txBox="1"/>
          <p:nvPr/>
        </p:nvSpPr>
        <p:spPr>
          <a:xfrm>
            <a:off x="6578100" y="3309400"/>
            <a:ext cx="56139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FFFF"/>
                </a:highlight>
              </a:rPr>
              <a:t>A EMJ exige, como critérios diagnósticos, crises mioclônicas e EEG com complexo ponta-onda generalizado de 3 a 5,5 Hz ou poliponta-onda generalizada, relacionados à privação de sono ou ao despertar, podendo também ser desencadeadas por estímulo cortical simples ou complexo, envolvendo funções corticais superiores. A literatura cita como precipitantes atividades de concentração e motricidade, como instrumentos musicais, cálculo mental e carpintaria, algumas essenciais à funcionalidade diária.</a:t>
            </a:r>
            <a:r>
              <a:rPr lang="pt-BR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92" name="Google Shape;92;g3f6d515efb7_0_0"/>
          <p:cNvSpPr txBox="1"/>
          <p:nvPr/>
        </p:nvSpPr>
        <p:spPr>
          <a:xfrm>
            <a:off x="6458600" y="5420850"/>
            <a:ext cx="569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solidFill>
                  <a:schemeClr val="dk1"/>
                </a:solidFill>
                <a:highlight>
                  <a:srgbClr val="FFFFFF"/>
                </a:highlight>
              </a:rPr>
              <a:t>O caso cumpre os critérios de EMJ e tem como precipitador único o momento do banho, práxis rotineira e necessária, até então não relatada.  </a:t>
            </a:r>
            <a:r>
              <a:rPr lang="pt-BR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3" name="Google Shape;93;g3f6d515efb7_0_0"/>
          <p:cNvSpPr txBox="1"/>
          <p:nvPr/>
        </p:nvSpPr>
        <p:spPr>
          <a:xfrm>
            <a:off x="7362525" y="912913"/>
            <a:ext cx="471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100">
                <a:solidFill>
                  <a:srgbClr val="143C64"/>
                </a:solidFill>
              </a:rPr>
              <a:t>Mariana Severo Debastiani, Carolina Danezi, William Alves Martins -  Hospital São Lucas - PUCRS, Porto Alegre, RS, Brasil.</a:t>
            </a:r>
            <a:endParaRPr sz="1100">
              <a:solidFill>
                <a:srgbClr val="143C64"/>
              </a:solidFill>
            </a:endParaRPr>
          </a:p>
        </p:txBody>
      </p:sp>
      <p:pic>
        <p:nvPicPr>
          <p:cNvPr id="94" name="Google Shape;94;g3f6d515efb7_0_0" title="3.png"/>
          <p:cNvPicPr preferRelativeResize="0"/>
          <p:nvPr/>
        </p:nvPicPr>
        <p:blipFill rotWithShape="1">
          <a:blip r:embed="rId4">
            <a:alphaModFix/>
          </a:blip>
          <a:srcRect b="33352" l="5647" r="3864" t="31095"/>
          <a:stretch/>
        </p:blipFill>
        <p:spPr>
          <a:xfrm>
            <a:off x="9472800" y="31315"/>
            <a:ext cx="2390679" cy="5367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3f6d515efb7_0_0"/>
          <p:cNvSpPr txBox="1"/>
          <p:nvPr/>
        </p:nvSpPr>
        <p:spPr>
          <a:xfrm>
            <a:off x="6578100" y="2909188"/>
            <a:ext cx="437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accent1"/>
                </a:solidFill>
              </a:rPr>
              <a:t>Discussão</a:t>
            </a:r>
            <a:endParaRPr sz="2000"/>
          </a:p>
        </p:txBody>
      </p:sp>
      <p:sp>
        <p:nvSpPr>
          <p:cNvPr id="96" name="Google Shape;96;g3f6d515efb7_0_0"/>
          <p:cNvSpPr txBox="1"/>
          <p:nvPr/>
        </p:nvSpPr>
        <p:spPr>
          <a:xfrm>
            <a:off x="6578100" y="1460588"/>
            <a:ext cx="5613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O videoeletroencefalograma apontou epilepsia generalizada, com ponta-onda lenta generalizada e mioclonias discretas, achados que, associados ao quadro clínico, sugerem Epilepsia Mioclônica Juvenil (EMJ). O tratamento foi otimizado em um ano, com bom controle das crises com ácido valproico 1500 mg, lamotrigina 300 mg e clobazam 10 mg/dia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2026-05-22T16:47:35Z</dcterms:created>
  <dc:creator>Cintia Ramari Ferreira</dc:creator>
</cp:coreProperties>
</file>