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</p:sldMasterIdLst>
  <p:notesMasterIdLst>
    <p:notesMasterId r:id="rId50"/>
  </p:notesMasterIdLst>
  <p:sldIdLst>
    <p:sldId id="922" r:id="rId14"/>
    <p:sldId id="951" r:id="rId15"/>
    <p:sldId id="567" r:id="rId16"/>
    <p:sldId id="798" r:id="rId17"/>
    <p:sldId id="799" r:id="rId18"/>
    <p:sldId id="917" r:id="rId19"/>
    <p:sldId id="899" r:id="rId20"/>
    <p:sldId id="953" r:id="rId21"/>
    <p:sldId id="844" r:id="rId22"/>
    <p:sldId id="850" r:id="rId23"/>
    <p:sldId id="800" r:id="rId24"/>
    <p:sldId id="1011" r:id="rId25"/>
    <p:sldId id="1088" r:id="rId26"/>
    <p:sldId id="1089" r:id="rId27"/>
    <p:sldId id="1086" r:id="rId28"/>
    <p:sldId id="1087" r:id="rId29"/>
    <p:sldId id="1012" r:id="rId30"/>
    <p:sldId id="1010" r:id="rId31"/>
    <p:sldId id="995" r:id="rId32"/>
    <p:sldId id="1006" r:id="rId33"/>
    <p:sldId id="1007" r:id="rId34"/>
    <p:sldId id="1008" r:id="rId35"/>
    <p:sldId id="1009" r:id="rId36"/>
    <p:sldId id="1013" r:id="rId37"/>
    <p:sldId id="1014" r:id="rId38"/>
    <p:sldId id="1015" r:id="rId39"/>
    <p:sldId id="1016" r:id="rId40"/>
    <p:sldId id="1017" r:id="rId41"/>
    <p:sldId id="905" r:id="rId42"/>
    <p:sldId id="999" r:id="rId43"/>
    <p:sldId id="1018" r:id="rId44"/>
    <p:sldId id="997" r:id="rId45"/>
    <p:sldId id="1020" r:id="rId46"/>
    <p:sldId id="1021" r:id="rId47"/>
    <p:sldId id="1022" r:id="rId48"/>
    <p:sldId id="1019" r:id="rId49"/>
  </p:sldIdLst>
  <p:sldSz cx="9144000" cy="6858000" type="screen4x3"/>
  <p:notesSz cx="6735763" cy="9866313"/>
  <p:embeddedFontLst>
    <p:embeddedFont>
      <p:font typeface="Dosis" pitchFamily="2" charset="0"/>
      <p:regular r:id="rId51"/>
      <p:bold r:id="rId52"/>
    </p:embeddedFont>
    <p:embeddedFont>
      <p:font typeface="Dosis ExtraBold" pitchFamily="2" charset="0"/>
      <p:bold r:id="rId53"/>
    </p:embeddedFont>
    <p:embeddedFont>
      <p:font typeface="Dosis Medium" pitchFamily="2" charset="0"/>
      <p:regular r:id="rId54"/>
    </p:embeddedFont>
    <p:embeddedFont>
      <p:font typeface="Dosis SemiBold" pitchFamily="2" charset="0"/>
      <p:bold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377"/>
    <a:srgbClr val="00ACA4"/>
    <a:srgbClr val="424D7B"/>
    <a:srgbClr val="565F88"/>
    <a:srgbClr val="F26553"/>
    <a:srgbClr val="E84234"/>
    <a:srgbClr val="2AB6D7"/>
    <a:srgbClr val="55B7DE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51" d="100"/>
          <a:sy n="51" d="100"/>
        </p:scale>
        <p:origin x="1373" y="4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3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microsoft.com/office/2018/10/relationships/authors" Target="author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2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0" y="209732"/>
            <a:ext cx="16756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8"/>
            <a:ext cx="1575884" cy="30612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2.xml"/><Relationship Id="rId11" Type="http://schemas.openxmlformats.org/officeDocument/2006/relationships/image" Target="../media/image29.gif"/><Relationship Id="rId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customXml" Target="../ink/ink1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4.xml"/><Relationship Id="rId11" Type="http://schemas.openxmlformats.org/officeDocument/2006/relationships/image" Target="../media/image29.gif"/><Relationship Id="rId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customXml" Target="../ink/ink3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F70D51-5382-4E78-1388-1CB573A4D05F}"/>
              </a:ext>
            </a:extLst>
          </p:cNvPr>
          <p:cNvSpPr txBox="1"/>
          <p:nvPr/>
        </p:nvSpPr>
        <p:spPr>
          <a:xfrm>
            <a:off x="4572000" y="5273997"/>
            <a:ext cx="162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Séance 4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5026F97-147C-24E2-CB91-39E4A6C4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BD0363C-D6BA-4AAC-4DD5-908E9828D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8">
            <a:extLst>
              <a:ext uri="{FF2B5EF4-FFF2-40B4-BE49-F238E27FC236}">
                <a16:creationId xmlns:a16="http://schemas.microsoft.com/office/drawing/2014/main" id="{C1414B8B-AA32-A19E-65F2-150EC23D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702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tout le monde participe. Chacun parle de ses déplacements futurs avec son voisin. Je vais passer entre les rangs pour vous aider.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4AA325C-FD0E-BEB4-7BA2-581B5A64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C612AD-F4BD-BF8C-A7DF-E8AAF2AD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Parler d’un déplacement futur et situer un lieu.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un texte.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4</a:t>
            </a:r>
            <a:r>
              <a:rPr lang="fr-MA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86E846-8626-701E-6D1A-7A928311396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FB5678-62BC-6527-90A4-FC4E75B9567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C1E07B-DE0D-006A-A22D-453390CF18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268CD912-A6D7-7595-250B-7BEFE55E07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83F7-AEF4-F3F0-0A58-97311FD2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031CA-1EE0-7506-60ED-464606F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 texte silencieusement. Après, on va faire une dictée.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A3E4C8-A658-E5CE-1A94-27CC726A1B64}"/>
              </a:ext>
            </a:extLst>
          </p:cNvPr>
          <p:cNvSpPr txBox="1"/>
          <p:nvPr/>
        </p:nvSpPr>
        <p:spPr>
          <a:xfrm>
            <a:off x="1177161" y="2516098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565F88"/>
                </a:solidFill>
                <a:latin typeface="Dosis" pitchFamily="2" charset="0"/>
              </a:rPr>
              <a:t>Cet après-midi, j’irai au parc pour jouer avec mes amis.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Le parc est à côté de la maison.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D6E56-214C-8243-3287-28ABB584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4163-24C1-DA89-4DA1-FF0C556D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A3591D9-8E32-02B8-971B-BBAD2368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Tenez-vous prêts. La dictée va commencer avec un enregistrement audio.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E5A5A9-74C1-3CF4-B10E-306C7D9D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8BBB4A-A07C-519B-6126-6FDA71FD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 Première lecture.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tlcharger-24">
            <a:hlinkClick r:id="" action="ppaction://media"/>
            <a:extLst>
              <a:ext uri="{FF2B5EF4-FFF2-40B4-BE49-F238E27FC236}">
                <a16:creationId xmlns:a16="http://schemas.microsoft.com/office/drawing/2014/main" id="{413B21E6-7AA3-67DF-8FF6-E541CFFB9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19461" y="847541"/>
            <a:ext cx="406400" cy="40640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1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 Deuxième lecture. 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tlcharger-24">
            <a:hlinkClick r:id="" action="ppaction://media"/>
            <a:extLst>
              <a:ext uri="{FF2B5EF4-FFF2-40B4-BE49-F238E27FC236}">
                <a16:creationId xmlns:a16="http://schemas.microsoft.com/office/drawing/2014/main" id="{413B21E6-7AA3-67DF-8FF6-E541CFFB9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19461" y="858800"/>
            <a:ext cx="406400" cy="40640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1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51C9F5-DD16-3D00-4F70-B49770385C9F}"/>
              </a:ext>
            </a:extLst>
          </p:cNvPr>
          <p:cNvSpPr txBox="1"/>
          <p:nvPr/>
        </p:nvSpPr>
        <p:spPr>
          <a:xfrm>
            <a:off x="1177161" y="2516098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C00000"/>
                </a:solidFill>
                <a:latin typeface="Dosis" pitchFamily="2" charset="0"/>
              </a:rPr>
              <a:t>Cet après-midi, j’irai au parc pour jouer avec mes amis.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Le parc est à côté de la maison.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C50C-E761-06C7-B28A-5103A96A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47E6F-2659-AC86-79A0-95AFA6C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votre langue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283BEB-53B3-44F0-B154-3339EE25F4A2}"/>
              </a:ext>
            </a:extLst>
          </p:cNvPr>
          <p:cNvSpPr txBox="1"/>
          <p:nvPr/>
        </p:nvSpPr>
        <p:spPr>
          <a:xfrm>
            <a:off x="1177161" y="2516098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565F88"/>
                </a:solidFill>
                <a:latin typeface="Dosis" pitchFamily="2" charset="0"/>
              </a:rPr>
              <a:t>Cet après-midi, j’irai au parc pour jouer avec mes amis.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Le parc est à côté de la maison.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BEF0D5-47D0-DC08-984C-D7868F06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B6786-8B16-4FAB-24EE-95BF5865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708EE-A5D5-5B4B-E3DF-38612865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67" y="756000"/>
            <a:ext cx="702866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apprendre à écrire un paragraphe semblable, avec le verbe j’irai.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6727DF-67F2-6C04-87E6-006852C09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6E561A-2BC3-A2F5-6023-35A6FA1D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360862"/>
            <a:ext cx="3774707" cy="25164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5F6D55-0771-1124-3E66-2222AB8CAC4A}"/>
              </a:ext>
            </a:extLst>
          </p:cNvPr>
          <p:cNvSpPr txBox="1"/>
          <p:nvPr/>
        </p:nvSpPr>
        <p:spPr>
          <a:xfrm>
            <a:off x="4572000" y="2837492"/>
            <a:ext cx="4150114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600" b="1" dirty="0">
                <a:solidFill>
                  <a:srgbClr val="565F88"/>
                </a:solidFill>
                <a:latin typeface="Dosis" pitchFamily="2" charset="0"/>
              </a:rPr>
              <a:t>j’irai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commence par me poser une question : j’irai où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B4038E-9551-928D-A633-AEDCF59830EC}"/>
              </a:ext>
            </a:extLst>
          </p:cNvPr>
          <p:cNvSpPr txBox="1"/>
          <p:nvPr/>
        </p:nvSpPr>
        <p:spPr>
          <a:xfrm>
            <a:off x="2496943" y="2955593"/>
            <a:ext cx="4150114" cy="118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565F88"/>
                </a:solidFill>
                <a:latin typeface="Dosis" pitchFamily="2" charset="0"/>
              </a:rPr>
              <a:t>J’irai 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où ?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j’irai au marché. Mais je peux dire aussi : j’irai à l’école, à la plage, ou à un autre lieu.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F9475A-A158-F0A1-9628-6D2C78F8DACB}"/>
              </a:ext>
            </a:extLst>
          </p:cNvPr>
          <p:cNvSpPr txBox="1"/>
          <p:nvPr/>
        </p:nvSpPr>
        <p:spPr>
          <a:xfrm>
            <a:off x="2131183" y="2837492"/>
            <a:ext cx="5405398" cy="118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565F88"/>
                </a:solidFill>
                <a:latin typeface="Dosis" pitchFamily="2" charset="0"/>
              </a:rPr>
              <a:t>J’irai 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au marché.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94B75-BA1E-547A-C0DE-0004739A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B3A35-367C-4BE0-66B1-C208041E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599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je me pose une autre question : j’irai quand au marché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485ED4-14E7-0587-9D08-F1DF92A53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A102E5-D02E-C57E-5083-8F4DD0B8A139}"/>
              </a:ext>
            </a:extLst>
          </p:cNvPr>
          <p:cNvSpPr txBox="1"/>
          <p:nvPr/>
        </p:nvSpPr>
        <p:spPr>
          <a:xfrm>
            <a:off x="1310446" y="2994094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565F88"/>
                </a:solidFill>
                <a:latin typeface="Dosis" pitchFamily="2" charset="0"/>
              </a:rPr>
              <a:t>J’irai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quand </a:t>
            </a:r>
            <a:r>
              <a:rPr lang="fr-FR" sz="4800" b="1" dirty="0">
                <a:solidFill>
                  <a:srgbClr val="424D7B"/>
                </a:solidFill>
                <a:latin typeface="Dosis" pitchFamily="2" charset="0"/>
              </a:rPr>
              <a:t>au marché ?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2B3A4-A5B8-610C-D084-9AAAB998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C09EF-B119-04F4-7D31-D59469C1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demain, j’irai au marché. Mais je peux dire aussi : lundi prochain, cet après midi, la semaine prochaine ou un autre moment.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2492AA-D392-4B12-018D-6E72B3FD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7FCEEF-31C4-A7FE-92FF-ABB3FB025E09}"/>
              </a:ext>
            </a:extLst>
          </p:cNvPr>
          <p:cNvSpPr txBox="1"/>
          <p:nvPr/>
        </p:nvSpPr>
        <p:spPr>
          <a:xfrm>
            <a:off x="483263" y="3097373"/>
            <a:ext cx="817747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Demain, </a:t>
            </a:r>
            <a:r>
              <a:rPr lang="fr-FR" sz="4800" b="1" dirty="0">
                <a:solidFill>
                  <a:srgbClr val="424D7B"/>
                </a:solidFill>
                <a:latin typeface="Dosis" pitchFamily="2" charset="0"/>
              </a:rPr>
              <a:t>j’irai au marché.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0E877-89DE-B8BC-48C9-BC2C9F21A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212FD-F11C-2BA8-F9E4-5637DCEB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Ensuite, je me pose une autre question. Pourquoi j’irai au marché demain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041AFE-D372-9B97-BD65-EBD6CF4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80A7EB-9D27-D56F-DAD9-43C36216F513}"/>
              </a:ext>
            </a:extLst>
          </p:cNvPr>
          <p:cNvSpPr txBox="1"/>
          <p:nvPr/>
        </p:nvSpPr>
        <p:spPr>
          <a:xfrm>
            <a:off x="483263" y="3097373"/>
            <a:ext cx="817747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Pourquoi 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</a:rPr>
              <a:t>j’irai au marché demain ? 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12F8-8D8C-A045-7689-2ADD8B9A3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CF5C3-4771-340A-884D-77761F88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demain, j’irai au marché pour acheter des légumes. Mais je peux aussi dire : pour faire des courses, pour acheter du lait ou autre chose.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442D92-C757-7976-11EE-CA969924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39120E-6866-46F5-7297-AFF79A23F3DC}"/>
              </a:ext>
            </a:extLst>
          </p:cNvPr>
          <p:cNvSpPr txBox="1"/>
          <p:nvPr/>
        </p:nvSpPr>
        <p:spPr>
          <a:xfrm>
            <a:off x="833789" y="3010745"/>
            <a:ext cx="76982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Demain, j’irai au marché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pour acheter des légumes. </a:t>
            </a:r>
          </a:p>
        </p:txBody>
      </p:sp>
    </p:spTree>
    <p:extLst>
      <p:ext uri="{BB962C8B-B14F-4D97-AF65-F5344CB8AC3E}">
        <p14:creationId xmlns:p14="http://schemas.microsoft.com/office/powerpoint/2010/main" val="42238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C4BF2-434B-0C10-F410-135B14CEC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FE150B-D381-44EA-C9E6-9D37D492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me pose une dernière question : où se trouve le marché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BD2644-0E10-FF7C-3D6E-F5E7F35E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99A111-F9DA-C01F-7E30-68DAAF55C404}"/>
              </a:ext>
            </a:extLst>
          </p:cNvPr>
          <p:cNvSpPr txBox="1"/>
          <p:nvPr/>
        </p:nvSpPr>
        <p:spPr>
          <a:xfrm>
            <a:off x="833789" y="3075057"/>
            <a:ext cx="7698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Où se trouve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le marché ? </a:t>
            </a:r>
          </a:p>
        </p:txBody>
      </p:sp>
    </p:spTree>
    <p:extLst>
      <p:ext uri="{BB962C8B-B14F-4D97-AF65-F5344CB8AC3E}">
        <p14:creationId xmlns:p14="http://schemas.microsoft.com/office/powerpoint/2010/main" val="147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C3202-005C-9BFC-0547-85ECCCAE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D78F3-9409-BF81-5237-25B0BFB7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peux dire : le marché se trouve en face de la pharmacie du quartier . Mais je peux aussi dire : le marché se trouve à côté de la poste ou parler d’un autre lieu.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953ADF-2BE0-6D43-47F2-802FEE162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A0A565-13C3-FDAC-5CED-ED3EDE9DB88C}"/>
              </a:ext>
            </a:extLst>
          </p:cNvPr>
          <p:cNvSpPr txBox="1"/>
          <p:nvPr/>
        </p:nvSpPr>
        <p:spPr>
          <a:xfrm>
            <a:off x="833789" y="2798989"/>
            <a:ext cx="76982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Demain, j’irai au marché pour acheter des légumes.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Le marché se trouve en face de la pharmacie du quartier. </a:t>
            </a:r>
          </a:p>
        </p:txBody>
      </p:sp>
    </p:spTree>
    <p:extLst>
      <p:ext uri="{BB962C8B-B14F-4D97-AF65-F5344CB8AC3E}">
        <p14:creationId xmlns:p14="http://schemas.microsoft.com/office/powerpoint/2010/main" val="9105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C9037-8D8C-7420-A292-3BAB2126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AE3A0-7A77-8275-84E7-87D81F94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le paragraphe complet.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269DC3-0734-C489-8E8B-7519389E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D041CC-F3D2-E600-BB22-47918CA557C8}"/>
              </a:ext>
            </a:extLst>
          </p:cNvPr>
          <p:cNvSpPr txBox="1"/>
          <p:nvPr/>
        </p:nvSpPr>
        <p:spPr>
          <a:xfrm>
            <a:off x="722894" y="2924117"/>
            <a:ext cx="76982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Demain,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j’irai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au marché pour acheter des légumes. Le marché se trouve en face de la pharmacie du quartier. </a:t>
            </a:r>
          </a:p>
        </p:txBody>
      </p:sp>
    </p:spTree>
    <p:extLst>
      <p:ext uri="{BB962C8B-B14F-4D97-AF65-F5344CB8AC3E}">
        <p14:creationId xmlns:p14="http://schemas.microsoft.com/office/powerpoint/2010/main" val="12229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C4E7F-021F-1FFC-7287-F3840099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549E5-9498-3582-F795-37DF958D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Retenez bien. Pour écrire le paragraphe, je me suis posé les questions suivantes 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CAA82A-F2A5-3162-510A-64E0D9C1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F90185-91CE-1E25-5591-09DD20833391}"/>
              </a:ext>
            </a:extLst>
          </p:cNvPr>
          <p:cNvSpPr txBox="1"/>
          <p:nvPr/>
        </p:nvSpPr>
        <p:spPr>
          <a:xfrm>
            <a:off x="607390" y="2423604"/>
            <a:ext cx="7698211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spcAft>
                <a:spcPts val="600"/>
              </a:spcAft>
              <a:defRPr/>
            </a:pPr>
            <a:r>
              <a:rPr kumimoji="0" lang="fr-FR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J’irai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où ? </a:t>
            </a:r>
          </a:p>
          <a:p>
            <a:pPr lvl="0" algn="ctr" defTabSz="457200">
              <a:spcAft>
                <a:spcPts val="600"/>
              </a:spcAft>
              <a:defRPr/>
            </a:pPr>
            <a:r>
              <a:rPr kumimoji="0" lang="fr-FR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J’irai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quand ? </a:t>
            </a:r>
          </a:p>
          <a:p>
            <a:pPr lvl="0" algn="ctr" defTabSz="457200">
              <a:spcAft>
                <a:spcPts val="600"/>
              </a:spcAft>
              <a:defRPr/>
            </a:pPr>
            <a:r>
              <a:rPr lang="fr-FR" sz="3600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J’irai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pourquoi ? </a:t>
            </a:r>
          </a:p>
          <a:p>
            <a:pPr lvl="0" algn="ctr" defTabSz="457200">
              <a:spcAft>
                <a:spcPts val="600"/>
              </a:spcAft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Où se trouve </a:t>
            </a:r>
            <a:r>
              <a:rPr kumimoji="0" lang="fr-FR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le lieu ? </a:t>
            </a:r>
          </a:p>
        </p:txBody>
      </p:sp>
    </p:spTree>
    <p:extLst>
      <p:ext uri="{BB962C8B-B14F-4D97-AF65-F5344CB8AC3E}">
        <p14:creationId xmlns:p14="http://schemas.microsoft.com/office/powerpoint/2010/main" val="29571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mêmes questions.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75B7EF-D2AC-8BCD-8752-E256876B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9AF2EA-C092-7362-4FDB-425C283EA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0" y="2477705"/>
            <a:ext cx="3141658" cy="24219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0DF012-35BD-C125-715B-24B5C53C9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69" y="2479529"/>
            <a:ext cx="3141660" cy="24219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0D8FFD-3B95-3F99-FC93-B9269BDEE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20" y="2479529"/>
            <a:ext cx="1577031" cy="242008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FBB8248-6436-464D-A819-2E2B91C823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A1B9C2-105F-43AD-3B20-2856C58AA2FE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B1BF1B-4DC3-FC87-85E2-C2455BC852B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7FEFABC6-EC81-AB2C-B4B1-69651E9DF2D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3E129-C82D-761B-A1EA-12AFEC3D9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0B7D9B-6EB7-D131-7DD9-D11BBFAF8EB2}"/>
              </a:ext>
            </a:extLst>
          </p:cNvPr>
          <p:cNvSpPr/>
          <p:nvPr/>
        </p:nvSpPr>
        <p:spPr>
          <a:xfrm>
            <a:off x="3515153" y="4446529"/>
            <a:ext cx="3526885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BB3B812-AFE1-CB77-DB20-CE3FFBE0AD8F}"/>
              </a:ext>
            </a:extLst>
          </p:cNvPr>
          <p:cNvSpPr/>
          <p:nvPr/>
        </p:nvSpPr>
        <p:spPr>
          <a:xfrm>
            <a:off x="1867631" y="4455386"/>
            <a:ext cx="1541647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53BFCA2-D896-88A8-5087-096D0BCD05F0}"/>
              </a:ext>
            </a:extLst>
          </p:cNvPr>
          <p:cNvSpPr/>
          <p:nvPr/>
        </p:nvSpPr>
        <p:spPr>
          <a:xfrm>
            <a:off x="5226869" y="3545951"/>
            <a:ext cx="1541647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50E410F-AA3C-0865-F9AF-8D23794B5EFB}"/>
              </a:ext>
            </a:extLst>
          </p:cNvPr>
          <p:cNvSpPr/>
          <p:nvPr/>
        </p:nvSpPr>
        <p:spPr>
          <a:xfrm>
            <a:off x="2408270" y="3545951"/>
            <a:ext cx="2492944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4E289F-C757-AB53-CB97-4F056ACA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cahiers, écrivez un paragraphe en utilisant ces mots. Je vais circulez entre les rangs pour vous aider.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D64A37-BEA3-60F0-9218-BCE58F22A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8B765D-E846-2482-39E0-FDD844485710}"/>
              </a:ext>
            </a:extLst>
          </p:cNvPr>
          <p:cNvSpPr txBox="1"/>
          <p:nvPr/>
        </p:nvSpPr>
        <p:spPr>
          <a:xfrm>
            <a:off x="1935006" y="3429000"/>
            <a:ext cx="53051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boulangerie          ce soir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pain         en face de l’épicerie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2CE172-6640-603E-E18A-50C58EA2C65D}"/>
              </a:ext>
            </a:extLst>
          </p:cNvPr>
          <p:cNvSpPr txBox="1"/>
          <p:nvPr/>
        </p:nvSpPr>
        <p:spPr>
          <a:xfrm>
            <a:off x="2408270" y="1541140"/>
            <a:ext cx="4150114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600" b="1" dirty="0">
                <a:solidFill>
                  <a:srgbClr val="565F88"/>
                </a:solidFill>
                <a:latin typeface="Dosis" pitchFamily="2" charset="0"/>
              </a:rPr>
              <a:t>j’irai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B5492-BB24-2877-AFD6-6E9077625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5CAA219-14CC-DE21-B0B7-FC6BB4FD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BF8BE5-CEAC-647D-0FC8-C4B5B409E5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45A3FF-F949-B79A-112B-A623D572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05767" y="621247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5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FCD35-A377-4928-0C51-A3F274879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55B9D-E4CE-9C79-3CD3-1ADBDC80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un paragraphe correct avec les mots proposés.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EC3705-A760-FC19-C34F-5C9BAC4FA627}"/>
              </a:ext>
            </a:extLst>
          </p:cNvPr>
          <p:cNvSpPr txBox="1"/>
          <p:nvPr/>
        </p:nvSpPr>
        <p:spPr>
          <a:xfrm>
            <a:off x="1071283" y="2593100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Ce soir, j’irai à la boulangerie pour acheter du pain. La boulangerie se trouve en face de l’épicerie.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3428D1-07BB-D3BC-6F9A-BE98ED6EC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526CC-A0B9-D539-FA8D-F8CC5B27E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366AB3-848A-6B07-7B0D-FB1F026C2F4F}"/>
              </a:ext>
            </a:extLst>
          </p:cNvPr>
          <p:cNvSpPr/>
          <p:nvPr/>
        </p:nvSpPr>
        <p:spPr>
          <a:xfrm>
            <a:off x="4483327" y="3429000"/>
            <a:ext cx="2693465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BDD4134-FF3C-83D6-B06B-5DD261664483}"/>
              </a:ext>
            </a:extLst>
          </p:cNvPr>
          <p:cNvSpPr/>
          <p:nvPr/>
        </p:nvSpPr>
        <p:spPr>
          <a:xfrm>
            <a:off x="4294800" y="4337563"/>
            <a:ext cx="3526885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582B20A-FFC2-9DA5-230E-F70A95AEEE2F}"/>
              </a:ext>
            </a:extLst>
          </p:cNvPr>
          <p:cNvSpPr/>
          <p:nvPr/>
        </p:nvSpPr>
        <p:spPr>
          <a:xfrm>
            <a:off x="2012009" y="3441023"/>
            <a:ext cx="1857347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80CD882-6E9E-E949-66A4-BD49F356D1CD}"/>
              </a:ext>
            </a:extLst>
          </p:cNvPr>
          <p:cNvSpPr/>
          <p:nvPr/>
        </p:nvSpPr>
        <p:spPr>
          <a:xfrm>
            <a:off x="1526736" y="4361984"/>
            <a:ext cx="2492944" cy="7122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CA4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86E64F-1830-C34E-685B-68115709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cahiers, écrivez un paragraphe en utilisant ces mots. Je vais circulez entre les rangs pour vous aider.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7F88350-2376-32A6-1CE1-171BAB432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2CDB36-24E0-7CC7-E591-488CB2A9235A}"/>
              </a:ext>
            </a:extLst>
          </p:cNvPr>
          <p:cNvSpPr txBox="1"/>
          <p:nvPr/>
        </p:nvSpPr>
        <p:spPr>
          <a:xfrm>
            <a:off x="897952" y="3325662"/>
            <a:ext cx="74443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épicerie            demain matin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des courses           à côté de chez moi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BA8357-4814-FE64-537C-B5F9CC926DF4}"/>
              </a:ext>
            </a:extLst>
          </p:cNvPr>
          <p:cNvSpPr txBox="1"/>
          <p:nvPr/>
        </p:nvSpPr>
        <p:spPr>
          <a:xfrm>
            <a:off x="2408270" y="1541140"/>
            <a:ext cx="4150114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600" b="1" dirty="0">
                <a:solidFill>
                  <a:srgbClr val="565F88"/>
                </a:solidFill>
                <a:latin typeface="Dosis" pitchFamily="2" charset="0"/>
              </a:rPr>
              <a:t>j’irai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2D3E8-5949-D737-A98B-172C25770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3FE8759-CC57-A45D-01CC-8539B711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620780A-0936-3585-8296-7D298492B0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DDFA1C-4DF0-43B5-EAFD-099A1D7CC0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05767" y="621247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52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7B5E3-86C6-DBDE-2366-06C079D84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C3932-B30A-78A1-4934-64E6A710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un paragraphe correct avec les mots proposés.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A79401-D174-C194-CBC6-26243A9DCFA3}"/>
              </a:ext>
            </a:extLst>
          </p:cNvPr>
          <p:cNvSpPr txBox="1"/>
          <p:nvPr/>
        </p:nvSpPr>
        <p:spPr>
          <a:xfrm>
            <a:off x="1071283" y="2593100"/>
            <a:ext cx="70014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Demain, j’irai à l’épicerie pour faire des courses. L’épicerie est à côté de chez moi.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0DA1B1-1598-ED35-94BF-9ECAE8628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un nouveau paragraphe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1DE21FE7-04B5-9388-F121-EAF5887FB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799" y="2105932"/>
            <a:ext cx="1996613" cy="3549535"/>
          </a:xfrm>
          <a:prstGeom prst="rect">
            <a:avLst/>
          </a:prstGeom>
        </p:spPr>
      </p:pic>
      <p:pic>
        <p:nvPicPr>
          <p:cNvPr id="4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DCA9922-AD8A-A41B-224D-1680738B7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674D26-985B-D29B-2AC3-BD75883E1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983" y="1496786"/>
            <a:ext cx="2975234" cy="4615427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1AA6613-F58B-8264-3B6C-97485AB41424}"/>
              </a:ext>
            </a:extLst>
          </p:cNvPr>
          <p:cNvSpPr/>
          <p:nvPr/>
        </p:nvSpPr>
        <p:spPr>
          <a:xfrm>
            <a:off x="4248454" y="4810452"/>
            <a:ext cx="2834429" cy="109928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86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40" y="3491702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15350" y="3489872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89472" y="4082744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Écrire un texte.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300287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19602" y="2695829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parler d’un déplacement futur et situer un lieu.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C63FCF6-6D92-2819-8A99-139755A08E12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6AFD9-1143-CE49-A11B-2285028BB4A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BBF173-B72D-4EB5-311C-E7E1A179B08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CC63CD-F096-45F5-2666-90C2BABB068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DEEF793-A705-420A-2C4F-10D51163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04F33B5-B473-67D6-4A24-0FDAF03BB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0B090C4-BCD9-D3FA-1825-B68D598A7D1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EFDF2E-3DCB-7E67-7E72-36E9061B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171188-1B2E-67CE-5D26-EE10849F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FD0C4CBB-54CE-1745-BECE-79A80B44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 nous allons apprendre à parler de nos déplacements. Écoutez bien.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50C200-7498-F16D-3F62-B994AA64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143609-6703-C9A9-BE3A-14FA8458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BF21-3E87-08A8-01ED-95DD0081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47223FC-B035-7D23-5EB0-487DB697A7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18F34C7E-11CA-4C3C-B337-AFAF842D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75EA0F-5770-3353-C127-8862F5E9B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WhatsApp-Video-2025-10-30-at-193">
            <a:hlinkClick r:id="" action="ppaction://media"/>
            <a:extLst>
              <a:ext uri="{FF2B5EF4-FFF2-40B4-BE49-F238E27FC236}">
                <a16:creationId xmlns:a16="http://schemas.microsoft.com/office/drawing/2014/main" id="{89335C43-488B-2F31-05E9-11D805E912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534" y="1940288"/>
            <a:ext cx="7161196" cy="40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8">
            <a:extLst>
              <a:ext uri="{FF2B5EF4-FFF2-40B4-BE49-F238E27FC236}">
                <a16:creationId xmlns:a16="http://schemas.microsoft.com/office/drawing/2014/main" id="{23BEAFB7-5FEC-96A8-EDAE-BD0902AF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58" y="756000"/>
            <a:ext cx="682144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 ! Qui veut passer au tableau pour prendre la parole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9C33F3-C02F-1560-086E-A5E06C1AB4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B8E1ABC-B141-2375-74CA-779131D3989D}"/>
              </a:ext>
            </a:extLst>
          </p:cNvPr>
          <p:cNvSpPr/>
          <p:nvPr/>
        </p:nvSpPr>
        <p:spPr>
          <a:xfrm>
            <a:off x="4229129" y="3290281"/>
            <a:ext cx="4196614" cy="210021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84C3C9-2790-9786-DCE2-5C222865B441}"/>
              </a:ext>
            </a:extLst>
          </p:cNvPr>
          <p:cNvSpPr txBox="1"/>
          <p:nvPr/>
        </p:nvSpPr>
        <p:spPr>
          <a:xfrm>
            <a:off x="4827806" y="3491439"/>
            <a:ext cx="5078390" cy="155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__________,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j’irai à  ________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pour ______________________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________  se trouve  ______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A0AE45-6790-8871-204C-36E998D9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47" y="290160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B18F9A-6F2C-6EB8-2F61-0124BD4AB1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535" y="2338170"/>
            <a:ext cx="1219370" cy="13622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D1F758-C5B5-84B9-E795-E47FB142D097}"/>
              </a:ext>
            </a:extLst>
          </p:cNvPr>
          <p:cNvSpPr txBox="1"/>
          <p:nvPr/>
        </p:nvSpPr>
        <p:spPr>
          <a:xfrm>
            <a:off x="2092148" y="1809724"/>
            <a:ext cx="5394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Ce garçon veut dire où il va aller. Il veut aussi situer les lieux où il va aller. </a:t>
            </a:r>
          </a:p>
        </p:txBody>
      </p:sp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8384</TotalTime>
  <Words>954</Words>
  <Application>Microsoft Office PowerPoint</Application>
  <PresentationFormat>Affichage à l'écran (4:3)</PresentationFormat>
  <Paragraphs>104</Paragraphs>
  <Slides>36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36</vt:i4>
      </vt:variant>
    </vt:vector>
  </HeadingPairs>
  <TitlesOfParts>
    <vt:vector size="56" baseType="lpstr">
      <vt:lpstr>Calibri</vt:lpstr>
      <vt:lpstr>Dosis Medium</vt:lpstr>
      <vt:lpstr>Dosis SemiBold</vt:lpstr>
      <vt:lpstr>Dosis</vt:lpstr>
      <vt:lpstr>Dosis ExtraBold</vt:lpstr>
      <vt:lpstr>Wingdings</vt:lpstr>
      <vt:lpstr>Arial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Présentation PowerPoint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 nous allons apprendre à parler de nos déplacements. Écoutez bien.</vt:lpstr>
      <vt:lpstr>Lecture de la vidéo </vt:lpstr>
      <vt:lpstr>À votre tour ! Qui veut passer au tableau pour prendre la parole ? </vt:lpstr>
      <vt:lpstr>Maintenant, tout le monde participe. Chacun parle de ses déplacements futurs avec son voisin. Je vais passer entre les rangs pour vous aider.</vt:lpstr>
      <vt:lpstr>Plan de la séance  4 </vt:lpstr>
      <vt:lpstr>Lisez et observez ce texte silencieusement. Après, on va faire une dictée. </vt:lpstr>
      <vt:lpstr>Prenez vos cahiers. Tenez-vous prêts. La dictée va commencer avec un enregistrement audio. </vt:lpstr>
      <vt:lpstr>Dictée en cours. Première lecture.</vt:lpstr>
      <vt:lpstr>Dictée en cours. Deuxième lecture. </vt:lpstr>
      <vt:lpstr>Corrigez. </vt:lpstr>
      <vt:lpstr>Qui veut expliquer ce paragraphe dans votre langue ? </vt:lpstr>
      <vt:lpstr>Maintenant, on apprendre à écrire un paragraphe semblable, avec le verbe j’irai.</vt:lpstr>
      <vt:lpstr>Je commence par me poser une question : j’irai où ? Qui veut me donner des propositions ? Levez la main. </vt:lpstr>
      <vt:lpstr>Il y a plusieurs réponses possibles. Une réponse peut être : j’irai au marché. Mais je peux dire aussi : j’irai à l’école, à la plage, ou à un autre lieu.</vt:lpstr>
      <vt:lpstr>Après, je me pose une autre question : j’irai quand au marché ? Qui veut me donner des propositions ? Levez la main.  </vt:lpstr>
      <vt:lpstr>Une réponse peut être : demain, j’irai au marché. Mais je peux dire aussi : lundi prochain, cet après midi, la semaine prochaine ou un autre moment. </vt:lpstr>
      <vt:lpstr>Ensuite, je me pose une autre question. Pourquoi j’irai au marché demain ? Qui veut me donner des propositions ? Levez la main. </vt:lpstr>
      <vt:lpstr>Une réponse peut être : demain, j’irai au marché pour acheter des légumes. Mais je peux aussi dire : pour faire des courses, pour acheter du lait ou autre chose.</vt:lpstr>
      <vt:lpstr>Je me pose une dernière question : où se trouve le marché ? Qui veut me donner des propositions ? Levez la main.</vt:lpstr>
      <vt:lpstr>Je peux dire : le marché se trouve en face de la pharmacie du quartier . Mais je peux aussi dire : le marché se trouve à côté de la poste ou parler d’un autre lieu. </vt:lpstr>
      <vt:lpstr>Lisons ensemble le paragraphe complet.</vt:lpstr>
      <vt:lpstr>Retenez bien. Pour écrire le paragraphe, je me suis posé les questions suivantes : </vt:lpstr>
      <vt:lpstr>Prenez vos cahiers. Vous allez écrire un paragraphe en vous posant les mêmes questions. </vt:lpstr>
      <vt:lpstr>Sur vos cahiers, écrivez un paragraphe en utilisant ces mots. Je vais circulez entre les rangs pour vous aider. </vt:lpstr>
      <vt:lpstr>Qui veut lire son paragraphe ?  </vt:lpstr>
      <vt:lpstr>Voici un paragraphe correct avec les mots proposés. </vt:lpstr>
      <vt:lpstr>Sur vos cahiers, écrivez un paragraphe en utilisant ces mots. Je vais circulez entre les rangs pour vous aider. </vt:lpstr>
      <vt:lpstr>Qui veut lire son paragraphe ?  </vt:lpstr>
      <vt:lpstr>Voici un paragraphe correct avec les mots proposés. </vt:lpstr>
      <vt:lpstr>La séance d’aujourd’hui est terminée. À la maison écrivez un nouveau paragraphe.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youssef boutouil</dc:creator>
  <cp:lastModifiedBy>YOUSSEF.BOUTOUIL</cp:lastModifiedBy>
  <cp:revision>1</cp:revision>
  <cp:lastPrinted>2025-08-13T10:11:39Z</cp:lastPrinted>
  <dcterms:created xsi:type="dcterms:W3CDTF">2025-08-01T12:31:49Z</dcterms:created>
  <dcterms:modified xsi:type="dcterms:W3CDTF">2025-10-30T19:08:22Z</dcterms:modified>
</cp:coreProperties>
</file>