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44" Type="http://schemas.openxmlformats.org/officeDocument/2006/relationships/slide" Target="slides/slide39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46" Type="http://schemas.openxmlformats.org/officeDocument/2006/relationships/slide" Target="slides/slide41.xml"/><Relationship Id="rId23" Type="http://schemas.openxmlformats.org/officeDocument/2006/relationships/slide" Target="slides/slide18.xml"/><Relationship Id="rId45" Type="http://schemas.openxmlformats.org/officeDocument/2006/relationships/slide" Target="slides/slide40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48" Type="http://schemas.openxmlformats.org/officeDocument/2006/relationships/slide" Target="slides/slide43.xml"/><Relationship Id="rId25" Type="http://schemas.openxmlformats.org/officeDocument/2006/relationships/slide" Target="slides/slide20.xml"/><Relationship Id="rId47" Type="http://schemas.openxmlformats.org/officeDocument/2006/relationships/slide" Target="slides/slide42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7fd339cf3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7fd339cf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solidFill>
          <a:schemeClr val="lt2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8" name="Google Shape;18;p2"/>
          <p:cNvGrpSpPr/>
          <p:nvPr/>
        </p:nvGrpSpPr>
        <p:grpSpPr>
          <a:xfrm>
            <a:off x="752858" y="744469"/>
            <a:ext cx="10674116" cy="5349671"/>
            <a:chOff x="752858" y="744469"/>
            <a:chExt cx="10674116" cy="5349671"/>
          </a:xfrm>
        </p:grpSpPr>
        <p:sp>
          <p:nvSpPr>
            <p:cNvPr id="19" name="Google Shape;19;p2"/>
            <p:cNvSpPr/>
            <p:nvPr/>
          </p:nvSpPr>
          <p:spPr>
            <a:xfrm>
              <a:off x="8151962" y="1685652"/>
              <a:ext cx="3275013" cy="4408488"/>
            </a:xfrm>
            <a:custGeom>
              <a:rect b="b" l="l" r="r" t="t"/>
              <a:pathLst>
                <a:path extrusionOk="0" h="10000" w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2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rect b="b" l="l" r="r" t="t"/>
              <a:pathLst>
                <a:path extrusionOk="0" h="10000" w="10002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" type="body"/>
          </p:nvPr>
        </p:nvSpPr>
        <p:spPr>
          <a:xfrm rot="5400000">
            <a:off x="4386262" y="-719138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 rot="5400000">
            <a:off x="2839798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4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2" name="Google Shape;102;p14" title="Crop Mark"/>
          <p:cNvSpPr/>
          <p:nvPr/>
        </p:nvSpPr>
        <p:spPr>
          <a:xfrm>
            <a:off x="8151962" y="1685652"/>
            <a:ext cx="3275013" cy="4408488"/>
          </a:xfrm>
          <a:custGeom>
            <a:rect b="b" l="l" r="r" t="t"/>
            <a:pathLst>
              <a:path extrusionOk="0"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indent="-3429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Google Shape;33;p4" title="Crop Mark"/>
          <p:cNvSpPr/>
          <p:nvPr/>
        </p:nvSpPr>
        <p:spPr>
          <a:xfrm>
            <a:off x="8151962" y="1685652"/>
            <a:ext cx="3275013" cy="4408488"/>
          </a:xfrm>
          <a:custGeom>
            <a:rect b="b" l="l" r="r" t="t"/>
            <a:pathLst>
              <a:path extrusionOk="0" h="5554" w="4125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6"/>
          <p:cNvSpPr txBox="1"/>
          <p:nvPr>
            <p:ph idx="2" type="body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3" type="body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b="0" sz="3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6"/>
          <p:cNvSpPr txBox="1"/>
          <p:nvPr>
            <p:ph idx="4" type="body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indent="-3429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indent="-3429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indent="-3429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9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indent="-355600" lvl="1" marL="914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indent="-3429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indent="-3302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indent="-3302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indent="-3302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indent="-3302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indent="-3302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9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7" name="Google Shape;67;p9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0"/>
          <p:cNvSpPr txBox="1"/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/>
          <p:nvPr>
            <p:ph idx="2" type="pic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None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2000"/>
              <a:buFont typeface="Libre Franklin"/>
              <a:buNone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1" type="body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0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b="0" i="0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556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b="0" i="1" sz="20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b="0" i="0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b="0" i="1" sz="18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b="0" i="0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Libre Franklin"/>
              <a:buNone/>
              <a:defRPr b="0" i="0" sz="4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1" name="Google Shape;91;p1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Libre Franklin"/>
              <a:buChar char="■"/>
              <a:defRPr b="0" i="0" sz="20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-355600" lvl="1" marL="914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Libre Franklin"/>
              <a:buChar char="–"/>
              <a:defRPr b="0" i="1" sz="20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-342900" lvl="2" marL="1371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bre Franklin"/>
              <a:buChar char="■"/>
              <a:defRPr b="0" i="0" sz="18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-342900" lvl="3" marL="18288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bre Franklin"/>
              <a:buChar char="–"/>
              <a:defRPr b="0" i="1" sz="18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-330200" lvl="4" marL="22860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Libre Franklin"/>
              <a:buChar char="■"/>
              <a:defRPr b="0" i="0" sz="16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-330200" lvl="5" marL="27432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Libre Franklin"/>
              <a:buChar char="–"/>
              <a:defRPr b="0" i="1" sz="16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-317500" lvl="6" marL="32004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-317500" lvl="7" marL="3657600" marR="0" rtl="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bre Franklin"/>
              <a:buChar char="–"/>
              <a:defRPr b="0" i="1" sz="1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-317500" lvl="8" marL="4114800" marR="0" rtl="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2"/>
              </a:buClr>
              <a:buSzPts val="1400"/>
              <a:buFont typeface="Libre Franklin"/>
              <a:buChar char="■"/>
              <a:defRPr b="0" i="0" sz="14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2" name="Google Shape;92;p13"/>
          <p:cNvSpPr txBox="1"/>
          <p:nvPr>
            <p:ph idx="10" type="dt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3" name="Google Shape;93;p13"/>
          <p:cNvSpPr txBox="1"/>
          <p:nvPr>
            <p:ph idx="11" type="ftr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94" name="Google Shape;94;p13"/>
          <p:cNvSpPr txBox="1"/>
          <p:nvPr>
            <p:ph idx="12" type="sldNum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3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labnol.org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3.xml"/><Relationship Id="rId3" Type="http://schemas.openxmlformats.org/officeDocument/2006/relationships/hyperlink" Target="http://www.labnol.org" TargetMode="External"/><Relationship Id="rId4" Type="http://schemas.openxmlformats.org/officeDocument/2006/relationships/hyperlink" Target="https://twitter.com/labnol" TargetMode="External"/><Relationship Id="rId5" Type="http://schemas.openxmlformats.org/officeDocument/2006/relationships/hyperlink" Target="https://youtube.com/labnol" TargetMode="External"/><Relationship Id="rId6" Type="http://schemas.openxmlformats.org/officeDocument/2006/relationships/hyperlink" Target="https://chrome.google.com/webstore/detail/document-studio/nhgeilcelhkmajkfgmgldbinmgjjajlb" TargetMode="External"/><Relationship Id="rId7" Type="http://schemas.openxmlformats.org/officeDocument/2006/relationships/hyperlink" Target="https://chrome.google.com/webstore/detail/save-emails-and-attachmen/nflmnfjphdbeagnilbihcodcophecebc" TargetMode="External"/><Relationship Id="rId8" Type="http://schemas.openxmlformats.org/officeDocument/2006/relationships/hyperlink" Target="https://chrome.google.com/webstore/detail/mail-merge-with-attachmen/nifmcbjailaccmombpjjpijjbfoicppp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en-US" sz="6000"/>
              <a:t>GOOGLE SCRIPTS</a:t>
            </a:r>
            <a:endParaRPr sz="6000"/>
          </a:p>
        </p:txBody>
      </p:sp>
      <p:sp>
        <p:nvSpPr>
          <p:cNvPr id="108" name="Google Shape;108;p15"/>
          <p:cNvSpPr txBox="1"/>
          <p:nvPr>
            <p:ph idx="1" type="subTitle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/>
              <a:t>Amit Agarwal (Google Developer Expert)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www.labnol.org</a:t>
            </a:r>
            <a:endParaRPr/>
          </a:p>
          <a:p>
            <a:pPr indent="0" lvl="0" marL="0" rt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Tour of IDE</a:t>
            </a:r>
            <a:endParaRPr/>
          </a:p>
        </p:txBody>
      </p:sp>
      <p:sp>
        <p:nvSpPr>
          <p:cNvPr id="162" name="Google Shape;162;p24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Launching the script editor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Quick Tour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Auto-completion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Syntax highlighting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Private vs Public Functions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Unique filenames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Project Properties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Revisions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The Logger</a:t>
            </a:r>
            <a:endParaRPr/>
          </a:p>
        </p:txBody>
      </p:sp>
      <p:sp>
        <p:nvSpPr>
          <p:cNvPr id="168" name="Google Shape;168;p25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Analogous to console.log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Email Full Log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Execution Transcript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Time Taken to complete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See Script flow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Log multiple values (printf)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Keyboard Shortcuts</a:t>
            </a:r>
            <a:endParaRPr/>
          </a:p>
        </p:txBody>
      </p:sp>
      <p:sp>
        <p:nvSpPr>
          <p:cNvPr id="174" name="Google Shape;174;p26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Comment Lines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Autocomplete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Run a function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See Log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Auto Indent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Undo / Redo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The Debugger</a:t>
            </a:r>
            <a:endParaRPr/>
          </a:p>
        </p:txBody>
      </p:sp>
      <p:sp>
        <p:nvSpPr>
          <p:cNvPr id="180" name="Google Shape;180;p27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Troubleshoot the code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Breakpoints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Pass parameters for web apps with wrappers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Hover to see full details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Try / Catch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Limitations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No user input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Connections to Google services</a:t>
            </a:r>
            <a:endParaRPr/>
          </a:p>
          <a:p>
            <a:pPr indent="0" lvl="1" marL="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1" marL="0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8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GOOGLE SERVICES</a:t>
            </a:r>
            <a:endParaRPr/>
          </a:p>
        </p:txBody>
      </p:sp>
      <p:sp>
        <p:nvSpPr>
          <p:cNvPr id="186" name="Google Shape;186;p28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Always Available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Gmail</a:t>
            </a:r>
            <a:endParaRPr/>
          </a:p>
        </p:txBody>
      </p:sp>
      <p:sp>
        <p:nvSpPr>
          <p:cNvPr id="192" name="Google Shape;192;p29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Gmail vs MailApp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Send HTML Mail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Include Attachment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Search Email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Trash Old messages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Email Quota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 – You have ‘n’ unread messages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Drive</a:t>
            </a:r>
            <a:endParaRPr/>
          </a:p>
        </p:txBody>
      </p:sp>
      <p:sp>
        <p:nvSpPr>
          <p:cNvPr id="198" name="Google Shape;198;p30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Search Files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File Iterator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Create File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Copy / Move Files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Share Files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Save an email in Gmail and reply the URL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Spreadsheet</a:t>
            </a:r>
            <a:endParaRPr/>
          </a:p>
        </p:txBody>
      </p:sp>
      <p:sp>
        <p:nvSpPr>
          <p:cNvPr id="204" name="Google Shape;204;p3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Add Custom Function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Store Data in rows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Email a row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Charts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Add Menu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On Edit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Quiz: Save the sender’s email of recent 5 spam emails that are in your Gmail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Document</a:t>
            </a:r>
            <a:endParaRPr/>
          </a:p>
        </p:txBody>
      </p:sp>
      <p:sp>
        <p:nvSpPr>
          <p:cNvPr id="210" name="Google Shape;210;p32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Create Document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Add Menus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Add Text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Style Text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Replace Text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Append the link of the document to the body on the next page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Calendar</a:t>
            </a:r>
            <a:endParaRPr/>
          </a:p>
        </p:txBody>
      </p:sp>
      <p:sp>
        <p:nvSpPr>
          <p:cNvPr id="216" name="Google Shape;216;p3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See Agenda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Create Events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Add Guests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Recurrence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Set Permissions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Find all events for this week across all calendars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The Scope</a:t>
            </a:r>
            <a:endParaRPr/>
          </a:p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1371600" y="1664413"/>
            <a:ext cx="9601200" cy="4202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Introduction to Apps Script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Authentication, Security &amp; Sharing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Cloud Script IDE &amp; Debugging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Overview of various services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Forms, Drive, Gmail, Sheets, Calendar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Building UI with HTML &amp; CSS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Connecting to external APIs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Live Coding Sessions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Building apps from start to finish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Deployment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Best Practices</a:t>
            </a:r>
            <a:endParaRPr/>
          </a:p>
          <a:p>
            <a:pPr indent="-266573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4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Google Contacts</a:t>
            </a:r>
            <a:endParaRPr/>
          </a:p>
        </p:txBody>
      </p:sp>
      <p:sp>
        <p:nvSpPr>
          <p:cNvPr id="222" name="Google Shape;222;p34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Show Groups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Get Work Addresses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Set Notes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Fetch contacts to a sheet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Google Forms</a:t>
            </a:r>
            <a:endParaRPr/>
          </a:p>
        </p:txBody>
      </p:sp>
      <p:sp>
        <p:nvSpPr>
          <p:cNvPr id="228" name="Google Shape;228;p35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Form Responses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Route to Manager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Acknowledge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Create a Document with the Form Response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Google Maps</a:t>
            </a:r>
            <a:endParaRPr/>
          </a:p>
        </p:txBody>
      </p:sp>
      <p:sp>
        <p:nvSpPr>
          <p:cNvPr id="234" name="Google Shape;234;p36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Route Maps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Geocode Address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Save a Map Image to Drive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7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SCRIPT SERVICES</a:t>
            </a:r>
            <a:endParaRPr/>
          </a:p>
        </p:txBody>
      </p:sp>
      <p:sp>
        <p:nvSpPr>
          <p:cNvPr id="240" name="Google Shape;240;p37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Always Available</a:t>
            </a:r>
            <a:endParaRPr/>
          </a:p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URL Fetch</a:t>
            </a:r>
            <a:endParaRPr/>
          </a:p>
        </p:txBody>
      </p:sp>
      <p:sp>
        <p:nvSpPr>
          <p:cNvPr id="246" name="Google Shape;246;p38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Headers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Handle Exceptions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Pass Parameters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Fetch the Google Homepage and save in Drive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Utilities</a:t>
            </a:r>
            <a:endParaRPr/>
          </a:p>
        </p:txBody>
      </p:sp>
      <p:sp>
        <p:nvSpPr>
          <p:cNvPr id="252" name="Google Shape;252;p39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Sleep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Format Date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String Encode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Hashing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Zip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0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Cache &amp; Lock</a:t>
            </a:r>
            <a:endParaRPr/>
          </a:p>
        </p:txBody>
      </p:sp>
      <p:sp>
        <p:nvSpPr>
          <p:cNvPr id="258" name="Google Shape;258;p40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Document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User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Script Cache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1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ADVANCED SERVICES</a:t>
            </a:r>
            <a:endParaRPr/>
          </a:p>
        </p:txBody>
      </p:sp>
      <p:sp>
        <p:nvSpPr>
          <p:cNvPr id="264" name="Google Shape;264;p41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Not enabled by default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4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Drive API</a:t>
            </a:r>
            <a:endParaRPr/>
          </a:p>
        </p:txBody>
      </p:sp>
      <p:sp>
        <p:nvSpPr>
          <p:cNvPr id="270" name="Google Shape;270;p42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File Revisions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Advanced File Search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title contains ’vacation' and not title contains ’singapore’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fullText contains 'important' and trashed = true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modifiedDate &gt; '2016-06-10T12:00:00’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sharedWithMe and mimeType contains 'image/’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properties has { key=’secret' and value=‘123’ }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Save Web Files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Empty trash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3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Advanced Services</a:t>
            </a:r>
            <a:endParaRPr/>
          </a:p>
        </p:txBody>
      </p:sp>
      <p:sp>
        <p:nvSpPr>
          <p:cNvPr id="276" name="Google Shape;276;p43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Tasks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URL Shortener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Analytics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YouTube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What is Google Script</a:t>
            </a:r>
            <a:endParaRPr/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Mike Harm created in 2009 (20%)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Cloud based JavaScript engine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No SDKs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Deep hooks into Google Products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No complex Oauth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Backup / Revisions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Date, RegExp, Math objects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No DOM or Windows API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4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TRIGGERS</a:t>
            </a:r>
            <a:endParaRPr/>
          </a:p>
        </p:txBody>
      </p:sp>
      <p:sp>
        <p:nvSpPr>
          <p:cNvPr id="282" name="Google Shape;282;p44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Automate It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45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Triggers</a:t>
            </a:r>
            <a:endParaRPr/>
          </a:p>
        </p:txBody>
      </p:sp>
      <p:sp>
        <p:nvSpPr>
          <p:cNvPr id="288" name="Google Shape;288;p45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Simple or Installable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Trigger Builder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doGet &amp; doPost</a:t>
            </a:r>
            <a:endParaRPr sz="1700"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Notifications, Exceptions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Manage Triggers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Limitations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700"/>
              <a:buChar char="–"/>
            </a:pPr>
            <a:r>
              <a:rPr lang="en-US" sz="1700"/>
              <a:t>Private Functions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700"/>
              <a:buChar char="–"/>
            </a:pPr>
            <a:r>
              <a:rPr lang="en-US" sz="1700"/>
              <a:t>Not installed with document copy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700"/>
              <a:buChar char="–"/>
            </a:pPr>
            <a:r>
              <a:rPr lang="en-US" sz="1700"/>
              <a:t>Simple triggers limited</a:t>
            </a:r>
            <a:endParaRPr/>
          </a:p>
          <a:p>
            <a:pPr indent="-27609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None/>
            </a:pPr>
            <a:r>
              <a:t/>
            </a:r>
            <a:endParaRPr sz="1700"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</a:pPr>
            <a:r>
              <a:rPr lang="en-US" sz="1700"/>
              <a:t>Quiz: Create a weekly trigger that runs on Wednesdays and Fridays only</a:t>
            </a:r>
            <a:endParaRPr sz="17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46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STORAGE</a:t>
            </a:r>
            <a:endParaRPr/>
          </a:p>
        </p:txBody>
      </p:sp>
      <p:sp>
        <p:nvSpPr>
          <p:cNvPr id="294" name="Google Shape;294;p46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Properties Services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Properties</a:t>
            </a:r>
            <a:endParaRPr/>
          </a:p>
        </p:txBody>
      </p:sp>
      <p:sp>
        <p:nvSpPr>
          <p:cNvPr id="300" name="Google Shape;300;p47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Key Value pairs</a:t>
            </a:r>
            <a:endParaRPr/>
          </a:p>
          <a:p>
            <a:pPr indent="-384048" lvl="0" marL="384048" rtl="0" algn="l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Scope</a:t>
            </a:r>
            <a:endParaRPr/>
          </a:p>
          <a:p>
            <a:pPr indent="-384048" lvl="0" marL="384048" rtl="0" algn="l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Manage Triggers</a:t>
            </a:r>
            <a:endParaRPr/>
          </a:p>
          <a:p>
            <a:pPr indent="-384048" lvl="0" marL="384048" rtl="0" algn="l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Security</a:t>
            </a:r>
            <a:endParaRPr/>
          </a:p>
          <a:p>
            <a:pPr indent="-384048" lvl="1" marL="384048" rtl="0" algn="l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Server details – script</a:t>
            </a:r>
            <a:endParaRPr/>
          </a:p>
          <a:p>
            <a:pPr indent="-384048" lvl="1" marL="384048" rtl="0" algn="l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User preferences – user</a:t>
            </a:r>
            <a:endParaRPr/>
          </a:p>
          <a:p>
            <a:pPr indent="-384048" lvl="1" marL="384048" rtl="0" algn="l">
              <a:lnSpc>
                <a:spcPct val="8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Data source - document</a:t>
            </a:r>
            <a:endParaRPr/>
          </a:p>
          <a:p>
            <a:pPr indent="-257048" lvl="0" marL="384048" rtl="0" algn="l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8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Save the DB credentials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JDBC</a:t>
            </a:r>
            <a:endParaRPr/>
          </a:p>
        </p:txBody>
      </p:sp>
      <p:sp>
        <p:nvSpPr>
          <p:cNvPr id="306" name="Google Shape;306;p48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MySQL, Microsoft SQL, etc.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Create vs Prepare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Batch Operations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Quiz: Create a simple table in the SQL Database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9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WEB APPS</a:t>
            </a:r>
            <a:endParaRPr/>
          </a:p>
        </p:txBody>
      </p:sp>
      <p:sp>
        <p:nvSpPr>
          <p:cNvPr id="312" name="Google Shape;312;p49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HTML Service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50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Web Apps</a:t>
            </a:r>
            <a:endParaRPr/>
          </a:p>
        </p:txBody>
      </p:sp>
      <p:sp>
        <p:nvSpPr>
          <p:cNvPr id="318" name="Google Shape;318;p50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7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Supports Standalone &amp; Container based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50"/>
              <a:buChar char="–"/>
            </a:pPr>
            <a:r>
              <a:rPr lang="en-US" sz="1850"/>
              <a:t>Common Inbox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50"/>
              <a:buChar char="–"/>
            </a:pPr>
            <a:r>
              <a:rPr lang="en-US" sz="1850"/>
              <a:t>Shared Dropbox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50"/>
              <a:buChar char="–"/>
            </a:pPr>
            <a:r>
              <a:rPr lang="en-US" sz="1850"/>
              <a:t>Team Calendar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doGet() or doPost</a:t>
            </a:r>
            <a:endParaRPr sz="1850"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ContentService (JSON, RSS)</a:t>
            </a:r>
            <a:endParaRPr sz="1850"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HTMLService (HTML, CSS)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Permissions</a:t>
            </a:r>
            <a:endParaRPr/>
          </a:p>
          <a:p>
            <a:pPr indent="-384048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Char char="■"/>
            </a:pPr>
            <a:r>
              <a:rPr lang="en-US" sz="1850"/>
              <a:t>Limitations</a:t>
            </a:r>
            <a:endParaRPr/>
          </a:p>
          <a:p>
            <a:pPr indent="-384048" lvl="1" marL="384048" rtl="0" algn="l">
              <a:lnSpc>
                <a:spcPct val="7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50"/>
              <a:buChar char="–"/>
            </a:pPr>
            <a:r>
              <a:rPr lang="en-US" sz="1850"/>
              <a:t>Cookies &amp; Windows API unavailable</a:t>
            </a:r>
            <a:endParaRPr/>
          </a:p>
          <a:p>
            <a:pPr indent="-266573" lvl="0" marL="384048" rtl="0" algn="l">
              <a:lnSpc>
                <a:spcPct val="7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5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Demo</a:t>
            </a:r>
            <a:endParaRPr/>
          </a:p>
        </p:txBody>
      </p:sp>
      <p:sp>
        <p:nvSpPr>
          <p:cNvPr id="324" name="Google Shape;324;p5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Deploy Script as Web App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Query Parameters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e.queryString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e.parameter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Manage versions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Access Permissions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XML, JSON, Text, HTML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Assignment</a:t>
            </a:r>
            <a:endParaRPr/>
          </a:p>
        </p:txBody>
      </p:sp>
      <p:sp>
        <p:nvSpPr>
          <p:cNvPr id="330" name="Google Shape;330;p52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Write a simple proxy server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Fetch page on Google server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Render in your Browser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3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BUILDING ADD-ONS</a:t>
            </a:r>
            <a:endParaRPr/>
          </a:p>
        </p:txBody>
      </p:sp>
      <p:sp>
        <p:nvSpPr>
          <p:cNvPr id="336" name="Google Shape;336;p53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The Dummies Guide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The Possibilities</a:t>
            </a:r>
            <a:endParaRPr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Spreadsheet functions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Standalone web apps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Cron Jobs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Event based tasks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Enhance Docs, Sheets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Integrate Google Services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Serve Data to External Apps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54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Step By Step</a:t>
            </a:r>
            <a:endParaRPr/>
          </a:p>
        </p:txBody>
      </p:sp>
      <p:sp>
        <p:nvSpPr>
          <p:cNvPr id="342" name="Google Shape;342;p54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Create Menus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Write UI in HTML/CSS/JS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Writer Server Side Code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Test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Deploy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Publish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5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THE LITTLE THINGS</a:t>
            </a:r>
            <a:endParaRPr/>
          </a:p>
        </p:txBody>
      </p:sp>
      <p:sp>
        <p:nvSpPr>
          <p:cNvPr id="348" name="Google Shape;348;p55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HTML Service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56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Things to Know</a:t>
            </a:r>
            <a:endParaRPr/>
          </a:p>
        </p:txBody>
      </p:sp>
      <p:sp>
        <p:nvSpPr>
          <p:cNvPr id="354" name="Google Shape;354;p56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Execution Time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EffectiveUser vs ActiveUser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Jsdoc Format Functions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OnlyCurrentDoc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Script Quota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Fail Gracefully</a:t>
            </a:r>
            <a:endParaRPr/>
          </a:p>
          <a:p>
            <a:pPr indent="0" lvl="0" marL="0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7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Amit Agarwal is a web geek, solo entrepreneur and he loves making things on the Internet.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In 2019, Google awarded him the Google Developer Expert title for his contributions to the GSuite and Google Apps Script ecosystem.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57"/>
          <p:cNvSpPr txBox="1"/>
          <p:nvPr>
            <p:ph idx="1" type="body"/>
          </p:nvPr>
        </p:nvSpPr>
        <p:spPr>
          <a:xfrm>
            <a:off x="1371600" y="2340864"/>
            <a:ext cx="4443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Web:</a:t>
            </a:r>
            <a:endParaRPr sz="2400"/>
          </a:p>
        </p:txBody>
      </p:sp>
      <p:sp>
        <p:nvSpPr>
          <p:cNvPr id="361" name="Google Shape;361;p57"/>
          <p:cNvSpPr txBox="1"/>
          <p:nvPr>
            <p:ph idx="2" type="body"/>
          </p:nvPr>
        </p:nvSpPr>
        <p:spPr>
          <a:xfrm>
            <a:off x="1371600" y="3305207"/>
            <a:ext cx="4443900" cy="256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❏"/>
            </a:pPr>
            <a:r>
              <a:rPr lang="en-US" u="sng">
                <a:solidFill>
                  <a:schemeClr val="hlink"/>
                </a:solidFill>
                <a:hlinkClick r:id="rId3"/>
              </a:rPr>
              <a:t>www.labnol.org</a:t>
            </a:r>
            <a:endParaRPr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https://twitter.com/labnol</a:t>
            </a:r>
            <a:endParaRPr/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https://youtube.com/labnol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20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57"/>
          <p:cNvSpPr txBox="1"/>
          <p:nvPr>
            <p:ph idx="3" type="body"/>
          </p:nvPr>
        </p:nvSpPr>
        <p:spPr>
          <a:xfrm>
            <a:off x="6525014" y="2340864"/>
            <a:ext cx="4443900" cy="823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Google Add-ons</a:t>
            </a:r>
            <a:endParaRPr sz="2400"/>
          </a:p>
        </p:txBody>
      </p:sp>
      <p:sp>
        <p:nvSpPr>
          <p:cNvPr id="363" name="Google Shape;363;p57"/>
          <p:cNvSpPr txBox="1"/>
          <p:nvPr>
            <p:ph idx="4" type="body"/>
          </p:nvPr>
        </p:nvSpPr>
        <p:spPr>
          <a:xfrm>
            <a:off x="6525014" y="3305207"/>
            <a:ext cx="4443900" cy="2562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❏"/>
            </a:pPr>
            <a:r>
              <a:rPr lang="en-US" u="sng">
                <a:solidFill>
                  <a:schemeClr val="hlink"/>
                </a:solidFill>
                <a:hlinkClick r:id="rId6"/>
              </a:rPr>
              <a:t>Document Studio</a:t>
            </a:r>
            <a:endParaRPr u="sng">
              <a:solidFill>
                <a:schemeClr val="hlink"/>
              </a:solidFill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n-US" u="sng">
                <a:solidFill>
                  <a:schemeClr val="hlink"/>
                </a:solidFill>
                <a:hlinkClick r:id="rId7"/>
              </a:rPr>
              <a:t>Download Gmail</a:t>
            </a:r>
            <a:endParaRPr u="sng">
              <a:solidFill>
                <a:schemeClr val="hlink"/>
              </a:solidFill>
            </a:endParaRPr>
          </a:p>
          <a:p>
            <a:pPr indent="-3556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❏"/>
            </a:pPr>
            <a:r>
              <a:rPr lang="en-US" u="sng">
                <a:solidFill>
                  <a:schemeClr val="hlink"/>
                </a:solidFill>
                <a:hlinkClick r:id="rId8"/>
              </a:rPr>
              <a:t>Gmail Mail Merge</a:t>
            </a:r>
            <a:endParaRPr u="sng">
              <a:solidFill>
                <a:schemeClr val="hlink"/>
              </a:solidFill>
            </a:endParaRPr>
          </a:p>
          <a:p>
            <a:pPr indent="0" lvl="0" marL="457200" marR="0" rtl="0" algn="l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None/>
            </a:pPr>
            <a:r>
              <a:t/>
            </a:r>
            <a:endParaRPr u="sng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Types of Google Script</a:t>
            </a:r>
            <a:endParaRPr/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Standalone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Not bound but can still talk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Deploy as web app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Time based triggers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Searchable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Container based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Can perform actions based on events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Hidden in the container</a:t>
            </a:r>
            <a:endParaRPr/>
          </a:p>
          <a:p>
            <a:pPr indent="-384048" lvl="1" marL="384048" rtl="0" algn="l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n-US"/>
              <a:t>Get special access to container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Running Google Scripts</a:t>
            </a:r>
            <a:endParaRPr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Standalone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Container Bound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Event based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Time based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Web App</a:t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  <a:p>
            <a:pPr indent="-257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Script Distribution</a:t>
            </a:r>
            <a:endParaRPr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Web App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Container Bound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Chrome Store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Add-on Store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Libraries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n-US"/>
              <a:t>Script Ideas</a:t>
            </a:r>
            <a:endParaRPr/>
          </a:p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4048" lvl="0" marL="384048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Reporting / Charts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Manage  and Automate Email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Approval Workflows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Extend Sheet with Custom Functions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Mail Merge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Employee Orientation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Tracking Document Revisions</a:t>
            </a:r>
            <a:endParaRPr/>
          </a:p>
          <a:p>
            <a:pPr indent="-384048" lvl="0" marL="384048" rtl="0" algn="l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n-US"/>
              <a:t>Talk to Twitter, YouTube, Salesforce, etc.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</a:pPr>
            <a:r>
              <a:rPr lang="en-US"/>
              <a:t>CODE EDITOR</a:t>
            </a:r>
            <a:endParaRPr/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</a:pPr>
            <a:r>
              <a:rPr lang="en-US"/>
              <a:t>All you need is a browser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rop">
  <a:themeElements>
    <a:clrScheme name="Crop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