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1" r:id="rId10"/>
  </p:sldMasterIdLst>
  <p:notesMasterIdLst>
    <p:notesMasterId r:id="rId72"/>
  </p:notesMasterIdLst>
  <p:sldIdLst>
    <p:sldId id="256" r:id="rId11"/>
    <p:sldId id="1029" r:id="rId12"/>
    <p:sldId id="705" r:id="rId13"/>
    <p:sldId id="1083" r:id="rId14"/>
    <p:sldId id="798" r:id="rId15"/>
    <p:sldId id="799" r:id="rId16"/>
    <p:sldId id="862" r:id="rId17"/>
    <p:sldId id="1045" r:id="rId18"/>
    <p:sldId id="1046" r:id="rId19"/>
    <p:sldId id="651" r:id="rId20"/>
    <p:sldId id="780" r:id="rId21"/>
    <p:sldId id="884" r:id="rId22"/>
    <p:sldId id="1047" r:id="rId23"/>
    <p:sldId id="1050" r:id="rId24"/>
    <p:sldId id="1048" r:id="rId25"/>
    <p:sldId id="1085" r:id="rId26"/>
    <p:sldId id="1086" r:id="rId27"/>
    <p:sldId id="888" r:id="rId28"/>
    <p:sldId id="800" r:id="rId29"/>
    <p:sldId id="864" r:id="rId30"/>
    <p:sldId id="865" r:id="rId31"/>
    <p:sldId id="846" r:id="rId32"/>
    <p:sldId id="680" r:id="rId33"/>
    <p:sldId id="1062" r:id="rId34"/>
    <p:sldId id="1070" r:id="rId35"/>
    <p:sldId id="1052" r:id="rId36"/>
    <p:sldId id="848" r:id="rId37"/>
    <p:sldId id="849" r:id="rId38"/>
    <p:sldId id="852" r:id="rId39"/>
    <p:sldId id="831" r:id="rId40"/>
    <p:sldId id="832" r:id="rId41"/>
    <p:sldId id="805" r:id="rId42"/>
    <p:sldId id="653" r:id="rId43"/>
    <p:sldId id="857" r:id="rId44"/>
    <p:sldId id="870" r:id="rId45"/>
    <p:sldId id="871" r:id="rId46"/>
    <p:sldId id="872" r:id="rId47"/>
    <p:sldId id="875" r:id="rId48"/>
    <p:sldId id="882" r:id="rId49"/>
    <p:sldId id="1053" r:id="rId50"/>
    <p:sldId id="1054" r:id="rId51"/>
    <p:sldId id="1056" r:id="rId52"/>
    <p:sldId id="1057" r:id="rId53"/>
    <p:sldId id="1058" r:id="rId54"/>
    <p:sldId id="1059" r:id="rId55"/>
    <p:sldId id="876" r:id="rId56"/>
    <p:sldId id="877" r:id="rId57"/>
    <p:sldId id="878" r:id="rId58"/>
    <p:sldId id="879" r:id="rId59"/>
    <p:sldId id="880" r:id="rId60"/>
    <p:sldId id="883" r:id="rId61"/>
    <p:sldId id="1063" r:id="rId62"/>
    <p:sldId id="1064" r:id="rId63"/>
    <p:sldId id="1065" r:id="rId64"/>
    <p:sldId id="1066" r:id="rId65"/>
    <p:sldId id="1067" r:id="rId66"/>
    <p:sldId id="1068" r:id="rId67"/>
    <p:sldId id="817" r:id="rId68"/>
    <p:sldId id="821" r:id="rId69"/>
    <p:sldId id="843" r:id="rId70"/>
    <p:sldId id="679" r:id="rId71"/>
  </p:sldIdLst>
  <p:sldSz cx="9144000" cy="6858000" type="screen4x3"/>
  <p:notesSz cx="6735763" cy="9866313"/>
  <p:embeddedFontLst>
    <p:embeddedFont>
      <p:font typeface="Dosis" pitchFamily="2" charset="0"/>
      <p:regular r:id="rId73"/>
      <p:bold r:id="rId74"/>
    </p:embeddedFont>
    <p:embeddedFont>
      <p:font typeface="Dosis ExtraBold" pitchFamily="2" charset="0"/>
      <p:bold r:id="rId75"/>
    </p:embeddedFont>
    <p:embeddedFont>
      <p:font typeface="Dosis Medium" pitchFamily="2" charset="0"/>
      <p:regular r:id="rId76"/>
      <p:bold r:id="rId77"/>
    </p:embeddedFont>
    <p:embeddedFont>
      <p:font typeface="Dosis SemiBold" pitchFamily="2" charset="0"/>
      <p:regular r:id="rId78"/>
      <p:bold r:id="rId7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E84234"/>
    <a:srgbClr val="00ACA4"/>
    <a:srgbClr val="4B5377"/>
    <a:srgbClr val="55B7DE"/>
    <a:srgbClr val="565F88"/>
    <a:srgbClr val="F26553"/>
    <a:srgbClr val="2AB6D7"/>
    <a:srgbClr val="A1A6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5" autoAdjust="0"/>
    <p:restoredTop sz="87607" autoAdjust="0"/>
  </p:normalViewPr>
  <p:slideViewPr>
    <p:cSldViewPr snapToGrid="0">
      <p:cViewPr varScale="1">
        <p:scale>
          <a:sx n="96" d="100"/>
          <a:sy n="96" d="100"/>
        </p:scale>
        <p:origin x="912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microsoft.com/office/2018/10/relationships/authors" Target="authors.xml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1.xml"/><Relationship Id="rId82" Type="http://schemas.openxmlformats.org/officeDocument/2006/relationships/theme" Target="theme/theme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font" Target="fonts/font5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notesMaster" Target="notesMasters/notesMaster1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font" Target="fonts/font3.fntdata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font" Target="fonts/font4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1.xml"/><Relationship Id="rId2" Type="http://schemas.openxmlformats.org/officeDocument/2006/relationships/customXml" Target="../customXml/item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2811F0-D07B-CB25-78C1-14BBBD015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568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71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314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439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4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68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58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81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65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452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3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1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41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13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35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3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2868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65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622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254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768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071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444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31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3269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003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2025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83" r:id="rId15"/>
    <p:sldLayoutId id="2147483784" r:id="rId1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0" r:id="rId10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2985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22/12/2025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47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4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36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6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4.xml"/><Relationship Id="rId4" Type="http://schemas.openxmlformats.org/officeDocument/2006/relationships/image" Target="../media/image4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7" Type="http://schemas.openxmlformats.org/officeDocument/2006/relationships/image" Target="../media/image32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6.xml"/><Relationship Id="rId4" Type="http://schemas.openxmlformats.org/officeDocument/2006/relationships/image" Target="../media/image4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8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7" Type="http://schemas.openxmlformats.org/officeDocument/2006/relationships/image" Target="../media/image52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0.xml"/><Relationship Id="rId4" Type="http://schemas.openxmlformats.org/officeDocument/2006/relationships/image" Target="../media/image4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2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0.png"/><Relationship Id="rId4" Type="http://schemas.openxmlformats.org/officeDocument/2006/relationships/customXml" Target="../ink/ink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7" Type="http://schemas.openxmlformats.org/officeDocument/2006/relationships/image" Target="../media/image27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6.xml"/><Relationship Id="rId4" Type="http://schemas.openxmlformats.org/officeDocument/2006/relationships/image" Target="../media/image4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png"/><Relationship Id="rId7" Type="http://schemas.openxmlformats.org/officeDocument/2006/relationships/image" Target="../media/image53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20.png"/><Relationship Id="rId4" Type="http://schemas.openxmlformats.org/officeDocument/2006/relationships/customXml" Target="../ink/ink1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20.xml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7" Type="http://schemas.openxmlformats.org/officeDocument/2006/relationships/image" Target="../media/image52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22.xml"/><Relationship Id="rId4" Type="http://schemas.openxmlformats.org/officeDocument/2006/relationships/image" Target="../media/image41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24.xml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0.png"/><Relationship Id="rId4" Type="http://schemas.openxmlformats.org/officeDocument/2006/relationships/customXml" Target="../ink/ink2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7" Type="http://schemas.openxmlformats.org/officeDocument/2006/relationships/image" Target="../media/image27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28.xml"/><Relationship Id="rId4" Type="http://schemas.openxmlformats.org/officeDocument/2006/relationships/image" Target="../media/image41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7" Type="http://schemas.openxmlformats.org/officeDocument/2006/relationships/image" Target="../media/image32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30.xml"/><Relationship Id="rId4" Type="http://schemas.openxmlformats.org/officeDocument/2006/relationships/image" Target="../media/image41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32.xml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7" Type="http://schemas.openxmlformats.org/officeDocument/2006/relationships/image" Target="../media/image52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34.xml"/><Relationship Id="rId4" Type="http://schemas.openxmlformats.org/officeDocument/2006/relationships/image" Target="../media/image4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36.xml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0.png"/><Relationship Id="rId4" Type="http://schemas.openxmlformats.org/officeDocument/2006/relationships/customXml" Target="../ink/ink3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27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40.xml"/><Relationship Id="rId4" Type="http://schemas.openxmlformats.org/officeDocument/2006/relationships/image" Target="../media/image4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png"/><Relationship Id="rId7" Type="http://schemas.openxmlformats.org/officeDocument/2006/relationships/image" Target="../media/image55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20.png"/><Relationship Id="rId4" Type="http://schemas.openxmlformats.org/officeDocument/2006/relationships/customXml" Target="../ink/ink4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44.xml"/><Relationship Id="rId2" Type="http://schemas.openxmlformats.org/officeDocument/2006/relationships/customXml" Target="../ink/ink4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52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46.xml"/><Relationship Id="rId4" Type="http://schemas.openxmlformats.org/officeDocument/2006/relationships/image" Target="../media/image41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48.xml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4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0.png"/><Relationship Id="rId4" Type="http://schemas.openxmlformats.org/officeDocument/2006/relationships/customXml" Target="../ink/ink50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7" Type="http://schemas.openxmlformats.org/officeDocument/2006/relationships/image" Target="../media/image27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0.png"/><Relationship Id="rId5" Type="http://schemas.openxmlformats.org/officeDocument/2006/relationships/customXml" Target="../ink/ink52.xml"/><Relationship Id="rId4" Type="http://schemas.openxmlformats.org/officeDocument/2006/relationships/image" Target="../media/image50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openxmlformats.org/officeDocument/2006/relationships/image" Target="../media/image58.png"/><Relationship Id="rId2" Type="http://schemas.openxmlformats.org/officeDocument/2006/relationships/customXml" Target="../ink/ink5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40.png"/><Relationship Id="rId4" Type="http://schemas.openxmlformats.org/officeDocument/2006/relationships/customXml" Target="../ink/ink5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7F5892B-3FE0-4556-9C2D-E0FE07D15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décrire l’image ?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27C2D0-D606-4757-AD7A-BFCBA56D0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96" y="1922098"/>
            <a:ext cx="7236607" cy="456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répondre à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4558AA6-2B0E-DBC4-E895-026144345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FR_N2_P2_W2_S3_AdP_P01">
            <a:hlinkClick r:id="" action="ppaction://media"/>
            <a:extLst>
              <a:ext uri="{FF2B5EF4-FFF2-40B4-BE49-F238E27FC236}">
                <a16:creationId xmlns:a16="http://schemas.microsoft.com/office/drawing/2014/main" id="{DFE152D5-8396-42EB-A34D-FE9F51AFA547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98725"/>
            <a:ext cx="7559675" cy="3281363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711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93AB01-20D5-B609-2D3F-7A5544F5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1485053" y="2546623"/>
            <a:ext cx="6173895" cy="2340000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3200" dirty="0"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888435" y="2977959"/>
            <a:ext cx="5367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À l’école, </a:t>
            </a: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je dessine.</a:t>
            </a:r>
            <a:endParaRPr lang="fr-FR" sz="3200" b="1" dirty="0">
              <a:solidFill>
                <a:srgbClr val="00ACA4"/>
              </a:solidFill>
              <a:latin typeface="Dosis SemiBold" pitchFamily="2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À l’école, </a:t>
            </a: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je lis des histoires.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ADBC9-BF50-0AEA-5512-0A9D973FF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D3FD307-1DCD-4665-A8C1-D4CEA80AE870}"/>
              </a:ext>
            </a:extLst>
          </p:cNvPr>
          <p:cNvSpPr/>
          <p:nvPr/>
        </p:nvSpPr>
        <p:spPr>
          <a:xfrm>
            <a:off x="1485053" y="2546623"/>
            <a:ext cx="6173895" cy="2340000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3200" dirty="0">
              <a:latin typeface="Dosis SemiBold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C926844-0224-B89F-1764-AD2567877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58048-7325-D806-EA58-152088C057AC}"/>
              </a:ext>
            </a:extLst>
          </p:cNvPr>
          <p:cNvSpPr txBox="1"/>
          <p:nvPr/>
        </p:nvSpPr>
        <p:spPr>
          <a:xfrm>
            <a:off x="1998938" y="2977959"/>
            <a:ext cx="59626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À l’école, </a:t>
            </a:r>
            <a:r>
              <a:rPr lang="fr-FR" sz="3200" b="1" dirty="0">
                <a:solidFill>
                  <a:srgbClr val="44546A"/>
                </a:solidFill>
                <a:latin typeface="Dosis SemiBold" pitchFamily="2" charset="0"/>
              </a:rPr>
              <a:t>je colorie.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À la maison, </a:t>
            </a:r>
            <a:r>
              <a:rPr lang="fr-FR" sz="3200" b="1" dirty="0">
                <a:solidFill>
                  <a:srgbClr val="44546A"/>
                </a:solidFill>
                <a:latin typeface="Dosis SemiBold" pitchFamily="2" charset="0"/>
              </a:rPr>
              <a:t>je joue.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445C80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1DC36FD-EA20-06F5-301D-6749A5726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d’autres exemples.  </a:t>
            </a:r>
          </a:p>
        </p:txBody>
      </p:sp>
    </p:spTree>
    <p:extLst>
      <p:ext uri="{BB962C8B-B14F-4D97-AF65-F5344CB8AC3E}">
        <p14:creationId xmlns:p14="http://schemas.microsoft.com/office/powerpoint/2010/main" val="376089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45796F4-18C4-717D-39F3-6DC396B8A234}"/>
              </a:ext>
            </a:extLst>
          </p:cNvPr>
          <p:cNvSpPr/>
          <p:nvPr/>
        </p:nvSpPr>
        <p:spPr>
          <a:xfrm>
            <a:off x="6501101" y="3515140"/>
            <a:ext cx="2120777" cy="2338716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75094" y="2843448"/>
            <a:ext cx="4887827" cy="3258552"/>
          </a:xfrm>
          <a:prstGeom prst="rect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Qui veut passer au tableau pour jouer la scène en français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29C610F-0000-14C7-04CA-B5693FB1F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72" y="2237364"/>
            <a:ext cx="1066949" cy="97168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310" y="2096636"/>
            <a:ext cx="1218404" cy="11027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F4A7155-7CFA-2AE2-5289-E12B1537D5E4}"/>
              </a:ext>
            </a:extLst>
          </p:cNvPr>
          <p:cNvSpPr txBox="1"/>
          <p:nvPr/>
        </p:nvSpPr>
        <p:spPr>
          <a:xfrm>
            <a:off x="6551892" y="3740418"/>
            <a:ext cx="2177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À _______,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 SemiBold" pitchFamily="2" charset="0"/>
              </a:rPr>
              <a:t>  je ________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4EEE74-025D-7B2E-6764-C589B79032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6DB61B0-55DE-9030-EF05-1E1D76AF1509}"/>
              </a:ext>
            </a:extLst>
          </p:cNvPr>
          <p:cNvSpPr/>
          <p:nvPr/>
        </p:nvSpPr>
        <p:spPr>
          <a:xfrm>
            <a:off x="508415" y="3455681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1D15BA-DACF-5A3E-28AD-E8238991D137}"/>
              </a:ext>
            </a:extLst>
          </p:cNvPr>
          <p:cNvSpPr txBox="1"/>
          <p:nvPr/>
        </p:nvSpPr>
        <p:spPr>
          <a:xfrm>
            <a:off x="597997" y="3574118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fais à ________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  <p:pic>
        <p:nvPicPr>
          <p:cNvPr id="5" name="Image 4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DC25A80F-775B-561C-F806-F275AE0DF02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7078" y="4472724"/>
            <a:ext cx="1209844" cy="1009791"/>
          </a:xfrm>
          <a:prstGeom prst="rect">
            <a:avLst/>
          </a:prstGeom>
        </p:spPr>
      </p:pic>
      <p:pic>
        <p:nvPicPr>
          <p:cNvPr id="14" name="Image 13" descr="Une image contenant dessin humoristique, Dessin animé, sourire, clipart&#10;&#10;Le contenu généré par l’IA peut être incorrect.">
            <a:extLst>
              <a:ext uri="{FF2B5EF4-FFF2-40B4-BE49-F238E27FC236}">
                <a16:creationId xmlns:a16="http://schemas.microsoft.com/office/drawing/2014/main" id="{01DE2646-F707-C6B8-0E78-363747B033B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6" t="7323" r="15616" b="13859"/>
          <a:stretch>
            <a:fillRect/>
          </a:stretch>
        </p:blipFill>
        <p:spPr>
          <a:xfrm>
            <a:off x="7186314" y="4374434"/>
            <a:ext cx="908864" cy="113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73B6C-ECC7-B139-F452-2E950DA1A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9C6CAD9-2F03-A7B9-4B90-F9C3F487AE9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4864" y="2723207"/>
            <a:ext cx="4887826" cy="3258552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39128FE-A4BD-80C1-F7D3-D8B0F346D2E8}"/>
              </a:ext>
            </a:extLst>
          </p:cNvPr>
          <p:cNvSpPr/>
          <p:nvPr/>
        </p:nvSpPr>
        <p:spPr>
          <a:xfrm>
            <a:off x="6501101" y="3515140"/>
            <a:ext cx="2120777" cy="2338716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20858CCA-FA76-9BD1-2F4A-51E259D095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A159F797-44B3-E08E-ED11-8EC1BCC73011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Qui veut passer au tableau pour jouer la scène en français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A99E28-A13C-1930-64A2-518C9A71B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72" y="2237364"/>
            <a:ext cx="1066949" cy="97168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640B6C1-1B60-DA37-FF7E-D9C10AAA1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310" y="2096636"/>
            <a:ext cx="1218404" cy="11027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861A244-F304-5CB0-1BEE-E76201A4FAE9}"/>
              </a:ext>
            </a:extLst>
          </p:cNvPr>
          <p:cNvSpPr txBox="1"/>
          <p:nvPr/>
        </p:nvSpPr>
        <p:spPr>
          <a:xfrm>
            <a:off x="6551892" y="3740418"/>
            <a:ext cx="2177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À _______,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 SemiBold" pitchFamily="2" charset="0"/>
              </a:rPr>
              <a:t> je ________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DFE771-A52E-C0E9-A854-464D1B3E69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E863FEF-53D5-0581-72E4-305577DB8E87}"/>
              </a:ext>
            </a:extLst>
          </p:cNvPr>
          <p:cNvSpPr/>
          <p:nvPr/>
        </p:nvSpPr>
        <p:spPr>
          <a:xfrm>
            <a:off x="508415" y="3455681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3C806FC-CFBA-62DE-CBD7-DAA85E7D7297}"/>
              </a:ext>
            </a:extLst>
          </p:cNvPr>
          <p:cNvSpPr txBox="1"/>
          <p:nvPr/>
        </p:nvSpPr>
        <p:spPr>
          <a:xfrm>
            <a:off x="597997" y="3574118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fais à ________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  <p:pic>
        <p:nvPicPr>
          <p:cNvPr id="5" name="Image 4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83303F8F-B752-D260-1797-5B4FB72F99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7078" y="4472724"/>
            <a:ext cx="1209844" cy="1009791"/>
          </a:xfrm>
          <a:prstGeom prst="rect">
            <a:avLst/>
          </a:prstGeom>
        </p:spPr>
      </p:pic>
      <p:pic>
        <p:nvPicPr>
          <p:cNvPr id="9" name="Image 8" descr="Une image contenant dessin humoristique, dessi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596FEC4-D5B1-51A7-3C8F-B3194C56F3E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10183" r="4592" b="13859"/>
          <a:stretch>
            <a:fillRect/>
          </a:stretch>
        </p:blipFill>
        <p:spPr>
          <a:xfrm>
            <a:off x="6984589" y="4407849"/>
            <a:ext cx="1153800" cy="107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9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93797-6102-4B4E-7148-97F110152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CAC8CDA-64A8-6C5B-5B65-BFA9AFCF806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4864" y="2723207"/>
            <a:ext cx="4887826" cy="3258552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B317FD3-4C30-2562-BA50-E22BA6024A20}"/>
              </a:ext>
            </a:extLst>
          </p:cNvPr>
          <p:cNvSpPr/>
          <p:nvPr/>
        </p:nvSpPr>
        <p:spPr>
          <a:xfrm>
            <a:off x="6501101" y="3515140"/>
            <a:ext cx="2120777" cy="2338716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BC1C7D9C-3513-FE62-B9DD-9C31FCE843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9BA6A9E5-33DE-C63A-6C46-B44B008C016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Qui veut passer au tableau pour jouer la scène en français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B9CE4FD-154F-6BD6-1D68-CDDB42F23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72" y="2237364"/>
            <a:ext cx="1066949" cy="97168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7C4C037-12A4-BCD4-AC89-177BA0D33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310" y="2096636"/>
            <a:ext cx="1218404" cy="11027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E72ED2C-4DD3-F487-FB47-7F9299B4F701}"/>
              </a:ext>
            </a:extLst>
          </p:cNvPr>
          <p:cNvSpPr txBox="1"/>
          <p:nvPr/>
        </p:nvSpPr>
        <p:spPr>
          <a:xfrm>
            <a:off x="6551892" y="3740418"/>
            <a:ext cx="2177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À ________ ,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 SemiBold" pitchFamily="2" charset="0"/>
              </a:rPr>
              <a:t> ________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BBD183-AF08-C4A4-6FD3-48CEAF536A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E717BC0-CFD5-AFD3-B60E-7C9BA82CBA34}"/>
              </a:ext>
            </a:extLst>
          </p:cNvPr>
          <p:cNvSpPr/>
          <p:nvPr/>
        </p:nvSpPr>
        <p:spPr>
          <a:xfrm>
            <a:off x="508415" y="3455681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5D1D74-881C-FED5-15C6-8DC5D5E24359}"/>
              </a:ext>
            </a:extLst>
          </p:cNvPr>
          <p:cNvSpPr txBox="1"/>
          <p:nvPr/>
        </p:nvSpPr>
        <p:spPr>
          <a:xfrm>
            <a:off x="597997" y="3574118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fais à ________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  <p:pic>
        <p:nvPicPr>
          <p:cNvPr id="9" name="Image 8" descr="Une image contenant bâtiment, fenêtre, maison, propriété&#10;&#10;Le contenu généré par l’IA peut être incorrect.">
            <a:extLst>
              <a:ext uri="{FF2B5EF4-FFF2-40B4-BE49-F238E27FC236}">
                <a16:creationId xmlns:a16="http://schemas.microsoft.com/office/drawing/2014/main" id="{3A478E1A-DC35-A641-D914-973AD27843D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5676" y="4538260"/>
            <a:ext cx="1267002" cy="1009791"/>
          </a:xfrm>
          <a:prstGeom prst="rect">
            <a:avLst/>
          </a:prstGeom>
        </p:spPr>
      </p:pic>
      <p:pic>
        <p:nvPicPr>
          <p:cNvPr id="10" name="Image 9" descr="Une image contenant dessin humoristique, Dessin animé, clipart, Dessin d’enfant&#10;&#10;Le contenu généré par l’IA peut être incorrect.">
            <a:extLst>
              <a:ext uri="{FF2B5EF4-FFF2-40B4-BE49-F238E27FC236}">
                <a16:creationId xmlns:a16="http://schemas.microsoft.com/office/drawing/2014/main" id="{644B7672-6B52-C6E2-BBBF-805F6660198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t="9351" r="6009" b="13859"/>
          <a:stretch>
            <a:fillRect/>
          </a:stretch>
        </p:blipFill>
        <p:spPr>
          <a:xfrm>
            <a:off x="7100085" y="4557863"/>
            <a:ext cx="1081321" cy="103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5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joue le dialogue avec son voisin.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1FE475-901F-0B9E-4012-B18987E506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337509"/>
            <a:ext cx="1066949" cy="9716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47281C-7D0C-D77B-B07A-A4F9D3C107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E450A47-8CFA-3289-3E04-91919AEE81DD}"/>
              </a:ext>
            </a:extLst>
          </p:cNvPr>
          <p:cNvSpPr txBox="1"/>
          <p:nvPr/>
        </p:nvSpPr>
        <p:spPr>
          <a:xfrm>
            <a:off x="6551892" y="3740418"/>
            <a:ext cx="2177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À ________ ,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8D6F91"/>
                </a:solidFill>
                <a:effectLst/>
                <a:uLnTx/>
                <a:uFillTx/>
                <a:latin typeface="Dosis SemiBold" pitchFamily="2" charset="0"/>
              </a:rPr>
              <a:t> ________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462130-01D4-2406-0B95-DF585DB44C65}"/>
              </a:ext>
            </a:extLst>
          </p:cNvPr>
          <p:cNvSpPr txBox="1"/>
          <p:nvPr/>
        </p:nvSpPr>
        <p:spPr>
          <a:xfrm>
            <a:off x="597997" y="3574118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fais à ________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555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711986-FA4F-0BB6-DE28-273A64CB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508072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Répondre aux questions :  </a:t>
            </a:r>
            <a:r>
              <a:rPr lang="fr-FR" sz="1300" dirty="0"/>
              <a:t>« Qu’est-ce que tu fais à l’école ? ».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 syllabes.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 mots et de syllabes.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C492CF4-81B4-C802-566E-6E85C0A6F13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6817B6-EE4A-BBCF-A489-311A1DD2244B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2BA5D3-0ED9-A296-05FB-B0A196341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AB0DAC63-6225-DAAB-91FD-22A669B2FDD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A753EF-D76E-4894-CBD8-2ACB1D823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5DDC-A69B-2301-C54E-3DA263C2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98E0-0036-D1C6-7F74-CBA5CEF8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et des mots avec les sons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–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–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fr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– gr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tr 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933CD-C491-45CE-A4C4-916A75B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2725A6-34E6-4E61-A5C8-8AA2F76090F6}"/>
              </a:ext>
            </a:extLst>
          </p:cNvPr>
          <p:cNvSpPr txBox="1"/>
          <p:nvPr/>
        </p:nvSpPr>
        <p:spPr>
          <a:xfrm>
            <a:off x="1265583" y="2151727"/>
            <a:ext cx="66128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br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cr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fr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gr  </a:t>
            </a:r>
          </a:p>
          <a:p>
            <a:pPr algn="ctr"/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pr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dr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tr</a:t>
            </a:r>
            <a:endParaRPr lang="fr-MA" sz="8000" b="1" dirty="0">
              <a:solidFill>
                <a:schemeClr val="tx2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E2A7A-BCBA-40C8-081B-4E7F45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7541A3-5920-B113-CC98-65A5BD3A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154DA3-E913-9214-7E17-56F99749C494}"/>
              </a:ext>
            </a:extLst>
          </p:cNvPr>
          <p:cNvSpPr txBox="1"/>
          <p:nvPr/>
        </p:nvSpPr>
        <p:spPr>
          <a:xfrm>
            <a:off x="1265583" y="2151727"/>
            <a:ext cx="66128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br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cr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fr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gr  </a:t>
            </a:r>
          </a:p>
          <a:p>
            <a:pPr algn="ctr"/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pr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dr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tr</a:t>
            </a:r>
            <a:endParaRPr lang="fr-MA" sz="8000" b="1" dirty="0">
              <a:solidFill>
                <a:schemeClr val="tx2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comb_N2">
            <a:hlinkClick r:id="" action="ppaction://media"/>
            <a:extLst>
              <a:ext uri="{FF2B5EF4-FFF2-40B4-BE49-F238E27FC236}">
                <a16:creationId xmlns:a16="http://schemas.microsoft.com/office/drawing/2014/main" id="{F7CFA3CB-6E35-C586-0965-1F80CEDBF2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124" y="1906870"/>
            <a:ext cx="7220606" cy="406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47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tr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ou    &gt; 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tr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ou    &gt;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tr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ousse</a:t>
            </a:r>
            <a:endParaRPr lang="fr-FR" sz="4800" b="1" dirty="0">
              <a:solidFill>
                <a:schemeClr val="tx1">
                  <a:lumMod val="50000"/>
                  <a:lumOff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29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755583" y="2898085"/>
            <a:ext cx="756483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a   &gt;  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a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&gt;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avate</a:t>
            </a:r>
            <a:endParaRPr lang="fr-FR" sz="4800" b="1" dirty="0">
              <a:solidFill>
                <a:schemeClr val="tx1">
                  <a:lumMod val="50000"/>
                  <a:lumOff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27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1564694" y="2837492"/>
            <a:ext cx="601461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gr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i    &gt; 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gr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i    &gt;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gr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i</a:t>
            </a:r>
            <a:r>
              <a:rPr lang="fr-FR" sz="48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7665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978450" y="2898085"/>
            <a:ext cx="695160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br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a     &gt;  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br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a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&gt; 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br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as</a:t>
            </a:r>
            <a:endParaRPr lang="fr-FR" sz="4800" b="1" dirty="0">
              <a:solidFill>
                <a:schemeClr val="tx1">
                  <a:lumMod val="50000"/>
                  <a:lumOff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402BE-8DE4-06D5-DA6C-EBB8BE8A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D9B73D-83C3-F42E-E548-402A9498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A6E01A-5552-5351-CE4A-E3FA4A39D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CFB479E-F8AF-F6B4-73AB-73447AD23BD1}"/>
              </a:ext>
            </a:extLst>
          </p:cNvPr>
          <p:cNvSpPr txBox="1"/>
          <p:nvPr/>
        </p:nvSpPr>
        <p:spPr>
          <a:xfrm>
            <a:off x="825418" y="2857690"/>
            <a:ext cx="734111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fr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o   &gt; 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fr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o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&gt;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fr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omag</a:t>
            </a:r>
            <a:r>
              <a:rPr lang="fr-FR" sz="48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5281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319C8-0D77-DCAF-B435-76DB08AE8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92850D-70C6-EE59-6313-A75A448C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3F01D-42F8-4758-9FFB-825ED2620748}"/>
              </a:ext>
            </a:extLst>
          </p:cNvPr>
          <p:cNvSpPr txBox="1"/>
          <p:nvPr/>
        </p:nvSpPr>
        <p:spPr>
          <a:xfrm>
            <a:off x="596174" y="2837492"/>
            <a:ext cx="795165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a   &gt; 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4800" b="1" dirty="0" err="1">
                <a:solidFill>
                  <a:srgbClr val="002060"/>
                </a:solidFill>
                <a:latin typeface="Dosis SemiBold" pitchFamily="2" charset="0"/>
              </a:rPr>
              <a:t>a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&gt;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apeau</a:t>
            </a:r>
            <a:endParaRPr lang="fr-FR" sz="48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46E86E-2F76-816A-E3FF-BED09FE05A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2968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41. Avec votre voisin, vous allez faire l’activité 2.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106A96-A244-FC41-0088-2CB697118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04AFB48-469F-4F9F-8725-547389E37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30" y="1617744"/>
            <a:ext cx="3504532" cy="4962939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B3AAEB-435D-42C3-B825-C28400244516}"/>
              </a:ext>
            </a:extLst>
          </p:cNvPr>
          <p:cNvSpPr/>
          <p:nvPr/>
        </p:nvSpPr>
        <p:spPr>
          <a:xfrm>
            <a:off x="2979683" y="2729948"/>
            <a:ext cx="3279227" cy="141638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A487592-801D-7EFA-3B6D-C04B0821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lire à votre voisin. À tour de rôle.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76ABD7-CFC2-FB40-1418-A91869A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9BB55B-1F56-CDB6-B9FB-94B3A992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629770" y="2733865"/>
            <a:ext cx="2794359" cy="21429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945307-4FCB-47F1-A1F3-216092834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71" y="2204696"/>
            <a:ext cx="4762550" cy="289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05AD58-7D41-E499-8F2F-54C4365C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5021181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1400" dirty="0"/>
              <a:t>Répondre aux questions : </a:t>
            </a:r>
            <a:r>
              <a:rPr lang="fr-FR" sz="1300" dirty="0"/>
              <a:t>« Qu’est-ce que tu fais à l’école ? ». 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201410" y="5133855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Ecriture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2F781E9-43D9-1FA6-4757-2E58F88BDAE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DBCE8-4058-6CD9-931E-02EC1F5CB22D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9BDE9A-02B3-0AD2-6B79-D6856938F56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FEDF8C72-8483-4E6E-BC55-9AA20292B5A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fr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gr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tr ».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bras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b-r-a-s.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08C2322-9D13-0619-8AAF-FADB3190932F}"/>
              </a:ext>
            </a:extLst>
          </p:cNvPr>
          <p:cNvSpPr txBox="1"/>
          <p:nvPr/>
        </p:nvSpPr>
        <p:spPr>
          <a:xfrm>
            <a:off x="5829269" y="3311185"/>
            <a:ext cx="1829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br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as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142118-74FD-47A3-85B7-390C64EFE1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437615"/>
            <a:ext cx="2697372" cy="294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bras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1F8A3A4-25D7-1B5E-8D17-FD436FEB48E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A17D9F4-F9B9-BB68-550B-317C4539C0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D5A2500-30CB-F8CA-1A26-50C07D5C35FE}"/>
              </a:ext>
            </a:extLst>
          </p:cNvPr>
          <p:cNvSpPr txBox="1"/>
          <p:nvPr/>
        </p:nvSpPr>
        <p:spPr>
          <a:xfrm>
            <a:off x="5340848" y="3255580"/>
            <a:ext cx="1829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fr-FR" sz="7200" b="1" i="0" u="none" strike="noStrike" kern="1200" cap="none" spc="0" normalizeH="0" baseline="0" noProof="0" dirty="0">
                <a:ln w="0"/>
                <a:solidFill>
                  <a:srgbClr val="00ACA4"/>
                </a:solidFill>
                <a:uLnTx/>
                <a:uFillTx/>
                <a:latin typeface="Dosis SemiBold" pitchFamily="2" charset="0"/>
              </a:rPr>
              <a:t>br</a:t>
            </a:r>
            <a:r>
              <a:rPr kumimoji="0" lang="fr-FR" sz="7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uLnTx/>
                <a:uFillTx/>
                <a:latin typeface="Dosis SemiBold" pitchFamily="2" charset="0"/>
              </a:rPr>
              <a:t>as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4E0E9B-4CE6-4752-B1E3-D13B77C631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74" y="2612732"/>
            <a:ext cx="2592492" cy="28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668349E-926C-FDA6-3AA5-9FD33836E54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9E30FEF-F286-103B-B502-5AD4FDD7EA9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17E2F90-6F86-9E47-B9FA-B0D327BDC03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43B3E60-5F50-0298-15A1-6A80BEE24B8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3E1F887-2EA7-42E8-09A7-566F8FD128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C293C2-109A-4900-81FE-D394C92FF2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62" y="2249440"/>
            <a:ext cx="2682075" cy="293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FF40B12-1E3B-ADC7-F4A3-CFF1BFC4939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C50C907-5F42-A99F-DEC0-7C32DBB3406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D09A3B38-D199-FFB8-B9AC-139100B5F635}"/>
              </a:ext>
            </a:extLst>
          </p:cNvPr>
          <p:cNvSpPr txBox="1">
            <a:spLocks/>
          </p:cNvSpPr>
          <p:nvPr/>
        </p:nvSpPr>
        <p:spPr>
          <a:xfrm>
            <a:off x="3143599" y="3429000"/>
            <a:ext cx="300694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algn="ctr"/>
            <a:r>
              <a:rPr lang="fr-FR" sz="7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bras</a:t>
            </a: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227250B6-6298-63D4-4984-6F19CDCB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5846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5AEE5F7-F3F1-94BC-29CA-20A0BD23BA65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D85DEB-E4ED-5855-5216-41A6FC9B7C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5B6940-11D8-0A82-0646-0FD05BB67C0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734F071-3AA0-9ED9-5A80-3C29B01F0B0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A02F4AB-F6C3-9929-6CD3-5FFD91D8E9E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1F9826-DAAA-B136-3E78-650BDD46CCF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7F1D366E-717D-32EB-73D4-CE08B96133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416E75E-86E3-485E-872A-74C15480A4DC}"/>
              </a:ext>
            </a:extLst>
          </p:cNvPr>
          <p:cNvGrpSpPr/>
          <p:nvPr/>
        </p:nvGrpSpPr>
        <p:grpSpPr>
          <a:xfrm>
            <a:off x="304775" y="2025000"/>
            <a:ext cx="3240000" cy="2808000"/>
            <a:chOff x="313739" y="1887258"/>
            <a:chExt cx="3856062" cy="298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8D2D024-49A8-4DB9-81C3-F9A47D77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39" y="1887258"/>
              <a:ext cx="1948043" cy="298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A199524-3121-48C1-8B14-AD56EDBD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1758" y="1887258"/>
              <a:ext cx="1948043" cy="298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F65E83-5654-4BBF-8034-55F48B7D84D0}"/>
              </a:ext>
            </a:extLst>
          </p:cNvPr>
          <p:cNvGrpSpPr/>
          <p:nvPr/>
        </p:nvGrpSpPr>
        <p:grpSpPr>
          <a:xfrm>
            <a:off x="3667517" y="2025000"/>
            <a:ext cx="3240000" cy="2808000"/>
            <a:chOff x="2502402" y="2357717"/>
            <a:chExt cx="3856062" cy="2988000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A8A5CE2-C448-4F43-B8D8-DB2266FA1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402" y="2357717"/>
              <a:ext cx="1948043" cy="2988000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EF4C793-0B60-48AF-BA59-62A57A98A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0421" y="2357717"/>
              <a:ext cx="1948043" cy="2988000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7BB63A9E-EC75-4595-82F6-68E77A13B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6" y="2025000"/>
            <a:ext cx="1636815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drôle.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d-r-ô-l-e.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B9ADD-BB3D-BDE1-5B72-B6F5699B8C8E}"/>
              </a:ext>
            </a:extLst>
          </p:cNvPr>
          <p:cNvSpPr txBox="1"/>
          <p:nvPr/>
        </p:nvSpPr>
        <p:spPr>
          <a:xfrm>
            <a:off x="5887210" y="3211746"/>
            <a:ext cx="21435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ôle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3" name="Image 2" descr="Une image contenant dessin humoristique, dessin, chat, Dessin animé&#10;&#10;Le contenu généré par l’IA peut être incorrect.">
            <a:extLst>
              <a:ext uri="{FF2B5EF4-FFF2-40B4-BE49-F238E27FC236}">
                <a16:creationId xmlns:a16="http://schemas.microsoft.com/office/drawing/2014/main" id="{76C1973F-E3A0-4F56-E355-26A262D64A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27" y="2550180"/>
            <a:ext cx="2795727" cy="305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8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« drôle »  en lisant chaque lettre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4A10B8-160E-4012-B867-DF8AFEF7F106}"/>
              </a:ext>
            </a:extLst>
          </p:cNvPr>
          <p:cNvSpPr txBox="1"/>
          <p:nvPr/>
        </p:nvSpPr>
        <p:spPr>
          <a:xfrm>
            <a:off x="5887210" y="3211746"/>
            <a:ext cx="21435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ôle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 descr="Une image contenant dessin humoristique, dessin, chat, Dessin animé&#10;&#10;Le contenu généré par l’IA peut être incorrect.">
            <a:extLst>
              <a:ext uri="{FF2B5EF4-FFF2-40B4-BE49-F238E27FC236}">
                <a16:creationId xmlns:a16="http://schemas.microsoft.com/office/drawing/2014/main" id="{341646EF-5A67-F57A-7373-C04FA24FF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27" y="2550180"/>
            <a:ext cx="2795727" cy="305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1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5D13-8A8B-5F51-A905-FDD38392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236C0-89AF-8129-18B9-6B6435B0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4386F24-E326-E1BC-5787-B3B30353532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286CE4C-F753-1F16-E871-71D4DAC2F96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066181B0-C24F-9521-C713-4D8DD8E44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4C7C655-30CB-6E9F-71EB-4056CE8587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8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AC55D-0DB9-8F5F-8B14-CE56B218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13AA1-116B-FD58-9B05-D9787DEE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C2D1077-69FF-2DE3-DF1B-9562790AC13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E782882-5E6A-A865-EB79-9AD2BF162D9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9F1155A-9C91-E714-D37D-032825B0D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4" name="Image 3" descr="Une image contenant dessin humoristique, dessin, chat, Dessin animé&#10;&#10;Le contenu généré par l’IA peut être incorrect.">
            <a:extLst>
              <a:ext uri="{FF2B5EF4-FFF2-40B4-BE49-F238E27FC236}">
                <a16:creationId xmlns:a16="http://schemas.microsoft.com/office/drawing/2014/main" id="{3AACAB3E-8823-D19E-52CD-AA3B6EB54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136" y="2282166"/>
            <a:ext cx="2795727" cy="305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5268-608B-A3B4-C2D9-199DB115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5B4D8-4160-08F2-7CB6-A8F79F17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06134D1-4914-C47C-91E0-583D9D65A6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763B30E-8172-E517-399C-C635E09D329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FDE2C80-3B26-5942-989C-8A7ADCB14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D7A669F-96F0-473E-B0B4-D11DB18C0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3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F825-4865-CFDF-B6BE-07C9190E3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074AE-6645-B928-9915-F06062E3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C9D7C6F-56A2-7887-F0F6-8746D5B96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6551B3-AC52-EFA3-5D4F-AA23218F006D}"/>
              </a:ext>
            </a:extLst>
          </p:cNvPr>
          <p:cNvSpPr txBox="1"/>
          <p:nvPr/>
        </p:nvSpPr>
        <p:spPr>
          <a:xfrm>
            <a:off x="3500232" y="2828835"/>
            <a:ext cx="21435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ôle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36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gris.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g-r-i-s.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B9ADD-BB3D-BDE1-5B72-B6F5699B8C8E}"/>
              </a:ext>
            </a:extLst>
          </p:cNvPr>
          <p:cNvSpPr txBox="1"/>
          <p:nvPr/>
        </p:nvSpPr>
        <p:spPr>
          <a:xfrm>
            <a:off x="5734926" y="3051302"/>
            <a:ext cx="15600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gr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is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158792A-CD68-4DF6-AB29-A02F194570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32" y="2450929"/>
            <a:ext cx="2658656" cy="290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5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30023-5DFE-FA80-CED7-E18413E97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57BC7B-4287-20FE-2732-380F649E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gris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A47655-5DF4-7E37-EBEB-B182139C188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2922B3D-A2EF-FA43-D459-F0B423FB1B0C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0C64B9FE-A120-6B03-CB35-E1C17565CF5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1B07826-75C6-4FF7-B15F-BAF503E722F2}"/>
              </a:ext>
            </a:extLst>
          </p:cNvPr>
          <p:cNvSpPr txBox="1"/>
          <p:nvPr/>
        </p:nvSpPr>
        <p:spPr>
          <a:xfrm>
            <a:off x="5734926" y="3051302"/>
            <a:ext cx="15600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gr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is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00ACA4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51CBB4D-F515-4F4E-B48B-8F27BA874D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290" y="2334811"/>
            <a:ext cx="2721570" cy="297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9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5D13-8A8B-5F51-A905-FDD38392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236C0-89AF-8129-18B9-6B6435B0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4386F24-E326-E1BC-5787-B3B30353532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286CE4C-F753-1F16-E871-71D4DAC2F96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066181B0-C24F-9521-C713-4D8DD8E44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4C7C655-30CB-6E9F-71EB-4056CE8587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AC55D-0DB9-8F5F-8B14-CE56B218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13AA1-116B-FD58-9B05-D9787DEE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C2D1077-69FF-2DE3-DF1B-9562790AC13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E782882-5E6A-A865-EB79-9AD2BF162D9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9F1155A-9C91-E714-D37D-032825B0D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006BB8-FF47-48AC-A13F-BDE3E7C7D2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831" y="2301765"/>
            <a:ext cx="2694338" cy="294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FBA0A8-15D0-98F4-C85D-CA70EDEB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20" y="5045195"/>
            <a:ext cx="3828620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792675" y="505039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54104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Lecture – Graphèmes :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gr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tr.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Ecriture – Graphèmes :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gr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dr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tr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 du vocabulaire 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Exploitation du vocabulaire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Ecriture – Point de langue</a:t>
            </a:r>
          </a:p>
          <a:p>
            <a:r>
              <a:rPr lang="fr-FR" dirty="0"/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72650" y="5511555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Acte de parole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Syllabes et mots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F69F95-354F-0FBA-FAB7-AB30F966B17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D32F0A-9620-9559-D241-3C8DD8C484C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D1F098-D5D3-EFCC-E44D-CA96376858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0499FAA8-4EA6-8E53-9EE0-85DF22BB136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5268-608B-A3B4-C2D9-199DB115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5B4D8-4160-08F2-7CB6-A8F79F17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06134D1-4914-C47C-91E0-583D9D65A6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763B30E-8172-E517-399C-C635E09D329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FDE2C80-3B26-5942-989C-8A7ADCB14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D7A669F-96F0-473E-B0B4-D11DB18C0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F825-4865-CFDF-B6BE-07C9190E3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074AE-6645-B928-9915-F06062E3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C9D7C6F-56A2-7887-F0F6-8746D5B96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73D62460-3BC1-4DEE-69AA-DE85AF985932}"/>
              </a:ext>
            </a:extLst>
          </p:cNvPr>
          <p:cNvSpPr txBox="1">
            <a:spLocks/>
          </p:cNvSpPr>
          <p:nvPr/>
        </p:nvSpPr>
        <p:spPr>
          <a:xfrm>
            <a:off x="2450580" y="3123000"/>
            <a:ext cx="4017597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algn="ctr"/>
            <a:r>
              <a:rPr lang="fr-FR" sz="7200" b="1" dirty="0">
                <a:solidFill>
                  <a:srgbClr val="424D7B"/>
                </a:solidFill>
                <a:latin typeface="Dosis SemiBold" pitchFamily="2" charset="0"/>
              </a:rPr>
              <a:t>gris</a:t>
            </a:r>
          </a:p>
        </p:txBody>
      </p:sp>
    </p:spTree>
    <p:extLst>
      <p:ext uri="{BB962C8B-B14F-4D97-AF65-F5344CB8AC3E}">
        <p14:creationId xmlns:p14="http://schemas.microsoft.com/office/powerpoint/2010/main" val="16490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drapeau.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d-r-a-p-e-a-u.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B9ADD-BB3D-BDE1-5B72-B6F5699B8C8E}"/>
              </a:ext>
            </a:extLst>
          </p:cNvPr>
          <p:cNvSpPr txBox="1"/>
          <p:nvPr/>
        </p:nvSpPr>
        <p:spPr>
          <a:xfrm>
            <a:off x="5370812" y="3162246"/>
            <a:ext cx="32896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dr</a:t>
            </a:r>
            <a:r>
              <a:rPr lang="fr-FR" sz="7200" b="1" dirty="0">
                <a:ln w="0"/>
                <a:solidFill>
                  <a:srgbClr val="424D7B"/>
                </a:solidFill>
                <a:latin typeface="Dosis SemiBold" pitchFamily="2" charset="0"/>
              </a:rPr>
              <a:t>apeau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srgbClr val="424D7B"/>
              </a:solidFill>
              <a:uLnTx/>
              <a:uFillTx/>
              <a:latin typeface="Dosis SemiBold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FC3B2D-15B4-465D-A9B1-7B1BA295AD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36" y="2070410"/>
            <a:ext cx="3096864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1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B4B6-DE5C-9CC1-BFEF-462652188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250AC1E-B533-DD05-D1DA-59BF47AC04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BB52D6F-8ED9-2212-7322-25229BB06A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7CD2DD9C-8172-5E51-DCFA-F74AF180C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4457121-A23C-E5D6-4870-3BD2ADC1C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drapeau en lisant chaque lettre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A53FB6-D0FD-4C87-BCAD-58C9DF16B44E}"/>
              </a:ext>
            </a:extLst>
          </p:cNvPr>
          <p:cNvSpPr txBox="1"/>
          <p:nvPr/>
        </p:nvSpPr>
        <p:spPr>
          <a:xfrm>
            <a:off x="5264795" y="3162246"/>
            <a:ext cx="32896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rgbClr val="00ACA4"/>
                </a:solidFill>
                <a:latin typeface="Dosis" pitchFamily="2" charset="0"/>
              </a:rPr>
              <a:t>dr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apeau</a:t>
            </a:r>
            <a:endParaRPr lang="fr-FR" sz="7200" b="1" dirty="0">
              <a:ln w="0"/>
              <a:solidFill>
                <a:srgbClr val="00ACA4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31A4C0-0AB3-4000-9FEE-2DCE27EE4B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36" y="2070410"/>
            <a:ext cx="3096864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9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5D13-8A8B-5F51-A905-FDD38392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236C0-89AF-8129-18B9-6B6435B0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4386F24-E326-E1BC-5787-B3B30353532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286CE4C-F753-1F16-E871-71D4DAC2F96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066181B0-C24F-9521-C713-4D8DD8E44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4C7C655-30CB-6E9F-71EB-4056CE8587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AC55D-0DB9-8F5F-8B14-CE56B218B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13AA1-116B-FD58-9B05-D9787DEE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C2D1077-69FF-2DE3-DF1B-9562790AC13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E782882-5E6A-A865-EB79-9AD2BF162D9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9F1155A-9C91-E714-D37D-032825B0D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4FFF21-6C06-444E-80CC-0DE2F8A4F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568" y="2308949"/>
            <a:ext cx="3096864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9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5268-608B-A3B4-C2D9-199DB115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5B4D8-4160-08F2-7CB6-A8F79F17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06134D1-4914-C47C-91E0-583D9D65A6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763B30E-8172-E517-399C-C635E09D329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1FDE2C80-3B26-5942-989C-8A7ADCB14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D7A669F-96F0-473E-B0B4-D11DB18C0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7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F825-4865-CFDF-B6BE-07C9190E3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074AE-6645-B928-9915-F06062E3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388968-BC21-2E38-3021-F7684E5EB6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93E7FAFB-8348-416F-C638-39C503A31C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C9D7C6F-56A2-7887-F0F6-8746D5B96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73D62460-3BC1-4DEE-69AA-DE85AF985932}"/>
              </a:ext>
            </a:extLst>
          </p:cNvPr>
          <p:cNvSpPr txBox="1">
            <a:spLocks/>
          </p:cNvSpPr>
          <p:nvPr/>
        </p:nvSpPr>
        <p:spPr>
          <a:xfrm>
            <a:off x="2450580" y="3123000"/>
            <a:ext cx="4017597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algn="ctr"/>
            <a:r>
              <a:rPr lang="fr-FR" sz="7200" b="1" dirty="0">
                <a:solidFill>
                  <a:srgbClr val="424D7B"/>
                </a:solidFill>
                <a:latin typeface="Dosis SemiBold" pitchFamily="2" charset="0"/>
              </a:rPr>
              <a:t>drapeau</a:t>
            </a:r>
          </a:p>
        </p:txBody>
      </p:sp>
    </p:spTree>
    <p:extLst>
      <p:ext uri="{BB962C8B-B14F-4D97-AF65-F5344CB8AC3E}">
        <p14:creationId xmlns:p14="http://schemas.microsoft.com/office/powerpoint/2010/main" val="268746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43.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0074B-99F2-3D7F-E6DF-E795DEF920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7D1148-90BD-4D96-8686-3CCF3E787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16" y="1707817"/>
            <a:ext cx="3354805" cy="475090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9216E-653F-4876-BEEE-65EACD78E3AE}"/>
              </a:ext>
            </a:extLst>
          </p:cNvPr>
          <p:cNvSpPr/>
          <p:nvPr/>
        </p:nvSpPr>
        <p:spPr>
          <a:xfrm>
            <a:off x="2912570" y="3471269"/>
            <a:ext cx="3110699" cy="612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D84E-C7BE-A7A4-D0BD-A483E4B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2E54B-F50A-A5BD-EBD8-B5B5CF3F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l’activité 2.  Je vais vous expliquer la consigne. Ensuite, je vais circuler entre les rangs pour vous aider.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DFC37-12AB-685F-63A4-964C9A6A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97D32B-3230-D996-CA9A-964B465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64" y="2327048"/>
            <a:ext cx="2203904" cy="22039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1F8C2C9-E736-432D-93FD-1A7573B2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41" y="2892423"/>
            <a:ext cx="4891600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Ecriture de mots.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45291-4257-B030-0224-7F2201D6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01410" y="207895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92796" y="245997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Répondre à la question :  </a:t>
            </a:r>
            <a:r>
              <a:rPr lang="fr-FR" sz="1300" dirty="0"/>
              <a:t>« Qu’est-ce que tu fais à l’école ? ». </a:t>
            </a:r>
          </a:p>
        </p:txBody>
      </p: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BD89A4C-0AE8-8CD2-5E3F-62146C8FC8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836168"/>
            <a:ext cx="540000" cy="540000"/>
          </a:xfrm>
          <a:prstGeom prst="rect">
            <a:avLst/>
          </a:prstGeom>
          <a:noFill/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2348B3-90E7-691E-629C-71721E58668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7B3E9F-C263-B932-8FA3-43C3AAC31C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63A77C-3185-FC68-E59E-D6E2D639EB4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5EABAA8E-F5B1-6E91-A181-1AF4EAD798B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A61D73-647B-5157-6FC6-20C82EE08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856BD29-9FBA-4031-B6FD-6157114C264F}"/>
              </a:ext>
            </a:extLst>
          </p:cNvPr>
          <p:cNvGrpSpPr/>
          <p:nvPr/>
        </p:nvGrpSpPr>
        <p:grpSpPr>
          <a:xfrm>
            <a:off x="789649" y="2609735"/>
            <a:ext cx="7454751" cy="1984049"/>
            <a:chOff x="789649" y="2609735"/>
            <a:chExt cx="7454751" cy="198404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435C181-57AA-4DCA-A478-D03BBAC1E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9649" y="2609735"/>
              <a:ext cx="7454751" cy="1984049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30B6762-C759-43DA-8C69-F9855B1844EC}"/>
                </a:ext>
              </a:extLst>
            </p:cNvPr>
            <p:cNvSpPr txBox="1"/>
            <p:nvPr/>
          </p:nvSpPr>
          <p:spPr>
            <a:xfrm>
              <a:off x="3191435" y="3316941"/>
              <a:ext cx="1165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rgbClr val="C00000"/>
                  </a:solidFill>
                  <a:latin typeface="Dosis SemiBold" panose="020B0604020202020204" charset="0"/>
                </a:rPr>
                <a:t>drapeau</a:t>
              </a:r>
              <a:endParaRPr lang="fr-FR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CCDBD2C-9CDE-4BD6-BCA7-9DFDA3804579}"/>
                </a:ext>
              </a:extLst>
            </p:cNvPr>
            <p:cNvSpPr txBox="1"/>
            <p:nvPr/>
          </p:nvSpPr>
          <p:spPr>
            <a:xfrm>
              <a:off x="6472518" y="3316941"/>
              <a:ext cx="1165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rgbClr val="C00000"/>
                  </a:solidFill>
                  <a:latin typeface="Dosis SemiBold" panose="020B0604020202020204" charset="0"/>
                </a:rPr>
                <a:t>bras</a:t>
              </a:r>
              <a:endParaRPr lang="fr-FR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F4FD67B-A9BC-4290-8A2E-1756A62F6EB2}"/>
                </a:ext>
              </a:extLst>
            </p:cNvPr>
            <p:cNvSpPr txBox="1"/>
            <p:nvPr/>
          </p:nvSpPr>
          <p:spPr>
            <a:xfrm>
              <a:off x="2796987" y="4024147"/>
              <a:ext cx="1165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rgbClr val="C00000"/>
                  </a:solidFill>
                  <a:latin typeface="Dosis SemiBold" panose="020B0604020202020204" charset="0"/>
                </a:rPr>
                <a:t>drôle</a:t>
              </a:r>
              <a:endParaRPr lang="fr-FR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61791385-75A6-112C-C291-38A29534CDDF}"/>
              </a:ext>
            </a:extLst>
          </p:cNvPr>
          <p:cNvPicPr>
            <a:picLocks noGrp="1" noChangeAspect="1"/>
          </p:cNvPicPr>
          <p:nvPr>
            <p:ph type="pic"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9" r="9" b="2083"/>
          <a:stretch>
            <a:fillRect/>
          </a:stretch>
        </p:blipFill>
        <p:spPr>
          <a:xfrm>
            <a:off x="1796591" y="2514599"/>
            <a:ext cx="1888008" cy="3287111"/>
          </a:xfrm>
        </p:spPr>
      </p:pic>
      <p:pic>
        <p:nvPicPr>
          <p:cNvPr id="5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EC5A856-CC98-8210-E60A-D599F0430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EDCE9A8-9F44-4D54-A301-54B6BF82E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924" y="1775791"/>
            <a:ext cx="3066957" cy="432620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88ED21E-BF3E-4B37-AB86-D6351CF3C7EB}"/>
              </a:ext>
            </a:extLst>
          </p:cNvPr>
          <p:cNvSpPr/>
          <p:nvPr/>
        </p:nvSpPr>
        <p:spPr>
          <a:xfrm>
            <a:off x="5825685" y="2945332"/>
            <a:ext cx="517364" cy="1039528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A7EE671E-7379-4E70-B698-E5A7B641ED51}"/>
              </a:ext>
            </a:extLst>
          </p:cNvPr>
          <p:cNvSpPr/>
          <p:nvPr/>
        </p:nvSpPr>
        <p:spPr>
          <a:xfrm>
            <a:off x="5974300" y="2639331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466"/>
          <a:stretch>
            <a:fillRect/>
          </a:stretch>
        </p:blipFill>
        <p:spPr>
          <a:xfrm>
            <a:off x="2575387" y="2362200"/>
            <a:ext cx="1996613" cy="3497484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Avant de commencer la leçon, on va revoir la scène avec les mots du vocabulaire.  Soyez attentifs.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468D0D-AD69-44E3-A381-B3666CEDD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2" y="2016691"/>
            <a:ext cx="7528142" cy="456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7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7443D-EF13-649A-C37B-6353072C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9B193F3-D095-0EA4-ACD5-F78052F052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C1E1A9EF-C00A-065E-A8CA-94E8FD071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6813BE0-19AE-8133-FDAF-2974CD3FD3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6008724"/>
            <a:ext cx="764413" cy="764413"/>
          </a:xfrm>
          <a:prstGeom prst="rect">
            <a:avLst/>
          </a:prstGeom>
        </p:spPr>
      </p:pic>
      <p:pic>
        <p:nvPicPr>
          <p:cNvPr id="5" name="FR_N2_P2_W2_Scène">
            <a:hlinkClick r:id="" action="ppaction://media"/>
            <a:extLst>
              <a:ext uri="{FF2B5EF4-FFF2-40B4-BE49-F238E27FC236}">
                <a16:creationId xmlns:a16="http://schemas.microsoft.com/office/drawing/2014/main" id="{09143A1A-2B19-4E87-8831-2606380E15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341" y="1931415"/>
            <a:ext cx="7539318" cy="424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06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E635B7-752F-46D6-98E4-52188EAEFB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BEAF88-5CA6-438F-961B-EDFEF22708F5}">
  <ds:schemaRefs>
    <ds:schemaRef ds:uri="http://purl.org/dc/elements/1.1/"/>
    <ds:schemaRef ds:uri="http://schemas.microsoft.com/office/2006/metadata/properties"/>
    <ds:schemaRef ds:uri="202b3bc9-e036-45c7-aea0-06aec8cd7a40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A7F152F-2A51-4D45-ACFF-9872380B5F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8014</TotalTime>
  <Words>923</Words>
  <PresentationFormat>Affichage à l'écran (4:3)</PresentationFormat>
  <Paragraphs>141</Paragraphs>
  <Slides>61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61</vt:i4>
      </vt:variant>
    </vt:vector>
  </HeadingPairs>
  <TitlesOfParts>
    <vt:vector size="77" baseType="lpstr">
      <vt:lpstr>Calibri</vt:lpstr>
      <vt:lpstr>Arial</vt:lpstr>
      <vt:lpstr>Aptos</vt:lpstr>
      <vt:lpstr>Dosis</vt:lpstr>
      <vt:lpstr>Dosis Medium</vt:lpstr>
      <vt:lpstr>Wingdings</vt:lpstr>
      <vt:lpstr>Dosis ExtraBold</vt:lpstr>
      <vt:lpstr>Dosis SemiBold</vt:lpstr>
      <vt:lpstr>Aptos Display</vt:lpstr>
      <vt:lpstr>2_Conception personnalisée</vt:lpstr>
      <vt:lpstr>00_Env-Enseignant</vt:lpstr>
      <vt:lpstr>Oral</vt:lpstr>
      <vt:lpstr>Lecture</vt:lpstr>
      <vt:lpstr>Ecriture</vt:lpstr>
      <vt:lpstr>acte de parole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3</vt:lpstr>
      <vt:lpstr>Bonjour les enfants !  La leçon de français commence maintenant. Soyez attentifs.</vt:lpstr>
      <vt:lpstr>Avant de commencer la leçon, on va revoir la scène avec les mots du vocabulaire.  Soyez attentifs. </vt:lpstr>
      <vt:lpstr>Lecture de la vidéo.</vt:lpstr>
      <vt:lpstr>Qui veut passer au tableau pour décrire l’image ?  </vt:lpstr>
      <vt:lpstr>Maintenant, on passe à l’activité de l’oral. Nous allons apprendre à répondre à une question avec Majd et Nada. </vt:lpstr>
      <vt:lpstr>Lecture de la vidéo </vt:lpstr>
      <vt:lpstr>Répétons ensemble. </vt:lpstr>
      <vt:lpstr>Voici d’autres exemples.  </vt:lpstr>
      <vt:lpstr>Présentation PowerPoint</vt:lpstr>
      <vt:lpstr>Présentation PowerPoint</vt:lpstr>
      <vt:lpstr>Présentation PowerPoint</vt:lpstr>
      <vt:lpstr>Chacun joue le dialogue avec son voisin. </vt:lpstr>
      <vt:lpstr>Plan de la séance 3</vt:lpstr>
      <vt:lpstr>Maintenant, on va faire de la lecture. </vt:lpstr>
      <vt:lpstr>Aujourd’hui, nous allons apprendre à lire des syllabes et des mots avec les sons « br – cr – fr – gr - pr - dr - tr ». </vt:lpstr>
      <vt:lpstr>Qui veut lire ? </vt:lpstr>
      <vt:lpstr>Lecture de la vidéo.</vt:lpstr>
      <vt:lpstr>Qui veut lire ? </vt:lpstr>
      <vt:lpstr>Qui veut lire ? </vt:lpstr>
      <vt:lpstr>Qui veut lire ? </vt:lpstr>
      <vt:lpstr>Qui veut lire ? </vt:lpstr>
      <vt:lpstr>Qui veut lire ? </vt:lpstr>
      <vt:lpstr>Qui veut lire ? </vt:lpstr>
      <vt:lpstr>Ouvrez le manuel à la page 41. Avec votre voisin, vous allez faire l’activité 2.</vt:lpstr>
      <vt:lpstr>Maintenant, vous allez lire à votre voisin. À tour de rôle.  </vt:lpstr>
      <vt:lpstr>Plan de la séance 3 </vt:lpstr>
      <vt:lpstr>Maintenant, nous allons écrire des mots avec les sons « br - cr - fr - gr - pr - dr - tr ». Soyez attentifs.</vt:lpstr>
      <vt:lpstr>C’est le mot bras Nous allons l’épeler en lisant chaque lettre. Écoutez bien :  b-r-a-s.</vt:lpstr>
      <vt:lpstr>Qui veut épeler le mot bras en lisant chaque lettre ? </vt:lpstr>
      <vt:lpstr>Prenez vos ardoises</vt:lpstr>
      <vt:lpstr>Écrivez le mot qui correspond à cette image.  </vt:lpstr>
      <vt:lpstr>Levez vos ardoises. </vt:lpstr>
      <vt:lpstr>Corrigez. </vt:lpstr>
      <vt:lpstr>C’est le mot drôle. Nous allons l’épeler en lisant chaque lettre. Écoutez bien :  d-r-ô-l-e. </vt:lpstr>
      <vt:lpstr>Qui veut épeler le mot « drôle »  en lisant chaque lettre ? </vt:lpstr>
      <vt:lpstr>Prenez vos ardoises.</vt:lpstr>
      <vt:lpstr>Écrivez le mot qui correspond à cette image.  </vt:lpstr>
      <vt:lpstr>Levez vos ardoises. </vt:lpstr>
      <vt:lpstr>Corrigez.</vt:lpstr>
      <vt:lpstr>C’est le mot gris. Nous allons l’épeler en lisant chaque lettre. Écoutez bien :  g-r-i-s.</vt:lpstr>
      <vt:lpstr>Qui veut épeler le mot gris en lisant chaque lettre ? </vt:lpstr>
      <vt:lpstr>Prenez vos ardoises.</vt:lpstr>
      <vt:lpstr>Écrivez le mot qui correspond à cette image.  </vt:lpstr>
      <vt:lpstr>Levez vos ardoises. </vt:lpstr>
      <vt:lpstr>Corrigez.</vt:lpstr>
      <vt:lpstr>C’est le mot drapeau. Nous allons l’épeler en lisant chaque lettre. Écoutez bien :  d-r-a-p-e-a-u. </vt:lpstr>
      <vt:lpstr>Qui veut épeler le mot drapeau en lisant chaque lettre ? </vt:lpstr>
      <vt:lpstr>Prenez vos ardoises.</vt:lpstr>
      <vt:lpstr>Écrivez le mot qui correspond à cette image.  </vt:lpstr>
      <vt:lpstr>Levez vos ardoises. </vt:lpstr>
      <vt:lpstr>Corrigez.</vt:lpstr>
      <vt:lpstr>Prenez vos livrets à la page 43.</vt:lpstr>
      <vt:lpstr>On va faire l’activité 2.  Je vais vous expliquer la consigne. Ensuite,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2025-12-22T19:11:02Z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