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gYVOtbuUKNjG/OZgYjWle3jgiw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4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14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 spd="slow">
    <p:cut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pt pg bkgd-1.png" id="18" name="Google Shape;18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/>
  <p:transition spd="slow">
    <p:cut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 txBox="1"/>
          <p:nvPr/>
        </p:nvSpPr>
        <p:spPr>
          <a:xfrm>
            <a:off x="4070350" y="1547812"/>
            <a:ext cx="4129087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Beginning Your Speech</a:t>
            </a:r>
            <a:endParaRPr/>
          </a:p>
        </p:txBody>
      </p:sp>
      <p:sp>
        <p:nvSpPr>
          <p:cNvPr id="25" name="Google Shape;25;p1"/>
          <p:cNvSpPr txBox="1"/>
          <p:nvPr/>
        </p:nvSpPr>
        <p:spPr>
          <a:xfrm>
            <a:off x="4100512" y="3406775"/>
            <a:ext cx="4129087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F087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/>
          </a:p>
        </p:txBody>
      </p:sp>
      <p:sp>
        <p:nvSpPr>
          <p:cNvPr id="26" name="Google Shape;26;p1"/>
          <p:cNvSpPr txBox="1"/>
          <p:nvPr/>
        </p:nvSpPr>
        <p:spPr>
          <a:xfrm>
            <a:off x="428625" y="6391275"/>
            <a:ext cx="7747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270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 txBox="1"/>
          <p:nvPr>
            <p:ph type="ctrTitle"/>
          </p:nvPr>
        </p:nvSpPr>
        <p:spPr>
          <a:xfrm>
            <a:off x="2012950" y="890587"/>
            <a:ext cx="68580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Criteria for a Successful Opening</a:t>
            </a:r>
            <a:endParaRPr/>
          </a:p>
        </p:txBody>
      </p:sp>
      <p:sp>
        <p:nvSpPr>
          <p:cNvPr id="32" name="Google Shape;32;p2"/>
          <p:cNvSpPr txBox="1"/>
          <p:nvPr>
            <p:ph idx="1" type="subTitle"/>
          </p:nvPr>
        </p:nvSpPr>
        <p:spPr>
          <a:xfrm>
            <a:off x="1931987" y="2654300"/>
            <a:ext cx="6888162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the attention of the audience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Introduce the topic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rapport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less than five to 10 percent of the entire speech time</a:t>
            </a:r>
            <a:endParaRPr/>
          </a:p>
        </p:txBody>
      </p:sp>
      <p:sp>
        <p:nvSpPr>
          <p:cNvPr id="33" name="Google Shape;33;p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39" name="Google Shape;39;p3"/>
          <p:cNvSpPr txBox="1"/>
          <p:nvPr>
            <p:ph idx="1" type="subTitle"/>
          </p:nvPr>
        </p:nvSpPr>
        <p:spPr>
          <a:xfrm>
            <a:off x="2193925" y="2236787"/>
            <a:ext cx="518001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State the importance of your topic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Tell your listeners why the topic is important to them.</a:t>
            </a:r>
            <a:endParaRPr/>
          </a:p>
        </p:txBody>
      </p:sp>
      <p:sp>
        <p:nvSpPr>
          <p:cNvPr id="40" name="Google Shape;40;p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46" name="Google Shape;46;p4"/>
          <p:cNvSpPr txBox="1"/>
          <p:nvPr>
            <p:ph idx="1" type="subTitle"/>
          </p:nvPr>
        </p:nvSpPr>
        <p:spPr>
          <a:xfrm>
            <a:off x="2184400" y="2276475"/>
            <a:ext cx="6034087" cy="294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Make a startling statement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“Smoking kills! More Americans die each year than were killed in battle during World War II and Vietnam together.”</a:t>
            </a:r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ctrTitle"/>
          </p:nvPr>
        </p:nvSpPr>
        <p:spPr>
          <a:xfrm>
            <a:off x="2166937" y="935037"/>
            <a:ext cx="6184900" cy="1277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53" name="Google Shape;53;p5"/>
          <p:cNvSpPr txBox="1"/>
          <p:nvPr>
            <p:ph idx="1" type="subTitle"/>
          </p:nvPr>
        </p:nvSpPr>
        <p:spPr>
          <a:xfrm>
            <a:off x="2176462" y="2212975"/>
            <a:ext cx="5778500" cy="2949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Arouse suspense or curiosity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a series of statements related to the topic that would pique your listeners’ interest.</a:t>
            </a:r>
            <a:endParaRPr/>
          </a:p>
        </p:txBody>
      </p:sp>
      <p:sp>
        <p:nvSpPr>
          <p:cNvPr id="54" name="Google Shape;54;p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60" name="Google Shape;60;p6"/>
          <p:cNvSpPr txBox="1"/>
          <p:nvPr>
            <p:ph idx="1" type="subTitle"/>
          </p:nvPr>
        </p:nvSpPr>
        <p:spPr>
          <a:xfrm>
            <a:off x="2184400" y="2239962"/>
            <a:ext cx="5534025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Tell a story or anecdote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“My brother and I went hunting last week in the woods behind my house…”</a:t>
            </a:r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2184400" y="2303462"/>
            <a:ext cx="6184900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Ask a rhetorical question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“Do you know what to do if your child begins to choke?”</a:t>
            </a:r>
            <a:endParaRPr/>
          </a:p>
        </p:txBody>
      </p:sp>
      <p:sp>
        <p:nvSpPr>
          <p:cNvPr id="68" name="Google Shape;68;p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74" name="Google Shape;74;p8"/>
          <p:cNvSpPr txBox="1"/>
          <p:nvPr>
            <p:ph idx="1" type="subTitle"/>
          </p:nvPr>
        </p:nvSpPr>
        <p:spPr>
          <a:xfrm>
            <a:off x="2201862" y="2278062"/>
            <a:ext cx="6183312" cy="32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Begin with a quotation</a:t>
            </a:r>
            <a:b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quotation can: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9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authority to a speech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Amuse the audience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Dramatize a speech point</a:t>
            </a:r>
            <a:endParaRPr/>
          </a:p>
        </p:txBody>
      </p:sp>
      <p:sp>
        <p:nvSpPr>
          <p:cNvPr id="75" name="Google Shape;75;p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9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 Techniques</a:t>
            </a:r>
            <a:endParaRPr/>
          </a:p>
        </p:txBody>
      </p:sp>
      <p:sp>
        <p:nvSpPr>
          <p:cNvPr id="82" name="Google Shape;82;p9"/>
          <p:cNvSpPr txBox="1"/>
          <p:nvPr>
            <p:ph idx="1" type="subTitle"/>
          </p:nvPr>
        </p:nvSpPr>
        <p:spPr>
          <a:xfrm>
            <a:off x="2201862" y="2387600"/>
            <a:ext cx="5926137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i="0" lang="en-US" sz="30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Reference the occasion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allows the speaker to recognize an unusual or important event and establish a common interest with the audience. 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Other Techniques</a:t>
            </a:r>
            <a:endParaRPr/>
          </a:p>
        </p:txBody>
      </p:sp>
      <p:sp>
        <p:nvSpPr>
          <p:cNvPr id="89" name="Google Shape;89;p10"/>
          <p:cNvSpPr txBox="1"/>
          <p:nvPr>
            <p:ph idx="1" type="subTitle"/>
          </p:nvPr>
        </p:nvSpPr>
        <p:spPr>
          <a:xfrm>
            <a:off x="2141537" y="2328862"/>
            <a:ext cx="6184900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Humor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Audience participation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demonstration</a:t>
            </a:r>
            <a:endParaRPr/>
          </a:p>
          <a:p>
            <a:pPr indent="-190500" lvl="0" marL="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reference to a historical event</a:t>
            </a:r>
            <a:endParaRPr/>
          </a:p>
        </p:txBody>
      </p:sp>
      <p:sp>
        <p:nvSpPr>
          <p:cNvPr id="90" name="Google Shape;90;p1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Openings to Avoid</a:t>
            </a:r>
            <a:endParaRPr/>
          </a:p>
        </p:txBody>
      </p:sp>
      <p:sp>
        <p:nvSpPr>
          <p:cNvPr id="96" name="Google Shape;96;p11"/>
          <p:cNvSpPr txBox="1"/>
          <p:nvPr>
            <p:ph idx="1" type="subTitle"/>
          </p:nvPr>
        </p:nvSpPr>
        <p:spPr>
          <a:xfrm>
            <a:off x="2141537" y="2278062"/>
            <a:ext cx="593566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5287" lvl="0" marL="3952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acknowledging the amount of preparation</a:t>
            </a:r>
            <a:endParaRPr/>
          </a:p>
          <a:p>
            <a:pPr indent="-395287" lvl="0" marL="39528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being dull and boring</a:t>
            </a:r>
            <a:endParaRPr/>
          </a:p>
          <a:p>
            <a:pPr indent="-395287" lvl="0" marL="395287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delaying mention of </a:t>
            </a:r>
            <a:b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topic</a:t>
            </a:r>
            <a:endParaRPr/>
          </a:p>
        </p:txBody>
      </p:sp>
      <p:sp>
        <p:nvSpPr>
          <p:cNvPr id="97" name="Google Shape;97;p1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 txBox="1"/>
          <p:nvPr>
            <p:ph type="ctrTitle"/>
          </p:nvPr>
        </p:nvSpPr>
        <p:spPr>
          <a:xfrm>
            <a:off x="2166937" y="935037"/>
            <a:ext cx="61849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  <p:sp>
        <p:nvSpPr>
          <p:cNvPr id="103" name="Google Shape;103;p12"/>
          <p:cNvSpPr txBox="1"/>
          <p:nvPr>
            <p:ph idx="1" type="subTitle"/>
          </p:nvPr>
        </p:nvSpPr>
        <p:spPr>
          <a:xfrm>
            <a:off x="2166937" y="2176462"/>
            <a:ext cx="5662612" cy="2951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600"/>
              <a:buNone/>
            </a:pPr>
            <a:r>
              <a:rPr b="1" i="0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A dynamic beginning </a:t>
            </a:r>
            <a:br>
              <a:rPr b="1" i="0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CD222C"/>
                </a:solidFill>
                <a:latin typeface="Arial"/>
                <a:ea typeface="Arial"/>
                <a:cs typeface="Arial"/>
                <a:sym typeface="Arial"/>
              </a:rPr>
              <a:t>is essential for a successful speech!</a:t>
            </a:r>
            <a:endParaRPr/>
          </a:p>
        </p:txBody>
      </p:sp>
      <p:sp>
        <p:nvSpPr>
          <p:cNvPr id="104" name="Google Shape;104;p1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2011-07-13T15:06:17Z</dcterms:created>
  <dc:creator>Graphic user</dc:creator>
</cp:coreProperties>
</file>